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428FA4A-2FE8-4639-B415-6CC90FF0A3EC}">
  <a:tblStyle styleId="{B428FA4A-2FE8-4639-B415-6CC90FF0A3E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1f7d04543e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1f7d04543e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1f7d04543ec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1f7d04543e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1f7d04543e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1f7d04543e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2d0ebf4b5a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2d0ebf4b5a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1f7d04543ec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1f7d04543ec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1f7d04543ec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1f7d04543e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2d029600884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2d02960088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1f7d04543ec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1f7d04543ec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2cee83dd5f8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2cee83dd5f8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2cee83dd5f8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2cee83dd5f8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2cee83dd5f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2cee83dd5f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2cee83dd5f8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2cee83dd5f8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2cf440c82f7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2cf440c82f7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2cf440c82f7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2cf440c82f7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1f7d04543ec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1f7d04543ec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2cee83dd5f8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9" name="Google Shape;1089;g2cee83dd5f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2cee83dd5f8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6" name="Google Shape;1096;g2cee83dd5f8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1f7d04543ec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1f7d04543ec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1f7d04543ec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1f7d04543e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28f53f965f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28f53f965f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2cf440c82f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2cf440c82f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2cf440c82f7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2cf440c82f7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2cf440c82f7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2cf440c82f7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1f7d04543ec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1f7d04543ec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1f7d04543ec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1f7d04543ec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2cfa330c7d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2cfa330c7d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2cfa330c7d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2cfa330c7d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3.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2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29.png"/><Relationship Id="rId5"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2.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2.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2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2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2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2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4.png"/><Relationship Id="rId5"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2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4.png"/><Relationship Id="rId6" Type="http://schemas.openxmlformats.org/officeDocument/2006/relationships/image" Target="../media/image33.png"/><Relationship Id="rId7"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 Id="rId4" Type="http://schemas.openxmlformats.org/officeDocument/2006/relationships/image" Target="../media/image99.png"/><Relationship Id="rId5" Type="http://schemas.openxmlformats.org/officeDocument/2006/relationships/image" Target="../media/image41.png"/><Relationship Id="rId6" Type="http://schemas.openxmlformats.org/officeDocument/2006/relationships/image" Target="../media/image40.png"/><Relationship Id="rId7" Type="http://schemas.openxmlformats.org/officeDocument/2006/relationships/image" Target="../media/image3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99.png"/><Relationship Id="rId4" Type="http://schemas.openxmlformats.org/officeDocument/2006/relationships/image" Target="../media/image35.png"/><Relationship Id="rId5" Type="http://schemas.openxmlformats.org/officeDocument/2006/relationships/image" Target="../media/image37.png"/><Relationship Id="rId6" Type="http://schemas.openxmlformats.org/officeDocument/2006/relationships/image" Target="../media/image46.png"/><Relationship Id="rId7" Type="http://schemas.openxmlformats.org/officeDocument/2006/relationships/image" Target="../media/image41.png"/><Relationship Id="rId8" Type="http://schemas.openxmlformats.org/officeDocument/2006/relationships/image" Target="../media/image40.png"/><Relationship Id="rId9" Type="http://schemas.openxmlformats.org/officeDocument/2006/relationships/image" Target="../media/image3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99.png"/><Relationship Id="rId4" Type="http://schemas.openxmlformats.org/officeDocument/2006/relationships/image" Target="../media/image43.png"/><Relationship Id="rId5" Type="http://schemas.openxmlformats.org/officeDocument/2006/relationships/image" Target="../media/image35.png"/><Relationship Id="rId6" Type="http://schemas.openxmlformats.org/officeDocument/2006/relationships/image" Target="../media/image37.png"/><Relationship Id="rId7" Type="http://schemas.openxmlformats.org/officeDocument/2006/relationships/image" Target="../media/image46.png"/><Relationship Id="rId8" Type="http://schemas.openxmlformats.org/officeDocument/2006/relationships/image" Target="../media/image41.png"/><Relationship Id="rId9" Type="http://schemas.openxmlformats.org/officeDocument/2006/relationships/image" Target="../media/image40.png"/><Relationship Id="rId10" Type="http://schemas.openxmlformats.org/officeDocument/2006/relationships/image" Target="../media/image48.png"/><Relationship Id="rId11"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7.png"/><Relationship Id="rId4" Type="http://schemas.openxmlformats.org/officeDocument/2006/relationships/image" Target="../media/image5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7.png"/><Relationship Id="rId4" Type="http://schemas.openxmlformats.org/officeDocument/2006/relationships/image" Target="../media/image5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7.png"/><Relationship Id="rId4" Type="http://schemas.openxmlformats.org/officeDocument/2006/relationships/image" Target="../media/image5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7.png"/><Relationship Id="rId4" Type="http://schemas.openxmlformats.org/officeDocument/2006/relationships/image" Target="../media/image5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9.png"/><Relationship Id="rId4" Type="http://schemas.openxmlformats.org/officeDocument/2006/relationships/image" Target="../media/image53.png"/><Relationship Id="rId5"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 name="Google Shape;11;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 name="Google Shape;13;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 name="Google Shape;14;p2"/>
          <p:cNvGrpSpPr/>
          <p:nvPr/>
        </p:nvGrpSpPr>
        <p:grpSpPr>
          <a:xfrm>
            <a:off x="6156975" y="0"/>
            <a:ext cx="2987025" cy="3854074"/>
            <a:chOff x="6156975" y="0"/>
            <a:chExt cx="2987025" cy="3854074"/>
          </a:xfrm>
        </p:grpSpPr>
        <p:pic>
          <p:nvPicPr>
            <p:cNvPr id="15" name="Google Shape;15;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 name="Google Shape;16;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 name="Google Shape;17;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8" name="Google Shape;18;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9" name="Google Shape;19;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5" name="Google Shape;25;p3"/>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7" name="Google Shape;27;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32" name="Google Shape;32;p4"/>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4" name="Google Shape;34;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35" name="Google Shape;35;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sp>
        <p:nvSpPr>
          <p:cNvPr id="40" name="Google Shape;40;p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42" name="Google Shape;42;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3" name="Google Shape;43;p5"/>
          <p:cNvGrpSpPr/>
          <p:nvPr/>
        </p:nvGrpSpPr>
        <p:grpSpPr>
          <a:xfrm>
            <a:off x="6156975" y="0"/>
            <a:ext cx="2987025" cy="3854074"/>
            <a:chOff x="6156975" y="0"/>
            <a:chExt cx="2987025" cy="3854074"/>
          </a:xfrm>
        </p:grpSpPr>
        <p:pic>
          <p:nvPicPr>
            <p:cNvPr id="44" name="Google Shape;44;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5" name="Google Shape;45;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6" name="Google Shape;46;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sp>
        <p:nvSpPr>
          <p:cNvPr id="51" name="Google Shape;51;p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3" name="Google Shape;53;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54" name="Google Shape;54;p6"/>
          <p:cNvGrpSpPr/>
          <p:nvPr/>
        </p:nvGrpSpPr>
        <p:grpSpPr>
          <a:xfrm>
            <a:off x="6156975" y="0"/>
            <a:ext cx="2987025" cy="3854074"/>
            <a:chOff x="6156975" y="0"/>
            <a:chExt cx="2987025" cy="3854074"/>
          </a:xfrm>
        </p:grpSpPr>
        <p:pic>
          <p:nvPicPr>
            <p:cNvPr id="55" name="Google Shape;55;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6" name="Google Shape;56;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7" name="Google Shape;57;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sp>
        <p:nvSpPr>
          <p:cNvPr id="62" name="Google Shape;62;p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64" name="Google Shape;64;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5" name="Google Shape;65;p7"/>
          <p:cNvGrpSpPr/>
          <p:nvPr/>
        </p:nvGrpSpPr>
        <p:grpSpPr>
          <a:xfrm>
            <a:off x="6156975" y="0"/>
            <a:ext cx="2987025" cy="3854074"/>
            <a:chOff x="6156975" y="0"/>
            <a:chExt cx="2987025" cy="3854074"/>
          </a:xfrm>
        </p:grpSpPr>
        <p:pic>
          <p:nvPicPr>
            <p:cNvPr id="66" name="Google Shape;66;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7" name="Google Shape;67;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8" name="Google Shape;68;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8"/>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 name="Google Shape;75;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6" name="Google Shape;76;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sp>
        <p:nvSpPr>
          <p:cNvPr id="81" name="Google Shape;81;p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 name="Google Shape;83;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4" name="Google Shape;84;p9"/>
          <p:cNvGrpSpPr/>
          <p:nvPr/>
        </p:nvGrpSpPr>
        <p:grpSpPr>
          <a:xfrm>
            <a:off x="6156975" y="0"/>
            <a:ext cx="2987025" cy="3854074"/>
            <a:chOff x="6156975" y="0"/>
            <a:chExt cx="2987025" cy="3854074"/>
          </a:xfrm>
        </p:grpSpPr>
        <p:pic>
          <p:nvPicPr>
            <p:cNvPr id="85" name="Google Shape;85;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6" name="Google Shape;86;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7" name="Google Shape;87;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3" name="Google Shape;93;p10"/>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5" name="Google Shape;95;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sp>
        <p:nvSpPr>
          <p:cNvPr id="100" name="Google Shape;100;p1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2" name="Google Shape;102;p1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 name="Google Shape;103;p11"/>
          <p:cNvGrpSpPr/>
          <p:nvPr/>
        </p:nvGrpSpPr>
        <p:grpSpPr>
          <a:xfrm>
            <a:off x="6156975" y="0"/>
            <a:ext cx="2987025" cy="3854074"/>
            <a:chOff x="6156975" y="0"/>
            <a:chExt cx="2987025" cy="3854074"/>
          </a:xfrm>
        </p:grpSpPr>
        <p:pic>
          <p:nvPicPr>
            <p:cNvPr id="104" name="Google Shape;104;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5" name="Google Shape;105;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6" name="Google Shape;106;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11" name="Google Shape;111;p12"/>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13" name="Google Shape;113;p1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14" name="Google Shape;114;p12"/>
          <p:cNvGrpSpPr/>
          <p:nvPr/>
        </p:nvGrpSpPr>
        <p:grpSpPr>
          <a:xfrm>
            <a:off x="6156975" y="0"/>
            <a:ext cx="2987025" cy="3854074"/>
            <a:chOff x="6156975" y="0"/>
            <a:chExt cx="2987025" cy="3854074"/>
          </a:xfrm>
        </p:grpSpPr>
        <p:pic>
          <p:nvPicPr>
            <p:cNvPr id="115" name="Google Shape;115;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6" name="Google Shape;116;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22" name="Google Shape;122;p1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24" name="Google Shape;124;p1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25" name="Google Shape;125;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30" name="Google Shape;130;p14"/>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2" name="Google Shape;132;p1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33" name="Google Shape;133;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sp>
        <p:nvSpPr>
          <p:cNvPr id="138" name="Google Shape;138;p1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40" name="Google Shape;140;p1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1" name="Google Shape;141;p15"/>
          <p:cNvGrpSpPr/>
          <p:nvPr/>
        </p:nvGrpSpPr>
        <p:grpSpPr>
          <a:xfrm>
            <a:off x="6156975" y="0"/>
            <a:ext cx="2987025" cy="3854074"/>
            <a:chOff x="6156975" y="0"/>
            <a:chExt cx="2987025" cy="3854074"/>
          </a:xfrm>
        </p:grpSpPr>
        <p:pic>
          <p:nvPicPr>
            <p:cNvPr id="142" name="Google Shape;142;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3" name="Google Shape;143;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4" name="Google Shape;144;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49" name="Google Shape;149;p1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1" name="Google Shape;151;p1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 name="Google Shape;152;p16"/>
          <p:cNvGrpSpPr/>
          <p:nvPr/>
        </p:nvGrpSpPr>
        <p:grpSpPr>
          <a:xfrm>
            <a:off x="6156975" y="0"/>
            <a:ext cx="2987025" cy="3854074"/>
            <a:chOff x="6156975" y="0"/>
            <a:chExt cx="2987025" cy="3854074"/>
          </a:xfrm>
        </p:grpSpPr>
        <p:pic>
          <p:nvPicPr>
            <p:cNvPr id="153" name="Google Shape;153;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4" name="Google Shape;154;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sp>
        <p:nvSpPr>
          <p:cNvPr id="160" name="Google Shape;160;p1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 name="Google Shape;162;p1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 name="Google Shape;163;p17"/>
          <p:cNvGrpSpPr/>
          <p:nvPr/>
        </p:nvGrpSpPr>
        <p:grpSpPr>
          <a:xfrm>
            <a:off x="6156975" y="0"/>
            <a:ext cx="2987025" cy="3854074"/>
            <a:chOff x="6156975" y="0"/>
            <a:chExt cx="2987025" cy="3854074"/>
          </a:xfrm>
        </p:grpSpPr>
        <p:pic>
          <p:nvPicPr>
            <p:cNvPr id="164" name="Google Shape;164;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 name="Google Shape;165;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6" name="Google Shape;166;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sp>
        <p:nvSpPr>
          <p:cNvPr id="171" name="Google Shape;171;p18"/>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73" name="Google Shape;173;p1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74" name="Google Shape;174;p18"/>
          <p:cNvGrpSpPr/>
          <p:nvPr/>
        </p:nvGrpSpPr>
        <p:grpSpPr>
          <a:xfrm>
            <a:off x="6156975" y="0"/>
            <a:ext cx="2987025" cy="3854074"/>
            <a:chOff x="6156975" y="0"/>
            <a:chExt cx="2987025" cy="3854074"/>
          </a:xfrm>
        </p:grpSpPr>
        <p:pic>
          <p:nvPicPr>
            <p:cNvPr id="175" name="Google Shape;175;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6" name="Google Shape;176;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7" name="Google Shape;177;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sp>
        <p:nvSpPr>
          <p:cNvPr id="182" name="Google Shape;182;p1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84" name="Google Shape;184;p1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85" name="Google Shape;185;p19"/>
          <p:cNvGrpSpPr/>
          <p:nvPr/>
        </p:nvGrpSpPr>
        <p:grpSpPr>
          <a:xfrm>
            <a:off x="6156975" y="0"/>
            <a:ext cx="2987025" cy="3854074"/>
            <a:chOff x="6156975" y="0"/>
            <a:chExt cx="2987025" cy="3854074"/>
          </a:xfrm>
        </p:grpSpPr>
        <p:pic>
          <p:nvPicPr>
            <p:cNvPr id="186" name="Google Shape;186;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7" name="Google Shape;187;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8" name="Google Shape;188;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92" name="Google Shape;192;p2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194" name="Google Shape;194;p2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95" name="Google Shape;195;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6" name="Google Shape;196;p20"/>
          <p:cNvGrpSpPr/>
          <p:nvPr/>
        </p:nvGrpSpPr>
        <p:grpSpPr>
          <a:xfrm>
            <a:off x="6156975" y="0"/>
            <a:ext cx="2987025" cy="3854074"/>
            <a:chOff x="6156975" y="0"/>
            <a:chExt cx="2987025" cy="3854074"/>
          </a:xfrm>
        </p:grpSpPr>
        <p:pic>
          <p:nvPicPr>
            <p:cNvPr id="197" name="Google Shape;197;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8" name="Google Shape;198;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sp>
        <p:nvSpPr>
          <p:cNvPr id="204" name="Google Shape;204;p2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06" name="Google Shape;206;p2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07" name="Google Shape;207;p21"/>
          <p:cNvGrpSpPr/>
          <p:nvPr/>
        </p:nvGrpSpPr>
        <p:grpSpPr>
          <a:xfrm>
            <a:off x="6156975" y="0"/>
            <a:ext cx="2987025" cy="3854074"/>
            <a:chOff x="6156975" y="0"/>
            <a:chExt cx="2987025" cy="3854074"/>
          </a:xfrm>
        </p:grpSpPr>
        <p:pic>
          <p:nvPicPr>
            <p:cNvPr id="208" name="Google Shape;208;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9" name="Google Shape;209;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10" name="Google Shape;210;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5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6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xml"/><Relationship Id="rId3" Type="http://schemas.openxmlformats.org/officeDocument/2006/relationships/image" Target="../media/image6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9.xml"/><Relationship Id="rId3" Type="http://schemas.openxmlformats.org/officeDocument/2006/relationships/image" Target="../media/image65.jpg"/><Relationship Id="rId4" Type="http://schemas.openxmlformats.org/officeDocument/2006/relationships/image" Target="../media/image66.jpg"/><Relationship Id="rId5" Type="http://schemas.openxmlformats.org/officeDocument/2006/relationships/image" Target="../media/image67.jpg"/><Relationship Id="rId6" Type="http://schemas.openxmlformats.org/officeDocument/2006/relationships/image" Target="../media/image6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68.jpg"/><Relationship Id="rId4" Type="http://schemas.openxmlformats.org/officeDocument/2006/relationships/image" Target="../media/image98.gif"/><Relationship Id="rId5" Type="http://schemas.openxmlformats.org/officeDocument/2006/relationships/image" Target="../media/image69.png"/><Relationship Id="rId6" Type="http://schemas.openxmlformats.org/officeDocument/2006/relationships/image" Target="../media/image72.png"/><Relationship Id="rId7" Type="http://schemas.openxmlformats.org/officeDocument/2006/relationships/image" Target="../media/image7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2.xml"/><Relationship Id="rId3" Type="http://schemas.openxmlformats.org/officeDocument/2006/relationships/image" Target="../media/image71.png"/><Relationship Id="rId4" Type="http://schemas.openxmlformats.org/officeDocument/2006/relationships/image" Target="../media/image75.png"/><Relationship Id="rId5" Type="http://schemas.openxmlformats.org/officeDocument/2006/relationships/image" Target="../media/image74.png"/><Relationship Id="rId6" Type="http://schemas.openxmlformats.org/officeDocument/2006/relationships/image" Target="../media/image6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3.xml"/><Relationship Id="rId3" Type="http://schemas.openxmlformats.org/officeDocument/2006/relationships/image" Target="../media/image72.pn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4.xml"/><Relationship Id="rId3" Type="http://schemas.openxmlformats.org/officeDocument/2006/relationships/image" Target="../media/image80.jpg"/><Relationship Id="rId4" Type="http://schemas.openxmlformats.org/officeDocument/2006/relationships/image" Target="../media/image70.jpg"/><Relationship Id="rId5" Type="http://schemas.openxmlformats.org/officeDocument/2006/relationships/image" Target="../media/image82.jpg"/><Relationship Id="rId6" Type="http://schemas.openxmlformats.org/officeDocument/2006/relationships/image" Target="../media/image6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5.xml"/><Relationship Id="rId3" Type="http://schemas.openxmlformats.org/officeDocument/2006/relationships/image" Target="../media/image6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6.xml"/><Relationship Id="rId3" Type="http://schemas.openxmlformats.org/officeDocument/2006/relationships/image" Target="../media/image77.png"/><Relationship Id="rId4" Type="http://schemas.openxmlformats.org/officeDocument/2006/relationships/image" Target="../media/image72.png"/><Relationship Id="rId5" Type="http://schemas.openxmlformats.org/officeDocument/2006/relationships/image" Target="../media/image8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7.xml"/><Relationship Id="rId3" Type="http://schemas.openxmlformats.org/officeDocument/2006/relationships/image" Target="../media/image77.png"/><Relationship Id="rId4" Type="http://schemas.openxmlformats.org/officeDocument/2006/relationships/image" Target="../media/image72.png"/><Relationship Id="rId5" Type="http://schemas.openxmlformats.org/officeDocument/2006/relationships/image" Target="../media/image8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8.xml"/><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6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1.xml"/><Relationship Id="rId3" Type="http://schemas.openxmlformats.org/officeDocument/2006/relationships/image" Target="../media/image8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2.xml"/><Relationship Id="rId3" Type="http://schemas.openxmlformats.org/officeDocument/2006/relationships/image" Target="../media/image5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3.xml"/><Relationship Id="rId3" Type="http://schemas.openxmlformats.org/officeDocument/2006/relationships/image" Target="../media/image88.jpg"/><Relationship Id="rId4" Type="http://schemas.openxmlformats.org/officeDocument/2006/relationships/image" Target="../media/image91.jpg"/><Relationship Id="rId5" Type="http://schemas.openxmlformats.org/officeDocument/2006/relationships/image" Target="../media/image8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 Id="rId3" Type="http://schemas.openxmlformats.org/officeDocument/2006/relationships/image" Target="../media/image90.png"/><Relationship Id="rId4" Type="http://schemas.openxmlformats.org/officeDocument/2006/relationships/image" Target="../media/image93.png"/><Relationship Id="rId5" Type="http://schemas.openxmlformats.org/officeDocument/2006/relationships/image" Target="../media/image9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5.xml"/><Relationship Id="rId3" Type="http://schemas.openxmlformats.org/officeDocument/2006/relationships/image" Target="../media/image81.png"/><Relationship Id="rId4" Type="http://schemas.openxmlformats.org/officeDocument/2006/relationships/image" Target="../media/image95.png"/><Relationship Id="rId5" Type="http://schemas.openxmlformats.org/officeDocument/2006/relationships/image" Target="../media/image97.png"/><Relationship Id="rId6" Type="http://schemas.openxmlformats.org/officeDocument/2006/relationships/image" Target="../media/image6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6.xml"/><Relationship Id="rId3" Type="http://schemas.openxmlformats.org/officeDocument/2006/relationships/image" Target="../media/image6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Tijaabo (experiment): milan (solution) indhaha cas (red cabbage indicator)</a:t>
            </a:r>
            <a:endParaRPr/>
          </a:p>
        </p:txBody>
      </p:sp>
      <p:sp>
        <p:nvSpPr>
          <p:cNvPr id="868" name="Google Shape;868;p73"/>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Aashito iyo sal (Acids and bases)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2" name="Shape 872"/>
        <p:cNvGrpSpPr/>
        <p:nvPr/>
      </p:nvGrpSpPr>
      <p:grpSpPr>
        <a:xfrm>
          <a:off x="0" y="0"/>
          <a:ext cx="0" cy="0"/>
          <a:chOff x="0" y="0"/>
          <a:chExt cx="0" cy="0"/>
        </a:xfrm>
      </p:grpSpPr>
      <p:sp>
        <p:nvSpPr>
          <p:cNvPr id="873" name="Google Shape;873;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waxbarasho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samayn karaa milan (solution) indhaha cas (red cabbage indicator) oo waxaan u isticmaali karaa inaan ku tijaabiyo milannada (solutions) si aan u ogaado inay yihiin aashito ama alkali.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76"/>
          <p:cNvSpPr txBox="1"/>
          <p:nvPr>
            <p:ph idx="1" type="subTitle"/>
          </p:nvPr>
        </p:nvSpPr>
        <p:spPr>
          <a:xfrm>
            <a:off x="324000" y="810000"/>
            <a:ext cx="50184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moos iyo haan (pestle and mortar)</a:t>
            </a:r>
            <a:endParaRPr/>
          </a:p>
        </p:txBody>
      </p:sp>
      <p:sp>
        <p:nvSpPr>
          <p:cNvPr id="884" name="Google Shape;884;p76"/>
          <p:cNvSpPr txBox="1"/>
          <p:nvPr>
            <p:ph idx="3" type="subTitle"/>
          </p:nvPr>
        </p:nvSpPr>
        <p:spPr>
          <a:xfrm>
            <a:off x="324000" y="24864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miisaanka pH (pH scale)</a:t>
            </a:r>
            <a:endParaRPr/>
          </a:p>
        </p:txBody>
      </p:sp>
      <p:sp>
        <p:nvSpPr>
          <p:cNvPr id="885" name="Google Shape;885;p76"/>
          <p:cNvSpPr txBox="1"/>
          <p:nvPr>
            <p:ph idx="5" type="subTitle"/>
          </p:nvPr>
        </p:nvSpPr>
        <p:spPr>
          <a:xfrm>
            <a:off x="324000" y="4162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milan (solution)</a:t>
            </a:r>
            <a:endParaRPr/>
          </a:p>
        </p:txBody>
      </p:sp>
      <p:sp>
        <p:nvSpPr>
          <p:cNvPr id="886" name="Google Shape;886;p76"/>
          <p:cNvSpPr txBox="1"/>
          <p:nvPr>
            <p:ph idx="7" type="subTitle"/>
          </p:nvPr>
        </p:nvSpPr>
        <p:spPr>
          <a:xfrm>
            <a:off x="324000" y="1648200"/>
            <a:ext cx="3539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tilmaame kiimiko (chemical indicator)</a:t>
            </a:r>
            <a:endParaRPr/>
          </a:p>
        </p:txBody>
      </p:sp>
      <p:sp>
        <p:nvSpPr>
          <p:cNvPr id="887" name="Google Shape;887;p76"/>
          <p:cNvSpPr txBox="1"/>
          <p:nvPr>
            <p:ph idx="9" type="subTitle"/>
          </p:nvPr>
        </p:nvSpPr>
        <p:spPr>
          <a:xfrm>
            <a:off x="324000" y="3324600"/>
            <a:ext cx="3738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tilmaame guud (universal indicator)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77"/>
          <p:cNvSpPr txBox="1"/>
          <p:nvPr>
            <p:ph idx="2" type="subTitle"/>
          </p:nvPr>
        </p:nvSpPr>
        <p:spPr>
          <a:xfrm>
            <a:off x="324000" y="736100"/>
            <a:ext cx="8496000" cy="487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Moos iyo haan (pestle and mortar) waa qalab loo isticmaalo in lagu burburiyo oo lagu shiido walxaha. Moosku waa ul lagu shiido, haankuna waa weel culus.</a:t>
            </a:r>
            <a:r>
              <a:rPr b="1" lang="en-GB" sz="1400">
                <a:latin typeface="Lexend"/>
              </a:rPr>
              <a:t/>
            </a:r>
            <a:r>
              <a:rPr lang="en-GB" sz="1400">
                <a:latin typeface="Lexend"/>
              </a:rPr>
              <a:t/>
            </a:r>
            <a:r>
              <a:rPr lang="en-GB" sz="1400">
                <a:latin typeface="Lexend"/>
              </a:rPr>
              <a:t/>
            </a:r>
            <a:r>
              <a:rPr lang="en-GB" sz="1400">
                <a:latin typeface="Lexend"/>
              </a:rPr>
              <a:t/>
            </a:r>
            <a:endParaRPr/>
          </a:p>
        </p:txBody>
      </p:sp>
      <p:sp>
        <p:nvSpPr>
          <p:cNvPr id="893" name="Google Shape;893;p77"/>
          <p:cNvSpPr txBox="1"/>
          <p:nvPr>
            <p:ph idx="4" type="subTitle"/>
          </p:nvPr>
        </p:nvSpPr>
        <p:spPr>
          <a:xfrm>
            <a:off x="324000" y="2534650"/>
            <a:ext cx="8496000" cy="487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Miisaanka pH (pH scale) waa miisaan u dhexeeya 1 ilaa 14 oo loo isticmaalo in lagu cabbiro aashitada ama alkalinta milannada (solutions); pH7 waa milannada dhexdhexaadka ah.</a:t>
            </a:r>
            <a:r>
              <a:rPr b="1" lang="en-GB" sz="1400">
                <a:latin typeface="Lexend"/>
              </a:rPr>
              <a:t/>
            </a:r>
            <a:r>
              <a:rPr b="1" lang="en-GB" sz="1400">
                <a:latin typeface="Lexend"/>
              </a:rPr>
              <a:t/>
            </a:r>
            <a:r>
              <a:rPr lang="en-GB" sz="1400">
                <a:latin typeface="Lexend"/>
              </a:rPr>
              <a:t/>
            </a:r>
            <a:r>
              <a:rPr lang="en-GB" sz="1400">
                <a:latin typeface="Lexend"/>
              </a:rPr>
              <a:t/>
            </a:r>
            <a:endParaRPr/>
          </a:p>
        </p:txBody>
      </p:sp>
      <p:sp>
        <p:nvSpPr>
          <p:cNvPr id="894" name="Google Shape;894;p77"/>
          <p:cNvSpPr txBox="1"/>
          <p:nvPr>
            <p:ph idx="6" type="subTitle"/>
          </p:nvPr>
        </p:nvSpPr>
        <p:spPr>
          <a:xfrm>
            <a:off x="324000" y="4050950"/>
            <a:ext cx="8080800" cy="487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Milan (solution) waxaa la sameeyaa marka walax ku milato dareere.</a:t>
            </a:r>
            <a:r>
              <a:rPr b="1" lang="en-GB" sz="1400">
                <a:latin typeface="Lexend"/>
              </a:rPr>
              <a:t/>
            </a:r>
            <a:r>
              <a:rPr lang="en-GB" sz="1400">
                <a:latin typeface="Lexend"/>
              </a:rPr>
              <a:t/>
            </a:r>
            <a:endParaRPr/>
          </a:p>
        </p:txBody>
      </p:sp>
      <p:sp>
        <p:nvSpPr>
          <p:cNvPr id="895" name="Google Shape;895;p77"/>
          <p:cNvSpPr txBox="1"/>
          <p:nvPr>
            <p:ph idx="8" type="subTitle"/>
          </p:nvPr>
        </p:nvSpPr>
        <p:spPr>
          <a:xfrm>
            <a:off x="324000" y="1547625"/>
            <a:ext cx="8496000" cy="838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Tilmaame kiimiko (chemical indicator) waa kiimiko beddela midabkiisa si uu u muujiyo joogitaanka walax, tusaale ahaan haddii milanku yahay aashito ama alkali.</a:t>
            </a:r>
            <a:r>
              <a:rPr b="1" lang="en-GB" sz="1400">
                <a:latin typeface="Lexend"/>
              </a:rPr>
              <a:t/>
            </a:r>
            <a:r>
              <a:rPr lang="en-GB" sz="1400">
                <a:latin typeface="Lexend"/>
              </a:rPr>
              <a:t/>
            </a:r>
            <a:endParaRPr/>
          </a:p>
        </p:txBody>
      </p:sp>
      <p:sp>
        <p:nvSpPr>
          <p:cNvPr id="896" name="Google Shape;896;p77"/>
          <p:cNvSpPr txBox="1"/>
          <p:nvPr>
            <p:ph idx="13" type="subTitle"/>
          </p:nvPr>
        </p:nvSpPr>
        <p:spPr>
          <a:xfrm>
            <a:off x="324000" y="3292800"/>
            <a:ext cx="8496000" cy="487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b="1" lang="en-GB" sz="1400">
                <a:latin typeface="Lexend"/>
              </a:rPr>
              <a:t>Tilmaame guud (universal indicator) waa milan (solution) ama warqad u beddesha midabyo kala duwan iyadoo ku xiran pH-ga milanka.</a:t>
            </a:r>
            <a:r>
              <a:rPr lang="en-GB" sz="1400">
                <a:latin typeface="Lexend"/>
              </a:rP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7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Samaynta tilmaame (indicator)</a:t>
            </a:r>
            <a:endParaRPr/>
          </a:p>
        </p:txBody>
      </p:sp>
      <p:sp>
        <p:nvSpPr>
          <p:cNvPr id="902" name="Google Shape;902;p7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Tijaabinta tilmaamayaasha (indicators)</a:t>
            </a:r>
            <a:endParaRPr/>
          </a:p>
        </p:txBody>
      </p:sp>
      <p:sp>
        <p:nvSpPr>
          <p:cNvPr id="903" name="Google Shape;903;p7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Tijaabo (experiment): milan (solution) indhaha cas (red cabbage indicator)</a:t>
            </a:r>
            <a:endParaRPr/>
          </a:p>
        </p:txBody>
      </p:sp>
      <p:pic>
        <p:nvPicPr>
          <p:cNvPr id="904" name="Google Shape;904;p78"/>
          <p:cNvPicPr preferRelativeResize="0"/>
          <p:nvPr/>
        </p:nvPicPr>
        <p:blipFill>
          <a:blip r:embed="rId3">
            <a:alphaModFix/>
          </a:blip>
          <a:stretch>
            <a:fillRect/>
          </a:stretch>
        </p:blipFill>
        <p:spPr>
          <a:xfrm>
            <a:off x="410825"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79"/>
          <p:cNvSpPr txBox="1"/>
          <p:nvPr>
            <p:ph idx="1" type="body"/>
          </p:nvPr>
        </p:nvSpPr>
        <p:spPr>
          <a:xfrm>
            <a:off x="324000" y="668700"/>
            <a:ext cx="8496000" cy="82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Ubaxyo, khudaar iyo faakiha badan oo midabyo dhalaalaya leh waxay ka kooban yihiin kiimikooyin loo yaqaan midabaynta (colourants) kuwaas oo beddeli kara midabkooda marka ay ku jiraan milannada (solutions) pH kala duwan.</a:t>
            </a:r>
            <a:br>
              <a:rPr lang="en-GB" sz="2000"/>
            </a:br>
            <a:r>
              <a:rPr lang="en-GB" sz="1100">
                <a:latin typeface="Lexend"/>
              </a:rPr>
              <a:t/>
            </a:r>
            <a:endParaRPr sz="2000"/>
          </a:p>
        </p:txBody>
      </p:sp>
      <p:sp>
        <p:nvSpPr>
          <p:cNvPr id="910" name="Google Shape;910;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Samaynta tilmaame (indicator)</a:t>
            </a:r>
            <a:endParaRPr/>
          </a:p>
        </p:txBody>
      </p:sp>
      <p:pic>
        <p:nvPicPr>
          <p:cNvPr id="911" name="Google Shape;911;p79"/>
          <p:cNvPicPr preferRelativeResize="0"/>
          <p:nvPr/>
        </p:nvPicPr>
        <p:blipFill rotWithShape="1">
          <a:blip r:embed="rId3">
            <a:alphaModFix/>
          </a:blip>
          <a:srcRect b="6308" l="7663" r="0" t="10903"/>
          <a:stretch/>
        </p:blipFill>
        <p:spPr>
          <a:xfrm>
            <a:off x="472975" y="1757125"/>
            <a:ext cx="2278001" cy="2723424"/>
          </a:xfrm>
          <a:prstGeom prst="rect">
            <a:avLst/>
          </a:prstGeom>
          <a:noFill/>
          <a:ln>
            <a:noFill/>
          </a:ln>
        </p:spPr>
      </p:pic>
      <p:sp>
        <p:nvSpPr>
          <p:cNvPr id="912" name="Google Shape;912;p79"/>
          <p:cNvSpPr txBox="1"/>
          <p:nvPr>
            <p:ph idx="1" type="body"/>
          </p:nvPr>
        </p:nvSpPr>
        <p:spPr>
          <a:xfrm>
            <a:off x="2887200" y="3474375"/>
            <a:ext cx="5927700" cy="110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Qaar ka mid ah ubaxyada, khudaarta iyo faakihaha ayaa midabayntooda (colourants) la soo saari karaa oo loo isticmaali karaa tilmaame (indicator) si loo tijaabiyo milannada (solutions) aashitada ama alkalinta.</a:t>
            </a:r>
            <a:endParaRPr sz="2000"/>
          </a:p>
        </p:txBody>
      </p:sp>
      <p:sp>
        <p:nvSpPr>
          <p:cNvPr id="913" name="Google Shape;913;p79"/>
          <p:cNvSpPr txBox="1"/>
          <p:nvPr>
            <p:ph idx="1" type="body"/>
          </p:nvPr>
        </p:nvSpPr>
        <p:spPr>
          <a:xfrm>
            <a:off x="2887200" y="1948200"/>
            <a:ext cx="5927700" cy="183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Ubaxa Hydrangea wuxuu leeyahay midabyo kala duwan iyadoo ku xiran pH-ga ciidda uu ku korayo.</a:t>
            </a:r>
            <a:endParaRPr sz="2000"/>
          </a:p>
        </p:txBody>
      </p:sp>
      <p:sp>
        <p:nvSpPr>
          <p:cNvPr id="914" name="Google Shape;914;p79"/>
          <p:cNvSpPr txBox="1"/>
          <p:nvPr>
            <p:ph idx="1" type="body"/>
          </p:nvPr>
        </p:nvSpPr>
        <p:spPr>
          <a:xfrm>
            <a:off x="472975" y="4480550"/>
            <a:ext cx="2454300" cy="24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Ubaxa Hydrangea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80"/>
          <p:cNvSpPr txBox="1"/>
          <p:nvPr>
            <p:ph idx="1" type="subTitle"/>
          </p:nvPr>
        </p:nvSpPr>
        <p:spPr>
          <a:xfrm>
            <a:off x="980575" y="3043725"/>
            <a:ext cx="76986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Midabada dhammaan ubaxa waxaa laga samayn karaa milan (solution) is beddela haddii lagu daro aashito (acids) ama basaas (alkalis).</a:t>
            </a:r>
            <a:r>
              <a:rPr lang="en-GB" sz="1800">
                <a:solidFill>
                  <a:schemeClr val="accent4"/>
                </a:solidFill>
                <a:latin typeface="Lexend"/>
              </a:rPr>
              <a:t/>
            </a:r>
            <a:r>
              <a:rPr lang="en-GB" sz="1800">
                <a:latin typeface="Lexend"/>
              </a:rPr>
              <a:t/>
            </a:r>
            <a:endParaRPr sz="2100"/>
          </a:p>
        </p:txBody>
      </p:sp>
      <p:sp>
        <p:nvSpPr>
          <p:cNvPr id="920" name="Google Shape;920;p80"/>
          <p:cNvSpPr txBox="1"/>
          <p:nvPr>
            <p:ph idx="2" type="subTitle"/>
          </p:nvPr>
        </p:nvSpPr>
        <p:spPr>
          <a:xfrm>
            <a:off x="324000" y="1080000"/>
            <a:ext cx="67224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Milan (solution) tilmaame (indicator) waxaa laga samayn karaa ubaxa.</a:t>
            </a:r>
            <a:endParaRPr/>
          </a:p>
        </p:txBody>
      </p:sp>
      <p:sp>
        <p:nvSpPr>
          <p:cNvPr id="921" name="Google Shape;921;p80"/>
          <p:cNvSpPr txBox="1"/>
          <p:nvPr>
            <p:ph idx="3" type="subTitle"/>
          </p:nvPr>
        </p:nvSpPr>
        <p:spPr>
          <a:xfrm>
            <a:off x="980575" y="3887953"/>
            <a:ext cx="76986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pPr>
            <a:r>
              <a:rPr lang="en-GB" sz="1800">
                <a:latin typeface="Lexend"/>
              </a:rPr>
              <a:t>Midabada qaar ka mid ah ubaxa waxaa laga samayn karaa milan (solution) is beddela haddii lagu daro aashito (acids) ama basaas (alkalis).</a:t>
            </a:r>
            <a:r>
              <a:rPr lang="en-GB" sz="1800">
                <a:solidFill>
                  <a:schemeClr val="accent4"/>
                </a:solidFill>
                <a:latin typeface="Lexend"/>
              </a:rPr>
              <a:t/>
            </a:r>
            <a:r>
              <a:rPr lang="en-GB" sz="1800">
                <a:latin typeface="Lexend"/>
              </a:rPr>
              <a:t/>
            </a:r>
            <a:endParaRPr sz="2100"/>
          </a:p>
        </p:txBody>
      </p:sp>
      <p:sp>
        <p:nvSpPr>
          <p:cNvPr id="922" name="Google Shape;922;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Samaynta tilmaame (indicator)</a:t>
            </a:r>
            <a:endParaRPr/>
          </a:p>
        </p:txBody>
      </p:sp>
      <p:pic>
        <p:nvPicPr>
          <p:cNvPr id="923" name="Google Shape;923;p80"/>
          <p:cNvPicPr preferRelativeResize="0"/>
          <p:nvPr/>
        </p:nvPicPr>
        <p:blipFill>
          <a:blip r:embed="rId3">
            <a:alphaModFix/>
          </a:blip>
          <a:stretch>
            <a:fillRect/>
          </a:stretch>
        </p:blipFill>
        <p:spPr>
          <a:xfrm>
            <a:off x="3744083" y="1797000"/>
            <a:ext cx="396000" cy="419100"/>
          </a:xfrm>
          <a:prstGeom prst="rect">
            <a:avLst/>
          </a:prstGeom>
          <a:noFill/>
          <a:ln>
            <a:noFill/>
          </a:ln>
        </p:spPr>
      </p:pic>
      <p:pic>
        <p:nvPicPr>
          <p:cNvPr id="924" name="Google Shape;924;p80"/>
          <p:cNvPicPr preferRelativeResize="0"/>
          <p:nvPr/>
        </p:nvPicPr>
        <p:blipFill>
          <a:blip r:embed="rId3">
            <a:alphaModFix/>
          </a:blip>
          <a:stretch>
            <a:fillRect/>
          </a:stretch>
        </p:blipFill>
        <p:spPr>
          <a:xfrm>
            <a:off x="8393158" y="38879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81"/>
          <p:cNvSpPr txBox="1"/>
          <p:nvPr>
            <p:ph type="title"/>
          </p:nvPr>
        </p:nvSpPr>
        <p:spPr>
          <a:xfrm>
            <a:off x="324000" y="748775"/>
            <a:ext cx="85590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Khudaarta(s) kee / kuwee u badan yihiin tilmaame (indicator) wanaagsan?</a:t>
            </a:r>
            <a:endParaRPr/>
          </a:p>
        </p:txBody>
      </p:sp>
      <p:sp>
        <p:nvSpPr>
          <p:cNvPr id="930" name="Google Shape;930;p8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Samaynta tilmaame (indicator)</a:t>
            </a:r>
            <a:endParaRPr/>
          </a:p>
        </p:txBody>
      </p:sp>
      <p:sp>
        <p:nvSpPr>
          <p:cNvPr id="931" name="Google Shape;931;p81"/>
          <p:cNvSpPr txBox="1"/>
          <p:nvPr/>
        </p:nvSpPr>
        <p:spPr>
          <a:xfrm>
            <a:off x="1018800" y="1286125"/>
            <a:ext cx="2036700" cy="355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beetroot</a:t>
            </a:r>
            <a:endParaRPr sz="1800">
              <a:solidFill>
                <a:schemeClr val="dk1"/>
              </a:solidFill>
              <a:latin typeface="Lexend"/>
              <a:ea typeface="Lexend"/>
              <a:cs typeface="Lexend"/>
              <a:sym typeface="Lexend"/>
            </a:endParaRPr>
          </a:p>
        </p:txBody>
      </p:sp>
      <p:sp>
        <p:nvSpPr>
          <p:cNvPr id="932" name="Google Shape;932;p81"/>
          <p:cNvSpPr txBox="1"/>
          <p:nvPr/>
        </p:nvSpPr>
        <p:spPr>
          <a:xfrm>
            <a:off x="3814150" y="1291300"/>
            <a:ext cx="2127300" cy="355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mushroom</a:t>
            </a:r>
            <a:endParaRPr sz="1800">
              <a:solidFill>
                <a:schemeClr val="dk1"/>
              </a:solidFill>
              <a:latin typeface="Lexend"/>
              <a:ea typeface="Lexend"/>
              <a:cs typeface="Lexend"/>
              <a:sym typeface="Lexend"/>
            </a:endParaRPr>
          </a:p>
        </p:txBody>
      </p:sp>
      <p:sp>
        <p:nvSpPr>
          <p:cNvPr id="933" name="Google Shape;933;p81"/>
          <p:cNvSpPr txBox="1"/>
          <p:nvPr/>
        </p:nvSpPr>
        <p:spPr>
          <a:xfrm>
            <a:off x="6808300" y="1286125"/>
            <a:ext cx="1926300" cy="355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pepper</a:t>
            </a:r>
            <a:endParaRPr sz="1800">
              <a:solidFill>
                <a:schemeClr val="dk1"/>
              </a:solidFill>
              <a:latin typeface="Lexend"/>
              <a:ea typeface="Lexend"/>
              <a:cs typeface="Lexend"/>
              <a:sym typeface="Lexend"/>
            </a:endParaRPr>
          </a:p>
        </p:txBody>
      </p:sp>
      <p:pic>
        <p:nvPicPr>
          <p:cNvPr id="934" name="Google Shape;934;p81"/>
          <p:cNvPicPr preferRelativeResize="0"/>
          <p:nvPr/>
        </p:nvPicPr>
        <p:blipFill rotWithShape="1">
          <a:blip r:embed="rId3">
            <a:alphaModFix/>
          </a:blip>
          <a:srcRect b="13322" l="13240" r="13240" t="13315"/>
          <a:stretch/>
        </p:blipFill>
        <p:spPr>
          <a:xfrm>
            <a:off x="375877" y="2001625"/>
            <a:ext cx="2679622" cy="1783876"/>
          </a:xfrm>
          <a:prstGeom prst="rect">
            <a:avLst/>
          </a:prstGeom>
          <a:noFill/>
          <a:ln>
            <a:noFill/>
          </a:ln>
        </p:spPr>
      </p:pic>
      <p:pic>
        <p:nvPicPr>
          <p:cNvPr id="935" name="Google Shape;935;p81"/>
          <p:cNvPicPr preferRelativeResize="0"/>
          <p:nvPr/>
        </p:nvPicPr>
        <p:blipFill rotWithShape="1">
          <a:blip r:embed="rId4">
            <a:alphaModFix/>
          </a:blip>
          <a:srcRect b="14476" l="19655" r="14141" t="19390"/>
          <a:stretch/>
        </p:blipFill>
        <p:spPr>
          <a:xfrm>
            <a:off x="3223812" y="2001625"/>
            <a:ext cx="2679626" cy="1783875"/>
          </a:xfrm>
          <a:prstGeom prst="rect">
            <a:avLst/>
          </a:prstGeom>
          <a:noFill/>
          <a:ln>
            <a:noFill/>
          </a:ln>
        </p:spPr>
      </p:pic>
      <p:pic>
        <p:nvPicPr>
          <p:cNvPr id="936" name="Google Shape;936;p81"/>
          <p:cNvPicPr preferRelativeResize="0"/>
          <p:nvPr/>
        </p:nvPicPr>
        <p:blipFill rotWithShape="1">
          <a:blip r:embed="rId5">
            <a:alphaModFix/>
          </a:blip>
          <a:srcRect b="13347" l="16786" r="21062" t="26119"/>
          <a:stretch/>
        </p:blipFill>
        <p:spPr>
          <a:xfrm>
            <a:off x="6071750" y="2001625"/>
            <a:ext cx="2748246" cy="1783875"/>
          </a:xfrm>
          <a:prstGeom prst="rect">
            <a:avLst/>
          </a:prstGeom>
          <a:noFill/>
          <a:ln>
            <a:noFill/>
          </a:ln>
        </p:spPr>
      </p:pic>
      <p:pic>
        <p:nvPicPr>
          <p:cNvPr id="937" name="Google Shape;937;p81"/>
          <p:cNvPicPr preferRelativeResize="0"/>
          <p:nvPr/>
        </p:nvPicPr>
        <p:blipFill>
          <a:blip r:embed="rId6">
            <a:alphaModFix/>
          </a:blip>
          <a:stretch>
            <a:fillRect/>
          </a:stretch>
        </p:blipFill>
        <p:spPr>
          <a:xfrm>
            <a:off x="2003108" y="4145500"/>
            <a:ext cx="396000" cy="419100"/>
          </a:xfrm>
          <a:prstGeom prst="rect">
            <a:avLst/>
          </a:prstGeom>
          <a:noFill/>
          <a:ln>
            <a:noFill/>
          </a:ln>
        </p:spPr>
      </p:pic>
      <p:pic>
        <p:nvPicPr>
          <p:cNvPr id="938" name="Google Shape;938;p81"/>
          <p:cNvPicPr preferRelativeResize="0"/>
          <p:nvPr/>
        </p:nvPicPr>
        <p:blipFill>
          <a:blip r:embed="rId6">
            <a:alphaModFix/>
          </a:blip>
          <a:stretch>
            <a:fillRect/>
          </a:stretch>
        </p:blipFill>
        <p:spPr>
          <a:xfrm>
            <a:off x="7898583" y="41455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82"/>
          <p:cNvSpPr txBox="1"/>
          <p:nvPr>
            <p:ph idx="1" type="body"/>
          </p:nvPr>
        </p:nvSpPr>
        <p:spPr>
          <a:xfrm>
            <a:off x="324000" y="2092800"/>
            <a:ext cx="2929800" cy="3519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hoormo iyo sibiriir (mortar and pestle)</a:t>
            </a:r>
            <a:endParaRPr sz="1800"/>
          </a:p>
        </p:txBody>
      </p:sp>
      <p:sp>
        <p:nvSpPr>
          <p:cNvPr id="944" name="Google Shape;944;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Samaynta tilmaame (indicator)</a:t>
            </a:r>
            <a:endParaRPr/>
          </a:p>
        </p:txBody>
      </p:sp>
      <p:pic>
        <p:nvPicPr>
          <p:cNvPr id="945" name="Google Shape;945;p82"/>
          <p:cNvPicPr preferRelativeResize="0"/>
          <p:nvPr/>
        </p:nvPicPr>
        <p:blipFill rotWithShape="1">
          <a:blip r:embed="rId3">
            <a:alphaModFix/>
          </a:blip>
          <a:srcRect b="8024" l="15551" r="8478" t="7150"/>
          <a:stretch/>
        </p:blipFill>
        <p:spPr>
          <a:xfrm flipH="1">
            <a:off x="324000" y="2594100"/>
            <a:ext cx="1784624" cy="1494449"/>
          </a:xfrm>
          <a:prstGeom prst="rect">
            <a:avLst/>
          </a:prstGeom>
          <a:noFill/>
          <a:ln>
            <a:noFill/>
          </a:ln>
        </p:spPr>
      </p:pic>
      <p:pic>
        <p:nvPicPr>
          <p:cNvPr id="946" name="Google Shape;946;p82"/>
          <p:cNvPicPr preferRelativeResize="0"/>
          <p:nvPr/>
        </p:nvPicPr>
        <p:blipFill>
          <a:blip r:embed="rId4">
            <a:alphaModFix/>
          </a:blip>
          <a:stretch>
            <a:fillRect/>
          </a:stretch>
        </p:blipFill>
        <p:spPr>
          <a:xfrm>
            <a:off x="6553050" y="809999"/>
            <a:ext cx="2266952" cy="2266952"/>
          </a:xfrm>
          <a:prstGeom prst="rect">
            <a:avLst/>
          </a:prstGeom>
          <a:noFill/>
          <a:ln>
            <a:noFill/>
          </a:ln>
        </p:spPr>
      </p:pic>
      <p:sp>
        <p:nvSpPr>
          <p:cNvPr id="947" name="Google Shape;947;p82"/>
          <p:cNvSpPr txBox="1"/>
          <p:nvPr>
            <p:ph idx="1" type="body"/>
          </p:nvPr>
        </p:nvSpPr>
        <p:spPr>
          <a:xfrm>
            <a:off x="6553050" y="3175125"/>
            <a:ext cx="2266800" cy="387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laabista warqadda shaandhaynta (folding filter paper)</a:t>
            </a:r>
            <a:endParaRPr sz="1800"/>
          </a:p>
        </p:txBody>
      </p:sp>
      <p:sp>
        <p:nvSpPr>
          <p:cNvPr id="948" name="Google Shape;948;p82"/>
          <p:cNvSpPr txBox="1"/>
          <p:nvPr>
            <p:ph idx="1" type="body"/>
          </p:nvPr>
        </p:nvSpPr>
        <p:spPr>
          <a:xfrm>
            <a:off x="324000" y="613500"/>
            <a:ext cx="4146900" cy="756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Si loo sameeyo tilmaame (indicator) ka sameysan kaabaj cas waxaad u baahan doontaa:</a:t>
            </a:r>
            <a:r>
              <a:rPr lang="en-GB" sz="1100">
                <a:latin typeface="Lexend"/>
              </a:rPr>
              <a:t/>
            </a:r>
            <a:endParaRPr/>
          </a:p>
          <a:p>
            <a:pPr indent="0" lvl="0" marL="0" rtl="0" algn="l">
              <a:spcBef>
                <a:spcPts val="1000"/>
              </a:spcBef>
              <a:spcAft>
                <a:spcPts val="1000"/>
              </a:spcAft>
              <a:buNone/>
            </a:pPr>
            <a:r>
              <a:rPr>
                <a:latin typeface="Lexend"/>
              </a:rPr>
              <a:t/>
            </a:r>
            <a:endParaRPr sz="1800"/>
          </a:p>
        </p:txBody>
      </p:sp>
      <p:sp>
        <p:nvSpPr>
          <p:cNvPr id="949" name="Google Shape;949;p82"/>
          <p:cNvSpPr txBox="1"/>
          <p:nvPr>
            <p:ph idx="1" type="body"/>
          </p:nvPr>
        </p:nvSpPr>
        <p:spPr>
          <a:xfrm>
            <a:off x="6553038" y="3740400"/>
            <a:ext cx="1964700" cy="10800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warqad shaandhayn (filter paper)</a:t>
            </a:r>
            <a:endParaRPr sz="1800"/>
          </a:p>
          <a:p>
            <a:pPr indent="-342900" lvl="0" marL="457200" rtl="0" algn="l">
              <a:spcBef>
                <a:spcPts val="0"/>
              </a:spcBef>
              <a:spcAft>
                <a:spcPts val="0"/>
              </a:spcAft>
              <a:buSzPts val="1800"/>
              <a:buChar char="●"/>
            </a:pPr>
            <a:r>
              <a:rPr lang="en-GB" sz="1100">
                <a:latin typeface="Lexend"/>
              </a:rPr>
              <a:t>funnel</a:t>
            </a:r>
            <a:endParaRPr sz="1800"/>
          </a:p>
          <a:p>
            <a:pPr indent="-342900" lvl="0" marL="457200" rtl="0" algn="l">
              <a:spcBef>
                <a:spcPts val="0"/>
              </a:spcBef>
              <a:spcAft>
                <a:spcPts val="0"/>
              </a:spcAft>
              <a:buSzPts val="1800"/>
              <a:buChar char="●"/>
            </a:pPr>
            <a:r>
              <a:rPr lang="en-GB" sz="1100">
                <a:latin typeface="Lexend"/>
              </a:rPr>
              <a:t>conical flask</a:t>
            </a:r>
            <a:endParaRPr sz="1800"/>
          </a:p>
        </p:txBody>
      </p:sp>
      <p:cxnSp>
        <p:nvCxnSpPr>
          <p:cNvPr id="950" name="Google Shape;950;p82"/>
          <p:cNvCxnSpPr/>
          <p:nvPr/>
        </p:nvCxnSpPr>
        <p:spPr>
          <a:xfrm flipH="1">
            <a:off x="1173425" y="2369825"/>
            <a:ext cx="1158300" cy="815400"/>
          </a:xfrm>
          <a:prstGeom prst="straightConnector1">
            <a:avLst/>
          </a:prstGeom>
          <a:noFill/>
          <a:ln cap="flat" cmpd="sng" w="38100">
            <a:solidFill>
              <a:schemeClr val="dk1"/>
            </a:solidFill>
            <a:prstDash val="solid"/>
            <a:round/>
            <a:headEnd len="med" w="med" type="none"/>
            <a:tailEnd len="med" w="med" type="none"/>
          </a:ln>
        </p:spPr>
      </p:cxnSp>
      <p:cxnSp>
        <p:nvCxnSpPr>
          <p:cNvPr id="951" name="Google Shape;951;p82"/>
          <p:cNvCxnSpPr/>
          <p:nvPr/>
        </p:nvCxnSpPr>
        <p:spPr>
          <a:xfrm>
            <a:off x="1120150" y="2346950"/>
            <a:ext cx="198000" cy="579000"/>
          </a:xfrm>
          <a:prstGeom prst="straightConnector1">
            <a:avLst/>
          </a:prstGeom>
          <a:noFill/>
          <a:ln cap="flat" cmpd="sng" w="38100">
            <a:solidFill>
              <a:schemeClr val="dk1"/>
            </a:solidFill>
            <a:prstDash val="solid"/>
            <a:round/>
            <a:headEnd len="med" w="med" type="none"/>
            <a:tailEnd len="med" w="med" type="none"/>
          </a:ln>
        </p:spPr>
      </p:cxnSp>
      <p:sp>
        <p:nvSpPr>
          <p:cNvPr id="952" name="Google Shape;952;p82"/>
          <p:cNvSpPr txBox="1"/>
          <p:nvPr>
            <p:ph idx="1" type="body"/>
          </p:nvPr>
        </p:nvSpPr>
        <p:spPr>
          <a:xfrm>
            <a:off x="3550325" y="2269950"/>
            <a:ext cx="2842800" cy="6135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biyo (water) kulul oo ka yimid kettel (kettle)</a:t>
            </a:r>
            <a:endParaRPr sz="1800"/>
          </a:p>
          <a:p>
            <a:pPr indent="-342900" lvl="0" marL="457200" rtl="0" algn="l">
              <a:spcBef>
                <a:spcPts val="0"/>
              </a:spcBef>
              <a:spcAft>
                <a:spcPts val="0"/>
              </a:spcAft>
              <a:buSzPts val="1800"/>
              <a:buChar char="●"/>
            </a:pPr>
            <a:r>
              <a:rPr lang="en-GB" sz="1100">
                <a:latin typeface="Lexend"/>
              </a:rPr>
              <a:t>beaker</a:t>
            </a:r>
            <a:endParaRPr sz="1800"/>
          </a:p>
        </p:txBody>
      </p:sp>
      <p:grpSp>
        <p:nvGrpSpPr>
          <p:cNvPr id="953" name="Google Shape;953;p82"/>
          <p:cNvGrpSpPr/>
          <p:nvPr/>
        </p:nvGrpSpPr>
        <p:grpSpPr>
          <a:xfrm>
            <a:off x="2057150" y="2878023"/>
            <a:ext cx="2321634" cy="2389300"/>
            <a:chOff x="2057150" y="2878023"/>
            <a:chExt cx="2321634" cy="2389300"/>
          </a:xfrm>
        </p:grpSpPr>
        <p:pic>
          <p:nvPicPr>
            <p:cNvPr id="954" name="Google Shape;954;p82"/>
            <p:cNvPicPr preferRelativeResize="0"/>
            <p:nvPr/>
          </p:nvPicPr>
          <p:blipFill rotWithShape="1">
            <a:blip r:embed="rId5">
              <a:alphaModFix/>
            </a:blip>
            <a:srcRect b="0" l="0" r="0" t="31247"/>
            <a:stretch/>
          </p:blipFill>
          <p:spPr>
            <a:xfrm>
              <a:off x="2057225" y="2878023"/>
              <a:ext cx="2321559" cy="2389300"/>
            </a:xfrm>
            <a:prstGeom prst="rect">
              <a:avLst/>
            </a:prstGeom>
            <a:noFill/>
            <a:ln>
              <a:noFill/>
            </a:ln>
          </p:spPr>
        </p:pic>
        <p:cxnSp>
          <p:nvCxnSpPr>
            <p:cNvPr id="955" name="Google Shape;955;p82"/>
            <p:cNvCxnSpPr/>
            <p:nvPr/>
          </p:nvCxnSpPr>
          <p:spPr>
            <a:xfrm flipH="1">
              <a:off x="2057150" y="4221475"/>
              <a:ext cx="1013700" cy="159600"/>
            </a:xfrm>
            <a:prstGeom prst="straightConnector1">
              <a:avLst/>
            </a:prstGeom>
            <a:noFill/>
            <a:ln cap="flat" cmpd="sng" w="38100">
              <a:solidFill>
                <a:schemeClr val="dk1"/>
              </a:solidFill>
              <a:prstDash val="solid"/>
              <a:round/>
              <a:headEnd len="med" w="med" type="none"/>
              <a:tailEnd len="med" w="med" type="none"/>
            </a:ln>
          </p:spPr>
        </p:cxnSp>
      </p:grpSp>
      <p:sp>
        <p:nvSpPr>
          <p:cNvPr id="956" name="Google Shape;956;p82"/>
          <p:cNvSpPr txBox="1"/>
          <p:nvPr>
            <p:ph idx="1" type="body"/>
          </p:nvPr>
        </p:nvSpPr>
        <p:spPr>
          <a:xfrm>
            <a:off x="324000" y="4237950"/>
            <a:ext cx="1860900" cy="259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stirring rod</a:t>
            </a:r>
            <a:endParaRPr sz="1800"/>
          </a:p>
        </p:txBody>
      </p:sp>
      <p:cxnSp>
        <p:nvCxnSpPr>
          <p:cNvPr id="957" name="Google Shape;957;p82"/>
          <p:cNvCxnSpPr/>
          <p:nvPr/>
        </p:nvCxnSpPr>
        <p:spPr>
          <a:xfrm flipH="1" rot="10800000">
            <a:off x="3562025" y="2827125"/>
            <a:ext cx="766200" cy="1776900"/>
          </a:xfrm>
          <a:prstGeom prst="straightConnector1">
            <a:avLst/>
          </a:prstGeom>
          <a:noFill/>
          <a:ln cap="flat" cmpd="sng" w="38100">
            <a:solidFill>
              <a:schemeClr val="dk1"/>
            </a:solidFill>
            <a:prstDash val="solid"/>
            <a:round/>
            <a:headEnd len="med" w="med" type="none"/>
            <a:tailEnd len="med" w="med" type="none"/>
          </a:ln>
        </p:spPr>
      </p:cxnSp>
      <p:pic>
        <p:nvPicPr>
          <p:cNvPr id="958" name="Google Shape;958;p82"/>
          <p:cNvPicPr preferRelativeResize="0"/>
          <p:nvPr/>
        </p:nvPicPr>
        <p:blipFill>
          <a:blip r:embed="rId6">
            <a:alphaModFix/>
          </a:blip>
          <a:stretch>
            <a:fillRect/>
          </a:stretch>
        </p:blipFill>
        <p:spPr>
          <a:xfrm>
            <a:off x="4331974" y="2731275"/>
            <a:ext cx="1607700" cy="2221704"/>
          </a:xfrm>
          <a:prstGeom prst="rect">
            <a:avLst/>
          </a:prstGeom>
          <a:noFill/>
          <a:ln>
            <a:noFill/>
          </a:ln>
        </p:spPr>
      </p:pic>
      <p:cxnSp>
        <p:nvCxnSpPr>
          <p:cNvPr id="959" name="Google Shape;959;p82"/>
          <p:cNvCxnSpPr/>
          <p:nvPr/>
        </p:nvCxnSpPr>
        <p:spPr>
          <a:xfrm>
            <a:off x="5417825" y="3124200"/>
            <a:ext cx="1280100" cy="769500"/>
          </a:xfrm>
          <a:prstGeom prst="straightConnector1">
            <a:avLst/>
          </a:prstGeom>
          <a:noFill/>
          <a:ln cap="flat" cmpd="sng" w="38100">
            <a:solidFill>
              <a:schemeClr val="dk1"/>
            </a:solidFill>
            <a:prstDash val="solid"/>
            <a:round/>
            <a:headEnd len="med" w="med" type="none"/>
            <a:tailEnd len="med" w="med" type="none"/>
          </a:ln>
        </p:spPr>
      </p:cxnSp>
      <p:cxnSp>
        <p:nvCxnSpPr>
          <p:cNvPr id="960" name="Google Shape;960;p82"/>
          <p:cNvCxnSpPr/>
          <p:nvPr/>
        </p:nvCxnSpPr>
        <p:spPr>
          <a:xfrm>
            <a:off x="5364475" y="3345175"/>
            <a:ext cx="1348800" cy="868500"/>
          </a:xfrm>
          <a:prstGeom prst="straightConnector1">
            <a:avLst/>
          </a:prstGeom>
          <a:noFill/>
          <a:ln cap="flat" cmpd="sng" w="38100">
            <a:solidFill>
              <a:schemeClr val="dk1"/>
            </a:solidFill>
            <a:prstDash val="solid"/>
            <a:round/>
            <a:headEnd len="med" w="med" type="none"/>
            <a:tailEnd len="med" w="med" type="none"/>
          </a:ln>
        </p:spPr>
      </p:cxnSp>
      <p:cxnSp>
        <p:nvCxnSpPr>
          <p:cNvPr id="961" name="Google Shape;961;p82"/>
          <p:cNvCxnSpPr/>
          <p:nvPr/>
        </p:nvCxnSpPr>
        <p:spPr>
          <a:xfrm>
            <a:off x="5509375" y="4274825"/>
            <a:ext cx="1203900" cy="243900"/>
          </a:xfrm>
          <a:prstGeom prst="straightConnector1">
            <a:avLst/>
          </a:prstGeom>
          <a:noFill/>
          <a:ln cap="flat" cmpd="sng" w="38100">
            <a:solidFill>
              <a:schemeClr val="dk1"/>
            </a:solidFill>
            <a:prstDash val="solid"/>
            <a:round/>
            <a:headEnd len="med" w="med" type="none"/>
            <a:tailEnd len="med" w="med" type="none"/>
          </a:ln>
        </p:spPr>
      </p:cxnSp>
      <p:sp>
        <p:nvSpPr>
          <p:cNvPr id="962" name="Google Shape;962;p82"/>
          <p:cNvSpPr txBox="1"/>
          <p:nvPr>
            <p:ph idx="1" type="body"/>
          </p:nvPr>
        </p:nvSpPr>
        <p:spPr>
          <a:xfrm>
            <a:off x="324000" y="1673700"/>
            <a:ext cx="2929800" cy="3519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kaabaj cas oo jarjar ah (chopped red cabbage)</a:t>
            </a:r>
            <a:endParaRPr sz="1800"/>
          </a:p>
        </p:txBody>
      </p:sp>
      <p:grpSp>
        <p:nvGrpSpPr>
          <p:cNvPr id="963" name="Google Shape;963;p82"/>
          <p:cNvGrpSpPr/>
          <p:nvPr/>
        </p:nvGrpSpPr>
        <p:grpSpPr>
          <a:xfrm>
            <a:off x="3284225" y="952500"/>
            <a:ext cx="2490174" cy="1207501"/>
            <a:chOff x="3284225" y="952500"/>
            <a:chExt cx="2490174" cy="1207501"/>
          </a:xfrm>
        </p:grpSpPr>
        <p:pic>
          <p:nvPicPr>
            <p:cNvPr id="964" name="Google Shape;964;p82"/>
            <p:cNvPicPr preferRelativeResize="0"/>
            <p:nvPr/>
          </p:nvPicPr>
          <p:blipFill rotWithShape="1">
            <a:blip r:embed="rId7">
              <a:alphaModFix/>
            </a:blip>
            <a:srcRect b="19295" l="-2491" r="15685" t="19295"/>
            <a:stretch/>
          </p:blipFill>
          <p:spPr>
            <a:xfrm>
              <a:off x="4494300" y="952500"/>
              <a:ext cx="1280099" cy="1207501"/>
            </a:xfrm>
            <a:prstGeom prst="rect">
              <a:avLst/>
            </a:prstGeom>
            <a:noFill/>
            <a:ln>
              <a:noFill/>
            </a:ln>
          </p:spPr>
        </p:pic>
        <p:cxnSp>
          <p:nvCxnSpPr>
            <p:cNvPr id="965" name="Google Shape;965;p82"/>
            <p:cNvCxnSpPr/>
            <p:nvPr/>
          </p:nvCxnSpPr>
          <p:spPr>
            <a:xfrm flipH="1" rot="10800000">
              <a:off x="3284225" y="1569600"/>
              <a:ext cx="1607700" cy="259200"/>
            </a:xfrm>
            <a:prstGeom prst="straightConnector1">
              <a:avLst/>
            </a:prstGeom>
            <a:noFill/>
            <a:ln cap="flat" cmpd="sng" w="38100">
              <a:solidFill>
                <a:schemeClr val="dk1"/>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83"/>
          <p:cNvSpPr txBox="1"/>
          <p:nvPr>
            <p:ph idx="1" type="body"/>
          </p:nvPr>
        </p:nvSpPr>
        <p:spPr>
          <a:xfrm>
            <a:off x="324000" y="759300"/>
            <a:ext cx="8237700" cy="37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Habka loo sameeyo tilmaame (indicator) kaabaj cas waa sida soo socota:</a:t>
            </a:r>
            <a:endParaRPr sz="2000"/>
          </a:p>
        </p:txBody>
      </p:sp>
      <p:sp>
        <p:nvSpPr>
          <p:cNvPr id="971" name="Google Shape;971;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Samaynta tilmaame (indicator)</a:t>
            </a:r>
            <a:endParaRPr/>
          </a:p>
        </p:txBody>
      </p:sp>
      <p:sp>
        <p:nvSpPr>
          <p:cNvPr id="972" name="Google Shape;972;p83"/>
          <p:cNvSpPr txBox="1"/>
          <p:nvPr>
            <p:ph idx="1" type="body"/>
          </p:nvPr>
        </p:nvSpPr>
        <p:spPr>
          <a:xfrm>
            <a:off x="324000" y="1210500"/>
            <a:ext cx="8496000" cy="36480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a:pPr>
            <a:r>
              <a:rPr lang="en-GB" sz="1100">
                <a:latin typeface="Lexend"/>
              </a:rPr>
              <a:t>Jajabka kaabajka ee la jarjaray ku burburi 2-3 daqiiqo adoo isticmaalaya moos iyo sibidh (mortar and pestle).</a:t>
            </a:r>
            <a:endParaRPr sz="2000"/>
          </a:p>
          <a:p>
            <a:pPr indent="-355600" lvl="0" marL="457200" rtl="0" algn="l">
              <a:spcBef>
                <a:spcPts val="0"/>
              </a:spcBef>
              <a:spcAft>
                <a:spcPts val="0"/>
              </a:spcAft>
              <a:buSzPts val="2000"/>
              <a:buAutoNum type="arabicParenR"/>
            </a:pPr>
            <a:r>
              <a:rPr lang="en-GB" sz="1100">
                <a:latin typeface="Lexend"/>
              </a:rPr>
              <a:t>Kaabajka la burburiyay ku wareeji beaker (beaker).</a:t>
            </a:r>
            <a:endParaRPr sz="2000"/>
          </a:p>
          <a:p>
            <a:pPr indent="-355600" lvl="0" marL="457200" rtl="0" algn="l">
              <a:spcBef>
                <a:spcPts val="0"/>
              </a:spcBef>
              <a:spcAft>
                <a:spcPts val="0"/>
              </a:spcAft>
              <a:buSzPts val="2000"/>
              <a:buAutoNum type="arabicParenR"/>
            </a:pPr>
            <a:r>
              <a:rPr lang="en-GB" sz="1100">
                <a:latin typeface="Lexend"/>
              </a:rPr>
              <a:t>Ku shub biyo (water) kulul oo ka yimid kettled ilaa uu qariyo kaabajka la burburiyay. Ha ku darin biyo (water) badan ama waxaad samayn doontaa indicator midabkiisu aad u fudud yahay.</a:t>
            </a:r>
            <a:endParaRPr sz="2000"/>
          </a:p>
          <a:p>
            <a:pPr indent="-355600" lvl="0" marL="457200" rtl="0" algn="l">
              <a:spcBef>
                <a:spcPts val="0"/>
              </a:spcBef>
              <a:spcAft>
                <a:spcPts val="0"/>
              </a:spcAft>
              <a:buSzPts val="2000"/>
              <a:buAutoNum type="arabicParenR"/>
            </a:pPr>
            <a:r>
              <a:rPr lang="en-GB" sz="1100">
                <a:latin typeface="Lexend"/>
              </a:rPr>
              <a:t>Walaaq kaabajka iyo biyaha (water) isku darka ah adoo isticmaalaya ul walaaqid (stirring rod) 2 daqiiqo ilaa biyuhu (water) isku beddelaan midab guduudan (purple).</a:t>
            </a:r>
            <a:br>
              <a:rPr lang="en-GB" sz="2000"/>
            </a:br>
            <a:r>
              <a:rPr lang="en-GB" sz="1100">
                <a:latin typeface="Lexend"/>
              </a:rPr>
              <a:t/>
            </a:r>
            <a:endParaRPr sz="2000"/>
          </a:p>
          <a:p>
            <a:pPr indent="-355600" lvl="0" marL="457200" rtl="0" algn="l">
              <a:spcBef>
                <a:spcPts val="0"/>
              </a:spcBef>
              <a:spcAft>
                <a:spcPts val="0"/>
              </a:spcAft>
              <a:buSzPts val="2000"/>
              <a:buAutoNum type="arabicParenR"/>
            </a:pPr>
            <a:r>
              <a:rPr lang="en-GB" sz="1100">
                <a:latin typeface="Lexend"/>
              </a:rPr>
              <a:t>Shaandhee (filter) isku darka kaabajka iyo biyaha (water). Hay biyaha (water) midabka leh, kani waa indicator-kaaga kaabajka guduudan.</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84"/>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mugga (volume) ugu fiican ee biyaha (water) lagu daro kaabajka guduudan si loo sameeyo indicator?</a:t>
            </a:r>
            <a:endParaRPr/>
          </a:p>
        </p:txBody>
      </p:sp>
      <p:sp>
        <p:nvSpPr>
          <p:cNvPr id="978" name="Google Shape;978;p84"/>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Samaynta indicator (indicator)</a:t>
            </a:r>
            <a:endParaRPr/>
          </a:p>
        </p:txBody>
      </p:sp>
      <p:pic>
        <p:nvPicPr>
          <p:cNvPr id="979" name="Google Shape;979;p84"/>
          <p:cNvPicPr preferRelativeResize="0"/>
          <p:nvPr/>
        </p:nvPicPr>
        <p:blipFill>
          <a:blip r:embed="rId3">
            <a:alphaModFix/>
          </a:blip>
          <a:stretch>
            <a:fillRect/>
          </a:stretch>
        </p:blipFill>
        <p:spPr>
          <a:xfrm>
            <a:off x="688200" y="1653000"/>
            <a:ext cx="1993200" cy="2299125"/>
          </a:xfrm>
          <a:prstGeom prst="rect">
            <a:avLst/>
          </a:prstGeom>
          <a:noFill/>
          <a:ln>
            <a:noFill/>
          </a:ln>
        </p:spPr>
      </p:pic>
      <p:pic>
        <p:nvPicPr>
          <p:cNvPr id="980" name="Google Shape;980;p84"/>
          <p:cNvPicPr preferRelativeResize="0"/>
          <p:nvPr/>
        </p:nvPicPr>
        <p:blipFill>
          <a:blip r:embed="rId4">
            <a:alphaModFix/>
          </a:blip>
          <a:stretch>
            <a:fillRect/>
          </a:stretch>
        </p:blipFill>
        <p:spPr>
          <a:xfrm>
            <a:off x="3575400" y="1653000"/>
            <a:ext cx="1993200" cy="2299131"/>
          </a:xfrm>
          <a:prstGeom prst="rect">
            <a:avLst/>
          </a:prstGeom>
          <a:noFill/>
          <a:ln>
            <a:noFill/>
          </a:ln>
        </p:spPr>
      </p:pic>
      <p:pic>
        <p:nvPicPr>
          <p:cNvPr id="981" name="Google Shape;981;p84"/>
          <p:cNvPicPr preferRelativeResize="0"/>
          <p:nvPr/>
        </p:nvPicPr>
        <p:blipFill>
          <a:blip r:embed="rId5">
            <a:alphaModFix/>
          </a:blip>
          <a:stretch>
            <a:fillRect/>
          </a:stretch>
        </p:blipFill>
        <p:spPr>
          <a:xfrm>
            <a:off x="6462599" y="1653000"/>
            <a:ext cx="1993200" cy="2299116"/>
          </a:xfrm>
          <a:prstGeom prst="rect">
            <a:avLst/>
          </a:prstGeom>
          <a:noFill/>
          <a:ln>
            <a:noFill/>
          </a:ln>
        </p:spPr>
      </p:pic>
      <p:pic>
        <p:nvPicPr>
          <p:cNvPr id="982" name="Google Shape;982;p84"/>
          <p:cNvPicPr preferRelativeResize="0"/>
          <p:nvPr/>
        </p:nvPicPr>
        <p:blipFill>
          <a:blip r:embed="rId6">
            <a:alphaModFix/>
          </a:blip>
          <a:stretch>
            <a:fillRect/>
          </a:stretch>
        </p:blipFill>
        <p:spPr>
          <a:xfrm>
            <a:off x="1923183" y="41619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85"/>
          <p:cNvSpPr txBox="1"/>
          <p:nvPr>
            <p:ph type="title"/>
          </p:nvPr>
        </p:nvSpPr>
        <p:spPr>
          <a:xfrm>
            <a:off x="324000" y="748775"/>
            <a:ext cx="84960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Qalabkee ayaa loo isticmaalaa in lagu kala saaro qaybaha kaabajka guduudan iyo milanka (solution) indicator-ka?</a:t>
            </a:r>
            <a:r>
              <a:rPr lang="en-GB">
                <a:latin typeface="Lexend"/>
              </a:rPr>
              <a:t/>
            </a:r>
            <a:r>
              <a:rPr lang="en-GB">
                <a:latin typeface="Lexend"/>
              </a:rPr>
              <a:t/>
            </a:r>
            <a:endParaRPr/>
          </a:p>
        </p:txBody>
      </p:sp>
      <p:sp>
        <p:nvSpPr>
          <p:cNvPr id="988" name="Google Shape;988;p8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Samaynta indicator (indicator)</a:t>
            </a:r>
            <a:endParaRPr/>
          </a:p>
        </p:txBody>
      </p:sp>
      <p:pic>
        <p:nvPicPr>
          <p:cNvPr id="989" name="Google Shape;989;p85"/>
          <p:cNvPicPr preferRelativeResize="0"/>
          <p:nvPr/>
        </p:nvPicPr>
        <p:blipFill>
          <a:blip r:embed="rId3">
            <a:alphaModFix/>
          </a:blip>
          <a:stretch>
            <a:fillRect/>
          </a:stretch>
        </p:blipFill>
        <p:spPr>
          <a:xfrm>
            <a:off x="862450" y="1731745"/>
            <a:ext cx="1644701" cy="2272801"/>
          </a:xfrm>
          <a:prstGeom prst="rect">
            <a:avLst/>
          </a:prstGeom>
          <a:noFill/>
          <a:ln>
            <a:noFill/>
          </a:ln>
        </p:spPr>
      </p:pic>
      <p:pic>
        <p:nvPicPr>
          <p:cNvPr id="990" name="Google Shape;990;p85"/>
          <p:cNvPicPr preferRelativeResize="0"/>
          <p:nvPr/>
        </p:nvPicPr>
        <p:blipFill>
          <a:blip r:embed="rId4">
            <a:alphaModFix/>
          </a:blip>
          <a:stretch>
            <a:fillRect/>
          </a:stretch>
        </p:blipFill>
        <p:spPr>
          <a:xfrm>
            <a:off x="6256805" y="2303396"/>
            <a:ext cx="2538075" cy="1701150"/>
          </a:xfrm>
          <a:prstGeom prst="rect">
            <a:avLst/>
          </a:prstGeom>
          <a:noFill/>
          <a:ln>
            <a:noFill/>
          </a:ln>
        </p:spPr>
      </p:pic>
      <p:pic>
        <p:nvPicPr>
          <p:cNvPr id="991" name="Google Shape;991;p85"/>
          <p:cNvPicPr preferRelativeResize="0"/>
          <p:nvPr/>
        </p:nvPicPr>
        <p:blipFill>
          <a:blip r:embed="rId5">
            <a:alphaModFix/>
          </a:blip>
          <a:stretch>
            <a:fillRect/>
          </a:stretch>
        </p:blipFill>
        <p:spPr>
          <a:xfrm>
            <a:off x="3713612" y="2101047"/>
            <a:ext cx="1716783" cy="1903500"/>
          </a:xfrm>
          <a:prstGeom prst="rect">
            <a:avLst/>
          </a:prstGeom>
          <a:noFill/>
          <a:ln>
            <a:noFill/>
          </a:ln>
        </p:spPr>
      </p:pic>
      <p:pic>
        <p:nvPicPr>
          <p:cNvPr id="992" name="Google Shape;992;p85"/>
          <p:cNvPicPr preferRelativeResize="0"/>
          <p:nvPr/>
        </p:nvPicPr>
        <p:blipFill>
          <a:blip r:embed="rId6">
            <a:alphaModFix/>
          </a:blip>
          <a:stretch>
            <a:fillRect/>
          </a:stretch>
        </p:blipFill>
        <p:spPr>
          <a:xfrm>
            <a:off x="1923183" y="41619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86"/>
          <p:cNvSpPr txBox="1"/>
          <p:nvPr>
            <p:ph type="title"/>
          </p:nvPr>
        </p:nvSpPr>
        <p:spPr>
          <a:xfrm>
            <a:off x="324000" y="748775"/>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cabbirka (size) ugu fiican ee qaybaha kaabajka guduudan si loo sameeyo indicator?</a:t>
            </a:r>
            <a:r>
              <a:rPr lang="en-GB">
                <a:latin typeface="Lexend"/>
              </a:rPr>
              <a:t/>
            </a:r>
            <a:r>
              <a:rPr lang="en-GB">
                <a:latin typeface="Lexend"/>
              </a:rPr>
              <a:t/>
            </a:r>
            <a:endParaRPr/>
          </a:p>
        </p:txBody>
      </p:sp>
      <p:sp>
        <p:nvSpPr>
          <p:cNvPr id="998" name="Google Shape;998;p8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Samaynta indicator (indicator)</a:t>
            </a:r>
            <a:endParaRPr/>
          </a:p>
        </p:txBody>
      </p:sp>
      <p:pic>
        <p:nvPicPr>
          <p:cNvPr id="999" name="Google Shape;999;p86"/>
          <p:cNvPicPr preferRelativeResize="0"/>
          <p:nvPr/>
        </p:nvPicPr>
        <p:blipFill rotWithShape="1">
          <a:blip r:embed="rId3">
            <a:alphaModFix/>
          </a:blip>
          <a:srcRect b="10808" l="0" r="3381" t="13128"/>
          <a:stretch/>
        </p:blipFill>
        <p:spPr>
          <a:xfrm>
            <a:off x="547125" y="1755600"/>
            <a:ext cx="2108049" cy="2212649"/>
          </a:xfrm>
          <a:prstGeom prst="rect">
            <a:avLst/>
          </a:prstGeom>
          <a:noFill/>
          <a:ln>
            <a:noFill/>
          </a:ln>
        </p:spPr>
      </p:pic>
      <p:pic>
        <p:nvPicPr>
          <p:cNvPr id="1000" name="Google Shape;1000;p86"/>
          <p:cNvPicPr preferRelativeResize="0"/>
          <p:nvPr/>
        </p:nvPicPr>
        <p:blipFill rotWithShape="1">
          <a:blip r:embed="rId4">
            <a:alphaModFix/>
          </a:blip>
          <a:srcRect b="12230" l="0" r="0" t="12919"/>
          <a:stretch/>
        </p:blipFill>
        <p:spPr>
          <a:xfrm>
            <a:off x="3403249" y="1755600"/>
            <a:ext cx="2216951" cy="2212649"/>
          </a:xfrm>
          <a:prstGeom prst="rect">
            <a:avLst/>
          </a:prstGeom>
          <a:noFill/>
          <a:ln>
            <a:noFill/>
          </a:ln>
        </p:spPr>
      </p:pic>
      <p:pic>
        <p:nvPicPr>
          <p:cNvPr id="1001" name="Google Shape;1001;p86"/>
          <p:cNvPicPr preferRelativeResize="0"/>
          <p:nvPr/>
        </p:nvPicPr>
        <p:blipFill rotWithShape="1">
          <a:blip r:embed="rId5">
            <a:alphaModFix/>
          </a:blip>
          <a:srcRect b="19975" l="5733" r="4540" t="11779"/>
          <a:stretch/>
        </p:blipFill>
        <p:spPr>
          <a:xfrm>
            <a:off x="6368275" y="1726575"/>
            <a:ext cx="2181850" cy="2212649"/>
          </a:xfrm>
          <a:prstGeom prst="rect">
            <a:avLst/>
          </a:prstGeom>
          <a:noFill/>
          <a:ln>
            <a:noFill/>
          </a:ln>
        </p:spPr>
      </p:pic>
      <p:pic>
        <p:nvPicPr>
          <p:cNvPr id="1002" name="Google Shape;1002;p86"/>
          <p:cNvPicPr preferRelativeResize="0"/>
          <p:nvPr/>
        </p:nvPicPr>
        <p:blipFill>
          <a:blip r:embed="rId6">
            <a:alphaModFix/>
          </a:blip>
          <a:stretch>
            <a:fillRect/>
          </a:stretch>
        </p:blipFill>
        <p:spPr>
          <a:xfrm>
            <a:off x="7871933" y="41619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87"/>
          <p:cNvSpPr txBox="1"/>
          <p:nvPr>
            <p:ph type="title"/>
          </p:nvPr>
        </p:nvSpPr>
        <p:spPr>
          <a:xfrm>
            <a:off x="324000" y="748775"/>
            <a:ext cx="7066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Maxaad uga taxaddari kartaa inaadan ku darin biyo (water) badan kaabajka la burburiyay?</a:t>
            </a:r>
            <a:endParaRPr/>
          </a:p>
        </p:txBody>
      </p:sp>
      <p:sp>
        <p:nvSpPr>
          <p:cNvPr id="1008" name="Google Shape;1008;p87"/>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Samaynta indicator (indicator)</a:t>
            </a:r>
            <a:endParaRPr/>
          </a:p>
        </p:txBody>
      </p:sp>
      <p:sp>
        <p:nvSpPr>
          <p:cNvPr id="1009" name="Google Shape;1009;p87"/>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Milan (solution) indicator-ku wuxuu noqon doonaa mid midabkiisu aad u madow yahay.</a:t>
            </a:r>
            <a:endParaRPr/>
          </a:p>
        </p:txBody>
      </p:sp>
      <p:sp>
        <p:nvSpPr>
          <p:cNvPr id="1010" name="Google Shape;1010;p87"/>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Milan (solution) indicator-ku wuxuu noqon doonaa mid midabkiisu aad u fudud yahay.</a:t>
            </a:r>
            <a:endParaRPr/>
          </a:p>
        </p:txBody>
      </p:sp>
      <p:sp>
        <p:nvSpPr>
          <p:cNvPr id="1011" name="Google Shape;1011;p87"/>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Milan (solution) indicator-ku wuxuu noqon doonaa mid aad u falgala (reactive).</a:t>
            </a:r>
            <a:endParaRPr/>
          </a:p>
        </p:txBody>
      </p:sp>
      <p:pic>
        <p:nvPicPr>
          <p:cNvPr id="1012" name="Google Shape;1012;p87"/>
          <p:cNvPicPr preferRelativeResize="0"/>
          <p:nvPr/>
        </p:nvPicPr>
        <p:blipFill>
          <a:blip r:embed="rId3">
            <a:alphaModFix/>
          </a:blip>
          <a:stretch>
            <a:fillRect/>
          </a:stretch>
        </p:blipFill>
        <p:spPr>
          <a:xfrm>
            <a:off x="7559983" y="27792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Samaynta indicator (indicator)</a:t>
            </a:r>
            <a:endParaRPr/>
          </a:p>
        </p:txBody>
      </p:sp>
      <p:sp>
        <p:nvSpPr>
          <p:cNvPr id="1018" name="Google Shape;1018;p88"/>
          <p:cNvSpPr txBox="1"/>
          <p:nvPr>
            <p:ph idx="1" type="body"/>
          </p:nvPr>
        </p:nvSpPr>
        <p:spPr>
          <a:xfrm>
            <a:off x="324000" y="759300"/>
            <a:ext cx="7104600" cy="4740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a:pPr>
            <a:r>
              <a:rPr lang="en-GB" sz="1800">
                <a:latin typeface="Lexend"/>
              </a:rPr>
              <a:t>Isku xidh qalabka iyo sawirka iyo sharaxaadda.</a:t>
            </a:r>
            <a:endParaRPr sz="2000"/>
          </a:p>
        </p:txBody>
      </p:sp>
      <p:sp>
        <p:nvSpPr>
          <p:cNvPr id="1019" name="Google Shape;1019;p88"/>
          <p:cNvSpPr txBox="1"/>
          <p:nvPr/>
        </p:nvSpPr>
        <p:spPr>
          <a:xfrm>
            <a:off x="4454325" y="239461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loo isticmaalo in lagu walaaqo isku darka kaabajka guduudan iyo biyaha (water)</a:t>
            </a:r>
            <a:endParaRPr sz="1800">
              <a:solidFill>
                <a:schemeClr val="dk1"/>
              </a:solidFill>
              <a:latin typeface="Lexend"/>
              <a:ea typeface="Lexend"/>
              <a:cs typeface="Lexend"/>
              <a:sym typeface="Lexend"/>
            </a:endParaRPr>
          </a:p>
        </p:txBody>
      </p:sp>
      <p:sp>
        <p:nvSpPr>
          <p:cNvPr id="1020" name="Google Shape;1020;p88"/>
          <p:cNvSpPr txBox="1"/>
          <p:nvPr/>
        </p:nvSpPr>
        <p:spPr>
          <a:xfrm>
            <a:off x="4454325" y="302044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loo isticmaalo in lagu burburiyo kaabajka guduudan si loo soo saaro midabka (colourant)</a:t>
            </a:r>
            <a:endParaRPr sz="1800">
              <a:solidFill>
                <a:schemeClr val="dk1"/>
              </a:solidFill>
              <a:latin typeface="Lexend"/>
              <a:ea typeface="Lexend"/>
              <a:cs typeface="Lexend"/>
              <a:sym typeface="Lexend"/>
            </a:endParaRPr>
          </a:p>
        </p:txBody>
      </p:sp>
      <p:pic>
        <p:nvPicPr>
          <p:cNvPr id="1021" name="Google Shape;1021;p88"/>
          <p:cNvPicPr preferRelativeResize="0"/>
          <p:nvPr/>
        </p:nvPicPr>
        <p:blipFill>
          <a:blip r:embed="rId3">
            <a:alphaModFix/>
          </a:blip>
          <a:stretch>
            <a:fillRect/>
          </a:stretch>
        </p:blipFill>
        <p:spPr>
          <a:xfrm>
            <a:off x="324010" y="1103025"/>
            <a:ext cx="1542627" cy="1033950"/>
          </a:xfrm>
          <a:prstGeom prst="rect">
            <a:avLst/>
          </a:prstGeom>
          <a:noFill/>
          <a:ln>
            <a:noFill/>
          </a:ln>
        </p:spPr>
      </p:pic>
      <p:sp>
        <p:nvSpPr>
          <p:cNvPr id="1022" name="Google Shape;1022;p88"/>
          <p:cNvSpPr txBox="1"/>
          <p:nvPr/>
        </p:nvSpPr>
        <p:spPr>
          <a:xfrm>
            <a:off x="4454325" y="364627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loo isticmaalo in lagu kala saaro kaabajka la burburiyay iyo milanka (solution) midabka leh</a:t>
            </a:r>
            <a:endParaRPr sz="1800">
              <a:solidFill>
                <a:schemeClr val="dk1"/>
              </a:solidFill>
              <a:latin typeface="Lexend"/>
              <a:ea typeface="Lexend"/>
              <a:cs typeface="Lexend"/>
              <a:sym typeface="Lexend"/>
            </a:endParaRPr>
          </a:p>
        </p:txBody>
      </p:sp>
      <p:sp>
        <p:nvSpPr>
          <p:cNvPr id="1023" name="Google Shape;1023;p88"/>
          <p:cNvSpPr txBox="1"/>
          <p:nvPr/>
        </p:nvSpPr>
        <p:spPr>
          <a:xfrm>
            <a:off x="4454325" y="114295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halka warqadda shaandhaynta (filter paper) la dhigo si loo shaandheeyo (filtration)</a:t>
            </a:r>
            <a:endParaRPr sz="1800">
              <a:solidFill>
                <a:schemeClr val="dk1"/>
              </a:solidFill>
              <a:latin typeface="Lexend"/>
              <a:ea typeface="Lexend"/>
              <a:cs typeface="Lexend"/>
              <a:sym typeface="Lexend"/>
            </a:endParaRPr>
          </a:p>
        </p:txBody>
      </p:sp>
      <p:sp>
        <p:nvSpPr>
          <p:cNvPr id="1024" name="Google Shape;1024;p88"/>
          <p:cNvSpPr txBox="1"/>
          <p:nvPr/>
        </p:nvSpPr>
        <p:spPr>
          <a:xfrm>
            <a:off x="4454325" y="427210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halkan waxaa lagu ururiyaa milan (solution) midabka leh</a:t>
            </a:r>
            <a:endParaRPr sz="1800">
              <a:solidFill>
                <a:schemeClr val="dk1"/>
              </a:solidFill>
              <a:latin typeface="Lexend"/>
              <a:ea typeface="Lexend"/>
              <a:cs typeface="Lexend"/>
              <a:sym typeface="Lexend"/>
            </a:endParaRPr>
          </a:p>
        </p:txBody>
      </p:sp>
      <p:sp>
        <p:nvSpPr>
          <p:cNvPr id="1025" name="Google Shape;1025;p88"/>
          <p:cNvSpPr txBox="1"/>
          <p:nvPr/>
        </p:nvSpPr>
        <p:spPr>
          <a:xfrm>
            <a:off x="4454325" y="176878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weelka 'bowl' ah oo lagu shiido kaabajka cas si loo sameeyo qaybo yaryar</a:t>
            </a:r>
            <a:endParaRPr sz="1800">
              <a:solidFill>
                <a:schemeClr val="dk1"/>
              </a:solidFill>
              <a:latin typeface="Lexend"/>
              <a:ea typeface="Lexend"/>
              <a:cs typeface="Lexend"/>
              <a:sym typeface="Lexend"/>
            </a:endParaRPr>
          </a:p>
        </p:txBody>
      </p:sp>
      <p:pic>
        <p:nvPicPr>
          <p:cNvPr id="1026" name="Google Shape;1026;p88"/>
          <p:cNvPicPr preferRelativeResize="0"/>
          <p:nvPr/>
        </p:nvPicPr>
        <p:blipFill>
          <a:blip r:embed="rId4">
            <a:alphaModFix/>
          </a:blip>
          <a:stretch>
            <a:fillRect/>
          </a:stretch>
        </p:blipFill>
        <p:spPr>
          <a:xfrm>
            <a:off x="323998" y="2253787"/>
            <a:ext cx="1333400" cy="1842675"/>
          </a:xfrm>
          <a:prstGeom prst="rect">
            <a:avLst/>
          </a:prstGeom>
          <a:noFill/>
          <a:ln>
            <a:noFill/>
          </a:ln>
        </p:spPr>
      </p:pic>
      <p:pic>
        <p:nvPicPr>
          <p:cNvPr id="1027" name="Google Shape;1027;p88"/>
          <p:cNvPicPr preferRelativeResize="0"/>
          <p:nvPr/>
        </p:nvPicPr>
        <p:blipFill rotWithShape="1">
          <a:blip r:embed="rId5">
            <a:alphaModFix/>
          </a:blip>
          <a:srcRect b="0" l="25846" r="31967" t="0"/>
          <a:stretch/>
        </p:blipFill>
        <p:spPr>
          <a:xfrm rot="3797881">
            <a:off x="827653" y="3478736"/>
            <a:ext cx="272044" cy="1650426"/>
          </a:xfrm>
          <a:prstGeom prst="rect">
            <a:avLst/>
          </a:prstGeom>
          <a:noFill/>
          <a:ln>
            <a:noFill/>
          </a:ln>
        </p:spPr>
      </p:pic>
      <p:sp>
        <p:nvSpPr>
          <p:cNvPr id="1028" name="Google Shape;1028;p88"/>
          <p:cNvSpPr txBox="1"/>
          <p:nvPr/>
        </p:nvSpPr>
        <p:spPr>
          <a:xfrm>
            <a:off x="1891250" y="2869525"/>
            <a:ext cx="996000" cy="3387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hooy shiid (mortar)</a:t>
            </a:r>
            <a:endParaRPr sz="2200">
              <a:solidFill>
                <a:schemeClr val="dk1"/>
              </a:solidFill>
              <a:latin typeface="Lexend"/>
              <a:ea typeface="Lexend"/>
              <a:cs typeface="Lexend"/>
              <a:sym typeface="Lexend"/>
            </a:endParaRPr>
          </a:p>
        </p:txBody>
      </p:sp>
      <p:sp>
        <p:nvSpPr>
          <p:cNvPr id="1029" name="Google Shape;1029;p88"/>
          <p:cNvSpPr txBox="1"/>
          <p:nvPr/>
        </p:nvSpPr>
        <p:spPr>
          <a:xfrm>
            <a:off x="1891250" y="1119925"/>
            <a:ext cx="996000" cy="3387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qayb (funnel)</a:t>
            </a:r>
            <a:endParaRPr sz="2200">
              <a:solidFill>
                <a:schemeClr val="dk1"/>
              </a:solidFill>
              <a:latin typeface="Lexend"/>
              <a:ea typeface="Lexend"/>
              <a:cs typeface="Lexend"/>
              <a:sym typeface="Lexend"/>
            </a:endParaRPr>
          </a:p>
        </p:txBody>
      </p:sp>
      <p:sp>
        <p:nvSpPr>
          <p:cNvPr id="1030" name="Google Shape;1030;p88"/>
          <p:cNvSpPr txBox="1"/>
          <p:nvPr/>
        </p:nvSpPr>
        <p:spPr>
          <a:xfrm>
            <a:off x="1891250" y="3339825"/>
            <a:ext cx="996000" cy="6774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ul walaaq (stirring rod)</a:t>
            </a:r>
            <a:endParaRPr sz="2200">
              <a:solidFill>
                <a:schemeClr val="dk1"/>
              </a:solidFill>
              <a:latin typeface="Lexend"/>
              <a:ea typeface="Lexend"/>
              <a:cs typeface="Lexend"/>
              <a:sym typeface="Lexend"/>
            </a:endParaRPr>
          </a:p>
        </p:txBody>
      </p:sp>
      <p:sp>
        <p:nvSpPr>
          <p:cNvPr id="1031" name="Google Shape;1031;p88"/>
          <p:cNvSpPr txBox="1"/>
          <p:nvPr/>
        </p:nvSpPr>
        <p:spPr>
          <a:xfrm>
            <a:off x="1891250" y="1590225"/>
            <a:ext cx="996000" cy="3387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tus (pestle)</a:t>
            </a:r>
            <a:endParaRPr sz="2200">
              <a:solidFill>
                <a:schemeClr val="dk1"/>
              </a:solidFill>
              <a:latin typeface="Lexend"/>
              <a:ea typeface="Lexend"/>
              <a:cs typeface="Lexend"/>
              <a:sym typeface="Lexend"/>
            </a:endParaRPr>
          </a:p>
        </p:txBody>
      </p:sp>
      <p:sp>
        <p:nvSpPr>
          <p:cNvPr id="1032" name="Google Shape;1032;p88"/>
          <p:cNvSpPr txBox="1"/>
          <p:nvPr/>
        </p:nvSpPr>
        <p:spPr>
          <a:xfrm>
            <a:off x="1891250" y="4148825"/>
            <a:ext cx="996000" cy="6774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warqad shaandho (filter paper)</a:t>
            </a:r>
            <a:endParaRPr sz="2200">
              <a:solidFill>
                <a:schemeClr val="dk1"/>
              </a:solidFill>
              <a:latin typeface="Lexend"/>
              <a:ea typeface="Lexend"/>
              <a:cs typeface="Lexend"/>
              <a:sym typeface="Lexend"/>
            </a:endParaRPr>
          </a:p>
        </p:txBody>
      </p:sp>
      <p:sp>
        <p:nvSpPr>
          <p:cNvPr id="1033" name="Google Shape;1033;p88"/>
          <p:cNvSpPr txBox="1"/>
          <p:nvPr/>
        </p:nvSpPr>
        <p:spPr>
          <a:xfrm>
            <a:off x="1891250" y="2060525"/>
            <a:ext cx="996000" cy="6774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galaas koonti (conical flask)</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Samaynta tilmaame (indicator)</a:t>
            </a:r>
            <a:endParaRPr/>
          </a:p>
        </p:txBody>
      </p:sp>
      <p:sp>
        <p:nvSpPr>
          <p:cNvPr id="1039" name="Google Shape;1039;p89"/>
          <p:cNvSpPr txBox="1"/>
          <p:nvPr>
            <p:ph idx="1" type="body"/>
          </p:nvPr>
        </p:nvSpPr>
        <p:spPr>
          <a:xfrm>
            <a:off x="324000" y="759300"/>
            <a:ext cx="7104600" cy="4740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a:pPr>
            <a:r>
              <a:rPr lang="en-GB" sz="1800">
                <a:latin typeface="Lexend"/>
              </a:rPr>
              <a:t>Isku dhig qalabka sawirka iyo sharaxaadda.</a:t>
            </a:r>
            <a:endParaRPr sz="2000"/>
          </a:p>
        </p:txBody>
      </p:sp>
      <p:sp>
        <p:nvSpPr>
          <p:cNvPr id="1040" name="Google Shape;1040;p89"/>
          <p:cNvSpPr txBox="1"/>
          <p:nvPr/>
        </p:nvSpPr>
        <p:spPr>
          <a:xfrm>
            <a:off x="4454325" y="239461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loo isticmaalo in lagu walaaqo isku darka kaabajka cas iyo biyaha (water)</a:t>
            </a:r>
            <a:endParaRPr sz="1800">
              <a:solidFill>
                <a:schemeClr val="dk1"/>
              </a:solidFill>
              <a:latin typeface="Lexend"/>
              <a:ea typeface="Lexend"/>
              <a:cs typeface="Lexend"/>
              <a:sym typeface="Lexend"/>
            </a:endParaRPr>
          </a:p>
        </p:txBody>
      </p:sp>
      <p:sp>
        <p:nvSpPr>
          <p:cNvPr id="1041" name="Google Shape;1041;p89"/>
          <p:cNvSpPr txBox="1"/>
          <p:nvPr/>
        </p:nvSpPr>
        <p:spPr>
          <a:xfrm>
            <a:off x="4454325" y="302044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loo isticmaalo in lagu shiido kaabajka cas si loo soo saaro midabaynta (colourant)</a:t>
            </a:r>
            <a:endParaRPr sz="1800">
              <a:solidFill>
                <a:schemeClr val="dk1"/>
              </a:solidFill>
              <a:latin typeface="Lexend"/>
              <a:ea typeface="Lexend"/>
              <a:cs typeface="Lexend"/>
              <a:sym typeface="Lexend"/>
            </a:endParaRPr>
          </a:p>
        </p:txBody>
      </p:sp>
      <p:pic>
        <p:nvPicPr>
          <p:cNvPr id="1042" name="Google Shape;1042;p89"/>
          <p:cNvPicPr preferRelativeResize="0"/>
          <p:nvPr/>
        </p:nvPicPr>
        <p:blipFill>
          <a:blip r:embed="rId3">
            <a:alphaModFix/>
          </a:blip>
          <a:stretch>
            <a:fillRect/>
          </a:stretch>
        </p:blipFill>
        <p:spPr>
          <a:xfrm>
            <a:off x="324010" y="1103025"/>
            <a:ext cx="1542627" cy="1033950"/>
          </a:xfrm>
          <a:prstGeom prst="rect">
            <a:avLst/>
          </a:prstGeom>
          <a:noFill/>
          <a:ln>
            <a:noFill/>
          </a:ln>
        </p:spPr>
      </p:pic>
      <p:sp>
        <p:nvSpPr>
          <p:cNvPr id="1043" name="Google Shape;1043;p89"/>
          <p:cNvSpPr txBox="1"/>
          <p:nvPr/>
        </p:nvSpPr>
        <p:spPr>
          <a:xfrm>
            <a:off x="4454325" y="364627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loo isticmaalo in lagu kala saaro kaabajka la shiiday iyo milanka (solution) midabka leh</a:t>
            </a:r>
            <a:endParaRPr sz="1800">
              <a:solidFill>
                <a:schemeClr val="dk1"/>
              </a:solidFill>
              <a:latin typeface="Lexend"/>
              <a:ea typeface="Lexend"/>
              <a:cs typeface="Lexend"/>
              <a:sym typeface="Lexend"/>
            </a:endParaRPr>
          </a:p>
        </p:txBody>
      </p:sp>
      <p:sp>
        <p:nvSpPr>
          <p:cNvPr id="1044" name="Google Shape;1044;p89"/>
          <p:cNvSpPr txBox="1"/>
          <p:nvPr/>
        </p:nvSpPr>
        <p:spPr>
          <a:xfrm>
            <a:off x="4454325" y="114295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halka warqadda shaandhada (filter paper) la dhigayo shaandhaynta (filtration)</a:t>
            </a:r>
            <a:endParaRPr sz="1800">
              <a:solidFill>
                <a:schemeClr val="dk1"/>
              </a:solidFill>
              <a:latin typeface="Lexend"/>
              <a:ea typeface="Lexend"/>
              <a:cs typeface="Lexend"/>
              <a:sym typeface="Lexend"/>
            </a:endParaRPr>
          </a:p>
        </p:txBody>
      </p:sp>
      <p:sp>
        <p:nvSpPr>
          <p:cNvPr id="1045" name="Google Shape;1045;p89"/>
          <p:cNvSpPr txBox="1"/>
          <p:nvPr/>
        </p:nvSpPr>
        <p:spPr>
          <a:xfrm>
            <a:off x="4454325" y="427210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halkan waxaa lagu ururiyaa milanka (solution) midabka leh</a:t>
            </a:r>
            <a:endParaRPr sz="1800">
              <a:solidFill>
                <a:schemeClr val="dk1"/>
              </a:solidFill>
              <a:latin typeface="Lexend"/>
              <a:ea typeface="Lexend"/>
              <a:cs typeface="Lexend"/>
              <a:sym typeface="Lexend"/>
            </a:endParaRPr>
          </a:p>
        </p:txBody>
      </p:sp>
      <p:sp>
        <p:nvSpPr>
          <p:cNvPr id="1046" name="Google Shape;1046;p89"/>
          <p:cNvSpPr txBox="1"/>
          <p:nvPr/>
        </p:nvSpPr>
        <p:spPr>
          <a:xfrm>
            <a:off x="4454325" y="1768780"/>
            <a:ext cx="4365900" cy="5541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weelka 'bowl' ah oo lagu shiido kaabajka cas si loo sameeyo qaybo yaryar</a:t>
            </a:r>
            <a:endParaRPr sz="1800">
              <a:solidFill>
                <a:schemeClr val="dk1"/>
              </a:solidFill>
              <a:latin typeface="Lexend"/>
              <a:ea typeface="Lexend"/>
              <a:cs typeface="Lexend"/>
              <a:sym typeface="Lexend"/>
            </a:endParaRPr>
          </a:p>
        </p:txBody>
      </p:sp>
      <p:pic>
        <p:nvPicPr>
          <p:cNvPr id="1047" name="Google Shape;1047;p89"/>
          <p:cNvPicPr preferRelativeResize="0"/>
          <p:nvPr/>
        </p:nvPicPr>
        <p:blipFill>
          <a:blip r:embed="rId4">
            <a:alphaModFix/>
          </a:blip>
          <a:stretch>
            <a:fillRect/>
          </a:stretch>
        </p:blipFill>
        <p:spPr>
          <a:xfrm>
            <a:off x="323998" y="2253787"/>
            <a:ext cx="1333400" cy="1842675"/>
          </a:xfrm>
          <a:prstGeom prst="rect">
            <a:avLst/>
          </a:prstGeom>
          <a:noFill/>
          <a:ln>
            <a:noFill/>
          </a:ln>
        </p:spPr>
      </p:pic>
      <p:pic>
        <p:nvPicPr>
          <p:cNvPr id="1048" name="Google Shape;1048;p89"/>
          <p:cNvPicPr preferRelativeResize="0"/>
          <p:nvPr/>
        </p:nvPicPr>
        <p:blipFill rotWithShape="1">
          <a:blip r:embed="rId5">
            <a:alphaModFix/>
          </a:blip>
          <a:srcRect b="0" l="25846" r="31967" t="0"/>
          <a:stretch/>
        </p:blipFill>
        <p:spPr>
          <a:xfrm rot="3797881">
            <a:off x="827653" y="3478736"/>
            <a:ext cx="272044" cy="1650426"/>
          </a:xfrm>
          <a:prstGeom prst="rect">
            <a:avLst/>
          </a:prstGeom>
          <a:noFill/>
          <a:ln>
            <a:noFill/>
          </a:ln>
        </p:spPr>
      </p:pic>
      <p:sp>
        <p:nvSpPr>
          <p:cNvPr id="1049" name="Google Shape;1049;p89"/>
          <p:cNvSpPr txBox="1"/>
          <p:nvPr/>
        </p:nvSpPr>
        <p:spPr>
          <a:xfrm>
            <a:off x="2287475" y="2892550"/>
            <a:ext cx="996000" cy="3387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hooy shiid (mortar)</a:t>
            </a:r>
            <a:endParaRPr sz="2200">
              <a:solidFill>
                <a:schemeClr val="dk1"/>
              </a:solidFill>
              <a:latin typeface="Lexend"/>
              <a:ea typeface="Lexend"/>
              <a:cs typeface="Lexend"/>
              <a:sym typeface="Lexend"/>
            </a:endParaRPr>
          </a:p>
        </p:txBody>
      </p:sp>
      <p:sp>
        <p:nvSpPr>
          <p:cNvPr id="1050" name="Google Shape;1050;p89"/>
          <p:cNvSpPr txBox="1"/>
          <p:nvPr/>
        </p:nvSpPr>
        <p:spPr>
          <a:xfrm>
            <a:off x="2287475" y="1142950"/>
            <a:ext cx="996000" cy="3387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qayb (funnel)</a:t>
            </a:r>
            <a:endParaRPr sz="2200">
              <a:solidFill>
                <a:schemeClr val="dk1"/>
              </a:solidFill>
              <a:latin typeface="Lexend"/>
              <a:ea typeface="Lexend"/>
              <a:cs typeface="Lexend"/>
              <a:sym typeface="Lexend"/>
            </a:endParaRPr>
          </a:p>
        </p:txBody>
      </p:sp>
      <p:sp>
        <p:nvSpPr>
          <p:cNvPr id="1051" name="Google Shape;1051;p89"/>
          <p:cNvSpPr txBox="1"/>
          <p:nvPr/>
        </p:nvSpPr>
        <p:spPr>
          <a:xfrm>
            <a:off x="2287475" y="3362850"/>
            <a:ext cx="996000" cy="6774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ul walaaq (stirring rod)</a:t>
            </a:r>
            <a:endParaRPr sz="2200">
              <a:solidFill>
                <a:schemeClr val="dk1"/>
              </a:solidFill>
              <a:latin typeface="Lexend"/>
              <a:ea typeface="Lexend"/>
              <a:cs typeface="Lexend"/>
              <a:sym typeface="Lexend"/>
            </a:endParaRPr>
          </a:p>
        </p:txBody>
      </p:sp>
      <p:sp>
        <p:nvSpPr>
          <p:cNvPr id="1052" name="Google Shape;1052;p89"/>
          <p:cNvSpPr txBox="1"/>
          <p:nvPr/>
        </p:nvSpPr>
        <p:spPr>
          <a:xfrm>
            <a:off x="2287475" y="1613250"/>
            <a:ext cx="996000" cy="3387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tus (pestle)</a:t>
            </a:r>
            <a:endParaRPr sz="2200">
              <a:solidFill>
                <a:schemeClr val="dk1"/>
              </a:solidFill>
              <a:latin typeface="Lexend"/>
              <a:ea typeface="Lexend"/>
              <a:cs typeface="Lexend"/>
              <a:sym typeface="Lexend"/>
            </a:endParaRPr>
          </a:p>
        </p:txBody>
      </p:sp>
      <p:sp>
        <p:nvSpPr>
          <p:cNvPr id="1053" name="Google Shape;1053;p89"/>
          <p:cNvSpPr txBox="1"/>
          <p:nvPr/>
        </p:nvSpPr>
        <p:spPr>
          <a:xfrm>
            <a:off x="2287475" y="4171850"/>
            <a:ext cx="996000" cy="6774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warqad shaandho (filter paper)</a:t>
            </a:r>
            <a:endParaRPr sz="2200">
              <a:solidFill>
                <a:schemeClr val="dk1"/>
              </a:solidFill>
              <a:latin typeface="Lexend"/>
              <a:ea typeface="Lexend"/>
              <a:cs typeface="Lexend"/>
              <a:sym typeface="Lexend"/>
            </a:endParaRPr>
          </a:p>
        </p:txBody>
      </p:sp>
      <p:sp>
        <p:nvSpPr>
          <p:cNvPr id="1054" name="Google Shape;1054;p89"/>
          <p:cNvSpPr txBox="1"/>
          <p:nvPr/>
        </p:nvSpPr>
        <p:spPr>
          <a:xfrm>
            <a:off x="2287475" y="2083550"/>
            <a:ext cx="996000" cy="67740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galaas koonti (conical flask)</a:t>
            </a:r>
            <a:endParaRPr sz="2200">
              <a:solidFill>
                <a:schemeClr val="dk1"/>
              </a:solidFill>
              <a:latin typeface="Lexend"/>
              <a:ea typeface="Lexend"/>
              <a:cs typeface="Lexend"/>
              <a:sym typeface="Lexend"/>
            </a:endParaRPr>
          </a:p>
        </p:txBody>
      </p:sp>
      <p:cxnSp>
        <p:nvCxnSpPr>
          <p:cNvPr id="1055" name="Google Shape;1055;p89"/>
          <p:cNvCxnSpPr>
            <a:stCxn id="1050" idx="3"/>
            <a:endCxn id="1044" idx="1"/>
          </p:cNvCxnSpPr>
          <p:nvPr/>
        </p:nvCxnSpPr>
        <p:spPr>
          <a:xfrm>
            <a:off x="3283475" y="1312300"/>
            <a:ext cx="1170900" cy="107700"/>
          </a:xfrm>
          <a:prstGeom prst="straightConnector1">
            <a:avLst/>
          </a:prstGeom>
          <a:noFill/>
          <a:ln cap="flat" cmpd="sng" w="38100">
            <a:solidFill>
              <a:schemeClr val="dk1"/>
            </a:solidFill>
            <a:prstDash val="solid"/>
            <a:round/>
            <a:headEnd len="med" w="med" type="none"/>
            <a:tailEnd len="med" w="med" type="none"/>
          </a:ln>
        </p:spPr>
      </p:cxnSp>
      <p:cxnSp>
        <p:nvCxnSpPr>
          <p:cNvPr id="1056" name="Google Shape;1056;p89"/>
          <p:cNvCxnSpPr>
            <a:stCxn id="1052" idx="3"/>
            <a:endCxn id="1041" idx="1"/>
          </p:cNvCxnSpPr>
          <p:nvPr/>
        </p:nvCxnSpPr>
        <p:spPr>
          <a:xfrm>
            <a:off x="3283475" y="1782600"/>
            <a:ext cx="1170900" cy="1515000"/>
          </a:xfrm>
          <a:prstGeom prst="straightConnector1">
            <a:avLst/>
          </a:prstGeom>
          <a:noFill/>
          <a:ln cap="flat" cmpd="sng" w="38100">
            <a:solidFill>
              <a:schemeClr val="dk1"/>
            </a:solidFill>
            <a:prstDash val="solid"/>
            <a:round/>
            <a:headEnd len="med" w="med" type="none"/>
            <a:tailEnd len="med" w="med" type="none"/>
          </a:ln>
        </p:spPr>
      </p:cxnSp>
      <p:cxnSp>
        <p:nvCxnSpPr>
          <p:cNvPr id="1057" name="Google Shape;1057;p89"/>
          <p:cNvCxnSpPr>
            <a:stCxn id="1054" idx="3"/>
            <a:endCxn id="1045" idx="1"/>
          </p:cNvCxnSpPr>
          <p:nvPr/>
        </p:nvCxnSpPr>
        <p:spPr>
          <a:xfrm>
            <a:off x="3283475" y="2422250"/>
            <a:ext cx="1170900" cy="2127000"/>
          </a:xfrm>
          <a:prstGeom prst="straightConnector1">
            <a:avLst/>
          </a:prstGeom>
          <a:noFill/>
          <a:ln cap="flat" cmpd="sng" w="38100">
            <a:solidFill>
              <a:schemeClr val="dk1"/>
            </a:solidFill>
            <a:prstDash val="solid"/>
            <a:round/>
            <a:headEnd len="med" w="med" type="none"/>
            <a:tailEnd len="med" w="med" type="none"/>
          </a:ln>
        </p:spPr>
      </p:cxnSp>
      <p:cxnSp>
        <p:nvCxnSpPr>
          <p:cNvPr id="1058" name="Google Shape;1058;p89"/>
          <p:cNvCxnSpPr>
            <a:stCxn id="1053" idx="3"/>
            <a:endCxn id="1043" idx="1"/>
          </p:cNvCxnSpPr>
          <p:nvPr/>
        </p:nvCxnSpPr>
        <p:spPr>
          <a:xfrm flipH="1" rot="10800000">
            <a:off x="3283475" y="3923450"/>
            <a:ext cx="1170900" cy="587100"/>
          </a:xfrm>
          <a:prstGeom prst="straightConnector1">
            <a:avLst/>
          </a:prstGeom>
          <a:noFill/>
          <a:ln cap="flat" cmpd="sng" w="38100">
            <a:solidFill>
              <a:schemeClr val="dk1"/>
            </a:solidFill>
            <a:prstDash val="solid"/>
            <a:round/>
            <a:headEnd len="med" w="med" type="none"/>
            <a:tailEnd len="med" w="med" type="none"/>
          </a:ln>
        </p:spPr>
      </p:cxnSp>
      <p:cxnSp>
        <p:nvCxnSpPr>
          <p:cNvPr id="1059" name="Google Shape;1059;p89"/>
          <p:cNvCxnSpPr>
            <a:stCxn id="1051" idx="3"/>
            <a:endCxn id="1040" idx="1"/>
          </p:cNvCxnSpPr>
          <p:nvPr/>
        </p:nvCxnSpPr>
        <p:spPr>
          <a:xfrm flipH="1" rot="10800000">
            <a:off x="3283475" y="2671650"/>
            <a:ext cx="1170900" cy="1029900"/>
          </a:xfrm>
          <a:prstGeom prst="straightConnector1">
            <a:avLst/>
          </a:prstGeom>
          <a:noFill/>
          <a:ln cap="flat" cmpd="sng" w="38100">
            <a:solidFill>
              <a:schemeClr val="dk1"/>
            </a:solidFill>
            <a:prstDash val="solid"/>
            <a:round/>
            <a:headEnd len="med" w="med" type="none"/>
            <a:tailEnd len="med" w="med" type="none"/>
          </a:ln>
        </p:spPr>
      </p:cxnSp>
      <p:cxnSp>
        <p:nvCxnSpPr>
          <p:cNvPr id="1060" name="Google Shape;1060;p89"/>
          <p:cNvCxnSpPr>
            <a:stCxn id="1049" idx="3"/>
            <a:endCxn id="1046" idx="1"/>
          </p:cNvCxnSpPr>
          <p:nvPr/>
        </p:nvCxnSpPr>
        <p:spPr>
          <a:xfrm flipH="1" rot="10800000">
            <a:off x="3283475" y="2045800"/>
            <a:ext cx="1170900" cy="1016100"/>
          </a:xfrm>
          <a:prstGeom prst="straightConnector1">
            <a:avLst/>
          </a:prstGeom>
          <a:noFill/>
          <a:ln cap="flat" cmpd="sng" w="38100">
            <a:solidFill>
              <a:schemeClr val="dk1"/>
            </a:solidFill>
            <a:prstDash val="solid"/>
            <a:round/>
            <a:headEnd len="med" w="med" type="none"/>
            <a:tailEnd len="med" w="med" type="none"/>
          </a:ln>
        </p:spPr>
      </p:cxnSp>
      <p:cxnSp>
        <p:nvCxnSpPr>
          <p:cNvPr id="1061" name="Google Shape;1061;p89"/>
          <p:cNvCxnSpPr>
            <a:endCxn id="1050" idx="1"/>
          </p:cNvCxnSpPr>
          <p:nvPr/>
        </p:nvCxnSpPr>
        <p:spPr>
          <a:xfrm flipH="1" rot="10800000">
            <a:off x="1379075" y="1312300"/>
            <a:ext cx="908400" cy="1164300"/>
          </a:xfrm>
          <a:prstGeom prst="straightConnector1">
            <a:avLst/>
          </a:prstGeom>
          <a:noFill/>
          <a:ln cap="flat" cmpd="sng" w="38100">
            <a:solidFill>
              <a:schemeClr val="dk1"/>
            </a:solidFill>
            <a:prstDash val="solid"/>
            <a:round/>
            <a:headEnd len="med" w="med" type="none"/>
            <a:tailEnd len="med" w="med" type="none"/>
          </a:ln>
        </p:spPr>
      </p:cxnSp>
      <p:cxnSp>
        <p:nvCxnSpPr>
          <p:cNvPr id="1062" name="Google Shape;1062;p89"/>
          <p:cNvCxnSpPr>
            <a:endCxn id="1052" idx="1"/>
          </p:cNvCxnSpPr>
          <p:nvPr/>
        </p:nvCxnSpPr>
        <p:spPr>
          <a:xfrm>
            <a:off x="1428875" y="1404000"/>
            <a:ext cx="858600" cy="378600"/>
          </a:xfrm>
          <a:prstGeom prst="straightConnector1">
            <a:avLst/>
          </a:prstGeom>
          <a:noFill/>
          <a:ln cap="flat" cmpd="sng" w="38100">
            <a:solidFill>
              <a:schemeClr val="dk1"/>
            </a:solidFill>
            <a:prstDash val="solid"/>
            <a:round/>
            <a:headEnd len="med" w="med" type="none"/>
            <a:tailEnd len="med" w="med" type="none"/>
          </a:ln>
        </p:spPr>
      </p:cxnSp>
      <p:cxnSp>
        <p:nvCxnSpPr>
          <p:cNvPr id="1063" name="Google Shape;1063;p89"/>
          <p:cNvCxnSpPr>
            <a:endCxn id="1054" idx="1"/>
          </p:cNvCxnSpPr>
          <p:nvPr/>
        </p:nvCxnSpPr>
        <p:spPr>
          <a:xfrm flipH="1" rot="10800000">
            <a:off x="1231175" y="2422250"/>
            <a:ext cx="1056300" cy="1063200"/>
          </a:xfrm>
          <a:prstGeom prst="straightConnector1">
            <a:avLst/>
          </a:prstGeom>
          <a:noFill/>
          <a:ln cap="flat" cmpd="sng" w="38100">
            <a:solidFill>
              <a:schemeClr val="dk1"/>
            </a:solidFill>
            <a:prstDash val="solid"/>
            <a:round/>
            <a:headEnd len="med" w="med" type="none"/>
            <a:tailEnd len="med" w="med" type="none"/>
          </a:ln>
        </p:spPr>
      </p:cxnSp>
      <p:cxnSp>
        <p:nvCxnSpPr>
          <p:cNvPr id="1064" name="Google Shape;1064;p89"/>
          <p:cNvCxnSpPr>
            <a:endCxn id="1049" idx="1"/>
          </p:cNvCxnSpPr>
          <p:nvPr/>
        </p:nvCxnSpPr>
        <p:spPr>
          <a:xfrm>
            <a:off x="1159175" y="1904200"/>
            <a:ext cx="1128300" cy="1157700"/>
          </a:xfrm>
          <a:prstGeom prst="straightConnector1">
            <a:avLst/>
          </a:prstGeom>
          <a:noFill/>
          <a:ln cap="flat" cmpd="sng" w="38100">
            <a:solidFill>
              <a:schemeClr val="dk1"/>
            </a:solidFill>
            <a:prstDash val="solid"/>
            <a:round/>
            <a:headEnd len="med" w="med" type="none"/>
            <a:tailEnd len="med" w="med" type="none"/>
          </a:ln>
        </p:spPr>
      </p:cxnSp>
      <p:cxnSp>
        <p:nvCxnSpPr>
          <p:cNvPr id="1065" name="Google Shape;1065;p89"/>
          <p:cNvCxnSpPr>
            <a:endCxn id="1051" idx="1"/>
          </p:cNvCxnSpPr>
          <p:nvPr/>
        </p:nvCxnSpPr>
        <p:spPr>
          <a:xfrm flipH="1" rot="10800000">
            <a:off x="1478375" y="3701550"/>
            <a:ext cx="809100" cy="390300"/>
          </a:xfrm>
          <a:prstGeom prst="straightConnector1">
            <a:avLst/>
          </a:prstGeom>
          <a:noFill/>
          <a:ln cap="flat" cmpd="sng" w="38100">
            <a:solidFill>
              <a:schemeClr val="dk1"/>
            </a:solidFill>
            <a:prstDash val="solid"/>
            <a:round/>
            <a:headEnd len="med" w="med" type="none"/>
            <a:tailEnd len="med" w="med" type="none"/>
          </a:ln>
        </p:spPr>
      </p:cxnSp>
      <p:cxnSp>
        <p:nvCxnSpPr>
          <p:cNvPr id="1066" name="Google Shape;1066;p89"/>
          <p:cNvCxnSpPr>
            <a:endCxn id="1053" idx="1"/>
          </p:cNvCxnSpPr>
          <p:nvPr/>
        </p:nvCxnSpPr>
        <p:spPr>
          <a:xfrm>
            <a:off x="1135175" y="2682350"/>
            <a:ext cx="1152300" cy="18282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graphicFrame>
        <p:nvGraphicFramePr>
          <p:cNvPr id="1071" name="Google Shape;1071;p90"/>
          <p:cNvGraphicFramePr/>
          <p:nvPr/>
        </p:nvGraphicFramePr>
        <p:xfrm>
          <a:off x="324000" y="1592100"/>
          <a:ext cx="3000000" cy="3000000"/>
        </p:xfrm>
        <a:graphic>
          <a:graphicData uri="http://schemas.openxmlformats.org/drawingml/2006/table">
            <a:tbl>
              <a:tblPr>
                <a:noFill/>
                <a:tableStyleId>{B428FA4A-2FE8-4639-B415-6CC90FF0A3EC}</a:tableStyleId>
              </a:tblPr>
              <a:tblGrid>
                <a:gridCol w="2822000"/>
                <a:gridCol w="2822000"/>
                <a:gridCol w="2822000"/>
              </a:tblGrid>
              <a:tr h="1419475">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rowSpan="2">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1745950">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vMerge="1">
                  <a:txBody>
                    <a:bodyPr/>
                    <a:p/>
                  </a:txBody>
                </a:tc>
              </a:tr>
            </a:tbl>
          </a:graphicData>
        </a:graphic>
      </p:graphicFrame>
      <p:sp>
        <p:nvSpPr>
          <p:cNvPr id="1072" name="Google Shape;1072;p90"/>
          <p:cNvSpPr txBox="1"/>
          <p:nvPr>
            <p:ph idx="1" type="body"/>
          </p:nvPr>
        </p:nvSpPr>
        <p:spPr>
          <a:xfrm>
            <a:off x="324000" y="759300"/>
            <a:ext cx="7066200" cy="69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2) Qor hab 5-tallaabo ah oo lagu sameeyo indicator (indicator). Isticmaal sawirada si ay kuu caawiyaan.</a:t>
            </a:r>
            <a:br>
              <a:rPr lang="en-GB"/>
            </a:br>
            <a:r>
              <a:rPr lang="en-GB" sz="1100">
                <a:latin typeface="Lexend"/>
              </a:rPr>
              <a:t/>
            </a:r>
            <a:endParaRPr/>
          </a:p>
        </p:txBody>
      </p:sp>
      <p:sp>
        <p:nvSpPr>
          <p:cNvPr id="1073" name="Google Shape;1073;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indicator (indicator)</a:t>
            </a:r>
            <a:endParaRPr/>
          </a:p>
        </p:txBody>
      </p:sp>
      <p:pic>
        <p:nvPicPr>
          <p:cNvPr id="1074" name="Google Shape;1074;p90"/>
          <p:cNvPicPr preferRelativeResize="0"/>
          <p:nvPr/>
        </p:nvPicPr>
        <p:blipFill>
          <a:blip r:embed="rId3">
            <a:alphaModFix/>
          </a:blip>
          <a:stretch>
            <a:fillRect/>
          </a:stretch>
        </p:blipFill>
        <p:spPr>
          <a:xfrm>
            <a:off x="1368075" y="1592100"/>
            <a:ext cx="1519129" cy="1483850"/>
          </a:xfrm>
          <a:prstGeom prst="rect">
            <a:avLst/>
          </a:prstGeom>
          <a:noFill/>
          <a:ln>
            <a:noFill/>
          </a:ln>
        </p:spPr>
      </p:pic>
      <p:pic>
        <p:nvPicPr>
          <p:cNvPr id="1075" name="Google Shape;1075;p90"/>
          <p:cNvPicPr preferRelativeResize="0"/>
          <p:nvPr/>
        </p:nvPicPr>
        <p:blipFill>
          <a:blip r:embed="rId4">
            <a:alphaModFix/>
          </a:blip>
          <a:stretch>
            <a:fillRect/>
          </a:stretch>
        </p:blipFill>
        <p:spPr>
          <a:xfrm>
            <a:off x="3197874" y="1617037"/>
            <a:ext cx="2576524" cy="1533526"/>
          </a:xfrm>
          <a:prstGeom prst="rect">
            <a:avLst/>
          </a:prstGeom>
          <a:noFill/>
          <a:ln>
            <a:noFill/>
          </a:ln>
        </p:spPr>
      </p:pic>
      <p:pic>
        <p:nvPicPr>
          <p:cNvPr id="1076" name="Google Shape;1076;p90"/>
          <p:cNvPicPr preferRelativeResize="0"/>
          <p:nvPr/>
        </p:nvPicPr>
        <p:blipFill>
          <a:blip r:embed="rId5">
            <a:alphaModFix/>
          </a:blip>
          <a:stretch>
            <a:fillRect/>
          </a:stretch>
        </p:blipFill>
        <p:spPr>
          <a:xfrm>
            <a:off x="541625" y="2976100"/>
            <a:ext cx="2106274" cy="1790250"/>
          </a:xfrm>
          <a:prstGeom prst="rect">
            <a:avLst/>
          </a:prstGeom>
          <a:noFill/>
          <a:ln>
            <a:noFill/>
          </a:ln>
        </p:spPr>
      </p:pic>
      <p:pic>
        <p:nvPicPr>
          <p:cNvPr id="1077" name="Google Shape;1077;p90"/>
          <p:cNvPicPr preferRelativeResize="0"/>
          <p:nvPr/>
        </p:nvPicPr>
        <p:blipFill>
          <a:blip r:embed="rId6">
            <a:alphaModFix/>
          </a:blip>
          <a:stretch>
            <a:fillRect/>
          </a:stretch>
        </p:blipFill>
        <p:spPr>
          <a:xfrm>
            <a:off x="6377575" y="1512312"/>
            <a:ext cx="2163238" cy="3238324"/>
          </a:xfrm>
          <a:prstGeom prst="rect">
            <a:avLst/>
          </a:prstGeom>
          <a:noFill/>
          <a:ln>
            <a:noFill/>
          </a:ln>
        </p:spPr>
      </p:pic>
      <p:pic>
        <p:nvPicPr>
          <p:cNvPr id="1078" name="Google Shape;1078;p90"/>
          <p:cNvPicPr preferRelativeResize="0"/>
          <p:nvPr/>
        </p:nvPicPr>
        <p:blipFill rotWithShape="1">
          <a:blip r:embed="rId7">
            <a:alphaModFix/>
          </a:blip>
          <a:srcRect b="0" l="0" r="0" t="31247"/>
          <a:stretch/>
        </p:blipFill>
        <p:spPr>
          <a:xfrm>
            <a:off x="4156625" y="3098509"/>
            <a:ext cx="1860900" cy="1915201"/>
          </a:xfrm>
          <a:prstGeom prst="rect">
            <a:avLst/>
          </a:prstGeom>
          <a:noFill/>
          <a:ln>
            <a:noFill/>
          </a:ln>
        </p:spPr>
      </p:pic>
      <p:pic>
        <p:nvPicPr>
          <p:cNvPr id="1079" name="Google Shape;1079;p90"/>
          <p:cNvPicPr preferRelativeResize="0"/>
          <p:nvPr/>
        </p:nvPicPr>
        <p:blipFill rotWithShape="1">
          <a:blip r:embed="rId7">
            <a:alphaModFix/>
          </a:blip>
          <a:srcRect b="74222" l="0" r="0" t="7663"/>
          <a:stretch/>
        </p:blipFill>
        <p:spPr>
          <a:xfrm>
            <a:off x="3017700" y="3870283"/>
            <a:ext cx="1860900" cy="504575"/>
          </a:xfrm>
          <a:prstGeom prst="rect">
            <a:avLst/>
          </a:prstGeom>
          <a:noFill/>
          <a:ln>
            <a:noFill/>
          </a:ln>
        </p:spPr>
      </p:pic>
      <p:sp>
        <p:nvSpPr>
          <p:cNvPr id="1080" name="Google Shape;1080;p90"/>
          <p:cNvSpPr txBox="1"/>
          <p:nvPr/>
        </p:nvSpPr>
        <p:spPr>
          <a:xfrm>
            <a:off x="384500" y="1654050"/>
            <a:ext cx="4281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a.</a:t>
            </a:r>
            <a:endParaRPr sz="2200">
              <a:solidFill>
                <a:schemeClr val="dk1"/>
              </a:solidFill>
              <a:latin typeface="Lexend"/>
              <a:ea typeface="Lexend"/>
              <a:cs typeface="Lexend"/>
              <a:sym typeface="Lexend"/>
            </a:endParaRPr>
          </a:p>
        </p:txBody>
      </p:sp>
      <p:sp>
        <p:nvSpPr>
          <p:cNvPr id="1081" name="Google Shape;1081;p90"/>
          <p:cNvSpPr txBox="1"/>
          <p:nvPr/>
        </p:nvSpPr>
        <p:spPr>
          <a:xfrm>
            <a:off x="3197875" y="1654050"/>
            <a:ext cx="4281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b</a:t>
            </a:r>
            <a:r>
              <a:rPr lang="en-GB" sz="1800">
                <a:solidFill>
                  <a:schemeClr val="dk1"/>
                </a:solidFill>
                <a:latin typeface="Lexend"/>
                <a:ea typeface="Lexend"/>
                <a:cs typeface="Lexend"/>
                <a:sym typeface="Lexend"/>
              </a:rPr>
              <a:t>.</a:t>
            </a:r>
            <a:endParaRPr sz="2200">
              <a:solidFill>
                <a:schemeClr val="dk1"/>
              </a:solidFill>
              <a:latin typeface="Lexend"/>
              <a:ea typeface="Lexend"/>
              <a:cs typeface="Lexend"/>
              <a:sym typeface="Lexend"/>
            </a:endParaRPr>
          </a:p>
        </p:txBody>
      </p:sp>
      <p:sp>
        <p:nvSpPr>
          <p:cNvPr id="1082" name="Google Shape;1082;p90"/>
          <p:cNvSpPr txBox="1"/>
          <p:nvPr/>
        </p:nvSpPr>
        <p:spPr>
          <a:xfrm>
            <a:off x="384500" y="3070650"/>
            <a:ext cx="4281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c</a:t>
            </a:r>
            <a:r>
              <a:rPr lang="en-GB" sz="1800">
                <a:solidFill>
                  <a:schemeClr val="dk1"/>
                </a:solidFill>
                <a:latin typeface="Lexend"/>
                <a:ea typeface="Lexend"/>
                <a:cs typeface="Lexend"/>
                <a:sym typeface="Lexend"/>
              </a:rPr>
              <a:t>.</a:t>
            </a:r>
            <a:endParaRPr sz="2200">
              <a:solidFill>
                <a:schemeClr val="dk1"/>
              </a:solidFill>
              <a:latin typeface="Lexend"/>
              <a:ea typeface="Lexend"/>
              <a:cs typeface="Lexend"/>
              <a:sym typeface="Lexend"/>
            </a:endParaRPr>
          </a:p>
        </p:txBody>
      </p:sp>
      <p:sp>
        <p:nvSpPr>
          <p:cNvPr id="1083" name="Google Shape;1083;p90"/>
          <p:cNvSpPr txBox="1"/>
          <p:nvPr/>
        </p:nvSpPr>
        <p:spPr>
          <a:xfrm>
            <a:off x="3188200" y="3070650"/>
            <a:ext cx="4281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d</a:t>
            </a:r>
            <a:r>
              <a:rPr lang="en-GB" sz="1800">
                <a:solidFill>
                  <a:schemeClr val="dk1"/>
                </a:solidFill>
                <a:latin typeface="Lexend"/>
                <a:ea typeface="Lexend"/>
                <a:cs typeface="Lexend"/>
                <a:sym typeface="Lexend"/>
              </a:rPr>
              <a:t>.</a:t>
            </a:r>
            <a:endParaRPr sz="2200">
              <a:solidFill>
                <a:schemeClr val="dk1"/>
              </a:solidFill>
              <a:latin typeface="Lexend"/>
              <a:ea typeface="Lexend"/>
              <a:cs typeface="Lexend"/>
              <a:sym typeface="Lexend"/>
            </a:endParaRPr>
          </a:p>
        </p:txBody>
      </p:sp>
      <p:sp>
        <p:nvSpPr>
          <p:cNvPr id="1084" name="Google Shape;1084;p90"/>
          <p:cNvSpPr txBox="1"/>
          <p:nvPr/>
        </p:nvSpPr>
        <p:spPr>
          <a:xfrm>
            <a:off x="6042750" y="1654050"/>
            <a:ext cx="4281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e</a:t>
            </a:r>
            <a:r>
              <a:rPr lang="en-GB" sz="1800">
                <a:solidFill>
                  <a:schemeClr val="dk1"/>
                </a:solidFill>
                <a:latin typeface="Lexend"/>
                <a:ea typeface="Lexend"/>
                <a:cs typeface="Lexend"/>
                <a:sym typeface="Lexend"/>
              </a:rPr>
              <a:t>.</a:t>
            </a:r>
            <a:endParaRPr sz="2200">
              <a:solidFill>
                <a:schemeClr val="dk1"/>
              </a:solidFill>
              <a:latin typeface="Lexend"/>
              <a:ea typeface="Lexend"/>
              <a:cs typeface="Lexend"/>
              <a:sym typeface="Lexend"/>
            </a:endParaRPr>
          </a:p>
        </p:txBody>
      </p:sp>
      <p:sp>
        <p:nvSpPr>
          <p:cNvPr id="1085" name="Google Shape;1085;p90"/>
          <p:cNvSpPr txBox="1"/>
          <p:nvPr/>
        </p:nvSpPr>
        <p:spPr>
          <a:xfrm>
            <a:off x="6224450" y="4222200"/>
            <a:ext cx="681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hay</a:t>
            </a:r>
            <a:endParaRPr sz="2200">
              <a:solidFill>
                <a:schemeClr val="dk1"/>
              </a:solidFill>
              <a:latin typeface="Lexend"/>
              <a:ea typeface="Lexend"/>
              <a:cs typeface="Lexend"/>
              <a:sym typeface="Lexend"/>
            </a:endParaRPr>
          </a:p>
        </p:txBody>
      </p:sp>
      <p:cxnSp>
        <p:nvCxnSpPr>
          <p:cNvPr id="1086" name="Google Shape;1086;p90"/>
          <p:cNvCxnSpPr>
            <a:stCxn id="1085" idx="3"/>
          </p:cNvCxnSpPr>
          <p:nvPr/>
        </p:nvCxnSpPr>
        <p:spPr>
          <a:xfrm>
            <a:off x="6906350" y="4391550"/>
            <a:ext cx="892200" cy="1860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sp>
        <p:nvSpPr>
          <p:cNvPr id="1091" name="Google Shape;1091;p91"/>
          <p:cNvSpPr txBox="1"/>
          <p:nvPr>
            <p:ph idx="1" type="body"/>
          </p:nvPr>
        </p:nvSpPr>
        <p:spPr>
          <a:xfrm>
            <a:off x="422425" y="1620000"/>
            <a:ext cx="8397600" cy="2396700"/>
          </a:xfrm>
          <a:prstGeom prst="rect">
            <a:avLst/>
          </a:prstGeom>
        </p:spPr>
        <p:txBody>
          <a:bodyPr anchorCtr="0" anchor="t" bIns="0" lIns="0" spcFirstLastPara="1" rIns="0" wrap="square" tIns="0">
            <a:normAutofit/>
          </a:bodyPr>
          <a:lstStyle/>
          <a:p>
            <a:pPr indent="-381000" lvl="0" marL="457200" rtl="0" algn="l">
              <a:spcBef>
                <a:spcPts val="0"/>
              </a:spcBef>
              <a:spcAft>
                <a:spcPts val="0"/>
              </a:spcAft>
              <a:buSzPts val="2400"/>
              <a:buFont typeface="Kalam"/>
              <a:buAutoNum type="alphaLcParenR"/>
            </a:pPr>
            <a:r>
              <a:rPr lang="en-GB" sz="1100">
                <a:latin typeface="Kalam"/>
                <a:ea typeface="Kalam"/>
                <a:cs typeface="Kalam"/>
                <a:sym typeface="Kalam"/>
              </a:rPr>
              <a:t>Isticmaal pestle iyo mortar (pestle and mortar) si aad u jajabiso kaabajka cas 2-3 daqiiqo.</a:t>
            </a:r>
            <a:br>
              <a:rPr lang="en-GB" sz="2400">
                <a:latin typeface="Kalam"/>
                <a:ea typeface="Kalam"/>
                <a:cs typeface="Kalam"/>
                <a:sym typeface="Kalam"/>
              </a:rPr>
            </a:br>
            <a:r>
              <a:rPr lang="en-GB" sz="1100">
                <a:latin typeface="Kalam"/>
                <a:ea typeface="Kalam"/>
                <a:cs typeface="Kalam"/>
                <a:sym typeface="Kalam"/>
              </a:rPr>
              <a:t/>
            </a:r>
            <a:endParaRPr sz="2400">
              <a:latin typeface="Kalam"/>
              <a:ea typeface="Kalam"/>
              <a:cs typeface="Kalam"/>
              <a:sym typeface="Kalam"/>
            </a:endParaRPr>
          </a:p>
          <a:p>
            <a:pPr indent="-381000" lvl="0" marL="457200" rtl="0" algn="l">
              <a:spcBef>
                <a:spcPts val="0"/>
              </a:spcBef>
              <a:spcAft>
                <a:spcPts val="0"/>
              </a:spcAft>
              <a:buSzPts val="2400"/>
              <a:buFont typeface="Kalam"/>
              <a:buAutoNum type="alphaLcParenR"/>
            </a:pPr>
            <a:r>
              <a:rPr lang="en-GB" sz="1100">
                <a:latin typeface="Kalam"/>
                <a:ea typeface="Kalam"/>
                <a:cs typeface="Kalam"/>
                <a:sym typeface="Kalam"/>
              </a:rPr>
              <a:t>Geli kaabajka la jajabiyay gudaha beaker (beaker).</a:t>
            </a:r>
            <a:endParaRPr sz="2400">
              <a:latin typeface="Kalam"/>
              <a:ea typeface="Kalam"/>
              <a:cs typeface="Kalam"/>
              <a:sym typeface="Kalam"/>
            </a:endParaRPr>
          </a:p>
          <a:p>
            <a:pPr indent="-381000" lvl="0" marL="457200" rtl="0" algn="l">
              <a:spcBef>
                <a:spcPts val="0"/>
              </a:spcBef>
              <a:spcAft>
                <a:spcPts val="0"/>
              </a:spcAft>
              <a:buSzPts val="2400"/>
              <a:buFont typeface="Kalam"/>
              <a:buAutoNum type="alphaLcParenR"/>
            </a:pPr>
            <a:r>
              <a:rPr lang="en-GB" sz="1100">
                <a:latin typeface="Kalam"/>
                <a:ea typeface="Kalam"/>
                <a:cs typeface="Kalam"/>
                <a:sym typeface="Kalam"/>
              </a:rPr>
              <a:t>Ku dabool kaabajka la jajabiyay biyo kulul (hot water).</a:t>
            </a:r>
            <a:endParaRPr sz="2400">
              <a:latin typeface="Kalam"/>
              <a:ea typeface="Kalam"/>
              <a:cs typeface="Kalam"/>
              <a:sym typeface="Kalam"/>
            </a:endParaRPr>
          </a:p>
          <a:p>
            <a:pPr indent="-381000" lvl="0" marL="457200" rtl="0" algn="l">
              <a:spcBef>
                <a:spcPts val="0"/>
              </a:spcBef>
              <a:spcAft>
                <a:spcPts val="0"/>
              </a:spcAft>
              <a:buSzPts val="2400"/>
              <a:buFont typeface="Kalam"/>
              <a:buAutoNum type="alphaLcParenR"/>
            </a:pPr>
            <a:r>
              <a:rPr lang="en-GB" sz="1100">
                <a:latin typeface="Kalam"/>
                <a:ea typeface="Kalam"/>
                <a:cs typeface="Kalam"/>
                <a:sym typeface="Kalam"/>
              </a:rPr>
              <a:t>Walaaq kaabajka la jajabiyay iyo biyaha (water) isku darka 2 daqiiqo.</a:t>
            </a:r>
            <a:endParaRPr sz="2400">
              <a:latin typeface="Kalam"/>
              <a:ea typeface="Kalam"/>
              <a:cs typeface="Kalam"/>
              <a:sym typeface="Kalam"/>
            </a:endParaRPr>
          </a:p>
          <a:p>
            <a:pPr indent="-381000" lvl="0" marL="457200" rtl="0" algn="l">
              <a:spcBef>
                <a:spcPts val="0"/>
              </a:spcBef>
              <a:spcAft>
                <a:spcPts val="0"/>
              </a:spcAft>
              <a:buSzPts val="2400"/>
              <a:buFont typeface="Kalam"/>
              <a:buAutoNum type="alphaLcParenR"/>
            </a:pPr>
            <a:r>
              <a:rPr lang="en-GB" sz="1100">
                <a:latin typeface="Kalam"/>
                <a:ea typeface="Kalam"/>
                <a:cs typeface="Kalam"/>
                <a:sym typeface="Kalam"/>
              </a:rPr>
              <a:t>Shaandheey isku darka kaabajka oo hay milanka (solution) midabka leh.</a:t>
            </a:r>
            <a:endParaRPr sz="2400">
              <a:latin typeface="Kalam"/>
              <a:ea typeface="Kalam"/>
              <a:cs typeface="Kalam"/>
              <a:sym typeface="Kalam"/>
            </a:endParaRPr>
          </a:p>
        </p:txBody>
      </p:sp>
      <p:sp>
        <p:nvSpPr>
          <p:cNvPr id="1092" name="Google Shape;1092;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indicator (indicator)</a:t>
            </a:r>
            <a:endParaRPr/>
          </a:p>
        </p:txBody>
      </p:sp>
      <p:sp>
        <p:nvSpPr>
          <p:cNvPr id="1093" name="Google Shape;1093;p91"/>
          <p:cNvSpPr txBox="1"/>
          <p:nvPr>
            <p:ph idx="1" type="body"/>
          </p:nvPr>
        </p:nvSpPr>
        <p:spPr>
          <a:xfrm>
            <a:off x="324000" y="759300"/>
            <a:ext cx="6928800" cy="66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2) Qor hab 5-tallaabo ah oo lagu sameeyo indicator (indicator). Isticmaal sawirada si ay kuu caawiyaan.</a:t>
            </a:r>
            <a:r>
              <a:rPr lang="en-GB" sz="1100">
                <a:latin typeface="Lexend"/>
              </a:rPr>
              <a:t/>
            </a:r>
            <a:br>
              <a:rPr lang="en-GB"/>
            </a:b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92"/>
          <p:cNvSpPr txBox="1"/>
          <p:nvPr>
            <p:ph idx="1" type="body"/>
          </p:nvPr>
        </p:nvSpPr>
        <p:spPr>
          <a:xfrm>
            <a:off x="324000" y="678125"/>
            <a:ext cx="7135200" cy="3828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3"/>
              <a:defRPr/>
            </a:pPr>
            <a:r>
              <a:rPr lang="en-GB" sz="1100">
                <a:latin typeface="Lexend"/>
              </a:rPr>
              <a:t>Samee tijaabada (experiment) si aad u diyaariso milanka (solution) indicator (indicator) ee adiga kuu gaar ah.</a:t>
            </a:r>
            <a:r>
              <a:rPr lang="en-GB" sz="1100">
                <a:latin typeface="Lexend"/>
              </a:rPr>
              <a:t/>
            </a:r>
            <a:r>
              <a:rPr lang="en-GB" sz="1100">
                <a:latin typeface="Lexend"/>
              </a:rPr>
              <a:t/>
            </a:r>
            <a:endParaRPr/>
          </a:p>
        </p:txBody>
      </p:sp>
      <p:sp>
        <p:nvSpPr>
          <p:cNvPr id="1099" name="Google Shape;1099;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indicator (indicator)</a:t>
            </a:r>
            <a:endParaRPr/>
          </a:p>
        </p:txBody>
      </p:sp>
      <p:sp>
        <p:nvSpPr>
          <p:cNvPr id="1100" name="Google Shape;1100;p92"/>
          <p:cNvSpPr txBox="1"/>
          <p:nvPr>
            <p:ph idx="1" type="body"/>
          </p:nvPr>
        </p:nvSpPr>
        <p:spPr>
          <a:xfrm>
            <a:off x="385150" y="1688025"/>
            <a:ext cx="8398200" cy="2396700"/>
          </a:xfrm>
          <a:prstGeom prst="rect">
            <a:avLst/>
          </a:prstGeom>
        </p:spPr>
        <p:txBody>
          <a:bodyPr anchorCtr="0" anchor="t" bIns="0" lIns="0" spcFirstLastPara="1" rIns="0" wrap="square" tIns="0">
            <a:normAutofit/>
          </a:bodyPr>
          <a:lstStyle/>
          <a:p>
            <a:pPr indent="-374650" lvl="0" marL="457200" rtl="0" algn="l">
              <a:spcBef>
                <a:spcPts val="0"/>
              </a:spcBef>
              <a:spcAft>
                <a:spcPts val="0"/>
              </a:spcAft>
              <a:buSzPts val="2300"/>
              <a:buAutoNum type="alphaLcParenR"/>
            </a:pPr>
            <a:r>
              <a:rPr lang="en-GB" sz="1800">
                <a:latin typeface="Lexend"/>
              </a:rPr>
              <a:t>Isticmaal mortar iyo pestle (mortar and pestle) si aad u jajabiso kaabajka cas 2-3 daqiiqo.</a:t>
            </a:r>
            <a:endParaRPr sz="2300"/>
          </a:p>
          <a:p>
            <a:pPr indent="-374650" lvl="0" marL="457200" rtl="0" algn="l">
              <a:spcBef>
                <a:spcPts val="0"/>
              </a:spcBef>
              <a:spcAft>
                <a:spcPts val="0"/>
              </a:spcAft>
              <a:buSzPts val="2300"/>
              <a:buAutoNum type="alphaLcParenR"/>
            </a:pPr>
            <a:r>
              <a:rPr lang="en-GB" sz="1800">
                <a:latin typeface="Lexend"/>
              </a:rPr>
              <a:t>Geli kaabajka la jajabiyay gudaha beaker (beaker).</a:t>
            </a:r>
            <a:endParaRPr sz="2300"/>
          </a:p>
          <a:p>
            <a:pPr indent="-374650" lvl="0" marL="457200" rtl="0" algn="l">
              <a:spcBef>
                <a:spcPts val="0"/>
              </a:spcBef>
              <a:spcAft>
                <a:spcPts val="0"/>
              </a:spcAft>
              <a:buSzPts val="2300"/>
              <a:buAutoNum type="alphaLcParenR"/>
            </a:pPr>
            <a:r>
              <a:rPr lang="en-GB" sz="1800">
                <a:latin typeface="Lexend"/>
              </a:rPr>
              <a:t>Ku dabool kaabajka la jajabiyay biyo kulul (hot water).</a:t>
            </a:r>
            <a:endParaRPr sz="2300"/>
          </a:p>
          <a:p>
            <a:pPr indent="-374650" lvl="0" marL="457200" rtl="0" algn="l">
              <a:spcBef>
                <a:spcPts val="0"/>
              </a:spcBef>
              <a:spcAft>
                <a:spcPts val="0"/>
              </a:spcAft>
              <a:buSzPts val="2300"/>
              <a:buAutoNum type="alphaLcParenR"/>
            </a:pPr>
            <a:r>
              <a:rPr lang="en-GB" sz="1800">
                <a:latin typeface="Lexend"/>
              </a:rPr>
              <a:t>Walaaq kaabajka la jajabiyay iyo biyaha (water) isku darka 2 daqiiqo.</a:t>
            </a:r>
            <a:endParaRPr sz="2300"/>
          </a:p>
          <a:p>
            <a:pPr indent="-374650" lvl="0" marL="457200" rtl="0" algn="l">
              <a:spcBef>
                <a:spcPts val="0"/>
              </a:spcBef>
              <a:spcAft>
                <a:spcPts val="0"/>
              </a:spcAft>
              <a:buSzPts val="2300"/>
              <a:buAutoNum type="alphaLcParenR"/>
            </a:pPr>
            <a:r>
              <a:rPr lang="en-GB" sz="1800">
                <a:latin typeface="Lexend"/>
              </a:rPr>
              <a:t>Shaandheey isku darka kaabajka oo hay milanka (solution) midabka leh.</a:t>
            </a:r>
            <a:endParaRPr sz="23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93"/>
          <p:cNvSpPr txBox="1"/>
          <p:nvPr>
            <p:ph idx="1" type="body"/>
          </p:nvPr>
        </p:nvSpPr>
        <p:spPr>
          <a:xfrm>
            <a:off x="397575" y="759300"/>
            <a:ext cx="7061400" cy="11985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Font typeface="Kalam"/>
              <a:buAutoNum type="arabicParenR" startAt="3"/>
              <a:defRPr/>
            </a:pPr>
            <a:r>
              <a:rPr lang="en-GB" sz="1100">
                <a:latin typeface="Kalam"/>
                <a:ea typeface="Kalam"/>
                <a:cs typeface="Kalam"/>
                <a:sym typeface="Kalam"/>
              </a:rPr>
              <a:t>Waa inaad haysataa milan (solution) indicator (indicator) kaabaj cas oo u eg sidan:</a:t>
            </a:r>
            <a:endParaRPr>
              <a:latin typeface="Kalam"/>
              <a:ea typeface="Kalam"/>
              <a:cs typeface="Kalam"/>
              <a:sym typeface="Kalam"/>
            </a:endParaRPr>
          </a:p>
        </p:txBody>
      </p:sp>
      <p:sp>
        <p:nvSpPr>
          <p:cNvPr id="1106" name="Google Shape;1106;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Samaynta indicator (indicator)</a:t>
            </a:r>
            <a:endParaRPr/>
          </a:p>
        </p:txBody>
      </p:sp>
      <p:sp>
        <p:nvSpPr>
          <p:cNvPr id="1107" name="Google Shape;1107;p93"/>
          <p:cNvSpPr txBox="1"/>
          <p:nvPr>
            <p:ph idx="1" type="body"/>
          </p:nvPr>
        </p:nvSpPr>
        <p:spPr>
          <a:xfrm>
            <a:off x="5774400" y="2160000"/>
            <a:ext cx="3045600" cy="158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Midabka guduudan ee qoto dheer, waa ka fiican yahay milanka (solution) indicator (indicator) kaabajka cas.</a:t>
            </a:r>
            <a:br>
              <a:rPr lang="en-GB">
                <a:latin typeface="Kalam"/>
                <a:ea typeface="Kalam"/>
                <a:cs typeface="Kalam"/>
                <a:sym typeface="Kalam"/>
              </a:rPr>
            </a:br>
            <a:r>
              <a:rPr lang="en-GB" sz="1100">
                <a:latin typeface="Kalam"/>
                <a:ea typeface="Kalam"/>
                <a:cs typeface="Kalam"/>
                <a:sym typeface="Kalam"/>
              </a:rPr>
              <a:t/>
            </a:r>
            <a:endParaRPr>
              <a:latin typeface="Kalam"/>
              <a:ea typeface="Kalam"/>
              <a:cs typeface="Kalam"/>
              <a:sym typeface="Kalam"/>
            </a:endParaRPr>
          </a:p>
        </p:txBody>
      </p:sp>
      <p:pic>
        <p:nvPicPr>
          <p:cNvPr id="1108" name="Google Shape;1108;p93"/>
          <p:cNvPicPr preferRelativeResize="0"/>
          <p:nvPr/>
        </p:nvPicPr>
        <p:blipFill rotWithShape="1">
          <a:blip r:embed="rId3">
            <a:alphaModFix/>
          </a:blip>
          <a:srcRect b="636" l="13783" r="15674" t="5765"/>
          <a:stretch/>
        </p:blipFill>
        <p:spPr>
          <a:xfrm>
            <a:off x="3194075" y="1538700"/>
            <a:ext cx="1787700" cy="31626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94"/>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Samaynta indicator (indicator)</a:t>
            </a:r>
            <a:endParaRPr/>
          </a:p>
        </p:txBody>
      </p:sp>
      <p:sp>
        <p:nvSpPr>
          <p:cNvPr id="1114" name="Google Shape;1114;p94"/>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Tijaabinta indicators (indicators)</a:t>
            </a:r>
            <a:endParaRPr/>
          </a:p>
        </p:txBody>
      </p:sp>
      <p:sp>
        <p:nvSpPr>
          <p:cNvPr id="1115" name="Google Shape;1115;p94"/>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Tijaabo (experiment): milan (solution) kaabajka guduudka ah</a:t>
            </a:r>
            <a:endParaRPr/>
          </a:p>
        </p:txBody>
      </p:sp>
      <p:pic>
        <p:nvPicPr>
          <p:cNvPr id="1116" name="Google Shape;1116;p94"/>
          <p:cNvPicPr preferRelativeResize="0"/>
          <p:nvPr/>
        </p:nvPicPr>
        <p:blipFill>
          <a:blip r:embed="rId3">
            <a:alphaModFix/>
          </a:blip>
          <a:stretch>
            <a:fillRect/>
          </a:stretch>
        </p:blipFill>
        <p:spPr>
          <a:xfrm>
            <a:off x="418100" y="2988375"/>
            <a:ext cx="450575" cy="446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95"/>
          <p:cNvSpPr txBox="1"/>
          <p:nvPr>
            <p:ph idx="1" type="body"/>
          </p:nvPr>
        </p:nvSpPr>
        <p:spPr>
          <a:xfrm>
            <a:off x="323950" y="810000"/>
            <a:ext cx="8496000" cy="75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Indicators-ka waxaa laga tijaabin (experiment) karaa iyadoo lagu daro milan (solution) kala duwan oo kale loo fiirsado isbeddelka midabada.</a:t>
            </a:r>
            <a:endParaRPr/>
          </a:p>
        </p:txBody>
      </p:sp>
      <p:sp>
        <p:nvSpPr>
          <p:cNvPr id="1122" name="Google Shape;1122;p95"/>
          <p:cNvSpPr txBox="1"/>
          <p:nvPr>
            <p:ph idx="1" type="body"/>
          </p:nvPr>
        </p:nvSpPr>
        <p:spPr>
          <a:xfrm>
            <a:off x="324000" y="3971250"/>
            <a:ext cx="2502300" cy="6975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pipette</a:t>
            </a:r>
            <a:endParaRPr sz="2000"/>
          </a:p>
          <a:p>
            <a:pPr indent="-355600" lvl="0" marL="457200" rtl="0" algn="l">
              <a:spcBef>
                <a:spcPts val="0"/>
              </a:spcBef>
              <a:spcAft>
                <a:spcPts val="0"/>
              </a:spcAft>
              <a:buSzPts val="2000"/>
              <a:buChar char="●"/>
            </a:pPr>
            <a:r>
              <a:rPr lang="en-GB" sz="1400">
                <a:latin typeface="Lexend"/>
              </a:rPr>
              <a:t>saxan (spotting tile)</a:t>
            </a:r>
            <a:endParaRPr sz="2000"/>
          </a:p>
        </p:txBody>
      </p:sp>
      <p:sp>
        <p:nvSpPr>
          <p:cNvPr id="1123" name="Google Shape;1123;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Tijaabinta (testing) indicators-ka</a:t>
            </a:r>
            <a:endParaRPr/>
          </a:p>
        </p:txBody>
      </p:sp>
      <p:sp>
        <p:nvSpPr>
          <p:cNvPr id="1124" name="Google Shape;1124;p95"/>
          <p:cNvSpPr txBox="1"/>
          <p:nvPr>
            <p:ph idx="1" type="body"/>
          </p:nvPr>
        </p:nvSpPr>
        <p:spPr>
          <a:xfrm>
            <a:off x="323950" y="1639500"/>
            <a:ext cx="7427700" cy="41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 loo tijaabiyo (test) indicators-ka, waxaad u baahan doontaa:</a:t>
            </a:r>
            <a:endParaRPr sz="2000"/>
          </a:p>
        </p:txBody>
      </p:sp>
      <p:pic>
        <p:nvPicPr>
          <p:cNvPr id="1125" name="Google Shape;1125;p95"/>
          <p:cNvPicPr preferRelativeResize="0"/>
          <p:nvPr/>
        </p:nvPicPr>
        <p:blipFill rotWithShape="1">
          <a:blip r:embed="rId3">
            <a:alphaModFix/>
          </a:blip>
          <a:srcRect b="9852" l="21349" r="20096" t="6723"/>
          <a:stretch/>
        </p:blipFill>
        <p:spPr>
          <a:xfrm>
            <a:off x="8102425" y="1726338"/>
            <a:ext cx="717526" cy="2510500"/>
          </a:xfrm>
          <a:prstGeom prst="rect">
            <a:avLst/>
          </a:prstGeom>
          <a:noFill/>
          <a:ln>
            <a:noFill/>
          </a:ln>
        </p:spPr>
      </p:pic>
      <p:pic>
        <p:nvPicPr>
          <p:cNvPr id="1126" name="Google Shape;1126;p95"/>
          <p:cNvPicPr preferRelativeResize="0"/>
          <p:nvPr/>
        </p:nvPicPr>
        <p:blipFill rotWithShape="1">
          <a:blip r:embed="rId4">
            <a:alphaModFix/>
          </a:blip>
          <a:srcRect b="21123" l="7901" r="5928" t="23967"/>
          <a:stretch/>
        </p:blipFill>
        <p:spPr>
          <a:xfrm>
            <a:off x="5740076" y="3510160"/>
            <a:ext cx="2211599" cy="1056876"/>
          </a:xfrm>
          <a:prstGeom prst="rect">
            <a:avLst/>
          </a:prstGeom>
          <a:noFill/>
          <a:ln>
            <a:noFill/>
          </a:ln>
        </p:spPr>
      </p:pic>
      <p:sp>
        <p:nvSpPr>
          <p:cNvPr id="1127" name="Google Shape;1127;p95"/>
          <p:cNvSpPr txBox="1"/>
          <p:nvPr>
            <p:ph idx="1" type="body"/>
          </p:nvPr>
        </p:nvSpPr>
        <p:spPr>
          <a:xfrm>
            <a:off x="323950" y="2054400"/>
            <a:ext cx="6111600" cy="4149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milan (solution) kala duwan oo leh heerar pH kala duwan</a:t>
            </a:r>
            <a:endParaRPr sz="2000"/>
          </a:p>
        </p:txBody>
      </p:sp>
      <p:sp>
        <p:nvSpPr>
          <p:cNvPr id="1128" name="Google Shape;1128;p95"/>
          <p:cNvSpPr txBox="1"/>
          <p:nvPr>
            <p:ph idx="1" type="body"/>
          </p:nvPr>
        </p:nvSpPr>
        <p:spPr>
          <a:xfrm>
            <a:off x="323950" y="2514325"/>
            <a:ext cx="7427700" cy="4149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indicators:</a:t>
            </a:r>
            <a:br>
              <a:rPr lang="en-GB" sz="2000"/>
            </a:br>
            <a:endParaRPr sz="2000"/>
          </a:p>
        </p:txBody>
      </p:sp>
      <p:sp>
        <p:nvSpPr>
          <p:cNvPr id="1129" name="Google Shape;1129;p95"/>
          <p:cNvSpPr txBox="1"/>
          <p:nvPr>
            <p:ph idx="1" type="body"/>
          </p:nvPr>
        </p:nvSpPr>
        <p:spPr>
          <a:xfrm>
            <a:off x="424625" y="2881025"/>
            <a:ext cx="3735900" cy="414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warqadda litmus guduudan iyo buluug</a:t>
            </a:r>
            <a:endParaRPr sz="2000"/>
          </a:p>
        </p:txBody>
      </p:sp>
      <p:sp>
        <p:nvSpPr>
          <p:cNvPr id="1130" name="Google Shape;1130;p95"/>
          <p:cNvSpPr txBox="1"/>
          <p:nvPr>
            <p:ph idx="1" type="body"/>
          </p:nvPr>
        </p:nvSpPr>
        <p:spPr>
          <a:xfrm>
            <a:off x="323950" y="3240000"/>
            <a:ext cx="3735900" cy="414900"/>
          </a:xfrm>
          <a:prstGeom prst="rect">
            <a:avLst/>
          </a:prstGeom>
        </p:spPr>
        <p:txBody>
          <a:bodyPr anchorCtr="0" anchor="t" bIns="0" lIns="0" spcFirstLastPara="1" rIns="0" wrap="square" tIns="0">
            <a:normAutofit/>
          </a:bodyPr>
          <a:lstStyle/>
          <a:p>
            <a:pPr indent="457200" lvl="0" marL="0" rtl="0" algn="l">
              <a:spcBef>
                <a:spcPts val="0"/>
              </a:spcBef>
              <a:spcAft>
                <a:spcPts val="1000"/>
              </a:spcAft>
              <a:buNone/>
            </a:pPr>
            <a:r>
              <a:rPr lang="en-GB" sz="1400">
                <a:latin typeface="Lexend"/>
              </a:rPr>
              <a:t>milan (solution) kaabajka guduudka ah</a:t>
            </a:r>
            <a:endParaRPr/>
          </a:p>
        </p:txBody>
      </p:sp>
      <p:sp>
        <p:nvSpPr>
          <p:cNvPr id="1131" name="Google Shape;1131;p95"/>
          <p:cNvSpPr txBox="1"/>
          <p:nvPr>
            <p:ph idx="1" type="body"/>
          </p:nvPr>
        </p:nvSpPr>
        <p:spPr>
          <a:xfrm>
            <a:off x="323950" y="3602125"/>
            <a:ext cx="5004300" cy="414900"/>
          </a:xfrm>
          <a:prstGeom prst="rect">
            <a:avLst/>
          </a:prstGeom>
        </p:spPr>
        <p:txBody>
          <a:bodyPr anchorCtr="0" anchor="t" bIns="0" lIns="0" spcFirstLastPara="1" rIns="0" wrap="square" tIns="0">
            <a:normAutofit/>
          </a:bodyPr>
          <a:lstStyle/>
          <a:p>
            <a:pPr indent="0" lvl="0" marL="457200" rtl="0" algn="l">
              <a:spcBef>
                <a:spcPts val="0"/>
              </a:spcBef>
              <a:spcAft>
                <a:spcPts val="0"/>
              </a:spcAft>
              <a:buNone/>
            </a:pPr>
            <a:r>
              <a:rPr lang="en-GB" sz="1400">
                <a:latin typeface="Lexend"/>
              </a:rPr>
              <a:t>milan (solution) ama warqad universal indicator</a:t>
            </a:r>
            <a:endParaRPr sz="2000"/>
          </a:p>
        </p:txBody>
      </p:sp>
      <p:sp>
        <p:nvSpPr>
          <p:cNvPr id="1132" name="Google Shape;1132;p95"/>
          <p:cNvSpPr txBox="1"/>
          <p:nvPr/>
        </p:nvSpPr>
        <p:spPr>
          <a:xfrm>
            <a:off x="324000" y="4850075"/>
            <a:ext cx="4871400" cy="22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a:latin typeface="Lexend"/>
              </a:rPr>
              <a:t/>
            </a:r>
            <a:endParaRPr sz="600">
              <a:solidFill>
                <a:srgbClr val="808080"/>
              </a:solidFill>
              <a:latin typeface="Lexend"/>
              <a:ea typeface="Lexend"/>
              <a:cs typeface="Lexend"/>
              <a:sym typeface="Lexend"/>
            </a:endParaRPr>
          </a:p>
        </p:txBody>
      </p:sp>
      <p:pic>
        <p:nvPicPr>
          <p:cNvPr id="1133" name="Google Shape;1133;p95"/>
          <p:cNvPicPr preferRelativeResize="0"/>
          <p:nvPr/>
        </p:nvPicPr>
        <p:blipFill>
          <a:blip r:embed="rId5">
            <a:alphaModFix/>
          </a:blip>
          <a:stretch>
            <a:fillRect/>
          </a:stretch>
        </p:blipFill>
        <p:spPr>
          <a:xfrm>
            <a:off x="6384700" y="1869122"/>
            <a:ext cx="988775" cy="1338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Tijaabinta (testing) indicators-ka</a:t>
            </a:r>
            <a:endParaRPr/>
          </a:p>
        </p:txBody>
      </p:sp>
      <p:sp>
        <p:nvSpPr>
          <p:cNvPr id="1139" name="Google Shape;1139;p96"/>
          <p:cNvSpPr txBox="1"/>
          <p:nvPr>
            <p:ph idx="1" type="body"/>
          </p:nvPr>
        </p:nvSpPr>
        <p:spPr>
          <a:xfrm>
            <a:off x="4824000" y="1177050"/>
            <a:ext cx="3996000" cy="734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3"/>
            </a:pPr>
            <a:r>
              <a:rPr lang="en-GB" sz="1400">
                <a:latin typeface="Lexend"/>
              </a:rPr>
              <a:t>Qor midabka milan (solution)-ka.</a:t>
            </a:r>
            <a:endParaRPr sz="1800"/>
          </a:p>
          <a:p>
            <a:pPr indent="0" lvl="0" marL="0" rtl="0" algn="l">
              <a:spcBef>
                <a:spcPts val="1000"/>
              </a:spcBef>
              <a:spcAft>
                <a:spcPts val="1000"/>
              </a:spcAft>
              <a:buNone/>
            </a:pPr>
            <a:r>
              <a:rPr>
                <a:latin typeface="Lexend"/>
              </a:rPr>
              <a:t/>
            </a:r>
            <a:endParaRPr sz="1800"/>
          </a:p>
        </p:txBody>
      </p:sp>
      <p:pic>
        <p:nvPicPr>
          <p:cNvPr id="1140" name="Google Shape;1140;p96"/>
          <p:cNvPicPr preferRelativeResize="0"/>
          <p:nvPr/>
        </p:nvPicPr>
        <p:blipFill>
          <a:blip r:embed="rId3">
            <a:alphaModFix/>
          </a:blip>
          <a:stretch>
            <a:fillRect/>
          </a:stretch>
        </p:blipFill>
        <p:spPr>
          <a:xfrm>
            <a:off x="324002" y="2223450"/>
            <a:ext cx="2012230" cy="2596951"/>
          </a:xfrm>
          <a:prstGeom prst="rect">
            <a:avLst/>
          </a:prstGeom>
          <a:noFill/>
          <a:ln>
            <a:noFill/>
          </a:ln>
        </p:spPr>
      </p:pic>
      <p:pic>
        <p:nvPicPr>
          <p:cNvPr id="1141" name="Google Shape;1141;p96"/>
          <p:cNvPicPr preferRelativeResize="0"/>
          <p:nvPr/>
        </p:nvPicPr>
        <p:blipFill>
          <a:blip r:embed="rId4">
            <a:alphaModFix/>
          </a:blip>
          <a:stretch>
            <a:fillRect/>
          </a:stretch>
        </p:blipFill>
        <p:spPr>
          <a:xfrm>
            <a:off x="3100475" y="1866336"/>
            <a:ext cx="2284976" cy="2000350"/>
          </a:xfrm>
          <a:prstGeom prst="rect">
            <a:avLst/>
          </a:prstGeom>
          <a:noFill/>
          <a:ln>
            <a:noFill/>
          </a:ln>
        </p:spPr>
      </p:pic>
      <p:pic>
        <p:nvPicPr>
          <p:cNvPr id="1142" name="Google Shape;1142;p96"/>
          <p:cNvPicPr preferRelativeResize="0"/>
          <p:nvPr/>
        </p:nvPicPr>
        <p:blipFill>
          <a:blip r:embed="rId5">
            <a:alphaModFix/>
          </a:blip>
          <a:stretch>
            <a:fillRect/>
          </a:stretch>
        </p:blipFill>
        <p:spPr>
          <a:xfrm>
            <a:off x="5774399" y="1604399"/>
            <a:ext cx="3055665" cy="2000350"/>
          </a:xfrm>
          <a:prstGeom prst="rect">
            <a:avLst/>
          </a:prstGeom>
          <a:noFill/>
          <a:ln>
            <a:noFill/>
          </a:ln>
        </p:spPr>
      </p:pic>
      <p:sp>
        <p:nvSpPr>
          <p:cNvPr id="1143" name="Google Shape;1143;p96"/>
          <p:cNvSpPr txBox="1"/>
          <p:nvPr>
            <p:ph idx="1" type="body"/>
          </p:nvPr>
        </p:nvSpPr>
        <p:spPr>
          <a:xfrm>
            <a:off x="324000" y="810000"/>
            <a:ext cx="3996000" cy="1468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Habka (Method):</a:t>
            </a:r>
            <a:endParaRPr sz="1800"/>
          </a:p>
          <a:p>
            <a:pPr indent="-342900" lvl="0" marL="457200" rtl="0" algn="l">
              <a:spcBef>
                <a:spcPts val="1000"/>
              </a:spcBef>
              <a:spcAft>
                <a:spcPts val="0"/>
              </a:spcAft>
              <a:buSzPts val="1800"/>
              <a:buAutoNum type="arabicParenR"/>
            </a:pPr>
            <a:r>
              <a:rPr lang="en-GB" sz="1400">
                <a:latin typeface="Lexend"/>
              </a:rPr>
              <a:t>Geli 3-4 dhibic oo pH solution kasta ah godadka (wells) saxanka (spotting tile).</a:t>
            </a:r>
            <a:endParaRPr sz="1800"/>
          </a:p>
        </p:txBody>
      </p:sp>
      <p:sp>
        <p:nvSpPr>
          <p:cNvPr id="1144" name="Google Shape;1144;p96"/>
          <p:cNvSpPr txBox="1"/>
          <p:nvPr>
            <p:ph idx="1" type="body"/>
          </p:nvPr>
        </p:nvSpPr>
        <p:spPr>
          <a:xfrm>
            <a:off x="2918075" y="3737650"/>
            <a:ext cx="3194400" cy="734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2"/>
            </a:pPr>
            <a:r>
              <a:rPr lang="en-GB" sz="1400">
                <a:latin typeface="Lexend"/>
              </a:rPr>
              <a:t>Ku dar milan (solution) indicator (2-3 dhibic) ama warqad indicator godka (well).</a:t>
            </a:r>
            <a:r>
              <a:rPr lang="en-GB" sz="1400">
                <a:latin typeface="Lexend"/>
              </a:rPr>
              <a:t/>
            </a:r>
            <a:endParaRPr sz="1800"/>
          </a:p>
        </p:txBody>
      </p:sp>
      <p:sp>
        <p:nvSpPr>
          <p:cNvPr id="1145" name="Google Shape;1145;p96"/>
          <p:cNvSpPr txBox="1"/>
          <p:nvPr>
            <p:ph idx="1" type="body"/>
          </p:nvPr>
        </p:nvSpPr>
        <p:spPr>
          <a:xfrm>
            <a:off x="6262198" y="3737650"/>
            <a:ext cx="2568000" cy="6516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4"/>
            </a:pPr>
            <a:r>
              <a:rPr lang="en-GB" sz="1400">
                <a:latin typeface="Lexend"/>
              </a:rPr>
              <a:t>Ku celi pH solution-yada kale iyo indicators-ka kale.</a:t>
            </a:r>
            <a:endParaRPr sz="1800"/>
          </a:p>
          <a:p>
            <a:pPr indent="0" lvl="0" marL="0" rtl="0" algn="l">
              <a:spcBef>
                <a:spcPts val="1000"/>
              </a:spcBef>
              <a:spcAft>
                <a:spcPts val="1000"/>
              </a:spcAft>
              <a:buNone/>
            </a:pPr>
            <a:r>
              <a:rPr>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97"/>
          <p:cNvSpPr txBox="1"/>
          <p:nvPr>
            <p:ph type="title"/>
          </p:nvPr>
        </p:nvSpPr>
        <p:spPr>
          <a:xfrm>
            <a:off x="324000" y="748775"/>
            <a:ext cx="71925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Qalabkee ayaa loo isticmaalaa in lagu shubo solutions-ka iyo indicators-ka godadka (wells) saxanka (spotting tile)?</a:t>
            </a:r>
            <a:endParaRPr/>
          </a:p>
        </p:txBody>
      </p:sp>
      <p:sp>
        <p:nvSpPr>
          <p:cNvPr id="1151" name="Google Shape;1151;p97"/>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Tijaabinta (testing) indicators-ka</a:t>
            </a:r>
            <a:endParaRPr/>
          </a:p>
        </p:txBody>
      </p:sp>
      <p:pic>
        <p:nvPicPr>
          <p:cNvPr id="1152" name="Google Shape;1152;p97"/>
          <p:cNvPicPr preferRelativeResize="0"/>
          <p:nvPr/>
        </p:nvPicPr>
        <p:blipFill>
          <a:blip r:embed="rId3">
            <a:alphaModFix/>
          </a:blip>
          <a:stretch>
            <a:fillRect/>
          </a:stretch>
        </p:blipFill>
        <p:spPr>
          <a:xfrm>
            <a:off x="1242597" y="1682000"/>
            <a:ext cx="884400" cy="2263449"/>
          </a:xfrm>
          <a:prstGeom prst="rect">
            <a:avLst/>
          </a:prstGeom>
          <a:noFill/>
          <a:ln>
            <a:noFill/>
          </a:ln>
        </p:spPr>
      </p:pic>
      <p:pic>
        <p:nvPicPr>
          <p:cNvPr id="1153" name="Google Shape;1153;p97"/>
          <p:cNvPicPr preferRelativeResize="0"/>
          <p:nvPr/>
        </p:nvPicPr>
        <p:blipFill>
          <a:blip r:embed="rId4">
            <a:alphaModFix/>
          </a:blip>
          <a:stretch>
            <a:fillRect/>
          </a:stretch>
        </p:blipFill>
        <p:spPr>
          <a:xfrm>
            <a:off x="3975500" y="1459162"/>
            <a:ext cx="1117800" cy="2860826"/>
          </a:xfrm>
          <a:prstGeom prst="rect">
            <a:avLst/>
          </a:prstGeom>
          <a:noFill/>
          <a:ln>
            <a:noFill/>
          </a:ln>
        </p:spPr>
      </p:pic>
      <p:pic>
        <p:nvPicPr>
          <p:cNvPr id="1154" name="Google Shape;1154;p97"/>
          <p:cNvPicPr preferRelativeResize="0"/>
          <p:nvPr/>
        </p:nvPicPr>
        <p:blipFill>
          <a:blip r:embed="rId5">
            <a:alphaModFix/>
          </a:blip>
          <a:stretch>
            <a:fillRect/>
          </a:stretch>
        </p:blipFill>
        <p:spPr>
          <a:xfrm>
            <a:off x="6641578" y="1976937"/>
            <a:ext cx="1635250" cy="1825300"/>
          </a:xfrm>
          <a:prstGeom prst="rect">
            <a:avLst/>
          </a:prstGeom>
          <a:noFill/>
          <a:ln>
            <a:noFill/>
          </a:ln>
        </p:spPr>
      </p:pic>
      <p:pic>
        <p:nvPicPr>
          <p:cNvPr id="1155" name="Google Shape;1155;p97"/>
          <p:cNvPicPr preferRelativeResize="0"/>
          <p:nvPr/>
        </p:nvPicPr>
        <p:blipFill>
          <a:blip r:embed="rId6">
            <a:alphaModFix/>
          </a:blip>
          <a:stretch>
            <a:fillRect/>
          </a:stretch>
        </p:blipFill>
        <p:spPr>
          <a:xfrm>
            <a:off x="4913058" y="41478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sp>
        <p:nvSpPr>
          <p:cNvPr id="1160" name="Google Shape;1160;p98"/>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Maxaa tahay inaad ku qorto shaxda natiijooyinka (results table)?</a:t>
            </a:r>
            <a:endParaRPr/>
          </a:p>
        </p:txBody>
      </p:sp>
      <p:sp>
        <p:nvSpPr>
          <p:cNvPr id="1161" name="Google Shape;1161;p9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Tijaabinta (testing) indicators-ka</a:t>
            </a:r>
            <a:endParaRPr/>
          </a:p>
        </p:txBody>
      </p:sp>
      <p:sp>
        <p:nvSpPr>
          <p:cNvPr id="1162" name="Google Shape;1162;p98"/>
          <p:cNvSpPr txBox="1"/>
          <p:nvPr>
            <p:ph idx="1" type="subTitle"/>
          </p:nvPr>
        </p:nvSpPr>
        <p:spPr>
          <a:xfrm>
            <a:off x="1034425" y="1548725"/>
            <a:ext cx="75066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Tirada dhibcaha pH solution-ka la tijaabinayo (testing) ee lagu shubay godka (well) saxanka (spotting tile).</a:t>
            </a:r>
            <a:endParaRPr/>
          </a:p>
        </p:txBody>
      </p:sp>
      <p:sp>
        <p:nvSpPr>
          <p:cNvPr id="1163" name="Google Shape;1163;p98"/>
          <p:cNvSpPr txBox="1"/>
          <p:nvPr>
            <p:ph idx="3" type="subTitle"/>
          </p:nvPr>
        </p:nvSpPr>
        <p:spPr>
          <a:xfrm>
            <a:off x="1034425" y="2397000"/>
            <a:ext cx="7785600" cy="389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a:latin typeface="Lexend"/>
              </a:rPr>
              <a:t>Tirada dhibcood ee milan (solution) indicator-ka lagu shubo ceelka saxanka tijaabada (spotting tile).</a:t>
            </a:r>
            <a:endParaRPr/>
          </a:p>
        </p:txBody>
      </p:sp>
      <p:sp>
        <p:nvSpPr>
          <p:cNvPr id="1164" name="Google Shape;1164;p98"/>
          <p:cNvSpPr txBox="1"/>
          <p:nvPr>
            <p:ph idx="4" type="subTitle"/>
          </p:nvPr>
        </p:nvSpPr>
        <p:spPr>
          <a:xfrm>
            <a:off x="1034425" y="3240000"/>
            <a:ext cx="77856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Kaliya midabka milanka (solution) ka hor inta aan lagu darin milanka indicator-ka / warqadda indicator-ka.</a:t>
            </a:r>
            <a:r>
              <a:rPr lang="en-GB">
                <a:latin typeface="Lexend"/>
              </a:rPr>
              <a:t/>
            </a:r>
            <a:endParaRPr/>
          </a:p>
        </p:txBody>
      </p:sp>
      <p:sp>
        <p:nvSpPr>
          <p:cNvPr id="1165" name="Google Shape;1165;p98"/>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a:latin typeface="Lexend"/>
              </a:rPr>
              <a:t>Kaliya midabka milanka (solution) / warqadda indicator-ka ka dib marka lagu daro milanka indicator-ka / warqadda indicator-ka.</a:t>
            </a:r>
            <a:r>
              <a:rPr lang="en-GB">
                <a:latin typeface="Lexend"/>
              </a:rPr>
              <a:t/>
            </a:r>
            <a:endParaRPr/>
          </a:p>
        </p:txBody>
      </p:sp>
      <p:pic>
        <p:nvPicPr>
          <p:cNvPr id="1166" name="Google Shape;1166;p98"/>
          <p:cNvPicPr preferRelativeResize="0"/>
          <p:nvPr/>
        </p:nvPicPr>
        <p:blipFill>
          <a:blip r:embed="rId3">
            <a:alphaModFix/>
          </a:blip>
          <a:stretch>
            <a:fillRect/>
          </a:stretch>
        </p:blipFill>
        <p:spPr>
          <a:xfrm>
            <a:off x="8103608" y="4288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99"/>
          <p:cNvSpPr txBox="1"/>
          <p:nvPr>
            <p:ph idx="1" type="body"/>
          </p:nvPr>
        </p:nvSpPr>
        <p:spPr>
          <a:xfrm>
            <a:off x="324000" y="759300"/>
            <a:ext cx="8237700" cy="7725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400">
                <a:latin typeface="Lexend"/>
              </a:rPr>
              <a:t>Samee tijaabada (experiment) adigoo raacaya tilmaamaha macallinkaaga si aad u barbardhigto indicators kala duwan.</a:t>
            </a:r>
            <a:endParaRPr/>
          </a:p>
        </p:txBody>
      </p:sp>
      <p:sp>
        <p:nvSpPr>
          <p:cNvPr id="1172" name="Google Shape;1172;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Tijaabinta indicators-ka</a:t>
            </a:r>
            <a:endParaRPr/>
          </a:p>
        </p:txBody>
      </p:sp>
      <p:graphicFrame>
        <p:nvGraphicFramePr>
          <p:cNvPr id="1173" name="Google Shape;1173;p99"/>
          <p:cNvGraphicFramePr/>
          <p:nvPr/>
        </p:nvGraphicFramePr>
        <p:xfrm>
          <a:off x="370275" y="1531800"/>
          <a:ext cx="3000000" cy="3000000"/>
        </p:xfrm>
        <a:graphic>
          <a:graphicData uri="http://schemas.openxmlformats.org/drawingml/2006/table">
            <a:tbl>
              <a:tblPr>
                <a:noFill/>
                <a:tableStyleId>{B428FA4A-2FE8-4639-B415-6CC90FF0A3EC}</a:tableStyleId>
              </a:tblPr>
              <a:tblGrid>
                <a:gridCol w="1763575"/>
                <a:gridCol w="1276300"/>
                <a:gridCol w="1276300"/>
                <a:gridCol w="1276300"/>
                <a:gridCol w="1276300"/>
                <a:gridCol w="1276300"/>
              </a:tblGrid>
              <a:tr h="284325">
                <a:tc rowSpan="2">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indicator</a:t>
                      </a:r>
                      <a:endParaRPr sz="1800">
                        <a:solidFill>
                          <a:schemeClr val="lt1"/>
                        </a:solidFill>
                        <a:latin typeface="Lexend"/>
                        <a:ea typeface="Lexend"/>
                        <a:cs typeface="Lexend"/>
                        <a:sym typeface="Lexend"/>
                      </a:endParaRPr>
                    </a:p>
                  </a:txBody>
                  <a:tcPr marT="91425" marB="91425" marR="91425" marL="91425">
                    <a:solidFill>
                      <a:schemeClr val="accent5"/>
                    </a:solidFill>
                  </a:tcPr>
                </a:tc>
                <a:tc gridSpan="5">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midabka indicator-ka marka lagu daro milanka (solution)</a:t>
                      </a:r>
                      <a:endParaRPr sz="1800">
                        <a:solidFill>
                          <a:schemeClr val="lt1"/>
                        </a:solidFill>
                        <a:latin typeface="Lexend"/>
                        <a:ea typeface="Lexend"/>
                        <a:cs typeface="Lexend"/>
                        <a:sym typeface="Lexend"/>
                      </a:endParaRPr>
                    </a:p>
                  </a:txBody>
                  <a:tcPr marT="91425" marB="91425" marR="91425" marL="91425">
                    <a:solidFill>
                      <a:schemeClr val="accent5"/>
                    </a:solidFill>
                  </a:tcPr>
                </a:tc>
                <a:tc hMerge="1">
                  <a:txBody>
                    <a:bodyPr/>
                    <a:p/>
                  </a:txBody>
                </a:tc>
                <a:tc hMerge="1">
                  <a:txBody>
                    <a:bodyPr/>
                    <a:p/>
                  </a:txBody>
                </a:tc>
                <a:tc hMerge="1">
                  <a:txBody>
                    <a:bodyPr/>
                    <a:p/>
                  </a:txBody>
                </a:tc>
                <a:tc hMerge="1">
                  <a:txBody>
                    <a:bodyPr/>
                    <a:p/>
                  </a:txBody>
                </a:tc>
              </a:tr>
              <a:tr h="284325">
                <a:tc vMerge="1">
                  <a:txBody>
                    <a:bodyPr/>
                    <a:p/>
                  </a:txBody>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pH2</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pH4</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pH7</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pH9</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pH11</a:t>
                      </a:r>
                      <a:endParaRPr sz="1800">
                        <a:solidFill>
                          <a:schemeClr val="lt1"/>
                        </a:solidFill>
                        <a:latin typeface="Lexend"/>
                        <a:ea typeface="Lexend"/>
                        <a:cs typeface="Lexend"/>
                        <a:sym typeface="Lexend"/>
                      </a:endParaRPr>
                    </a:p>
                  </a:txBody>
                  <a:tcPr marT="91425" marB="91425" marR="91425" marL="91425">
                    <a:solidFill>
                      <a:schemeClr val="accent5"/>
                    </a:solidFill>
                  </a:tcPr>
                </a:tc>
              </a:tr>
              <a:tr h="326225">
                <a:tc>
                  <a:txBody>
                    <a:bodyPr/>
                    <a:lstStyle/>
                    <a:p>
                      <a:pPr indent="0" lvl="0" marL="0" rtl="0" algn="l">
                        <a:spcBef>
                          <a:spcPts val="0"/>
                        </a:spcBef>
                        <a:spcAft>
                          <a:spcPts val="0"/>
                        </a:spcAft>
                        <a:buNone/>
                      </a:pPr>
                      <a:r>
                        <a:rPr lang="en-GB" sz="1400">
                          <a:latin typeface="Lexend"/>
                          <a:ea typeface="Lexend"/>
                          <a:cs typeface="Lexend"/>
                          <a:sym typeface="Lexend"/>
                        </a:rPr>
                        <a:t>litmus guduud (red litmus)</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r>
              <a:tr h="454950">
                <a:tc>
                  <a:txBody>
                    <a:bodyPr/>
                    <a:lstStyle/>
                    <a:p>
                      <a:pPr indent="0" lvl="0" marL="0" rtl="0" algn="l">
                        <a:spcBef>
                          <a:spcPts val="0"/>
                        </a:spcBef>
                        <a:spcAft>
                          <a:spcPts val="0"/>
                        </a:spcAft>
                        <a:buNone/>
                      </a:pPr>
                      <a:r>
                        <a:rPr lang="en-GB" sz="1400">
                          <a:latin typeface="Lexend"/>
                          <a:ea typeface="Lexend"/>
                          <a:cs typeface="Lexend"/>
                          <a:sym typeface="Lexend"/>
                        </a:rPr>
                        <a:t>litmus buluug (blue litmus)</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r>
              <a:tr h="454950">
                <a:tc>
                  <a:txBody>
                    <a:bodyPr/>
                    <a:lstStyle/>
                    <a:p>
                      <a:pPr indent="0" lvl="0" marL="0" rtl="0" algn="l">
                        <a:spcBef>
                          <a:spcPts val="0"/>
                        </a:spcBef>
                        <a:spcAft>
                          <a:spcPts val="0"/>
                        </a:spcAft>
                        <a:buNone/>
                      </a:pPr>
                      <a:r>
                        <a:rPr lang="en-GB" sz="1400">
                          <a:latin typeface="Lexend"/>
                          <a:ea typeface="Lexend"/>
                          <a:cs typeface="Lexend"/>
                          <a:sym typeface="Lexend"/>
                        </a:rPr>
                        <a:t>indicator guud (universal indicator)</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r>
              <a:tr h="454950">
                <a:tc>
                  <a:txBody>
                    <a:bodyPr/>
                    <a:lstStyle/>
                    <a:p>
                      <a:pPr indent="0" lvl="0" marL="0" rtl="0" algn="l">
                        <a:spcBef>
                          <a:spcPts val="0"/>
                        </a:spcBef>
                        <a:spcAft>
                          <a:spcPts val="0"/>
                        </a:spcAft>
                        <a:buNone/>
                      </a:pPr>
                      <a:r>
                        <a:rPr lang="en-GB" sz="1400">
                          <a:latin typeface="Lexend"/>
                          <a:ea typeface="Lexend"/>
                          <a:cs typeface="Lexend"/>
                          <a:sym typeface="Lexend"/>
                        </a:rPr>
                        <a:t>kaabashka guduud (red cabbage)</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o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p100"/>
          <p:cNvSpPr txBox="1"/>
          <p:nvPr>
            <p:ph idx="1" type="body"/>
          </p:nvPr>
        </p:nvSpPr>
        <p:spPr>
          <a:xfrm>
            <a:off x="324000" y="759300"/>
            <a:ext cx="8237700" cy="5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Natiijooyinkaagu waxay u ekaan karaan kuwan:</a:t>
            </a:r>
            <a:endParaRPr sz="2400">
              <a:latin typeface="Kalam"/>
              <a:ea typeface="Kalam"/>
              <a:cs typeface="Kalam"/>
              <a:sym typeface="Kalam"/>
            </a:endParaRPr>
          </a:p>
        </p:txBody>
      </p:sp>
      <p:sp>
        <p:nvSpPr>
          <p:cNvPr id="1179" name="Google Shape;1179;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Tijaabinta indicators-ka</a:t>
            </a:r>
            <a:endParaRPr/>
          </a:p>
        </p:txBody>
      </p:sp>
      <p:graphicFrame>
        <p:nvGraphicFramePr>
          <p:cNvPr id="1180" name="Google Shape;1180;p100"/>
          <p:cNvGraphicFramePr/>
          <p:nvPr/>
        </p:nvGraphicFramePr>
        <p:xfrm>
          <a:off x="324000" y="1437850"/>
          <a:ext cx="3000000" cy="3000000"/>
        </p:xfrm>
        <a:graphic>
          <a:graphicData uri="http://schemas.openxmlformats.org/drawingml/2006/table">
            <a:tbl>
              <a:tblPr>
                <a:noFill/>
                <a:tableStyleId>{B428FA4A-2FE8-4639-B415-6CC90FF0A3EC}</a:tableStyleId>
              </a:tblPr>
              <a:tblGrid>
                <a:gridCol w="1666225"/>
                <a:gridCol w="1314275"/>
                <a:gridCol w="1314275"/>
                <a:gridCol w="1314275"/>
                <a:gridCol w="1314275"/>
                <a:gridCol w="1252150"/>
              </a:tblGrid>
              <a:tr h="378825">
                <a:tc rowSpan="2">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indicator</a:t>
                      </a:r>
                      <a:endParaRPr sz="1800">
                        <a:solidFill>
                          <a:schemeClr val="lt1"/>
                        </a:solidFill>
                        <a:latin typeface="Lexend"/>
                        <a:ea typeface="Lexend"/>
                        <a:cs typeface="Lexend"/>
                        <a:sym typeface="Lexend"/>
                      </a:endParaRPr>
                    </a:p>
                  </a:txBody>
                  <a:tcPr marT="91425" marB="91425" marR="91425" marL="91425">
                    <a:solidFill>
                      <a:schemeClr val="accent5"/>
                    </a:solidFill>
                  </a:tcPr>
                </a:tc>
                <a:tc gridSpan="5">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midabka indicator-ka marka lagu daro milanka (solution)</a:t>
                      </a:r>
                      <a:endParaRPr sz="1800">
                        <a:solidFill>
                          <a:schemeClr val="lt1"/>
                        </a:solidFill>
                        <a:latin typeface="Lexend"/>
                        <a:ea typeface="Lexend"/>
                        <a:cs typeface="Lexend"/>
                        <a:sym typeface="Lexend"/>
                      </a:endParaRPr>
                    </a:p>
                  </a:txBody>
                  <a:tcPr marT="91425" marB="91425" marR="91425" marL="91425">
                    <a:solidFill>
                      <a:schemeClr val="accent5"/>
                    </a:solidFill>
                  </a:tcPr>
                </a:tc>
                <a:tc hMerge="1">
                  <a:txBody>
                    <a:bodyPr/>
                    <a:p/>
                  </a:txBody>
                </a:tc>
                <a:tc hMerge="1">
                  <a:txBody>
                    <a:bodyPr/>
                    <a:p/>
                  </a:txBody>
                </a:tc>
                <a:tc hMerge="1">
                  <a:txBody>
                    <a:bodyPr/>
                    <a:p/>
                  </a:txBody>
                </a:tc>
                <a:tc hMerge="1">
                  <a:txBody>
                    <a:bodyPr/>
                    <a:p/>
                  </a:txBody>
                </a:tc>
              </a:tr>
              <a:tr h="378825">
                <a:tc vMerge="1">
                  <a:txBody>
                    <a:bodyPr/>
                    <a:p/>
                  </a:txBody>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pH2</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pH4</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pH7</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pH9</a:t>
                      </a:r>
                      <a:endParaRPr sz="18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pH11</a:t>
                      </a:r>
                      <a:endParaRPr sz="1800">
                        <a:solidFill>
                          <a:schemeClr val="lt1"/>
                        </a:solidFill>
                        <a:latin typeface="Lexend"/>
                        <a:ea typeface="Lexend"/>
                        <a:cs typeface="Lexend"/>
                        <a:sym typeface="Lexend"/>
                      </a:endParaRPr>
                    </a:p>
                  </a:txBody>
                  <a:tcPr marT="91425" marB="91425" marR="91425" marL="91425">
                    <a:solidFill>
                      <a:schemeClr val="accent5"/>
                    </a:solidFill>
                  </a:tcPr>
                </a:tc>
              </a:tr>
              <a:tr h="606150">
                <a:tc>
                  <a:txBody>
                    <a:bodyPr/>
                    <a:lstStyle/>
                    <a:p>
                      <a:pPr indent="0" lvl="0" marL="0" rtl="0" algn="l">
                        <a:spcBef>
                          <a:spcPts val="0"/>
                        </a:spcBef>
                        <a:spcAft>
                          <a:spcPts val="0"/>
                        </a:spcAft>
                        <a:buNone/>
                      </a:pPr>
                      <a:r>
                        <a:rPr lang="en-GB" sz="1400">
                          <a:latin typeface="Lexend"/>
                          <a:ea typeface="Lexend"/>
                          <a:cs typeface="Lexend"/>
                          <a:sym typeface="Lexend"/>
                        </a:rPr>
                        <a:t>litmus cas (red litmus)</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r>
              <a:tr h="606150">
                <a:tc>
                  <a:txBody>
                    <a:bodyPr/>
                    <a:lstStyle/>
                    <a:p>
                      <a:pPr indent="0" lvl="0" marL="0" rtl="0" algn="l">
                        <a:spcBef>
                          <a:spcPts val="0"/>
                        </a:spcBef>
                        <a:spcAft>
                          <a:spcPts val="0"/>
                        </a:spcAft>
                        <a:buNone/>
                      </a:pPr>
                      <a:r>
                        <a:rPr lang="en-GB" sz="1400">
                          <a:latin typeface="Lexend"/>
                          <a:ea typeface="Lexend"/>
                          <a:cs typeface="Lexend"/>
                          <a:sym typeface="Lexend"/>
                        </a:rPr>
                        <a:t>litmus buluug (blue litmus)</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r>
              <a:tr h="606150">
                <a:tc>
                  <a:txBody>
                    <a:bodyPr/>
                    <a:lstStyle/>
                    <a:p>
                      <a:pPr indent="0" lvl="0" marL="0" rtl="0" algn="l">
                        <a:spcBef>
                          <a:spcPts val="0"/>
                        </a:spcBef>
                        <a:spcAft>
                          <a:spcPts val="0"/>
                        </a:spcAft>
                        <a:buNone/>
                      </a:pPr>
                      <a:r>
                        <a:rPr lang="en-GB" sz="1400">
                          <a:latin typeface="Lexend"/>
                          <a:ea typeface="Lexend"/>
                          <a:cs typeface="Lexend"/>
                          <a:sym typeface="Lexend"/>
                        </a:rPr>
                        <a:t>indicator guud (universal indicator)</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r>
              <a:tr h="606150">
                <a:tc>
                  <a:txBody>
                    <a:bodyPr/>
                    <a:lstStyle/>
                    <a:p>
                      <a:pPr indent="0" lvl="0" marL="0" rtl="0" algn="l">
                        <a:spcBef>
                          <a:spcPts val="0"/>
                        </a:spcBef>
                        <a:spcAft>
                          <a:spcPts val="0"/>
                        </a:spcAft>
                        <a:buNone/>
                      </a:pPr>
                      <a:r>
                        <a:rPr lang="en-GB" sz="1400">
                          <a:latin typeface="Lexend"/>
                          <a:ea typeface="Lexend"/>
                          <a:cs typeface="Lexend"/>
                          <a:sym typeface="Lexend"/>
                        </a:rPr>
                        <a:t>kaabaj cas (red cabbage)</a:t>
                      </a:r>
                      <a:endParaRPr sz="1800">
                        <a:latin typeface="Lexend"/>
                        <a:ea typeface="Lexend"/>
                        <a:cs typeface="Lexend"/>
                        <a:sym typeface="Lexend"/>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c>
                  <a:txBody>
                    <a:bodyPr/>
                    <a:lstStyle/>
                    <a:p>
                      <a:pPr indent="0" lvl="0" marL="0" rtl="0" algn="l">
                        <a:spcBef>
                          <a:spcPts val="0"/>
                        </a:spcBef>
                        <a:spcAft>
                          <a:spcPts val="0"/>
                        </a:spcAft>
                        <a:buNone/>
                      </a:pPr>
                      <a:r>
                        <a:t/>
                      </a:r>
                      <a:endParaRPr/>
                    </a:p>
                  </a:txBody>
                  <a:tcPr marT="36000" marB="36000" marR="36000" marL="36000">
                    <a:noFill/>
                  </a:tcPr>
                </a:tc>
              </a:tr>
            </a:tbl>
          </a:graphicData>
        </a:graphic>
      </p:graphicFrame>
      <p:grpSp>
        <p:nvGrpSpPr>
          <p:cNvPr id="1181" name="Google Shape;1181;p100"/>
          <p:cNvGrpSpPr/>
          <p:nvPr/>
        </p:nvGrpSpPr>
        <p:grpSpPr>
          <a:xfrm>
            <a:off x="2062450" y="2511950"/>
            <a:ext cx="5946175" cy="310800"/>
            <a:chOff x="2062450" y="2511950"/>
            <a:chExt cx="5946175" cy="310800"/>
          </a:xfrm>
        </p:grpSpPr>
        <p:sp>
          <p:nvSpPr>
            <p:cNvPr id="1182" name="Google Shape;1182;p100"/>
            <p:cNvSpPr txBox="1"/>
            <p:nvPr/>
          </p:nvSpPr>
          <p:spPr>
            <a:xfrm>
              <a:off x="2062450" y="2511950"/>
              <a:ext cx="585300" cy="310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cas</a:t>
              </a:r>
              <a:endParaRPr sz="2000">
                <a:solidFill>
                  <a:schemeClr val="dk1"/>
                </a:solidFill>
                <a:latin typeface="Kalam"/>
                <a:ea typeface="Kalam"/>
                <a:cs typeface="Kalam"/>
                <a:sym typeface="Kalam"/>
              </a:endParaRPr>
            </a:p>
          </p:txBody>
        </p:sp>
        <p:sp>
          <p:nvSpPr>
            <p:cNvPr id="1183" name="Google Shape;1183;p100"/>
            <p:cNvSpPr txBox="1"/>
            <p:nvPr/>
          </p:nvSpPr>
          <p:spPr>
            <a:xfrm>
              <a:off x="3472900" y="2511950"/>
              <a:ext cx="585300" cy="310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cas</a:t>
              </a:r>
              <a:endParaRPr sz="2000">
                <a:solidFill>
                  <a:schemeClr val="dk1"/>
                </a:solidFill>
                <a:latin typeface="Kalam"/>
                <a:ea typeface="Kalam"/>
                <a:cs typeface="Kalam"/>
                <a:sym typeface="Kalam"/>
              </a:endParaRPr>
            </a:p>
          </p:txBody>
        </p:sp>
        <p:sp>
          <p:nvSpPr>
            <p:cNvPr id="1184" name="Google Shape;1184;p100"/>
            <p:cNvSpPr txBox="1"/>
            <p:nvPr/>
          </p:nvSpPr>
          <p:spPr>
            <a:xfrm>
              <a:off x="4701675" y="2511950"/>
              <a:ext cx="585300" cy="310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cas</a:t>
              </a:r>
              <a:endParaRPr sz="2000">
                <a:solidFill>
                  <a:schemeClr val="dk1"/>
                </a:solidFill>
                <a:latin typeface="Kalam"/>
                <a:ea typeface="Kalam"/>
                <a:cs typeface="Kalam"/>
                <a:sym typeface="Kalam"/>
              </a:endParaRPr>
            </a:p>
          </p:txBody>
        </p:sp>
        <p:sp>
          <p:nvSpPr>
            <p:cNvPr id="1185" name="Google Shape;1185;p100"/>
            <p:cNvSpPr txBox="1"/>
            <p:nvPr/>
          </p:nvSpPr>
          <p:spPr>
            <a:xfrm>
              <a:off x="6297725" y="2511950"/>
              <a:ext cx="585300" cy="310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buluug</a:t>
              </a:r>
              <a:endParaRPr sz="2000">
                <a:solidFill>
                  <a:schemeClr val="dk1"/>
                </a:solidFill>
                <a:latin typeface="Kalam"/>
                <a:ea typeface="Kalam"/>
                <a:cs typeface="Kalam"/>
                <a:sym typeface="Kalam"/>
              </a:endParaRPr>
            </a:p>
          </p:txBody>
        </p:sp>
        <p:sp>
          <p:nvSpPr>
            <p:cNvPr id="1186" name="Google Shape;1186;p100"/>
            <p:cNvSpPr txBox="1"/>
            <p:nvPr/>
          </p:nvSpPr>
          <p:spPr>
            <a:xfrm>
              <a:off x="7423325" y="2511950"/>
              <a:ext cx="585300" cy="310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buluug</a:t>
              </a:r>
              <a:endParaRPr sz="2000">
                <a:solidFill>
                  <a:schemeClr val="dk1"/>
                </a:solidFill>
                <a:latin typeface="Kalam"/>
                <a:ea typeface="Kalam"/>
                <a:cs typeface="Kalam"/>
                <a:sym typeface="Kalam"/>
              </a:endParaRPr>
            </a:p>
          </p:txBody>
        </p:sp>
      </p:grpSp>
      <p:grpSp>
        <p:nvGrpSpPr>
          <p:cNvPr id="1187" name="Google Shape;1187;p100"/>
          <p:cNvGrpSpPr/>
          <p:nvPr/>
        </p:nvGrpSpPr>
        <p:grpSpPr>
          <a:xfrm>
            <a:off x="2062450" y="3095520"/>
            <a:ext cx="5946175" cy="310800"/>
            <a:chOff x="2062450" y="3095520"/>
            <a:chExt cx="5946175" cy="310800"/>
          </a:xfrm>
        </p:grpSpPr>
        <p:sp>
          <p:nvSpPr>
            <p:cNvPr id="1188" name="Google Shape;1188;p100"/>
            <p:cNvSpPr txBox="1"/>
            <p:nvPr/>
          </p:nvSpPr>
          <p:spPr>
            <a:xfrm>
              <a:off x="3472900" y="3095520"/>
              <a:ext cx="585300" cy="310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cas</a:t>
              </a:r>
              <a:endParaRPr sz="2000">
                <a:solidFill>
                  <a:schemeClr val="dk1"/>
                </a:solidFill>
                <a:latin typeface="Kalam"/>
                <a:ea typeface="Kalam"/>
                <a:cs typeface="Kalam"/>
                <a:sym typeface="Kalam"/>
              </a:endParaRPr>
            </a:p>
          </p:txBody>
        </p:sp>
        <p:sp>
          <p:nvSpPr>
            <p:cNvPr id="1189" name="Google Shape;1189;p100"/>
            <p:cNvSpPr txBox="1"/>
            <p:nvPr/>
          </p:nvSpPr>
          <p:spPr>
            <a:xfrm>
              <a:off x="2062450" y="3095520"/>
              <a:ext cx="585300" cy="310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cas</a:t>
              </a:r>
              <a:endParaRPr sz="2000">
                <a:solidFill>
                  <a:schemeClr val="dk1"/>
                </a:solidFill>
                <a:latin typeface="Kalam"/>
                <a:ea typeface="Kalam"/>
                <a:cs typeface="Kalam"/>
                <a:sym typeface="Kalam"/>
              </a:endParaRPr>
            </a:p>
          </p:txBody>
        </p:sp>
        <p:sp>
          <p:nvSpPr>
            <p:cNvPr id="1190" name="Google Shape;1190;p100"/>
            <p:cNvSpPr txBox="1"/>
            <p:nvPr/>
          </p:nvSpPr>
          <p:spPr>
            <a:xfrm>
              <a:off x="7423325" y="3095520"/>
              <a:ext cx="585300" cy="310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buluug</a:t>
              </a:r>
              <a:endParaRPr sz="2000">
                <a:solidFill>
                  <a:schemeClr val="dk1"/>
                </a:solidFill>
                <a:latin typeface="Kalam"/>
                <a:ea typeface="Kalam"/>
                <a:cs typeface="Kalam"/>
                <a:sym typeface="Kalam"/>
              </a:endParaRPr>
            </a:p>
          </p:txBody>
        </p:sp>
        <p:sp>
          <p:nvSpPr>
            <p:cNvPr id="1191" name="Google Shape;1191;p100"/>
            <p:cNvSpPr txBox="1"/>
            <p:nvPr/>
          </p:nvSpPr>
          <p:spPr>
            <a:xfrm>
              <a:off x="6297725" y="3095520"/>
              <a:ext cx="585300" cy="310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buluug</a:t>
              </a:r>
              <a:endParaRPr sz="2000">
                <a:solidFill>
                  <a:schemeClr val="dk1"/>
                </a:solidFill>
                <a:latin typeface="Kalam"/>
                <a:ea typeface="Kalam"/>
                <a:cs typeface="Kalam"/>
                <a:sym typeface="Kalam"/>
              </a:endParaRPr>
            </a:p>
          </p:txBody>
        </p:sp>
        <p:sp>
          <p:nvSpPr>
            <p:cNvPr id="1192" name="Google Shape;1192;p100"/>
            <p:cNvSpPr txBox="1"/>
            <p:nvPr/>
          </p:nvSpPr>
          <p:spPr>
            <a:xfrm>
              <a:off x="4701675" y="3095520"/>
              <a:ext cx="585300" cy="310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buluug</a:t>
              </a:r>
              <a:endParaRPr sz="2000">
                <a:solidFill>
                  <a:schemeClr val="dk1"/>
                </a:solidFill>
                <a:latin typeface="Kalam"/>
                <a:ea typeface="Kalam"/>
                <a:cs typeface="Kalam"/>
                <a:sym typeface="Kalam"/>
              </a:endParaRPr>
            </a:p>
          </p:txBody>
        </p:sp>
      </p:grpSp>
      <p:sp>
        <p:nvSpPr>
          <p:cNvPr id="1193" name="Google Shape;1193;p100"/>
          <p:cNvSpPr txBox="1"/>
          <p:nvPr/>
        </p:nvSpPr>
        <p:spPr>
          <a:xfrm>
            <a:off x="411480" y="1757580"/>
            <a:ext cx="585300" cy="310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buluug khafiif (light blue)</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194" name="Google Shape;1194;p100"/>
          <p:cNvSpPr txBox="1"/>
          <p:nvPr/>
        </p:nvSpPr>
        <p:spPr>
          <a:xfrm>
            <a:off x="6240540" y="1757580"/>
            <a:ext cx="779700" cy="586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cagaar</a:t>
            </a:r>
            <a:endParaRPr sz="2000">
              <a:solidFill>
                <a:schemeClr val="dk1"/>
              </a:solidFill>
              <a:latin typeface="Kalam"/>
              <a:ea typeface="Kalam"/>
              <a:cs typeface="Kalam"/>
              <a:sym typeface="Kalam"/>
            </a:endParaRPr>
          </a:p>
        </p:txBody>
      </p:sp>
      <p:sp>
        <p:nvSpPr>
          <p:cNvPr id="1195" name="Google Shape;1195;p100"/>
          <p:cNvSpPr txBox="1"/>
          <p:nvPr/>
        </p:nvSpPr>
        <p:spPr>
          <a:xfrm>
            <a:off x="5204808" y="1757580"/>
            <a:ext cx="779700" cy="586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cagaar</a:t>
            </a:r>
            <a:endParaRPr sz="2000">
              <a:solidFill>
                <a:schemeClr val="dk1"/>
              </a:solidFill>
              <a:latin typeface="Kalam"/>
              <a:ea typeface="Kalam"/>
              <a:cs typeface="Kalam"/>
              <a:sym typeface="Kalam"/>
            </a:endParaRPr>
          </a:p>
        </p:txBody>
      </p:sp>
      <p:sp>
        <p:nvSpPr>
          <p:cNvPr id="1196" name="Google Shape;1196;p100"/>
          <p:cNvSpPr txBox="1"/>
          <p:nvPr/>
        </p:nvSpPr>
        <p:spPr>
          <a:xfrm>
            <a:off x="1252812" y="1757580"/>
            <a:ext cx="779700" cy="586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buluug madow (dark blue)</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197" name="Google Shape;1197;p100"/>
          <p:cNvSpPr txBox="1"/>
          <p:nvPr/>
        </p:nvSpPr>
        <p:spPr>
          <a:xfrm>
            <a:off x="2480244" y="2031900"/>
            <a:ext cx="1178400" cy="586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cagaar</a:t>
            </a:r>
            <a:endParaRPr sz="2000">
              <a:solidFill>
                <a:schemeClr val="dk1"/>
              </a:solidFill>
              <a:latin typeface="Kalam"/>
              <a:ea typeface="Kalam"/>
              <a:cs typeface="Kalam"/>
              <a:sym typeface="Kalam"/>
            </a:endParaRPr>
          </a:p>
        </p:txBody>
      </p:sp>
      <p:sp>
        <p:nvSpPr>
          <p:cNvPr id="1198" name="Google Shape;1198;p100"/>
          <p:cNvSpPr txBox="1"/>
          <p:nvPr/>
        </p:nvSpPr>
        <p:spPr>
          <a:xfrm>
            <a:off x="3746676" y="1757580"/>
            <a:ext cx="1202100" cy="586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oranji</a:t>
            </a:r>
            <a:endParaRPr sz="2000">
              <a:solidFill>
                <a:schemeClr val="dk1"/>
              </a:solidFill>
              <a:latin typeface="Kalam"/>
              <a:ea typeface="Kalam"/>
              <a:cs typeface="Kalam"/>
              <a:sym typeface="Kalam"/>
            </a:endParaRPr>
          </a:p>
        </p:txBody>
      </p:sp>
      <p:sp>
        <p:nvSpPr>
          <p:cNvPr id="1199" name="Google Shape;1199;p100"/>
          <p:cNvSpPr txBox="1"/>
          <p:nvPr/>
        </p:nvSpPr>
        <p:spPr>
          <a:xfrm>
            <a:off x="2288544" y="1757580"/>
            <a:ext cx="1202100" cy="586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jaalle</a:t>
            </a:r>
            <a:endParaRPr sz="2000">
              <a:solidFill>
                <a:schemeClr val="dk1"/>
              </a:solidFill>
              <a:latin typeface="Kalam"/>
              <a:ea typeface="Kalam"/>
              <a:cs typeface="Kalam"/>
              <a:sym typeface="Kalam"/>
            </a:endParaRPr>
          </a:p>
        </p:txBody>
      </p:sp>
      <p:sp>
        <p:nvSpPr>
          <p:cNvPr id="1200" name="Google Shape;1200;p100"/>
          <p:cNvSpPr txBox="1"/>
          <p:nvPr/>
        </p:nvSpPr>
        <p:spPr>
          <a:xfrm>
            <a:off x="411480" y="2031900"/>
            <a:ext cx="709500" cy="310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biriin</a:t>
            </a:r>
            <a:endParaRPr sz="2000">
              <a:solidFill>
                <a:schemeClr val="dk1"/>
              </a:solidFill>
              <a:latin typeface="Kalam"/>
              <a:ea typeface="Kalam"/>
              <a:cs typeface="Kalam"/>
              <a:sym typeface="Kalam"/>
            </a:endParaRPr>
          </a:p>
        </p:txBody>
      </p:sp>
      <p:sp>
        <p:nvSpPr>
          <p:cNvPr id="1201" name="Google Shape;1201;p100"/>
          <p:cNvSpPr txBox="1"/>
          <p:nvPr/>
        </p:nvSpPr>
        <p:spPr>
          <a:xfrm>
            <a:off x="1377012" y="2031900"/>
            <a:ext cx="847200" cy="507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biriin</a:t>
            </a:r>
            <a:endParaRPr sz="2000">
              <a:solidFill>
                <a:schemeClr val="dk1"/>
              </a:solidFill>
              <a:latin typeface="Kalam"/>
              <a:ea typeface="Kalam"/>
              <a:cs typeface="Kalam"/>
              <a:sym typeface="Kalam"/>
            </a:endParaRPr>
          </a:p>
        </p:txBody>
      </p:sp>
      <p:sp>
        <p:nvSpPr>
          <p:cNvPr id="1202" name="Google Shape;1202;p100"/>
          <p:cNvSpPr txBox="1"/>
          <p:nvPr/>
        </p:nvSpPr>
        <p:spPr>
          <a:xfrm>
            <a:off x="7276272" y="1757580"/>
            <a:ext cx="1202100" cy="586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guduudan</a:t>
            </a:r>
            <a:endParaRPr sz="2000">
              <a:solidFill>
                <a:schemeClr val="dk1"/>
              </a:solidFill>
              <a:latin typeface="Kalam"/>
              <a:ea typeface="Kalam"/>
              <a:cs typeface="Kalam"/>
              <a:sym typeface="Kalam"/>
            </a:endParaRPr>
          </a:p>
        </p:txBody>
      </p:sp>
      <p:sp>
        <p:nvSpPr>
          <p:cNvPr id="1203" name="TextBox 1202"/>
          <p:cNvSpPr txBox="1"/>
          <p:nvPr/>
        </p:nvSpPr>
        <p:spPr>
          <a:xfrm>
            <a:off x="411480" y="148326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101"/>
          <p:cNvSpPr txBox="1"/>
          <p:nvPr>
            <p:ph idx="1" type="body"/>
          </p:nvPr>
        </p:nvSpPr>
        <p:spPr>
          <a:xfrm>
            <a:off x="324000" y="759300"/>
            <a:ext cx="8640300" cy="149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Qor gabagabo (conclusion) tijaabada (experiment) indicator-ka. Keeb/kuwee indicator-yada aad u malaynaysaa inay bixiyeen natiijooyinka ugu fiican tijaabadan (experiment) iyo kuwee ayaa ahaa kuwa ugu waxtarka yar?</a:t>
            </a:r>
            <a:r>
              <a:rPr lang="en-GB" sz="1100">
                <a:latin typeface="Lexend"/>
              </a:rPr>
              <a:t/>
            </a:r>
            <a:br>
              <a:rPr lang="en-GB" sz="2100"/>
            </a:br>
            <a:r>
              <a:rPr lang="en-GB" sz="1100">
                <a:latin typeface="Lexend"/>
              </a:rPr>
              <a:t/>
            </a:r>
            <a:r>
              <a:rPr lang="en-GB" sz="1100">
                <a:highlight>
                  <a:srgbClr val="FFFFFF"/>
                </a:highlight>
                <a:latin typeface="Lexend"/>
              </a:rPr>
              <a:t/>
            </a:r>
            <a:br>
              <a:rPr lang="en-GB" sz="2100">
                <a:highlight>
                  <a:srgbClr val="FFFFFF"/>
                </a:highlight>
              </a:rPr>
            </a:br>
            <a:r>
              <a:rPr lang="en-GB" sz="1100">
                <a:highlight>
                  <a:srgbClr val="FFFFFF"/>
                </a:highlight>
                <a:latin typeface="Lexend"/>
              </a:rPr>
              <a:t/>
            </a:r>
            <a:endParaRPr sz="2100"/>
          </a:p>
        </p:txBody>
      </p:sp>
      <p:sp>
        <p:nvSpPr>
          <p:cNvPr id="1208" name="Google Shape;1208;p101"/>
          <p:cNvSpPr txBox="1"/>
          <p:nvPr>
            <p:ph type="title"/>
          </p:nvPr>
        </p:nvSpPr>
        <p:spPr>
          <a:xfrm>
            <a:off x="1479300" y="322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Tijaabinta indicator-yada</a:t>
            </a:r>
            <a:endParaRPr/>
          </a:p>
        </p:txBody>
      </p:sp>
      <p:sp>
        <p:nvSpPr>
          <p:cNvPr id="1209" name="Google Shape;1209;p101"/>
          <p:cNvSpPr txBox="1"/>
          <p:nvPr>
            <p:ph idx="1" type="body"/>
          </p:nvPr>
        </p:nvSpPr>
        <p:spPr>
          <a:xfrm>
            <a:off x="486225" y="2061825"/>
            <a:ext cx="8123700" cy="197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Indicator-ka/kuwa ugu fiican wuxuu/ay ahaayeen __________. Faa'iidooyinka isticmaalkiisa/ooda waa ...</a:t>
            </a:r>
            <a:r>
              <a:rPr i="1" lang="en-GB" sz="1100" u="sng">
                <a:latin typeface="Lexend"/>
              </a:rPr>
              <a:t/>
            </a:r>
            <a:r>
              <a:rPr lang="en-GB" sz="1100">
                <a:latin typeface="Lexend"/>
              </a:rPr>
              <a:t/>
            </a:r>
            <a:endParaRPr sz="2100"/>
          </a:p>
          <a:p>
            <a:pPr indent="0" lvl="0" marL="0" rtl="0" algn="l">
              <a:spcBef>
                <a:spcPts val="1000"/>
              </a:spcBef>
              <a:spcAft>
                <a:spcPts val="0"/>
              </a:spcAft>
              <a:buNone/>
            </a:pPr>
            <a:r>
              <a:rPr>
                <a:latin typeface="Lexend"/>
              </a:rPr>
              <a:t/>
            </a:r>
            <a:endParaRPr/>
          </a:p>
          <a:p>
            <a:pPr indent="0" lvl="0" marL="0" rtl="0" algn="l">
              <a:spcBef>
                <a:spcPts val="1000"/>
              </a:spcBef>
              <a:spcAft>
                <a:spcPts val="0"/>
              </a:spcAft>
              <a:buClr>
                <a:schemeClr val="dk1"/>
              </a:buClr>
              <a:buSzPts val="1100"/>
              <a:buFont typeface="Arial"/>
              <a:buNone/>
              <a:defRPr/>
            </a:pPr>
            <a:r>
              <a:rPr lang="en-GB">
                <a:latin typeface="Lexend"/>
              </a:rPr>
              <a:t>Indicator-ka/kuwa ugu waxtarka yar wuxuu/ay ahaayeen __________. Khasaarooyinka isticmaalkiisa/ooda waa ...</a:t>
            </a:r>
            <a:r>
              <a:rPr lang="en-GB" u="sng">
                <a:latin typeface="Lexend"/>
              </a:rPr>
              <a:t/>
            </a:r>
            <a:r>
              <a:rPr lang="en-GB">
                <a:latin typeface="Lexend"/>
              </a:rPr>
              <a:t/>
            </a:r>
            <a:endParaRPr/>
          </a:p>
          <a:p>
            <a:pPr indent="0" lvl="0" marL="0" rtl="0" algn="l">
              <a:spcBef>
                <a:spcPts val="1000"/>
              </a:spcBef>
              <a:spcAft>
                <a:spcPts val="1000"/>
              </a:spcAft>
              <a:buNone/>
            </a:pPr>
            <a:r>
              <a:rPr>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102"/>
          <p:cNvSpPr txBox="1"/>
          <p:nvPr>
            <p:ph idx="1" type="body"/>
          </p:nvPr>
        </p:nvSpPr>
        <p:spPr>
          <a:xfrm>
            <a:off x="324000" y="707025"/>
            <a:ext cx="8237700" cy="5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Gabagabadaada (conclusion) waxay la mid noqon kartaa tan:</a:t>
            </a:r>
            <a:endParaRPr sz="2000">
              <a:latin typeface="Kalam"/>
              <a:ea typeface="Kalam"/>
              <a:cs typeface="Kalam"/>
              <a:sym typeface="Kalam"/>
            </a:endParaRPr>
          </a:p>
        </p:txBody>
      </p:sp>
      <p:sp>
        <p:nvSpPr>
          <p:cNvPr id="1215" name="Google Shape;1215;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Tijaabinta indicator-yada</a:t>
            </a:r>
            <a:endParaRPr/>
          </a:p>
        </p:txBody>
      </p:sp>
      <p:sp>
        <p:nvSpPr>
          <p:cNvPr id="1216" name="Google Shape;1216;p102"/>
          <p:cNvSpPr txBox="1"/>
          <p:nvPr>
            <p:ph idx="1" type="body"/>
          </p:nvPr>
        </p:nvSpPr>
        <p:spPr>
          <a:xfrm>
            <a:off x="324000" y="1034550"/>
            <a:ext cx="8496000" cy="1016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Indicator-ka ugu fiican wuxuu ahaa universal indicator. Faa'iidada isticmaalkiisa waxay ahayd inay fududayd in la arko dhammaan milan-yada (solutions) pH ee kala duwan, sababtoo ah mid kastaa wuxuu lahaa midab kala duwan.</a:t>
            </a:r>
            <a:r>
              <a:rPr lang="en-GB" sz="1100">
                <a:latin typeface="Kalam"/>
                <a:ea typeface="Kalam"/>
                <a:cs typeface="Kalam"/>
                <a:sym typeface="Kalam"/>
              </a:rPr>
              <a:t/>
            </a:r>
            <a:r>
              <a:rPr lang="en-GB" sz="1100">
                <a:latin typeface="Kalam"/>
                <a:ea typeface="Kalam"/>
                <a:cs typeface="Kalam"/>
                <a:sym typeface="Kalam"/>
              </a:rPr>
              <a:t/>
            </a:r>
            <a:br>
              <a:rPr lang="en-GB" sz="2000">
                <a:latin typeface="Kalam"/>
                <a:ea typeface="Kalam"/>
                <a:cs typeface="Kalam"/>
                <a:sym typeface="Kalam"/>
              </a:rPr>
            </a:br>
            <a:r>
              <a:rPr lang="en-GB" sz="1100">
                <a:latin typeface="Lexend"/>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a:p>
            <a:pPr indent="0" lvl="0" marL="0" rtl="0" algn="l">
              <a:spcBef>
                <a:spcPts val="1000"/>
              </a:spcBef>
              <a:spcAft>
                <a:spcPts val="1000"/>
              </a:spcAft>
              <a:buNone/>
            </a:pPr>
            <a:r>
              <a:rPr>
                <a:latin typeface="Lexend"/>
              </a:rPr>
              <a:t/>
            </a:r>
            <a:endParaRPr sz="1800">
              <a:latin typeface="Kalam"/>
              <a:ea typeface="Kalam"/>
              <a:cs typeface="Kalam"/>
              <a:sym typeface="Kalam"/>
            </a:endParaRPr>
          </a:p>
        </p:txBody>
      </p:sp>
      <p:sp>
        <p:nvSpPr>
          <p:cNvPr id="1217" name="Google Shape;1217;p102"/>
          <p:cNvSpPr txBox="1"/>
          <p:nvPr>
            <p:ph idx="1" type="body"/>
          </p:nvPr>
        </p:nvSpPr>
        <p:spPr>
          <a:xfrm>
            <a:off x="324000" y="2063700"/>
            <a:ext cx="8496000" cy="1016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Indicator-yada ugu waxtarka yar waxay ahaayeen litmus guduudan iyo buluug. Khasaaraha isticmaalkooda waxay ahayd in litmus guduudan aadan ku garan karin farqiga u dhexeeya pH7 (dhexdhexaad), pH2 iyo 4 (ashito) milan-yada (solutions) iyo litmus buluug ee u dhexeeya pH7, pH9 iyo pH11 (alkaline) milan-yada (solutions).</a:t>
            </a:r>
            <a:r>
              <a:rPr lang="en-GB" sz="1100">
                <a:latin typeface="Kalam"/>
                <a:ea typeface="Kalam"/>
                <a:cs typeface="Kalam"/>
                <a:sym typeface="Kalam"/>
              </a:rPr>
              <a:t/>
            </a:r>
            <a:r>
              <a:rPr lang="en-GB" sz="1100">
                <a:latin typeface="Kalam"/>
                <a:ea typeface="Kalam"/>
                <a:cs typeface="Kalam"/>
                <a:sym typeface="Kalam"/>
              </a:rPr>
              <a:t/>
            </a:r>
            <a:br>
              <a:rPr lang="en-GB" sz="2000">
                <a:latin typeface="Kalam"/>
                <a:ea typeface="Kalam"/>
                <a:cs typeface="Kalam"/>
                <a:sym typeface="Kalam"/>
              </a:rPr>
            </a:br>
            <a:r>
              <a:rPr lang="en-GB" sz="1100">
                <a:latin typeface="Lexend"/>
              </a:rPr>
              <a:t/>
            </a:r>
            <a:r>
              <a:rPr lang="en-GB" sz="1100">
                <a:latin typeface="Lexend"/>
              </a:rPr>
              <a:t/>
            </a:r>
            <a:r>
              <a:rPr lang="en-GB" sz="1100">
                <a:latin typeface="Kalam"/>
                <a:ea typeface="Kalam"/>
                <a:cs typeface="Kalam"/>
                <a:sym typeface="Kalam"/>
              </a:rPr>
              <a:t/>
            </a:r>
            <a:r>
              <a:rPr lang="en-GB" sz="1100">
                <a:latin typeface="Lexend"/>
              </a:rPr>
              <a:t/>
            </a:r>
            <a:r>
              <a:rPr lang="en-GB" sz="1100">
                <a:latin typeface="Kalam"/>
                <a:ea typeface="Kalam"/>
                <a:cs typeface="Kalam"/>
                <a:sym typeface="Kalam"/>
              </a:rPr>
              <a:t/>
            </a:r>
            <a:endParaRPr sz="1900">
              <a:latin typeface="Kalam"/>
              <a:ea typeface="Kalam"/>
              <a:cs typeface="Kalam"/>
              <a:sym typeface="Kalam"/>
            </a:endParaRPr>
          </a:p>
        </p:txBody>
      </p:sp>
      <p:sp>
        <p:nvSpPr>
          <p:cNvPr id="1218" name="Google Shape;1218;p102"/>
          <p:cNvSpPr txBox="1"/>
          <p:nvPr>
            <p:ph idx="1" type="body"/>
          </p:nvPr>
        </p:nvSpPr>
        <p:spPr>
          <a:xfrm>
            <a:off x="324000" y="3531550"/>
            <a:ext cx="8496000" cy="10161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Indicator-ka ugu waxtarka yar wuxuu ahaa kaabashka guduudan (red cabbage). Khasaaraha isticmaalkiisa waxay ahayd inaadan ku garan karin farqiga u dhexeeya pH2 iyo pH4 (ashito) milan-yada (solutions) iyo sidoo kale pH9 iyo 11 (alkaline) milan-yada (solutions).</a:t>
            </a:r>
            <a:r>
              <a:rPr lang="en-GB" sz="1100">
                <a:latin typeface="Kalam"/>
                <a:ea typeface="Kalam"/>
                <a:cs typeface="Kalam"/>
                <a:sym typeface="Kalam"/>
              </a:rPr>
              <a:t/>
            </a:r>
            <a:r>
              <a:rPr lang="en-GB" sz="1100">
                <a:latin typeface="Kalam"/>
                <a:ea typeface="Kalam"/>
                <a:cs typeface="Kalam"/>
                <a:sym typeface="Kalam"/>
              </a:rPr>
              <a:t/>
            </a:r>
            <a:br>
              <a:rPr lang="en-GB" sz="1800">
                <a:latin typeface="Kalam"/>
                <a:ea typeface="Kalam"/>
                <a:cs typeface="Kalam"/>
                <a:sym typeface="Kalam"/>
              </a:rPr>
            </a:br>
            <a:r>
              <a:rPr lang="en-GB" sz="1100">
                <a:latin typeface="Lexend"/>
              </a:rPr>
              <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a:p>
            <a:pPr indent="0" lvl="0" marL="0" rtl="0" algn="l">
              <a:spcBef>
                <a:spcPts val="1000"/>
              </a:spcBef>
              <a:spcAft>
                <a:spcPts val="1000"/>
              </a:spcAft>
              <a:buNone/>
            </a:pPr>
            <a:r>
              <a:rPr>
                <a:latin typeface="Lexend"/>
              </a:rPr>
              <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103"/>
          <p:cNvSpPr txBox="1"/>
          <p:nvPr>
            <p:ph idx="1" type="body"/>
          </p:nvPr>
        </p:nvSpPr>
        <p:spPr>
          <a:xfrm>
            <a:off x="324000" y="1350000"/>
            <a:ext cx="8496000" cy="27000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Milan-ka (solution) kaabashka guduudan (red cabbage) wuxuu noqdaa biriin ama guduudan marka uu yahay acid, purple marka uu yahay milan (solution) dhexdhexaad, iyo cagaar marka uu yahay alkali.</a:t>
            </a:r>
            <a:endParaRPr/>
          </a:p>
          <a:p>
            <a:pPr indent="0" lvl="0" marL="0" rtl="0" algn="l">
              <a:spcBef>
                <a:spcPts val="1000"/>
              </a:spcBef>
              <a:spcAft>
                <a:spcPts val="0"/>
              </a:spcAft>
              <a:buClr>
                <a:schemeClr val="dk1"/>
              </a:buClr>
              <a:buSzPts val="1100"/>
              <a:buFont typeface="Arial"/>
              <a:buNone/>
              <a:defRPr/>
            </a:pPr>
            <a:r>
              <a:rPr lang="en-GB" sz="1100">
                <a:latin typeface="Lexend"/>
              </a:rPr>
              <a:t>Universal indicator wuxuu u rogi doonaa midabyo badan oo kala duwan iyadoo ku xiran pH.</a:t>
            </a:r>
            <a:endParaRPr/>
          </a:p>
          <a:p>
            <a:pPr indent="0" lvl="0" marL="0" rtl="0" algn="l">
              <a:spcBef>
                <a:spcPts val="1000"/>
              </a:spcBef>
              <a:spcAft>
                <a:spcPts val="0"/>
              </a:spcAft>
              <a:buClr>
                <a:schemeClr val="dk1"/>
              </a:buClr>
              <a:buSzPts val="1100"/>
              <a:buFont typeface="Arial"/>
              <a:buNone/>
              <a:defRPr/>
            </a:pPr>
            <a:r>
              <a:rPr lang="en-GB" sz="1100">
                <a:latin typeface="Lexend"/>
              </a:rPr>
              <a:t>Indicator-yada kiimikada ee kala duwan waxay leeyihiin faa'iidooyin iyo khasaarooyin.</a:t>
            </a:r>
            <a:endParaRPr/>
          </a:p>
          <a:p>
            <a:pPr indent="0" lvl="0" marL="0" rtl="0" algn="l">
              <a:spcBef>
                <a:spcPts val="1000"/>
              </a:spcBef>
              <a:spcAft>
                <a:spcPts val="1000"/>
              </a:spcAft>
              <a:buNone/>
            </a:pPr>
            <a:r>
              <a:rPr>
                <a:latin typeface="Lexend"/>
              </a:rPr>
              <a:t/>
            </a:r>
            <a:endParaRPr/>
          </a:p>
        </p:txBody>
      </p:sp>
      <p:sp>
        <p:nvSpPr>
          <p:cNvPr id="1224" name="Google Shape;1224;p103"/>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Fasal (Practical): milan-ka (solution) indicator-ka kaabashka guduudan (red cabbage)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