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86268EF-0471-41FC-B80E-1E474D994E3A}">
  <a:tblStyle styleId="{686268EF-0471-41FC-B80E-1E474D994E3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2b2ba9e8af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2b2ba9e8af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b2ba9e8af0_0_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2b2ba9e8af0_0_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2b2ba9e8af0_0_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b2ba9e8af0_0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2b2ba9e8af0_0_8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2b2ba9e8af0_0_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2b2ba9e8af0_0_8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2b2ba9e8af0_0_8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2b2ba9e8af0_0_8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2b2ba9e8af0_0_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2b2ba9e8af0_0_10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2b2ba9e8af0_0_1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2b2ba9e8af0_0_10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2b2ba9e8af0_0_1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2b2ba9e8af0_0_10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2b2ba9e8af0_0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2b2ba9e8af0_0_1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2b2ba9e8af0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2b2ba9e8af0_0_1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2b2ba9e8af0_0_1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2b2ba9e8af0_0_1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2b2ba9e8af0_0_1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b2ba9e8af0_0_1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2b2ba9e8af0_0_1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2b2ba9e8af0_0_1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2b2ba9e8af0_0_1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g2b2ba9e8af0_0_1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4" name="Google Shape;1144;g2b2ba9e8af0_0_1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2b2ba9e8af0_0_1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2b2ba9e8af0_0_1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g2b2ba9e8af0_0_1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2b2ba9e8af0_0_1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2b2c8f264e0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2b2c8f264e0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g2b2c8f264e0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" name="Google Shape;1289;g2b2c8f264e0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2b2c8f264e0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5" name="Google Shape;1315;g2b2c8f264e0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2b2c8f264e0_1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2b2c8f264e0_1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g2b2c8f264e0_1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" name="Google Shape;1366;g2b2c8f264e0_1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g2b2ba9e8af0_0_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5" name="Google Shape;1455;g2b2ba9e8af0_0_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g2b2ba9e8af0_0_1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3" name="Google Shape;1463;g2b2ba9e8af0_0_1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2b2ba9e8af0_0_17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2b2ba9e8af0_0_1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2b2ba9e8af0_0_17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2b2ba9e8af0_0_1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g2b2ba9e8af0_0_18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2" name="Google Shape;1552;g2b2ba9e8af0_0_1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g2b2ba9e8af0_0_1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0" name="Google Shape;1580;g2b2ba9e8af0_0_1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4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2b2ba9e8af0_0_19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6" name="Google Shape;1616;g2b2ba9e8af0_0_19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4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g2b2ba9e8af0_0_19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6" name="Google Shape;1636;g2b2ba9e8af0_0_1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g2b2ba9e8af0_0_19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2" name="Google Shape;1662;g2b2ba9e8af0_0_1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2b2c8f264e0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9" name="Google Shape;1689;g2b2c8f264e0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0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g2b2c8f264e0_1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2" name="Google Shape;1722;g2b2c8f264e0_1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0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g2b2c8f264e0_1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2" name="Google Shape;1732;g2b2c8f264e0_1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g2b2c8f264e0_1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9" name="Google Shape;1749;g2b2c8f264e0_1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4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Google Shape;1775;g2b2c8f264e0_1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6" name="Google Shape;1776;g2b2c8f264e0_1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g2b2c8f264e0_1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2" name="Google Shape;1792;g2b2c8f264e0_1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g2b2c8f264e0_1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3" name="Google Shape;1813;g2b2c8f264e0_1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3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g2b2c8f264e0_1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5" name="Google Shape;1835;g2b2c8f264e0_1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g2b2c8f264e0_1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6" name="Google Shape;1866;g2b2c8f264e0_1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9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1" name="Google Shape;1891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6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7.png"/><Relationship Id="rId4" Type="http://schemas.openxmlformats.org/officeDocument/2006/relationships/image" Target="../media/image25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7" Type="http://schemas.openxmlformats.org/officeDocument/2006/relationships/image" Target="../media/image2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21.png"/><Relationship Id="rId4" Type="http://schemas.openxmlformats.org/officeDocument/2006/relationships/image" Target="../media/image72.png"/><Relationship Id="rId5" Type="http://schemas.openxmlformats.org/officeDocument/2006/relationships/image" Target="../media/image26.png"/><Relationship Id="rId6" Type="http://schemas.openxmlformats.org/officeDocument/2006/relationships/image" Target="../media/image29.png"/><Relationship Id="rId7" Type="http://schemas.openxmlformats.org/officeDocument/2006/relationships/image" Target="../media/image20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72.png"/><Relationship Id="rId4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38.png"/><Relationship Id="rId7" Type="http://schemas.openxmlformats.org/officeDocument/2006/relationships/image" Target="../media/image26.png"/><Relationship Id="rId8" Type="http://schemas.openxmlformats.org/officeDocument/2006/relationships/image" Target="../media/image29.png"/><Relationship Id="rId9" Type="http://schemas.openxmlformats.org/officeDocument/2006/relationships/image" Target="../media/image20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72.png"/><Relationship Id="rId4" Type="http://schemas.openxmlformats.org/officeDocument/2006/relationships/image" Target="../media/image33.png"/><Relationship Id="rId5" Type="http://schemas.openxmlformats.org/officeDocument/2006/relationships/image" Target="../media/image23.png"/><Relationship Id="rId6" Type="http://schemas.openxmlformats.org/officeDocument/2006/relationships/image" Target="../media/image21.png"/><Relationship Id="rId7" Type="http://schemas.openxmlformats.org/officeDocument/2006/relationships/image" Target="../media/image38.png"/><Relationship Id="rId8" Type="http://schemas.openxmlformats.org/officeDocument/2006/relationships/image" Target="../media/image26.png"/><Relationship Id="rId9" Type="http://schemas.openxmlformats.org/officeDocument/2006/relationships/image" Target="../media/image29.png"/><Relationship Id="rId10" Type="http://schemas.openxmlformats.org/officeDocument/2006/relationships/image" Target="../media/image39.png"/><Relationship Id="rId11" Type="http://schemas.openxmlformats.org/officeDocument/2006/relationships/image" Target="../media/image20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4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50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0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0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0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2">
  <p:cSld name="CUSTOM_3_1_3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62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7" name="Google Shape;747;p62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Relationship Id="rId5" Type="http://schemas.openxmlformats.org/officeDocument/2006/relationships/image" Target="../media/image5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Relationship Id="rId5" Type="http://schemas.openxmlformats.org/officeDocument/2006/relationships/image" Target="../media/image57.png"/><Relationship Id="rId6" Type="http://schemas.openxmlformats.org/officeDocument/2006/relationships/image" Target="../media/image60.png"/><Relationship Id="rId7" Type="http://schemas.openxmlformats.org/officeDocument/2006/relationships/image" Target="../media/image5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2.png"/><Relationship Id="rId4" Type="http://schemas.openxmlformats.org/officeDocument/2006/relationships/image" Target="../media/image61.png"/><Relationship Id="rId5" Type="http://schemas.openxmlformats.org/officeDocument/2006/relationships/image" Target="../media/image56.png"/><Relationship Id="rId6" Type="http://schemas.openxmlformats.org/officeDocument/2006/relationships/image" Target="../media/image28.png"/><Relationship Id="rId7" Type="http://schemas.openxmlformats.org/officeDocument/2006/relationships/image" Target="../media/image3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2.png"/><Relationship Id="rId4" Type="http://schemas.openxmlformats.org/officeDocument/2006/relationships/image" Target="../media/image61.png"/><Relationship Id="rId5" Type="http://schemas.openxmlformats.org/officeDocument/2006/relationships/image" Target="../media/image58.png"/><Relationship Id="rId6" Type="http://schemas.openxmlformats.org/officeDocument/2006/relationships/image" Target="../media/image28.png"/><Relationship Id="rId7" Type="http://schemas.openxmlformats.org/officeDocument/2006/relationships/image" Target="../media/image3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3.png"/><Relationship Id="rId4" Type="http://schemas.openxmlformats.org/officeDocument/2006/relationships/image" Target="../media/image58.png"/><Relationship Id="rId5" Type="http://schemas.openxmlformats.org/officeDocument/2006/relationships/image" Target="../media/image54.png"/><Relationship Id="rId6" Type="http://schemas.openxmlformats.org/officeDocument/2006/relationships/image" Target="../media/image30.png"/><Relationship Id="rId7" Type="http://schemas.openxmlformats.org/officeDocument/2006/relationships/image" Target="../media/image4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3.png"/><Relationship Id="rId4" Type="http://schemas.openxmlformats.org/officeDocument/2006/relationships/image" Target="../media/image58.png"/><Relationship Id="rId5" Type="http://schemas.openxmlformats.org/officeDocument/2006/relationships/image" Target="../media/image54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30.png"/><Relationship Id="rId9" Type="http://schemas.openxmlformats.org/officeDocument/2006/relationships/image" Target="../media/image28.png"/><Relationship Id="rId10" Type="http://schemas.openxmlformats.org/officeDocument/2006/relationships/image" Target="../media/image41.png"/><Relationship Id="rId11" Type="http://schemas.openxmlformats.org/officeDocument/2006/relationships/image" Target="../media/image3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4.png"/><Relationship Id="rId4" Type="http://schemas.openxmlformats.org/officeDocument/2006/relationships/image" Target="../media/image6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1.png"/><Relationship Id="rId4" Type="http://schemas.openxmlformats.org/officeDocument/2006/relationships/image" Target="../media/image61.png"/><Relationship Id="rId5" Type="http://schemas.openxmlformats.org/officeDocument/2006/relationships/image" Target="../media/image31.png"/><Relationship Id="rId6" Type="http://schemas.openxmlformats.org/officeDocument/2006/relationships/image" Target="../media/image4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1.png"/><Relationship Id="rId4" Type="http://schemas.openxmlformats.org/officeDocument/2006/relationships/image" Target="../media/image61.png"/><Relationship Id="rId5" Type="http://schemas.openxmlformats.org/officeDocument/2006/relationships/image" Target="../media/image31.png"/><Relationship Id="rId6" Type="http://schemas.openxmlformats.org/officeDocument/2006/relationships/image" Target="../media/image4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4.png"/><Relationship Id="rId4" Type="http://schemas.openxmlformats.org/officeDocument/2006/relationships/image" Target="../media/image6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9.png"/><Relationship Id="rId4" Type="http://schemas.openxmlformats.org/officeDocument/2006/relationships/image" Target="../media/image67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9.png"/><Relationship Id="rId4" Type="http://schemas.openxmlformats.org/officeDocument/2006/relationships/image" Target="../media/image67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Xallinta dhibaatooyinka iyadoo la adeegsanayo tibaaxaha (expressions) iyo qaaciidooyinka (formulae)</a:t>
            </a:r>
            <a:endParaRPr/>
          </a:p>
        </p:txBody>
      </p:sp>
      <p:sp>
        <p:nvSpPr>
          <p:cNvPr id="754" name="Google Shape;754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Tibaaxaha (expressions) iyo qaaciidooyinka (formulae)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6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u isticmaali karaa aqoontayda tibaaxaha (expressions) iyo qaaciidooyinka (formulae) si aan u xalliyo dhibaatooyin.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66"/>
          <p:cNvSpPr txBox="1"/>
          <p:nvPr>
            <p:ph idx="1" type="subTitle"/>
          </p:nvPr>
        </p:nvSpPr>
        <p:spPr>
          <a:xfrm>
            <a:off x="324000" y="1080000"/>
            <a:ext cx="8496000" cy="23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400">
                <a:solidFill>
                  <a:schemeClr val="dk1"/>
                </a:solidFill>
                <a:latin typeface="Lexend"/>
              </a:rPr>
              <a:t>Binomial waa tibaax aljabreed (algebraic expression) oo ka dhigan wadarta laba eray oo aan isku mid ahayn.</a:t>
            </a:r>
            <a:r>
              <a:rPr b="0" lang="en-GB" sz="1400">
                <a:solidFill>
                  <a:schemeClr val="dk1"/>
                </a:solidFill>
                <a:latin typeface="Lexend"/>
              </a:rPr>
              <a:t/>
            </a:r>
            <a:r>
              <a:rPr b="0" lang="en-GB" sz="1400">
                <a:solidFill>
                  <a:schemeClr val="dk1"/>
                </a:solidFill>
                <a:latin typeface="Lexend"/>
              </a:rPr>
              <a:t/>
            </a:r>
            <a:endParaRPr b="0"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1400" u="sng">
                <a:solidFill>
                  <a:schemeClr val="dk1"/>
                </a:solidFill>
                <a:latin typeface="Lexend"/>
              </a:rPr>
              <a:t>Tusaalooyin</a:t>
            </a:r>
            <a:endParaRPr b="0" sz="20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0" i="1" lang="en-GB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="0" lang="en-GB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+ 2</a:t>
            </a:r>
            <a:endParaRPr b="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0" lang="en-GB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5 </a:t>
            </a:r>
            <a:r>
              <a:rPr b="0"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− 6</a:t>
            </a:r>
            <a:r>
              <a:rPr b="0" i="1"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b="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b="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770" name="Google Shape;770;p66"/>
          <p:cNvSpPr txBox="1"/>
          <p:nvPr/>
        </p:nvSpPr>
        <p:spPr>
          <a:xfrm>
            <a:off x="1761000" y="2405400"/>
            <a:ext cx="1202400" cy="8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i="1" sz="22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a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y</a:t>
            </a:r>
            <a:endParaRPr i="1" sz="22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771" name="Google Shape;771;p66"/>
          <p:cNvSpPr txBox="1"/>
          <p:nvPr>
            <p:ph idx="1" type="subTitle"/>
          </p:nvPr>
        </p:nvSpPr>
        <p:spPr>
          <a:xfrm>
            <a:off x="324000" y="3678725"/>
            <a:ext cx="8496000" cy="11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1400">
                <a:solidFill>
                  <a:schemeClr val="dk1"/>
                </a:solidFill>
                <a:latin typeface="Lexend"/>
              </a:rPr>
              <a:t>Qaab isku dhafan (compound shape) waa qaab laga sameeyay laba qaab oo aasaasi ah ama in ka badan.</a:t>
            </a:r>
            <a:endParaRPr b="0" sz="20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b="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777" name="Google Shape;777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Bedka (area) qaababka isku dhafan (compound shapes)</a:t>
            </a:r>
            <a:endParaRPr/>
          </a:p>
        </p:txBody>
      </p:sp>
      <p:sp>
        <p:nvSpPr>
          <p:cNvPr id="778" name="Google Shape;778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Xallinta dhibaatooyinka iyadoo la adeegsanayo tibaaxaha (expressions) iyo qaaciidooyinka (formulae)</a:t>
            </a:r>
            <a:endParaRPr/>
          </a:p>
        </p:txBody>
      </p:sp>
      <p:pic>
        <p:nvPicPr>
          <p:cNvPr id="779" name="Google Shape;77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525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785" name="Google Shape;785;p68"/>
          <p:cNvSpPr txBox="1"/>
          <p:nvPr>
            <p:ph idx="1" type="body"/>
          </p:nvPr>
        </p:nvSpPr>
        <p:spPr>
          <a:xfrm>
            <a:off x="324000" y="810000"/>
            <a:ext cx="8496000" cy="11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u isticmaali karnaa taranta (product) laba binomial si aan u qorno tibaaxaha (expressions) bedka (area) qaababka ay dhererka dhinacyadoodu yihiin tibaaxo binomial.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grpSp>
        <p:nvGrpSpPr>
          <p:cNvPr id="786" name="Google Shape;786;p68"/>
          <p:cNvGrpSpPr/>
          <p:nvPr/>
        </p:nvGrpSpPr>
        <p:grpSpPr>
          <a:xfrm>
            <a:off x="1062200" y="1984975"/>
            <a:ext cx="2536650" cy="1590275"/>
            <a:chOff x="1062200" y="2213575"/>
            <a:chExt cx="2536650" cy="1590275"/>
          </a:xfrm>
        </p:grpSpPr>
        <p:sp>
          <p:nvSpPr>
            <p:cNvPr id="787" name="Google Shape;787;p68"/>
            <p:cNvSpPr/>
            <p:nvPr/>
          </p:nvSpPr>
          <p:spPr>
            <a:xfrm>
              <a:off x="1242050" y="2373150"/>
              <a:ext cx="2356800" cy="1407000"/>
            </a:xfrm>
            <a:prstGeom prst="rect">
              <a:avLst/>
            </a:prstGeom>
            <a:solidFill>
              <a:schemeClr val="accent4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788" name="Google Shape;788;p68"/>
            <p:cNvCxnSpPr/>
            <p:nvPr/>
          </p:nvCxnSpPr>
          <p:spPr>
            <a:xfrm>
              <a:off x="1232150" y="2213575"/>
              <a:ext cx="23355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789" name="Google Shape;789;p68"/>
            <p:cNvCxnSpPr/>
            <p:nvPr/>
          </p:nvCxnSpPr>
          <p:spPr>
            <a:xfrm>
              <a:off x="1062200" y="2373150"/>
              <a:ext cx="0" cy="14307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790" name="Google Shape;790;p68"/>
          <p:cNvSpPr txBox="1"/>
          <p:nvPr>
            <p:ph idx="1" type="body"/>
          </p:nvPr>
        </p:nvSpPr>
        <p:spPr>
          <a:xfrm>
            <a:off x="2127675" y="161747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  <p:sp>
        <p:nvSpPr>
          <p:cNvPr id="791" name="Google Shape;791;p68"/>
          <p:cNvSpPr txBox="1"/>
          <p:nvPr>
            <p:ph idx="1" type="body"/>
          </p:nvPr>
        </p:nvSpPr>
        <p:spPr>
          <a:xfrm>
            <a:off x="405800" y="270112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1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  <p:sp>
        <p:nvSpPr>
          <p:cNvPr id="792" name="Google Shape;792;p68"/>
          <p:cNvSpPr txBox="1"/>
          <p:nvPr>
            <p:ph idx="1" type="body"/>
          </p:nvPr>
        </p:nvSpPr>
        <p:spPr>
          <a:xfrm>
            <a:off x="3983000" y="1992150"/>
            <a:ext cx="4837200" cy="11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Sideen u qori karnaa tibaax (expression) bedka (area) qaabkan?</a:t>
            </a:r>
            <a:endParaRPr sz="1900"/>
          </a:p>
        </p:txBody>
      </p:sp>
      <p:sp>
        <p:nvSpPr>
          <p:cNvPr id="793" name="Google Shape;793;p68"/>
          <p:cNvSpPr txBox="1"/>
          <p:nvPr/>
        </p:nvSpPr>
        <p:spPr>
          <a:xfrm>
            <a:off x="4013275" y="2812353"/>
            <a:ext cx="24315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Kalam"/>
                <a:ea typeface="Kalam"/>
                <a:cs typeface="Kalam"/>
                <a:sym typeface="Kalam"/>
              </a:rPr>
              <a:t>bedka (area) = ballaca (width) × dhererka (length)</a:t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282828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282828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794" name="Google Shape;794;p68"/>
          <p:cNvSpPr txBox="1"/>
          <p:nvPr/>
        </p:nvSpPr>
        <p:spPr>
          <a:xfrm>
            <a:off x="4013275" y="3218078"/>
            <a:ext cx="24315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Kalam"/>
                <a:ea typeface="Kalam"/>
                <a:cs typeface="Kalam"/>
                <a:sym typeface="Kalam"/>
              </a:rPr>
              <a:t>     </a:t>
            </a:r>
            <a:r>
              <a:rPr lang="en-GB" sz="14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400">
                <a:solidFill>
                  <a:srgbClr val="282828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+ 7)(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− 1)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795" name="Google Shape;795;p68"/>
          <p:cNvSpPr txBox="1"/>
          <p:nvPr/>
        </p:nvSpPr>
        <p:spPr>
          <a:xfrm>
            <a:off x="324000" y="3853873"/>
            <a:ext cx="84960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Waxaan heli karnaa tibaax u dhigma (equivalent expression) adoo balaadhinaya (expanding).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6" name="Google Shape;796;p68"/>
          <p:cNvSpPr txBox="1"/>
          <p:nvPr/>
        </p:nvSpPr>
        <p:spPr>
          <a:xfrm>
            <a:off x="324000" y="4320000"/>
            <a:ext cx="45954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+ 7)(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− 1)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+ 7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7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797" name="Google Shape;797;p68"/>
          <p:cNvSpPr txBox="1"/>
          <p:nvPr/>
        </p:nvSpPr>
        <p:spPr>
          <a:xfrm>
            <a:off x="3546100" y="4320000"/>
            <a:ext cx="3354600" cy="2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4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7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803" name="Google Shape;803;p69"/>
          <p:cNvSpPr txBox="1"/>
          <p:nvPr>
            <p:ph idx="1" type="body"/>
          </p:nvPr>
        </p:nvSpPr>
        <p:spPr>
          <a:xfrm>
            <a:off x="324000" y="810000"/>
            <a:ext cx="8496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Sideen u qori karnaa tibaax (expression) bedka (area) qaabkan?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804" name="Google Shape;804;p69"/>
          <p:cNvSpPr txBox="1"/>
          <p:nvPr>
            <p:ph idx="1" type="body"/>
          </p:nvPr>
        </p:nvSpPr>
        <p:spPr>
          <a:xfrm>
            <a:off x="1815675" y="168030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805" name="Google Shape;805;p69"/>
          <p:cNvSpPr txBox="1"/>
          <p:nvPr>
            <p:ph idx="1" type="body"/>
          </p:nvPr>
        </p:nvSpPr>
        <p:spPr>
          <a:xfrm>
            <a:off x="324000" y="1322700"/>
            <a:ext cx="8496000" cy="48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Kani waa laba jibaaran (square) marka bedka (area) waxaa loo qori karaa (3x + 2)2</a:t>
            </a:r>
            <a:r>
              <a:rPr lang="en-GB" sz="1800">
                <a:solidFill>
                  <a:srgbClr val="282828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6" name="Google Shape;806;p69"/>
          <p:cNvSpPr txBox="1"/>
          <p:nvPr/>
        </p:nvSpPr>
        <p:spPr>
          <a:xfrm>
            <a:off x="5774400" y="1921200"/>
            <a:ext cx="2370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solidFill>
                  <a:srgbClr val="282828"/>
                </a:solidFill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+ 2)</a:t>
            </a:r>
            <a:r>
              <a:rPr lang="en-GB" sz="1800">
                <a:solidFill>
                  <a:srgbClr val="282828"/>
                </a:solidFill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+ 2)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7" name="Google Shape;807;p69"/>
          <p:cNvSpPr txBox="1"/>
          <p:nvPr/>
        </p:nvSpPr>
        <p:spPr>
          <a:xfrm>
            <a:off x="5781900" y="2515650"/>
            <a:ext cx="3354600" cy="2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9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4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808" name="Google Shape;808;p69"/>
          <p:cNvGrpSpPr/>
          <p:nvPr/>
        </p:nvGrpSpPr>
        <p:grpSpPr>
          <a:xfrm>
            <a:off x="1026014" y="1982250"/>
            <a:ext cx="2108100" cy="2111452"/>
            <a:chOff x="1026014" y="2363250"/>
            <a:chExt cx="2108100" cy="2111452"/>
          </a:xfrm>
        </p:grpSpPr>
        <p:sp>
          <p:nvSpPr>
            <p:cNvPr id="809" name="Google Shape;809;p69"/>
            <p:cNvSpPr/>
            <p:nvPr/>
          </p:nvSpPr>
          <p:spPr>
            <a:xfrm>
              <a:off x="1177575" y="2520000"/>
              <a:ext cx="1800000" cy="1800000"/>
            </a:xfrm>
            <a:prstGeom prst="rect">
              <a:avLst/>
            </a:prstGeom>
            <a:solidFill>
              <a:schemeClr val="accent4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10" name="Google Shape;810;p69"/>
            <p:cNvCxnSpPr/>
            <p:nvPr/>
          </p:nvCxnSpPr>
          <p:spPr>
            <a:xfrm>
              <a:off x="1196650" y="2363250"/>
              <a:ext cx="1776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grpSp>
          <p:nvGrpSpPr>
            <p:cNvPr id="811" name="Google Shape;811;p69"/>
            <p:cNvGrpSpPr/>
            <p:nvPr/>
          </p:nvGrpSpPr>
          <p:grpSpPr>
            <a:xfrm flipH="1" rot="5400000">
              <a:off x="2725566" y="4068007"/>
              <a:ext cx="252003" cy="251997"/>
              <a:chOff x="3397534" y="3193326"/>
              <a:chExt cx="179400" cy="172200"/>
            </a:xfrm>
          </p:grpSpPr>
          <p:cxnSp>
            <p:nvCxnSpPr>
              <p:cNvPr id="812" name="Google Shape;812;p69"/>
              <p:cNvCxnSpPr/>
              <p:nvPr/>
            </p:nvCxnSpPr>
            <p:spPr>
              <a:xfrm>
                <a:off x="3397534" y="3363142"/>
                <a:ext cx="1794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3" name="Google Shape;813;p69"/>
              <p:cNvCxnSpPr/>
              <p:nvPr/>
            </p:nvCxnSpPr>
            <p:spPr>
              <a:xfrm rot="10800000">
                <a:off x="3571988" y="3193326"/>
                <a:ext cx="0" cy="172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14" name="Google Shape;814;p69"/>
            <p:cNvGrpSpPr/>
            <p:nvPr/>
          </p:nvGrpSpPr>
          <p:grpSpPr>
            <a:xfrm rot="-5400000">
              <a:off x="1196657" y="4042501"/>
              <a:ext cx="252003" cy="251997"/>
              <a:chOff x="3397534" y="3193326"/>
              <a:chExt cx="179400" cy="172200"/>
            </a:xfrm>
          </p:grpSpPr>
          <p:cxnSp>
            <p:nvCxnSpPr>
              <p:cNvPr id="815" name="Google Shape;815;p69"/>
              <p:cNvCxnSpPr/>
              <p:nvPr/>
            </p:nvCxnSpPr>
            <p:spPr>
              <a:xfrm>
                <a:off x="3397534" y="3363142"/>
                <a:ext cx="1794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6" name="Google Shape;816;p69"/>
              <p:cNvCxnSpPr/>
              <p:nvPr/>
            </p:nvCxnSpPr>
            <p:spPr>
              <a:xfrm rot="10800000">
                <a:off x="3571988" y="3193326"/>
                <a:ext cx="0" cy="172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17" name="Google Shape;817;p69"/>
            <p:cNvGrpSpPr/>
            <p:nvPr/>
          </p:nvGrpSpPr>
          <p:grpSpPr>
            <a:xfrm rot="5400000">
              <a:off x="2725566" y="2518501"/>
              <a:ext cx="252003" cy="251997"/>
              <a:chOff x="3397534" y="3193326"/>
              <a:chExt cx="179400" cy="172200"/>
            </a:xfrm>
          </p:grpSpPr>
          <p:cxnSp>
            <p:nvCxnSpPr>
              <p:cNvPr id="818" name="Google Shape;818;p69"/>
              <p:cNvCxnSpPr/>
              <p:nvPr/>
            </p:nvCxnSpPr>
            <p:spPr>
              <a:xfrm>
                <a:off x="3397534" y="3363142"/>
                <a:ext cx="1794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9" name="Google Shape;819;p69"/>
              <p:cNvCxnSpPr/>
              <p:nvPr/>
            </p:nvCxnSpPr>
            <p:spPr>
              <a:xfrm rot="10800000">
                <a:off x="3571988" y="3193326"/>
                <a:ext cx="0" cy="172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820" name="Google Shape;820;p69"/>
            <p:cNvGrpSpPr/>
            <p:nvPr/>
          </p:nvGrpSpPr>
          <p:grpSpPr>
            <a:xfrm flipH="1" rot="-5400000">
              <a:off x="1196657" y="2544007"/>
              <a:ext cx="252003" cy="251997"/>
              <a:chOff x="3397534" y="3193326"/>
              <a:chExt cx="179400" cy="172200"/>
            </a:xfrm>
          </p:grpSpPr>
          <p:cxnSp>
            <p:nvCxnSpPr>
              <p:cNvPr id="821" name="Google Shape;821;p69"/>
              <p:cNvCxnSpPr/>
              <p:nvPr/>
            </p:nvCxnSpPr>
            <p:spPr>
              <a:xfrm>
                <a:off x="3397534" y="3363142"/>
                <a:ext cx="1794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2" name="Google Shape;822;p69"/>
              <p:cNvCxnSpPr/>
              <p:nvPr/>
            </p:nvCxnSpPr>
            <p:spPr>
              <a:xfrm rot="10800000">
                <a:off x="3571988" y="3193326"/>
                <a:ext cx="0" cy="1722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823" name="Google Shape;823;p69"/>
            <p:cNvCxnSpPr/>
            <p:nvPr/>
          </p:nvCxnSpPr>
          <p:spPr>
            <a:xfrm>
              <a:off x="2070300" y="4195402"/>
              <a:ext cx="0" cy="279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4" name="Google Shape;824;p69"/>
            <p:cNvCxnSpPr/>
            <p:nvPr/>
          </p:nvCxnSpPr>
          <p:spPr>
            <a:xfrm>
              <a:off x="2070300" y="2428475"/>
              <a:ext cx="0" cy="279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5" name="Google Shape;825;p69"/>
            <p:cNvCxnSpPr/>
            <p:nvPr/>
          </p:nvCxnSpPr>
          <p:spPr>
            <a:xfrm>
              <a:off x="2994464" y="3328548"/>
              <a:ext cx="0" cy="279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6" name="Google Shape;826;p69"/>
            <p:cNvCxnSpPr/>
            <p:nvPr/>
          </p:nvCxnSpPr>
          <p:spPr>
            <a:xfrm>
              <a:off x="1165664" y="3328548"/>
              <a:ext cx="0" cy="279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27" name="Google Shape;827;p69"/>
          <p:cNvSpPr txBox="1"/>
          <p:nvPr/>
        </p:nvSpPr>
        <p:spPr>
          <a:xfrm>
            <a:off x="5781900" y="3049050"/>
            <a:ext cx="3354600" cy="2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9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+ 12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4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28" name="Google Shape;828;p69"/>
          <p:cNvSpPr txBox="1"/>
          <p:nvPr>
            <p:ph idx="1" type="body"/>
          </p:nvPr>
        </p:nvSpPr>
        <p:spPr>
          <a:xfrm>
            <a:off x="324000" y="4207525"/>
            <a:ext cx="8496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Dhammaan kuwani waa tibaaxo (expressions) bedka (area) qaabkan, laakiin qaabab kala duwan.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834" name="Google Shape;834;p70"/>
          <p:cNvSpPr txBox="1"/>
          <p:nvPr>
            <p:ph idx="1" type="body"/>
          </p:nvPr>
        </p:nvSpPr>
        <p:spPr>
          <a:xfrm>
            <a:off x="324000" y="810000"/>
            <a:ext cx="8496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sidaas oo kale u samayn karnaa qaab kasta, haddii aan haysanno tibaax (expression) dhammaan cabbirada loo baahan yahay si loo xisaabiyo bedka (area).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35" name="Google Shape;835;p70"/>
          <p:cNvSpPr txBox="1"/>
          <p:nvPr>
            <p:ph idx="1" type="body"/>
          </p:nvPr>
        </p:nvSpPr>
        <p:spPr>
          <a:xfrm>
            <a:off x="7406650" y="418890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grpSp>
        <p:nvGrpSpPr>
          <p:cNvPr id="836" name="Google Shape;836;p70"/>
          <p:cNvGrpSpPr/>
          <p:nvPr/>
        </p:nvGrpSpPr>
        <p:grpSpPr>
          <a:xfrm>
            <a:off x="6290313" y="2571750"/>
            <a:ext cx="2368512" cy="1617150"/>
            <a:chOff x="6290313" y="2571750"/>
            <a:chExt cx="2368512" cy="1617150"/>
          </a:xfrm>
        </p:grpSpPr>
        <p:cxnSp>
          <p:nvCxnSpPr>
            <p:cNvPr id="837" name="Google Shape;837;p70"/>
            <p:cNvCxnSpPr/>
            <p:nvPr/>
          </p:nvCxnSpPr>
          <p:spPr>
            <a:xfrm>
              <a:off x="6882525" y="4188900"/>
              <a:ext cx="1776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38" name="Google Shape;838;p70"/>
            <p:cNvSpPr/>
            <p:nvPr/>
          </p:nvSpPr>
          <p:spPr>
            <a:xfrm>
              <a:off x="6882525" y="2571750"/>
              <a:ext cx="1714500" cy="1482900"/>
            </a:xfrm>
            <a:prstGeom prst="triangle">
              <a:avLst>
                <a:gd fmla="val 35391" name="adj"/>
              </a:avLst>
            </a:prstGeom>
            <a:solidFill>
              <a:schemeClr val="accent4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39" name="Google Shape;839;p70"/>
            <p:cNvCxnSpPr/>
            <p:nvPr/>
          </p:nvCxnSpPr>
          <p:spPr>
            <a:xfrm flipH="1">
              <a:off x="6290329" y="2611650"/>
              <a:ext cx="3300" cy="1493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840" name="Google Shape;840;p70"/>
            <p:cNvCxnSpPr/>
            <p:nvPr/>
          </p:nvCxnSpPr>
          <p:spPr>
            <a:xfrm rot="10800000">
              <a:off x="6290333" y="4054655"/>
              <a:ext cx="5922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grpSp>
          <p:nvGrpSpPr>
            <p:cNvPr id="841" name="Google Shape;841;p70"/>
            <p:cNvGrpSpPr/>
            <p:nvPr/>
          </p:nvGrpSpPr>
          <p:grpSpPr>
            <a:xfrm rot="-5400000">
              <a:off x="6285462" y="3818218"/>
              <a:ext cx="241293" cy="231592"/>
              <a:chOff x="3397534" y="3193326"/>
              <a:chExt cx="179400" cy="172200"/>
            </a:xfrm>
          </p:grpSpPr>
          <p:cxnSp>
            <p:nvCxnSpPr>
              <p:cNvPr id="842" name="Google Shape;842;p70"/>
              <p:cNvCxnSpPr/>
              <p:nvPr/>
            </p:nvCxnSpPr>
            <p:spPr>
              <a:xfrm>
                <a:off x="3397534" y="3363142"/>
                <a:ext cx="1794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43" name="Google Shape;843;p70"/>
              <p:cNvCxnSpPr/>
              <p:nvPr/>
            </p:nvCxnSpPr>
            <p:spPr>
              <a:xfrm rot="10800000">
                <a:off x="3571988" y="3193326"/>
                <a:ext cx="0" cy="1722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44" name="Google Shape;844;p70"/>
          <p:cNvSpPr txBox="1"/>
          <p:nvPr>
            <p:ph idx="1" type="body"/>
          </p:nvPr>
        </p:nvSpPr>
        <p:spPr>
          <a:xfrm>
            <a:off x="5498325" y="311160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845" name="Google Shape;845;p70"/>
          <p:cNvSpPr txBox="1"/>
          <p:nvPr>
            <p:ph idx="1" type="body"/>
          </p:nvPr>
        </p:nvSpPr>
        <p:spPr>
          <a:xfrm>
            <a:off x="324000" y="1724400"/>
            <a:ext cx="8496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Bedka (area) saddexagalka waxaa lagu xisaabin karaa isku dhufashada salka (base) dhererka toosan (perpendicular height), ka dibna u qaybinta 2.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grpSp>
        <p:nvGrpSpPr>
          <p:cNvPr id="846" name="Google Shape;846;p70"/>
          <p:cNvGrpSpPr/>
          <p:nvPr/>
        </p:nvGrpSpPr>
        <p:grpSpPr>
          <a:xfrm>
            <a:off x="2614186" y="2933448"/>
            <a:ext cx="2788200" cy="409861"/>
            <a:chOff x="5579936" y="2828398"/>
            <a:chExt cx="2788200" cy="409861"/>
          </a:xfrm>
        </p:grpSpPr>
        <p:sp>
          <p:nvSpPr>
            <p:cNvPr id="847" name="Google Shape;847;p70"/>
            <p:cNvSpPr txBox="1"/>
            <p:nvPr/>
          </p:nvSpPr>
          <p:spPr>
            <a:xfrm>
              <a:off x="5579936" y="2862659"/>
              <a:ext cx="2788200" cy="37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100">
                  <a:solidFill>
                    <a:srgbClr val="282828"/>
                  </a:solidFill>
                  <a:latin typeface="Lexend"/>
                  <a:ea typeface="Lexend"/>
                  <a:cs typeface="Lexend"/>
                  <a:sym typeface="Lexend"/>
                </a:rPr>
                <a:t>bed = × sal × joog (area = × base × height)</a:t>
              </a:r>
              <a:r>
                <a:rPr lang="en-GB" sz="1100">
                  <a:solidFill>
                    <a:srgbClr val="282828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100">
                  <a:solidFill>
                    <a:srgbClr val="282828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100">
                  <a:solidFill>
                    <a:srgbClr val="282828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100">
                  <a:solidFill>
                    <a:srgbClr val="282828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100">
                  <a:solidFill>
                    <a:srgbClr val="282828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100">
                  <a:solidFill>
                    <a:srgbClr val="282828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7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848" name="Google Shape;848;p70" title="4 lines Line 1: equals 4 times 5 Line 2: equals 20 Line 3: Line 1: equals 4 times 5 Line 2: equals 20 Line 4: Line 1: equals one half times 5 times 6 Line 2: equals 15"/>
            <p:cNvPicPr preferRelativeResize="0"/>
            <p:nvPr/>
          </p:nvPicPr>
          <p:blipFill rotWithShape="1">
            <a:blip r:embed="rId3">
              <a:alphaModFix/>
            </a:blip>
            <a:srcRect b="13790" l="18915" r="59200" t="67326"/>
            <a:stretch/>
          </p:blipFill>
          <p:spPr>
            <a:xfrm>
              <a:off x="6262925" y="2828398"/>
              <a:ext cx="293525" cy="3756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49" name="Google Shape;849;p70"/>
          <p:cNvGrpSpPr/>
          <p:nvPr/>
        </p:nvGrpSpPr>
        <p:grpSpPr>
          <a:xfrm>
            <a:off x="324000" y="3583798"/>
            <a:ext cx="2370600" cy="379202"/>
            <a:chOff x="324000" y="3052198"/>
            <a:chExt cx="2370600" cy="379202"/>
          </a:xfrm>
        </p:grpSpPr>
        <p:sp>
          <p:nvSpPr>
            <p:cNvPr id="850" name="Google Shape;850;p70"/>
            <p:cNvSpPr txBox="1"/>
            <p:nvPr/>
          </p:nvSpPr>
          <p:spPr>
            <a:xfrm>
              <a:off x="324000" y="3055800"/>
              <a:ext cx="2370600" cy="37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    </a:t>
              </a:r>
              <a:r>
                <a:rPr lang="en-GB" sz="2200">
                  <a:solidFill>
                    <a:srgbClr val="282828"/>
                  </a:solidFill>
                  <a:latin typeface="Times"/>
                  <a:ea typeface="Times"/>
                  <a:cs typeface="Times"/>
                  <a:sym typeface="Times"/>
                </a:rPr>
                <a:t>(</a:t>
              </a:r>
              <a:r>
                <a:rPr i="1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 + 5)</a:t>
              </a:r>
              <a:r>
                <a:rPr lang="en-GB" sz="2200">
                  <a:solidFill>
                    <a:srgbClr val="282828"/>
                  </a:solidFill>
                  <a:latin typeface="Times"/>
                  <a:ea typeface="Times"/>
                  <a:cs typeface="Times"/>
                  <a:sym typeface="Times"/>
                </a:rPr>
                <a:t>(2</a:t>
              </a:r>
              <a:r>
                <a:rPr i="1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 + 2)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851" name="Google Shape;851;p70" title="4 lines Line 1: equals 4 times 5 Line 2: equals 20 Line 3: Line 1: equals 4 times 5 Line 2: equals 20 Line 4: Line 1: equals one half times 5 times 6 Line 2: equals 15"/>
            <p:cNvPicPr preferRelativeResize="0"/>
            <p:nvPr/>
          </p:nvPicPr>
          <p:blipFill rotWithShape="1">
            <a:blip r:embed="rId3">
              <a:alphaModFix/>
            </a:blip>
            <a:srcRect b="13790" l="18915" r="59200" t="67326"/>
            <a:stretch/>
          </p:blipFill>
          <p:spPr>
            <a:xfrm>
              <a:off x="324002" y="3052198"/>
              <a:ext cx="293525" cy="37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2" name="Google Shape;852;p70"/>
          <p:cNvSpPr txBox="1"/>
          <p:nvPr>
            <p:ph idx="1" type="body"/>
          </p:nvPr>
        </p:nvSpPr>
        <p:spPr>
          <a:xfrm>
            <a:off x="324000" y="4141050"/>
            <a:ext cx="3996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Sidee kale ayaan u qori karnaa tan?</a:t>
            </a:r>
            <a:endParaRPr sz="2000"/>
          </a:p>
        </p:txBody>
      </p:sp>
      <p:sp>
        <p:nvSpPr>
          <p:cNvPr id="853" name="Google Shape;853;p70"/>
          <p:cNvSpPr txBox="1"/>
          <p:nvPr>
            <p:ph idx="1" type="body"/>
          </p:nvPr>
        </p:nvSpPr>
        <p:spPr>
          <a:xfrm>
            <a:off x="324000" y="2956650"/>
            <a:ext cx="22902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Isticmaalka qaacidada (formula):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tibaaxaha (expressions) bedka (area)</a:t>
            </a:r>
            <a:endParaRPr/>
          </a:p>
        </p:txBody>
      </p:sp>
      <p:cxnSp>
        <p:nvCxnSpPr>
          <p:cNvPr id="859" name="Google Shape;859;p71"/>
          <p:cNvCxnSpPr/>
          <p:nvPr/>
        </p:nvCxnSpPr>
        <p:spPr>
          <a:xfrm>
            <a:off x="6882525" y="4188900"/>
            <a:ext cx="1776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60" name="Google Shape;860;p71"/>
          <p:cNvSpPr txBox="1"/>
          <p:nvPr>
            <p:ph idx="1" type="body"/>
          </p:nvPr>
        </p:nvSpPr>
        <p:spPr>
          <a:xfrm>
            <a:off x="7406650" y="418890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861" name="Google Shape;861;p71"/>
          <p:cNvSpPr/>
          <p:nvPr/>
        </p:nvSpPr>
        <p:spPr>
          <a:xfrm>
            <a:off x="6882525" y="2571750"/>
            <a:ext cx="1714500" cy="1482900"/>
          </a:xfrm>
          <a:prstGeom prst="triangle">
            <a:avLst>
              <a:gd fmla="val 35391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62" name="Google Shape;862;p71"/>
          <p:cNvCxnSpPr/>
          <p:nvPr/>
        </p:nvCxnSpPr>
        <p:spPr>
          <a:xfrm flipH="1">
            <a:off x="6290329" y="2611650"/>
            <a:ext cx="3300" cy="1493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63" name="Google Shape;863;p71"/>
          <p:cNvCxnSpPr/>
          <p:nvPr/>
        </p:nvCxnSpPr>
        <p:spPr>
          <a:xfrm rot="10800000">
            <a:off x="6290333" y="4054655"/>
            <a:ext cx="5922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864" name="Google Shape;864;p71"/>
          <p:cNvGrpSpPr/>
          <p:nvPr/>
        </p:nvGrpSpPr>
        <p:grpSpPr>
          <a:xfrm rot="-5400000">
            <a:off x="6285462" y="3818218"/>
            <a:ext cx="241293" cy="231592"/>
            <a:chOff x="3397534" y="3193326"/>
            <a:chExt cx="179400" cy="172200"/>
          </a:xfrm>
        </p:grpSpPr>
        <p:cxnSp>
          <p:nvCxnSpPr>
            <p:cNvPr id="865" name="Google Shape;865;p71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6" name="Google Shape;866;p71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67" name="Google Shape;867;p71"/>
          <p:cNvSpPr txBox="1"/>
          <p:nvPr>
            <p:ph idx="1" type="body"/>
          </p:nvPr>
        </p:nvSpPr>
        <p:spPr>
          <a:xfrm>
            <a:off x="5498325" y="311160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grpSp>
        <p:nvGrpSpPr>
          <p:cNvPr id="868" name="Google Shape;868;p71"/>
          <p:cNvGrpSpPr/>
          <p:nvPr/>
        </p:nvGrpSpPr>
        <p:grpSpPr>
          <a:xfrm>
            <a:off x="324000" y="809998"/>
            <a:ext cx="2370600" cy="379202"/>
            <a:chOff x="324000" y="3052198"/>
            <a:chExt cx="2370600" cy="379202"/>
          </a:xfrm>
        </p:grpSpPr>
        <p:sp>
          <p:nvSpPr>
            <p:cNvPr id="869" name="Google Shape;869;p71"/>
            <p:cNvSpPr txBox="1"/>
            <p:nvPr/>
          </p:nvSpPr>
          <p:spPr>
            <a:xfrm>
              <a:off x="324000" y="3055800"/>
              <a:ext cx="2370600" cy="37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    </a:t>
              </a:r>
              <a:r>
                <a:rPr lang="en-GB" sz="2200">
                  <a:solidFill>
                    <a:srgbClr val="282828"/>
                  </a:solidFill>
                  <a:latin typeface="Times"/>
                  <a:ea typeface="Times"/>
                  <a:cs typeface="Times"/>
                  <a:sym typeface="Times"/>
                </a:rPr>
                <a:t>(</a:t>
              </a:r>
              <a:r>
                <a:rPr i="1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 + 5)</a:t>
              </a:r>
              <a:r>
                <a:rPr lang="en-GB" sz="2200">
                  <a:solidFill>
                    <a:srgbClr val="282828"/>
                  </a:solidFill>
                  <a:latin typeface="Times"/>
                  <a:ea typeface="Times"/>
                  <a:cs typeface="Times"/>
                  <a:sym typeface="Times"/>
                </a:rPr>
                <a:t>(2</a:t>
              </a:r>
              <a:r>
                <a:rPr i="1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 + 2)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870" name="Google Shape;870;p71" title="4 lines Line 1: equals 4 times 5 Line 2: equals 20 Line 3: Line 1: equals 4 times 5 Line 2: equals 20 Line 4: Line 1: equals one half times 5 times 6 Line 2: equals 15"/>
            <p:cNvPicPr preferRelativeResize="0"/>
            <p:nvPr/>
          </p:nvPicPr>
          <p:blipFill rotWithShape="1">
            <a:blip r:embed="rId3">
              <a:alphaModFix/>
            </a:blip>
            <a:srcRect b="13790" l="18915" r="59200" t="67326"/>
            <a:stretch/>
          </p:blipFill>
          <p:spPr>
            <a:xfrm>
              <a:off x="324002" y="3052198"/>
              <a:ext cx="293525" cy="37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1" name="Google Shape;871;p71"/>
          <p:cNvSpPr txBox="1"/>
          <p:nvPr>
            <p:ph idx="1" type="body"/>
          </p:nvPr>
        </p:nvSpPr>
        <p:spPr>
          <a:xfrm>
            <a:off x="324000" y="1367250"/>
            <a:ext cx="3996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Sidee kale ayaan u qori karnaa tan?</a:t>
            </a:r>
            <a:endParaRPr sz="2000"/>
          </a:p>
        </p:txBody>
      </p:sp>
      <p:grpSp>
        <p:nvGrpSpPr>
          <p:cNvPr id="872" name="Google Shape;872;p71"/>
          <p:cNvGrpSpPr/>
          <p:nvPr/>
        </p:nvGrpSpPr>
        <p:grpSpPr>
          <a:xfrm>
            <a:off x="324000" y="2419348"/>
            <a:ext cx="3329400" cy="379202"/>
            <a:chOff x="324000" y="3052198"/>
            <a:chExt cx="3329400" cy="379202"/>
          </a:xfrm>
        </p:grpSpPr>
        <p:sp>
          <p:nvSpPr>
            <p:cNvPr id="873" name="Google Shape;873;p71"/>
            <p:cNvSpPr txBox="1"/>
            <p:nvPr/>
          </p:nvSpPr>
          <p:spPr>
            <a:xfrm>
              <a:off x="324000" y="3055800"/>
              <a:ext cx="3329400" cy="37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≡</a:t>
              </a: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    </a:t>
              </a:r>
              <a:r>
                <a:rPr lang="en-GB" sz="2200">
                  <a:solidFill>
                    <a:srgbClr val="282828"/>
                  </a:solidFill>
                  <a:latin typeface="Times"/>
                  <a:ea typeface="Times"/>
                  <a:cs typeface="Times"/>
                  <a:sym typeface="Times"/>
                </a:rPr>
                <a:t>(2</a:t>
              </a:r>
              <a:r>
                <a:rPr i="1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r>
                <a:rPr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 + </a:t>
              </a:r>
              <a:r>
                <a:rPr lang="en-GB" sz="2200">
                  <a:solidFill>
                    <a:srgbClr val="282828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r>
                <a:rPr i="1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 + 10</a:t>
              </a:r>
              <a:r>
                <a:rPr i="1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 + 10)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874" name="Google Shape;874;p71" title="4 lines Line 1: equals 4 times 5 Line 2: equals 20 Line 3: Line 1: equals 4 times 5 Line 2: equals 20 Line 4: Line 1: equals one half times 5 times 6 Line 2: equals 15"/>
            <p:cNvPicPr preferRelativeResize="0"/>
            <p:nvPr/>
          </p:nvPicPr>
          <p:blipFill rotWithShape="1">
            <a:blip r:embed="rId3">
              <a:alphaModFix/>
            </a:blip>
            <a:srcRect b="13790" l="18915" r="59200" t="67326"/>
            <a:stretch/>
          </p:blipFill>
          <p:spPr>
            <a:xfrm>
              <a:off x="476402" y="3052198"/>
              <a:ext cx="293525" cy="37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5" name="Google Shape;875;p71"/>
          <p:cNvSpPr txBox="1"/>
          <p:nvPr>
            <p:ph idx="1" type="body"/>
          </p:nvPr>
        </p:nvSpPr>
        <p:spPr>
          <a:xfrm>
            <a:off x="324000" y="1770450"/>
            <a:ext cx="8496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ku dhufan karnaa binomials-ka (binomials) ka dibna hel karnaa badh (half) sheygaas (product).</a:t>
            </a:r>
            <a:endParaRPr sz="2000"/>
          </a:p>
        </p:txBody>
      </p:sp>
      <p:grpSp>
        <p:nvGrpSpPr>
          <p:cNvPr id="876" name="Google Shape;876;p71"/>
          <p:cNvGrpSpPr/>
          <p:nvPr/>
        </p:nvGrpSpPr>
        <p:grpSpPr>
          <a:xfrm>
            <a:off x="324000" y="3028948"/>
            <a:ext cx="3329400" cy="379202"/>
            <a:chOff x="324000" y="3052198"/>
            <a:chExt cx="3329400" cy="379202"/>
          </a:xfrm>
        </p:grpSpPr>
        <p:sp>
          <p:nvSpPr>
            <p:cNvPr id="877" name="Google Shape;877;p71"/>
            <p:cNvSpPr txBox="1"/>
            <p:nvPr/>
          </p:nvSpPr>
          <p:spPr>
            <a:xfrm>
              <a:off x="324000" y="3055800"/>
              <a:ext cx="3329400" cy="37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≡    </a:t>
              </a:r>
              <a:r>
                <a:rPr lang="en-GB" sz="2200">
                  <a:solidFill>
                    <a:srgbClr val="282828"/>
                  </a:solidFill>
                  <a:latin typeface="Times"/>
                  <a:ea typeface="Times"/>
                  <a:cs typeface="Times"/>
                  <a:sym typeface="Times"/>
                </a:rPr>
                <a:t>(2</a:t>
              </a:r>
              <a:r>
                <a:rPr i="1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r>
                <a:rPr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 + </a:t>
              </a:r>
              <a:r>
                <a:rPr lang="en-GB" sz="2200">
                  <a:solidFill>
                    <a:srgbClr val="282828"/>
                  </a:solidFill>
                  <a:latin typeface="Times"/>
                  <a:ea typeface="Times"/>
                  <a:cs typeface="Times"/>
                  <a:sym typeface="Times"/>
                </a:rPr>
                <a:t>12</a:t>
              </a:r>
              <a:r>
                <a:rPr i="1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 + 10)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878" name="Google Shape;878;p71" title="4 lines Line 1: equals 4 times 5 Line 2: equals 20 Line 3: Line 1: equals 4 times 5 Line 2: equals 20 Line 4: Line 1: equals one half times 5 times 6 Line 2: equals 15"/>
            <p:cNvPicPr preferRelativeResize="0"/>
            <p:nvPr/>
          </p:nvPicPr>
          <p:blipFill rotWithShape="1">
            <a:blip r:embed="rId3">
              <a:alphaModFix/>
            </a:blip>
            <a:srcRect b="13790" l="18915" r="59200" t="67326"/>
            <a:stretch/>
          </p:blipFill>
          <p:spPr>
            <a:xfrm>
              <a:off x="476402" y="3052198"/>
              <a:ext cx="293525" cy="37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9" name="Google Shape;879;p71"/>
          <p:cNvSpPr txBox="1"/>
          <p:nvPr>
            <p:ph idx="1" type="body"/>
          </p:nvPr>
        </p:nvSpPr>
        <p:spPr>
          <a:xfrm>
            <a:off x="324000" y="3650250"/>
            <a:ext cx="499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 loo badh (half) qaybta (expression) oo dhan, waxaan ku dhufan karnaa eray kasta (term)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880" name="Google Shape;880;p71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2920400" y="3928650"/>
            <a:ext cx="350775" cy="448850"/>
          </a:xfrm>
          <a:prstGeom prst="rect">
            <a:avLst/>
          </a:prstGeom>
          <a:noFill/>
          <a:ln>
            <a:noFill/>
          </a:ln>
        </p:spPr>
      </p:pic>
      <p:sp>
        <p:nvSpPr>
          <p:cNvPr id="881" name="Google Shape;881;p71"/>
          <p:cNvSpPr txBox="1"/>
          <p:nvPr/>
        </p:nvSpPr>
        <p:spPr>
          <a:xfrm>
            <a:off x="390450" y="4381100"/>
            <a:ext cx="33294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rgbClr val="282828"/>
                </a:solidFill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+ 5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72"/>
          <p:cNvSpPr txBox="1"/>
          <p:nvPr>
            <p:ph idx="1" type="body"/>
          </p:nvPr>
        </p:nvSpPr>
        <p:spPr>
          <a:xfrm>
            <a:off x="324000" y="759300"/>
            <a:ext cx="8496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Kuwee ka mid ah kuwani waxay noqon karaan tibaaxaha (expressions) bedka (area) saddex-xagalkan (triangle)?</a:t>
            </a:r>
            <a:endParaRPr sz="2000"/>
          </a:p>
        </p:txBody>
      </p:sp>
      <p:sp>
        <p:nvSpPr>
          <p:cNvPr id="887" name="Google Shape;887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Samaynta tibaaxaha (expressions) bedka (area)</a:t>
            </a:r>
            <a:endParaRPr/>
          </a:p>
        </p:txBody>
      </p:sp>
      <p:cxnSp>
        <p:nvCxnSpPr>
          <p:cNvPr id="888" name="Google Shape;888;p72"/>
          <p:cNvCxnSpPr/>
          <p:nvPr/>
        </p:nvCxnSpPr>
        <p:spPr>
          <a:xfrm>
            <a:off x="1784400" y="3306975"/>
            <a:ext cx="1776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89" name="Google Shape;889;p72"/>
          <p:cNvSpPr/>
          <p:nvPr/>
        </p:nvSpPr>
        <p:spPr>
          <a:xfrm>
            <a:off x="1784400" y="1689825"/>
            <a:ext cx="1714500" cy="1482900"/>
          </a:xfrm>
          <a:prstGeom prst="triangle">
            <a:avLst>
              <a:gd fmla="val 35391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90" name="Google Shape;890;p72"/>
          <p:cNvCxnSpPr/>
          <p:nvPr/>
        </p:nvCxnSpPr>
        <p:spPr>
          <a:xfrm flipH="1">
            <a:off x="1192204" y="1729725"/>
            <a:ext cx="3300" cy="1493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91" name="Google Shape;891;p72"/>
          <p:cNvCxnSpPr/>
          <p:nvPr/>
        </p:nvCxnSpPr>
        <p:spPr>
          <a:xfrm rot="10800000">
            <a:off x="1192208" y="3172730"/>
            <a:ext cx="5922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892" name="Google Shape;892;p72"/>
          <p:cNvGrpSpPr/>
          <p:nvPr/>
        </p:nvGrpSpPr>
        <p:grpSpPr>
          <a:xfrm rot="-5400000">
            <a:off x="1187337" y="2936293"/>
            <a:ext cx="241293" cy="231592"/>
            <a:chOff x="3397534" y="3193326"/>
            <a:chExt cx="179400" cy="172200"/>
          </a:xfrm>
        </p:grpSpPr>
        <p:cxnSp>
          <p:nvCxnSpPr>
            <p:cNvPr id="893" name="Google Shape;893;p72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4" name="Google Shape;894;p72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95" name="Google Shape;895;p72"/>
          <p:cNvSpPr txBox="1"/>
          <p:nvPr>
            <p:ph idx="1" type="body"/>
          </p:nvPr>
        </p:nvSpPr>
        <p:spPr>
          <a:xfrm>
            <a:off x="400200" y="222967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6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896" name="Google Shape;896;p72"/>
          <p:cNvSpPr txBox="1"/>
          <p:nvPr>
            <p:ph idx="1" type="body"/>
          </p:nvPr>
        </p:nvSpPr>
        <p:spPr>
          <a:xfrm>
            <a:off x="2308525" y="330697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897" name="Google Shape;897;p72"/>
          <p:cNvSpPr txBox="1"/>
          <p:nvPr>
            <p:ph idx="1" type="body"/>
          </p:nvPr>
        </p:nvSpPr>
        <p:spPr>
          <a:xfrm>
            <a:off x="6367994" y="2393375"/>
            <a:ext cx="21471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+ 4)(4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6)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898" name="Google Shape;898;p72"/>
          <p:cNvSpPr txBox="1"/>
          <p:nvPr>
            <p:ph idx="1" type="body"/>
          </p:nvPr>
        </p:nvSpPr>
        <p:spPr>
          <a:xfrm>
            <a:off x="4032125" y="1523825"/>
            <a:ext cx="19347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+ 2)(2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3)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899" name="Google Shape;899;p72"/>
          <p:cNvSpPr txBox="1"/>
          <p:nvPr>
            <p:ph idx="1" type="body"/>
          </p:nvPr>
        </p:nvSpPr>
        <p:spPr>
          <a:xfrm>
            <a:off x="4032125" y="2383575"/>
            <a:ext cx="1920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+ 2)(4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6)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900" name="Google Shape;900;p72"/>
          <p:cNvSpPr txBox="1"/>
          <p:nvPr>
            <p:ph idx="1" type="body"/>
          </p:nvPr>
        </p:nvSpPr>
        <p:spPr>
          <a:xfrm>
            <a:off x="4032125" y="4103075"/>
            <a:ext cx="19698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+ 4)(2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3)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901" name="Google Shape;901;p72"/>
          <p:cNvSpPr txBox="1"/>
          <p:nvPr>
            <p:ph idx="1" type="body"/>
          </p:nvPr>
        </p:nvSpPr>
        <p:spPr>
          <a:xfrm>
            <a:off x="6367988" y="1523825"/>
            <a:ext cx="19347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+ 4)(2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6)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frac{\left(2x\ +\ 4\right)\left(4x-6\right)}{2}&quot;&gt;&lt;mfrac&gt;&lt;mrow&gt;&lt;mrow data-mjx-texclass=&quot;INNER&quot;&gt;&lt;mo data-mjx-texclass=&quot;OPEN&quot;&gt;(&lt;/mo&gt;&lt;mn&gt;2&lt;/mn&gt;&lt;mi&gt;x&lt;/mi&gt;&lt;mtext&gt;&lt;/mtext&gt;&lt;mo&gt;+&lt;/mo&gt;&lt;mtext&gt;&lt;/mtext&gt;&lt;mn&gt;4&lt;/mn&gt;&lt;mo data-mjx-texclass=&quot;CLOSE&quot;&gt;)&lt;/mo&gt;&lt;/mrow&gt;&lt;mrow data-mjx-texclass=&quot;INNER&quot;&gt;&lt;mo data-mjx-texclass=&quot;OPEN&quot;&gt;(&lt;/mo&gt;&lt;mn&gt;4&lt;/mn&gt;&lt;mi&gt;x&lt;/mi&gt;&lt;mo&gt;−&lt;/mo&gt;&lt;mn&gt;6&lt;/mn&gt;&lt;mo data-mjx-texclass=&quot;CLOSE&quot;&gt;)&lt;/mo&gt;&lt;/mrow&gt;&lt;/mrow&gt;&lt;mn&gt;2&lt;/mn&gt;&lt;/mfrac&gt;&lt;/math&gt;" id="902" name="Google Shape;902;p72" title="open paren 2 x plus 4 close paren times open paren 4 x minus 6 close paren over 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7988" y="4045463"/>
            <a:ext cx="1858266" cy="518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\left(4x-6\right)\left(2x\ +\ 2\right)&quot;&gt;&lt;mfrac&gt;&lt;mn&gt;1&lt;/mn&gt;&lt;mn&gt;2&lt;/mn&gt;&lt;/mfrac&gt;&lt;mrow data-mjx-texclass=&quot;INNER&quot;&gt;&lt;mo data-mjx-texclass=&quot;OPEN&quot;&gt;(&lt;/mo&gt;&lt;mn&gt;4&lt;/mn&gt;&lt;mi&gt;x&lt;/mi&gt;&lt;mo&gt;−&lt;/mo&gt;&lt;mn&gt;6&lt;/mn&gt;&lt;mo data-mjx-texclass=&quot;CLOSE&quot;&gt;)&lt;/mo&gt;&lt;/mrow&gt;&lt;mrow data-mjx-texclass=&quot;INNER&quot;&gt;&lt;mo data-mjx-texclass=&quot;OPEN&quot;&gt;(&lt;/mo&gt;&lt;mn&gt;2&lt;/mn&gt;&lt;mi&gt;x&lt;/mi&gt;&lt;mtext&gt;&lt;/mtext&gt;&lt;mo&gt;+&lt;/mo&gt;&lt;mtext&gt;&lt;/mtext&gt;&lt;mn&gt;2&lt;/mn&gt;&lt;mo data-mjx-texclass=&quot;CLOSE&quot;&gt;)&lt;/mo&gt;&lt;/mrow&gt;&lt;/math&gt;" id="903" name="Google Shape;903;p72" title="one half times open paren 4 x minus 6 close paren times open paren 2 x plus 2 close paren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7988" y="3135209"/>
            <a:ext cx="1934591" cy="495425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72"/>
          <p:cNvSpPr txBox="1"/>
          <p:nvPr>
            <p:ph idx="1" type="body"/>
          </p:nvPr>
        </p:nvSpPr>
        <p:spPr>
          <a:xfrm>
            <a:off x="4032125" y="3243325"/>
            <a:ext cx="19347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+ 4)(2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6)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905" name="Google Shape;905;p72"/>
          <p:cNvSpPr/>
          <p:nvPr/>
        </p:nvSpPr>
        <p:spPr>
          <a:xfrm>
            <a:off x="3900250" y="2285200"/>
            <a:ext cx="1714500" cy="518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6" name="Google Shape;906;p72"/>
          <p:cNvSpPr/>
          <p:nvPr/>
        </p:nvSpPr>
        <p:spPr>
          <a:xfrm>
            <a:off x="4015200" y="4007850"/>
            <a:ext cx="1714500" cy="518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7" name="Google Shape;907;p72"/>
          <p:cNvSpPr/>
          <p:nvPr/>
        </p:nvSpPr>
        <p:spPr>
          <a:xfrm>
            <a:off x="6194900" y="3901475"/>
            <a:ext cx="2280900" cy="704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8" name="Google Shape;908;p72"/>
          <p:cNvSpPr/>
          <p:nvPr/>
        </p:nvSpPr>
        <p:spPr>
          <a:xfrm>
            <a:off x="8073425" y="3216475"/>
            <a:ext cx="193500" cy="336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9" name="Google Shape;909;p72"/>
          <p:cNvSpPr txBox="1"/>
          <p:nvPr>
            <p:ph idx="1" type="body"/>
          </p:nvPr>
        </p:nvSpPr>
        <p:spPr>
          <a:xfrm>
            <a:off x="6256800" y="2850500"/>
            <a:ext cx="2563200" cy="28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Qiimahan (value) waa inuu ahaadaa 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910" name="Google Shape;910;p72"/>
          <p:cNvCxnSpPr>
            <a:stCxn id="909" idx="2"/>
            <a:endCxn id="908" idx="1"/>
          </p:cNvCxnSpPr>
          <p:nvPr/>
        </p:nvCxnSpPr>
        <p:spPr>
          <a:xfrm>
            <a:off x="7538400" y="3135200"/>
            <a:ext cx="534900" cy="2496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73"/>
          <p:cNvSpPr txBox="1"/>
          <p:nvPr>
            <p:ph idx="1" type="body"/>
          </p:nvPr>
        </p:nvSpPr>
        <p:spPr>
          <a:xfrm>
            <a:off x="324000" y="810000"/>
            <a:ext cx="82377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Waa kan trapezium (trapezium).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 loo xisaabiyo tibaax (expression) fudud (simplified) bedka (area) waxaan u kala qaybin karnaa laba saddex-xagal (triangle).</a:t>
            </a:r>
            <a:endParaRPr sz="2000"/>
          </a:p>
        </p:txBody>
      </p:sp>
      <p:sp>
        <p:nvSpPr>
          <p:cNvPr id="916" name="Google Shape;916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Samaynta tibaaxaha (expressions) bedka (area)</a:t>
            </a:r>
            <a:endParaRPr/>
          </a:p>
        </p:txBody>
      </p:sp>
      <p:sp>
        <p:nvSpPr>
          <p:cNvPr id="917" name="Google Shape;917;p73"/>
          <p:cNvSpPr txBox="1"/>
          <p:nvPr>
            <p:ph idx="1" type="body"/>
          </p:nvPr>
        </p:nvSpPr>
        <p:spPr>
          <a:xfrm>
            <a:off x="1603461" y="4266425"/>
            <a:ext cx="5373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18" name="Google Shape;918;p73"/>
          <p:cNvSpPr txBox="1"/>
          <p:nvPr>
            <p:ph idx="1" type="body"/>
          </p:nvPr>
        </p:nvSpPr>
        <p:spPr>
          <a:xfrm>
            <a:off x="1603461" y="2120100"/>
            <a:ext cx="5373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grpSp>
        <p:nvGrpSpPr>
          <p:cNvPr id="919" name="Google Shape;919;p73"/>
          <p:cNvGrpSpPr/>
          <p:nvPr/>
        </p:nvGrpSpPr>
        <p:grpSpPr>
          <a:xfrm>
            <a:off x="578925" y="2617200"/>
            <a:ext cx="3231604" cy="1649225"/>
            <a:chOff x="578925" y="2160000"/>
            <a:chExt cx="3231604" cy="1649225"/>
          </a:xfrm>
        </p:grpSpPr>
        <p:sp>
          <p:nvSpPr>
            <p:cNvPr id="920" name="Google Shape;920;p73"/>
            <p:cNvSpPr/>
            <p:nvPr/>
          </p:nvSpPr>
          <p:spPr>
            <a:xfrm>
              <a:off x="578925" y="2160000"/>
              <a:ext cx="2643300" cy="1530600"/>
            </a:xfrm>
            <a:prstGeom prst="trapezoid">
              <a:avLst>
                <a:gd fmla="val 42122" name="adj"/>
              </a:avLst>
            </a:prstGeom>
            <a:solidFill>
              <a:schemeClr val="accent4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21" name="Google Shape;921;p73"/>
            <p:cNvCxnSpPr/>
            <p:nvPr/>
          </p:nvCxnSpPr>
          <p:spPr>
            <a:xfrm>
              <a:off x="578925" y="3809225"/>
              <a:ext cx="2636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22" name="Google Shape;922;p73"/>
            <p:cNvCxnSpPr/>
            <p:nvPr/>
          </p:nvCxnSpPr>
          <p:spPr>
            <a:xfrm>
              <a:off x="3215013" y="3690605"/>
              <a:ext cx="5922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grpSp>
          <p:nvGrpSpPr>
            <p:cNvPr id="923" name="Google Shape;923;p73"/>
            <p:cNvGrpSpPr/>
            <p:nvPr/>
          </p:nvGrpSpPr>
          <p:grpSpPr>
            <a:xfrm flipH="1" rot="5400000">
              <a:off x="3570791" y="3454168"/>
              <a:ext cx="241293" cy="231592"/>
              <a:chOff x="3397534" y="3193326"/>
              <a:chExt cx="179400" cy="172200"/>
            </a:xfrm>
          </p:grpSpPr>
          <p:cxnSp>
            <p:nvCxnSpPr>
              <p:cNvPr id="924" name="Google Shape;924;p73"/>
              <p:cNvCxnSpPr/>
              <p:nvPr/>
            </p:nvCxnSpPr>
            <p:spPr>
              <a:xfrm>
                <a:off x="3397534" y="3363142"/>
                <a:ext cx="1794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25" name="Google Shape;925;p73"/>
              <p:cNvCxnSpPr/>
              <p:nvPr/>
            </p:nvCxnSpPr>
            <p:spPr>
              <a:xfrm rot="10800000">
                <a:off x="3571988" y="3193326"/>
                <a:ext cx="0" cy="1722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80808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926" name="Google Shape;926;p73"/>
            <p:cNvCxnSpPr/>
            <p:nvPr/>
          </p:nvCxnSpPr>
          <p:spPr>
            <a:xfrm flipH="1">
              <a:off x="3807229" y="2197500"/>
              <a:ext cx="3300" cy="1493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927" name="Google Shape;927;p73"/>
          <p:cNvSpPr txBox="1"/>
          <p:nvPr>
            <p:ph idx="1" type="body"/>
          </p:nvPr>
        </p:nvSpPr>
        <p:spPr>
          <a:xfrm>
            <a:off x="3939000" y="318090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928" name="Google Shape;928;p73"/>
          <p:cNvCxnSpPr/>
          <p:nvPr/>
        </p:nvCxnSpPr>
        <p:spPr>
          <a:xfrm flipH="1">
            <a:off x="565875" y="2613450"/>
            <a:ext cx="2020200" cy="1540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9" name="Google Shape;929;p73"/>
          <p:cNvSpPr txBox="1"/>
          <p:nvPr>
            <p:ph idx="1" type="body"/>
          </p:nvPr>
        </p:nvSpPr>
        <p:spPr>
          <a:xfrm>
            <a:off x="1315800" y="282735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30" name="Google Shape;930;p73"/>
          <p:cNvSpPr txBox="1"/>
          <p:nvPr>
            <p:ph idx="1" type="body"/>
          </p:nvPr>
        </p:nvSpPr>
        <p:spPr>
          <a:xfrm>
            <a:off x="2140750" y="345972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31" name="Google Shape;931;p73"/>
          <p:cNvSpPr txBox="1"/>
          <p:nvPr>
            <p:ph idx="1" type="body"/>
          </p:nvPr>
        </p:nvSpPr>
        <p:spPr>
          <a:xfrm>
            <a:off x="4824000" y="1941000"/>
            <a:ext cx="38901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Bedka A (Area of A): (x + 4)(x + 5)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932" name="Google Shape;932;p73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5906452" y="1957871"/>
            <a:ext cx="293525" cy="375601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73"/>
          <p:cNvSpPr txBox="1"/>
          <p:nvPr>
            <p:ph idx="1" type="body"/>
          </p:nvPr>
        </p:nvSpPr>
        <p:spPr>
          <a:xfrm>
            <a:off x="4824000" y="3429725"/>
            <a:ext cx="38901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Bedka B (Area of B): (x + 6)(x + 5)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934" name="Google Shape;934;p73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5906452" y="3449334"/>
            <a:ext cx="293525" cy="375601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73"/>
          <p:cNvSpPr txBox="1"/>
          <p:nvPr>
            <p:ph idx="1" type="body"/>
          </p:nvPr>
        </p:nvSpPr>
        <p:spPr>
          <a:xfrm>
            <a:off x="4824000" y="2382925"/>
            <a:ext cx="38901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+ 9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+ 20)</a:t>
            </a:r>
            <a:r>
              <a:rPr lang="en-GB" sz="1800">
                <a:latin typeface="Lexend"/>
              </a:rPr>
              <a:t>  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936" name="Google Shape;936;p73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4848902" y="2383959"/>
            <a:ext cx="293525" cy="375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x^2+\frac{9}{2}x\ +\ 10&quot;&gt;&lt;mfrac&gt;&lt;mn&gt;1&lt;/mn&gt;&lt;mn&gt;2&lt;/mn&gt;&lt;/mfrac&gt;&lt;msup&gt;&lt;mi&gt;x&lt;/mi&gt;&lt;mn&gt;2&lt;/mn&gt;&lt;/msup&gt;&lt;mo&gt;+&lt;/mo&gt;&lt;mfrac&gt;&lt;mn&gt;9&lt;/mn&gt;&lt;mn&gt;2&lt;/mn&gt;&lt;/mfrac&gt;&lt;mi&gt;x&lt;/mi&gt;&lt;mtext&gt;&lt;/mtext&gt;&lt;mo&gt;+&lt;/mo&gt;&lt;mtext&gt;&lt;/mtext&gt;&lt;mn&gt;10&lt;/mn&gt;&lt;/math&gt;" id="937" name="Google Shape;937;p73" title="one half x squared plus nine halves x plus 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1050" y="2941471"/>
            <a:ext cx="1347924" cy="403200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73"/>
          <p:cNvSpPr txBox="1"/>
          <p:nvPr>
            <p:ph idx="1" type="body"/>
          </p:nvPr>
        </p:nvSpPr>
        <p:spPr>
          <a:xfrm>
            <a:off x="4824000" y="3906925"/>
            <a:ext cx="38901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+ 11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+ 30)</a:t>
            </a:r>
            <a:r>
              <a:rPr lang="en-GB" sz="1800">
                <a:latin typeface="Lexend"/>
              </a:rPr>
              <a:t>  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939" name="Google Shape;939;p73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4848902" y="3907959"/>
            <a:ext cx="293525" cy="375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x^2+\frac{11}{2}x\ +\ 15&quot;&gt;&lt;mfrac&gt;&lt;mn&gt;1&lt;/mn&gt;&lt;mn&gt;2&lt;/mn&gt;&lt;/mfrac&gt;&lt;msup&gt;&lt;mi&gt;x&lt;/mi&gt;&lt;mn&gt;2&lt;/mn&gt;&lt;/msup&gt;&lt;mo&gt;+&lt;/mo&gt;&lt;mfrac&gt;&lt;mn&gt;11&lt;/mn&gt;&lt;mn&gt;2&lt;/mn&gt;&lt;/mfrac&gt;&lt;mi&gt;x&lt;/mi&gt;&lt;mtext&gt;&lt;/mtext&gt;&lt;mo&gt;+&lt;/mo&gt;&lt;mtext&gt;&lt;/mtext&gt;&lt;mn&gt;15&lt;/mn&gt;&lt;/math&gt;" id="940" name="Google Shape;940;p73" title="one half x squared plus eleven halves x plus 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1050" y="4360825"/>
            <a:ext cx="1439137" cy="403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1" name="Google Shape;941;p73"/>
          <p:cNvCxnSpPr/>
          <p:nvPr/>
        </p:nvCxnSpPr>
        <p:spPr>
          <a:xfrm>
            <a:off x="1238550" y="2525075"/>
            <a:ext cx="1338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tibaaxaha (expressions) bedka (area)</a:t>
            </a:r>
            <a:endParaRPr/>
          </a:p>
        </p:txBody>
      </p:sp>
      <p:sp>
        <p:nvSpPr>
          <p:cNvPr id="947" name="Google Shape;947;p74"/>
          <p:cNvSpPr/>
          <p:nvPr/>
        </p:nvSpPr>
        <p:spPr>
          <a:xfrm>
            <a:off x="578925" y="1245600"/>
            <a:ext cx="2643300" cy="1530600"/>
          </a:xfrm>
          <a:prstGeom prst="trapezoid">
            <a:avLst>
              <a:gd fmla="val 42122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8" name="Google Shape;948;p74"/>
          <p:cNvCxnSpPr/>
          <p:nvPr/>
        </p:nvCxnSpPr>
        <p:spPr>
          <a:xfrm>
            <a:off x="578925" y="2894825"/>
            <a:ext cx="2636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49" name="Google Shape;949;p74"/>
          <p:cNvSpPr txBox="1"/>
          <p:nvPr>
            <p:ph idx="1" type="body"/>
          </p:nvPr>
        </p:nvSpPr>
        <p:spPr>
          <a:xfrm>
            <a:off x="1603461" y="2894825"/>
            <a:ext cx="5373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50" name="Google Shape;950;p74"/>
          <p:cNvSpPr txBox="1"/>
          <p:nvPr>
            <p:ph idx="1" type="body"/>
          </p:nvPr>
        </p:nvSpPr>
        <p:spPr>
          <a:xfrm>
            <a:off x="1603461" y="748500"/>
            <a:ext cx="5373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951" name="Google Shape;951;p74"/>
          <p:cNvCxnSpPr/>
          <p:nvPr/>
        </p:nvCxnSpPr>
        <p:spPr>
          <a:xfrm>
            <a:off x="3215013" y="2776205"/>
            <a:ext cx="5922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952" name="Google Shape;952;p74"/>
          <p:cNvGrpSpPr/>
          <p:nvPr/>
        </p:nvGrpSpPr>
        <p:grpSpPr>
          <a:xfrm flipH="1" rot="5400000">
            <a:off x="3570791" y="2539768"/>
            <a:ext cx="241293" cy="231592"/>
            <a:chOff x="3397534" y="3193326"/>
            <a:chExt cx="179400" cy="172200"/>
          </a:xfrm>
        </p:grpSpPr>
        <p:cxnSp>
          <p:nvCxnSpPr>
            <p:cNvPr id="953" name="Google Shape;953;p74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4" name="Google Shape;954;p74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955" name="Google Shape;955;p74"/>
          <p:cNvCxnSpPr/>
          <p:nvPr/>
        </p:nvCxnSpPr>
        <p:spPr>
          <a:xfrm flipH="1">
            <a:off x="3807229" y="1283100"/>
            <a:ext cx="3300" cy="1493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56" name="Google Shape;956;p74"/>
          <p:cNvSpPr txBox="1"/>
          <p:nvPr>
            <p:ph idx="1" type="body"/>
          </p:nvPr>
        </p:nvSpPr>
        <p:spPr>
          <a:xfrm>
            <a:off x="3939000" y="180930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957" name="Google Shape;957;p74"/>
          <p:cNvCxnSpPr/>
          <p:nvPr/>
        </p:nvCxnSpPr>
        <p:spPr>
          <a:xfrm flipH="1">
            <a:off x="565875" y="1241850"/>
            <a:ext cx="2020200" cy="1540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8" name="Google Shape;958;p74"/>
          <p:cNvSpPr txBox="1"/>
          <p:nvPr>
            <p:ph idx="1" type="body"/>
          </p:nvPr>
        </p:nvSpPr>
        <p:spPr>
          <a:xfrm>
            <a:off x="1315800" y="145575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59" name="Google Shape;959;p74"/>
          <p:cNvSpPr txBox="1"/>
          <p:nvPr>
            <p:ph idx="1" type="body"/>
          </p:nvPr>
        </p:nvSpPr>
        <p:spPr>
          <a:xfrm>
            <a:off x="2140750" y="208812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60" name="Google Shape;960;p74"/>
          <p:cNvSpPr txBox="1"/>
          <p:nvPr>
            <p:ph idx="1" type="body"/>
          </p:nvPr>
        </p:nvSpPr>
        <p:spPr>
          <a:xfrm>
            <a:off x="4824000" y="798000"/>
            <a:ext cx="38901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Bedka A (Area of A): (x + 4)(x + 5)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961" name="Google Shape;961;p74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5906452" y="814871"/>
            <a:ext cx="293525" cy="375601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74"/>
          <p:cNvSpPr txBox="1"/>
          <p:nvPr>
            <p:ph idx="1" type="body"/>
          </p:nvPr>
        </p:nvSpPr>
        <p:spPr>
          <a:xfrm>
            <a:off x="4824000" y="2286725"/>
            <a:ext cx="38901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Bedka B (Area of B): (x + 6)(x + 5)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963" name="Google Shape;963;p74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5906452" y="2306334"/>
            <a:ext cx="293525" cy="375601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74"/>
          <p:cNvSpPr txBox="1"/>
          <p:nvPr>
            <p:ph idx="1" type="body"/>
          </p:nvPr>
        </p:nvSpPr>
        <p:spPr>
          <a:xfrm>
            <a:off x="4824000" y="1239925"/>
            <a:ext cx="38901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+ 9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+ 20)</a:t>
            </a:r>
            <a:r>
              <a:rPr lang="en-GB" sz="1800">
                <a:latin typeface="Lexend"/>
              </a:rPr>
              <a:t>  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965" name="Google Shape;965;p74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4848902" y="1240959"/>
            <a:ext cx="293525" cy="375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x^2+\frac{9}{2}x\ +\ 10&quot;&gt;&lt;mfrac&gt;&lt;mn&gt;1&lt;/mn&gt;&lt;mn&gt;2&lt;/mn&gt;&lt;/mfrac&gt;&lt;msup&gt;&lt;mi&gt;x&lt;/mi&gt;&lt;mn&gt;2&lt;/mn&gt;&lt;/msup&gt;&lt;mo&gt;+&lt;/mo&gt;&lt;mfrac&gt;&lt;mn&gt;9&lt;/mn&gt;&lt;mn&gt;2&lt;/mn&gt;&lt;/mfrac&gt;&lt;mi&gt;x&lt;/mi&gt;&lt;mtext&gt;&lt;/mtext&gt;&lt;mo&gt;+&lt;/mo&gt;&lt;mtext&gt;&lt;/mtext&gt;&lt;mn&gt;10&lt;/mn&gt;&lt;/math&gt;" id="966" name="Google Shape;966;p74" title="one half x squared plus nine halves x plus 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1050" y="1798471"/>
            <a:ext cx="1347924" cy="403200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74"/>
          <p:cNvSpPr txBox="1"/>
          <p:nvPr>
            <p:ph idx="1" type="body"/>
          </p:nvPr>
        </p:nvSpPr>
        <p:spPr>
          <a:xfrm>
            <a:off x="4824000" y="2763925"/>
            <a:ext cx="3890100" cy="4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+ 11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+ 30)</a:t>
            </a:r>
            <a:r>
              <a:rPr lang="en-GB" sz="1800">
                <a:latin typeface="Lexend"/>
              </a:rPr>
              <a:t>  </a:t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968" name="Google Shape;968;p74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4848902" y="2764959"/>
            <a:ext cx="293525" cy="375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x^2+\frac{11}{2}x\ +\ 15&quot;&gt;&lt;mfrac&gt;&lt;mn&gt;1&lt;/mn&gt;&lt;mn&gt;2&lt;/mn&gt;&lt;/mfrac&gt;&lt;msup&gt;&lt;mi&gt;x&lt;/mi&gt;&lt;mn&gt;2&lt;/mn&gt;&lt;/msup&gt;&lt;mo&gt;+&lt;/mo&gt;&lt;mfrac&gt;&lt;mn&gt;11&lt;/mn&gt;&lt;mn&gt;2&lt;/mn&gt;&lt;/mfrac&gt;&lt;mi&gt;x&lt;/mi&gt;&lt;mtext&gt;&lt;/mtext&gt;&lt;mo&gt;+&lt;/mo&gt;&lt;mtext&gt;&lt;/mtext&gt;&lt;mn&gt;15&lt;/mn&gt;&lt;/math&gt;" id="969" name="Google Shape;969;p74" title="one half x squared plus eleven halves x plus 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1050" y="3217825"/>
            <a:ext cx="1439137" cy="403200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74"/>
          <p:cNvSpPr txBox="1"/>
          <p:nvPr>
            <p:ph idx="1" type="body"/>
          </p:nvPr>
        </p:nvSpPr>
        <p:spPr>
          <a:xfrm>
            <a:off x="324000" y="3930700"/>
            <a:ext cx="8496000" cy="75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Wadarta (Total):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frac{1}{2}x^2+\frac{9}{2}x\ +\ 10\ +\ \frac{1}{2}x^2+\ \frac{11}{2}x\ +\ 15&quot;&gt;&lt;mfrac&gt;&lt;mn&gt;1&lt;/mn&gt;&lt;mn&gt;2&lt;/mn&gt;&lt;/mfrac&gt;&lt;msup&gt;&lt;mi&gt;x&lt;/mi&gt;&lt;mn&gt;2&lt;/mn&gt;&lt;/msup&gt;&lt;mo&gt;+&lt;/mo&gt;&lt;mfrac&gt;&lt;mn&gt;9&lt;/mn&gt;&lt;mn&gt;2&lt;/mn&gt;&lt;/mfrac&gt;&lt;mi&gt;x&lt;/mi&gt;&lt;mtext&gt;&lt;/mtext&gt;&lt;mo&gt;+&lt;/mo&gt;&lt;mtext&gt;&lt;/mtext&gt;&lt;mn&gt;10&lt;/mn&gt;&lt;mtext&gt;&lt;/mtext&gt;&lt;mo&gt;+&lt;/mo&gt;&lt;mtext&gt;&lt;/mtext&gt;&lt;mfrac&gt;&lt;mn&gt;1&lt;/mn&gt;&lt;mn&gt;2&lt;/mn&gt;&lt;/mfrac&gt;&lt;msup&gt;&lt;mi&gt;x&lt;/mi&gt;&lt;mn&gt;2&lt;/mn&gt;&lt;/msup&gt;&lt;mo&gt;+&lt;/mo&gt;&lt;mtext&gt;&lt;/mtext&gt;&lt;mfrac&gt;&lt;mn&gt;11&lt;/mn&gt;&lt;mn&gt;2&lt;/mn&gt;&lt;/mfrac&gt;&lt;mi&gt;x&lt;/mi&gt;&lt;mtext&gt;&lt;/mtext&gt;&lt;mo&gt;+&lt;/mo&gt;&lt;mtext&gt;&lt;/mtext&gt;&lt;mn&gt;15&lt;/mn&gt;&lt;/math&gt;" id="971" name="Google Shape;971;p74" title="one half x squared plus nine halves x plus 10 plus one half x squared plus eleven halves x plus 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7900" y="3884728"/>
            <a:ext cx="3175591" cy="403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x^2+10x\ +\ 25&quot;&gt;&lt;msup&gt;&lt;mi&gt;x&lt;/mi&gt;&lt;mn&gt;2&lt;/mn&gt;&lt;/msup&gt;&lt;mo&gt;+&lt;/mo&gt;&lt;mn&gt;10&lt;/mn&gt;&lt;mi&gt;x&lt;/mi&gt;&lt;mtext&gt;&lt;/mtext&gt;&lt;mo&gt;+&lt;/mo&gt;&lt;mtext&gt;&lt;/mtext&gt;&lt;mn&gt;25&lt;/mn&gt;&lt;/math&gt;" id="972" name="Google Shape;972;p74" title="x squared plus 10 x plus 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7900" y="4402575"/>
            <a:ext cx="2185833" cy="327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3" name="Google Shape;973;p74"/>
          <p:cNvCxnSpPr/>
          <p:nvPr/>
        </p:nvCxnSpPr>
        <p:spPr>
          <a:xfrm>
            <a:off x="1202650" y="1133600"/>
            <a:ext cx="1338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974" name="Google Shape;974;p74"/>
          <p:cNvGrpSpPr/>
          <p:nvPr/>
        </p:nvGrpSpPr>
        <p:grpSpPr>
          <a:xfrm>
            <a:off x="4803363" y="1731075"/>
            <a:ext cx="1735125" cy="1947550"/>
            <a:chOff x="4803363" y="1731075"/>
            <a:chExt cx="1735125" cy="1947550"/>
          </a:xfrm>
        </p:grpSpPr>
        <p:sp>
          <p:nvSpPr>
            <p:cNvPr id="975" name="Google Shape;975;p74"/>
            <p:cNvSpPr/>
            <p:nvPr/>
          </p:nvSpPr>
          <p:spPr>
            <a:xfrm>
              <a:off x="4803363" y="1731075"/>
              <a:ext cx="1714500" cy="5184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6" name="Google Shape;976;p74"/>
            <p:cNvSpPr/>
            <p:nvPr/>
          </p:nvSpPr>
          <p:spPr>
            <a:xfrm>
              <a:off x="4823988" y="3160225"/>
              <a:ext cx="1714500" cy="5184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Samaynta tibaaxaha (expressions) bedka (area)</a:t>
            </a:r>
            <a:endParaRPr/>
          </a:p>
        </p:txBody>
      </p:sp>
      <p:sp>
        <p:nvSpPr>
          <p:cNvPr id="982" name="Google Shape;982;p75"/>
          <p:cNvSpPr/>
          <p:nvPr/>
        </p:nvSpPr>
        <p:spPr>
          <a:xfrm>
            <a:off x="502725" y="1245600"/>
            <a:ext cx="2643300" cy="1530600"/>
          </a:xfrm>
          <a:prstGeom prst="trapezoid">
            <a:avLst>
              <a:gd fmla="val 42122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3" name="Google Shape;983;p75"/>
          <p:cNvCxnSpPr/>
          <p:nvPr/>
        </p:nvCxnSpPr>
        <p:spPr>
          <a:xfrm>
            <a:off x="502725" y="2894825"/>
            <a:ext cx="2636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84" name="Google Shape;984;p75"/>
          <p:cNvSpPr txBox="1"/>
          <p:nvPr>
            <p:ph idx="1" type="body"/>
          </p:nvPr>
        </p:nvSpPr>
        <p:spPr>
          <a:xfrm>
            <a:off x="1527261" y="2894825"/>
            <a:ext cx="5373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85" name="Google Shape;985;p75"/>
          <p:cNvSpPr txBox="1"/>
          <p:nvPr>
            <p:ph idx="1" type="body"/>
          </p:nvPr>
        </p:nvSpPr>
        <p:spPr>
          <a:xfrm>
            <a:off x="1527261" y="748500"/>
            <a:ext cx="5373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986" name="Google Shape;986;p75"/>
          <p:cNvCxnSpPr/>
          <p:nvPr/>
        </p:nvCxnSpPr>
        <p:spPr>
          <a:xfrm>
            <a:off x="3138813" y="2776205"/>
            <a:ext cx="5922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987" name="Google Shape;987;p75"/>
          <p:cNvGrpSpPr/>
          <p:nvPr/>
        </p:nvGrpSpPr>
        <p:grpSpPr>
          <a:xfrm flipH="1" rot="5400000">
            <a:off x="3494591" y="2539768"/>
            <a:ext cx="241293" cy="231592"/>
            <a:chOff x="3397534" y="3193326"/>
            <a:chExt cx="179400" cy="172200"/>
          </a:xfrm>
        </p:grpSpPr>
        <p:cxnSp>
          <p:nvCxnSpPr>
            <p:cNvPr id="988" name="Google Shape;988;p75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9" name="Google Shape;989;p75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990" name="Google Shape;990;p75"/>
          <p:cNvCxnSpPr/>
          <p:nvPr/>
        </p:nvCxnSpPr>
        <p:spPr>
          <a:xfrm flipH="1">
            <a:off x="3731029" y="1283100"/>
            <a:ext cx="3300" cy="1493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91" name="Google Shape;991;p75"/>
          <p:cNvSpPr txBox="1"/>
          <p:nvPr>
            <p:ph idx="1" type="body"/>
          </p:nvPr>
        </p:nvSpPr>
        <p:spPr>
          <a:xfrm>
            <a:off x="3862800" y="180930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grpSp>
        <p:nvGrpSpPr>
          <p:cNvPr id="992" name="Google Shape;992;p75"/>
          <p:cNvGrpSpPr/>
          <p:nvPr/>
        </p:nvGrpSpPr>
        <p:grpSpPr>
          <a:xfrm>
            <a:off x="4664757" y="810056"/>
            <a:ext cx="3957618" cy="1546941"/>
            <a:chOff x="4664757" y="810056"/>
            <a:chExt cx="3957618" cy="1546941"/>
          </a:xfrm>
        </p:grpSpPr>
        <p:pic>
          <p:nvPicPr>
            <p:cNvPr id="993" name="Google Shape;993;p7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7889549" y="1184376"/>
              <a:ext cx="426966" cy="8175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4" name="Google Shape;994;p75"/>
            <p:cNvSpPr txBox="1"/>
            <p:nvPr/>
          </p:nvSpPr>
          <p:spPr>
            <a:xfrm flipH="1">
              <a:off x="7583775" y="1912096"/>
              <a:ext cx="1038600" cy="44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995" name="Google Shape;995;p75"/>
            <p:cNvGrpSpPr/>
            <p:nvPr/>
          </p:nvGrpSpPr>
          <p:grpSpPr>
            <a:xfrm flipH="1">
              <a:off x="4664757" y="810056"/>
              <a:ext cx="3184088" cy="1256128"/>
              <a:chOff x="1807240" y="1612125"/>
              <a:chExt cx="1901629" cy="931500"/>
            </a:xfrm>
          </p:grpSpPr>
          <p:pic>
            <p:nvPicPr>
              <p:cNvPr id="996" name="Google Shape;996;p7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69082" t="56280"/>
              <a:stretch/>
            </p:blipFill>
            <p:spPr>
              <a:xfrm flipH="1">
                <a:off x="1807240" y="1612125"/>
                <a:ext cx="1901629" cy="931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97" name="Google Shape;997;p75"/>
              <p:cNvSpPr txBox="1"/>
              <p:nvPr/>
            </p:nvSpPr>
            <p:spPr>
              <a:xfrm flipH="1">
                <a:off x="1957969" y="1790376"/>
                <a:ext cx="1658100" cy="51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Waxaan u malaynayaa inaan ogahay hab ka fudud oo aan ku helo bedka (area) trapezium-ka (trapezium)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998" name="Google Shape;998;p75"/>
          <p:cNvSpPr txBox="1"/>
          <p:nvPr/>
        </p:nvSpPr>
        <p:spPr>
          <a:xfrm>
            <a:off x="4183500" y="2491500"/>
            <a:ext cx="4636500" cy="12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Waxaan ku bilaabi karnaa inaan isku darka dhinacyada isbarbar socda (parallel sides) kuna qaybino 2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Tani waxay helaysaa dhexda labada dherer (lengths).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9" name="Google Shape;999;p75"/>
          <p:cNvSpPr txBox="1"/>
          <p:nvPr>
            <p:ph idx="1" type="body"/>
          </p:nvPr>
        </p:nvSpPr>
        <p:spPr>
          <a:xfrm>
            <a:off x="4183448" y="3680400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 +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2</a:t>
            </a:r>
            <a:r>
              <a:rPr i="1"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frac{2x\ +\ 10}{2}\equiv\ x\ +\ 5&quot;&gt;&lt;mfrac&gt;&lt;mrow&gt;&lt;mn&gt;2&lt;/mn&gt;&lt;mi&gt;x&lt;/mi&gt;&lt;mtext&gt;&lt;/mtext&gt;&lt;mo&gt;+&lt;/mo&gt;&lt;mtext&gt;&lt;/mtext&gt;&lt;mn&gt;10&lt;/mn&gt;&lt;/mrow&gt;&lt;mn&gt;2&lt;/mn&gt;&lt;/mfrac&gt;&lt;mo&gt;≡&lt;/mo&gt;&lt;mtext&gt;&lt;/mtext&gt;&lt;mi&gt;x&lt;/mi&gt;&lt;mtext&gt;&lt;/mtext&gt;&lt;mo&gt;+&lt;/mo&gt;&lt;mtext&gt;&lt;/mtext&gt;&lt;mn&gt;5&lt;/mn&gt;&lt;/math&gt;" id="1000" name="Google Shape;1000;p75" title="the fraction with numerator 2 x plus 10 and denominator 2 is identical to x plus 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9378" y="4235999"/>
            <a:ext cx="1969174" cy="50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1" name="Google Shape;1001;p75"/>
          <p:cNvSpPr txBox="1"/>
          <p:nvPr>
            <p:ph idx="1" type="body"/>
          </p:nvPr>
        </p:nvSpPr>
        <p:spPr>
          <a:xfrm>
            <a:off x="1555736" y="1958400"/>
            <a:ext cx="5373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002" name="Google Shape;1002;p75"/>
          <p:cNvCxnSpPr>
            <a:stCxn id="982" idx="1"/>
            <a:endCxn id="982" idx="3"/>
          </p:cNvCxnSpPr>
          <p:nvPr/>
        </p:nvCxnSpPr>
        <p:spPr>
          <a:xfrm>
            <a:off x="825085" y="2010900"/>
            <a:ext cx="1998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03" name="Google Shape;1003;p75"/>
          <p:cNvCxnSpPr/>
          <p:nvPr/>
        </p:nvCxnSpPr>
        <p:spPr>
          <a:xfrm>
            <a:off x="1140235" y="1141975"/>
            <a:ext cx="1341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1009" name="Google Shape;1009;p76"/>
          <p:cNvSpPr/>
          <p:nvPr/>
        </p:nvSpPr>
        <p:spPr>
          <a:xfrm>
            <a:off x="502725" y="1245600"/>
            <a:ext cx="2643300" cy="1530600"/>
          </a:xfrm>
          <a:prstGeom prst="trapezoid">
            <a:avLst>
              <a:gd fmla="val 42122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10" name="Google Shape;1010;p76"/>
          <p:cNvCxnSpPr/>
          <p:nvPr/>
        </p:nvCxnSpPr>
        <p:spPr>
          <a:xfrm>
            <a:off x="3138813" y="2776205"/>
            <a:ext cx="5922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011" name="Google Shape;1011;p76"/>
          <p:cNvGrpSpPr/>
          <p:nvPr/>
        </p:nvGrpSpPr>
        <p:grpSpPr>
          <a:xfrm flipH="1" rot="5400000">
            <a:off x="3494591" y="2539768"/>
            <a:ext cx="241293" cy="231592"/>
            <a:chOff x="3397534" y="3193326"/>
            <a:chExt cx="179400" cy="172200"/>
          </a:xfrm>
        </p:grpSpPr>
        <p:cxnSp>
          <p:nvCxnSpPr>
            <p:cNvPr id="1012" name="Google Shape;1012;p76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3" name="Google Shape;1013;p76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14" name="Google Shape;1014;p76"/>
          <p:cNvCxnSpPr/>
          <p:nvPr/>
        </p:nvCxnSpPr>
        <p:spPr>
          <a:xfrm flipH="1">
            <a:off x="3731029" y="1283100"/>
            <a:ext cx="3300" cy="1493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15" name="Google Shape;1015;p76"/>
          <p:cNvSpPr txBox="1"/>
          <p:nvPr>
            <p:ph idx="1" type="body"/>
          </p:nvPr>
        </p:nvSpPr>
        <p:spPr>
          <a:xfrm>
            <a:off x="3862800" y="180930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pic>
        <p:nvPicPr>
          <p:cNvPr id="1016" name="Google Shape;1016;p7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889549" y="1184376"/>
            <a:ext cx="426966" cy="817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7" name="Google Shape;1017;p76"/>
          <p:cNvSpPr txBox="1"/>
          <p:nvPr/>
        </p:nvSpPr>
        <p:spPr>
          <a:xfrm flipH="1">
            <a:off x="7583775" y="1912096"/>
            <a:ext cx="10386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8" name="Google Shape;1018;p76"/>
          <p:cNvGrpSpPr/>
          <p:nvPr/>
        </p:nvGrpSpPr>
        <p:grpSpPr>
          <a:xfrm flipH="1">
            <a:off x="4664757" y="810056"/>
            <a:ext cx="3184088" cy="1256128"/>
            <a:chOff x="1807240" y="1612125"/>
            <a:chExt cx="1901629" cy="931500"/>
          </a:xfrm>
        </p:grpSpPr>
        <p:pic>
          <p:nvPicPr>
            <p:cNvPr id="1019" name="Google Shape;1019;p76"/>
            <p:cNvPicPr preferRelativeResize="0"/>
            <p:nvPr/>
          </p:nvPicPr>
          <p:blipFill rotWithShape="1">
            <a:blip r:embed="rId4">
              <a:alphaModFix/>
            </a:blip>
            <a:srcRect b="0" l="0" r="69082" t="56280"/>
            <a:stretch/>
          </p:blipFill>
          <p:spPr>
            <a:xfrm flipH="1">
              <a:off x="1807240" y="1612125"/>
              <a:ext cx="1901629" cy="93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0" name="Google Shape;1020;p76"/>
            <p:cNvSpPr txBox="1"/>
            <p:nvPr/>
          </p:nvSpPr>
          <p:spPr>
            <a:xfrm flipH="1">
              <a:off x="1957969" y="1790376"/>
              <a:ext cx="1658100" cy="51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u malaynayaa inaan ogahay hab fudud oo lagu helo bedka (area) trapezium-ka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21" name="Google Shape;1021;p76"/>
          <p:cNvSpPr txBox="1"/>
          <p:nvPr/>
        </p:nvSpPr>
        <p:spPr>
          <a:xfrm>
            <a:off x="4183500" y="2491500"/>
            <a:ext cx="4636500" cy="12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Kadibna waxaan ku dhufan karnaa dhererka (height).</a:t>
            </a: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2" name="Google Shape;1022;p76"/>
          <p:cNvSpPr txBox="1"/>
          <p:nvPr>
            <p:ph idx="1" type="body"/>
          </p:nvPr>
        </p:nvSpPr>
        <p:spPr>
          <a:xfrm>
            <a:off x="1555736" y="1958400"/>
            <a:ext cx="5373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023" name="Google Shape;1023;p76"/>
          <p:cNvCxnSpPr>
            <a:stCxn id="1009" idx="1"/>
            <a:endCxn id="1009" idx="3"/>
          </p:cNvCxnSpPr>
          <p:nvPr/>
        </p:nvCxnSpPr>
        <p:spPr>
          <a:xfrm>
            <a:off x="825085" y="2010900"/>
            <a:ext cx="1998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24" name="Google Shape;1024;p76"/>
          <p:cNvSpPr txBox="1"/>
          <p:nvPr/>
        </p:nvSpPr>
        <p:spPr>
          <a:xfrm>
            <a:off x="4183500" y="2962875"/>
            <a:ext cx="33294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+ 5)(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+ 5)   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5" name="Google Shape;1025;p76"/>
          <p:cNvSpPr txBox="1"/>
          <p:nvPr/>
        </p:nvSpPr>
        <p:spPr>
          <a:xfrm>
            <a:off x="4183500" y="3496275"/>
            <a:ext cx="33294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rgbClr val="282828"/>
                </a:solidFill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+ 25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6" name="Google Shape;1026;p76"/>
          <p:cNvSpPr txBox="1"/>
          <p:nvPr/>
        </p:nvSpPr>
        <p:spPr>
          <a:xfrm>
            <a:off x="324000" y="4059000"/>
            <a:ext cx="84960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Caasha waxay isticmaashay qaacidada (formula) bedka (area) trapezium-ka: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7" name="Google Shape;1027;p76"/>
          <p:cNvSpPr txBox="1"/>
          <p:nvPr/>
        </p:nvSpPr>
        <p:spPr>
          <a:xfrm>
            <a:off x="324008" y="4462199"/>
            <a:ext cx="49668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Halka a iyo b ay yihiin dhinacyada isbarbar socda (parallel sides).</a:t>
            </a:r>
            <a:r>
              <a:rPr i="1"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A\ =\ \frac{1}{2}\left(a+b\right)h&quot;&gt;&lt;mi&gt;A&lt;/mi&gt;&lt;mtext&gt;&lt;/mtext&gt;&lt;mo&gt;=&lt;/mo&gt;&lt;mtext&gt;&lt;/mtext&gt;&lt;mfrac&gt;&lt;mn&gt;1&lt;/mn&gt;&lt;mn&gt;2&lt;/mn&gt;&lt;/mfrac&gt;&lt;mrow data-mjx-texclass=&quot;INNER&quot;&gt;&lt;mo data-mjx-texclass=&quot;OPEN&quot;&gt;(&lt;/mo&gt;&lt;mi&gt;a&lt;/mi&gt;&lt;mo&gt;+&lt;/mo&gt;&lt;mi&gt;b&lt;/mi&gt;&lt;mo data-mjx-texclass=&quot;CLOSE&quot;&gt;)&lt;/mo&gt;&lt;/mrow&gt;&lt;mi&gt;h&lt;/mi&gt;&lt;/math&gt;" id="1028" name="Google Shape;1028;p76" title="A equals one half times open paren a plus b close paren times 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3739" y="3981144"/>
            <a:ext cx="1618988" cy="49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77"/>
          <p:cNvSpPr txBox="1"/>
          <p:nvPr>
            <p:ph idx="1" type="body"/>
          </p:nvPr>
        </p:nvSpPr>
        <p:spPr>
          <a:xfrm>
            <a:off x="324000" y="759300"/>
            <a:ext cx="8496000" cy="81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Layla waxay rabtaa tibaax (expression) fudud oo loogu talagalay bedka (area) trapezium-kan.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Waxay isticmaashaa qaacidada (formula) (halka a iyo b ay yihiin dhinacyada isbarbar socda (parallel sides).)</a:t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034" name="Google Shape;1034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1035" name="Google Shape;1035;p77"/>
          <p:cNvSpPr txBox="1"/>
          <p:nvPr/>
        </p:nvSpPr>
        <p:spPr>
          <a:xfrm>
            <a:off x="342692" y="3379214"/>
            <a:ext cx="9105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6" name="Google Shape;1036;p7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0175" y="2331563"/>
            <a:ext cx="715526" cy="9370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A\ =\ \frac{1}{2}\left(a+b\right)h&quot;&gt;&lt;mi&gt;A&lt;/mi&gt;&lt;mtext&gt;&lt;/mtext&gt;&lt;mo&gt;=&lt;/mo&gt;&lt;mtext&gt;&lt;/mtext&gt;&lt;mfrac&gt;&lt;mn&gt;1&lt;/mn&gt;&lt;mn&gt;2&lt;/mn&gt;&lt;/mfrac&gt;&lt;mrow data-mjx-texclass=&quot;INNER&quot;&gt;&lt;mo data-mjx-texclass=&quot;OPEN&quot;&gt;(&lt;/mo&gt;&lt;mi&gt;a&lt;/mi&gt;&lt;mo&gt;+&lt;/mo&gt;&lt;mi&gt;b&lt;/mi&gt;&lt;mo data-mjx-texclass=&quot;CLOSE&quot;&gt;)&lt;/mo&gt;&lt;/mrow&gt;&lt;mi&gt;h&lt;/mi&gt;&lt;/math&gt;" id="1037" name="Google Shape;1037;p77" title="A equals one half times open paren a plus b close paren times 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7560" y="1116134"/>
            <a:ext cx="1479385" cy="45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77"/>
          <p:cNvSpPr/>
          <p:nvPr/>
        </p:nvSpPr>
        <p:spPr>
          <a:xfrm>
            <a:off x="5511525" y="1878155"/>
            <a:ext cx="1860900" cy="1077600"/>
          </a:xfrm>
          <a:prstGeom prst="trapezoid">
            <a:avLst>
              <a:gd fmla="val 42122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39" name="Google Shape;1039;p77"/>
          <p:cNvCxnSpPr/>
          <p:nvPr/>
        </p:nvCxnSpPr>
        <p:spPr>
          <a:xfrm>
            <a:off x="5511525" y="3039200"/>
            <a:ext cx="1855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40" name="Google Shape;1040;p77"/>
          <p:cNvSpPr txBox="1"/>
          <p:nvPr>
            <p:ph idx="1" type="body"/>
          </p:nvPr>
        </p:nvSpPr>
        <p:spPr>
          <a:xfrm>
            <a:off x="6199203" y="30392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1041" name="Google Shape;1041;p77"/>
          <p:cNvSpPr txBox="1"/>
          <p:nvPr>
            <p:ph idx="1" type="body"/>
          </p:nvPr>
        </p:nvSpPr>
        <p:spPr>
          <a:xfrm>
            <a:off x="6145902" y="1545325"/>
            <a:ext cx="592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cxnSp>
        <p:nvCxnSpPr>
          <p:cNvPr id="1042" name="Google Shape;1042;p77"/>
          <p:cNvCxnSpPr/>
          <p:nvPr/>
        </p:nvCxnSpPr>
        <p:spPr>
          <a:xfrm>
            <a:off x="7367323" y="2955692"/>
            <a:ext cx="4170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043" name="Google Shape;1043;p77"/>
          <p:cNvGrpSpPr/>
          <p:nvPr/>
        </p:nvGrpSpPr>
        <p:grpSpPr>
          <a:xfrm flipH="1" rot="5400000">
            <a:off x="7617806" y="2789144"/>
            <a:ext cx="169874" cy="163039"/>
            <a:chOff x="3397534" y="3193326"/>
            <a:chExt cx="179400" cy="172200"/>
          </a:xfrm>
        </p:grpSpPr>
        <p:cxnSp>
          <p:nvCxnSpPr>
            <p:cNvPr id="1044" name="Google Shape;1044;p77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5" name="Google Shape;1045;p77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46" name="Google Shape;1046;p77"/>
          <p:cNvCxnSpPr/>
          <p:nvPr/>
        </p:nvCxnSpPr>
        <p:spPr>
          <a:xfrm flipH="1">
            <a:off x="7784165" y="1904555"/>
            <a:ext cx="2400" cy="1051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47" name="Google Shape;1047;p77"/>
          <p:cNvSpPr txBox="1"/>
          <p:nvPr>
            <p:ph idx="1" type="body"/>
          </p:nvPr>
        </p:nvSpPr>
        <p:spPr>
          <a:xfrm>
            <a:off x="7877008" y="2274997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1048" name="Google Shape;1048;p77"/>
          <p:cNvSpPr txBox="1"/>
          <p:nvPr>
            <p:ph idx="1" type="body"/>
          </p:nvPr>
        </p:nvSpPr>
        <p:spPr>
          <a:xfrm>
            <a:off x="1934808" y="2454595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+ 5 + 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+ 3)(3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+ 7)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049" name="Google Shape;1049;p77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7">
            <a:alphaModFix/>
          </a:blip>
          <a:srcRect b="13790" l="18915" r="59200" t="67326"/>
          <a:stretch/>
        </p:blipFill>
        <p:spPr>
          <a:xfrm>
            <a:off x="1593200" y="2419977"/>
            <a:ext cx="355925" cy="4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77"/>
          <p:cNvSpPr txBox="1"/>
          <p:nvPr>
            <p:ph idx="1" type="body"/>
          </p:nvPr>
        </p:nvSpPr>
        <p:spPr>
          <a:xfrm>
            <a:off x="1934808" y="2987995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+ 8)(3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+ 7)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051" name="Google Shape;1051;p77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7">
            <a:alphaModFix/>
          </a:blip>
          <a:srcRect b="13790" l="18915" r="59200" t="67326"/>
          <a:stretch/>
        </p:blipFill>
        <p:spPr>
          <a:xfrm>
            <a:off x="1593200" y="2953377"/>
            <a:ext cx="355925" cy="4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77"/>
          <p:cNvSpPr txBox="1"/>
          <p:nvPr>
            <p:ph idx="1" type="body"/>
          </p:nvPr>
        </p:nvSpPr>
        <p:spPr>
          <a:xfrm>
            <a:off x="1934808" y="3521395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+ 4)(3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+ 7)</a:t>
            </a:r>
            <a:endParaRPr/>
          </a:p>
        </p:txBody>
      </p:sp>
      <p:sp>
        <p:nvSpPr>
          <p:cNvPr id="1053" name="Google Shape;1053;p77"/>
          <p:cNvSpPr txBox="1"/>
          <p:nvPr>
            <p:ph idx="1" type="body"/>
          </p:nvPr>
        </p:nvSpPr>
        <p:spPr>
          <a:xfrm>
            <a:off x="1934808" y="3978595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+ 28</a:t>
            </a:r>
            <a:endParaRPr/>
          </a:p>
        </p:txBody>
      </p:sp>
      <p:sp>
        <p:nvSpPr>
          <p:cNvPr id="1054" name="Google Shape;1054;p77"/>
          <p:cNvSpPr txBox="1"/>
          <p:nvPr>
            <p:ph idx="1" type="body"/>
          </p:nvPr>
        </p:nvSpPr>
        <p:spPr>
          <a:xfrm>
            <a:off x="1934808" y="4435795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+ 19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+ 28</a:t>
            </a:r>
            <a:endParaRPr/>
          </a:p>
        </p:txBody>
      </p:sp>
      <p:sp>
        <p:nvSpPr>
          <p:cNvPr id="1055" name="Google Shape;1055;p77"/>
          <p:cNvSpPr/>
          <p:nvPr/>
        </p:nvSpPr>
        <p:spPr>
          <a:xfrm>
            <a:off x="1934800" y="2437600"/>
            <a:ext cx="2571000" cy="403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6" name="Google Shape;1056;p77"/>
          <p:cNvCxnSpPr/>
          <p:nvPr/>
        </p:nvCxnSpPr>
        <p:spPr>
          <a:xfrm>
            <a:off x="4448625" y="2865450"/>
            <a:ext cx="909900" cy="587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7" name="Google Shape;1057;p77"/>
          <p:cNvSpPr txBox="1"/>
          <p:nvPr>
            <p:ph idx="1" type="body"/>
          </p:nvPr>
        </p:nvSpPr>
        <p:spPr>
          <a:xfrm>
            <a:off x="4572000" y="3460500"/>
            <a:ext cx="4248000" cy="13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isticmaashay cabbiro (dimensions) khaldan. Waa inay ku dartaa dhinacyada isbarbar socda (parallel sides) oo ku dhufataa dhererka toosan (perpendicular height).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8" name="Google Shape;1058;p77"/>
          <p:cNvSpPr txBox="1"/>
          <p:nvPr>
            <p:ph idx="1" type="body"/>
          </p:nvPr>
        </p:nvSpPr>
        <p:spPr>
          <a:xfrm>
            <a:off x="324000" y="1721750"/>
            <a:ext cx="8496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Halkee ayay ku khalday?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78"/>
          <p:cNvSpPr txBox="1"/>
          <p:nvPr>
            <p:ph idx="1" type="body"/>
          </p:nvPr>
        </p:nvSpPr>
        <p:spPr>
          <a:xfrm>
            <a:off x="324000" y="759300"/>
            <a:ext cx="8237700" cy="13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Layla waxay rabtaa tibaax (expression) fudud oo loogu talagalay bedka (area) trapezium-kan.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isticmaashaa qaacidada (formula)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064" name="Google Shape;1064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1065" name="Google Shape;1065;p78"/>
          <p:cNvSpPr txBox="1"/>
          <p:nvPr/>
        </p:nvSpPr>
        <p:spPr>
          <a:xfrm>
            <a:off x="342692" y="3079039"/>
            <a:ext cx="9105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6" name="Google Shape;1066;p7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0175" y="2106150"/>
            <a:ext cx="715526" cy="9370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A\ =\ \frac{1}{2}\left(a+b\right)h&quot;&gt;&lt;mi&gt;A&lt;/mi&gt;&lt;mtext&gt;&lt;/mtext&gt;&lt;mo&gt;=&lt;/mo&gt;&lt;mtext&gt;&lt;/mtext&gt;&lt;mfrac&gt;&lt;mn&gt;1&lt;/mn&gt;&lt;mn&gt;2&lt;/mn&gt;&lt;/mfrac&gt;&lt;mrow data-mjx-texclass=&quot;INNER&quot;&gt;&lt;mo data-mjx-texclass=&quot;OPEN&quot;&gt;(&lt;/mo&gt;&lt;mi&gt;a&lt;/mi&gt;&lt;mo&gt;+&lt;/mo&gt;&lt;mi&gt;b&lt;/mi&gt;&lt;mo data-mjx-texclass=&quot;CLOSE&quot;&gt;)&lt;/mo&gt;&lt;/mrow&gt;&lt;mi&gt;h&lt;/mi&gt;&lt;/math&gt;" id="1067" name="Google Shape;1067;p78" title="A equals one half times open paren a plus b close paren times 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7239" y="1147192"/>
            <a:ext cx="1618988" cy="49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78"/>
          <p:cNvSpPr/>
          <p:nvPr/>
        </p:nvSpPr>
        <p:spPr>
          <a:xfrm>
            <a:off x="5511525" y="1497155"/>
            <a:ext cx="1860900" cy="1077600"/>
          </a:xfrm>
          <a:prstGeom prst="trapezoid">
            <a:avLst>
              <a:gd fmla="val 42122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9" name="Google Shape;1069;p78"/>
          <p:cNvCxnSpPr/>
          <p:nvPr/>
        </p:nvCxnSpPr>
        <p:spPr>
          <a:xfrm>
            <a:off x="5514075" y="2668275"/>
            <a:ext cx="1855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70" name="Google Shape;1070;p78"/>
          <p:cNvSpPr txBox="1"/>
          <p:nvPr>
            <p:ph idx="1" type="body"/>
          </p:nvPr>
        </p:nvSpPr>
        <p:spPr>
          <a:xfrm>
            <a:off x="6199203" y="26582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  <p:sp>
        <p:nvSpPr>
          <p:cNvPr id="1071" name="Google Shape;1071;p78"/>
          <p:cNvSpPr txBox="1"/>
          <p:nvPr>
            <p:ph idx="1" type="body"/>
          </p:nvPr>
        </p:nvSpPr>
        <p:spPr>
          <a:xfrm>
            <a:off x="6145902" y="1164325"/>
            <a:ext cx="592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  <p:cxnSp>
        <p:nvCxnSpPr>
          <p:cNvPr id="1072" name="Google Shape;1072;p78"/>
          <p:cNvCxnSpPr/>
          <p:nvPr/>
        </p:nvCxnSpPr>
        <p:spPr>
          <a:xfrm>
            <a:off x="7367323" y="2574692"/>
            <a:ext cx="4170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073" name="Google Shape;1073;p78"/>
          <p:cNvGrpSpPr/>
          <p:nvPr/>
        </p:nvGrpSpPr>
        <p:grpSpPr>
          <a:xfrm flipH="1" rot="5400000">
            <a:off x="7617806" y="2408144"/>
            <a:ext cx="169874" cy="163039"/>
            <a:chOff x="3397534" y="3193326"/>
            <a:chExt cx="179400" cy="172200"/>
          </a:xfrm>
        </p:grpSpPr>
        <p:cxnSp>
          <p:nvCxnSpPr>
            <p:cNvPr id="1074" name="Google Shape;1074;p78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5" name="Google Shape;1075;p78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76" name="Google Shape;1076;p78"/>
          <p:cNvCxnSpPr/>
          <p:nvPr/>
        </p:nvCxnSpPr>
        <p:spPr>
          <a:xfrm flipH="1">
            <a:off x="7784165" y="1523555"/>
            <a:ext cx="2400" cy="1051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77" name="Google Shape;1077;p78"/>
          <p:cNvSpPr txBox="1"/>
          <p:nvPr>
            <p:ph idx="1" type="body"/>
          </p:nvPr>
        </p:nvSpPr>
        <p:spPr>
          <a:xfrm>
            <a:off x="7877008" y="1893997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  <p:sp>
        <p:nvSpPr>
          <p:cNvPr id="1078" name="Google Shape;1078;p78"/>
          <p:cNvSpPr txBox="1"/>
          <p:nvPr>
            <p:ph idx="1" type="body"/>
          </p:nvPr>
        </p:nvSpPr>
        <p:spPr>
          <a:xfrm>
            <a:off x="2776846" y="2475158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+ 5 + 3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+ 7)(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+ 3)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079" name="Google Shape;1079;p78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5">
            <a:alphaModFix/>
          </a:blip>
          <a:srcRect b="13790" l="18915" r="59200" t="67326"/>
          <a:stretch/>
        </p:blipFill>
        <p:spPr>
          <a:xfrm>
            <a:off x="2435237" y="2440540"/>
            <a:ext cx="355925" cy="4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78"/>
          <p:cNvSpPr txBox="1"/>
          <p:nvPr>
            <p:ph idx="1" type="body"/>
          </p:nvPr>
        </p:nvSpPr>
        <p:spPr>
          <a:xfrm>
            <a:off x="2776846" y="3008558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+ 12)(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+ 3)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081" name="Google Shape;1081;p78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10">
            <a:alphaModFix/>
          </a:blip>
          <a:srcRect b="13790" l="18915" r="59200" t="67326"/>
          <a:stretch/>
        </p:blipFill>
        <p:spPr>
          <a:xfrm>
            <a:off x="2435237" y="2973940"/>
            <a:ext cx="355925" cy="4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78"/>
          <p:cNvSpPr txBox="1"/>
          <p:nvPr>
            <p:ph idx="1" type="body"/>
          </p:nvPr>
        </p:nvSpPr>
        <p:spPr>
          <a:xfrm>
            <a:off x="2776846" y="3541958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+ 6)(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+ 3)</a:t>
            </a:r>
            <a:endParaRPr/>
          </a:p>
        </p:txBody>
      </p:sp>
      <p:sp>
        <p:nvSpPr>
          <p:cNvPr id="1083" name="Google Shape;1083;p78"/>
          <p:cNvSpPr txBox="1"/>
          <p:nvPr>
            <p:ph idx="1" type="body"/>
          </p:nvPr>
        </p:nvSpPr>
        <p:spPr>
          <a:xfrm>
            <a:off x="2776846" y="3999158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+ 18</a:t>
            </a:r>
            <a:endParaRPr/>
          </a:p>
        </p:txBody>
      </p:sp>
      <p:sp>
        <p:nvSpPr>
          <p:cNvPr id="1084" name="Google Shape;1084;p78"/>
          <p:cNvSpPr txBox="1"/>
          <p:nvPr>
            <p:ph idx="1" type="body"/>
          </p:nvPr>
        </p:nvSpPr>
        <p:spPr>
          <a:xfrm>
            <a:off x="2776846" y="4456358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+ 18</a:t>
            </a:r>
            <a:endParaRPr/>
          </a:p>
        </p:txBody>
      </p:sp>
      <p:grpSp>
        <p:nvGrpSpPr>
          <p:cNvPr id="1085" name="Google Shape;1085;p78"/>
          <p:cNvGrpSpPr/>
          <p:nvPr/>
        </p:nvGrpSpPr>
        <p:grpSpPr>
          <a:xfrm>
            <a:off x="1155724" y="1736875"/>
            <a:ext cx="2039251" cy="784724"/>
            <a:chOff x="1807235" y="1764095"/>
            <a:chExt cx="1217900" cy="581924"/>
          </a:xfrm>
        </p:grpSpPr>
        <p:pic>
          <p:nvPicPr>
            <p:cNvPr id="1086" name="Google Shape;1086;p78"/>
            <p:cNvPicPr preferRelativeResize="0"/>
            <p:nvPr/>
          </p:nvPicPr>
          <p:blipFill rotWithShape="1">
            <a:blip r:embed="rId6">
              <a:alphaModFix/>
            </a:blip>
            <a:srcRect b="0" l="0" r="69082" t="56280"/>
            <a:stretch/>
          </p:blipFill>
          <p:spPr>
            <a:xfrm flipH="1">
              <a:off x="1807235" y="1764095"/>
              <a:ext cx="1217900" cy="581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7" name="Google Shape;1087;p78"/>
            <p:cNvSpPr txBox="1"/>
            <p:nvPr/>
          </p:nvSpPr>
          <p:spPr>
            <a:xfrm flipH="1">
              <a:off x="1961681" y="1764095"/>
              <a:ext cx="909000" cy="51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Mar kale ayaan isku dayi doonaa.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8" name="Google Shape;1088;p78"/>
          <p:cNvGrpSpPr/>
          <p:nvPr/>
        </p:nvGrpSpPr>
        <p:grpSpPr>
          <a:xfrm>
            <a:off x="5852700" y="3214725"/>
            <a:ext cx="3031375" cy="1594810"/>
            <a:chOff x="5852700" y="3214725"/>
            <a:chExt cx="3031375" cy="1594810"/>
          </a:xfrm>
        </p:grpSpPr>
        <p:pic>
          <p:nvPicPr>
            <p:cNvPr id="1089" name="Google Shape;1089;p78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 flipH="1">
              <a:off x="7983747" y="3787476"/>
              <a:ext cx="533750" cy="10220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0" name="Google Shape;1090;p78"/>
            <p:cNvSpPr txBox="1"/>
            <p:nvPr/>
          </p:nvSpPr>
          <p:spPr>
            <a:xfrm flipH="1">
              <a:off x="7845475" y="3335096"/>
              <a:ext cx="1038600" cy="44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91" name="Google Shape;1091;p78"/>
            <p:cNvGrpSpPr/>
            <p:nvPr/>
          </p:nvGrpSpPr>
          <p:grpSpPr>
            <a:xfrm flipH="1">
              <a:off x="5852700" y="3214725"/>
              <a:ext cx="2155397" cy="976000"/>
              <a:chOff x="1807239" y="1744509"/>
              <a:chExt cx="1287265" cy="723767"/>
            </a:xfrm>
          </p:grpSpPr>
          <p:pic>
            <p:nvPicPr>
              <p:cNvPr id="1092" name="Google Shape;1092;p78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69082" t="56280"/>
              <a:stretch/>
            </p:blipFill>
            <p:spPr>
              <a:xfrm flipH="1">
                <a:off x="1807239" y="1744509"/>
                <a:ext cx="1287265" cy="72376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93" name="Google Shape;1093;p78"/>
              <p:cNvSpPr txBox="1"/>
              <p:nvPr/>
            </p:nvSpPr>
            <p:spPr>
              <a:xfrm flipH="1">
                <a:off x="1940969" y="1847039"/>
                <a:ext cx="1051200" cy="51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Taas ayaan iyana helay.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cxnSp>
        <p:nvCxnSpPr>
          <p:cNvPr id="1094" name="Google Shape;1094;p78"/>
          <p:cNvCxnSpPr>
            <a:stCxn id="1068" idx="1"/>
            <a:endCxn id="1068" idx="3"/>
          </p:cNvCxnSpPr>
          <p:nvPr/>
        </p:nvCxnSpPr>
        <p:spPr>
          <a:xfrm>
            <a:off x="5738478" y="2035955"/>
            <a:ext cx="1407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95" name="Google Shape;1095;p78"/>
          <p:cNvSpPr txBox="1"/>
          <p:nvPr>
            <p:ph idx="1" type="body"/>
          </p:nvPr>
        </p:nvSpPr>
        <p:spPr>
          <a:xfrm>
            <a:off x="6043574" y="1736875"/>
            <a:ext cx="7968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1101" name="Google Shape;1101;p79"/>
          <p:cNvSpPr txBox="1"/>
          <p:nvPr>
            <p:ph idx="1" type="body"/>
          </p:nvPr>
        </p:nvSpPr>
        <p:spPr>
          <a:xfrm>
            <a:off x="324000" y="759300"/>
            <a:ext cx="8237700" cy="9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kuwan qaar ka mid ah qaaciidooyinka (formula) bedka (area) qaababka 2D (2D shapes) oo kaa caawin kara hawsha soo socota.</a:t>
            </a:r>
            <a:endParaRPr/>
          </a:p>
        </p:txBody>
      </p:sp>
      <p:sp>
        <p:nvSpPr>
          <p:cNvPr id="1102" name="Google Shape;1102;p79"/>
          <p:cNvSpPr/>
          <p:nvPr/>
        </p:nvSpPr>
        <p:spPr>
          <a:xfrm>
            <a:off x="804900" y="1874316"/>
            <a:ext cx="977100" cy="1375200"/>
          </a:xfrm>
          <a:prstGeom prst="parallelogram">
            <a:avLst>
              <a:gd fmla="val 0" name="adj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79"/>
          <p:cNvSpPr txBox="1"/>
          <p:nvPr/>
        </p:nvSpPr>
        <p:spPr>
          <a:xfrm>
            <a:off x="539994" y="2433526"/>
            <a:ext cx="216000" cy="3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l</a:t>
            </a:r>
            <a:endParaRPr i="1"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04" name="Google Shape;1104;p79"/>
          <p:cNvSpPr txBox="1"/>
          <p:nvPr/>
        </p:nvSpPr>
        <p:spPr>
          <a:xfrm>
            <a:off x="1185461" y="3284915"/>
            <a:ext cx="216000" cy="3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w</a:t>
            </a:r>
            <a:endParaRPr i="1"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05" name="Google Shape;1105;p79"/>
          <p:cNvSpPr txBox="1"/>
          <p:nvPr/>
        </p:nvSpPr>
        <p:spPr>
          <a:xfrm>
            <a:off x="324000" y="3621502"/>
            <a:ext cx="25548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bed (area) = ballac (width) × dherer (length)</a:t>
            </a:r>
            <a:r>
              <a:rPr lang="en-GB" sz="11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6" name="Google Shape;1106;p79"/>
          <p:cNvCxnSpPr/>
          <p:nvPr/>
        </p:nvCxnSpPr>
        <p:spPr>
          <a:xfrm>
            <a:off x="694472" y="1874336"/>
            <a:ext cx="0" cy="1377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07" name="Google Shape;1107;p79"/>
          <p:cNvCxnSpPr/>
          <p:nvPr/>
        </p:nvCxnSpPr>
        <p:spPr>
          <a:xfrm flipH="1">
            <a:off x="811314" y="3351441"/>
            <a:ext cx="972600" cy="8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108" name="Google Shape;1108;p79"/>
          <p:cNvGrpSpPr/>
          <p:nvPr/>
        </p:nvGrpSpPr>
        <p:grpSpPr>
          <a:xfrm flipH="1" rot="5400000">
            <a:off x="1586465" y="3043334"/>
            <a:ext cx="196676" cy="196652"/>
            <a:chOff x="3397534" y="3193326"/>
            <a:chExt cx="179400" cy="172200"/>
          </a:xfrm>
        </p:grpSpPr>
        <p:cxnSp>
          <p:nvCxnSpPr>
            <p:cNvPr id="1109" name="Google Shape;1109;p79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0" name="Google Shape;1110;p79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1" name="Google Shape;1111;p79"/>
          <p:cNvGrpSpPr/>
          <p:nvPr/>
        </p:nvGrpSpPr>
        <p:grpSpPr>
          <a:xfrm rot="-5400000">
            <a:off x="804892" y="3043329"/>
            <a:ext cx="196676" cy="196652"/>
            <a:chOff x="3397534" y="3193326"/>
            <a:chExt cx="179400" cy="172200"/>
          </a:xfrm>
        </p:grpSpPr>
        <p:cxnSp>
          <p:nvCxnSpPr>
            <p:cNvPr id="1112" name="Google Shape;1112;p79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3" name="Google Shape;1113;p79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4" name="Google Shape;1114;p79"/>
          <p:cNvGrpSpPr/>
          <p:nvPr/>
        </p:nvGrpSpPr>
        <p:grpSpPr>
          <a:xfrm rot="5400000">
            <a:off x="1586465" y="1874341"/>
            <a:ext cx="196676" cy="196652"/>
            <a:chOff x="3397534" y="3193326"/>
            <a:chExt cx="179400" cy="172200"/>
          </a:xfrm>
        </p:grpSpPr>
        <p:cxnSp>
          <p:nvCxnSpPr>
            <p:cNvPr id="1115" name="Google Shape;1115;p79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6" name="Google Shape;1116;p79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7" name="Google Shape;1117;p79"/>
          <p:cNvGrpSpPr/>
          <p:nvPr/>
        </p:nvGrpSpPr>
        <p:grpSpPr>
          <a:xfrm flipH="1" rot="-5400000">
            <a:off x="804892" y="1901246"/>
            <a:ext cx="196676" cy="196652"/>
            <a:chOff x="3397534" y="3193326"/>
            <a:chExt cx="179400" cy="172200"/>
          </a:xfrm>
        </p:grpSpPr>
        <p:cxnSp>
          <p:nvCxnSpPr>
            <p:cNvPr id="1118" name="Google Shape;1118;p79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9" name="Google Shape;1119;p79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20" name="Google Shape;1120;p79"/>
          <p:cNvSpPr/>
          <p:nvPr/>
        </p:nvSpPr>
        <p:spPr>
          <a:xfrm rot="5400000">
            <a:off x="3802780" y="1951019"/>
            <a:ext cx="1358700" cy="1363200"/>
          </a:xfrm>
          <a:prstGeom prst="triangle">
            <a:avLst>
              <a:gd fmla="val 29739" name="adj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79"/>
          <p:cNvSpPr txBox="1"/>
          <p:nvPr/>
        </p:nvSpPr>
        <p:spPr>
          <a:xfrm>
            <a:off x="3528581" y="2448985"/>
            <a:ext cx="2034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b</a:t>
            </a:r>
            <a:endParaRPr i="1"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22" name="Google Shape;1122;p79"/>
          <p:cNvSpPr txBox="1"/>
          <p:nvPr/>
        </p:nvSpPr>
        <p:spPr>
          <a:xfrm>
            <a:off x="4411454" y="3337744"/>
            <a:ext cx="2034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h</a:t>
            </a:r>
            <a:endParaRPr i="1"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123" name="Google Shape;1123;p79"/>
          <p:cNvCxnSpPr/>
          <p:nvPr/>
        </p:nvCxnSpPr>
        <p:spPr>
          <a:xfrm>
            <a:off x="3804432" y="3366759"/>
            <a:ext cx="13635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24" name="Google Shape;1124;p79"/>
          <p:cNvSpPr txBox="1"/>
          <p:nvPr/>
        </p:nvSpPr>
        <p:spPr>
          <a:xfrm>
            <a:off x="2941029" y="3614975"/>
            <a:ext cx="2757300" cy="3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bed (area) = × sal (base) × joog (height)</a:t>
            </a:r>
            <a:r>
              <a:rPr lang="en-GB" sz="11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125" name="Google Shape;1125;p79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3621975" y="3581955"/>
            <a:ext cx="314600" cy="4025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6" name="Google Shape;1126;p79"/>
          <p:cNvCxnSpPr/>
          <p:nvPr/>
        </p:nvCxnSpPr>
        <p:spPr>
          <a:xfrm>
            <a:off x="3679907" y="1961854"/>
            <a:ext cx="0" cy="1347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27" name="Google Shape;1127;p79"/>
          <p:cNvSpPr txBox="1"/>
          <p:nvPr/>
        </p:nvSpPr>
        <p:spPr>
          <a:xfrm>
            <a:off x="6007693" y="3631902"/>
            <a:ext cx="2924400" cy="3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bed (area) = × × joog (height)</a:t>
            </a:r>
            <a:r>
              <a:rPr lang="en-GB" sz="11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A\ =\ \frac{1}{2}\left(a+b\right)h&quot;&gt;&lt;mi&gt;A&lt;/mi&gt;&lt;mtext&gt;&lt;/mtext&gt;&lt;mo&gt;=&lt;/mo&gt;&lt;mtext&gt;&lt;/mtext&gt;&lt;mfrac&gt;&lt;mn&gt;1&lt;/mn&gt;&lt;mn&gt;2&lt;/mn&gt;&lt;/mfrac&gt;&lt;mrow data-mjx-texclass=&quot;INNER&quot;&gt;&lt;mo data-mjx-texclass=&quot;OPEN&quot;&gt;(&lt;/mo&gt;&lt;mi&gt;a&lt;/mi&gt;&lt;mo&gt;+&lt;/mo&gt;&lt;mi&gt;b&lt;/mi&gt;&lt;mo data-mjx-texclass=&quot;CLOSE&quot;&gt;)&lt;/mo&gt;&lt;/mrow&gt;&lt;mi&gt;h&lt;/mi&gt;&lt;/math&gt;" id="1128" name="Google Shape;1128;p79" title="A equals one half times open paren a plus b close paren times h"/>
          <p:cNvPicPr preferRelativeResize="0"/>
          <p:nvPr/>
        </p:nvPicPr>
        <p:blipFill rotWithShape="1">
          <a:blip r:embed="rId4">
            <a:alphaModFix/>
          </a:blip>
          <a:srcRect b="0" l="47488" r="7656" t="0"/>
          <a:stretch/>
        </p:blipFill>
        <p:spPr>
          <a:xfrm>
            <a:off x="7125221" y="3471646"/>
            <a:ext cx="745025" cy="511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129" name="Google Shape;1129;p79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6647005" y="3535597"/>
            <a:ext cx="314597" cy="402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0" name="Google Shape;1130;p79"/>
          <p:cNvSpPr txBox="1"/>
          <p:nvPr/>
        </p:nvSpPr>
        <p:spPr>
          <a:xfrm>
            <a:off x="6003000" y="4072396"/>
            <a:ext cx="30456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Halka a iyo b ay yihiin dhinacyada isbarbar socda (parallel sides).</a:t>
            </a:r>
            <a:r>
              <a:rPr i="1"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1" name="Google Shape;1131;p79"/>
          <p:cNvSpPr/>
          <p:nvPr/>
        </p:nvSpPr>
        <p:spPr>
          <a:xfrm>
            <a:off x="6123725" y="2053443"/>
            <a:ext cx="1860900" cy="1077600"/>
          </a:xfrm>
          <a:prstGeom prst="trapezoid">
            <a:avLst>
              <a:gd fmla="val 42122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2" name="Google Shape;1132;p79"/>
          <p:cNvCxnSpPr/>
          <p:nvPr/>
        </p:nvCxnSpPr>
        <p:spPr>
          <a:xfrm>
            <a:off x="6123725" y="3214487"/>
            <a:ext cx="1855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33" name="Google Shape;1133;p79"/>
          <p:cNvSpPr txBox="1"/>
          <p:nvPr>
            <p:ph idx="4294967295" type="body"/>
          </p:nvPr>
        </p:nvSpPr>
        <p:spPr>
          <a:xfrm>
            <a:off x="7023652" y="3239575"/>
            <a:ext cx="2160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b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134" name="Google Shape;1134;p79"/>
          <p:cNvSpPr txBox="1"/>
          <p:nvPr>
            <p:ph idx="4294967295" type="body"/>
          </p:nvPr>
        </p:nvSpPr>
        <p:spPr>
          <a:xfrm>
            <a:off x="7004451" y="1676563"/>
            <a:ext cx="2544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a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135" name="Google Shape;1135;p79"/>
          <p:cNvCxnSpPr/>
          <p:nvPr/>
        </p:nvCxnSpPr>
        <p:spPr>
          <a:xfrm>
            <a:off x="7979523" y="3130979"/>
            <a:ext cx="4170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136" name="Google Shape;1136;p79"/>
          <p:cNvGrpSpPr/>
          <p:nvPr/>
        </p:nvGrpSpPr>
        <p:grpSpPr>
          <a:xfrm flipH="1" rot="5400000">
            <a:off x="8230006" y="2964431"/>
            <a:ext cx="169874" cy="163039"/>
            <a:chOff x="3397534" y="3193326"/>
            <a:chExt cx="179400" cy="172200"/>
          </a:xfrm>
        </p:grpSpPr>
        <p:cxnSp>
          <p:nvCxnSpPr>
            <p:cNvPr id="1137" name="Google Shape;1137;p79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8" name="Google Shape;1138;p79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39" name="Google Shape;1139;p79"/>
          <p:cNvCxnSpPr/>
          <p:nvPr/>
        </p:nvCxnSpPr>
        <p:spPr>
          <a:xfrm flipH="1">
            <a:off x="8396365" y="2079843"/>
            <a:ext cx="2400" cy="1051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0" name="Google Shape;1140;p79"/>
          <p:cNvSpPr txBox="1"/>
          <p:nvPr>
            <p:ph idx="4294967295" type="body"/>
          </p:nvPr>
        </p:nvSpPr>
        <p:spPr>
          <a:xfrm>
            <a:off x="8489208" y="2450284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h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141" name="Google Shape;1141;p79"/>
          <p:cNvCxnSpPr/>
          <p:nvPr/>
        </p:nvCxnSpPr>
        <p:spPr>
          <a:xfrm>
            <a:off x="6554100" y="1966620"/>
            <a:ext cx="952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80"/>
          <p:cNvSpPr/>
          <p:nvPr/>
        </p:nvSpPr>
        <p:spPr>
          <a:xfrm>
            <a:off x="6375214" y="1432909"/>
            <a:ext cx="1404900" cy="14049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7" name="Google Shape;1147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Samaynta tibaaxaha (expressions) bedka (area)</a:t>
            </a:r>
            <a:endParaRPr/>
          </a:p>
        </p:txBody>
      </p:sp>
      <p:sp>
        <p:nvSpPr>
          <p:cNvPr id="1148" name="Google Shape;1148;p80"/>
          <p:cNvSpPr txBox="1"/>
          <p:nvPr>
            <p:ph idx="1" type="body"/>
          </p:nvPr>
        </p:nvSpPr>
        <p:spPr>
          <a:xfrm>
            <a:off x="324000" y="810000"/>
            <a:ext cx="8237700" cy="57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Qor jumlad sharraxaysa sababta bedka (area) qaabkan loo qori karo siyaabaha soo socda mid kasta:</a:t>
            </a:r>
            <a:endParaRPr sz="1800"/>
          </a:p>
        </p:txBody>
      </p:sp>
      <p:cxnSp>
        <p:nvCxnSpPr>
          <p:cNvPr id="1149" name="Google Shape;1149;p80"/>
          <p:cNvCxnSpPr/>
          <p:nvPr/>
        </p:nvCxnSpPr>
        <p:spPr>
          <a:xfrm rot="-5400000">
            <a:off x="7301343" y="2135261"/>
            <a:ext cx="1386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50" name="Google Shape;1150;p80"/>
          <p:cNvSpPr txBox="1"/>
          <p:nvPr>
            <p:ph idx="4294967295" type="body"/>
          </p:nvPr>
        </p:nvSpPr>
        <p:spPr>
          <a:xfrm>
            <a:off x="8086855" y="1977952"/>
            <a:ext cx="7101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grpSp>
        <p:nvGrpSpPr>
          <p:cNvPr id="1151" name="Google Shape;1151;p80"/>
          <p:cNvGrpSpPr/>
          <p:nvPr/>
        </p:nvGrpSpPr>
        <p:grpSpPr>
          <a:xfrm flipH="1" rot="5400000">
            <a:off x="7583465" y="2640834"/>
            <a:ext cx="196676" cy="196652"/>
            <a:chOff x="3397534" y="3193326"/>
            <a:chExt cx="179400" cy="172200"/>
          </a:xfrm>
        </p:grpSpPr>
        <p:cxnSp>
          <p:nvCxnSpPr>
            <p:cNvPr id="1152" name="Google Shape;1152;p80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3" name="Google Shape;1153;p80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54" name="Google Shape;1154;p80"/>
          <p:cNvGrpSpPr/>
          <p:nvPr/>
        </p:nvGrpSpPr>
        <p:grpSpPr>
          <a:xfrm rot="-5400000">
            <a:off x="6389917" y="2620929"/>
            <a:ext cx="196676" cy="196652"/>
            <a:chOff x="3397534" y="3193326"/>
            <a:chExt cx="179400" cy="172200"/>
          </a:xfrm>
        </p:grpSpPr>
        <p:cxnSp>
          <p:nvCxnSpPr>
            <p:cNvPr id="1155" name="Google Shape;1155;p80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6" name="Google Shape;1156;p80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57" name="Google Shape;1157;p80"/>
          <p:cNvGrpSpPr/>
          <p:nvPr/>
        </p:nvGrpSpPr>
        <p:grpSpPr>
          <a:xfrm rot="5400000">
            <a:off x="7583465" y="1431916"/>
            <a:ext cx="196676" cy="196652"/>
            <a:chOff x="3397534" y="3193326"/>
            <a:chExt cx="179400" cy="172200"/>
          </a:xfrm>
        </p:grpSpPr>
        <p:cxnSp>
          <p:nvCxnSpPr>
            <p:cNvPr id="1158" name="Google Shape;1158;p80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9" name="Google Shape;1159;p80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60" name="Google Shape;1160;p80"/>
          <p:cNvGrpSpPr/>
          <p:nvPr/>
        </p:nvGrpSpPr>
        <p:grpSpPr>
          <a:xfrm flipH="1" rot="-5400000">
            <a:off x="6389917" y="1451821"/>
            <a:ext cx="196676" cy="196652"/>
            <a:chOff x="3397534" y="3193326"/>
            <a:chExt cx="179400" cy="172200"/>
          </a:xfrm>
        </p:grpSpPr>
        <p:cxnSp>
          <p:nvCxnSpPr>
            <p:cNvPr id="1161" name="Google Shape;1161;p80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2" name="Google Shape;1162;p80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63" name="Google Shape;1163;p80"/>
          <p:cNvCxnSpPr/>
          <p:nvPr/>
        </p:nvCxnSpPr>
        <p:spPr>
          <a:xfrm>
            <a:off x="7071908" y="2740421"/>
            <a:ext cx="0" cy="218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4" name="Google Shape;1164;p80"/>
          <p:cNvCxnSpPr/>
          <p:nvPr/>
        </p:nvCxnSpPr>
        <p:spPr>
          <a:xfrm>
            <a:off x="7071908" y="1361482"/>
            <a:ext cx="0" cy="218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5" name="Google Shape;1165;p80"/>
          <p:cNvCxnSpPr/>
          <p:nvPr/>
        </p:nvCxnSpPr>
        <p:spPr>
          <a:xfrm>
            <a:off x="7793072" y="2063848"/>
            <a:ext cx="0" cy="218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6" name="Google Shape;1166;p80"/>
          <p:cNvCxnSpPr/>
          <p:nvPr/>
        </p:nvCxnSpPr>
        <p:spPr>
          <a:xfrm>
            <a:off x="6365853" y="2063848"/>
            <a:ext cx="0" cy="218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7" name="Google Shape;1167;p80"/>
          <p:cNvSpPr txBox="1"/>
          <p:nvPr>
            <p:ph idx="1" type="body"/>
          </p:nvPr>
        </p:nvSpPr>
        <p:spPr>
          <a:xfrm>
            <a:off x="324000" y="1514000"/>
            <a:ext cx="6063600" cy="330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</a:t>
            </a:r>
            <a:r>
              <a:rPr lang="en-GB" sz="1400">
                <a:latin typeface="Lexend"/>
              </a:rPr>
              <a:t>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− 4)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endParaRPr baseline="30000"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baseline="30000" sz="6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− 4)(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− 4)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6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c) 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− 8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+ 16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Sawir leydi (rectangle) leh bed (area) (6 + y)(2 + y) qor tibaax (expression) ka duwan oo bedka (area) leydigaaga ah.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Samaynta tibaaxaha (expressions) bedka (area)</a:t>
            </a:r>
            <a:endParaRPr/>
          </a:p>
        </p:txBody>
      </p:sp>
      <p:sp>
        <p:nvSpPr>
          <p:cNvPr id="1173" name="Google Shape;1173;p81"/>
          <p:cNvSpPr txBox="1"/>
          <p:nvPr>
            <p:ph idx="1" type="body"/>
          </p:nvPr>
        </p:nvSpPr>
        <p:spPr>
          <a:xfrm>
            <a:off x="324000" y="810000"/>
            <a:ext cx="5076300" cy="57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3a) Sharrax sababta bedka (area) qaabkan loo qori karo sida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174" name="Google Shape;1174;p81"/>
          <p:cNvCxnSpPr/>
          <p:nvPr/>
        </p:nvCxnSpPr>
        <p:spPr>
          <a:xfrm>
            <a:off x="7022150" y="2461825"/>
            <a:ext cx="1776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75" name="Google Shape;1175;p81"/>
          <p:cNvSpPr txBox="1"/>
          <p:nvPr>
            <p:ph idx="4294967295" type="body"/>
          </p:nvPr>
        </p:nvSpPr>
        <p:spPr>
          <a:xfrm>
            <a:off x="7546275" y="246182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176" name="Google Shape;1176;p81"/>
          <p:cNvSpPr/>
          <p:nvPr/>
        </p:nvSpPr>
        <p:spPr>
          <a:xfrm>
            <a:off x="7022150" y="844675"/>
            <a:ext cx="1714500" cy="1482900"/>
          </a:xfrm>
          <a:prstGeom prst="triangle">
            <a:avLst>
              <a:gd fmla="val 35391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77" name="Google Shape;1177;p81"/>
          <p:cNvCxnSpPr/>
          <p:nvPr/>
        </p:nvCxnSpPr>
        <p:spPr>
          <a:xfrm flipH="1">
            <a:off x="6429954" y="884575"/>
            <a:ext cx="3300" cy="1493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78" name="Google Shape;1178;p81"/>
          <p:cNvCxnSpPr/>
          <p:nvPr/>
        </p:nvCxnSpPr>
        <p:spPr>
          <a:xfrm rot="10800000">
            <a:off x="6429958" y="2327580"/>
            <a:ext cx="5922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179" name="Google Shape;1179;p81"/>
          <p:cNvGrpSpPr/>
          <p:nvPr/>
        </p:nvGrpSpPr>
        <p:grpSpPr>
          <a:xfrm rot="-5400000">
            <a:off x="6425087" y="2091143"/>
            <a:ext cx="241293" cy="231592"/>
            <a:chOff x="3397534" y="3193326"/>
            <a:chExt cx="179400" cy="172200"/>
          </a:xfrm>
        </p:grpSpPr>
        <p:cxnSp>
          <p:nvCxnSpPr>
            <p:cNvPr id="1180" name="Google Shape;1180;p81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1" name="Google Shape;1181;p81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82" name="Google Shape;1182;p81"/>
          <p:cNvSpPr txBox="1"/>
          <p:nvPr>
            <p:ph idx="4294967295" type="body"/>
          </p:nvPr>
        </p:nvSpPr>
        <p:spPr>
          <a:xfrm>
            <a:off x="5637950" y="138452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183" name="Google Shape;1183;p81"/>
          <p:cNvSpPr txBox="1"/>
          <p:nvPr>
            <p:ph idx="4294967295" type="body"/>
          </p:nvPr>
        </p:nvSpPr>
        <p:spPr>
          <a:xfrm>
            <a:off x="1754829" y="1149200"/>
            <a:ext cx="18168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+ 5)(6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+ 2)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184" name="Google Shape;1184;p81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1421400" y="1123072"/>
            <a:ext cx="355925" cy="4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81"/>
          <p:cNvSpPr txBox="1"/>
          <p:nvPr>
            <p:ph idx="1" type="body"/>
          </p:nvPr>
        </p:nvSpPr>
        <p:spPr>
          <a:xfrm>
            <a:off x="324000" y="2068050"/>
            <a:ext cx="5335500" cy="57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Qor tibaaxda (expression) bedka (area) qaabkan laba siyaabood oo kala duwan.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186" name="Google Shape;1186;p81"/>
          <p:cNvSpPr txBox="1"/>
          <p:nvPr>
            <p:ph idx="1" type="body"/>
          </p:nvPr>
        </p:nvSpPr>
        <p:spPr>
          <a:xfrm>
            <a:off x="324000" y="3363450"/>
            <a:ext cx="6324000" cy="57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Sawir oo calaamadee saddex-xagal (triangle) leh bed (area) (x + 1)(3x − 2)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82"/>
          <p:cNvSpPr/>
          <p:nvPr/>
        </p:nvSpPr>
        <p:spPr>
          <a:xfrm>
            <a:off x="6766550" y="4241575"/>
            <a:ext cx="1728900" cy="579900"/>
          </a:xfrm>
          <a:prstGeom prst="roundRect">
            <a:avLst>
              <a:gd fmla="val 25625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82"/>
          <p:cNvSpPr/>
          <p:nvPr/>
        </p:nvSpPr>
        <p:spPr>
          <a:xfrm>
            <a:off x="365750" y="4241575"/>
            <a:ext cx="1341300" cy="579900"/>
          </a:xfrm>
          <a:prstGeom prst="roundRect">
            <a:avLst>
              <a:gd fmla="val 25625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Samaynta tibaaxaha (expressions) bedka (area)</a:t>
            </a:r>
            <a:endParaRPr/>
          </a:p>
        </p:txBody>
      </p:sp>
      <p:sp>
        <p:nvSpPr>
          <p:cNvPr id="1194" name="Google Shape;1194;p82"/>
          <p:cNvSpPr txBox="1"/>
          <p:nvPr>
            <p:ph idx="4294967295" type="body"/>
          </p:nvPr>
        </p:nvSpPr>
        <p:spPr>
          <a:xfrm>
            <a:off x="7035648" y="4356925"/>
            <a:ext cx="13974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+ 4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− 8</a:t>
            </a:r>
            <a:endParaRPr sz="2000"/>
          </a:p>
        </p:txBody>
      </p:sp>
      <p:sp>
        <p:nvSpPr>
          <p:cNvPr id="1195" name="Google Shape;1195;p82"/>
          <p:cNvSpPr txBox="1"/>
          <p:nvPr>
            <p:ph idx="4294967295" type="body"/>
          </p:nvPr>
        </p:nvSpPr>
        <p:spPr>
          <a:xfrm>
            <a:off x="734475" y="4389600"/>
            <a:ext cx="10431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− 1</a:t>
            </a:r>
            <a:endParaRPr sz="2000"/>
          </a:p>
        </p:txBody>
      </p:sp>
      <p:sp>
        <p:nvSpPr>
          <p:cNvPr id="1196" name="Google Shape;1196;p82"/>
          <p:cNvSpPr/>
          <p:nvPr/>
        </p:nvSpPr>
        <p:spPr>
          <a:xfrm>
            <a:off x="373370" y="4251100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e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7" name="Google Shape;1197;p82"/>
          <p:cNvSpPr/>
          <p:nvPr/>
        </p:nvSpPr>
        <p:spPr>
          <a:xfrm>
            <a:off x="2270750" y="4241575"/>
            <a:ext cx="1728900" cy="579900"/>
          </a:xfrm>
          <a:prstGeom prst="roundRect">
            <a:avLst>
              <a:gd fmla="val 25625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82"/>
          <p:cNvSpPr/>
          <p:nvPr/>
        </p:nvSpPr>
        <p:spPr>
          <a:xfrm>
            <a:off x="2280275" y="4251100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82"/>
          <p:cNvSpPr txBox="1"/>
          <p:nvPr>
            <p:ph idx="4294967295" type="body"/>
          </p:nvPr>
        </p:nvSpPr>
        <p:spPr>
          <a:xfrm>
            <a:off x="2553622" y="4398000"/>
            <a:ext cx="13974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− 4</a:t>
            </a:r>
            <a:endParaRPr sz="2000"/>
          </a:p>
        </p:txBody>
      </p:sp>
      <p:sp>
        <p:nvSpPr>
          <p:cNvPr id="1200" name="Google Shape;1200;p82"/>
          <p:cNvSpPr/>
          <p:nvPr/>
        </p:nvSpPr>
        <p:spPr>
          <a:xfrm>
            <a:off x="4709150" y="4241575"/>
            <a:ext cx="1728900" cy="579900"/>
          </a:xfrm>
          <a:prstGeom prst="roundRect">
            <a:avLst>
              <a:gd fmla="val 25625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1" name="Google Shape;1201;p82"/>
          <p:cNvSpPr/>
          <p:nvPr/>
        </p:nvSpPr>
        <p:spPr>
          <a:xfrm>
            <a:off x="4716770" y="4251100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2" name="Google Shape;1202;p82"/>
          <p:cNvSpPr txBox="1"/>
          <p:nvPr>
            <p:ph idx="4294967295" type="body"/>
          </p:nvPr>
        </p:nvSpPr>
        <p:spPr>
          <a:xfrm>
            <a:off x="4978251" y="4364675"/>
            <a:ext cx="13413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− 1</a:t>
            </a:r>
            <a:endParaRPr sz="2000"/>
          </a:p>
        </p:txBody>
      </p:sp>
      <p:sp>
        <p:nvSpPr>
          <p:cNvPr id="1203" name="Google Shape;1203;p82"/>
          <p:cNvSpPr/>
          <p:nvPr/>
        </p:nvSpPr>
        <p:spPr>
          <a:xfrm>
            <a:off x="6776075" y="4251100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4" name="Google Shape;1204;p82"/>
          <p:cNvSpPr/>
          <p:nvPr/>
        </p:nvSpPr>
        <p:spPr>
          <a:xfrm>
            <a:off x="6870051" y="1178375"/>
            <a:ext cx="1950000" cy="1850100"/>
          </a:xfrm>
          <a:prstGeom prst="roundRect">
            <a:avLst>
              <a:gd fmla="val 827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5" name="Google Shape;1205;p82"/>
          <p:cNvSpPr/>
          <p:nvPr/>
        </p:nvSpPr>
        <p:spPr>
          <a:xfrm>
            <a:off x="4486359" y="1178375"/>
            <a:ext cx="2291400" cy="1850100"/>
          </a:xfrm>
          <a:prstGeom prst="roundRect">
            <a:avLst>
              <a:gd fmla="val 827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6" name="Google Shape;1206;p82"/>
          <p:cNvSpPr/>
          <p:nvPr/>
        </p:nvSpPr>
        <p:spPr>
          <a:xfrm>
            <a:off x="2064890" y="1178375"/>
            <a:ext cx="2326800" cy="1850100"/>
          </a:xfrm>
          <a:prstGeom prst="roundRect">
            <a:avLst>
              <a:gd fmla="val 827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7" name="Google Shape;1207;p82"/>
          <p:cNvSpPr/>
          <p:nvPr/>
        </p:nvSpPr>
        <p:spPr>
          <a:xfrm>
            <a:off x="345496" y="1178375"/>
            <a:ext cx="1626000" cy="1850100"/>
          </a:xfrm>
          <a:prstGeom prst="roundRect">
            <a:avLst>
              <a:gd fmla="val 827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8" name="Google Shape;1208;p82"/>
          <p:cNvSpPr txBox="1"/>
          <p:nvPr>
            <p:ph idx="1" type="body"/>
          </p:nvPr>
        </p:nvSpPr>
        <p:spPr>
          <a:xfrm>
            <a:off x="324000" y="733800"/>
            <a:ext cx="8237700" cy="57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4) Isku-dhaf qaababkan iyo tibaaxda (expression) saxda ah ee bedkooda (area).</a:t>
            </a:r>
            <a:endParaRPr sz="1800"/>
          </a:p>
        </p:txBody>
      </p:sp>
      <p:cxnSp>
        <p:nvCxnSpPr>
          <p:cNvPr id="1209" name="Google Shape;1209;p82"/>
          <p:cNvCxnSpPr/>
          <p:nvPr/>
        </p:nvCxnSpPr>
        <p:spPr>
          <a:xfrm>
            <a:off x="7538825" y="2726775"/>
            <a:ext cx="1043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10" name="Google Shape;1210;p82"/>
          <p:cNvSpPr txBox="1"/>
          <p:nvPr>
            <p:ph idx="4294967295" type="body"/>
          </p:nvPr>
        </p:nvSpPr>
        <p:spPr>
          <a:xfrm>
            <a:off x="7702175" y="272677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211" name="Google Shape;1211;p82"/>
          <p:cNvSpPr/>
          <p:nvPr/>
        </p:nvSpPr>
        <p:spPr>
          <a:xfrm>
            <a:off x="720096" y="1579618"/>
            <a:ext cx="1188300" cy="1027800"/>
          </a:xfrm>
          <a:prstGeom prst="triangle">
            <a:avLst>
              <a:gd fmla="val 0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12" name="Google Shape;1212;p82"/>
          <p:cNvCxnSpPr/>
          <p:nvPr/>
        </p:nvCxnSpPr>
        <p:spPr>
          <a:xfrm>
            <a:off x="7169800" y="1678900"/>
            <a:ext cx="0" cy="971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13" name="Google Shape;1213;p82"/>
          <p:cNvCxnSpPr/>
          <p:nvPr/>
        </p:nvCxnSpPr>
        <p:spPr>
          <a:xfrm rot="10800000">
            <a:off x="7170044" y="2623351"/>
            <a:ext cx="4020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214" name="Google Shape;1214;p82"/>
          <p:cNvGrpSpPr/>
          <p:nvPr/>
        </p:nvGrpSpPr>
        <p:grpSpPr>
          <a:xfrm rot="-5400000">
            <a:off x="7166523" y="2462711"/>
            <a:ext cx="163882" cy="157305"/>
            <a:chOff x="3397534" y="3193326"/>
            <a:chExt cx="179400" cy="172200"/>
          </a:xfrm>
        </p:grpSpPr>
        <p:cxnSp>
          <p:nvCxnSpPr>
            <p:cNvPr id="1215" name="Google Shape;1215;p82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6" name="Google Shape;1216;p82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17" name="Google Shape;1217;p82"/>
          <p:cNvSpPr txBox="1"/>
          <p:nvPr>
            <p:ph idx="4294967295" type="body"/>
          </p:nvPr>
        </p:nvSpPr>
        <p:spPr>
          <a:xfrm rot="-5400000">
            <a:off x="6651550" y="1808615"/>
            <a:ext cx="7221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218" name="Google Shape;1218;p82"/>
          <p:cNvSpPr/>
          <p:nvPr/>
        </p:nvSpPr>
        <p:spPr>
          <a:xfrm>
            <a:off x="2572587" y="1738375"/>
            <a:ext cx="1728900" cy="886500"/>
          </a:xfrm>
          <a:prstGeom prst="trapezoid">
            <a:avLst>
              <a:gd fmla="val 42122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9" name="Google Shape;1219;p82"/>
          <p:cNvSpPr/>
          <p:nvPr/>
        </p:nvSpPr>
        <p:spPr>
          <a:xfrm>
            <a:off x="4884090" y="1607744"/>
            <a:ext cx="1728900" cy="10320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0" name="Google Shape;1220;p82"/>
          <p:cNvSpPr/>
          <p:nvPr/>
        </p:nvSpPr>
        <p:spPr>
          <a:xfrm>
            <a:off x="7538825" y="1683675"/>
            <a:ext cx="993000" cy="941100"/>
          </a:xfrm>
          <a:prstGeom prst="triangle">
            <a:avLst>
              <a:gd fmla="val 35391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1" name="Google Shape;1221;p82"/>
          <p:cNvCxnSpPr/>
          <p:nvPr/>
        </p:nvCxnSpPr>
        <p:spPr>
          <a:xfrm>
            <a:off x="4850334" y="2767157"/>
            <a:ext cx="1737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22" name="Google Shape;1222;p82"/>
          <p:cNvSpPr txBox="1"/>
          <p:nvPr>
            <p:ph idx="4294967295" type="body"/>
          </p:nvPr>
        </p:nvSpPr>
        <p:spPr>
          <a:xfrm>
            <a:off x="5466084" y="2767157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223" name="Google Shape;1223;p82"/>
          <p:cNvCxnSpPr/>
          <p:nvPr/>
        </p:nvCxnSpPr>
        <p:spPr>
          <a:xfrm>
            <a:off x="4757434" y="1614425"/>
            <a:ext cx="0" cy="103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24" name="Google Shape;1224;p82"/>
          <p:cNvSpPr txBox="1"/>
          <p:nvPr>
            <p:ph idx="4294967295" type="body"/>
          </p:nvPr>
        </p:nvSpPr>
        <p:spPr>
          <a:xfrm rot="-5400000">
            <a:off x="4239204" y="1884815"/>
            <a:ext cx="7221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225" name="Google Shape;1225;p82"/>
          <p:cNvCxnSpPr/>
          <p:nvPr/>
        </p:nvCxnSpPr>
        <p:spPr>
          <a:xfrm>
            <a:off x="2316587" y="1701400"/>
            <a:ext cx="0" cy="926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26" name="Google Shape;1226;p82"/>
          <p:cNvCxnSpPr/>
          <p:nvPr/>
        </p:nvCxnSpPr>
        <p:spPr>
          <a:xfrm rot="10800000">
            <a:off x="2342506" y="2623326"/>
            <a:ext cx="3003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227" name="Google Shape;1227;p82"/>
          <p:cNvGrpSpPr/>
          <p:nvPr/>
        </p:nvGrpSpPr>
        <p:grpSpPr>
          <a:xfrm rot="-5400000">
            <a:off x="2313310" y="2462736"/>
            <a:ext cx="163882" cy="157305"/>
            <a:chOff x="3397534" y="3193326"/>
            <a:chExt cx="179400" cy="172200"/>
          </a:xfrm>
        </p:grpSpPr>
        <p:cxnSp>
          <p:nvCxnSpPr>
            <p:cNvPr id="1228" name="Google Shape;1228;p82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9" name="Google Shape;1229;p82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30" name="Google Shape;1230;p82"/>
          <p:cNvSpPr txBox="1"/>
          <p:nvPr>
            <p:ph idx="4294967295" type="body"/>
          </p:nvPr>
        </p:nvSpPr>
        <p:spPr>
          <a:xfrm rot="-5400000">
            <a:off x="1822423" y="1858761"/>
            <a:ext cx="7221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231" name="Google Shape;1231;p82"/>
          <p:cNvCxnSpPr/>
          <p:nvPr/>
        </p:nvCxnSpPr>
        <p:spPr>
          <a:xfrm>
            <a:off x="616214" y="1562743"/>
            <a:ext cx="0" cy="103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32" name="Google Shape;1232;p82"/>
          <p:cNvSpPr txBox="1"/>
          <p:nvPr>
            <p:ph idx="4294967295" type="body"/>
          </p:nvPr>
        </p:nvSpPr>
        <p:spPr>
          <a:xfrm rot="-5400000">
            <a:off x="98289" y="1796584"/>
            <a:ext cx="7221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233" name="Google Shape;1233;p82"/>
          <p:cNvCxnSpPr/>
          <p:nvPr/>
        </p:nvCxnSpPr>
        <p:spPr>
          <a:xfrm>
            <a:off x="2559771" y="2767157"/>
            <a:ext cx="1737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34" name="Google Shape;1234;p82"/>
          <p:cNvSpPr txBox="1"/>
          <p:nvPr>
            <p:ph idx="4294967295" type="body"/>
          </p:nvPr>
        </p:nvSpPr>
        <p:spPr>
          <a:xfrm>
            <a:off x="3062496" y="2767157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235" name="Google Shape;1235;p82"/>
          <p:cNvCxnSpPr/>
          <p:nvPr/>
        </p:nvCxnSpPr>
        <p:spPr>
          <a:xfrm>
            <a:off x="709473" y="2726768"/>
            <a:ext cx="1193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36" name="Google Shape;1236;p82"/>
          <p:cNvSpPr txBox="1"/>
          <p:nvPr>
            <p:ph idx="4294967295" type="body"/>
          </p:nvPr>
        </p:nvSpPr>
        <p:spPr>
          <a:xfrm>
            <a:off x="931269" y="2726768"/>
            <a:ext cx="825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237" name="Google Shape;1237;p82"/>
          <p:cNvCxnSpPr/>
          <p:nvPr/>
        </p:nvCxnSpPr>
        <p:spPr>
          <a:xfrm>
            <a:off x="2967918" y="1577345"/>
            <a:ext cx="926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38" name="Google Shape;1238;p82"/>
          <p:cNvSpPr txBox="1"/>
          <p:nvPr>
            <p:ph idx="4294967295" type="body"/>
          </p:nvPr>
        </p:nvSpPr>
        <p:spPr>
          <a:xfrm>
            <a:off x="3112618" y="127122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grpSp>
        <p:nvGrpSpPr>
          <p:cNvPr id="1239" name="Google Shape;1239;p82"/>
          <p:cNvGrpSpPr/>
          <p:nvPr/>
        </p:nvGrpSpPr>
        <p:grpSpPr>
          <a:xfrm rot="5400000">
            <a:off x="6392920" y="1618548"/>
            <a:ext cx="196676" cy="196652"/>
            <a:chOff x="3397534" y="3193326"/>
            <a:chExt cx="179400" cy="172200"/>
          </a:xfrm>
        </p:grpSpPr>
        <p:cxnSp>
          <p:nvCxnSpPr>
            <p:cNvPr id="1240" name="Google Shape;1240;p82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1" name="Google Shape;1241;p82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42" name="Google Shape;1242;p82"/>
          <p:cNvGrpSpPr/>
          <p:nvPr/>
        </p:nvGrpSpPr>
        <p:grpSpPr>
          <a:xfrm flipH="1" rot="-5400000">
            <a:off x="4894572" y="1618548"/>
            <a:ext cx="196676" cy="196652"/>
            <a:chOff x="3397534" y="3193326"/>
            <a:chExt cx="179400" cy="172200"/>
          </a:xfrm>
        </p:grpSpPr>
        <p:cxnSp>
          <p:nvCxnSpPr>
            <p:cNvPr id="1243" name="Google Shape;1243;p82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4" name="Google Shape;1244;p82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45" name="Google Shape;1245;p82"/>
          <p:cNvGrpSpPr/>
          <p:nvPr/>
        </p:nvGrpSpPr>
        <p:grpSpPr>
          <a:xfrm flipH="1" rot="5400000">
            <a:off x="6392920" y="2428094"/>
            <a:ext cx="196676" cy="196652"/>
            <a:chOff x="3397534" y="3193326"/>
            <a:chExt cx="179400" cy="172200"/>
          </a:xfrm>
        </p:grpSpPr>
        <p:cxnSp>
          <p:nvCxnSpPr>
            <p:cNvPr id="1246" name="Google Shape;1246;p82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7" name="Google Shape;1247;p82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48" name="Google Shape;1248;p82"/>
          <p:cNvGrpSpPr/>
          <p:nvPr/>
        </p:nvGrpSpPr>
        <p:grpSpPr>
          <a:xfrm rot="-5400000">
            <a:off x="4894572" y="2428094"/>
            <a:ext cx="196676" cy="196652"/>
            <a:chOff x="3397534" y="3193326"/>
            <a:chExt cx="179400" cy="172200"/>
          </a:xfrm>
        </p:grpSpPr>
        <p:cxnSp>
          <p:nvCxnSpPr>
            <p:cNvPr id="1249" name="Google Shape;1249;p82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0" name="Google Shape;1250;p82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51" name="Google Shape;1251;p82"/>
          <p:cNvGrpSpPr/>
          <p:nvPr/>
        </p:nvGrpSpPr>
        <p:grpSpPr>
          <a:xfrm rot="-5400000">
            <a:off x="706172" y="2428094"/>
            <a:ext cx="196676" cy="196652"/>
            <a:chOff x="3397534" y="3193326"/>
            <a:chExt cx="179400" cy="172200"/>
          </a:xfrm>
        </p:grpSpPr>
        <p:cxnSp>
          <p:nvCxnSpPr>
            <p:cNvPr id="1252" name="Google Shape;1252;p82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3" name="Google Shape;1253;p82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54" name="Google Shape;1254;p82"/>
          <p:cNvSpPr/>
          <p:nvPr/>
        </p:nvSpPr>
        <p:spPr>
          <a:xfrm>
            <a:off x="346287" y="1178363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5" name="Google Shape;1255;p82"/>
          <p:cNvSpPr/>
          <p:nvPr/>
        </p:nvSpPr>
        <p:spPr>
          <a:xfrm>
            <a:off x="2072633" y="1187888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6" name="Google Shape;1256;p82"/>
          <p:cNvSpPr/>
          <p:nvPr/>
        </p:nvSpPr>
        <p:spPr>
          <a:xfrm>
            <a:off x="4494562" y="1187888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7" name="Google Shape;1257;p82"/>
          <p:cNvSpPr/>
          <p:nvPr/>
        </p:nvSpPr>
        <p:spPr>
          <a:xfrm>
            <a:off x="6876348" y="1184534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83"/>
          <p:cNvSpPr/>
          <p:nvPr/>
        </p:nvSpPr>
        <p:spPr>
          <a:xfrm>
            <a:off x="6375214" y="1432909"/>
            <a:ext cx="1404900" cy="14049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tibaaxaha (expressions) bedka (area)</a:t>
            </a:r>
            <a:endParaRPr/>
          </a:p>
        </p:txBody>
      </p:sp>
      <p:sp>
        <p:nvSpPr>
          <p:cNvPr id="1264" name="Google Shape;1264;p8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Qor jumlad sharraxaysa sababta bedka (area) qaabkan loo qori karo siyaabaha soo socda mid kasta:</a:t>
            </a:r>
            <a:endParaRPr sz="1800"/>
          </a:p>
        </p:txBody>
      </p:sp>
      <p:cxnSp>
        <p:nvCxnSpPr>
          <p:cNvPr id="1265" name="Google Shape;1265;p83"/>
          <p:cNvCxnSpPr/>
          <p:nvPr/>
        </p:nvCxnSpPr>
        <p:spPr>
          <a:xfrm rot="-5400000">
            <a:off x="7301343" y="2135261"/>
            <a:ext cx="1386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66" name="Google Shape;1266;p83"/>
          <p:cNvSpPr txBox="1"/>
          <p:nvPr>
            <p:ph idx="4294967295" type="body"/>
          </p:nvPr>
        </p:nvSpPr>
        <p:spPr>
          <a:xfrm>
            <a:off x="8086855" y="1977952"/>
            <a:ext cx="7101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− 4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  <p:grpSp>
        <p:nvGrpSpPr>
          <p:cNvPr id="1267" name="Google Shape;1267;p83"/>
          <p:cNvGrpSpPr/>
          <p:nvPr/>
        </p:nvGrpSpPr>
        <p:grpSpPr>
          <a:xfrm flipH="1" rot="5400000">
            <a:off x="7583465" y="2640834"/>
            <a:ext cx="196676" cy="196652"/>
            <a:chOff x="3397534" y="3193326"/>
            <a:chExt cx="179400" cy="172200"/>
          </a:xfrm>
        </p:grpSpPr>
        <p:cxnSp>
          <p:nvCxnSpPr>
            <p:cNvPr id="1268" name="Google Shape;1268;p83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9" name="Google Shape;1269;p83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70" name="Google Shape;1270;p83"/>
          <p:cNvGrpSpPr/>
          <p:nvPr/>
        </p:nvGrpSpPr>
        <p:grpSpPr>
          <a:xfrm rot="-5400000">
            <a:off x="6389917" y="2620929"/>
            <a:ext cx="196676" cy="196652"/>
            <a:chOff x="3397534" y="3193326"/>
            <a:chExt cx="179400" cy="172200"/>
          </a:xfrm>
        </p:grpSpPr>
        <p:cxnSp>
          <p:nvCxnSpPr>
            <p:cNvPr id="1271" name="Google Shape;1271;p83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2" name="Google Shape;1272;p83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73" name="Google Shape;1273;p83"/>
          <p:cNvGrpSpPr/>
          <p:nvPr/>
        </p:nvGrpSpPr>
        <p:grpSpPr>
          <a:xfrm rot="5400000">
            <a:off x="7583465" y="1431916"/>
            <a:ext cx="196676" cy="196652"/>
            <a:chOff x="3397534" y="3193326"/>
            <a:chExt cx="179400" cy="172200"/>
          </a:xfrm>
        </p:grpSpPr>
        <p:cxnSp>
          <p:nvCxnSpPr>
            <p:cNvPr id="1274" name="Google Shape;1274;p83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5" name="Google Shape;1275;p83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76" name="Google Shape;1276;p83"/>
          <p:cNvGrpSpPr/>
          <p:nvPr/>
        </p:nvGrpSpPr>
        <p:grpSpPr>
          <a:xfrm flipH="1" rot="-5400000">
            <a:off x="6389917" y="1451821"/>
            <a:ext cx="196676" cy="196652"/>
            <a:chOff x="3397534" y="3193326"/>
            <a:chExt cx="179400" cy="172200"/>
          </a:xfrm>
        </p:grpSpPr>
        <p:cxnSp>
          <p:nvCxnSpPr>
            <p:cNvPr id="1277" name="Google Shape;1277;p83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8" name="Google Shape;1278;p83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279" name="Google Shape;1279;p83"/>
          <p:cNvCxnSpPr/>
          <p:nvPr/>
        </p:nvCxnSpPr>
        <p:spPr>
          <a:xfrm>
            <a:off x="7071908" y="2740421"/>
            <a:ext cx="0" cy="218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0" name="Google Shape;1280;p83"/>
          <p:cNvCxnSpPr/>
          <p:nvPr/>
        </p:nvCxnSpPr>
        <p:spPr>
          <a:xfrm>
            <a:off x="7071908" y="1361482"/>
            <a:ext cx="0" cy="218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1" name="Google Shape;1281;p83"/>
          <p:cNvCxnSpPr/>
          <p:nvPr/>
        </p:nvCxnSpPr>
        <p:spPr>
          <a:xfrm>
            <a:off x="7793072" y="2063848"/>
            <a:ext cx="0" cy="218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2" name="Google Shape;1282;p83"/>
          <p:cNvCxnSpPr/>
          <p:nvPr/>
        </p:nvCxnSpPr>
        <p:spPr>
          <a:xfrm>
            <a:off x="6365853" y="2063848"/>
            <a:ext cx="0" cy="218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3" name="Google Shape;1283;p83"/>
          <p:cNvSpPr txBox="1"/>
          <p:nvPr>
            <p:ph idx="1" type="body"/>
          </p:nvPr>
        </p:nvSpPr>
        <p:spPr>
          <a:xfrm>
            <a:off x="337800" y="1368500"/>
            <a:ext cx="6063600" cy="270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a)</a:t>
            </a:r>
            <a:r>
              <a:rPr lang="en-GB" sz="1800">
                <a:latin typeface="Lexend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− 4)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endParaRPr baseline="30000"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baseline="30000" sz="6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− 4)(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− 4)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6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c)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+ 16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284" name="Google Shape;1284;p83"/>
          <p:cNvSpPr txBox="1"/>
          <p:nvPr>
            <p:ph idx="1" type="body"/>
          </p:nvPr>
        </p:nvSpPr>
        <p:spPr>
          <a:xfrm>
            <a:off x="324100" y="1781400"/>
            <a:ext cx="5744400" cy="91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Qaabku waa laba-jibaarane (square) marka bedka (area) waxaa laga heli karaa isku-dhufashada dhererka hal dhinac (side length).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5" name="Google Shape;1285;p83"/>
          <p:cNvSpPr txBox="1"/>
          <p:nvPr>
            <p:ph idx="1" type="body"/>
          </p:nvPr>
        </p:nvSpPr>
        <p:spPr>
          <a:xfrm>
            <a:off x="324100" y="2921625"/>
            <a:ext cx="5744400" cy="91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Laba-jibaarista (squaring) tibaax (expression) waxay la mid tahay isku-dhufashada tibaaxdaas nafteeda. (x − 4)2 ≡ (x − 4)(x − 4)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6" name="Google Shape;1286;p83"/>
          <p:cNvSpPr txBox="1"/>
          <p:nvPr>
            <p:ph idx="1" type="body"/>
          </p:nvPr>
        </p:nvSpPr>
        <p:spPr>
          <a:xfrm>
            <a:off x="335550" y="4116850"/>
            <a:ext cx="8472900" cy="91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Waxaan isku-dhufan karnaa laba-xubnaha (binomials) iyadoo la adeegsanayo sharciga qaybinta (distributive law): (x − 4)(x − 4) ≡ x(x − 4) − 4(x − 4) ≡ x2 − 4x − 4x + 16 ≡ x2 − 8x + 16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p84"/>
          <p:cNvSpPr/>
          <p:nvPr/>
        </p:nvSpPr>
        <p:spPr>
          <a:xfrm>
            <a:off x="781403" y="2335925"/>
            <a:ext cx="1844100" cy="14049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tibaaxaha (expressions) bedka (area)</a:t>
            </a:r>
            <a:endParaRPr/>
          </a:p>
        </p:txBody>
      </p:sp>
      <p:cxnSp>
        <p:nvCxnSpPr>
          <p:cNvPr id="1293" name="Google Shape;1293;p84"/>
          <p:cNvCxnSpPr/>
          <p:nvPr/>
        </p:nvCxnSpPr>
        <p:spPr>
          <a:xfrm rot="-5400000">
            <a:off x="2146668" y="3038286"/>
            <a:ext cx="1386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94" name="Google Shape;1294;p84"/>
          <p:cNvSpPr txBox="1"/>
          <p:nvPr>
            <p:ph idx="4294967295" type="body"/>
          </p:nvPr>
        </p:nvSpPr>
        <p:spPr>
          <a:xfrm>
            <a:off x="1329755" y="1800365"/>
            <a:ext cx="7101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+ 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 sz="2000"/>
          </a:p>
        </p:txBody>
      </p:sp>
      <p:grpSp>
        <p:nvGrpSpPr>
          <p:cNvPr id="1295" name="Google Shape;1295;p84"/>
          <p:cNvGrpSpPr/>
          <p:nvPr/>
        </p:nvGrpSpPr>
        <p:grpSpPr>
          <a:xfrm flipH="1" rot="5400000">
            <a:off x="2428790" y="3543859"/>
            <a:ext cx="196676" cy="196652"/>
            <a:chOff x="3397534" y="3193326"/>
            <a:chExt cx="179400" cy="172200"/>
          </a:xfrm>
        </p:grpSpPr>
        <p:cxnSp>
          <p:nvCxnSpPr>
            <p:cNvPr id="1296" name="Google Shape;1296;p84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7" name="Google Shape;1297;p84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98" name="Google Shape;1298;p84"/>
          <p:cNvGrpSpPr/>
          <p:nvPr/>
        </p:nvGrpSpPr>
        <p:grpSpPr>
          <a:xfrm rot="-5400000">
            <a:off x="791751" y="3523954"/>
            <a:ext cx="196676" cy="196652"/>
            <a:chOff x="3397534" y="3193326"/>
            <a:chExt cx="179400" cy="172200"/>
          </a:xfrm>
        </p:grpSpPr>
        <p:cxnSp>
          <p:nvCxnSpPr>
            <p:cNvPr id="1299" name="Google Shape;1299;p84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0" name="Google Shape;1300;p84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01" name="Google Shape;1301;p84"/>
          <p:cNvGrpSpPr/>
          <p:nvPr/>
        </p:nvGrpSpPr>
        <p:grpSpPr>
          <a:xfrm rot="5400000">
            <a:off x="2428790" y="2334941"/>
            <a:ext cx="196676" cy="196652"/>
            <a:chOff x="3397534" y="3193326"/>
            <a:chExt cx="179400" cy="172200"/>
          </a:xfrm>
        </p:grpSpPr>
        <p:cxnSp>
          <p:nvCxnSpPr>
            <p:cNvPr id="1302" name="Google Shape;1302;p84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3" name="Google Shape;1303;p84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04" name="Google Shape;1304;p84"/>
          <p:cNvGrpSpPr/>
          <p:nvPr/>
        </p:nvGrpSpPr>
        <p:grpSpPr>
          <a:xfrm flipH="1" rot="-5400000">
            <a:off x="791751" y="2354846"/>
            <a:ext cx="196676" cy="196652"/>
            <a:chOff x="3397534" y="3193326"/>
            <a:chExt cx="179400" cy="172200"/>
          </a:xfrm>
        </p:grpSpPr>
        <p:cxnSp>
          <p:nvCxnSpPr>
            <p:cNvPr id="1305" name="Google Shape;1305;p84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6" name="Google Shape;1306;p84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07" name="Google Shape;1307;p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Sawir leydi (rectangle) leh bed (area) (6 + y)(2 + y) qor tibaax (expression) ka duwan oo bedka (area) leydigaaga ah.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cxnSp>
        <p:nvCxnSpPr>
          <p:cNvPr id="1308" name="Google Shape;1308;p84"/>
          <p:cNvCxnSpPr/>
          <p:nvPr/>
        </p:nvCxnSpPr>
        <p:spPr>
          <a:xfrm>
            <a:off x="781393" y="2196761"/>
            <a:ext cx="1802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09" name="Google Shape;1309;p84"/>
          <p:cNvSpPr txBox="1"/>
          <p:nvPr>
            <p:ph idx="4294967295" type="body"/>
          </p:nvPr>
        </p:nvSpPr>
        <p:spPr>
          <a:xfrm>
            <a:off x="2887205" y="2830140"/>
            <a:ext cx="7101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+ 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 sz="2000"/>
          </a:p>
        </p:txBody>
      </p:sp>
      <p:sp>
        <p:nvSpPr>
          <p:cNvPr id="1310" name="Google Shape;1310;p84"/>
          <p:cNvSpPr txBox="1"/>
          <p:nvPr>
            <p:ph idx="4294967295" type="body"/>
          </p:nvPr>
        </p:nvSpPr>
        <p:spPr>
          <a:xfrm>
            <a:off x="4025227" y="2160000"/>
            <a:ext cx="41385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(y + 6)(y + 2) ama laba-xubno (binomials) u dhigma (equivalent).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/>
          </a:p>
        </p:txBody>
      </p:sp>
      <p:sp>
        <p:nvSpPr>
          <p:cNvPr id="1311" name="Google Shape;1311;p84"/>
          <p:cNvSpPr txBox="1"/>
          <p:nvPr>
            <p:ph idx="4294967295" type="body"/>
          </p:nvPr>
        </p:nvSpPr>
        <p:spPr>
          <a:xfrm>
            <a:off x="4054252" y="2764800"/>
            <a:ext cx="41385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+ 12</a:t>
            </a:r>
            <a:endParaRPr sz="2000"/>
          </a:p>
        </p:txBody>
      </p:sp>
      <p:sp>
        <p:nvSpPr>
          <p:cNvPr id="1312" name="Google Shape;1312;p84"/>
          <p:cNvSpPr txBox="1"/>
          <p:nvPr>
            <p:ph idx="4294967295" type="body"/>
          </p:nvPr>
        </p:nvSpPr>
        <p:spPr>
          <a:xfrm>
            <a:off x="4065827" y="3297400"/>
            <a:ext cx="41385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+ 12 </a:t>
            </a:r>
            <a:endParaRPr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1318" name="Google Shape;1318;p8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3a) Sharax sababta bedka (area) qaabkan loo qori karo</a:t>
            </a:r>
            <a:endParaRPr sz="1800"/>
          </a:p>
        </p:txBody>
      </p:sp>
      <p:cxnSp>
        <p:nvCxnSpPr>
          <p:cNvPr id="1319" name="Google Shape;1319;p85"/>
          <p:cNvCxnSpPr/>
          <p:nvPr/>
        </p:nvCxnSpPr>
        <p:spPr>
          <a:xfrm>
            <a:off x="7043700" y="3017875"/>
            <a:ext cx="1776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20" name="Google Shape;1320;p85"/>
          <p:cNvSpPr txBox="1"/>
          <p:nvPr>
            <p:ph idx="4294967295" type="body"/>
          </p:nvPr>
        </p:nvSpPr>
        <p:spPr>
          <a:xfrm>
            <a:off x="7567825" y="301787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321" name="Google Shape;1321;p85"/>
          <p:cNvSpPr/>
          <p:nvPr/>
        </p:nvSpPr>
        <p:spPr>
          <a:xfrm>
            <a:off x="7043700" y="1400725"/>
            <a:ext cx="1714500" cy="1482900"/>
          </a:xfrm>
          <a:prstGeom prst="triangle">
            <a:avLst>
              <a:gd fmla="val 35391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22" name="Google Shape;1322;p85"/>
          <p:cNvCxnSpPr/>
          <p:nvPr/>
        </p:nvCxnSpPr>
        <p:spPr>
          <a:xfrm flipH="1">
            <a:off x="6451504" y="1440625"/>
            <a:ext cx="3300" cy="1493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23" name="Google Shape;1323;p85"/>
          <p:cNvCxnSpPr/>
          <p:nvPr/>
        </p:nvCxnSpPr>
        <p:spPr>
          <a:xfrm rot="10800000">
            <a:off x="6451508" y="2883630"/>
            <a:ext cx="5922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324" name="Google Shape;1324;p85"/>
          <p:cNvGrpSpPr/>
          <p:nvPr/>
        </p:nvGrpSpPr>
        <p:grpSpPr>
          <a:xfrm rot="-5400000">
            <a:off x="6446637" y="2647193"/>
            <a:ext cx="241293" cy="231592"/>
            <a:chOff x="3397534" y="3193326"/>
            <a:chExt cx="179400" cy="172200"/>
          </a:xfrm>
        </p:grpSpPr>
        <p:cxnSp>
          <p:nvCxnSpPr>
            <p:cNvPr id="1325" name="Google Shape;1325;p85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6" name="Google Shape;1326;p85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27" name="Google Shape;1327;p85"/>
          <p:cNvSpPr txBox="1"/>
          <p:nvPr>
            <p:ph idx="4294967295" type="body"/>
          </p:nvPr>
        </p:nvSpPr>
        <p:spPr>
          <a:xfrm>
            <a:off x="5659500" y="194057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328" name="Google Shape;1328;p85"/>
          <p:cNvSpPr txBox="1"/>
          <p:nvPr>
            <p:ph idx="4294967295" type="body"/>
          </p:nvPr>
        </p:nvSpPr>
        <p:spPr>
          <a:xfrm>
            <a:off x="6384084" y="791665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(4</a:t>
            </a:r>
            <a:r>
              <a:rPr i="1" lang="en-GB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+ 5)(6</a:t>
            </a:r>
            <a:r>
              <a:rPr i="1" lang="en-GB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+ 2)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329" name="Google Shape;1329;p85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6042475" y="757047"/>
            <a:ext cx="355925" cy="4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330" name="Google Shape;1330;p85"/>
          <p:cNvSpPr txBox="1"/>
          <p:nvPr>
            <p:ph idx="1" type="body"/>
          </p:nvPr>
        </p:nvSpPr>
        <p:spPr>
          <a:xfrm>
            <a:off x="324000" y="2525250"/>
            <a:ext cx="5335500" cy="57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Qor tibaaxa (expression) bedka (area) qaabkan laba siyaabood oo kala duwan.</a:t>
            </a:r>
            <a:endParaRPr sz="1800"/>
          </a:p>
        </p:txBody>
      </p:sp>
      <p:sp>
        <p:nvSpPr>
          <p:cNvPr id="1331" name="Google Shape;1331;p85"/>
          <p:cNvSpPr txBox="1"/>
          <p:nvPr>
            <p:ph idx="1" type="body"/>
          </p:nvPr>
        </p:nvSpPr>
        <p:spPr>
          <a:xfrm>
            <a:off x="324000" y="1194875"/>
            <a:ext cx="5248800" cy="91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Bedka (area) saddexagalka waxaa lagu xisaabin karaa isku dhufashada salka (base) dhererka (height) iyo isku dhufashada nus.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2" name="Google Shape;1332;p85"/>
          <p:cNvSpPr txBox="1"/>
          <p:nvPr>
            <p:ph idx="4294967295" type="body"/>
          </p:nvPr>
        </p:nvSpPr>
        <p:spPr>
          <a:xfrm>
            <a:off x="899959" y="3321940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+ 5)(3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</a:t>
            </a:r>
            <a:endParaRPr sz="2000"/>
          </a:p>
        </p:txBody>
      </p:sp>
      <p:sp>
        <p:nvSpPr>
          <p:cNvPr id="1333" name="Google Shape;1333;p85"/>
          <p:cNvSpPr txBox="1"/>
          <p:nvPr>
            <p:ph idx="4294967295" type="body"/>
          </p:nvPr>
        </p:nvSpPr>
        <p:spPr>
          <a:xfrm>
            <a:off x="899959" y="3817076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+ 15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+ 5</a:t>
            </a:r>
            <a:endParaRPr sz="2000"/>
          </a:p>
        </p:txBody>
      </p:sp>
      <p:sp>
        <p:nvSpPr>
          <p:cNvPr id="1334" name="Google Shape;1334;p85"/>
          <p:cNvSpPr txBox="1"/>
          <p:nvPr>
            <p:ph idx="4294967295" type="body"/>
          </p:nvPr>
        </p:nvSpPr>
        <p:spPr>
          <a:xfrm>
            <a:off x="899959" y="4294840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+ 19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+ 5</a:t>
            </a:r>
            <a:endParaRPr sz="2000"/>
          </a:p>
        </p:txBody>
      </p:sp>
      <p:sp>
        <p:nvSpPr>
          <p:cNvPr id="1335" name="Google Shape;1335;p85"/>
          <p:cNvSpPr txBox="1"/>
          <p:nvPr>
            <p:ph idx="4294967295" type="body"/>
          </p:nvPr>
        </p:nvSpPr>
        <p:spPr>
          <a:xfrm>
            <a:off x="456033" y="3321950"/>
            <a:ext cx="444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E.g.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6" name="Google Shape;1336;p85"/>
          <p:cNvSpPr txBox="1"/>
          <p:nvPr>
            <p:ph idx="4294967295" type="body"/>
          </p:nvPr>
        </p:nvSpPr>
        <p:spPr>
          <a:xfrm>
            <a:off x="3705859" y="3321940"/>
            <a:ext cx="29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+ 2.5)(6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frac{\left(4x\ +\ 5\right)\left(6x\ +\ 2\right)}{2}&quot;&gt;&lt;mfrac&gt;&lt;mrow&gt;&lt;mrow data-mjx-texclass=&quot;INNER&quot;&gt;&lt;mo data-mjx-texclass=&quot;OPEN&quot;&gt;(&lt;/mo&gt;&lt;mn&gt;4&lt;/mn&gt;&lt;mi&gt;x&lt;/mi&gt;&lt;mtext&gt;&lt;/mtext&gt;&lt;mo&gt;+&lt;/mo&gt;&lt;mtext&gt;&lt;/mtext&gt;&lt;mn&gt;5&lt;/mn&gt;&lt;mo data-mjx-texclass=&quot;CLOSE&quot;&gt;)&lt;/mo&gt;&lt;/mrow&gt;&lt;mrow data-mjx-texclass=&quot;INNER&quot;&gt;&lt;mo data-mjx-texclass=&quot;OPEN&quot;&gt;(&lt;/mo&gt;&lt;mn&gt;6&lt;/mn&gt;&lt;mi&gt;x&lt;/mi&gt;&lt;mtext&gt;&lt;/mtext&gt;&lt;mo&gt;+&lt;/mo&gt;&lt;mtext&gt;&lt;/mtext&gt;&lt;mn&gt;2&lt;/mn&gt;&lt;mo data-mjx-texclass=&quot;CLOSE&quot;&gt;)&lt;/mo&gt;&lt;/mrow&gt;&lt;/mrow&gt;&lt;mn&gt;2&lt;/mn&gt;&lt;/mfrac&gt;&lt;/math&gt;" id="1337" name="Google Shape;1337;p85" title="open paren 4 x plus 5 close paren times open paren 6 x plus 2 close paren over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7601" y="4031437"/>
            <a:ext cx="1867700" cy="48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Sameynta tibaaxaha (expressions) ee bedka (area)</a:t>
            </a:r>
            <a:endParaRPr/>
          </a:p>
        </p:txBody>
      </p:sp>
      <p:cxnSp>
        <p:nvCxnSpPr>
          <p:cNvPr id="1343" name="Google Shape;1343;p86"/>
          <p:cNvCxnSpPr/>
          <p:nvPr/>
        </p:nvCxnSpPr>
        <p:spPr>
          <a:xfrm>
            <a:off x="1478998" y="2749771"/>
            <a:ext cx="1408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44" name="Google Shape;1344;p86"/>
          <p:cNvSpPr txBox="1"/>
          <p:nvPr>
            <p:ph idx="4294967295" type="body"/>
          </p:nvPr>
        </p:nvSpPr>
        <p:spPr>
          <a:xfrm>
            <a:off x="1894554" y="2749771"/>
            <a:ext cx="7215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345" name="Google Shape;1345;p86"/>
          <p:cNvSpPr/>
          <p:nvPr/>
        </p:nvSpPr>
        <p:spPr>
          <a:xfrm>
            <a:off x="1478998" y="1467601"/>
            <a:ext cx="1359300" cy="1175700"/>
          </a:xfrm>
          <a:prstGeom prst="triangle">
            <a:avLst>
              <a:gd fmla="val 35391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46" name="Google Shape;1346;p86"/>
          <p:cNvCxnSpPr/>
          <p:nvPr/>
        </p:nvCxnSpPr>
        <p:spPr>
          <a:xfrm flipH="1">
            <a:off x="1009387" y="1499236"/>
            <a:ext cx="2700" cy="1183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47" name="Google Shape;1347;p86"/>
          <p:cNvCxnSpPr/>
          <p:nvPr/>
        </p:nvCxnSpPr>
        <p:spPr>
          <a:xfrm rot="10800000">
            <a:off x="1009504" y="2643334"/>
            <a:ext cx="4695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348" name="Google Shape;1348;p86"/>
          <p:cNvGrpSpPr/>
          <p:nvPr/>
        </p:nvGrpSpPr>
        <p:grpSpPr>
          <a:xfrm rot="-5400000">
            <a:off x="1005568" y="2455854"/>
            <a:ext cx="191312" cy="183617"/>
            <a:chOff x="3397534" y="3193326"/>
            <a:chExt cx="179400" cy="172200"/>
          </a:xfrm>
        </p:grpSpPr>
        <p:cxnSp>
          <p:nvCxnSpPr>
            <p:cNvPr id="1349" name="Google Shape;1349;p86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0" name="Google Shape;1350;p86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51" name="Google Shape;1351;p86"/>
          <p:cNvSpPr txBox="1"/>
          <p:nvPr>
            <p:ph idx="4294967295" type="body"/>
          </p:nvPr>
        </p:nvSpPr>
        <p:spPr>
          <a:xfrm>
            <a:off x="354107" y="1895625"/>
            <a:ext cx="7215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352" name="Google Shape;1352;p86"/>
          <p:cNvSpPr txBox="1"/>
          <p:nvPr>
            <p:ph idx="1" type="body"/>
          </p:nvPr>
        </p:nvSpPr>
        <p:spPr>
          <a:xfrm>
            <a:off x="324000" y="820825"/>
            <a:ext cx="6324000" cy="57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Sawir oo calaamadee saddexagal leh bed (area) (x + 1)(3x − 2)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cxnSp>
        <p:nvCxnSpPr>
          <p:cNvPr id="1353" name="Google Shape;1353;p86"/>
          <p:cNvCxnSpPr/>
          <p:nvPr/>
        </p:nvCxnSpPr>
        <p:spPr>
          <a:xfrm>
            <a:off x="5136598" y="2749771"/>
            <a:ext cx="1408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54" name="Google Shape;1354;p86"/>
          <p:cNvSpPr txBox="1"/>
          <p:nvPr>
            <p:ph idx="4294967295" type="body"/>
          </p:nvPr>
        </p:nvSpPr>
        <p:spPr>
          <a:xfrm>
            <a:off x="5552154" y="2749771"/>
            <a:ext cx="7215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355" name="Google Shape;1355;p86"/>
          <p:cNvSpPr/>
          <p:nvPr/>
        </p:nvSpPr>
        <p:spPr>
          <a:xfrm>
            <a:off x="5136598" y="1467601"/>
            <a:ext cx="1359300" cy="1175700"/>
          </a:xfrm>
          <a:prstGeom prst="triangle">
            <a:avLst>
              <a:gd fmla="val 35391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56" name="Google Shape;1356;p86"/>
          <p:cNvCxnSpPr/>
          <p:nvPr/>
        </p:nvCxnSpPr>
        <p:spPr>
          <a:xfrm flipH="1">
            <a:off x="4666987" y="1499236"/>
            <a:ext cx="2700" cy="1183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57" name="Google Shape;1357;p86"/>
          <p:cNvCxnSpPr/>
          <p:nvPr/>
        </p:nvCxnSpPr>
        <p:spPr>
          <a:xfrm rot="10800000">
            <a:off x="4667104" y="2643334"/>
            <a:ext cx="4695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358" name="Google Shape;1358;p86"/>
          <p:cNvGrpSpPr/>
          <p:nvPr/>
        </p:nvGrpSpPr>
        <p:grpSpPr>
          <a:xfrm rot="-5400000">
            <a:off x="4663168" y="2455854"/>
            <a:ext cx="191312" cy="183617"/>
            <a:chOff x="3397534" y="3193326"/>
            <a:chExt cx="179400" cy="172200"/>
          </a:xfrm>
        </p:grpSpPr>
        <p:cxnSp>
          <p:nvCxnSpPr>
            <p:cNvPr id="1359" name="Google Shape;1359;p86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60" name="Google Shape;1360;p86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61" name="Google Shape;1361;p86"/>
          <p:cNvSpPr txBox="1"/>
          <p:nvPr>
            <p:ph idx="4294967295" type="body"/>
          </p:nvPr>
        </p:nvSpPr>
        <p:spPr>
          <a:xfrm>
            <a:off x="4011707" y="1895625"/>
            <a:ext cx="7215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362" name="Google Shape;1362;p86"/>
          <p:cNvSpPr txBox="1"/>
          <p:nvPr>
            <p:ph idx="1" type="body"/>
          </p:nvPr>
        </p:nvSpPr>
        <p:spPr>
          <a:xfrm>
            <a:off x="324000" y="3335425"/>
            <a:ext cx="6324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Binomials-ka (binomials) waxay ku yaalliin cabbir kasta.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63" name="Google Shape;1363;p86"/>
          <p:cNvSpPr txBox="1"/>
          <p:nvPr>
            <p:ph idx="1" type="body"/>
          </p:nvPr>
        </p:nvSpPr>
        <p:spPr>
          <a:xfrm>
            <a:off x="3277800" y="1899725"/>
            <a:ext cx="539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ama</a:t>
            </a:r>
            <a:r>
              <a:rPr lang="en-GB" sz="2800">
                <a:latin typeface="Lexend"/>
              </a:rPr>
              <a:t/>
            </a:r>
            <a:endParaRPr sz="33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1369" name="Google Shape;1369;p87"/>
          <p:cNvSpPr txBox="1"/>
          <p:nvPr>
            <p:ph idx="4294967295" type="body"/>
          </p:nvPr>
        </p:nvSpPr>
        <p:spPr>
          <a:xfrm>
            <a:off x="563625" y="3445538"/>
            <a:ext cx="1884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2)(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</a:t>
            </a:r>
            <a:endParaRPr sz="2000"/>
          </a:p>
        </p:txBody>
      </p:sp>
      <p:sp>
        <p:nvSpPr>
          <p:cNvPr id="1370" name="Google Shape;1370;p87"/>
          <p:cNvSpPr txBox="1"/>
          <p:nvPr>
            <p:ph idx="4294967295" type="body"/>
          </p:nvPr>
        </p:nvSpPr>
        <p:spPr>
          <a:xfrm>
            <a:off x="563625" y="3061788"/>
            <a:ext cx="1884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4)(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371" name="Google Shape;1371;p87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281390" y="3013180"/>
            <a:ext cx="355925" cy="4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372" name="Google Shape;1372;p87"/>
          <p:cNvSpPr txBox="1"/>
          <p:nvPr>
            <p:ph idx="4294967295" type="body"/>
          </p:nvPr>
        </p:nvSpPr>
        <p:spPr>
          <a:xfrm>
            <a:off x="563625" y="3789025"/>
            <a:ext cx="1884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− 4</a:t>
            </a:r>
            <a:endParaRPr sz="2000"/>
          </a:p>
        </p:txBody>
      </p:sp>
      <p:sp>
        <p:nvSpPr>
          <p:cNvPr id="1373" name="Google Shape;1373;p87"/>
          <p:cNvSpPr txBox="1"/>
          <p:nvPr>
            <p:ph idx="4294967295" type="body"/>
          </p:nvPr>
        </p:nvSpPr>
        <p:spPr>
          <a:xfrm>
            <a:off x="2773425" y="3445538"/>
            <a:ext cx="17985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</a:t>
            </a:r>
            <a:endParaRPr sz="2000"/>
          </a:p>
        </p:txBody>
      </p:sp>
      <p:sp>
        <p:nvSpPr>
          <p:cNvPr id="1374" name="Google Shape;1374;p87"/>
          <p:cNvSpPr txBox="1"/>
          <p:nvPr>
            <p:ph idx="4294967295" type="body"/>
          </p:nvPr>
        </p:nvSpPr>
        <p:spPr>
          <a:xfrm>
            <a:off x="2773425" y="3078800"/>
            <a:ext cx="17985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2)(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375" name="Google Shape;1375;p87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2448189" y="3052672"/>
            <a:ext cx="355925" cy="4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376" name="Google Shape;1376;p87"/>
          <p:cNvSpPr txBox="1"/>
          <p:nvPr>
            <p:ph idx="4294967295" type="body"/>
          </p:nvPr>
        </p:nvSpPr>
        <p:spPr>
          <a:xfrm>
            <a:off x="2773425" y="3789025"/>
            <a:ext cx="17985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− 1</a:t>
            </a:r>
            <a:endParaRPr sz="2000"/>
          </a:p>
        </p:txBody>
      </p:sp>
      <p:sp>
        <p:nvSpPr>
          <p:cNvPr id="1377" name="Google Shape;1377;p87"/>
          <p:cNvSpPr txBox="1"/>
          <p:nvPr>
            <p:ph idx="4294967295" type="body"/>
          </p:nvPr>
        </p:nvSpPr>
        <p:spPr>
          <a:xfrm>
            <a:off x="4830825" y="3078800"/>
            <a:ext cx="19608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4)(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</a:t>
            </a:r>
            <a:endParaRPr sz="2000"/>
          </a:p>
        </p:txBody>
      </p:sp>
      <p:sp>
        <p:nvSpPr>
          <p:cNvPr id="1378" name="Google Shape;1378;p87"/>
          <p:cNvSpPr txBox="1"/>
          <p:nvPr>
            <p:ph idx="4294967295" type="body"/>
          </p:nvPr>
        </p:nvSpPr>
        <p:spPr>
          <a:xfrm>
            <a:off x="4830825" y="3445538"/>
            <a:ext cx="19608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− 4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− 8</a:t>
            </a:r>
            <a:endParaRPr sz="2000"/>
          </a:p>
        </p:txBody>
      </p:sp>
      <p:sp>
        <p:nvSpPr>
          <p:cNvPr id="1379" name="Google Shape;1379;p87"/>
          <p:cNvSpPr txBox="1"/>
          <p:nvPr>
            <p:ph idx="4294967295" type="body"/>
          </p:nvPr>
        </p:nvSpPr>
        <p:spPr>
          <a:xfrm>
            <a:off x="7116823" y="3445538"/>
            <a:ext cx="1842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</a:t>
            </a:r>
            <a:endParaRPr sz="2000"/>
          </a:p>
        </p:txBody>
      </p:sp>
      <p:sp>
        <p:nvSpPr>
          <p:cNvPr id="1380" name="Google Shape;1380;p87"/>
          <p:cNvSpPr txBox="1"/>
          <p:nvPr>
            <p:ph idx="4294967295" type="body"/>
          </p:nvPr>
        </p:nvSpPr>
        <p:spPr>
          <a:xfrm>
            <a:off x="7089525" y="3078800"/>
            <a:ext cx="18420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2)(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begin{array}{l}=\ 4\ \times5\\&amp;#13;&amp;#10;=\ 20\\&amp;#13;&amp;#10;\begin{array}{l}=\ 4\ \times5\\&amp;#13;&amp;#10;=\ 20\end{array}\\&amp;#13;&amp;#10;\begin{array}{l}=\ \frac{1}{2}\times5\ \times6\\&amp;#13;&amp;#10;=\ 15\end{array}\end{array}&quot;&gt;&lt;mtable columnalign=&quot;left&quot;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mtr&gt;&lt;mtd&gt;&lt;mtable columnspacing=&quot;1em&quot; rowspacing=&quot;4pt&quot;&gt;&lt;mtr&gt;&lt;mtd&gt;&lt;mo&gt;=&lt;/mo&gt;&lt;mtext&gt;&lt;/mtext&gt;&lt;mn&gt;4&lt;/mn&gt;&lt;mtext&gt;&lt;/mtext&gt;&lt;mo&gt;×&lt;/mo&gt;&lt;mn&gt;5&lt;/mn&gt;&lt;/mtd&gt;&lt;/mtr&gt;&lt;mtr&gt;&lt;mtd&gt;&lt;mo&gt;=&lt;/mo&gt;&lt;mtext&gt;&lt;/mtext&gt;&lt;mn&gt;20&lt;/mn&gt;&lt;/mtd&gt;&lt;/mtr&gt;&lt;/mtable&gt;&lt;/mtd&gt;&lt;/mtr&gt;&lt;mtr&gt;&lt;mtd&gt;&lt;mtable columnspacing=&quot;1em&quot; rowspacing=&quot;4pt&quot;&gt;&lt;mtr&gt;&lt;mtd&gt;&lt;mo&gt;=&lt;/mo&gt;&lt;mtext&gt;&lt;/mtext&gt;&lt;mfrac&gt;&lt;mn&gt;1&lt;/mn&gt;&lt;mn&gt;2&lt;/mn&gt;&lt;/mfrac&gt;&lt;mo&gt;×&lt;/mo&gt;&lt;mn&gt;5&lt;/mn&gt;&lt;mtext&gt;&lt;/mtext&gt;&lt;mo&gt;×&lt;/mo&gt;&lt;mn&gt;6&lt;/mn&gt;&lt;/mtd&gt;&lt;/mtr&gt;&lt;mtr&gt;&lt;mtd&gt;&lt;mo&gt;=&lt;/mo&gt;&lt;mtext&gt;&lt;/mtext&gt;&lt;mn&gt;15&lt;/mn&gt;&lt;/mtd&gt;&lt;/mtr&gt;&lt;/mtable&gt;&lt;/mtd&gt;&lt;/mtr&gt;&lt;/mtable&gt;&lt;/math&gt;" id="1381" name="Google Shape;1381;p87" title="4 lines Line 1: equals 4 times 5 Line 2: equals 20 Line 3: Line 1: equals 4 times 5 Line 2: equals 20 Line 4: Line 1: equals one half times 5 times 6 Line 2: equals 15"/>
          <p:cNvPicPr preferRelativeResize="0"/>
          <p:nvPr/>
        </p:nvPicPr>
        <p:blipFill rotWithShape="1">
          <a:blip r:embed="rId3">
            <a:alphaModFix/>
          </a:blip>
          <a:srcRect b="13790" l="18915" r="59200" t="67326"/>
          <a:stretch/>
        </p:blipFill>
        <p:spPr>
          <a:xfrm>
            <a:off x="6791589" y="3052672"/>
            <a:ext cx="355925" cy="4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1382" name="Google Shape;1382;p87"/>
          <p:cNvSpPr txBox="1"/>
          <p:nvPr>
            <p:ph idx="4294967295" type="body"/>
          </p:nvPr>
        </p:nvSpPr>
        <p:spPr>
          <a:xfrm>
            <a:off x="7116825" y="3789025"/>
            <a:ext cx="23586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− 1</a:t>
            </a:r>
            <a:endParaRPr sz="2000"/>
          </a:p>
        </p:txBody>
      </p:sp>
      <p:sp>
        <p:nvSpPr>
          <p:cNvPr id="1383" name="Google Shape;1383;p87"/>
          <p:cNvSpPr/>
          <p:nvPr/>
        </p:nvSpPr>
        <p:spPr>
          <a:xfrm>
            <a:off x="6870051" y="1102175"/>
            <a:ext cx="1950000" cy="1850100"/>
          </a:xfrm>
          <a:prstGeom prst="roundRect">
            <a:avLst>
              <a:gd fmla="val 827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4" name="Google Shape;1384;p87"/>
          <p:cNvSpPr/>
          <p:nvPr/>
        </p:nvSpPr>
        <p:spPr>
          <a:xfrm>
            <a:off x="4486359" y="1102175"/>
            <a:ext cx="2291400" cy="1850100"/>
          </a:xfrm>
          <a:prstGeom prst="roundRect">
            <a:avLst>
              <a:gd fmla="val 827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87"/>
          <p:cNvSpPr/>
          <p:nvPr/>
        </p:nvSpPr>
        <p:spPr>
          <a:xfrm>
            <a:off x="2064890" y="1102175"/>
            <a:ext cx="2326800" cy="1850100"/>
          </a:xfrm>
          <a:prstGeom prst="roundRect">
            <a:avLst>
              <a:gd fmla="val 827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87"/>
          <p:cNvSpPr/>
          <p:nvPr/>
        </p:nvSpPr>
        <p:spPr>
          <a:xfrm>
            <a:off x="345496" y="1102175"/>
            <a:ext cx="1626000" cy="1850100"/>
          </a:xfrm>
          <a:prstGeom prst="roundRect">
            <a:avLst>
              <a:gd fmla="val 8270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87"/>
          <p:cNvSpPr txBox="1"/>
          <p:nvPr>
            <p:ph idx="1" type="body"/>
          </p:nvPr>
        </p:nvSpPr>
        <p:spPr>
          <a:xfrm>
            <a:off x="324000" y="759300"/>
            <a:ext cx="8237700" cy="229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4) Isku xir qaababkan tibaaxa (expression) saxda ah ee bedkooda (area).</a:t>
            </a:r>
            <a:endParaRPr sz="1800"/>
          </a:p>
        </p:txBody>
      </p:sp>
      <p:cxnSp>
        <p:nvCxnSpPr>
          <p:cNvPr id="1388" name="Google Shape;1388;p87"/>
          <p:cNvCxnSpPr/>
          <p:nvPr/>
        </p:nvCxnSpPr>
        <p:spPr>
          <a:xfrm>
            <a:off x="7538825" y="2650575"/>
            <a:ext cx="1043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89" name="Google Shape;1389;p87"/>
          <p:cNvSpPr txBox="1"/>
          <p:nvPr>
            <p:ph idx="4294967295" type="body"/>
          </p:nvPr>
        </p:nvSpPr>
        <p:spPr>
          <a:xfrm>
            <a:off x="7702175" y="2650575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390" name="Google Shape;1390;p87"/>
          <p:cNvSpPr/>
          <p:nvPr/>
        </p:nvSpPr>
        <p:spPr>
          <a:xfrm>
            <a:off x="720096" y="1503418"/>
            <a:ext cx="1188300" cy="1027800"/>
          </a:xfrm>
          <a:prstGeom prst="triangle">
            <a:avLst>
              <a:gd fmla="val 0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91" name="Google Shape;1391;p87"/>
          <p:cNvCxnSpPr/>
          <p:nvPr/>
        </p:nvCxnSpPr>
        <p:spPr>
          <a:xfrm>
            <a:off x="7169800" y="1602700"/>
            <a:ext cx="0" cy="971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92" name="Google Shape;1392;p87"/>
          <p:cNvCxnSpPr/>
          <p:nvPr/>
        </p:nvCxnSpPr>
        <p:spPr>
          <a:xfrm rot="10800000">
            <a:off x="7170044" y="2547151"/>
            <a:ext cx="4020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393" name="Google Shape;1393;p87"/>
          <p:cNvGrpSpPr/>
          <p:nvPr/>
        </p:nvGrpSpPr>
        <p:grpSpPr>
          <a:xfrm rot="-5400000">
            <a:off x="7166523" y="2386511"/>
            <a:ext cx="163882" cy="157305"/>
            <a:chOff x="3397534" y="3193326"/>
            <a:chExt cx="179400" cy="172200"/>
          </a:xfrm>
        </p:grpSpPr>
        <p:cxnSp>
          <p:nvCxnSpPr>
            <p:cNvPr id="1394" name="Google Shape;1394;p87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5" name="Google Shape;1395;p87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96" name="Google Shape;1396;p87"/>
          <p:cNvSpPr txBox="1"/>
          <p:nvPr>
            <p:ph idx="4294967295" type="body"/>
          </p:nvPr>
        </p:nvSpPr>
        <p:spPr>
          <a:xfrm rot="-5400000">
            <a:off x="6651550" y="1732415"/>
            <a:ext cx="7221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397" name="Google Shape;1397;p87"/>
          <p:cNvSpPr/>
          <p:nvPr/>
        </p:nvSpPr>
        <p:spPr>
          <a:xfrm>
            <a:off x="2572587" y="1662175"/>
            <a:ext cx="1728900" cy="886500"/>
          </a:xfrm>
          <a:prstGeom prst="trapezoid">
            <a:avLst>
              <a:gd fmla="val 42122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8" name="Google Shape;1398;p87"/>
          <p:cNvSpPr/>
          <p:nvPr/>
        </p:nvSpPr>
        <p:spPr>
          <a:xfrm>
            <a:off x="4884090" y="1531544"/>
            <a:ext cx="1728900" cy="10320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9" name="Google Shape;1399;p87"/>
          <p:cNvSpPr/>
          <p:nvPr/>
        </p:nvSpPr>
        <p:spPr>
          <a:xfrm>
            <a:off x="7538825" y="1607475"/>
            <a:ext cx="993000" cy="941100"/>
          </a:xfrm>
          <a:prstGeom prst="triangle">
            <a:avLst>
              <a:gd fmla="val 35391" name="adj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00" name="Google Shape;1400;p87"/>
          <p:cNvCxnSpPr/>
          <p:nvPr/>
        </p:nvCxnSpPr>
        <p:spPr>
          <a:xfrm>
            <a:off x="4850334" y="2690957"/>
            <a:ext cx="1737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01" name="Google Shape;1401;p87"/>
          <p:cNvSpPr txBox="1"/>
          <p:nvPr>
            <p:ph idx="4294967295" type="body"/>
          </p:nvPr>
        </p:nvSpPr>
        <p:spPr>
          <a:xfrm>
            <a:off x="5466084" y="2690957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402" name="Google Shape;1402;p87"/>
          <p:cNvCxnSpPr/>
          <p:nvPr/>
        </p:nvCxnSpPr>
        <p:spPr>
          <a:xfrm>
            <a:off x="4757434" y="1538225"/>
            <a:ext cx="0" cy="103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03" name="Google Shape;1403;p87"/>
          <p:cNvSpPr txBox="1"/>
          <p:nvPr>
            <p:ph idx="4294967295" type="body"/>
          </p:nvPr>
        </p:nvSpPr>
        <p:spPr>
          <a:xfrm rot="-5400000">
            <a:off x="4239204" y="1808615"/>
            <a:ext cx="7221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404" name="Google Shape;1404;p87"/>
          <p:cNvCxnSpPr/>
          <p:nvPr/>
        </p:nvCxnSpPr>
        <p:spPr>
          <a:xfrm>
            <a:off x="2316587" y="1625200"/>
            <a:ext cx="0" cy="926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05" name="Google Shape;1405;p87"/>
          <p:cNvCxnSpPr/>
          <p:nvPr/>
        </p:nvCxnSpPr>
        <p:spPr>
          <a:xfrm rot="10800000">
            <a:off x="2342506" y="2547126"/>
            <a:ext cx="300300" cy="0"/>
          </a:xfrm>
          <a:prstGeom prst="straightConnector1">
            <a:avLst/>
          </a:prstGeom>
          <a:noFill/>
          <a:ln cap="flat" cmpd="sng" w="28575">
            <a:solidFill>
              <a:srgbClr val="808080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406" name="Google Shape;1406;p87"/>
          <p:cNvGrpSpPr/>
          <p:nvPr/>
        </p:nvGrpSpPr>
        <p:grpSpPr>
          <a:xfrm rot="-5400000">
            <a:off x="2313310" y="2386536"/>
            <a:ext cx="163882" cy="157305"/>
            <a:chOff x="3397534" y="3193326"/>
            <a:chExt cx="179400" cy="172200"/>
          </a:xfrm>
        </p:grpSpPr>
        <p:cxnSp>
          <p:nvCxnSpPr>
            <p:cNvPr id="1407" name="Google Shape;1407;p87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8" name="Google Shape;1408;p87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28575">
              <a:solidFill>
                <a:srgbClr val="80808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09" name="Google Shape;1409;p87"/>
          <p:cNvSpPr txBox="1"/>
          <p:nvPr>
            <p:ph idx="4294967295" type="body"/>
          </p:nvPr>
        </p:nvSpPr>
        <p:spPr>
          <a:xfrm rot="-5400000">
            <a:off x="1822423" y="1782561"/>
            <a:ext cx="7221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410" name="Google Shape;1410;p87"/>
          <p:cNvCxnSpPr/>
          <p:nvPr/>
        </p:nvCxnSpPr>
        <p:spPr>
          <a:xfrm>
            <a:off x="616214" y="1486543"/>
            <a:ext cx="0" cy="1035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11" name="Google Shape;1411;p87"/>
          <p:cNvSpPr txBox="1"/>
          <p:nvPr>
            <p:ph idx="4294967295" type="body"/>
          </p:nvPr>
        </p:nvSpPr>
        <p:spPr>
          <a:xfrm rot="-5400000">
            <a:off x="98289" y="1720384"/>
            <a:ext cx="722100" cy="3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412" name="Google Shape;1412;p87"/>
          <p:cNvCxnSpPr/>
          <p:nvPr/>
        </p:nvCxnSpPr>
        <p:spPr>
          <a:xfrm>
            <a:off x="2559771" y="2690957"/>
            <a:ext cx="1737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13" name="Google Shape;1413;p87"/>
          <p:cNvSpPr txBox="1"/>
          <p:nvPr>
            <p:ph idx="4294967295" type="body"/>
          </p:nvPr>
        </p:nvSpPr>
        <p:spPr>
          <a:xfrm>
            <a:off x="3062496" y="2690957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414" name="Google Shape;1414;p87"/>
          <p:cNvCxnSpPr/>
          <p:nvPr/>
        </p:nvCxnSpPr>
        <p:spPr>
          <a:xfrm>
            <a:off x="709473" y="2650568"/>
            <a:ext cx="1193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15" name="Google Shape;1415;p87"/>
          <p:cNvSpPr txBox="1"/>
          <p:nvPr>
            <p:ph idx="4294967295" type="body"/>
          </p:nvPr>
        </p:nvSpPr>
        <p:spPr>
          <a:xfrm>
            <a:off x="931269" y="2650568"/>
            <a:ext cx="825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416" name="Google Shape;1416;p87"/>
          <p:cNvCxnSpPr/>
          <p:nvPr/>
        </p:nvCxnSpPr>
        <p:spPr>
          <a:xfrm>
            <a:off x="2967918" y="1501145"/>
            <a:ext cx="926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17" name="Google Shape;1417;p87"/>
          <p:cNvSpPr txBox="1"/>
          <p:nvPr>
            <p:ph idx="4294967295" type="body"/>
          </p:nvPr>
        </p:nvSpPr>
        <p:spPr>
          <a:xfrm>
            <a:off x="3112618" y="1195020"/>
            <a:ext cx="9099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grpSp>
        <p:nvGrpSpPr>
          <p:cNvPr id="1418" name="Google Shape;1418;p87"/>
          <p:cNvGrpSpPr/>
          <p:nvPr/>
        </p:nvGrpSpPr>
        <p:grpSpPr>
          <a:xfrm rot="5400000">
            <a:off x="6392920" y="1542348"/>
            <a:ext cx="196676" cy="196652"/>
            <a:chOff x="3397534" y="3193326"/>
            <a:chExt cx="179400" cy="172200"/>
          </a:xfrm>
        </p:grpSpPr>
        <p:cxnSp>
          <p:nvCxnSpPr>
            <p:cNvPr id="1419" name="Google Shape;1419;p87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20" name="Google Shape;1420;p87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21" name="Google Shape;1421;p87"/>
          <p:cNvGrpSpPr/>
          <p:nvPr/>
        </p:nvGrpSpPr>
        <p:grpSpPr>
          <a:xfrm flipH="1" rot="-5400000">
            <a:off x="4894572" y="1542348"/>
            <a:ext cx="196676" cy="196652"/>
            <a:chOff x="3397534" y="3193326"/>
            <a:chExt cx="179400" cy="172200"/>
          </a:xfrm>
        </p:grpSpPr>
        <p:cxnSp>
          <p:nvCxnSpPr>
            <p:cNvPr id="1422" name="Google Shape;1422;p87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23" name="Google Shape;1423;p87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24" name="Google Shape;1424;p87"/>
          <p:cNvGrpSpPr/>
          <p:nvPr/>
        </p:nvGrpSpPr>
        <p:grpSpPr>
          <a:xfrm flipH="1" rot="5400000">
            <a:off x="6392920" y="2351894"/>
            <a:ext cx="196676" cy="196652"/>
            <a:chOff x="3397534" y="3193326"/>
            <a:chExt cx="179400" cy="172200"/>
          </a:xfrm>
        </p:grpSpPr>
        <p:cxnSp>
          <p:nvCxnSpPr>
            <p:cNvPr id="1425" name="Google Shape;1425;p87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26" name="Google Shape;1426;p87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27" name="Google Shape;1427;p87"/>
          <p:cNvGrpSpPr/>
          <p:nvPr/>
        </p:nvGrpSpPr>
        <p:grpSpPr>
          <a:xfrm rot="-5400000">
            <a:off x="4894572" y="2351894"/>
            <a:ext cx="196676" cy="196652"/>
            <a:chOff x="3397534" y="3193326"/>
            <a:chExt cx="179400" cy="172200"/>
          </a:xfrm>
        </p:grpSpPr>
        <p:cxnSp>
          <p:nvCxnSpPr>
            <p:cNvPr id="1428" name="Google Shape;1428;p87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29" name="Google Shape;1429;p87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30" name="Google Shape;1430;p87"/>
          <p:cNvGrpSpPr/>
          <p:nvPr/>
        </p:nvGrpSpPr>
        <p:grpSpPr>
          <a:xfrm rot="-5400000">
            <a:off x="706172" y="2351894"/>
            <a:ext cx="196676" cy="196652"/>
            <a:chOff x="3397534" y="3193326"/>
            <a:chExt cx="179400" cy="172200"/>
          </a:xfrm>
        </p:grpSpPr>
        <p:cxnSp>
          <p:nvCxnSpPr>
            <p:cNvPr id="1431" name="Google Shape;1431;p87"/>
            <p:cNvCxnSpPr/>
            <p:nvPr/>
          </p:nvCxnSpPr>
          <p:spPr>
            <a:xfrm>
              <a:off x="3397534" y="3363142"/>
              <a:ext cx="179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2" name="Google Shape;1432;p87"/>
            <p:cNvCxnSpPr/>
            <p:nvPr/>
          </p:nvCxnSpPr>
          <p:spPr>
            <a:xfrm rot="10800000">
              <a:off x="3571988" y="3193326"/>
              <a:ext cx="0" cy="172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33" name="Google Shape;1433;p87"/>
          <p:cNvSpPr/>
          <p:nvPr/>
        </p:nvSpPr>
        <p:spPr>
          <a:xfrm>
            <a:off x="346287" y="1102163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4" name="Google Shape;1434;p87"/>
          <p:cNvSpPr/>
          <p:nvPr/>
        </p:nvSpPr>
        <p:spPr>
          <a:xfrm>
            <a:off x="2072633" y="1111688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5" name="Google Shape;1435;p87"/>
          <p:cNvSpPr/>
          <p:nvPr/>
        </p:nvSpPr>
        <p:spPr>
          <a:xfrm>
            <a:off x="4494562" y="1111688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6" name="Google Shape;1436;p87"/>
          <p:cNvSpPr/>
          <p:nvPr/>
        </p:nvSpPr>
        <p:spPr>
          <a:xfrm>
            <a:off x="6876348" y="1108334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87"/>
          <p:cNvSpPr/>
          <p:nvPr/>
        </p:nvSpPr>
        <p:spPr>
          <a:xfrm>
            <a:off x="6766550" y="4241575"/>
            <a:ext cx="1728900" cy="579900"/>
          </a:xfrm>
          <a:prstGeom prst="roundRect">
            <a:avLst>
              <a:gd fmla="val 25625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8" name="Google Shape;1438;p87"/>
          <p:cNvSpPr/>
          <p:nvPr/>
        </p:nvSpPr>
        <p:spPr>
          <a:xfrm>
            <a:off x="365750" y="4241575"/>
            <a:ext cx="1341300" cy="579900"/>
          </a:xfrm>
          <a:prstGeom prst="roundRect">
            <a:avLst>
              <a:gd fmla="val 25625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9" name="Google Shape;1439;p87"/>
          <p:cNvSpPr txBox="1"/>
          <p:nvPr>
            <p:ph idx="4294967295" type="body"/>
          </p:nvPr>
        </p:nvSpPr>
        <p:spPr>
          <a:xfrm>
            <a:off x="7035648" y="4356925"/>
            <a:ext cx="13974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+ 4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− 8</a:t>
            </a:r>
            <a:endParaRPr sz="2000"/>
          </a:p>
        </p:txBody>
      </p:sp>
      <p:sp>
        <p:nvSpPr>
          <p:cNvPr id="1440" name="Google Shape;1440;p87"/>
          <p:cNvSpPr txBox="1"/>
          <p:nvPr>
            <p:ph idx="4294967295" type="body"/>
          </p:nvPr>
        </p:nvSpPr>
        <p:spPr>
          <a:xfrm>
            <a:off x="734475" y="4389600"/>
            <a:ext cx="1043100" cy="24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− 1</a:t>
            </a:r>
            <a:endParaRPr sz="2000"/>
          </a:p>
        </p:txBody>
      </p:sp>
      <p:sp>
        <p:nvSpPr>
          <p:cNvPr id="1441" name="Google Shape;1441;p87"/>
          <p:cNvSpPr/>
          <p:nvPr/>
        </p:nvSpPr>
        <p:spPr>
          <a:xfrm>
            <a:off x="373370" y="4251100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e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87"/>
          <p:cNvSpPr/>
          <p:nvPr/>
        </p:nvSpPr>
        <p:spPr>
          <a:xfrm>
            <a:off x="2270750" y="4241575"/>
            <a:ext cx="1728900" cy="579900"/>
          </a:xfrm>
          <a:prstGeom prst="roundRect">
            <a:avLst>
              <a:gd fmla="val 25625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87"/>
          <p:cNvSpPr/>
          <p:nvPr/>
        </p:nvSpPr>
        <p:spPr>
          <a:xfrm>
            <a:off x="2280275" y="4251100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4" name="Google Shape;1444;p87"/>
          <p:cNvSpPr txBox="1"/>
          <p:nvPr>
            <p:ph idx="4294967295" type="body"/>
          </p:nvPr>
        </p:nvSpPr>
        <p:spPr>
          <a:xfrm>
            <a:off x="2553622" y="4398000"/>
            <a:ext cx="13974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− 4</a:t>
            </a:r>
            <a:endParaRPr sz="2000"/>
          </a:p>
        </p:txBody>
      </p:sp>
      <p:sp>
        <p:nvSpPr>
          <p:cNvPr id="1445" name="Google Shape;1445;p87"/>
          <p:cNvSpPr/>
          <p:nvPr/>
        </p:nvSpPr>
        <p:spPr>
          <a:xfrm>
            <a:off x="4709150" y="4241575"/>
            <a:ext cx="1728900" cy="579900"/>
          </a:xfrm>
          <a:prstGeom prst="roundRect">
            <a:avLst>
              <a:gd fmla="val 25625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6" name="Google Shape;1446;p87"/>
          <p:cNvSpPr/>
          <p:nvPr/>
        </p:nvSpPr>
        <p:spPr>
          <a:xfrm>
            <a:off x="4716770" y="4251100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87"/>
          <p:cNvSpPr txBox="1"/>
          <p:nvPr>
            <p:ph idx="4294967295" type="body"/>
          </p:nvPr>
        </p:nvSpPr>
        <p:spPr>
          <a:xfrm>
            <a:off x="4978251" y="4364675"/>
            <a:ext cx="1341300" cy="4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− 1</a:t>
            </a:r>
            <a:endParaRPr sz="2000"/>
          </a:p>
        </p:txBody>
      </p:sp>
      <p:sp>
        <p:nvSpPr>
          <p:cNvPr id="1448" name="Google Shape;1448;p87"/>
          <p:cNvSpPr/>
          <p:nvPr/>
        </p:nvSpPr>
        <p:spPr>
          <a:xfrm>
            <a:off x="6776075" y="4251100"/>
            <a:ext cx="269100" cy="270600"/>
          </a:xfrm>
          <a:prstGeom prst="ellipse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49" name="Google Shape;1449;p87"/>
          <p:cNvCxnSpPr/>
          <p:nvPr/>
        </p:nvCxnSpPr>
        <p:spPr>
          <a:xfrm>
            <a:off x="1967250" y="2947475"/>
            <a:ext cx="733500" cy="1288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0" name="Google Shape;1450;p87"/>
          <p:cNvCxnSpPr/>
          <p:nvPr/>
        </p:nvCxnSpPr>
        <p:spPr>
          <a:xfrm>
            <a:off x="4256700" y="2954325"/>
            <a:ext cx="801900" cy="1295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1" name="Google Shape;1451;p87"/>
          <p:cNvCxnSpPr>
            <a:stCxn id="1401" idx="3"/>
          </p:cNvCxnSpPr>
          <p:nvPr/>
        </p:nvCxnSpPr>
        <p:spPr>
          <a:xfrm>
            <a:off x="6375984" y="2892557"/>
            <a:ext cx="793800" cy="1323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2" name="Google Shape;1452;p87"/>
          <p:cNvCxnSpPr>
            <a:endCxn id="1438" idx="0"/>
          </p:cNvCxnSpPr>
          <p:nvPr/>
        </p:nvCxnSpPr>
        <p:spPr>
          <a:xfrm flipH="1">
            <a:off x="1036400" y="2961175"/>
            <a:ext cx="6839400" cy="1280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8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Sameynta tibaaxaha (expressions) ee bedka (area)</a:t>
            </a:r>
            <a:endParaRPr/>
          </a:p>
        </p:txBody>
      </p:sp>
      <p:sp>
        <p:nvSpPr>
          <p:cNvPr id="1458" name="Google Shape;1458;p8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Bedka (area) qaababka isku dhafan (compound shapes)</a:t>
            </a:r>
            <a:endParaRPr/>
          </a:p>
        </p:txBody>
      </p:sp>
      <p:sp>
        <p:nvSpPr>
          <p:cNvPr id="1459" name="Google Shape;1459;p8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Xallinta mashaakilaadka (problem solving) iyadoo la adeegsanayo tibaaxaha (expressions) iyo qaaciidooyinka (formulae)</a:t>
            </a:r>
            <a:endParaRPr/>
          </a:p>
        </p:txBody>
      </p:sp>
      <p:pic>
        <p:nvPicPr>
          <p:cNvPr id="1460" name="Google Shape;146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689" y="2985391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p89"/>
          <p:cNvSpPr/>
          <p:nvPr/>
        </p:nvSpPr>
        <p:spPr>
          <a:xfrm>
            <a:off x="873225" y="1960600"/>
            <a:ext cx="677700" cy="860700"/>
          </a:xfrm>
          <a:prstGeom prst="rect">
            <a:avLst/>
          </a:prstGeom>
          <a:solidFill>
            <a:schemeClr val="accent5"/>
          </a:solidFill>
          <a:ln cap="flat" cmpd="sng" w="28575">
            <a:solidFill>
              <a:srgbClr val="80808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66" name="Google Shape;1466;p89"/>
          <p:cNvGrpSpPr/>
          <p:nvPr/>
        </p:nvGrpSpPr>
        <p:grpSpPr>
          <a:xfrm>
            <a:off x="750000" y="1857833"/>
            <a:ext cx="2155095" cy="2228875"/>
            <a:chOff x="750000" y="1857833"/>
            <a:chExt cx="2155095" cy="2228875"/>
          </a:xfrm>
        </p:grpSpPr>
        <p:sp>
          <p:nvSpPr>
            <p:cNvPr id="1467" name="Google Shape;1467;p89"/>
            <p:cNvSpPr/>
            <p:nvPr/>
          </p:nvSpPr>
          <p:spPr>
            <a:xfrm>
              <a:off x="870398" y="1968613"/>
              <a:ext cx="1914300" cy="2007300"/>
            </a:xfrm>
            <a:prstGeom prst="corner">
              <a:avLst>
                <a:gd fmla="val 60858" name="adj1"/>
                <a:gd fmla="val 35577" name="adj2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468" name="Google Shape;1468;p89"/>
            <p:cNvGrpSpPr/>
            <p:nvPr/>
          </p:nvGrpSpPr>
          <p:grpSpPr>
            <a:xfrm>
              <a:off x="750000" y="1857833"/>
              <a:ext cx="2155095" cy="2228875"/>
              <a:chOff x="649700" y="1865008"/>
              <a:chExt cx="2155095" cy="2228875"/>
            </a:xfrm>
          </p:grpSpPr>
          <p:cxnSp>
            <p:nvCxnSpPr>
              <p:cNvPr id="1469" name="Google Shape;1469;p89"/>
              <p:cNvCxnSpPr/>
              <p:nvPr/>
            </p:nvCxnSpPr>
            <p:spPr>
              <a:xfrm>
                <a:off x="770875" y="1865008"/>
                <a:ext cx="6822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470" name="Google Shape;1470;p89"/>
              <p:cNvCxnSpPr/>
              <p:nvPr/>
            </p:nvCxnSpPr>
            <p:spPr>
              <a:xfrm rot="10800000">
                <a:off x="1561863" y="1985598"/>
                <a:ext cx="3600" cy="815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471" name="Google Shape;1471;p89"/>
              <p:cNvCxnSpPr/>
              <p:nvPr/>
            </p:nvCxnSpPr>
            <p:spPr>
              <a:xfrm rot="10800000">
                <a:off x="1461075" y="2929122"/>
                <a:ext cx="11601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472" name="Google Shape;1472;p89"/>
              <p:cNvCxnSpPr/>
              <p:nvPr/>
            </p:nvCxnSpPr>
            <p:spPr>
              <a:xfrm>
                <a:off x="2804795" y="2828850"/>
                <a:ext cx="0" cy="11460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473" name="Google Shape;1473;p89"/>
              <p:cNvCxnSpPr/>
              <p:nvPr/>
            </p:nvCxnSpPr>
            <p:spPr>
              <a:xfrm rot="10800000">
                <a:off x="766175" y="4093883"/>
                <a:ext cx="192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474" name="Google Shape;1474;p89"/>
              <p:cNvCxnSpPr/>
              <p:nvPr/>
            </p:nvCxnSpPr>
            <p:spPr>
              <a:xfrm>
                <a:off x="649700" y="2005275"/>
                <a:ext cx="0" cy="1969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</p:grpSp>
      </p:grpSp>
      <p:sp>
        <p:nvSpPr>
          <p:cNvPr id="1475" name="Google Shape;1475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(area) qaababka isku dhafan (compound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76" name="Google Shape;1476;p89"/>
          <p:cNvSpPr txBox="1"/>
          <p:nvPr>
            <p:ph idx="1" type="body"/>
          </p:nvPr>
        </p:nvSpPr>
        <p:spPr>
          <a:xfrm>
            <a:off x="324000" y="759300"/>
            <a:ext cx="8237700" cy="73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282828"/>
                </a:solidFill>
                <a:latin typeface="Lexend"/>
              </a:rPr>
              <a:t>Bedka (area) qaababka isku dhafan (compound shapes) waxaa lagu heli karaa iyadoo loo kala qaybiyo qaababka bedkooda (area) la heli karo.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</a:rPr>
              <a:t/>
            </a:r>
            <a:endParaRPr/>
          </a:p>
        </p:txBody>
      </p:sp>
      <p:sp>
        <p:nvSpPr>
          <p:cNvPr id="1477" name="Google Shape;1477;p89"/>
          <p:cNvSpPr txBox="1"/>
          <p:nvPr>
            <p:ph idx="1" type="body"/>
          </p:nvPr>
        </p:nvSpPr>
        <p:spPr>
          <a:xfrm>
            <a:off x="1471203" y="41684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478" name="Google Shape;1478;p89"/>
          <p:cNvSpPr txBox="1"/>
          <p:nvPr>
            <p:ph idx="1" type="body"/>
          </p:nvPr>
        </p:nvSpPr>
        <p:spPr>
          <a:xfrm rot="-5400000">
            <a:off x="232728" y="29024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479" name="Google Shape;1479;p89"/>
          <p:cNvSpPr txBox="1"/>
          <p:nvPr>
            <p:ph idx="1" type="body"/>
          </p:nvPr>
        </p:nvSpPr>
        <p:spPr>
          <a:xfrm rot="-5400000">
            <a:off x="2726753" y="32690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480" name="Google Shape;1480;p89"/>
          <p:cNvSpPr txBox="1"/>
          <p:nvPr>
            <p:ph idx="1" type="body"/>
          </p:nvPr>
        </p:nvSpPr>
        <p:spPr>
          <a:xfrm>
            <a:off x="971021" y="1494236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481" name="Google Shape;1481;p89"/>
          <p:cNvSpPr txBox="1"/>
          <p:nvPr>
            <p:ph idx="1" type="body"/>
          </p:nvPr>
        </p:nvSpPr>
        <p:spPr>
          <a:xfrm>
            <a:off x="4071396" y="1489838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482" name="Google Shape;1482;p89"/>
          <p:cNvSpPr txBox="1"/>
          <p:nvPr>
            <p:ph idx="1" type="body"/>
          </p:nvPr>
        </p:nvSpPr>
        <p:spPr>
          <a:xfrm>
            <a:off x="4595403" y="44732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483" name="Google Shape;1483;p89"/>
          <p:cNvSpPr txBox="1"/>
          <p:nvPr>
            <p:ph idx="1" type="body"/>
          </p:nvPr>
        </p:nvSpPr>
        <p:spPr>
          <a:xfrm rot="-5400000">
            <a:off x="5850953" y="35738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grpSp>
        <p:nvGrpSpPr>
          <p:cNvPr id="1484" name="Google Shape;1484;p89"/>
          <p:cNvGrpSpPr/>
          <p:nvPr/>
        </p:nvGrpSpPr>
        <p:grpSpPr>
          <a:xfrm>
            <a:off x="3995375" y="1836342"/>
            <a:ext cx="2059974" cy="2643093"/>
            <a:chOff x="3995375" y="1836342"/>
            <a:chExt cx="2059974" cy="2643093"/>
          </a:xfrm>
        </p:grpSpPr>
        <p:sp>
          <p:nvSpPr>
            <p:cNvPr id="1485" name="Google Shape;1485;p89"/>
            <p:cNvSpPr/>
            <p:nvPr/>
          </p:nvSpPr>
          <p:spPr>
            <a:xfrm>
              <a:off x="4020025" y="1930425"/>
              <a:ext cx="677700" cy="860700"/>
            </a:xfrm>
            <a:prstGeom prst="rect">
              <a:avLst/>
            </a:prstGeom>
            <a:solidFill>
              <a:schemeClr val="accent5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86" name="Google Shape;1486;p89"/>
            <p:cNvCxnSpPr/>
            <p:nvPr/>
          </p:nvCxnSpPr>
          <p:spPr>
            <a:xfrm>
              <a:off x="3995375" y="1836342"/>
              <a:ext cx="6822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487" name="Google Shape;1487;p89"/>
            <p:cNvCxnSpPr/>
            <p:nvPr/>
          </p:nvCxnSpPr>
          <p:spPr>
            <a:xfrm rot="10800000">
              <a:off x="4815018" y="1956932"/>
              <a:ext cx="3600" cy="815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488" name="Google Shape;1488;p89"/>
            <p:cNvSpPr/>
            <p:nvPr/>
          </p:nvSpPr>
          <p:spPr>
            <a:xfrm>
              <a:off x="4020025" y="3229700"/>
              <a:ext cx="1914300" cy="1146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489" name="Google Shape;1489;p89"/>
            <p:cNvGrpSpPr/>
            <p:nvPr/>
          </p:nvGrpSpPr>
          <p:grpSpPr>
            <a:xfrm>
              <a:off x="4016729" y="3214402"/>
              <a:ext cx="2038620" cy="1265033"/>
              <a:chOff x="766175" y="2828850"/>
              <a:chExt cx="2038620" cy="1265033"/>
            </a:xfrm>
          </p:grpSpPr>
          <p:cxnSp>
            <p:nvCxnSpPr>
              <p:cNvPr id="1490" name="Google Shape;1490;p89"/>
              <p:cNvCxnSpPr/>
              <p:nvPr/>
            </p:nvCxnSpPr>
            <p:spPr>
              <a:xfrm>
                <a:off x="2804795" y="2828850"/>
                <a:ext cx="0" cy="11460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1491" name="Google Shape;1491;p89"/>
              <p:cNvCxnSpPr/>
              <p:nvPr/>
            </p:nvCxnSpPr>
            <p:spPr>
              <a:xfrm rot="10800000">
                <a:off x="766175" y="4093883"/>
                <a:ext cx="19266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</p:grpSp>
      </p:grpSp>
      <p:sp>
        <p:nvSpPr>
          <p:cNvPr id="1492" name="Google Shape;1492;p89"/>
          <p:cNvSpPr txBox="1"/>
          <p:nvPr>
            <p:ph idx="1" type="body"/>
          </p:nvPr>
        </p:nvSpPr>
        <p:spPr>
          <a:xfrm>
            <a:off x="5071800" y="1857825"/>
            <a:ext cx="3748200" cy="73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</a:rPr>
              <a:t>Waxaan u baahanahay inaan helno dhererka (length) maqan ee leydi yar marka hore.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90"/>
          <p:cNvSpPr/>
          <p:nvPr/>
        </p:nvSpPr>
        <p:spPr>
          <a:xfrm>
            <a:off x="873225" y="1960600"/>
            <a:ext cx="677700" cy="860700"/>
          </a:xfrm>
          <a:prstGeom prst="rect">
            <a:avLst/>
          </a:prstGeom>
          <a:solidFill>
            <a:schemeClr val="accent5"/>
          </a:solidFill>
          <a:ln cap="flat" cmpd="sng" w="28575">
            <a:solidFill>
              <a:srgbClr val="80808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90"/>
          <p:cNvSpPr/>
          <p:nvPr/>
        </p:nvSpPr>
        <p:spPr>
          <a:xfrm>
            <a:off x="870398" y="1968613"/>
            <a:ext cx="1914300" cy="2007300"/>
          </a:xfrm>
          <a:prstGeom prst="corner">
            <a:avLst>
              <a:gd fmla="val 60858" name="adj1"/>
              <a:gd fmla="val 35577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9" name="Google Shape;1499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(area) qaababka isku dhafan (compound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00" name="Google Shape;1500;p90"/>
          <p:cNvSpPr txBox="1"/>
          <p:nvPr>
            <p:ph idx="1" type="body"/>
          </p:nvPr>
        </p:nvSpPr>
        <p:spPr>
          <a:xfrm>
            <a:off x="324000" y="759300"/>
            <a:ext cx="8237700" cy="73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</a:rPr>
              <a:t>Bedka (area) qaababka isku dhafan (compound shapes) waxaa lagu heli karaa iyadoo loo kala qaybiyo qaababka bedkooda (area) la heli karo.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</a:rPr>
              <a:t/>
            </a:r>
            <a:endParaRPr/>
          </a:p>
        </p:txBody>
      </p:sp>
      <p:grpSp>
        <p:nvGrpSpPr>
          <p:cNvPr id="1501" name="Google Shape;1501;p90"/>
          <p:cNvGrpSpPr/>
          <p:nvPr/>
        </p:nvGrpSpPr>
        <p:grpSpPr>
          <a:xfrm>
            <a:off x="750000" y="1857833"/>
            <a:ext cx="2155095" cy="2228875"/>
            <a:chOff x="649700" y="1865008"/>
            <a:chExt cx="2155095" cy="2228875"/>
          </a:xfrm>
        </p:grpSpPr>
        <p:cxnSp>
          <p:nvCxnSpPr>
            <p:cNvPr id="1502" name="Google Shape;1502;p90"/>
            <p:cNvCxnSpPr/>
            <p:nvPr/>
          </p:nvCxnSpPr>
          <p:spPr>
            <a:xfrm>
              <a:off x="770875" y="1865008"/>
              <a:ext cx="6822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03" name="Google Shape;1503;p90"/>
            <p:cNvCxnSpPr/>
            <p:nvPr/>
          </p:nvCxnSpPr>
          <p:spPr>
            <a:xfrm rot="10800000">
              <a:off x="1561863" y="1985598"/>
              <a:ext cx="3600" cy="815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04" name="Google Shape;1504;p90"/>
            <p:cNvCxnSpPr/>
            <p:nvPr/>
          </p:nvCxnSpPr>
          <p:spPr>
            <a:xfrm rot="10800000">
              <a:off x="1461075" y="2929122"/>
              <a:ext cx="11601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05" name="Google Shape;1505;p90"/>
            <p:cNvCxnSpPr/>
            <p:nvPr/>
          </p:nvCxnSpPr>
          <p:spPr>
            <a:xfrm>
              <a:off x="2804795" y="2828850"/>
              <a:ext cx="0" cy="1146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06" name="Google Shape;1506;p90"/>
            <p:cNvCxnSpPr/>
            <p:nvPr/>
          </p:nvCxnSpPr>
          <p:spPr>
            <a:xfrm rot="10800000">
              <a:off x="766175" y="4093883"/>
              <a:ext cx="1926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07" name="Google Shape;1507;p90"/>
            <p:cNvCxnSpPr/>
            <p:nvPr/>
          </p:nvCxnSpPr>
          <p:spPr>
            <a:xfrm>
              <a:off x="649700" y="2005275"/>
              <a:ext cx="0" cy="19695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508" name="Google Shape;1508;p90"/>
          <p:cNvSpPr txBox="1"/>
          <p:nvPr>
            <p:ph idx="1" type="body"/>
          </p:nvPr>
        </p:nvSpPr>
        <p:spPr>
          <a:xfrm>
            <a:off x="1471203" y="41684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09" name="Google Shape;1509;p90"/>
          <p:cNvSpPr txBox="1"/>
          <p:nvPr>
            <p:ph idx="1" type="body"/>
          </p:nvPr>
        </p:nvSpPr>
        <p:spPr>
          <a:xfrm rot="-5400000">
            <a:off x="232728" y="29024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10" name="Google Shape;1510;p90"/>
          <p:cNvSpPr txBox="1"/>
          <p:nvPr>
            <p:ph idx="1" type="body"/>
          </p:nvPr>
        </p:nvSpPr>
        <p:spPr>
          <a:xfrm rot="-5400000">
            <a:off x="2726753" y="32690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11" name="Google Shape;1511;p90"/>
          <p:cNvSpPr txBox="1"/>
          <p:nvPr>
            <p:ph idx="1" type="body"/>
          </p:nvPr>
        </p:nvSpPr>
        <p:spPr>
          <a:xfrm>
            <a:off x="971021" y="1494236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12" name="Google Shape;1512;p90"/>
          <p:cNvSpPr/>
          <p:nvPr/>
        </p:nvSpPr>
        <p:spPr>
          <a:xfrm>
            <a:off x="4020025" y="1930425"/>
            <a:ext cx="677700" cy="860700"/>
          </a:xfrm>
          <a:prstGeom prst="rect">
            <a:avLst/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90"/>
          <p:cNvSpPr txBox="1"/>
          <p:nvPr>
            <p:ph idx="1" type="body"/>
          </p:nvPr>
        </p:nvSpPr>
        <p:spPr>
          <a:xfrm>
            <a:off x="4071396" y="1489838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514" name="Google Shape;1514;p90"/>
          <p:cNvCxnSpPr/>
          <p:nvPr/>
        </p:nvCxnSpPr>
        <p:spPr>
          <a:xfrm>
            <a:off x="3995375" y="1836342"/>
            <a:ext cx="6822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15" name="Google Shape;1515;p90"/>
          <p:cNvCxnSpPr/>
          <p:nvPr/>
        </p:nvCxnSpPr>
        <p:spPr>
          <a:xfrm rot="10800000">
            <a:off x="4815018" y="1956932"/>
            <a:ext cx="3600" cy="815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16" name="Google Shape;1516;p90"/>
          <p:cNvSpPr/>
          <p:nvPr/>
        </p:nvSpPr>
        <p:spPr>
          <a:xfrm>
            <a:off x="358175" y="2535925"/>
            <a:ext cx="391800" cy="98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7" name="Google Shape;1517;p90"/>
          <p:cNvSpPr/>
          <p:nvPr/>
        </p:nvSpPr>
        <p:spPr>
          <a:xfrm>
            <a:off x="2905125" y="2920325"/>
            <a:ext cx="391800" cy="98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8" name="Google Shape;1518;p90"/>
          <p:cNvSpPr txBox="1"/>
          <p:nvPr>
            <p:ph idx="1" type="body"/>
          </p:nvPr>
        </p:nvSpPr>
        <p:spPr>
          <a:xfrm>
            <a:off x="5774414" y="1836350"/>
            <a:ext cx="3045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(2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19" name="Google Shape;1519;p90"/>
          <p:cNvSpPr txBox="1"/>
          <p:nvPr>
            <p:ph idx="1" type="body"/>
          </p:nvPr>
        </p:nvSpPr>
        <p:spPr>
          <a:xfrm>
            <a:off x="5774414" y="2293550"/>
            <a:ext cx="3045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− 1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20" name="Google Shape;1520;p90"/>
          <p:cNvSpPr txBox="1"/>
          <p:nvPr>
            <p:ph idx="1" type="body"/>
          </p:nvPr>
        </p:nvSpPr>
        <p:spPr>
          <a:xfrm>
            <a:off x="5774414" y="2674550"/>
            <a:ext cx="3045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21" name="Google Shape;1521;p90"/>
          <p:cNvSpPr/>
          <p:nvPr/>
        </p:nvSpPr>
        <p:spPr>
          <a:xfrm>
            <a:off x="1729275" y="2160000"/>
            <a:ext cx="283800" cy="325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?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2" name="Google Shape;1522;p90"/>
          <p:cNvSpPr txBox="1"/>
          <p:nvPr>
            <p:ph idx="1" type="body"/>
          </p:nvPr>
        </p:nvSpPr>
        <p:spPr>
          <a:xfrm flipH="1" rot="-5400000">
            <a:off x="4698025" y="2218875"/>
            <a:ext cx="607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23" name="Google Shape;1523;p90"/>
          <p:cNvSpPr txBox="1"/>
          <p:nvPr>
            <p:ph idx="1" type="body"/>
          </p:nvPr>
        </p:nvSpPr>
        <p:spPr>
          <a:xfrm>
            <a:off x="4020025" y="3343000"/>
            <a:ext cx="4800000" cy="73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</a:rPr>
              <a:t>Hadda waxaan u xisaabin karnaa tibaaxaha (expressions) labada bed (area).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Bedka (area) qaababka isku dhafan (compound shapes)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529" name="Google Shape;1529;p91"/>
          <p:cNvSpPr/>
          <p:nvPr/>
        </p:nvSpPr>
        <p:spPr>
          <a:xfrm>
            <a:off x="488350" y="1291975"/>
            <a:ext cx="677700" cy="860700"/>
          </a:xfrm>
          <a:prstGeom prst="rect">
            <a:avLst/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0" name="Google Shape;1530;p91"/>
          <p:cNvSpPr txBox="1"/>
          <p:nvPr>
            <p:ph idx="1" type="body"/>
          </p:nvPr>
        </p:nvSpPr>
        <p:spPr>
          <a:xfrm>
            <a:off x="539721" y="851389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531" name="Google Shape;1531;p91"/>
          <p:cNvCxnSpPr/>
          <p:nvPr/>
        </p:nvCxnSpPr>
        <p:spPr>
          <a:xfrm>
            <a:off x="463700" y="1197892"/>
            <a:ext cx="6822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32" name="Google Shape;1532;p91"/>
          <p:cNvCxnSpPr/>
          <p:nvPr/>
        </p:nvCxnSpPr>
        <p:spPr>
          <a:xfrm rot="10800000">
            <a:off x="1283343" y="1318482"/>
            <a:ext cx="3600" cy="815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33" name="Google Shape;1533;p91"/>
          <p:cNvSpPr/>
          <p:nvPr/>
        </p:nvSpPr>
        <p:spPr>
          <a:xfrm>
            <a:off x="2898900" y="878700"/>
            <a:ext cx="1914300" cy="1146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4" name="Google Shape;1534;p91"/>
          <p:cNvSpPr txBox="1"/>
          <p:nvPr>
            <p:ph idx="1" type="body"/>
          </p:nvPr>
        </p:nvSpPr>
        <p:spPr>
          <a:xfrm>
            <a:off x="3474278" y="21222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35" name="Google Shape;1535;p91"/>
          <p:cNvSpPr txBox="1"/>
          <p:nvPr>
            <p:ph idx="1" type="body"/>
          </p:nvPr>
        </p:nvSpPr>
        <p:spPr>
          <a:xfrm rot="-5400000">
            <a:off x="4729828" y="12228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grpSp>
        <p:nvGrpSpPr>
          <p:cNvPr id="1536" name="Google Shape;1536;p91"/>
          <p:cNvGrpSpPr/>
          <p:nvPr/>
        </p:nvGrpSpPr>
        <p:grpSpPr>
          <a:xfrm>
            <a:off x="2895604" y="863402"/>
            <a:ext cx="2038620" cy="1265033"/>
            <a:chOff x="766175" y="2828850"/>
            <a:chExt cx="2038620" cy="1265033"/>
          </a:xfrm>
        </p:grpSpPr>
        <p:cxnSp>
          <p:nvCxnSpPr>
            <p:cNvPr id="1537" name="Google Shape;1537;p91"/>
            <p:cNvCxnSpPr/>
            <p:nvPr/>
          </p:nvCxnSpPr>
          <p:spPr>
            <a:xfrm>
              <a:off x="2804795" y="2828850"/>
              <a:ext cx="0" cy="1146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38" name="Google Shape;1538;p91"/>
            <p:cNvCxnSpPr/>
            <p:nvPr/>
          </p:nvCxnSpPr>
          <p:spPr>
            <a:xfrm rot="10800000">
              <a:off x="766175" y="4093883"/>
              <a:ext cx="1926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539" name="Google Shape;1539;p91"/>
          <p:cNvSpPr txBox="1"/>
          <p:nvPr>
            <p:ph idx="1" type="body"/>
          </p:nvPr>
        </p:nvSpPr>
        <p:spPr>
          <a:xfrm flipH="1" rot="-5400000">
            <a:off x="1192825" y="1609275"/>
            <a:ext cx="607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40" name="Google Shape;1540;p91"/>
          <p:cNvSpPr txBox="1"/>
          <p:nvPr>
            <p:ph idx="1" type="body"/>
          </p:nvPr>
        </p:nvSpPr>
        <p:spPr>
          <a:xfrm>
            <a:off x="324000" y="2503200"/>
            <a:ext cx="1961100" cy="13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+ 4)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+ 8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+ 8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41" name="Google Shape;1541;p91"/>
          <p:cNvSpPr txBox="1"/>
          <p:nvPr>
            <p:ph idx="1" type="body"/>
          </p:nvPr>
        </p:nvSpPr>
        <p:spPr>
          <a:xfrm>
            <a:off x="3143400" y="2503200"/>
            <a:ext cx="1961100" cy="13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(2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+ 3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42" name="Google Shape;1542;p91"/>
          <p:cNvSpPr txBox="1"/>
          <p:nvPr>
            <p:ph idx="1" type="body"/>
          </p:nvPr>
        </p:nvSpPr>
        <p:spPr>
          <a:xfrm>
            <a:off x="5774400" y="2579325"/>
            <a:ext cx="3045600" cy="18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Wadarta bedka (area):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+ 8 + 4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+ 3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+ 11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43" name="Google Shape;1543;p91"/>
          <p:cNvSpPr txBox="1"/>
          <p:nvPr>
            <p:ph idx="1" type="body"/>
          </p:nvPr>
        </p:nvSpPr>
        <p:spPr>
          <a:xfrm>
            <a:off x="324000" y="4179900"/>
            <a:ext cx="8496000" cy="6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Xisaabinta aan samaynay waa: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+ 4)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+ 11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544" name="Google Shape;1544;p91"/>
          <p:cNvGrpSpPr/>
          <p:nvPr/>
        </p:nvGrpSpPr>
        <p:grpSpPr>
          <a:xfrm>
            <a:off x="5622900" y="719875"/>
            <a:ext cx="3491097" cy="1469993"/>
            <a:chOff x="5470500" y="2777275"/>
            <a:chExt cx="3491097" cy="1469993"/>
          </a:xfrm>
        </p:grpSpPr>
        <p:sp>
          <p:nvSpPr>
            <p:cNvPr id="1545" name="Google Shape;1545;p91"/>
            <p:cNvSpPr txBox="1"/>
            <p:nvPr/>
          </p:nvSpPr>
          <p:spPr>
            <a:xfrm>
              <a:off x="7459197" y="2920800"/>
              <a:ext cx="1502400" cy="5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Axmed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546" name="Google Shape;1546;p9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773832" y="3434834"/>
              <a:ext cx="704470" cy="81243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47" name="Google Shape;1547;p91"/>
            <p:cNvGrpSpPr/>
            <p:nvPr/>
          </p:nvGrpSpPr>
          <p:grpSpPr>
            <a:xfrm flipH="1">
              <a:off x="5470500" y="2777275"/>
              <a:ext cx="2291183" cy="1193326"/>
              <a:chOff x="1863088" y="1608362"/>
              <a:chExt cx="2139293" cy="1316265"/>
            </a:xfrm>
          </p:grpSpPr>
          <p:pic>
            <p:nvPicPr>
              <p:cNvPr id="1548" name="Google Shape;1548;p9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69082" t="56280"/>
              <a:stretch/>
            </p:blipFill>
            <p:spPr>
              <a:xfrm flipH="1">
                <a:off x="1934244" y="1608362"/>
                <a:ext cx="2068137" cy="131626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49" name="Google Shape;1549;p91"/>
              <p:cNvSpPr txBox="1"/>
              <p:nvPr/>
            </p:nvSpPr>
            <p:spPr>
              <a:xfrm flipH="1">
                <a:off x="1863088" y="1819575"/>
                <a:ext cx="1955100" cy="73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Waan ogahay hab kale oo aan ku sameeyo!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92"/>
          <p:cNvSpPr/>
          <p:nvPr/>
        </p:nvSpPr>
        <p:spPr>
          <a:xfrm>
            <a:off x="870398" y="1968613"/>
            <a:ext cx="1914300" cy="2007300"/>
          </a:xfrm>
          <a:prstGeom prst="corner">
            <a:avLst>
              <a:gd fmla="val 60858" name="adj1"/>
              <a:gd fmla="val 35577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5" name="Google Shape;1555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qaababka isku dhafan (Area of 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grpSp>
        <p:nvGrpSpPr>
          <p:cNvPr id="1556" name="Google Shape;1556;p92"/>
          <p:cNvGrpSpPr/>
          <p:nvPr/>
        </p:nvGrpSpPr>
        <p:grpSpPr>
          <a:xfrm>
            <a:off x="750000" y="1857833"/>
            <a:ext cx="2155095" cy="2228875"/>
            <a:chOff x="649700" y="1865008"/>
            <a:chExt cx="2155095" cy="2228875"/>
          </a:xfrm>
        </p:grpSpPr>
        <p:cxnSp>
          <p:nvCxnSpPr>
            <p:cNvPr id="1557" name="Google Shape;1557;p92"/>
            <p:cNvCxnSpPr/>
            <p:nvPr/>
          </p:nvCxnSpPr>
          <p:spPr>
            <a:xfrm>
              <a:off x="770875" y="1865008"/>
              <a:ext cx="6822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58" name="Google Shape;1558;p92"/>
            <p:cNvCxnSpPr/>
            <p:nvPr/>
          </p:nvCxnSpPr>
          <p:spPr>
            <a:xfrm rot="10800000">
              <a:off x="1561863" y="1985598"/>
              <a:ext cx="3600" cy="815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59" name="Google Shape;1559;p92"/>
            <p:cNvCxnSpPr/>
            <p:nvPr/>
          </p:nvCxnSpPr>
          <p:spPr>
            <a:xfrm rot="10800000">
              <a:off x="1461075" y="2929122"/>
              <a:ext cx="11601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60" name="Google Shape;1560;p92"/>
            <p:cNvCxnSpPr/>
            <p:nvPr/>
          </p:nvCxnSpPr>
          <p:spPr>
            <a:xfrm>
              <a:off x="2804795" y="2828850"/>
              <a:ext cx="0" cy="1146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61" name="Google Shape;1561;p92"/>
            <p:cNvCxnSpPr/>
            <p:nvPr/>
          </p:nvCxnSpPr>
          <p:spPr>
            <a:xfrm rot="10800000">
              <a:off x="766175" y="4093883"/>
              <a:ext cx="1926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62" name="Google Shape;1562;p92"/>
            <p:cNvCxnSpPr/>
            <p:nvPr/>
          </p:nvCxnSpPr>
          <p:spPr>
            <a:xfrm>
              <a:off x="649700" y="2005275"/>
              <a:ext cx="0" cy="19695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563" name="Google Shape;1563;p92"/>
          <p:cNvSpPr txBox="1"/>
          <p:nvPr>
            <p:ph idx="1" type="body"/>
          </p:nvPr>
        </p:nvSpPr>
        <p:spPr>
          <a:xfrm>
            <a:off x="1471203" y="41684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64" name="Google Shape;1564;p92"/>
          <p:cNvSpPr txBox="1"/>
          <p:nvPr>
            <p:ph idx="1" type="body"/>
          </p:nvPr>
        </p:nvSpPr>
        <p:spPr>
          <a:xfrm rot="-5400000">
            <a:off x="232728" y="29024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65" name="Google Shape;1565;p92"/>
          <p:cNvSpPr txBox="1"/>
          <p:nvPr>
            <p:ph idx="1" type="body"/>
          </p:nvPr>
        </p:nvSpPr>
        <p:spPr>
          <a:xfrm rot="-5400000">
            <a:off x="2726753" y="32690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66" name="Google Shape;1566;p92"/>
          <p:cNvSpPr txBox="1"/>
          <p:nvPr>
            <p:ph idx="1" type="body"/>
          </p:nvPr>
        </p:nvSpPr>
        <p:spPr>
          <a:xfrm>
            <a:off x="971021" y="1494236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67" name="Google Shape;1567;p92"/>
          <p:cNvSpPr/>
          <p:nvPr/>
        </p:nvSpPr>
        <p:spPr>
          <a:xfrm>
            <a:off x="870400" y="1970200"/>
            <a:ext cx="1914300" cy="2007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8" name="Google Shape;1568;p92"/>
          <p:cNvSpPr/>
          <p:nvPr/>
        </p:nvSpPr>
        <p:spPr>
          <a:xfrm>
            <a:off x="1540175" y="1968625"/>
            <a:ext cx="1244400" cy="849300"/>
          </a:xfrm>
          <a:prstGeom prst="rect">
            <a:avLst/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69" name="Google Shape;1569;p92"/>
          <p:cNvGrpSpPr/>
          <p:nvPr/>
        </p:nvGrpSpPr>
        <p:grpSpPr>
          <a:xfrm>
            <a:off x="3836154" y="809997"/>
            <a:ext cx="4901643" cy="2072053"/>
            <a:chOff x="3836154" y="809997"/>
            <a:chExt cx="4901643" cy="2072053"/>
          </a:xfrm>
        </p:grpSpPr>
        <p:sp>
          <p:nvSpPr>
            <p:cNvPr id="1570" name="Google Shape;1570;p92"/>
            <p:cNvSpPr txBox="1"/>
            <p:nvPr/>
          </p:nvSpPr>
          <p:spPr>
            <a:xfrm>
              <a:off x="7235397" y="2350750"/>
              <a:ext cx="1502400" cy="5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Axmed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571" name="Google Shape;1571;p9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691632" y="1534159"/>
              <a:ext cx="704470" cy="81243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72" name="Google Shape;1572;p92"/>
            <p:cNvGrpSpPr/>
            <p:nvPr/>
          </p:nvGrpSpPr>
          <p:grpSpPr>
            <a:xfrm flipH="1">
              <a:off x="3836154" y="809997"/>
              <a:ext cx="3876486" cy="1193312"/>
              <a:chOff x="1902376" y="1608375"/>
              <a:chExt cx="2242299" cy="1316250"/>
            </a:xfrm>
          </p:grpSpPr>
          <p:pic>
            <p:nvPicPr>
              <p:cNvPr id="1573" name="Google Shape;1573;p9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69082" t="56280"/>
              <a:stretch/>
            </p:blipFill>
            <p:spPr>
              <a:xfrm flipH="1">
                <a:off x="1902376" y="1608375"/>
                <a:ext cx="2242299" cy="13162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74" name="Google Shape;1574;p92"/>
              <p:cNvSpPr txBox="1"/>
              <p:nvPr/>
            </p:nvSpPr>
            <p:spPr>
              <a:xfrm flipH="1">
                <a:off x="2083214" y="1860532"/>
                <a:ext cx="1955100" cy="73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>Waxaan sidoo kale u arki karnaa sidii hal leydi oo weyn oo laga jaray leydi yar.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575" name="Google Shape;1575;p92"/>
          <p:cNvSpPr/>
          <p:nvPr/>
        </p:nvSpPr>
        <p:spPr>
          <a:xfrm>
            <a:off x="3586125" y="2199800"/>
            <a:ext cx="1914300" cy="2007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6" name="Google Shape;1576;p92"/>
          <p:cNvSpPr/>
          <p:nvPr/>
        </p:nvSpPr>
        <p:spPr>
          <a:xfrm>
            <a:off x="5840325" y="2191750"/>
            <a:ext cx="1244400" cy="849300"/>
          </a:xfrm>
          <a:prstGeom prst="rect">
            <a:avLst/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7" name="Google Shape;1577;p92"/>
          <p:cNvSpPr txBox="1"/>
          <p:nvPr>
            <p:ph idx="1" type="body"/>
          </p:nvPr>
        </p:nvSpPr>
        <p:spPr>
          <a:xfrm>
            <a:off x="324000" y="4489564"/>
            <a:ext cx="84960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</a:rPr>
              <a:t>Waa maxay cabbirrada leydiyadan?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p93"/>
          <p:cNvSpPr/>
          <p:nvPr/>
        </p:nvSpPr>
        <p:spPr>
          <a:xfrm>
            <a:off x="755211" y="1284388"/>
            <a:ext cx="1914300" cy="2007300"/>
          </a:xfrm>
          <a:prstGeom prst="corner">
            <a:avLst>
              <a:gd fmla="val 60858" name="adj1"/>
              <a:gd fmla="val 35577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3" name="Google Shape;1583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qaababka isku dhafan (Area of 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grpSp>
        <p:nvGrpSpPr>
          <p:cNvPr id="1584" name="Google Shape;1584;p93"/>
          <p:cNvGrpSpPr/>
          <p:nvPr/>
        </p:nvGrpSpPr>
        <p:grpSpPr>
          <a:xfrm>
            <a:off x="634813" y="1173608"/>
            <a:ext cx="2155095" cy="2228875"/>
            <a:chOff x="649700" y="1865008"/>
            <a:chExt cx="2155095" cy="2228875"/>
          </a:xfrm>
        </p:grpSpPr>
        <p:cxnSp>
          <p:nvCxnSpPr>
            <p:cNvPr id="1585" name="Google Shape;1585;p93"/>
            <p:cNvCxnSpPr/>
            <p:nvPr/>
          </p:nvCxnSpPr>
          <p:spPr>
            <a:xfrm>
              <a:off x="770875" y="1865008"/>
              <a:ext cx="6822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86" name="Google Shape;1586;p93"/>
            <p:cNvCxnSpPr/>
            <p:nvPr/>
          </p:nvCxnSpPr>
          <p:spPr>
            <a:xfrm rot="10800000">
              <a:off x="1561863" y="1985598"/>
              <a:ext cx="3600" cy="815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87" name="Google Shape;1587;p93"/>
            <p:cNvCxnSpPr/>
            <p:nvPr/>
          </p:nvCxnSpPr>
          <p:spPr>
            <a:xfrm rot="10800000">
              <a:off x="1461075" y="2929122"/>
              <a:ext cx="11601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88" name="Google Shape;1588;p93"/>
            <p:cNvCxnSpPr/>
            <p:nvPr/>
          </p:nvCxnSpPr>
          <p:spPr>
            <a:xfrm>
              <a:off x="2804795" y="2828850"/>
              <a:ext cx="0" cy="1146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89" name="Google Shape;1589;p93"/>
            <p:cNvCxnSpPr/>
            <p:nvPr/>
          </p:nvCxnSpPr>
          <p:spPr>
            <a:xfrm rot="10800000">
              <a:off x="766175" y="4093883"/>
              <a:ext cx="1926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90" name="Google Shape;1590;p93"/>
            <p:cNvCxnSpPr/>
            <p:nvPr/>
          </p:nvCxnSpPr>
          <p:spPr>
            <a:xfrm>
              <a:off x="649700" y="2005275"/>
              <a:ext cx="0" cy="19695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591" name="Google Shape;1591;p93"/>
          <p:cNvSpPr txBox="1"/>
          <p:nvPr>
            <p:ph idx="1" type="body"/>
          </p:nvPr>
        </p:nvSpPr>
        <p:spPr>
          <a:xfrm>
            <a:off x="1356016" y="34841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92" name="Google Shape;1592;p93"/>
          <p:cNvSpPr txBox="1"/>
          <p:nvPr>
            <p:ph idx="1" type="body"/>
          </p:nvPr>
        </p:nvSpPr>
        <p:spPr>
          <a:xfrm rot="-5400000">
            <a:off x="117541" y="22181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93" name="Google Shape;1593;p93"/>
          <p:cNvSpPr txBox="1"/>
          <p:nvPr>
            <p:ph idx="1" type="body"/>
          </p:nvPr>
        </p:nvSpPr>
        <p:spPr>
          <a:xfrm rot="-5400000">
            <a:off x="2611566" y="258485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94" name="Google Shape;1594;p93"/>
          <p:cNvSpPr txBox="1"/>
          <p:nvPr>
            <p:ph idx="1" type="body"/>
          </p:nvPr>
        </p:nvSpPr>
        <p:spPr>
          <a:xfrm>
            <a:off x="855834" y="810011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95" name="Google Shape;1595;p93"/>
          <p:cNvSpPr/>
          <p:nvPr/>
        </p:nvSpPr>
        <p:spPr>
          <a:xfrm>
            <a:off x="755213" y="1285975"/>
            <a:ext cx="1914300" cy="2007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6" name="Google Shape;1596;p93"/>
          <p:cNvSpPr/>
          <p:nvPr/>
        </p:nvSpPr>
        <p:spPr>
          <a:xfrm>
            <a:off x="1424988" y="1284400"/>
            <a:ext cx="1244400" cy="849300"/>
          </a:xfrm>
          <a:prstGeom prst="rect">
            <a:avLst/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7" name="Google Shape;1597;p93"/>
          <p:cNvSpPr/>
          <p:nvPr/>
        </p:nvSpPr>
        <p:spPr>
          <a:xfrm>
            <a:off x="3957075" y="1285975"/>
            <a:ext cx="1914300" cy="2007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8" name="Google Shape;1598;p93"/>
          <p:cNvSpPr/>
          <p:nvPr/>
        </p:nvSpPr>
        <p:spPr>
          <a:xfrm>
            <a:off x="6764425" y="1195350"/>
            <a:ext cx="1244400" cy="849300"/>
          </a:xfrm>
          <a:prstGeom prst="rect">
            <a:avLst/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99" name="Google Shape;1599;p93"/>
          <p:cNvCxnSpPr/>
          <p:nvPr/>
        </p:nvCxnSpPr>
        <p:spPr>
          <a:xfrm rot="10800000">
            <a:off x="3951688" y="3402483"/>
            <a:ext cx="1926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00" name="Google Shape;1600;p93"/>
          <p:cNvSpPr txBox="1"/>
          <p:nvPr>
            <p:ph idx="1" type="body"/>
          </p:nvPr>
        </p:nvSpPr>
        <p:spPr>
          <a:xfrm>
            <a:off x="4708816" y="34841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601" name="Google Shape;1601;p93"/>
          <p:cNvCxnSpPr/>
          <p:nvPr/>
        </p:nvCxnSpPr>
        <p:spPr>
          <a:xfrm>
            <a:off x="3835213" y="1313875"/>
            <a:ext cx="0" cy="1969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02" name="Google Shape;1602;p93"/>
          <p:cNvSpPr txBox="1"/>
          <p:nvPr>
            <p:ph idx="1" type="body"/>
          </p:nvPr>
        </p:nvSpPr>
        <p:spPr>
          <a:xfrm rot="-5400000">
            <a:off x="3317941" y="22181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603" name="Google Shape;1603;p93"/>
          <p:cNvCxnSpPr/>
          <p:nvPr/>
        </p:nvCxnSpPr>
        <p:spPr>
          <a:xfrm rot="10800000">
            <a:off x="6764375" y="2208450"/>
            <a:ext cx="1223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04" name="Google Shape;1604;p93"/>
          <p:cNvSpPr/>
          <p:nvPr/>
        </p:nvSpPr>
        <p:spPr>
          <a:xfrm>
            <a:off x="1858225" y="2197175"/>
            <a:ext cx="283800" cy="325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?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5" name="Google Shape;1605;p93"/>
          <p:cNvSpPr txBox="1"/>
          <p:nvPr>
            <p:ph idx="1" type="body"/>
          </p:nvPr>
        </p:nvSpPr>
        <p:spPr>
          <a:xfrm>
            <a:off x="6256800" y="2717100"/>
            <a:ext cx="1926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+ 2)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06" name="Google Shape;1606;p93"/>
          <p:cNvSpPr txBox="1"/>
          <p:nvPr>
            <p:ph idx="1" type="body"/>
          </p:nvPr>
        </p:nvSpPr>
        <p:spPr>
          <a:xfrm>
            <a:off x="6256800" y="3098100"/>
            <a:ext cx="1926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07" name="Google Shape;1607;p93"/>
          <p:cNvSpPr txBox="1"/>
          <p:nvPr>
            <p:ph idx="1" type="body"/>
          </p:nvPr>
        </p:nvSpPr>
        <p:spPr>
          <a:xfrm>
            <a:off x="6256800" y="3479100"/>
            <a:ext cx="1926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+ 1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 sz="2000"/>
          </a:p>
        </p:txBody>
      </p:sp>
      <p:sp>
        <p:nvSpPr>
          <p:cNvPr id="1608" name="Google Shape;1608;p93"/>
          <p:cNvSpPr txBox="1"/>
          <p:nvPr>
            <p:ph idx="1" type="body"/>
          </p:nvPr>
        </p:nvSpPr>
        <p:spPr>
          <a:xfrm>
            <a:off x="7171139" y="2165475"/>
            <a:ext cx="685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 sz="2000"/>
          </a:p>
        </p:txBody>
      </p:sp>
      <p:sp>
        <p:nvSpPr>
          <p:cNvPr id="1609" name="Google Shape;1609;p93"/>
          <p:cNvSpPr/>
          <p:nvPr/>
        </p:nvSpPr>
        <p:spPr>
          <a:xfrm>
            <a:off x="2772625" y="1511375"/>
            <a:ext cx="283800" cy="325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?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10" name="Google Shape;1610;p93"/>
          <p:cNvCxnSpPr/>
          <p:nvPr/>
        </p:nvCxnSpPr>
        <p:spPr>
          <a:xfrm rot="10800000">
            <a:off x="8154200" y="1191750"/>
            <a:ext cx="0" cy="856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11" name="Google Shape;1611;p93"/>
          <p:cNvSpPr txBox="1"/>
          <p:nvPr>
            <p:ph idx="1" type="body"/>
          </p:nvPr>
        </p:nvSpPr>
        <p:spPr>
          <a:xfrm>
            <a:off x="6256789" y="4056100"/>
            <a:ext cx="3045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(2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12" name="Google Shape;1612;p93"/>
          <p:cNvSpPr txBox="1"/>
          <p:nvPr>
            <p:ph idx="1" type="body"/>
          </p:nvPr>
        </p:nvSpPr>
        <p:spPr>
          <a:xfrm>
            <a:off x="6256789" y="4480700"/>
            <a:ext cx="3045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13" name="Google Shape;1613;p93"/>
          <p:cNvSpPr txBox="1"/>
          <p:nvPr>
            <p:ph idx="1" type="body"/>
          </p:nvPr>
        </p:nvSpPr>
        <p:spPr>
          <a:xfrm flipH="1" rot="-5400000">
            <a:off x="8021950" y="1478100"/>
            <a:ext cx="607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qaababka isku dhafan (Area of 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619" name="Google Shape;1619;p94"/>
          <p:cNvSpPr/>
          <p:nvPr/>
        </p:nvSpPr>
        <p:spPr>
          <a:xfrm>
            <a:off x="855225" y="999750"/>
            <a:ext cx="1914300" cy="2007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94"/>
          <p:cNvSpPr/>
          <p:nvPr/>
        </p:nvSpPr>
        <p:spPr>
          <a:xfrm>
            <a:off x="1521061" y="1010514"/>
            <a:ext cx="1244400" cy="849300"/>
          </a:xfrm>
          <a:prstGeom prst="rect">
            <a:avLst/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21" name="Google Shape;1621;p94"/>
          <p:cNvCxnSpPr/>
          <p:nvPr/>
        </p:nvCxnSpPr>
        <p:spPr>
          <a:xfrm rot="10800000">
            <a:off x="849838" y="3116258"/>
            <a:ext cx="1926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22" name="Google Shape;1622;p94"/>
          <p:cNvSpPr txBox="1"/>
          <p:nvPr>
            <p:ph idx="1" type="body"/>
          </p:nvPr>
        </p:nvSpPr>
        <p:spPr>
          <a:xfrm>
            <a:off x="1606966" y="319795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623" name="Google Shape;1623;p94"/>
          <p:cNvCxnSpPr/>
          <p:nvPr/>
        </p:nvCxnSpPr>
        <p:spPr>
          <a:xfrm>
            <a:off x="733363" y="1027650"/>
            <a:ext cx="0" cy="1969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24" name="Google Shape;1624;p94"/>
          <p:cNvSpPr txBox="1"/>
          <p:nvPr>
            <p:ph idx="1" type="body"/>
          </p:nvPr>
        </p:nvSpPr>
        <p:spPr>
          <a:xfrm rot="-5400000">
            <a:off x="216091" y="193195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625" name="Google Shape;1625;p94"/>
          <p:cNvCxnSpPr/>
          <p:nvPr/>
        </p:nvCxnSpPr>
        <p:spPr>
          <a:xfrm rot="10800000">
            <a:off x="1521011" y="2023614"/>
            <a:ext cx="1223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26" name="Google Shape;1626;p94"/>
          <p:cNvSpPr txBox="1"/>
          <p:nvPr>
            <p:ph idx="1" type="body"/>
          </p:nvPr>
        </p:nvSpPr>
        <p:spPr>
          <a:xfrm>
            <a:off x="1927776" y="1980639"/>
            <a:ext cx="685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 </a:t>
            </a:r>
            <a:endParaRPr sz="2000"/>
          </a:p>
        </p:txBody>
      </p:sp>
      <p:cxnSp>
        <p:nvCxnSpPr>
          <p:cNvPr id="1627" name="Google Shape;1627;p94"/>
          <p:cNvCxnSpPr/>
          <p:nvPr/>
        </p:nvCxnSpPr>
        <p:spPr>
          <a:xfrm rot="10800000">
            <a:off x="2910836" y="1006914"/>
            <a:ext cx="0" cy="856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28" name="Google Shape;1628;p94"/>
          <p:cNvSpPr txBox="1"/>
          <p:nvPr>
            <p:ph idx="1" type="body"/>
          </p:nvPr>
        </p:nvSpPr>
        <p:spPr>
          <a:xfrm flipH="1" rot="-5400000">
            <a:off x="2854786" y="1293264"/>
            <a:ext cx="607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29" name="Google Shape;1629;p94"/>
          <p:cNvSpPr txBox="1"/>
          <p:nvPr>
            <p:ph idx="1" type="body"/>
          </p:nvPr>
        </p:nvSpPr>
        <p:spPr>
          <a:xfrm>
            <a:off x="3496325" y="1038600"/>
            <a:ext cx="5323800" cy="6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Hadda waan fududayn karnaa (expand simplify):</a:t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+ 3) 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+ 4)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30" name="Google Shape;1630;p94"/>
          <p:cNvSpPr txBox="1"/>
          <p:nvPr>
            <p:ph idx="1" type="body"/>
          </p:nvPr>
        </p:nvSpPr>
        <p:spPr>
          <a:xfrm>
            <a:off x="3553125" y="1875600"/>
            <a:ext cx="5323800" cy="6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+ 9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+ 15 −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+ 4)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31" name="Google Shape;1631;p94"/>
          <p:cNvSpPr txBox="1"/>
          <p:nvPr>
            <p:ph idx="1" type="body"/>
          </p:nvPr>
        </p:nvSpPr>
        <p:spPr>
          <a:xfrm>
            <a:off x="3553125" y="2409000"/>
            <a:ext cx="5323800" cy="6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+ 19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+ 15 −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+ 5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+ 4)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32" name="Google Shape;1632;p94"/>
          <p:cNvSpPr txBox="1"/>
          <p:nvPr>
            <p:ph idx="1" type="body"/>
          </p:nvPr>
        </p:nvSpPr>
        <p:spPr>
          <a:xfrm>
            <a:off x="3553125" y="3018600"/>
            <a:ext cx="5323800" cy="6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+ 14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+ 11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33" name="Google Shape;1633;p94"/>
          <p:cNvSpPr txBox="1"/>
          <p:nvPr>
            <p:ph idx="1" type="body"/>
          </p:nvPr>
        </p:nvSpPr>
        <p:spPr>
          <a:xfrm>
            <a:off x="324000" y="3831900"/>
            <a:ext cx="8496000" cy="6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Habeenkee ayaad door biday?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p95"/>
          <p:cNvSpPr txBox="1"/>
          <p:nvPr>
            <p:ph idx="1" type="body"/>
          </p:nvPr>
        </p:nvSpPr>
        <p:spPr>
          <a:xfrm>
            <a:off x="324000" y="759300"/>
            <a:ext cx="8237700" cy="56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Soo hel cabbirrada maqan ee qaabkan isku dhafan.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639" name="Google Shape;1639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qaababka isku dhafan (Area of 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640" name="Google Shape;1640;p95"/>
          <p:cNvSpPr/>
          <p:nvPr/>
        </p:nvSpPr>
        <p:spPr>
          <a:xfrm rot="10800000">
            <a:off x="784448" y="1696338"/>
            <a:ext cx="1914300" cy="2007300"/>
          </a:xfrm>
          <a:prstGeom prst="corner">
            <a:avLst>
              <a:gd fmla="val 60858" name="adj1"/>
              <a:gd fmla="val 35577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41" name="Google Shape;1641;p95"/>
          <p:cNvGrpSpPr/>
          <p:nvPr/>
        </p:nvGrpSpPr>
        <p:grpSpPr>
          <a:xfrm rot="10800000">
            <a:off x="664050" y="1585571"/>
            <a:ext cx="2155095" cy="2228875"/>
            <a:chOff x="649700" y="1865008"/>
            <a:chExt cx="2155095" cy="2228875"/>
          </a:xfrm>
        </p:grpSpPr>
        <p:cxnSp>
          <p:nvCxnSpPr>
            <p:cNvPr id="1642" name="Google Shape;1642;p95"/>
            <p:cNvCxnSpPr/>
            <p:nvPr/>
          </p:nvCxnSpPr>
          <p:spPr>
            <a:xfrm>
              <a:off x="770875" y="1865008"/>
              <a:ext cx="6822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43" name="Google Shape;1643;p95"/>
            <p:cNvCxnSpPr/>
            <p:nvPr/>
          </p:nvCxnSpPr>
          <p:spPr>
            <a:xfrm rot="10800000">
              <a:off x="1561863" y="1985598"/>
              <a:ext cx="3600" cy="815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44" name="Google Shape;1644;p95"/>
            <p:cNvCxnSpPr/>
            <p:nvPr/>
          </p:nvCxnSpPr>
          <p:spPr>
            <a:xfrm rot="10800000">
              <a:off x="1461075" y="2929122"/>
              <a:ext cx="11601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45" name="Google Shape;1645;p95"/>
            <p:cNvCxnSpPr/>
            <p:nvPr/>
          </p:nvCxnSpPr>
          <p:spPr>
            <a:xfrm>
              <a:off x="2804795" y="2828850"/>
              <a:ext cx="0" cy="1146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46" name="Google Shape;1646;p95"/>
            <p:cNvCxnSpPr/>
            <p:nvPr/>
          </p:nvCxnSpPr>
          <p:spPr>
            <a:xfrm rot="10800000">
              <a:off x="766175" y="4093883"/>
              <a:ext cx="1926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47" name="Google Shape;1647;p95"/>
            <p:cNvCxnSpPr/>
            <p:nvPr/>
          </p:nvCxnSpPr>
          <p:spPr>
            <a:xfrm>
              <a:off x="649700" y="2005275"/>
              <a:ext cx="0" cy="19695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648" name="Google Shape;1648;p95"/>
          <p:cNvSpPr/>
          <p:nvPr/>
        </p:nvSpPr>
        <p:spPr>
          <a:xfrm>
            <a:off x="1153650" y="2374200"/>
            <a:ext cx="765000" cy="32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9" name="Google Shape;1649;p95"/>
          <p:cNvSpPr/>
          <p:nvPr/>
        </p:nvSpPr>
        <p:spPr>
          <a:xfrm>
            <a:off x="2887200" y="2326000"/>
            <a:ext cx="1108200" cy="32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95"/>
          <p:cNvSpPr txBox="1"/>
          <p:nvPr>
            <p:ph idx="1" type="body"/>
          </p:nvPr>
        </p:nvSpPr>
        <p:spPr>
          <a:xfrm>
            <a:off x="1421341" y="12422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51" name="Google Shape;1651;p95"/>
          <p:cNvSpPr txBox="1"/>
          <p:nvPr>
            <p:ph idx="1" type="body"/>
          </p:nvPr>
        </p:nvSpPr>
        <p:spPr>
          <a:xfrm>
            <a:off x="2058241" y="390912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52" name="Google Shape;1652;p95"/>
          <p:cNvSpPr txBox="1"/>
          <p:nvPr>
            <p:ph idx="1" type="body"/>
          </p:nvPr>
        </p:nvSpPr>
        <p:spPr>
          <a:xfrm rot="-5400000">
            <a:off x="1381618" y="31445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53" name="Google Shape;1653;p95"/>
          <p:cNvSpPr txBox="1"/>
          <p:nvPr>
            <p:ph idx="1" type="body"/>
          </p:nvPr>
        </p:nvSpPr>
        <p:spPr>
          <a:xfrm rot="-5400000">
            <a:off x="162418" y="20777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54" name="Google Shape;1654;p95"/>
          <p:cNvSpPr txBox="1"/>
          <p:nvPr>
            <p:ph idx="1" type="body"/>
          </p:nvPr>
        </p:nvSpPr>
        <p:spPr>
          <a:xfrm>
            <a:off x="4811100" y="1620000"/>
            <a:ext cx="1926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(2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55" name="Google Shape;1655;p95"/>
          <p:cNvSpPr txBox="1"/>
          <p:nvPr>
            <p:ph idx="1" type="body"/>
          </p:nvPr>
        </p:nvSpPr>
        <p:spPr>
          <a:xfrm>
            <a:off x="4824000" y="2077775"/>
            <a:ext cx="871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56" name="Google Shape;1656;p95"/>
          <p:cNvSpPr/>
          <p:nvPr/>
        </p:nvSpPr>
        <p:spPr>
          <a:xfrm>
            <a:off x="2887200" y="2326000"/>
            <a:ext cx="1108200" cy="32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+ 1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7" name="Google Shape;1657;p95"/>
          <p:cNvSpPr/>
          <p:nvPr/>
        </p:nvSpPr>
        <p:spPr>
          <a:xfrm>
            <a:off x="1147775" y="2374200"/>
            <a:ext cx="765000" cy="32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+ 4 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8" name="Google Shape;1658;p95"/>
          <p:cNvSpPr txBox="1"/>
          <p:nvPr>
            <p:ph idx="1" type="body"/>
          </p:nvPr>
        </p:nvSpPr>
        <p:spPr>
          <a:xfrm>
            <a:off x="4824000" y="2854100"/>
            <a:ext cx="1926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(3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− 1)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59" name="Google Shape;1659;p95"/>
          <p:cNvSpPr txBox="1"/>
          <p:nvPr>
            <p:ph idx="1" type="body"/>
          </p:nvPr>
        </p:nvSpPr>
        <p:spPr>
          <a:xfrm>
            <a:off x="4824000" y="3322925"/>
            <a:ext cx="871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qaababka isku dhafan (Area of 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665" name="Google Shape;1665;p96"/>
          <p:cNvSpPr/>
          <p:nvPr/>
        </p:nvSpPr>
        <p:spPr>
          <a:xfrm>
            <a:off x="751100" y="2051900"/>
            <a:ext cx="2142000" cy="1710300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6" name="Google Shape;1666;p96"/>
          <p:cNvSpPr/>
          <p:nvPr/>
        </p:nvSpPr>
        <p:spPr>
          <a:xfrm>
            <a:off x="1007974" y="2349425"/>
            <a:ext cx="938400" cy="6405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67" name="Google Shape;1667;p96"/>
          <p:cNvCxnSpPr/>
          <p:nvPr/>
        </p:nvCxnSpPr>
        <p:spPr>
          <a:xfrm rot="10800000">
            <a:off x="751225" y="3933000"/>
            <a:ext cx="2142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68" name="Google Shape;1668;p96"/>
          <p:cNvSpPr txBox="1"/>
          <p:nvPr>
            <p:ph idx="1" type="body"/>
          </p:nvPr>
        </p:nvSpPr>
        <p:spPr>
          <a:xfrm>
            <a:off x="1420691" y="40125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669" name="Google Shape;1669;p96"/>
          <p:cNvCxnSpPr/>
          <p:nvPr/>
        </p:nvCxnSpPr>
        <p:spPr>
          <a:xfrm>
            <a:off x="597275" y="2053425"/>
            <a:ext cx="0" cy="17337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70" name="Google Shape;1670;p96"/>
          <p:cNvSpPr txBox="1"/>
          <p:nvPr>
            <p:ph idx="1" type="body"/>
          </p:nvPr>
        </p:nvSpPr>
        <p:spPr>
          <a:xfrm rot="-5400000">
            <a:off x="84970" y="2817198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+ 9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671" name="Google Shape;1671;p96"/>
          <p:cNvCxnSpPr/>
          <p:nvPr/>
        </p:nvCxnSpPr>
        <p:spPr>
          <a:xfrm rot="10800000">
            <a:off x="2022525" y="2349325"/>
            <a:ext cx="0" cy="628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72" name="Google Shape;1672;p96"/>
          <p:cNvSpPr txBox="1"/>
          <p:nvPr>
            <p:ph idx="1" type="body"/>
          </p:nvPr>
        </p:nvSpPr>
        <p:spPr>
          <a:xfrm flipH="1" rot="-5400000">
            <a:off x="1931468" y="2514350"/>
            <a:ext cx="607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73" name="Google Shape;1673;p96"/>
          <p:cNvSpPr txBox="1"/>
          <p:nvPr>
            <p:ph idx="1" type="body"/>
          </p:nvPr>
        </p:nvSpPr>
        <p:spPr>
          <a:xfrm>
            <a:off x="324000" y="846500"/>
            <a:ext cx="8496000" cy="3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Sideen u xisaabin karnaa bedka qaabka hadhka leh?</a:t>
            </a:r>
            <a:endParaRPr sz="1800"/>
          </a:p>
        </p:txBody>
      </p:sp>
      <p:sp>
        <p:nvSpPr>
          <p:cNvPr id="1674" name="Google Shape;1674;p96"/>
          <p:cNvSpPr txBox="1"/>
          <p:nvPr>
            <p:ph idx="1" type="body"/>
          </p:nvPr>
        </p:nvSpPr>
        <p:spPr>
          <a:xfrm>
            <a:off x="3553125" y="1951800"/>
            <a:ext cx="5323800" cy="6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+ 1)(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+ 9)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+ 2)(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75" name="Google Shape;1675;p96"/>
          <p:cNvSpPr txBox="1"/>
          <p:nvPr>
            <p:ph idx="1" type="body"/>
          </p:nvPr>
        </p:nvSpPr>
        <p:spPr>
          <a:xfrm>
            <a:off x="3553125" y="2533800"/>
            <a:ext cx="5323800" cy="41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+ 18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9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676" name="Google Shape;1676;p96"/>
          <p:cNvCxnSpPr/>
          <p:nvPr/>
        </p:nvCxnSpPr>
        <p:spPr>
          <a:xfrm>
            <a:off x="1007975" y="3074400"/>
            <a:ext cx="954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77" name="Google Shape;1677;p96"/>
          <p:cNvSpPr txBox="1"/>
          <p:nvPr>
            <p:ph idx="1" type="body"/>
          </p:nvPr>
        </p:nvSpPr>
        <p:spPr>
          <a:xfrm flipH="1">
            <a:off x="1174077" y="3074400"/>
            <a:ext cx="607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78" name="Google Shape;1678;p96"/>
          <p:cNvSpPr txBox="1"/>
          <p:nvPr>
            <p:ph idx="1" type="body"/>
          </p:nvPr>
        </p:nvSpPr>
        <p:spPr>
          <a:xfrm>
            <a:off x="3553125" y="3143400"/>
            <a:ext cx="5323800" cy="41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+ 19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9 −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− 2)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79" name="Google Shape;1679;p96"/>
          <p:cNvSpPr txBox="1"/>
          <p:nvPr>
            <p:ph idx="1" type="body"/>
          </p:nvPr>
        </p:nvSpPr>
        <p:spPr>
          <a:xfrm>
            <a:off x="3553125" y="3753000"/>
            <a:ext cx="1563000" cy="41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+ 18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11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80" name="Google Shape;1680;p96"/>
          <p:cNvSpPr txBox="1"/>
          <p:nvPr>
            <p:ph idx="1" type="body"/>
          </p:nvPr>
        </p:nvSpPr>
        <p:spPr>
          <a:xfrm>
            <a:off x="324000" y="1303700"/>
            <a:ext cx="8496000" cy="3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 jar bedka leydiga yar bedka leydiga weyn.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681" name="Google Shape;1681;p96"/>
          <p:cNvCxnSpPr>
            <a:stCxn id="1682" idx="2"/>
          </p:cNvCxnSpPr>
          <p:nvPr/>
        </p:nvCxnSpPr>
        <p:spPr>
          <a:xfrm>
            <a:off x="4853600" y="3447300"/>
            <a:ext cx="1036200" cy="7455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3" name="Google Shape;1683;p96"/>
          <p:cNvCxnSpPr/>
          <p:nvPr/>
        </p:nvCxnSpPr>
        <p:spPr>
          <a:xfrm flipH="1" rot="10800000">
            <a:off x="5943750" y="3440550"/>
            <a:ext cx="95700" cy="765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2" name="Google Shape;1682;p96"/>
          <p:cNvSpPr/>
          <p:nvPr/>
        </p:nvSpPr>
        <p:spPr>
          <a:xfrm>
            <a:off x="4550000" y="3098400"/>
            <a:ext cx="607200" cy="348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4" name="Google Shape;1684;p96"/>
          <p:cNvSpPr/>
          <p:nvPr/>
        </p:nvSpPr>
        <p:spPr>
          <a:xfrm>
            <a:off x="5843100" y="3098400"/>
            <a:ext cx="513000" cy="348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5" name="Google Shape;1685;p96"/>
          <p:cNvSpPr txBox="1"/>
          <p:nvPr>
            <p:ph idx="1" type="body"/>
          </p:nvPr>
        </p:nvSpPr>
        <p:spPr>
          <a:xfrm>
            <a:off x="5517900" y="4206450"/>
            <a:ext cx="1563000" cy="41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9 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− (−2) = 11</a:t>
            </a:r>
            <a:r>
              <a:rPr i="1" lang="en-GB" sz="1800">
                <a:latin typeface="Lexend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86" name="Google Shape;1686;p96"/>
          <p:cNvSpPr/>
          <p:nvPr/>
        </p:nvSpPr>
        <p:spPr>
          <a:xfrm>
            <a:off x="5430750" y="4206450"/>
            <a:ext cx="1511700" cy="348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qaababka isku dhafan (Area of 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692" name="Google Shape;1692;p97"/>
          <p:cNvSpPr txBox="1"/>
          <p:nvPr>
            <p:ph idx="1" type="body"/>
          </p:nvPr>
        </p:nvSpPr>
        <p:spPr>
          <a:xfrm>
            <a:off x="324000" y="759300"/>
            <a:ext cx="6188700" cy="88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Bedka qaabka hadhka leh waa 250 halbeeg oo laba jibaaran (square units).</a:t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Kee mid ka mid ah kuwani waa isla'eg (equation) bedka qaabka hadhka leh?</a:t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1693" name="Google Shape;1693;p97"/>
          <p:cNvSpPr/>
          <p:nvPr/>
        </p:nvSpPr>
        <p:spPr>
          <a:xfrm>
            <a:off x="6512550" y="810000"/>
            <a:ext cx="2142000" cy="1710300"/>
          </a:xfrm>
          <a:prstGeom prst="rect">
            <a:avLst/>
          </a:prstGeom>
          <a:solidFill>
            <a:srgbClr val="0B5FA5">
              <a:alpha val="53800"/>
            </a:srgbClr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4" name="Google Shape;1694;p97"/>
          <p:cNvSpPr/>
          <p:nvPr/>
        </p:nvSpPr>
        <p:spPr>
          <a:xfrm>
            <a:off x="7136750" y="984425"/>
            <a:ext cx="1337100" cy="1088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95" name="Google Shape;1695;p97"/>
          <p:cNvCxnSpPr/>
          <p:nvPr/>
        </p:nvCxnSpPr>
        <p:spPr>
          <a:xfrm rot="10800000">
            <a:off x="6512100" y="2675900"/>
            <a:ext cx="2142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96" name="Google Shape;1696;p97"/>
          <p:cNvSpPr txBox="1"/>
          <p:nvPr>
            <p:ph idx="1" type="body"/>
          </p:nvPr>
        </p:nvSpPr>
        <p:spPr>
          <a:xfrm>
            <a:off x="7283716" y="276907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697" name="Google Shape;1697;p97"/>
          <p:cNvCxnSpPr/>
          <p:nvPr/>
        </p:nvCxnSpPr>
        <p:spPr>
          <a:xfrm>
            <a:off x="6384100" y="810000"/>
            <a:ext cx="0" cy="17337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98" name="Google Shape;1698;p97"/>
          <p:cNvSpPr txBox="1"/>
          <p:nvPr>
            <p:ph idx="1" type="body"/>
          </p:nvPr>
        </p:nvSpPr>
        <p:spPr>
          <a:xfrm rot="-5400000">
            <a:off x="5871795" y="1573773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+ 8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699" name="Google Shape;1699;p97"/>
          <p:cNvCxnSpPr/>
          <p:nvPr/>
        </p:nvCxnSpPr>
        <p:spPr>
          <a:xfrm rot="10800000">
            <a:off x="8378025" y="1024875"/>
            <a:ext cx="0" cy="945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00" name="Google Shape;1700;p97"/>
          <p:cNvSpPr txBox="1"/>
          <p:nvPr>
            <p:ph idx="1" type="body"/>
          </p:nvPr>
        </p:nvSpPr>
        <p:spPr>
          <a:xfrm flipH="1" rot="-5400000">
            <a:off x="7892393" y="1337400"/>
            <a:ext cx="607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701" name="Google Shape;1701;p97"/>
          <p:cNvCxnSpPr/>
          <p:nvPr/>
        </p:nvCxnSpPr>
        <p:spPr>
          <a:xfrm>
            <a:off x="7178775" y="2013925"/>
            <a:ext cx="12342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02" name="Google Shape;1702;p97"/>
          <p:cNvSpPr txBox="1"/>
          <p:nvPr>
            <p:ph idx="1" type="body"/>
          </p:nvPr>
        </p:nvSpPr>
        <p:spPr>
          <a:xfrm flipH="1">
            <a:off x="7501702" y="1686675"/>
            <a:ext cx="6072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 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703" name="Google Shape;1703;p97"/>
          <p:cNvSpPr txBox="1"/>
          <p:nvPr>
            <p:ph idx="1" type="body"/>
          </p:nvPr>
        </p:nvSpPr>
        <p:spPr>
          <a:xfrm>
            <a:off x="948450" y="2927954"/>
            <a:ext cx="5323800" cy="38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+ 8)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+ 5) = 250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04" name="Google Shape;1704;p97"/>
          <p:cNvSpPr txBox="1"/>
          <p:nvPr>
            <p:ph idx="1" type="body"/>
          </p:nvPr>
        </p:nvSpPr>
        <p:spPr>
          <a:xfrm>
            <a:off x="948450" y="3613339"/>
            <a:ext cx="5323800" cy="38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+ 8) 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 = 250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05" name="Google Shape;1705;p97"/>
          <p:cNvSpPr txBox="1"/>
          <p:nvPr>
            <p:ph idx="1" type="body"/>
          </p:nvPr>
        </p:nvSpPr>
        <p:spPr>
          <a:xfrm>
            <a:off x="948450" y="2242568"/>
            <a:ext cx="5323800" cy="38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 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+ 8) = 250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06" name="Google Shape;1706;p97"/>
          <p:cNvSpPr txBox="1"/>
          <p:nvPr>
            <p:ph idx="1" type="body"/>
          </p:nvPr>
        </p:nvSpPr>
        <p:spPr>
          <a:xfrm>
            <a:off x="948450" y="4298725"/>
            <a:ext cx="5323800" cy="38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+ 5) </a:t>
            </a:r>
            <a:r>
              <a:rPr i="1" lang="en-GB" sz="18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+ 8)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 = 250 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707" name="Google Shape;1707;p97"/>
          <p:cNvGrpSpPr/>
          <p:nvPr/>
        </p:nvGrpSpPr>
        <p:grpSpPr>
          <a:xfrm>
            <a:off x="379366" y="2187850"/>
            <a:ext cx="457200" cy="457200"/>
            <a:chOff x="1020916" y="1442088"/>
            <a:chExt cx="457200" cy="457200"/>
          </a:xfrm>
        </p:grpSpPr>
        <p:pic>
          <p:nvPicPr>
            <p:cNvPr id="1708" name="Google Shape;1708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9" name="Google Shape;1709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0" name="Google Shape;1710;p97"/>
          <p:cNvGrpSpPr/>
          <p:nvPr/>
        </p:nvGrpSpPr>
        <p:grpSpPr>
          <a:xfrm>
            <a:off x="379366" y="2865033"/>
            <a:ext cx="457200" cy="457200"/>
            <a:chOff x="1020916" y="1442088"/>
            <a:chExt cx="457200" cy="457200"/>
          </a:xfrm>
        </p:grpSpPr>
        <p:pic>
          <p:nvPicPr>
            <p:cNvPr id="1711" name="Google Shape;1711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2" name="Google Shape;1712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3" name="Google Shape;1713;p97"/>
          <p:cNvGrpSpPr/>
          <p:nvPr/>
        </p:nvGrpSpPr>
        <p:grpSpPr>
          <a:xfrm>
            <a:off x="379366" y="3542217"/>
            <a:ext cx="457200" cy="457200"/>
            <a:chOff x="1020916" y="1442088"/>
            <a:chExt cx="457200" cy="457200"/>
          </a:xfrm>
        </p:grpSpPr>
        <p:pic>
          <p:nvPicPr>
            <p:cNvPr id="1714" name="Google Shape;1714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5" name="Google Shape;1715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6" name="Google Shape;1716;p97"/>
          <p:cNvGrpSpPr/>
          <p:nvPr/>
        </p:nvGrpSpPr>
        <p:grpSpPr>
          <a:xfrm>
            <a:off x="379366" y="4219400"/>
            <a:ext cx="457200" cy="457200"/>
            <a:chOff x="1020916" y="1442088"/>
            <a:chExt cx="457200" cy="457200"/>
          </a:xfrm>
        </p:grpSpPr>
        <p:pic>
          <p:nvPicPr>
            <p:cNvPr id="1717" name="Google Shape;1717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8" name="Google Shape;1718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19" name="Google Shape;1719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2933" y="35612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p98"/>
          <p:cNvSpPr txBox="1"/>
          <p:nvPr>
            <p:ph idx="1" type="body"/>
          </p:nvPr>
        </p:nvSpPr>
        <p:spPr>
          <a:xfrm>
            <a:off x="324000" y="810000"/>
            <a:ext cx="39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Qor tibaax fududaysan (simplified expression) oo loogu talagalay bedka qaabkan.</a:t>
            </a:r>
            <a:endParaRPr sz="1800"/>
          </a:p>
        </p:txBody>
      </p:sp>
      <p:sp>
        <p:nvSpPr>
          <p:cNvPr id="1725" name="Google Shape;1725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Bedka qaababka isku dhafan (Area of compound shapes)</a:t>
            </a:r>
            <a:endParaRPr/>
          </a:p>
        </p:txBody>
      </p:sp>
      <p:cxnSp>
        <p:nvCxnSpPr>
          <p:cNvPr id="1726" name="Google Shape;1726;p98"/>
          <p:cNvCxnSpPr/>
          <p:nvPr/>
        </p:nvCxnSpPr>
        <p:spPr>
          <a:xfrm>
            <a:off x="4524000" y="700800"/>
            <a:ext cx="0" cy="4119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27" name="Google Shape;1727;p98"/>
          <p:cNvSpPr txBox="1"/>
          <p:nvPr>
            <p:ph idx="1" type="body"/>
          </p:nvPr>
        </p:nvSpPr>
        <p:spPr>
          <a:xfrm>
            <a:off x="4819800" y="810000"/>
            <a:ext cx="39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Qor tibaax fududaysan (simplified expression) oo loogu talagalay bedka qaabkan.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pic>
        <p:nvPicPr>
          <p:cNvPr id="1728" name="Google Shape;1728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237" y="1772400"/>
            <a:ext cx="2819913" cy="254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9" name="Google Shape;1729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5975" y="1772400"/>
            <a:ext cx="3395050" cy="24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p99"/>
          <p:cNvSpPr txBox="1"/>
          <p:nvPr>
            <p:ph idx="1" type="body"/>
          </p:nvPr>
        </p:nvSpPr>
        <p:spPr>
          <a:xfrm>
            <a:off x="324000" y="3463300"/>
            <a:ext cx="84918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Bedka qaabka hadhka leh waa 149 halbeeg oo laba jibaaran (square units). Isticmaal tan si aad u hesho qiimaha (value) x.</a:t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35" name="Google Shape;1735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qaababka isku dhafan (Area of 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736" name="Google Shape;1736;p99"/>
          <p:cNvSpPr txBox="1"/>
          <p:nvPr>
            <p:ph idx="1" type="body"/>
          </p:nvPr>
        </p:nvSpPr>
        <p:spPr>
          <a:xfrm>
            <a:off x="324000" y="810000"/>
            <a:ext cx="84918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3a) Xisaabi tibaax fudud oo ah bedka qaabka hadhka leh.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737" name="Google Shape;1737;p99"/>
          <p:cNvSpPr/>
          <p:nvPr/>
        </p:nvSpPr>
        <p:spPr>
          <a:xfrm>
            <a:off x="823250" y="1372075"/>
            <a:ext cx="2142000" cy="1710300"/>
          </a:xfrm>
          <a:prstGeom prst="rect">
            <a:avLst/>
          </a:prstGeom>
          <a:solidFill>
            <a:srgbClr val="0B5FA5">
              <a:alpha val="53800"/>
            </a:srgbClr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8" name="Google Shape;1738;p99"/>
          <p:cNvSpPr/>
          <p:nvPr/>
        </p:nvSpPr>
        <p:spPr>
          <a:xfrm>
            <a:off x="1916100" y="2015350"/>
            <a:ext cx="798300" cy="8100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39" name="Google Shape;1739;p99"/>
          <p:cNvCxnSpPr/>
          <p:nvPr/>
        </p:nvCxnSpPr>
        <p:spPr>
          <a:xfrm rot="10800000">
            <a:off x="822800" y="3176300"/>
            <a:ext cx="2142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40" name="Google Shape;1740;p99"/>
          <p:cNvSpPr txBox="1"/>
          <p:nvPr>
            <p:ph idx="1" type="body"/>
          </p:nvPr>
        </p:nvSpPr>
        <p:spPr>
          <a:xfrm>
            <a:off x="1573991" y="3176300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741" name="Google Shape;1741;p99"/>
          <p:cNvCxnSpPr/>
          <p:nvPr/>
        </p:nvCxnSpPr>
        <p:spPr>
          <a:xfrm rot="-5400000">
            <a:off x="-180575" y="2230425"/>
            <a:ext cx="1763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42" name="Google Shape;1742;p99"/>
          <p:cNvSpPr txBox="1"/>
          <p:nvPr>
            <p:ph idx="1" type="body"/>
          </p:nvPr>
        </p:nvSpPr>
        <p:spPr>
          <a:xfrm flipH="1" rot="-5400000">
            <a:off x="70664" y="1877076"/>
            <a:ext cx="8316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743" name="Google Shape;1743;p99"/>
          <p:cNvSpPr txBox="1"/>
          <p:nvPr>
            <p:ph idx="1" type="body"/>
          </p:nvPr>
        </p:nvSpPr>
        <p:spPr>
          <a:xfrm>
            <a:off x="2036116" y="2465025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744" name="Google Shape;1744;p99"/>
          <p:cNvSpPr txBox="1"/>
          <p:nvPr>
            <p:ph idx="1" type="body"/>
          </p:nvPr>
        </p:nvSpPr>
        <p:spPr>
          <a:xfrm flipH="1" rot="-5400000">
            <a:off x="1364541" y="2200614"/>
            <a:ext cx="640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745" name="Google Shape;1745;p99"/>
          <p:cNvCxnSpPr/>
          <p:nvPr/>
        </p:nvCxnSpPr>
        <p:spPr>
          <a:xfrm>
            <a:off x="1916100" y="2754225"/>
            <a:ext cx="7845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46" name="Google Shape;1746;p99"/>
          <p:cNvCxnSpPr/>
          <p:nvPr/>
        </p:nvCxnSpPr>
        <p:spPr>
          <a:xfrm rot="5400000">
            <a:off x="1444725" y="2398150"/>
            <a:ext cx="7845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0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p100"/>
          <p:cNvSpPr txBox="1"/>
          <p:nvPr>
            <p:ph idx="1" type="body"/>
          </p:nvPr>
        </p:nvSpPr>
        <p:spPr>
          <a:xfrm>
            <a:off x="324000" y="3463325"/>
            <a:ext cx="84918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Bedka qaabka hadhka leh waa 99 halbeeg oo laba jibaaran. Isticmaal tan si aad u hesho qiimaha x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52" name="Google Shape;1752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Bedka qaababka isku dhafan (Area of compound shapes)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753" name="Google Shape;1753;p100"/>
          <p:cNvSpPr txBox="1"/>
          <p:nvPr>
            <p:ph idx="1" type="body"/>
          </p:nvPr>
        </p:nvSpPr>
        <p:spPr>
          <a:xfrm>
            <a:off x="324000" y="810000"/>
            <a:ext cx="84918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4a) Xisaabi tibaax fudud oo ah bedka qaabka hadhka leh.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754" name="Google Shape;1754;p100"/>
          <p:cNvSpPr/>
          <p:nvPr/>
        </p:nvSpPr>
        <p:spPr>
          <a:xfrm>
            <a:off x="690375" y="1354448"/>
            <a:ext cx="2142000" cy="1584000"/>
          </a:xfrm>
          <a:prstGeom prst="rect">
            <a:avLst/>
          </a:prstGeom>
          <a:solidFill>
            <a:srgbClr val="0B5FA5">
              <a:alpha val="53800"/>
            </a:srgbClr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5" name="Google Shape;1755;p100"/>
          <p:cNvSpPr/>
          <p:nvPr/>
        </p:nvSpPr>
        <p:spPr>
          <a:xfrm>
            <a:off x="1089600" y="1318650"/>
            <a:ext cx="1337100" cy="121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56" name="Google Shape;1756;p100"/>
          <p:cNvCxnSpPr/>
          <p:nvPr/>
        </p:nvCxnSpPr>
        <p:spPr>
          <a:xfrm>
            <a:off x="1083050" y="1336850"/>
            <a:ext cx="0" cy="1204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7" name="Google Shape;1757;p100"/>
          <p:cNvCxnSpPr/>
          <p:nvPr/>
        </p:nvCxnSpPr>
        <p:spPr>
          <a:xfrm>
            <a:off x="2433150" y="1336275"/>
            <a:ext cx="0" cy="1205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8" name="Google Shape;1758;p100"/>
          <p:cNvCxnSpPr/>
          <p:nvPr/>
        </p:nvCxnSpPr>
        <p:spPr>
          <a:xfrm rot="10800000">
            <a:off x="1064300" y="2545400"/>
            <a:ext cx="13884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9" name="Google Shape;1759;p100"/>
          <p:cNvCxnSpPr/>
          <p:nvPr/>
        </p:nvCxnSpPr>
        <p:spPr>
          <a:xfrm rot="10800000">
            <a:off x="689925" y="3034988"/>
            <a:ext cx="2142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60" name="Google Shape;1760;p100"/>
          <p:cNvSpPr txBox="1"/>
          <p:nvPr>
            <p:ph idx="1" type="body"/>
          </p:nvPr>
        </p:nvSpPr>
        <p:spPr>
          <a:xfrm>
            <a:off x="1441130" y="3035000"/>
            <a:ext cx="9921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9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761" name="Google Shape;1761;p100"/>
          <p:cNvCxnSpPr/>
          <p:nvPr/>
        </p:nvCxnSpPr>
        <p:spPr>
          <a:xfrm rot="10800000">
            <a:off x="2962525" y="1466800"/>
            <a:ext cx="0" cy="1460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62" name="Google Shape;1762;p100"/>
          <p:cNvSpPr txBox="1"/>
          <p:nvPr>
            <p:ph idx="1" type="body"/>
          </p:nvPr>
        </p:nvSpPr>
        <p:spPr>
          <a:xfrm>
            <a:off x="3092680" y="2054950"/>
            <a:ext cx="9921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763" name="Google Shape;1763;p100"/>
          <p:cNvSpPr txBox="1"/>
          <p:nvPr>
            <p:ph idx="1" type="body"/>
          </p:nvPr>
        </p:nvSpPr>
        <p:spPr>
          <a:xfrm>
            <a:off x="1434271" y="2170775"/>
            <a:ext cx="8007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764" name="Google Shape;1764;p100"/>
          <p:cNvSpPr txBox="1"/>
          <p:nvPr>
            <p:ph idx="1" type="body"/>
          </p:nvPr>
        </p:nvSpPr>
        <p:spPr>
          <a:xfrm>
            <a:off x="2053082" y="1719938"/>
            <a:ext cx="277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 sz="2000"/>
          </a:p>
        </p:txBody>
      </p:sp>
      <p:cxnSp>
        <p:nvCxnSpPr>
          <p:cNvPr id="1765" name="Google Shape;1765;p100"/>
          <p:cNvCxnSpPr/>
          <p:nvPr/>
        </p:nvCxnSpPr>
        <p:spPr>
          <a:xfrm rot="10800000">
            <a:off x="1064325" y="2481375"/>
            <a:ext cx="1292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66" name="Google Shape;1766;p100"/>
          <p:cNvCxnSpPr/>
          <p:nvPr/>
        </p:nvCxnSpPr>
        <p:spPr>
          <a:xfrm rot="10800000">
            <a:off x="2330575" y="1364075"/>
            <a:ext cx="0" cy="1131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67" name="Google Shape;1767;p100"/>
          <p:cNvSpPr/>
          <p:nvPr/>
        </p:nvSpPr>
        <p:spPr>
          <a:xfrm>
            <a:off x="690375" y="135445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8" name="Google Shape;1768;p100"/>
          <p:cNvSpPr/>
          <p:nvPr/>
        </p:nvSpPr>
        <p:spPr>
          <a:xfrm>
            <a:off x="968500" y="135445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9" name="Google Shape;1769;p100"/>
          <p:cNvSpPr/>
          <p:nvPr/>
        </p:nvSpPr>
        <p:spPr>
          <a:xfrm>
            <a:off x="690375" y="281890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0" name="Google Shape;1770;p100"/>
          <p:cNvSpPr/>
          <p:nvPr/>
        </p:nvSpPr>
        <p:spPr>
          <a:xfrm>
            <a:off x="2724825" y="281890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1" name="Google Shape;1771;p100"/>
          <p:cNvSpPr/>
          <p:nvPr/>
        </p:nvSpPr>
        <p:spPr>
          <a:xfrm>
            <a:off x="2426700" y="135445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2" name="Google Shape;1772;p100"/>
          <p:cNvSpPr/>
          <p:nvPr/>
        </p:nvSpPr>
        <p:spPr>
          <a:xfrm>
            <a:off x="2717925" y="135445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3" name="Google Shape;1773;p100"/>
          <p:cNvSpPr txBox="1"/>
          <p:nvPr/>
        </p:nvSpPr>
        <p:spPr>
          <a:xfrm>
            <a:off x="3110700" y="1175325"/>
            <a:ext cx="1448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Lama sawirin qiyaas sax ah (Not drawn to scale)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p101"/>
          <p:cNvSpPr txBox="1"/>
          <p:nvPr>
            <p:ph idx="1" type="body"/>
          </p:nvPr>
        </p:nvSpPr>
        <p:spPr>
          <a:xfrm>
            <a:off x="324000" y="1185775"/>
            <a:ext cx="7318800" cy="368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Raadi tibaax fudud oo ah bedka hal leydi.</a:t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Raadi tibaax fudud oo ah bedka qaabka oo dhan.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Raadi tibaax fudud oo ah bedka laba jibaaranka hadhka leh.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779" name="Google Shape;1779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Bedka qaababka isku dhafan (Area of compound shapes)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780" name="Google Shape;1780;p101"/>
          <p:cNvSpPr txBox="1"/>
          <p:nvPr>
            <p:ph idx="1" type="body"/>
          </p:nvPr>
        </p:nvSpPr>
        <p:spPr>
          <a:xfrm>
            <a:off x="324000" y="755150"/>
            <a:ext cx="8491800" cy="54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5) Afar leydi oo isku mid ah ayaa ku wareegsan dibadda laba jibaaranka hadhka leh.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781" name="Google Shape;1781;p101"/>
          <p:cNvSpPr/>
          <p:nvPr/>
        </p:nvSpPr>
        <p:spPr>
          <a:xfrm>
            <a:off x="7451982" y="1415298"/>
            <a:ext cx="974100" cy="324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2" name="Google Shape;1782;p101"/>
          <p:cNvSpPr/>
          <p:nvPr/>
        </p:nvSpPr>
        <p:spPr>
          <a:xfrm rot="5400000">
            <a:off x="8101461" y="1740048"/>
            <a:ext cx="974100" cy="324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3" name="Google Shape;1783;p101"/>
          <p:cNvSpPr/>
          <p:nvPr/>
        </p:nvSpPr>
        <p:spPr>
          <a:xfrm flipH="1">
            <a:off x="7776711" y="2398897"/>
            <a:ext cx="974100" cy="324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4" name="Google Shape;1784;p101"/>
          <p:cNvSpPr/>
          <p:nvPr/>
        </p:nvSpPr>
        <p:spPr>
          <a:xfrm rot="5400000">
            <a:off x="7127339" y="2074231"/>
            <a:ext cx="974100" cy="324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5" name="Google Shape;1785;p101"/>
          <p:cNvSpPr/>
          <p:nvPr/>
        </p:nvSpPr>
        <p:spPr>
          <a:xfrm rot="5400000">
            <a:off x="7781369" y="1747316"/>
            <a:ext cx="633900" cy="634200"/>
          </a:xfrm>
          <a:prstGeom prst="rect">
            <a:avLst/>
          </a:prstGeom>
          <a:solidFill>
            <a:srgbClr val="0B5FA5">
              <a:alpha val="53800"/>
            </a:srgbClr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86" name="Google Shape;1786;p101"/>
          <p:cNvCxnSpPr/>
          <p:nvPr/>
        </p:nvCxnSpPr>
        <p:spPr>
          <a:xfrm rot="10800000">
            <a:off x="7432986" y="2803438"/>
            <a:ext cx="362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87" name="Google Shape;1787;p101"/>
          <p:cNvSpPr txBox="1"/>
          <p:nvPr>
            <p:ph idx="1" type="body"/>
          </p:nvPr>
        </p:nvSpPr>
        <p:spPr>
          <a:xfrm>
            <a:off x="7375825" y="2796989"/>
            <a:ext cx="800100" cy="25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788" name="Google Shape;1788;p101"/>
          <p:cNvSpPr txBox="1"/>
          <p:nvPr>
            <p:ph idx="1" type="body"/>
          </p:nvPr>
        </p:nvSpPr>
        <p:spPr>
          <a:xfrm>
            <a:off x="7632202" y="1052574"/>
            <a:ext cx="800100" cy="25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789" name="Google Shape;1789;p101"/>
          <p:cNvCxnSpPr/>
          <p:nvPr/>
        </p:nvCxnSpPr>
        <p:spPr>
          <a:xfrm rot="10800000">
            <a:off x="7457614" y="1328045"/>
            <a:ext cx="921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102"/>
          <p:cNvSpPr txBox="1"/>
          <p:nvPr>
            <p:ph idx="4294967295" type="body"/>
          </p:nvPr>
        </p:nvSpPr>
        <p:spPr>
          <a:xfrm>
            <a:off x="324000" y="657600"/>
            <a:ext cx="39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Xisaabi tibaax fudud oo ah bedka qaabkan.</a:t>
            </a:r>
            <a:endParaRPr sz="1800"/>
          </a:p>
        </p:txBody>
      </p:sp>
      <p:sp>
        <p:nvSpPr>
          <p:cNvPr id="1795" name="Google Shape;1795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qaababka isku dhafan (Area of 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cxnSp>
        <p:nvCxnSpPr>
          <p:cNvPr id="1796" name="Google Shape;1796;p102"/>
          <p:cNvCxnSpPr/>
          <p:nvPr/>
        </p:nvCxnSpPr>
        <p:spPr>
          <a:xfrm>
            <a:off x="4524000" y="700800"/>
            <a:ext cx="0" cy="4119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7" name="Google Shape;1797;p102"/>
          <p:cNvSpPr txBox="1"/>
          <p:nvPr>
            <p:ph idx="4294967295" type="body"/>
          </p:nvPr>
        </p:nvSpPr>
        <p:spPr>
          <a:xfrm>
            <a:off x="4819800" y="657600"/>
            <a:ext cx="39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Xisaabi tibaax fudud oo ah bedka qaabkan.</a:t>
            </a:r>
            <a:endParaRPr sz="1800"/>
          </a:p>
        </p:txBody>
      </p:sp>
      <p:sp>
        <p:nvSpPr>
          <p:cNvPr id="1798" name="Google Shape;1798;p102"/>
          <p:cNvSpPr txBox="1"/>
          <p:nvPr>
            <p:ph idx="4294967295" type="body"/>
          </p:nvPr>
        </p:nvSpPr>
        <p:spPr>
          <a:xfrm>
            <a:off x="324000" y="3661475"/>
            <a:ext cx="5323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+ 3)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+ 3)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99" name="Google Shape;1799;p102"/>
          <p:cNvSpPr/>
          <p:nvPr/>
        </p:nvSpPr>
        <p:spPr>
          <a:xfrm>
            <a:off x="1045948" y="2599794"/>
            <a:ext cx="1377000" cy="572100"/>
          </a:xfrm>
          <a:prstGeom prst="rect">
            <a:avLst/>
          </a:prstGeom>
          <a:solidFill>
            <a:srgbClr val="0B5FA5">
              <a:alpha val="53800"/>
            </a:srgbClr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0" name="Google Shape;1800;p102"/>
          <p:cNvSpPr txBox="1"/>
          <p:nvPr>
            <p:ph idx="4294967295" type="body"/>
          </p:nvPr>
        </p:nvSpPr>
        <p:spPr>
          <a:xfrm>
            <a:off x="324000" y="4042475"/>
            <a:ext cx="5323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+ 13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+ 30)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+ 9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+ 18)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01" name="Google Shape;1801;p102"/>
          <p:cNvSpPr txBox="1"/>
          <p:nvPr>
            <p:ph idx="4294967295" type="body"/>
          </p:nvPr>
        </p:nvSpPr>
        <p:spPr>
          <a:xfrm>
            <a:off x="324000" y="4414075"/>
            <a:ext cx="5323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+ 48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02" name="Google Shape;1802;p102"/>
          <p:cNvSpPr/>
          <p:nvPr/>
        </p:nvSpPr>
        <p:spPr>
          <a:xfrm>
            <a:off x="5280875" y="2013350"/>
            <a:ext cx="936300" cy="869100"/>
          </a:xfrm>
          <a:prstGeom prst="rect">
            <a:avLst/>
          </a:prstGeom>
          <a:solidFill>
            <a:srgbClr val="0B5FA5">
              <a:alpha val="53800"/>
            </a:srgbClr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3" name="Google Shape;1803;p102"/>
          <p:cNvSpPr txBox="1"/>
          <p:nvPr>
            <p:ph idx="4294967295" type="body"/>
          </p:nvPr>
        </p:nvSpPr>
        <p:spPr>
          <a:xfrm>
            <a:off x="7162075" y="1633925"/>
            <a:ext cx="1653600" cy="24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+ 4 − (3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+ 2)</a:t>
            </a:r>
            <a:r>
              <a:rPr lang="en-GB" sz="1800">
                <a:latin typeface="Lexend"/>
              </a:rPr>
              <a:t> </a:t>
            </a:r>
            <a:endParaRPr sz="1800"/>
          </a:p>
        </p:txBody>
      </p:sp>
      <p:sp>
        <p:nvSpPr>
          <p:cNvPr id="1804" name="Google Shape;1804;p102"/>
          <p:cNvSpPr txBox="1"/>
          <p:nvPr>
            <p:ph idx="4294967295" type="body"/>
          </p:nvPr>
        </p:nvSpPr>
        <p:spPr>
          <a:xfrm>
            <a:off x="8005325" y="1992000"/>
            <a:ext cx="810300" cy="24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1800"/>
          </a:p>
        </p:txBody>
      </p:sp>
      <p:sp>
        <p:nvSpPr>
          <p:cNvPr id="1805" name="Google Shape;1805;p102"/>
          <p:cNvSpPr txBox="1"/>
          <p:nvPr>
            <p:ph idx="4294967295" type="body"/>
          </p:nvPr>
        </p:nvSpPr>
        <p:spPr>
          <a:xfrm>
            <a:off x="4667400" y="3432875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+ 8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+ 5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06" name="Google Shape;1806;p102"/>
          <p:cNvSpPr txBox="1"/>
          <p:nvPr>
            <p:ph idx="4294967295" type="body"/>
          </p:nvPr>
        </p:nvSpPr>
        <p:spPr>
          <a:xfrm>
            <a:off x="4667400" y="3813875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+ 24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+ 16)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+ 10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07" name="Google Shape;1807;p102"/>
          <p:cNvSpPr txBox="1"/>
          <p:nvPr>
            <p:ph idx="4294967295" type="body"/>
          </p:nvPr>
        </p:nvSpPr>
        <p:spPr>
          <a:xfrm>
            <a:off x="4667400" y="4490275"/>
            <a:ext cx="4152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9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+ 26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08" name="Google Shape;1808;p102"/>
          <p:cNvSpPr txBox="1"/>
          <p:nvPr>
            <p:ph idx="4294967295" type="body"/>
          </p:nvPr>
        </p:nvSpPr>
        <p:spPr>
          <a:xfrm>
            <a:off x="4667400" y="4153748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+ 26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+ 16)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+ 16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+ 10)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809" name="Google Shape;1809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800" y="1285200"/>
            <a:ext cx="2716375" cy="245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0" name="Google Shape;1810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8800" y="1544400"/>
            <a:ext cx="2594525" cy="1883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103"/>
          <p:cNvSpPr txBox="1"/>
          <p:nvPr>
            <p:ph idx="4294967295" type="body"/>
          </p:nvPr>
        </p:nvSpPr>
        <p:spPr>
          <a:xfrm>
            <a:off x="324000" y="3272225"/>
            <a:ext cx="8491800" cy="2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Bedka qaabka hadhka leh waa 149 halbeeg oo laba jibaaran. Isticmaal tan si aad u hesho qiimaha x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16" name="Google Shape;1816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qaababka isku dhafan (Area of compound shapes)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817" name="Google Shape;1817;p103"/>
          <p:cNvSpPr txBox="1"/>
          <p:nvPr>
            <p:ph idx="4294967295" type="body"/>
          </p:nvPr>
        </p:nvSpPr>
        <p:spPr>
          <a:xfrm>
            <a:off x="324000" y="810000"/>
            <a:ext cx="84918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3a) Xisaabi tibaax fudud oo ah bedka qaabka hadhka leh.</a:t>
            </a:r>
            <a:endParaRPr sz="1800"/>
          </a:p>
        </p:txBody>
      </p:sp>
      <p:sp>
        <p:nvSpPr>
          <p:cNvPr id="1818" name="Google Shape;1818;p103"/>
          <p:cNvSpPr/>
          <p:nvPr/>
        </p:nvSpPr>
        <p:spPr>
          <a:xfrm>
            <a:off x="813921" y="1280924"/>
            <a:ext cx="1954800" cy="1560900"/>
          </a:xfrm>
          <a:prstGeom prst="rect">
            <a:avLst/>
          </a:prstGeom>
          <a:solidFill>
            <a:srgbClr val="0B5FA5">
              <a:alpha val="53800"/>
            </a:srgbClr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9" name="Google Shape;1819;p103"/>
          <p:cNvSpPr/>
          <p:nvPr/>
        </p:nvSpPr>
        <p:spPr>
          <a:xfrm>
            <a:off x="1811322" y="1868013"/>
            <a:ext cx="728700" cy="7392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20" name="Google Shape;1820;p103"/>
          <p:cNvCxnSpPr/>
          <p:nvPr/>
        </p:nvCxnSpPr>
        <p:spPr>
          <a:xfrm rot="10800000">
            <a:off x="813550" y="2927563"/>
            <a:ext cx="1955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21" name="Google Shape;1821;p103"/>
          <p:cNvSpPr txBox="1"/>
          <p:nvPr>
            <p:ph idx="4294967295" type="body"/>
          </p:nvPr>
        </p:nvSpPr>
        <p:spPr>
          <a:xfrm>
            <a:off x="1499102" y="2927575"/>
            <a:ext cx="762900" cy="2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822" name="Google Shape;1822;p103"/>
          <p:cNvCxnSpPr/>
          <p:nvPr/>
        </p:nvCxnSpPr>
        <p:spPr>
          <a:xfrm rot="-5400000">
            <a:off x="-102275" y="2064256"/>
            <a:ext cx="16092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23" name="Google Shape;1823;p103"/>
          <p:cNvSpPr txBox="1"/>
          <p:nvPr>
            <p:ph idx="4294967295" type="body"/>
          </p:nvPr>
        </p:nvSpPr>
        <p:spPr>
          <a:xfrm rot="-5400000">
            <a:off x="222125" y="1931923"/>
            <a:ext cx="600000" cy="2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824" name="Google Shape;1824;p103"/>
          <p:cNvSpPr txBox="1"/>
          <p:nvPr>
            <p:ph idx="4294967295" type="body"/>
          </p:nvPr>
        </p:nvSpPr>
        <p:spPr>
          <a:xfrm>
            <a:off x="1920855" y="2244140"/>
            <a:ext cx="584700" cy="2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825" name="Google Shape;1825;p103"/>
          <p:cNvSpPr txBox="1"/>
          <p:nvPr>
            <p:ph idx="4294967295" type="body"/>
          </p:nvPr>
        </p:nvSpPr>
        <p:spPr>
          <a:xfrm flipH="1" rot="-5400000">
            <a:off x="1245071" y="2088000"/>
            <a:ext cx="584700" cy="25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826" name="Google Shape;1826;p103"/>
          <p:cNvCxnSpPr/>
          <p:nvPr/>
        </p:nvCxnSpPr>
        <p:spPr>
          <a:xfrm>
            <a:off x="1811322" y="2542353"/>
            <a:ext cx="71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27" name="Google Shape;1827;p103"/>
          <p:cNvCxnSpPr/>
          <p:nvPr/>
        </p:nvCxnSpPr>
        <p:spPr>
          <a:xfrm rot="5400000">
            <a:off x="1381057" y="2217439"/>
            <a:ext cx="71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28" name="Google Shape;1828;p103"/>
          <p:cNvSpPr txBox="1"/>
          <p:nvPr>
            <p:ph idx="4294967295" type="body"/>
          </p:nvPr>
        </p:nvSpPr>
        <p:spPr>
          <a:xfrm>
            <a:off x="3369600" y="1390813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+ 12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 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29" name="Google Shape;1829;p103"/>
          <p:cNvSpPr txBox="1"/>
          <p:nvPr>
            <p:ph idx="4294967295" type="body"/>
          </p:nvPr>
        </p:nvSpPr>
        <p:spPr>
          <a:xfrm>
            <a:off x="3369600" y="1771813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+12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84) 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+ 4)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30" name="Google Shape;1830;p103"/>
          <p:cNvSpPr txBox="1"/>
          <p:nvPr>
            <p:ph idx="4294967295" type="body"/>
          </p:nvPr>
        </p:nvSpPr>
        <p:spPr>
          <a:xfrm>
            <a:off x="3369600" y="2539638"/>
            <a:ext cx="4152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23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+ 80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31" name="Google Shape;1831;p103"/>
          <p:cNvSpPr txBox="1"/>
          <p:nvPr>
            <p:ph idx="4294967295" type="body"/>
          </p:nvPr>
        </p:nvSpPr>
        <p:spPr>
          <a:xfrm>
            <a:off x="3369600" y="2111685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+ 19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+ 84) 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− 4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+ 4)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graphicFrame>
        <p:nvGraphicFramePr>
          <p:cNvPr id="1832" name="Google Shape;1832;p103"/>
          <p:cNvGraphicFramePr/>
          <p:nvPr/>
        </p:nvGraphicFramePr>
        <p:xfrm>
          <a:off x="2643300" y="362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{686268EF-0471-41FC-B80E-1E474D994E3A}</a:tableStyleId>
              </a:tblPr>
              <a:tblGrid>
                <a:gridCol w="2008425"/>
                <a:gridCol w="431600"/>
                <a:gridCol w="2087250"/>
              </a:tblGrid>
              <a:tr h="2993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23</a:t>
                      </a:r>
                      <a:r>
                        <a:rPr i="1" lang="en-GB" sz="18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x</a:t>
                      </a:r>
                      <a:r>
                        <a:rPr lang="en-GB" sz="18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 + 80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"/>
                          <a:ea typeface="Times"/>
                          <a:cs typeface="Times"/>
                          <a:sym typeface="Times"/>
                        </a:rPr>
                        <a:t>=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>
                          <a:latin typeface="Times"/>
                          <a:ea typeface="Times"/>
                          <a:cs typeface="Times"/>
                          <a:sym typeface="Times"/>
                        </a:rPr>
                        <a:t>149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93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23</a:t>
                      </a:r>
                      <a:r>
                        <a:rPr i="1" lang="en-GB" sz="18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x</a:t>
                      </a:r>
                      <a:r>
                        <a:rPr lang="en-GB" sz="18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 + 80</a:t>
                      </a:r>
                      <a:r>
                        <a:rPr lang="en-GB" sz="1800">
                          <a:latin typeface="Times"/>
                          <a:ea typeface="Times"/>
                          <a:cs typeface="Times"/>
                          <a:sym typeface="Times"/>
                        </a:rPr>
                        <a:t> </a:t>
                      </a:r>
                      <a:r>
                        <a:rPr lang="en-GB" sz="1800">
                          <a:solidFill>
                            <a:schemeClr val="accent5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−</a:t>
                      </a:r>
                      <a:r>
                        <a:rPr lang="en-GB" sz="1800">
                          <a:solidFill>
                            <a:srgbClr val="0B5FA5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 80</a:t>
                      </a:r>
                      <a:endParaRPr sz="1800">
                        <a:solidFill>
                          <a:srgbClr val="0B5FA5"/>
                        </a:solidFill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"/>
                          <a:ea typeface="Times"/>
                          <a:cs typeface="Times"/>
                          <a:sym typeface="Times"/>
                        </a:rPr>
                        <a:t>=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"/>
                          <a:ea typeface="Times"/>
                          <a:cs typeface="Times"/>
                          <a:sym typeface="Times"/>
                        </a:rPr>
                        <a:t>149</a:t>
                      </a:r>
                      <a:r>
                        <a:rPr lang="en-GB" sz="1800">
                          <a:latin typeface="Times"/>
                          <a:ea typeface="Times"/>
                          <a:cs typeface="Times"/>
                          <a:sym typeface="Times"/>
                        </a:rPr>
                        <a:t> </a:t>
                      </a:r>
                      <a:r>
                        <a:rPr lang="en-GB" sz="1800">
                          <a:solidFill>
                            <a:schemeClr val="accent5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− </a:t>
                      </a:r>
                      <a:r>
                        <a:rPr lang="en-GB" sz="1800">
                          <a:solidFill>
                            <a:srgbClr val="0B5FA5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80</a:t>
                      </a:r>
                      <a:endParaRPr sz="1800">
                        <a:solidFill>
                          <a:srgbClr val="0B5FA5"/>
                        </a:solidFill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23</a:t>
                      </a:r>
                      <a:r>
                        <a:rPr i="1" lang="en-GB" sz="18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x</a:t>
                      </a: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"/>
                          <a:ea typeface="Times"/>
                          <a:cs typeface="Times"/>
                          <a:sym typeface="Times"/>
                        </a:rPr>
                        <a:t>=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"/>
                          <a:ea typeface="Times"/>
                          <a:cs typeface="Times"/>
                          <a:sym typeface="Times"/>
                        </a:rPr>
                        <a:t>69</a:t>
                      </a:r>
                      <a:endParaRPr sz="1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x </a:t>
                      </a:r>
                      <a:endParaRPr i="1" sz="1800">
                        <a:solidFill>
                          <a:schemeClr val="accent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"/>
                          <a:ea typeface="Times"/>
                          <a:cs typeface="Times"/>
                          <a:sym typeface="Times"/>
                        </a:rPr>
                        <a:t>=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"/>
                          <a:ea typeface="Times"/>
                          <a:cs typeface="Times"/>
                          <a:sym typeface="Times"/>
                        </a:rPr>
                        <a:t>3</a:t>
                      </a:r>
                      <a:endParaRPr sz="1800">
                        <a:solidFill>
                          <a:schemeClr val="accent5"/>
                        </a:solidFill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6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104"/>
          <p:cNvSpPr txBox="1"/>
          <p:nvPr>
            <p:ph idx="4294967295" type="body"/>
          </p:nvPr>
        </p:nvSpPr>
        <p:spPr>
          <a:xfrm>
            <a:off x="324000" y="3463300"/>
            <a:ext cx="38643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Bedka qaabka hadhka leh waa 99 halbeeg oo laba jibaaran. Isticmaal tan si aad u hesho qiimaha x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38" name="Google Shape;1838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Bedka qaababka isku dhafan (Area of compound shapes)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839" name="Google Shape;1839;p104"/>
          <p:cNvSpPr txBox="1"/>
          <p:nvPr>
            <p:ph idx="4294967295" type="body"/>
          </p:nvPr>
        </p:nvSpPr>
        <p:spPr>
          <a:xfrm>
            <a:off x="326100" y="803238"/>
            <a:ext cx="84918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4a) Xisaabi tibaax fudud oo ah bedka qaabka hadhka leh.</a:t>
            </a:r>
            <a:endParaRPr sz="1800"/>
          </a:p>
        </p:txBody>
      </p:sp>
      <p:sp>
        <p:nvSpPr>
          <p:cNvPr id="1840" name="Google Shape;1840;p104"/>
          <p:cNvSpPr/>
          <p:nvPr/>
        </p:nvSpPr>
        <p:spPr>
          <a:xfrm>
            <a:off x="745200" y="1402423"/>
            <a:ext cx="2142000" cy="1584000"/>
          </a:xfrm>
          <a:prstGeom prst="rect">
            <a:avLst/>
          </a:prstGeom>
          <a:solidFill>
            <a:srgbClr val="0B5FA5">
              <a:alpha val="53800"/>
            </a:srgbClr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1" name="Google Shape;1841;p104"/>
          <p:cNvSpPr/>
          <p:nvPr/>
        </p:nvSpPr>
        <p:spPr>
          <a:xfrm>
            <a:off x="1147650" y="1366475"/>
            <a:ext cx="1337100" cy="12054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42" name="Google Shape;1842;p104"/>
          <p:cNvCxnSpPr/>
          <p:nvPr/>
        </p:nvCxnSpPr>
        <p:spPr>
          <a:xfrm>
            <a:off x="1137875" y="1383375"/>
            <a:ext cx="0" cy="1206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3" name="Google Shape;1843;p104"/>
          <p:cNvCxnSpPr/>
          <p:nvPr/>
        </p:nvCxnSpPr>
        <p:spPr>
          <a:xfrm>
            <a:off x="2488100" y="1383375"/>
            <a:ext cx="0" cy="1206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4" name="Google Shape;1844;p104"/>
          <p:cNvCxnSpPr/>
          <p:nvPr/>
        </p:nvCxnSpPr>
        <p:spPr>
          <a:xfrm rot="10800000">
            <a:off x="1119025" y="2593375"/>
            <a:ext cx="1387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5" name="Google Shape;1845;p104"/>
          <p:cNvCxnSpPr/>
          <p:nvPr/>
        </p:nvCxnSpPr>
        <p:spPr>
          <a:xfrm rot="10800000">
            <a:off x="744750" y="3082963"/>
            <a:ext cx="2142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46" name="Google Shape;1846;p104"/>
          <p:cNvSpPr txBox="1"/>
          <p:nvPr>
            <p:ph idx="4294967295" type="body"/>
          </p:nvPr>
        </p:nvSpPr>
        <p:spPr>
          <a:xfrm>
            <a:off x="1495955" y="3082975"/>
            <a:ext cx="9921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9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847" name="Google Shape;1847;p104"/>
          <p:cNvCxnSpPr/>
          <p:nvPr/>
        </p:nvCxnSpPr>
        <p:spPr>
          <a:xfrm rot="10800000">
            <a:off x="3017350" y="1514775"/>
            <a:ext cx="0" cy="1460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48" name="Google Shape;1848;p104"/>
          <p:cNvSpPr txBox="1"/>
          <p:nvPr>
            <p:ph idx="4294967295" type="body"/>
          </p:nvPr>
        </p:nvSpPr>
        <p:spPr>
          <a:xfrm>
            <a:off x="3147505" y="2102925"/>
            <a:ext cx="9921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849" name="Google Shape;1849;p104"/>
          <p:cNvSpPr txBox="1"/>
          <p:nvPr>
            <p:ph idx="4294967295" type="body"/>
          </p:nvPr>
        </p:nvSpPr>
        <p:spPr>
          <a:xfrm>
            <a:off x="1489096" y="2218750"/>
            <a:ext cx="8007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850" name="Google Shape;1850;p104"/>
          <p:cNvSpPr txBox="1"/>
          <p:nvPr>
            <p:ph idx="4294967295" type="body"/>
          </p:nvPr>
        </p:nvSpPr>
        <p:spPr>
          <a:xfrm>
            <a:off x="2107907" y="1767913"/>
            <a:ext cx="277500" cy="28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 sz="2000"/>
          </a:p>
        </p:txBody>
      </p:sp>
      <p:cxnSp>
        <p:nvCxnSpPr>
          <p:cNvPr id="1851" name="Google Shape;1851;p104"/>
          <p:cNvCxnSpPr/>
          <p:nvPr/>
        </p:nvCxnSpPr>
        <p:spPr>
          <a:xfrm rot="10800000">
            <a:off x="1166625" y="2507825"/>
            <a:ext cx="1292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52" name="Google Shape;1852;p104"/>
          <p:cNvCxnSpPr/>
          <p:nvPr/>
        </p:nvCxnSpPr>
        <p:spPr>
          <a:xfrm rot="10800000">
            <a:off x="2385400" y="1412050"/>
            <a:ext cx="0" cy="1131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53" name="Google Shape;1853;p104"/>
          <p:cNvSpPr txBox="1"/>
          <p:nvPr>
            <p:ph idx="4294967295" type="body"/>
          </p:nvPr>
        </p:nvSpPr>
        <p:spPr>
          <a:xfrm>
            <a:off x="4320000" y="1273150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(6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− 9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 − 3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(4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54" name="Google Shape;1854;p104"/>
          <p:cNvSpPr txBox="1"/>
          <p:nvPr>
            <p:ph idx="4294967295" type="body"/>
          </p:nvPr>
        </p:nvSpPr>
        <p:spPr>
          <a:xfrm>
            <a:off x="4320000" y="1654150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(12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+ 42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− 18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− 63) −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(12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55" name="Google Shape;1855;p104"/>
          <p:cNvSpPr txBox="1"/>
          <p:nvPr>
            <p:ph idx="4294967295" type="body"/>
          </p:nvPr>
        </p:nvSpPr>
        <p:spPr>
          <a:xfrm>
            <a:off x="4320000" y="2361175"/>
            <a:ext cx="4152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27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− 63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56" name="Google Shape;1856;p104"/>
          <p:cNvSpPr txBox="1"/>
          <p:nvPr>
            <p:ph idx="4294967295" type="body"/>
          </p:nvPr>
        </p:nvSpPr>
        <p:spPr>
          <a:xfrm>
            <a:off x="4320000" y="1994023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(12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+ 24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− 63) −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(12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graphicFrame>
        <p:nvGraphicFramePr>
          <p:cNvPr id="1857" name="Google Shape;1857;p104"/>
          <p:cNvGraphicFramePr/>
          <p:nvPr/>
        </p:nvGraphicFramePr>
        <p:xfrm>
          <a:off x="4281488" y="31007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{686268EF-0471-41FC-B80E-1E474D994E3A}</a:tableStyleId>
              </a:tblPr>
              <a:tblGrid>
                <a:gridCol w="2008425"/>
                <a:gridCol w="431600"/>
                <a:gridCol w="2087250"/>
              </a:tblGrid>
              <a:tr h="2993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27</a:t>
                      </a:r>
                      <a:r>
                        <a:rPr i="1" lang="en-GB" sz="17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x</a:t>
                      </a:r>
                      <a:r>
                        <a:rPr lang="en-GB" sz="17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 − 63</a:t>
                      </a:r>
                      <a:r>
                        <a:rPr lang="en-GB" sz="1700">
                          <a:solidFill>
                            <a:srgbClr val="000000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=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99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93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(27</a:t>
                      </a:r>
                      <a:r>
                        <a:rPr i="1" lang="en-GB" sz="17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x</a:t>
                      </a:r>
                      <a:r>
                        <a:rPr lang="en-GB" sz="17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 − 63)</a:t>
                      </a: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 </a:t>
                      </a:r>
                      <a:r>
                        <a:rPr lang="en-GB" sz="1700">
                          <a:solidFill>
                            <a:srgbClr val="0B5FA5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÷ 9</a:t>
                      </a:r>
                      <a:endParaRPr sz="1800">
                        <a:solidFill>
                          <a:srgbClr val="0B5FA5"/>
                        </a:solidFill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=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99 </a:t>
                      </a:r>
                      <a:r>
                        <a:rPr lang="en-GB" sz="1700">
                          <a:solidFill>
                            <a:srgbClr val="0B5FA5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÷ 9</a:t>
                      </a:r>
                      <a:endParaRPr sz="1800">
                        <a:solidFill>
                          <a:srgbClr val="0B5FA5"/>
                        </a:solidFill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i="1"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x </a:t>
                      </a:r>
                      <a:r>
                        <a:rPr lang="en-GB" sz="17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− 7</a:t>
                      </a:r>
                      <a:r>
                        <a:rPr i="1"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=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11</a:t>
                      </a:r>
                      <a:endParaRPr sz="1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i="1" lang="en-GB" sz="17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x </a:t>
                      </a:r>
                      <a:r>
                        <a:rPr lang="en-GB" sz="1700">
                          <a:solidFill>
                            <a:srgbClr val="222222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− 7 </a:t>
                      </a:r>
                      <a:r>
                        <a:rPr lang="en-GB" sz="1700">
                          <a:solidFill>
                            <a:schemeClr val="accent5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+ 7</a:t>
                      </a:r>
                      <a:endParaRPr i="1" sz="1800">
                        <a:solidFill>
                          <a:schemeClr val="accent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=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11 </a:t>
                      </a:r>
                      <a:r>
                        <a:rPr lang="en-GB" sz="1700">
                          <a:solidFill>
                            <a:schemeClr val="accent5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+ 7</a:t>
                      </a:r>
                      <a:endParaRPr sz="1800">
                        <a:solidFill>
                          <a:schemeClr val="accent5"/>
                        </a:solidFill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i="1" lang="en-GB" sz="17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x </a:t>
                      </a:r>
                      <a:endParaRPr i="1"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=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18</a:t>
                      </a:r>
                      <a:endParaRPr sz="1800">
                        <a:solidFill>
                          <a:srgbClr val="000000"/>
                        </a:solidFill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02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7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x</a:t>
                      </a:r>
                      <a:endParaRPr i="1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=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"/>
                          <a:ea typeface="Times"/>
                          <a:cs typeface="Times"/>
                          <a:sym typeface="Times"/>
                        </a:rPr>
                        <a:t>6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8" name="Google Shape;1858;p104"/>
          <p:cNvSpPr/>
          <p:nvPr/>
        </p:nvSpPr>
        <p:spPr>
          <a:xfrm>
            <a:off x="744750" y="140820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9" name="Google Shape;1859;p104"/>
          <p:cNvSpPr/>
          <p:nvPr/>
        </p:nvSpPr>
        <p:spPr>
          <a:xfrm>
            <a:off x="1022875" y="140820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0" name="Google Shape;1860;p104"/>
          <p:cNvSpPr/>
          <p:nvPr/>
        </p:nvSpPr>
        <p:spPr>
          <a:xfrm>
            <a:off x="744750" y="287265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1" name="Google Shape;1861;p104"/>
          <p:cNvSpPr/>
          <p:nvPr/>
        </p:nvSpPr>
        <p:spPr>
          <a:xfrm>
            <a:off x="2779200" y="287265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2" name="Google Shape;1862;p104"/>
          <p:cNvSpPr/>
          <p:nvPr/>
        </p:nvSpPr>
        <p:spPr>
          <a:xfrm>
            <a:off x="2481075" y="140820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3" name="Google Shape;1863;p104"/>
          <p:cNvSpPr/>
          <p:nvPr/>
        </p:nvSpPr>
        <p:spPr>
          <a:xfrm>
            <a:off x="2772300" y="1408200"/>
            <a:ext cx="108000" cy="108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7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Google Shape;1868;p105"/>
          <p:cNvSpPr txBox="1"/>
          <p:nvPr>
            <p:ph idx="4294967295" type="body"/>
          </p:nvPr>
        </p:nvSpPr>
        <p:spPr>
          <a:xfrm>
            <a:off x="324000" y="1185775"/>
            <a:ext cx="7318800" cy="368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Raadi tibaax fudud oo ah bedka hal leydi.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Raadi tibaax fudud oo ah bedka qaabka oo dhan.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4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Raadi tibaax (expression) fudud oo ah bedka (area) labajibbaaran (square) hadhsan.</a:t>
            </a:r>
            <a:endParaRPr sz="1800"/>
          </a:p>
        </p:txBody>
      </p:sp>
      <p:sp>
        <p:nvSpPr>
          <p:cNvPr id="1869" name="Google Shape;1869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Bedka (Area) qaababka (shapes) isku dhafan (compound)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870" name="Google Shape;1870;p105"/>
          <p:cNvSpPr txBox="1"/>
          <p:nvPr>
            <p:ph idx="4294967295" type="body"/>
          </p:nvPr>
        </p:nvSpPr>
        <p:spPr>
          <a:xfrm>
            <a:off x="349800" y="1552750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71" name="Google Shape;1871;p105"/>
          <p:cNvSpPr txBox="1"/>
          <p:nvPr>
            <p:ph idx="4294967295" type="body"/>
          </p:nvPr>
        </p:nvSpPr>
        <p:spPr>
          <a:xfrm>
            <a:off x="1742763" y="2009950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72" name="Google Shape;1872;p105"/>
          <p:cNvSpPr txBox="1"/>
          <p:nvPr>
            <p:ph idx="4294967295" type="body"/>
          </p:nvPr>
        </p:nvSpPr>
        <p:spPr>
          <a:xfrm>
            <a:off x="324000" y="755150"/>
            <a:ext cx="8491800" cy="54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5) Afar leydi (rectangle) oo isku mid ah ayaa ku wareegsan bannaanka labajibbaaran (square) hadhsan.</a:t>
            </a:r>
            <a:endParaRPr sz="1800"/>
          </a:p>
        </p:txBody>
      </p:sp>
      <p:sp>
        <p:nvSpPr>
          <p:cNvPr id="1873" name="Google Shape;1873;p105"/>
          <p:cNvSpPr/>
          <p:nvPr/>
        </p:nvSpPr>
        <p:spPr>
          <a:xfrm>
            <a:off x="7451982" y="1415298"/>
            <a:ext cx="974100" cy="324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4" name="Google Shape;1874;p105"/>
          <p:cNvSpPr/>
          <p:nvPr/>
        </p:nvSpPr>
        <p:spPr>
          <a:xfrm rot="5400000">
            <a:off x="8101461" y="1740048"/>
            <a:ext cx="974100" cy="324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5" name="Google Shape;1875;p105"/>
          <p:cNvSpPr/>
          <p:nvPr/>
        </p:nvSpPr>
        <p:spPr>
          <a:xfrm flipH="1">
            <a:off x="7776711" y="2398897"/>
            <a:ext cx="974100" cy="324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6" name="Google Shape;1876;p105"/>
          <p:cNvSpPr/>
          <p:nvPr/>
        </p:nvSpPr>
        <p:spPr>
          <a:xfrm rot="5400000">
            <a:off x="7127339" y="2074231"/>
            <a:ext cx="974100" cy="324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7" name="Google Shape;1877;p105"/>
          <p:cNvSpPr/>
          <p:nvPr/>
        </p:nvSpPr>
        <p:spPr>
          <a:xfrm rot="5400000">
            <a:off x="7781369" y="1747316"/>
            <a:ext cx="633900" cy="634200"/>
          </a:xfrm>
          <a:prstGeom prst="rect">
            <a:avLst/>
          </a:prstGeom>
          <a:solidFill>
            <a:srgbClr val="0B5FA5">
              <a:alpha val="53800"/>
            </a:srgbClr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78" name="Google Shape;1878;p105"/>
          <p:cNvCxnSpPr/>
          <p:nvPr/>
        </p:nvCxnSpPr>
        <p:spPr>
          <a:xfrm rot="10800000">
            <a:off x="7432986" y="2803438"/>
            <a:ext cx="362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79" name="Google Shape;1879;p105"/>
          <p:cNvSpPr txBox="1"/>
          <p:nvPr>
            <p:ph idx="4294967295" type="body"/>
          </p:nvPr>
        </p:nvSpPr>
        <p:spPr>
          <a:xfrm>
            <a:off x="7375825" y="2796989"/>
            <a:ext cx="800100" cy="25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880" name="Google Shape;1880;p105"/>
          <p:cNvSpPr txBox="1"/>
          <p:nvPr>
            <p:ph idx="4294967295" type="body"/>
          </p:nvPr>
        </p:nvSpPr>
        <p:spPr>
          <a:xfrm>
            <a:off x="7632202" y="1052574"/>
            <a:ext cx="800100" cy="25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881" name="Google Shape;1881;p105"/>
          <p:cNvCxnSpPr/>
          <p:nvPr/>
        </p:nvCxnSpPr>
        <p:spPr>
          <a:xfrm rot="10800000">
            <a:off x="7457614" y="1328045"/>
            <a:ext cx="921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82" name="Google Shape;1882;p105"/>
          <p:cNvSpPr txBox="1"/>
          <p:nvPr>
            <p:ph idx="4294967295" type="body"/>
          </p:nvPr>
        </p:nvSpPr>
        <p:spPr>
          <a:xfrm>
            <a:off x="324000" y="2791716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3" name="Google Shape;1883;p105"/>
          <p:cNvSpPr txBox="1"/>
          <p:nvPr>
            <p:ph idx="4294967295" type="body"/>
          </p:nvPr>
        </p:nvSpPr>
        <p:spPr>
          <a:xfrm>
            <a:off x="338642" y="3201875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+ 5)</a:t>
            </a:r>
            <a:r>
              <a:rPr baseline="30000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9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30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25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4" name="Google Shape;1884;p105"/>
          <p:cNvSpPr txBox="1"/>
          <p:nvPr>
            <p:ph idx="4294967295" type="body"/>
          </p:nvPr>
        </p:nvSpPr>
        <p:spPr>
          <a:xfrm>
            <a:off x="323988" y="3976200"/>
            <a:ext cx="4152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4(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+ 6)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8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28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24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5" name="Google Shape;1885;p105"/>
          <p:cNvSpPr txBox="1"/>
          <p:nvPr>
            <p:ph idx="4294967295" type="body"/>
          </p:nvPr>
        </p:nvSpPr>
        <p:spPr>
          <a:xfrm>
            <a:off x="324003" y="4470000"/>
            <a:ext cx="51819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9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30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25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8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28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24)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1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6" name="Google Shape;1886;p105"/>
          <p:cNvSpPr txBox="1"/>
          <p:nvPr>
            <p:ph idx="4294967295" type="body"/>
          </p:nvPr>
        </p:nvSpPr>
        <p:spPr>
          <a:xfrm>
            <a:off x="5633475" y="4034700"/>
            <a:ext cx="3186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+ 2)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7" name="Google Shape;1887;p105"/>
          <p:cNvSpPr txBox="1"/>
          <p:nvPr>
            <p:ph idx="4294967295" type="body"/>
          </p:nvPr>
        </p:nvSpPr>
        <p:spPr>
          <a:xfrm>
            <a:off x="5633475" y="4437600"/>
            <a:ext cx="2542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+ 1)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8" name="Google Shape;1888;p105"/>
          <p:cNvSpPr txBox="1"/>
          <p:nvPr>
            <p:ph idx="4294967295" type="body"/>
          </p:nvPr>
        </p:nvSpPr>
        <p:spPr>
          <a:xfrm>
            <a:off x="4978787" y="4188041"/>
            <a:ext cx="362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ama</a:t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p106"/>
          <p:cNvSpPr txBox="1"/>
          <p:nvPr>
            <p:ph idx="1" type="body"/>
          </p:nvPr>
        </p:nvSpPr>
        <p:spPr>
          <a:xfrm>
            <a:off x="324000" y="8298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</a:rPr>
              <a:t>Marka dhererka (lengths) qaab (shape) loo bixiyo tibaax (expressions), sharciga qaybinta (distributive law) ayaa loo isticmaali karaa in lagu qoro tibaax (expression) bedka (area) oo qaab ballaaran (expanded form) ah.</a:t>
            </a:r>
            <a:endParaRPr sz="2000">
              <a:solidFill>
                <a:srgbClr val="282828"/>
              </a:solidFill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</a:rPr>
              <a:t>Bedka (Area) qaababka (shapes) isku dhafan (compound) ama gobollada (regions) hadhsan waxaa laga heli karaa iyadoo lagu darayo ama laga jarayo bedka (areas) qaababka (shapes) la yaqaan.</a:t>
            </a:r>
            <a:r>
              <a:rPr lang="en-GB" sz="1100">
                <a:solidFill>
                  <a:srgbClr val="282828"/>
                </a:solidFill>
                <a:latin typeface="Lexend"/>
              </a:rPr>
              <a:t/>
            </a:r>
            <a:r>
              <a:rPr lang="en-GB" sz="1100">
                <a:solidFill>
                  <a:srgbClr val="282828"/>
                </a:solidFill>
                <a:latin typeface="Lexend"/>
              </a:rPr>
              <a:t/>
            </a:r>
            <a:endParaRPr sz="2000">
              <a:solidFill>
                <a:srgbClr val="282828"/>
              </a:solidFill>
            </a:endParaRPr>
          </a:p>
          <a:p>
            <a:pPr indent="0" lvl="0" marL="0" rtl="0" algn="l">
              <a:spcBef>
                <a:spcPts val="2000"/>
              </a:spcBef>
              <a:spcAft>
                <a:spcPts val="2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rgbClr val="282828"/>
              </a:solidFill>
            </a:endParaRPr>
          </a:p>
        </p:txBody>
      </p:sp>
      <p:sp>
        <p:nvSpPr>
          <p:cNvPr id="1894" name="Google Shape;1894;p106"/>
          <p:cNvSpPr txBox="1"/>
          <p:nvPr>
            <p:ph type="title"/>
          </p:nvPr>
        </p:nvSpPr>
        <p:spPr>
          <a:xfrm>
            <a:off x="1684800" y="43825"/>
            <a:ext cx="71352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Xallinta (Solving) mashaakilka (problems) iyadoo la isticmaalayo tibaax (expressions) iyo qaaciidooyin (formulae)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