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0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18616B7-C05B-4F4E-94F1-144584CD3DCC}">
  <a:tblStyle styleId="{018616B7-C05B-4F4E-94F1-144584CD3DCC}"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g2b2444b75a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4" name="Google Shape;744;g2b2444b75a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g2b2444b75a9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0" name="Google Shape;750;g2b2444b75a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2b2444b75a9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2b2444b75a9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g2b2444b75a9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0" name="Google Shape;760;g2b2444b75a9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g2b2444b75a9_0_9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5" name="Google Shape;765;g2b2444b75a9_0_9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1" name="Shape 771"/>
        <p:cNvGrpSpPr/>
        <p:nvPr/>
      </p:nvGrpSpPr>
      <p:grpSpPr>
        <a:xfrm>
          <a:off x="0" y="0"/>
          <a:ext cx="0" cy="0"/>
          <a:chOff x="0" y="0"/>
          <a:chExt cx="0" cy="0"/>
        </a:xfrm>
      </p:grpSpPr>
      <p:sp>
        <p:nvSpPr>
          <p:cNvPr id="772" name="Google Shape;772;g2b2444b75a9_0_9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3" name="Google Shape;773;g2b2444b75a9_0_9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g2b2444b75a9_0_9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6" name="Google Shape;796;g2b2444b75a9_0_9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1" name="Shape 811"/>
        <p:cNvGrpSpPr/>
        <p:nvPr/>
      </p:nvGrpSpPr>
      <p:grpSpPr>
        <a:xfrm>
          <a:off x="0" y="0"/>
          <a:ext cx="0" cy="0"/>
          <a:chOff x="0" y="0"/>
          <a:chExt cx="0" cy="0"/>
        </a:xfrm>
      </p:grpSpPr>
      <p:sp>
        <p:nvSpPr>
          <p:cNvPr id="812" name="Google Shape;812;g2b2444b75a9_0_9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3" name="Google Shape;813;g2b2444b75a9_0_9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1" name="Shape 831"/>
        <p:cNvGrpSpPr/>
        <p:nvPr/>
      </p:nvGrpSpPr>
      <p:grpSpPr>
        <a:xfrm>
          <a:off x="0" y="0"/>
          <a:ext cx="0" cy="0"/>
          <a:chOff x="0" y="0"/>
          <a:chExt cx="0" cy="0"/>
        </a:xfrm>
      </p:grpSpPr>
      <p:sp>
        <p:nvSpPr>
          <p:cNvPr id="832" name="Google Shape;832;g2b2444b75a9_0_9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3" name="Google Shape;833;g2b2444b75a9_0_9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4" name="Shape 854"/>
        <p:cNvGrpSpPr/>
        <p:nvPr/>
      </p:nvGrpSpPr>
      <p:grpSpPr>
        <a:xfrm>
          <a:off x="0" y="0"/>
          <a:ext cx="0" cy="0"/>
          <a:chOff x="0" y="0"/>
          <a:chExt cx="0" cy="0"/>
        </a:xfrm>
      </p:grpSpPr>
      <p:sp>
        <p:nvSpPr>
          <p:cNvPr id="855" name="Google Shape;855;g2b2444b75a9_0_9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6" name="Google Shape;856;g2b2444b75a9_0_9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5" name="Shape 875"/>
        <p:cNvGrpSpPr/>
        <p:nvPr/>
      </p:nvGrpSpPr>
      <p:grpSpPr>
        <a:xfrm>
          <a:off x="0" y="0"/>
          <a:ext cx="0" cy="0"/>
          <a:chOff x="0" y="0"/>
          <a:chExt cx="0" cy="0"/>
        </a:xfrm>
      </p:grpSpPr>
      <p:sp>
        <p:nvSpPr>
          <p:cNvPr id="876" name="Google Shape;876;g2b2444b75a9_0_10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7" name="Google Shape;877;g2b2444b75a9_0_10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5" name="Shape 905"/>
        <p:cNvGrpSpPr/>
        <p:nvPr/>
      </p:nvGrpSpPr>
      <p:grpSpPr>
        <a:xfrm>
          <a:off x="0" y="0"/>
          <a:ext cx="0" cy="0"/>
          <a:chOff x="0" y="0"/>
          <a:chExt cx="0" cy="0"/>
        </a:xfrm>
      </p:grpSpPr>
      <p:sp>
        <p:nvSpPr>
          <p:cNvPr id="906" name="Google Shape;906;g2b2444b75a9_0_10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7" name="Google Shape;907;g2b2444b75a9_0_10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8" name="Shape 928"/>
        <p:cNvGrpSpPr/>
        <p:nvPr/>
      </p:nvGrpSpPr>
      <p:grpSpPr>
        <a:xfrm>
          <a:off x="0" y="0"/>
          <a:ext cx="0" cy="0"/>
          <a:chOff x="0" y="0"/>
          <a:chExt cx="0" cy="0"/>
        </a:xfrm>
      </p:grpSpPr>
      <p:sp>
        <p:nvSpPr>
          <p:cNvPr id="929" name="Google Shape;929;g2b2444b75a9_0_10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0" name="Google Shape;930;g2b2444b75a9_0_10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4" name="Shape 944"/>
        <p:cNvGrpSpPr/>
        <p:nvPr/>
      </p:nvGrpSpPr>
      <p:grpSpPr>
        <a:xfrm>
          <a:off x="0" y="0"/>
          <a:ext cx="0" cy="0"/>
          <a:chOff x="0" y="0"/>
          <a:chExt cx="0" cy="0"/>
        </a:xfrm>
      </p:grpSpPr>
      <p:sp>
        <p:nvSpPr>
          <p:cNvPr id="945" name="Google Shape;945;g2b2444b75a9_0_10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6" name="Google Shape;946;g2b2444b75a9_0_10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6" name="Shape 966"/>
        <p:cNvGrpSpPr/>
        <p:nvPr/>
      </p:nvGrpSpPr>
      <p:grpSpPr>
        <a:xfrm>
          <a:off x="0" y="0"/>
          <a:ext cx="0" cy="0"/>
          <a:chOff x="0" y="0"/>
          <a:chExt cx="0" cy="0"/>
        </a:xfrm>
      </p:grpSpPr>
      <p:sp>
        <p:nvSpPr>
          <p:cNvPr id="967" name="Google Shape;967;g2b2444b75a9_0_1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8" name="Google Shape;968;g2b2444b75a9_0_1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6" name="Shape 1006"/>
        <p:cNvGrpSpPr/>
        <p:nvPr/>
      </p:nvGrpSpPr>
      <p:grpSpPr>
        <a:xfrm>
          <a:off x="0" y="0"/>
          <a:ext cx="0" cy="0"/>
          <a:chOff x="0" y="0"/>
          <a:chExt cx="0" cy="0"/>
        </a:xfrm>
      </p:grpSpPr>
      <p:sp>
        <p:nvSpPr>
          <p:cNvPr id="1007" name="Google Shape;1007;g2b2444b75a9_0_1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8" name="Google Shape;1008;g2b2444b75a9_0_1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7" name="Shape 1027"/>
        <p:cNvGrpSpPr/>
        <p:nvPr/>
      </p:nvGrpSpPr>
      <p:grpSpPr>
        <a:xfrm>
          <a:off x="0" y="0"/>
          <a:ext cx="0" cy="0"/>
          <a:chOff x="0" y="0"/>
          <a:chExt cx="0" cy="0"/>
        </a:xfrm>
      </p:grpSpPr>
      <p:sp>
        <p:nvSpPr>
          <p:cNvPr id="1028" name="Google Shape;1028;g2b2444b75a9_0_1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9" name="Google Shape;1029;g2b2444b75a9_0_1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7" name="Shape 1057"/>
        <p:cNvGrpSpPr/>
        <p:nvPr/>
      </p:nvGrpSpPr>
      <p:grpSpPr>
        <a:xfrm>
          <a:off x="0" y="0"/>
          <a:ext cx="0" cy="0"/>
          <a:chOff x="0" y="0"/>
          <a:chExt cx="0" cy="0"/>
        </a:xfrm>
      </p:grpSpPr>
      <p:sp>
        <p:nvSpPr>
          <p:cNvPr id="1058" name="Google Shape;1058;g2b2444b75a9_0_1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9" name="Google Shape;1059;g2b2444b75a9_0_1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6" name="Shape 1076"/>
        <p:cNvGrpSpPr/>
        <p:nvPr/>
      </p:nvGrpSpPr>
      <p:grpSpPr>
        <a:xfrm>
          <a:off x="0" y="0"/>
          <a:ext cx="0" cy="0"/>
          <a:chOff x="0" y="0"/>
          <a:chExt cx="0" cy="0"/>
        </a:xfrm>
      </p:grpSpPr>
      <p:sp>
        <p:nvSpPr>
          <p:cNvPr id="1077" name="Google Shape;1077;g2b2444b75a9_0_1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8" name="Google Shape;1078;g2b2444b75a9_0_1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1" name="Shape 1101"/>
        <p:cNvGrpSpPr/>
        <p:nvPr/>
      </p:nvGrpSpPr>
      <p:grpSpPr>
        <a:xfrm>
          <a:off x="0" y="0"/>
          <a:ext cx="0" cy="0"/>
          <a:chOff x="0" y="0"/>
          <a:chExt cx="0" cy="0"/>
        </a:xfrm>
      </p:grpSpPr>
      <p:sp>
        <p:nvSpPr>
          <p:cNvPr id="1102" name="Google Shape;1102;g2b2444b75a9_0_1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3" name="Google Shape;1103;g2b2444b75a9_0_1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1" name="Shape 1131"/>
        <p:cNvGrpSpPr/>
        <p:nvPr/>
      </p:nvGrpSpPr>
      <p:grpSpPr>
        <a:xfrm>
          <a:off x="0" y="0"/>
          <a:ext cx="0" cy="0"/>
          <a:chOff x="0" y="0"/>
          <a:chExt cx="0" cy="0"/>
        </a:xfrm>
      </p:grpSpPr>
      <p:sp>
        <p:nvSpPr>
          <p:cNvPr id="1132" name="Google Shape;1132;g2b2444b75a9_0_12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3" name="Google Shape;1133;g2b2444b75a9_0_1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6" name="Shape 1156"/>
        <p:cNvGrpSpPr/>
        <p:nvPr/>
      </p:nvGrpSpPr>
      <p:grpSpPr>
        <a:xfrm>
          <a:off x="0" y="0"/>
          <a:ext cx="0" cy="0"/>
          <a:chOff x="0" y="0"/>
          <a:chExt cx="0" cy="0"/>
        </a:xfrm>
      </p:grpSpPr>
      <p:sp>
        <p:nvSpPr>
          <p:cNvPr id="1157" name="Google Shape;1157;g2b2444b75a9_0_12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8" name="Google Shape;1158;g2b2444b75a9_0_1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8" name="Shape 1188"/>
        <p:cNvGrpSpPr/>
        <p:nvPr/>
      </p:nvGrpSpPr>
      <p:grpSpPr>
        <a:xfrm>
          <a:off x="0" y="0"/>
          <a:ext cx="0" cy="0"/>
          <a:chOff x="0" y="0"/>
          <a:chExt cx="0" cy="0"/>
        </a:xfrm>
      </p:grpSpPr>
      <p:sp>
        <p:nvSpPr>
          <p:cNvPr id="1189" name="Google Shape;1189;g2b2444b75a9_0_25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0" name="Google Shape;1190;g2b2444b75a9_0_25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8" name="Shape 1218"/>
        <p:cNvGrpSpPr/>
        <p:nvPr/>
      </p:nvGrpSpPr>
      <p:grpSpPr>
        <a:xfrm>
          <a:off x="0" y="0"/>
          <a:ext cx="0" cy="0"/>
          <a:chOff x="0" y="0"/>
          <a:chExt cx="0" cy="0"/>
        </a:xfrm>
      </p:grpSpPr>
      <p:sp>
        <p:nvSpPr>
          <p:cNvPr id="1219" name="Google Shape;1219;g36e86e410c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0" name="Google Shape;1220;g36e86e410c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6" name="Shape 1226"/>
        <p:cNvGrpSpPr/>
        <p:nvPr/>
      </p:nvGrpSpPr>
      <p:grpSpPr>
        <a:xfrm>
          <a:off x="0" y="0"/>
          <a:ext cx="0" cy="0"/>
          <a:chOff x="0" y="0"/>
          <a:chExt cx="0" cy="0"/>
        </a:xfrm>
      </p:grpSpPr>
      <p:sp>
        <p:nvSpPr>
          <p:cNvPr id="1227" name="Google Shape;1227;g2b2444b75a9_0_13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8" name="Google Shape;1228;g2b2444b75a9_0_1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6" name="Shape 1256"/>
        <p:cNvGrpSpPr/>
        <p:nvPr/>
      </p:nvGrpSpPr>
      <p:grpSpPr>
        <a:xfrm>
          <a:off x="0" y="0"/>
          <a:ext cx="0" cy="0"/>
          <a:chOff x="0" y="0"/>
          <a:chExt cx="0" cy="0"/>
        </a:xfrm>
      </p:grpSpPr>
      <p:sp>
        <p:nvSpPr>
          <p:cNvPr id="1257" name="Google Shape;1257;g2b2444b75a9_0_13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8" name="Google Shape;1258;g2b2444b75a9_0_13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1" name="Shape 1271"/>
        <p:cNvGrpSpPr/>
        <p:nvPr/>
      </p:nvGrpSpPr>
      <p:grpSpPr>
        <a:xfrm>
          <a:off x="0" y="0"/>
          <a:ext cx="0" cy="0"/>
          <a:chOff x="0" y="0"/>
          <a:chExt cx="0" cy="0"/>
        </a:xfrm>
      </p:grpSpPr>
      <p:sp>
        <p:nvSpPr>
          <p:cNvPr id="1272" name="Google Shape;1272;g2b2444b75a9_0_13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3" name="Google Shape;1273;g2b2444b75a9_0_13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5" name="Shape 1295"/>
        <p:cNvGrpSpPr/>
        <p:nvPr/>
      </p:nvGrpSpPr>
      <p:grpSpPr>
        <a:xfrm>
          <a:off x="0" y="0"/>
          <a:ext cx="0" cy="0"/>
          <a:chOff x="0" y="0"/>
          <a:chExt cx="0" cy="0"/>
        </a:xfrm>
      </p:grpSpPr>
      <p:sp>
        <p:nvSpPr>
          <p:cNvPr id="1296" name="Google Shape;1296;g2b2444b75a9_0_13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7" name="Google Shape;1297;g2b2444b75a9_0_1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0" name="Shape 1310"/>
        <p:cNvGrpSpPr/>
        <p:nvPr/>
      </p:nvGrpSpPr>
      <p:grpSpPr>
        <a:xfrm>
          <a:off x="0" y="0"/>
          <a:ext cx="0" cy="0"/>
          <a:chOff x="0" y="0"/>
          <a:chExt cx="0" cy="0"/>
        </a:xfrm>
      </p:grpSpPr>
      <p:sp>
        <p:nvSpPr>
          <p:cNvPr id="1311" name="Google Shape;1311;g2b2444b75a9_0_14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2" name="Google Shape;1312;g2b2444b75a9_0_14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1" name="Shape 1341"/>
        <p:cNvGrpSpPr/>
        <p:nvPr/>
      </p:nvGrpSpPr>
      <p:grpSpPr>
        <a:xfrm>
          <a:off x="0" y="0"/>
          <a:ext cx="0" cy="0"/>
          <a:chOff x="0" y="0"/>
          <a:chExt cx="0" cy="0"/>
        </a:xfrm>
      </p:grpSpPr>
      <p:sp>
        <p:nvSpPr>
          <p:cNvPr id="1342" name="Google Shape;1342;g2b2444b75a9_0_14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3" name="Google Shape;1343;g2b2444b75a9_0_14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4" name="Shape 1374"/>
        <p:cNvGrpSpPr/>
        <p:nvPr/>
      </p:nvGrpSpPr>
      <p:grpSpPr>
        <a:xfrm>
          <a:off x="0" y="0"/>
          <a:ext cx="0" cy="0"/>
          <a:chOff x="0" y="0"/>
          <a:chExt cx="0" cy="0"/>
        </a:xfrm>
      </p:grpSpPr>
      <p:sp>
        <p:nvSpPr>
          <p:cNvPr id="1375" name="Google Shape;1375;g2b2444b75a9_0_14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6" name="Google Shape;1376;g2b2444b75a9_0_14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8" name="Shape 1388"/>
        <p:cNvGrpSpPr/>
        <p:nvPr/>
      </p:nvGrpSpPr>
      <p:grpSpPr>
        <a:xfrm>
          <a:off x="0" y="0"/>
          <a:ext cx="0" cy="0"/>
          <a:chOff x="0" y="0"/>
          <a:chExt cx="0" cy="0"/>
        </a:xfrm>
      </p:grpSpPr>
      <p:sp>
        <p:nvSpPr>
          <p:cNvPr id="1389" name="Google Shape;1389;g2b2444b75a9_0_15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0" name="Google Shape;1390;g2b2444b75a9_0_15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4" name="Shape 1414"/>
        <p:cNvGrpSpPr/>
        <p:nvPr/>
      </p:nvGrpSpPr>
      <p:grpSpPr>
        <a:xfrm>
          <a:off x="0" y="0"/>
          <a:ext cx="0" cy="0"/>
          <a:chOff x="0" y="0"/>
          <a:chExt cx="0" cy="0"/>
        </a:xfrm>
      </p:grpSpPr>
      <p:sp>
        <p:nvSpPr>
          <p:cNvPr id="1415" name="Google Shape;1415;g2b2444b75a9_0_15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6" name="Google Shape;1416;g2b2444b75a9_0_15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5" name="Shape 1435"/>
        <p:cNvGrpSpPr/>
        <p:nvPr/>
      </p:nvGrpSpPr>
      <p:grpSpPr>
        <a:xfrm>
          <a:off x="0" y="0"/>
          <a:ext cx="0" cy="0"/>
          <a:chOff x="0" y="0"/>
          <a:chExt cx="0" cy="0"/>
        </a:xfrm>
      </p:grpSpPr>
      <p:sp>
        <p:nvSpPr>
          <p:cNvPr id="1436" name="Google Shape;1436;g2b2444b75a9_0_15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7" name="Google Shape;1437;g2b2444b75a9_0_15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8" name="Shape 1468"/>
        <p:cNvGrpSpPr/>
        <p:nvPr/>
      </p:nvGrpSpPr>
      <p:grpSpPr>
        <a:xfrm>
          <a:off x="0" y="0"/>
          <a:ext cx="0" cy="0"/>
          <a:chOff x="0" y="0"/>
          <a:chExt cx="0" cy="0"/>
        </a:xfrm>
      </p:grpSpPr>
      <p:sp>
        <p:nvSpPr>
          <p:cNvPr id="1469" name="Google Shape;1469;g2b2444b75a9_0_16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0" name="Google Shape;1470;g2b2444b75a9_0_16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8" name="Shape 1498"/>
        <p:cNvGrpSpPr/>
        <p:nvPr/>
      </p:nvGrpSpPr>
      <p:grpSpPr>
        <a:xfrm>
          <a:off x="0" y="0"/>
          <a:ext cx="0" cy="0"/>
          <a:chOff x="0" y="0"/>
          <a:chExt cx="0" cy="0"/>
        </a:xfrm>
      </p:grpSpPr>
      <p:sp>
        <p:nvSpPr>
          <p:cNvPr id="1499" name="Google Shape;1499;g2b2444b75a9_0_16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0" name="Google Shape;1500;g2b2444b75a9_0_16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1" name="Shape 1521"/>
        <p:cNvGrpSpPr/>
        <p:nvPr/>
      </p:nvGrpSpPr>
      <p:grpSpPr>
        <a:xfrm>
          <a:off x="0" y="0"/>
          <a:ext cx="0" cy="0"/>
          <a:chOff x="0" y="0"/>
          <a:chExt cx="0" cy="0"/>
        </a:xfrm>
      </p:grpSpPr>
      <p:sp>
        <p:nvSpPr>
          <p:cNvPr id="1522" name="Google Shape;1522;g2b2444b75a9_0_16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3" name="Google Shape;1523;g2b2444b75a9_0_16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5" name="Shape 1545"/>
        <p:cNvGrpSpPr/>
        <p:nvPr/>
      </p:nvGrpSpPr>
      <p:grpSpPr>
        <a:xfrm>
          <a:off x="0" y="0"/>
          <a:ext cx="0" cy="0"/>
          <a:chOff x="0" y="0"/>
          <a:chExt cx="0" cy="0"/>
        </a:xfrm>
      </p:grpSpPr>
      <p:sp>
        <p:nvSpPr>
          <p:cNvPr id="1546" name="Google Shape;1546;g2b2444b75a9_0_16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7" name="Google Shape;1547;g2b2444b75a9_0_16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2" name="Shape 1552"/>
        <p:cNvGrpSpPr/>
        <p:nvPr/>
      </p:nvGrpSpPr>
      <p:grpSpPr>
        <a:xfrm>
          <a:off x="0" y="0"/>
          <a:ext cx="0" cy="0"/>
          <a:chOff x="0" y="0"/>
          <a:chExt cx="0" cy="0"/>
        </a:xfrm>
      </p:grpSpPr>
      <p:sp>
        <p:nvSpPr>
          <p:cNvPr id="1553" name="Google Shape;1553;g2b2444b75a9_0_16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4" name="Google Shape;1554;g2b2444b75a9_0_16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1" name="Shape 1581"/>
        <p:cNvGrpSpPr/>
        <p:nvPr/>
      </p:nvGrpSpPr>
      <p:grpSpPr>
        <a:xfrm>
          <a:off x="0" y="0"/>
          <a:ext cx="0" cy="0"/>
          <a:chOff x="0" y="0"/>
          <a:chExt cx="0" cy="0"/>
        </a:xfrm>
      </p:grpSpPr>
      <p:sp>
        <p:nvSpPr>
          <p:cNvPr id="1582" name="Google Shape;1582;g2b2444b75a9_0_17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3" name="Google Shape;1583;g2b2444b75a9_0_17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5" name="Shape 1605"/>
        <p:cNvGrpSpPr/>
        <p:nvPr/>
      </p:nvGrpSpPr>
      <p:grpSpPr>
        <a:xfrm>
          <a:off x="0" y="0"/>
          <a:ext cx="0" cy="0"/>
          <a:chOff x="0" y="0"/>
          <a:chExt cx="0" cy="0"/>
        </a:xfrm>
      </p:grpSpPr>
      <p:sp>
        <p:nvSpPr>
          <p:cNvPr id="1606" name="Google Shape;1606;g2b2444b75a9_0_17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7" name="Google Shape;1607;g2b2444b75a9_0_17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8" name="Shape 1628"/>
        <p:cNvGrpSpPr/>
        <p:nvPr/>
      </p:nvGrpSpPr>
      <p:grpSpPr>
        <a:xfrm>
          <a:off x="0" y="0"/>
          <a:ext cx="0" cy="0"/>
          <a:chOff x="0" y="0"/>
          <a:chExt cx="0" cy="0"/>
        </a:xfrm>
      </p:grpSpPr>
      <p:sp>
        <p:nvSpPr>
          <p:cNvPr id="1629" name="Google Shape;1629;g2b2444b75a9_0_17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0" name="Google Shape;1630;g2b2444b75a9_0_17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8" name="Shape 1638"/>
        <p:cNvGrpSpPr/>
        <p:nvPr/>
      </p:nvGrpSpPr>
      <p:grpSpPr>
        <a:xfrm>
          <a:off x="0" y="0"/>
          <a:ext cx="0" cy="0"/>
          <a:chOff x="0" y="0"/>
          <a:chExt cx="0" cy="0"/>
        </a:xfrm>
      </p:grpSpPr>
      <p:sp>
        <p:nvSpPr>
          <p:cNvPr id="1639" name="Google Shape;1639;g2b2444b75a9_0_17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0" name="Google Shape;1640;g2b2444b75a9_0_17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7.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6.pn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7.pn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4.png"/><Relationship Id="rId4" Type="http://schemas.openxmlformats.org/officeDocument/2006/relationships/image" Target="../media/image9.png"/><Relationship Id="rId5" Type="http://schemas.openxmlformats.org/officeDocument/2006/relationships/image" Target="../media/image2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2.png"/><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7.png"/><Relationship Id="rId4" Type="http://schemas.openxmlformats.org/officeDocument/2006/relationships/image" Target="../media/image13.png"/><Relationship Id="rId5" Type="http://schemas.openxmlformats.org/officeDocument/2006/relationships/image" Target="../media/image2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6.png"/><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22.png"/><Relationship Id="rId4" Type="http://schemas.openxmlformats.org/officeDocument/2006/relationships/image" Target="../media/image17.png"/><Relationship Id="rId5" Type="http://schemas.openxmlformats.org/officeDocument/2006/relationships/image" Target="../media/image21.png"/><Relationship Id="rId6" Type="http://schemas.openxmlformats.org/officeDocument/2006/relationships/image" Target="../media/image24.png"/><Relationship Id="rId7" Type="http://schemas.openxmlformats.org/officeDocument/2006/relationships/image" Target="../media/image19.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20.png"/><Relationship Id="rId4" Type="http://schemas.openxmlformats.org/officeDocument/2006/relationships/image" Target="../media/image57.png"/><Relationship Id="rId5" Type="http://schemas.openxmlformats.org/officeDocument/2006/relationships/image" Target="../media/image23.png"/><Relationship Id="rId6" Type="http://schemas.openxmlformats.org/officeDocument/2006/relationships/image" Target="../media/image29.png"/><Relationship Id="rId7" Type="http://schemas.openxmlformats.org/officeDocument/2006/relationships/image" Target="../media/image18.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 Id="rId3" Type="http://schemas.openxmlformats.org/officeDocument/2006/relationships/image" Target="../media/image57.png"/><Relationship Id="rId4" Type="http://schemas.openxmlformats.org/officeDocument/2006/relationships/image" Target="../media/image14.png"/><Relationship Id="rId5" Type="http://schemas.openxmlformats.org/officeDocument/2006/relationships/image" Target="../media/image20.png"/><Relationship Id="rId6" Type="http://schemas.openxmlformats.org/officeDocument/2006/relationships/image" Target="../media/image34.png"/><Relationship Id="rId7" Type="http://schemas.openxmlformats.org/officeDocument/2006/relationships/image" Target="../media/image23.png"/><Relationship Id="rId8" Type="http://schemas.openxmlformats.org/officeDocument/2006/relationships/image" Target="../media/image29.png"/><Relationship Id="rId9" Type="http://schemas.openxmlformats.org/officeDocument/2006/relationships/image" Target="../media/image18.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 Id="rId3" Type="http://schemas.openxmlformats.org/officeDocument/2006/relationships/image" Target="../media/image57.png"/><Relationship Id="rId4" Type="http://schemas.openxmlformats.org/officeDocument/2006/relationships/image" Target="../media/image30.png"/><Relationship Id="rId5" Type="http://schemas.openxmlformats.org/officeDocument/2006/relationships/image" Target="../media/image14.png"/><Relationship Id="rId6" Type="http://schemas.openxmlformats.org/officeDocument/2006/relationships/image" Target="../media/image20.png"/><Relationship Id="rId7" Type="http://schemas.openxmlformats.org/officeDocument/2006/relationships/image" Target="../media/image34.png"/><Relationship Id="rId8" Type="http://schemas.openxmlformats.org/officeDocument/2006/relationships/image" Target="../media/image23.png"/><Relationship Id="rId9" Type="http://schemas.openxmlformats.org/officeDocument/2006/relationships/image" Target="../media/image29.png"/><Relationship Id="rId10" Type="http://schemas.openxmlformats.org/officeDocument/2006/relationships/image" Target="../media/image35.png"/><Relationship Id="rId11" Type="http://schemas.openxmlformats.org/officeDocument/2006/relationships/image" Target="../media/image18.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7.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7.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7.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37.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7.png"/><Relationship Id="rId4" Type="http://schemas.openxmlformats.org/officeDocument/2006/relationships/image" Target="../media/image40.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7.png"/><Relationship Id="rId4" Type="http://schemas.openxmlformats.org/officeDocument/2006/relationships/image" Target="../media/image40.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7.png"/><Relationship Id="rId4" Type="http://schemas.openxmlformats.org/officeDocument/2006/relationships/image" Target="../media/image40.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37.png"/><Relationship Id="rId4" Type="http://schemas.openxmlformats.org/officeDocument/2006/relationships/image" Target="../media/image40.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png"/><Relationship Id="rId3" Type="http://schemas.openxmlformats.org/officeDocument/2006/relationships/image" Target="../media/image36.png"/><Relationship Id="rId4" Type="http://schemas.openxmlformats.org/officeDocument/2006/relationships/image" Target="../media/image40.png"/><Relationship Id="rId5" Type="http://schemas.openxmlformats.org/officeDocument/2006/relationships/image" Target="../media/image4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0.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0.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40.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0.png"/><Relationship Id="rId4" Type="http://schemas.openxmlformats.org/officeDocument/2006/relationships/image" Target="../media/image4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0.png"/><Relationship Id="rId4" Type="http://schemas.openxmlformats.org/officeDocument/2006/relationships/image" Target="../media/image4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0.png"/><Relationship Id="rId4" Type="http://schemas.openxmlformats.org/officeDocument/2006/relationships/image" Target="../media/image4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40.png"/><Relationship Id="rId4" Type="http://schemas.openxmlformats.org/officeDocument/2006/relationships/image" Target="../media/image4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0.png"/><Relationship Id="rId4" Type="http://schemas.openxmlformats.org/officeDocument/2006/relationships/image" Target="../media/image4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0.png"/><Relationship Id="rId4" Type="http://schemas.openxmlformats.org/officeDocument/2006/relationships/image" Target="../media/image4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0.png"/><Relationship Id="rId4" Type="http://schemas.openxmlformats.org/officeDocument/2006/relationships/image" Target="../media/image4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40.png"/><Relationship Id="rId4" Type="http://schemas.openxmlformats.org/officeDocument/2006/relationships/image" Target="../media/image44.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0.png"/><Relationship Id="rId4" Type="http://schemas.openxmlformats.org/officeDocument/2006/relationships/image" Target="../media/image4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0.png"/><Relationship Id="rId4" Type="http://schemas.openxmlformats.org/officeDocument/2006/relationships/image" Target="../media/image4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0.png"/><Relationship Id="rId4" Type="http://schemas.openxmlformats.org/officeDocument/2006/relationships/image" Target="../media/image4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40.png"/><Relationship Id="rId4" Type="http://schemas.openxmlformats.org/officeDocument/2006/relationships/image" Target="../media/image44.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0.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0.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0.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40.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8.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8.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8.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48.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9.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9.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9.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49.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99" name="Google Shape;99;p12"/>
          <p:cNvGrpSpPr/>
          <p:nvPr/>
        </p:nvGrpSpPr>
        <p:grpSpPr>
          <a:xfrm>
            <a:off x="2650916" y="1644417"/>
            <a:ext cx="1745270" cy="1430724"/>
            <a:chOff x="2642961" y="1644312"/>
            <a:chExt cx="1454634" cy="1195657"/>
          </a:xfrm>
        </p:grpSpPr>
        <p:pic>
          <p:nvPicPr>
            <p:cNvPr id="100" name="Google Shape;100;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1" name="Google Shape;101;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4" name="Google Shape;104;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5" name="Google Shape;105;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6" name="Google Shape;106;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7" name="Shape 107"/>
        <p:cNvGrpSpPr/>
        <p:nvPr/>
      </p:nvGrpSpPr>
      <p:grpSpPr>
        <a:xfrm>
          <a:off x="0" y="0"/>
          <a:ext cx="0" cy="0"/>
          <a:chOff x="0" y="0"/>
          <a:chExt cx="0" cy="0"/>
        </a:xfrm>
      </p:grpSpPr>
      <p:sp>
        <p:nvSpPr>
          <p:cNvPr id="108" name="Google Shape;108;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 name="Google Shape;109;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1" name="Google Shape;111;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 name="Google Shape;112;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3" name="Google Shape;113;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4" name="Google Shape;114;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5" name="Google Shape;115;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6" name="Google Shape;116;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7" name="Shape 117"/>
        <p:cNvGrpSpPr/>
        <p:nvPr/>
      </p:nvGrpSpPr>
      <p:grpSpPr>
        <a:xfrm>
          <a:off x="0" y="0"/>
          <a:ext cx="0" cy="0"/>
          <a:chOff x="0" y="0"/>
          <a:chExt cx="0" cy="0"/>
        </a:xfrm>
      </p:grpSpPr>
      <p:sp>
        <p:nvSpPr>
          <p:cNvPr id="118" name="Google Shape;118;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9" name="Google Shape;119;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0" name="Google Shape;120;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1" name="Google Shape;121;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2" name="Google Shape;122;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3" name="Google Shape;123;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4" name="Google Shape;124;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5" name="Google Shape;125;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6" name="Google Shape;126;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7" name="Google Shape;127;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8" name="Google Shape;128;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29" name="Shape 129"/>
        <p:cNvGrpSpPr/>
        <p:nvPr/>
      </p:nvGrpSpPr>
      <p:grpSpPr>
        <a:xfrm>
          <a:off x="0" y="0"/>
          <a:ext cx="0" cy="0"/>
          <a:chOff x="0" y="0"/>
          <a:chExt cx="0" cy="0"/>
        </a:xfrm>
      </p:grpSpPr>
      <p:sp>
        <p:nvSpPr>
          <p:cNvPr id="130" name="Google Shape;130;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1" name="Google Shape;131;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2" name="Google Shape;132;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3" name="Google Shape;133;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4" name="Google Shape;134;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5" name="Google Shape;135;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6" name="Google Shape;136;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7" name="Google Shape;137;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8" name="Google Shape;138;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9" name="Google Shape;139;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0" name="Google Shape;140;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1" name="Google Shape;141;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2" name="Google Shape;142;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3" name="Shape 143"/>
        <p:cNvGrpSpPr/>
        <p:nvPr/>
      </p:nvGrpSpPr>
      <p:grpSpPr>
        <a:xfrm>
          <a:off x="0" y="0"/>
          <a:ext cx="0" cy="0"/>
          <a:chOff x="0" y="0"/>
          <a:chExt cx="0" cy="0"/>
        </a:xfrm>
      </p:grpSpPr>
      <p:sp>
        <p:nvSpPr>
          <p:cNvPr id="144" name="Google Shape;144;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5" name="Google Shape;145;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6" name="Google Shape;146;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7" name="Google Shape;147;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8" name="Google Shape;148;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9" name="Google Shape;149;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1" name="Shape 151"/>
        <p:cNvGrpSpPr/>
        <p:nvPr/>
      </p:nvGrpSpPr>
      <p:grpSpPr>
        <a:xfrm>
          <a:off x="0" y="0"/>
          <a:ext cx="0" cy="0"/>
          <a:chOff x="0" y="0"/>
          <a:chExt cx="0" cy="0"/>
        </a:xfrm>
      </p:grpSpPr>
      <p:sp>
        <p:nvSpPr>
          <p:cNvPr id="152" name="Google Shape;152;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4" name="Google Shape;154;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5" name="Google Shape;155;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6" name="Google Shape;156;p17"/>
          <p:cNvCxnSpPr>
            <a:endCxn id="157"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8" name="Google Shape;158;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59" name="Google Shape;159;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60" name="Google Shape;160;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57" name="Google Shape;157;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1" name="Google Shape;161;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2" name="Google Shape;162;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3" name="Google Shape;163;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4" name="Shape 164"/>
        <p:cNvGrpSpPr/>
        <p:nvPr/>
      </p:nvGrpSpPr>
      <p:grpSpPr>
        <a:xfrm>
          <a:off x="0" y="0"/>
          <a:ext cx="0" cy="0"/>
          <a:chOff x="0" y="0"/>
          <a:chExt cx="0" cy="0"/>
        </a:xfrm>
      </p:grpSpPr>
      <p:pic>
        <p:nvPicPr>
          <p:cNvPr id="165" name="Google Shape;165;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6" name="Google Shape;166;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7" name="Google Shape;167;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8" name="Google Shape;168;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69" name="Google Shape;169;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0" name="Google Shape;170;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1" name="Google Shape;171;p18"/>
          <p:cNvCxnSpPr>
            <a:endCxn id="172"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2" name="Google Shape;172;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3" name="Google Shape;173;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4" name="Google Shape;174;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5" name="Google Shape;175;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6" name="Google Shape;176;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7" name="Google Shape;177;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8" name="Google Shape;178;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9" name="Google Shape;179;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0" name="Google Shape;180;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1" name="Google Shape;181;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2" name="Shape 182"/>
        <p:cNvGrpSpPr/>
        <p:nvPr/>
      </p:nvGrpSpPr>
      <p:grpSpPr>
        <a:xfrm>
          <a:off x="0" y="0"/>
          <a:ext cx="0" cy="0"/>
          <a:chOff x="0" y="0"/>
          <a:chExt cx="0" cy="0"/>
        </a:xfrm>
      </p:grpSpPr>
      <p:pic>
        <p:nvPicPr>
          <p:cNvPr id="183" name="Google Shape;183;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4" name="Google Shape;184;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5" name="Google Shape;185;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6" name="Google Shape;186;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7" name="Google Shape;187;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8" name="Google Shape;188;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89" name="Google Shape;189;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0" name="Google Shape;190;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1" name="Google Shape;191;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2" name="Google Shape;192;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3" name="Google Shape;193;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4" name="Google Shape;194;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5" name="Google Shape;195;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6" name="Google Shape;196;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99" name="Google Shape;199;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0" name="Google Shape;200;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1" name="Google Shape;201;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2" name="Google Shape;202;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3" name="Google Shape;203;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4" name="Shape 204"/>
        <p:cNvGrpSpPr/>
        <p:nvPr/>
      </p:nvGrpSpPr>
      <p:grpSpPr>
        <a:xfrm>
          <a:off x="0" y="0"/>
          <a:ext cx="0" cy="0"/>
          <a:chOff x="0" y="0"/>
          <a:chExt cx="0" cy="0"/>
        </a:xfrm>
      </p:grpSpPr>
      <p:pic>
        <p:nvPicPr>
          <p:cNvPr id="205" name="Google Shape;205;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6" name="Google Shape;206;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08" name="Google Shape;208;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09" name="Google Shape;209;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0" name="Google Shape;210;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1" name="Shape 211"/>
        <p:cNvGrpSpPr/>
        <p:nvPr/>
      </p:nvGrpSpPr>
      <p:grpSpPr>
        <a:xfrm>
          <a:off x="0" y="0"/>
          <a:ext cx="0" cy="0"/>
          <a:chOff x="0" y="0"/>
          <a:chExt cx="0" cy="0"/>
        </a:xfrm>
      </p:grpSpPr>
      <p:pic>
        <p:nvPicPr>
          <p:cNvPr id="212" name="Google Shape;212;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3" name="Google Shape;213;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15" name="Google Shape;215;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6" name="Google Shape;216;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7" name="Google Shape;217;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8" name="Shape 218"/>
        <p:cNvGrpSpPr/>
        <p:nvPr/>
      </p:nvGrpSpPr>
      <p:grpSpPr>
        <a:xfrm>
          <a:off x="0" y="0"/>
          <a:ext cx="0" cy="0"/>
          <a:chOff x="0" y="0"/>
          <a:chExt cx="0" cy="0"/>
        </a:xfrm>
      </p:grpSpPr>
      <p:pic>
        <p:nvPicPr>
          <p:cNvPr id="219" name="Google Shape;219;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0" name="Google Shape;220;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2" name="Google Shape;222;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3" name="Google Shape;223;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24" name="Google Shape;224;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5" name="Shape 225"/>
        <p:cNvGrpSpPr/>
        <p:nvPr/>
      </p:nvGrpSpPr>
      <p:grpSpPr>
        <a:xfrm>
          <a:off x="0" y="0"/>
          <a:ext cx="0" cy="0"/>
          <a:chOff x="0" y="0"/>
          <a:chExt cx="0" cy="0"/>
        </a:xfrm>
      </p:grpSpPr>
      <p:pic>
        <p:nvPicPr>
          <p:cNvPr id="226" name="Google Shape;226;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7" name="Google Shape;227;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9" name="Google Shape;229;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0" name="Google Shape;230;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1" name="Google Shape;231;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2" name="Shape 232"/>
        <p:cNvGrpSpPr/>
        <p:nvPr/>
      </p:nvGrpSpPr>
      <p:grpSpPr>
        <a:xfrm>
          <a:off x="0" y="0"/>
          <a:ext cx="0" cy="0"/>
          <a:chOff x="0" y="0"/>
          <a:chExt cx="0" cy="0"/>
        </a:xfrm>
      </p:grpSpPr>
      <p:sp>
        <p:nvSpPr>
          <p:cNvPr id="233" name="Google Shape;233;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4" name="Google Shape;234;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5" name="Google Shape;235;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7" name="Google Shape;237;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39" name="Google Shape;239;p24"/>
          <p:cNvGrpSpPr/>
          <p:nvPr/>
        </p:nvGrpSpPr>
        <p:grpSpPr>
          <a:xfrm>
            <a:off x="7834231" y="1285"/>
            <a:ext cx="828900" cy="576065"/>
            <a:chOff x="7801496" y="1285"/>
            <a:chExt cx="828900" cy="576065"/>
          </a:xfrm>
        </p:grpSpPr>
        <p:pic>
          <p:nvPicPr>
            <p:cNvPr id="240" name="Google Shape;240;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1" name="Google Shape;241;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2" name="Google Shape;242;p24"/>
          <p:cNvGrpSpPr/>
          <p:nvPr/>
        </p:nvGrpSpPr>
        <p:grpSpPr>
          <a:xfrm>
            <a:off x="8635663" y="1285"/>
            <a:ext cx="499700" cy="576065"/>
            <a:chOff x="8635663" y="1285"/>
            <a:chExt cx="499700" cy="576065"/>
          </a:xfrm>
        </p:grpSpPr>
        <p:pic>
          <p:nvPicPr>
            <p:cNvPr id="243" name="Google Shape;243;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4" name="Google Shape;244;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5" name="Shape 245"/>
        <p:cNvGrpSpPr/>
        <p:nvPr/>
      </p:nvGrpSpPr>
      <p:grpSpPr>
        <a:xfrm>
          <a:off x="0" y="0"/>
          <a:ext cx="0" cy="0"/>
          <a:chOff x="0" y="0"/>
          <a:chExt cx="0" cy="0"/>
        </a:xfrm>
      </p:grpSpPr>
      <p:sp>
        <p:nvSpPr>
          <p:cNvPr id="246" name="Google Shape;246;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7" name="Google Shape;247;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8" name="Google Shape;248;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0" name="Google Shape;250;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2" name="Google Shape;252;p25"/>
          <p:cNvGrpSpPr/>
          <p:nvPr/>
        </p:nvGrpSpPr>
        <p:grpSpPr>
          <a:xfrm>
            <a:off x="7834231" y="1285"/>
            <a:ext cx="828900" cy="576065"/>
            <a:chOff x="7801496" y="1285"/>
            <a:chExt cx="828900" cy="576065"/>
          </a:xfrm>
        </p:grpSpPr>
        <p:pic>
          <p:nvPicPr>
            <p:cNvPr id="253" name="Google Shape;253;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4" name="Google Shape;254;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5" name="Google Shape;255;p25"/>
          <p:cNvGrpSpPr/>
          <p:nvPr/>
        </p:nvGrpSpPr>
        <p:grpSpPr>
          <a:xfrm>
            <a:off x="8635663" y="1285"/>
            <a:ext cx="499700" cy="576065"/>
            <a:chOff x="8635663" y="1285"/>
            <a:chExt cx="499700" cy="576065"/>
          </a:xfrm>
        </p:grpSpPr>
        <p:pic>
          <p:nvPicPr>
            <p:cNvPr id="256" name="Google Shape;256;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7" name="Google Shape;257;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8" name="Shape 258"/>
        <p:cNvGrpSpPr/>
        <p:nvPr/>
      </p:nvGrpSpPr>
      <p:grpSpPr>
        <a:xfrm>
          <a:off x="0" y="0"/>
          <a:ext cx="0" cy="0"/>
          <a:chOff x="0" y="0"/>
          <a:chExt cx="0" cy="0"/>
        </a:xfrm>
      </p:grpSpPr>
      <p:sp>
        <p:nvSpPr>
          <p:cNvPr id="259" name="Google Shape;259;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0" name="Google Shape;260;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1" name="Google Shape;261;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3" name="Google Shape;263;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5" name="Google Shape;265;p26"/>
          <p:cNvGrpSpPr/>
          <p:nvPr/>
        </p:nvGrpSpPr>
        <p:grpSpPr>
          <a:xfrm>
            <a:off x="7834231" y="1285"/>
            <a:ext cx="828900" cy="576065"/>
            <a:chOff x="7801496" y="1285"/>
            <a:chExt cx="828900" cy="576065"/>
          </a:xfrm>
        </p:grpSpPr>
        <p:pic>
          <p:nvPicPr>
            <p:cNvPr id="266" name="Google Shape;266;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7" name="Google Shape;267;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8" name="Google Shape;268;p26"/>
          <p:cNvGrpSpPr/>
          <p:nvPr/>
        </p:nvGrpSpPr>
        <p:grpSpPr>
          <a:xfrm>
            <a:off x="8635663" y="1285"/>
            <a:ext cx="499700" cy="576065"/>
            <a:chOff x="8635663" y="1285"/>
            <a:chExt cx="499700" cy="576065"/>
          </a:xfrm>
        </p:grpSpPr>
        <p:pic>
          <p:nvPicPr>
            <p:cNvPr id="269" name="Google Shape;269;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0" name="Google Shape;270;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1" name="Shape 271"/>
        <p:cNvGrpSpPr/>
        <p:nvPr/>
      </p:nvGrpSpPr>
      <p:grpSpPr>
        <a:xfrm>
          <a:off x="0" y="0"/>
          <a:ext cx="0" cy="0"/>
          <a:chOff x="0" y="0"/>
          <a:chExt cx="0" cy="0"/>
        </a:xfrm>
      </p:grpSpPr>
      <p:sp>
        <p:nvSpPr>
          <p:cNvPr id="272" name="Google Shape;272;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3" name="Google Shape;273;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4" name="Google Shape;274;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6" name="Google Shape;276;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8" name="Google Shape;278;p27"/>
          <p:cNvGrpSpPr/>
          <p:nvPr/>
        </p:nvGrpSpPr>
        <p:grpSpPr>
          <a:xfrm>
            <a:off x="7834231" y="1285"/>
            <a:ext cx="828900" cy="576065"/>
            <a:chOff x="7801496" y="1285"/>
            <a:chExt cx="828900" cy="576065"/>
          </a:xfrm>
        </p:grpSpPr>
        <p:pic>
          <p:nvPicPr>
            <p:cNvPr id="279" name="Google Shape;279;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0" name="Google Shape;280;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1" name="Google Shape;281;p27"/>
          <p:cNvGrpSpPr/>
          <p:nvPr/>
        </p:nvGrpSpPr>
        <p:grpSpPr>
          <a:xfrm>
            <a:off x="8635663" y="1285"/>
            <a:ext cx="499700" cy="576065"/>
            <a:chOff x="8635663" y="1285"/>
            <a:chExt cx="499700" cy="576065"/>
          </a:xfrm>
        </p:grpSpPr>
        <p:pic>
          <p:nvPicPr>
            <p:cNvPr id="282" name="Google Shape;282;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3" name="Google Shape;283;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4" name="Shape 284"/>
        <p:cNvGrpSpPr/>
        <p:nvPr/>
      </p:nvGrpSpPr>
      <p:grpSpPr>
        <a:xfrm>
          <a:off x="0" y="0"/>
          <a:ext cx="0" cy="0"/>
          <a:chOff x="0" y="0"/>
          <a:chExt cx="0" cy="0"/>
        </a:xfrm>
      </p:grpSpPr>
      <p:pic>
        <p:nvPicPr>
          <p:cNvPr id="285" name="Google Shape;285;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6" name="Google Shape;286;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7" name="Google Shape;287;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8" name="Google Shape;288;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0" name="Google Shape;290;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1" name="Google Shape;291;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2" name="Google Shape;292;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3" name="Google Shape;293;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4" name="Google Shape;294;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5" name="Google Shape;295;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6" name="Google Shape;296;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7" name="Google Shape;297;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8" name="Google Shape;298;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299" name="Google Shape;299;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0" name="Google Shape;300;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01" name="Google Shape;301;p28"/>
          <p:cNvGrpSpPr/>
          <p:nvPr/>
        </p:nvGrpSpPr>
        <p:grpSpPr>
          <a:xfrm>
            <a:off x="324128" y="3139463"/>
            <a:ext cx="457200" cy="457200"/>
            <a:chOff x="1020916" y="1442088"/>
            <a:chExt cx="457200" cy="457200"/>
          </a:xfrm>
        </p:grpSpPr>
        <p:pic>
          <p:nvPicPr>
            <p:cNvPr id="302" name="Google Shape;302;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3" name="Google Shape;303;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4" name="Google Shape;304;p28"/>
          <p:cNvGrpSpPr/>
          <p:nvPr/>
        </p:nvGrpSpPr>
        <p:grpSpPr>
          <a:xfrm>
            <a:off x="324128" y="3987825"/>
            <a:ext cx="457200" cy="457200"/>
            <a:chOff x="1020916" y="1442088"/>
            <a:chExt cx="457200" cy="457200"/>
          </a:xfrm>
        </p:grpSpPr>
        <p:pic>
          <p:nvPicPr>
            <p:cNvPr id="305" name="Google Shape;305;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6" name="Google Shape;306;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7" name="Shape 307"/>
        <p:cNvGrpSpPr/>
        <p:nvPr/>
      </p:nvGrpSpPr>
      <p:grpSpPr>
        <a:xfrm>
          <a:off x="0" y="0"/>
          <a:ext cx="0" cy="0"/>
          <a:chOff x="0" y="0"/>
          <a:chExt cx="0" cy="0"/>
        </a:xfrm>
      </p:grpSpPr>
      <p:pic>
        <p:nvPicPr>
          <p:cNvPr id="308" name="Google Shape;308;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9" name="Google Shape;309;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1" name="Google Shape;311;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2" name="Google Shape;312;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3" name="Google Shape;313;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4" name="Google Shape;314;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5" name="Google Shape;315;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6" name="Google Shape;316;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7" name="Google Shape;317;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8" name="Google Shape;318;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9" name="Google Shape;319;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0" name="Google Shape;320;p29"/>
          <p:cNvGrpSpPr/>
          <p:nvPr/>
        </p:nvGrpSpPr>
        <p:grpSpPr>
          <a:xfrm>
            <a:off x="324128" y="3139463"/>
            <a:ext cx="457200" cy="457200"/>
            <a:chOff x="1020916" y="1442088"/>
            <a:chExt cx="457200" cy="457200"/>
          </a:xfrm>
        </p:grpSpPr>
        <p:pic>
          <p:nvPicPr>
            <p:cNvPr id="321" name="Google Shape;321;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2" name="Google Shape;322;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3" name="Google Shape;323;p29"/>
          <p:cNvGrpSpPr/>
          <p:nvPr/>
        </p:nvGrpSpPr>
        <p:grpSpPr>
          <a:xfrm>
            <a:off x="324128" y="3987825"/>
            <a:ext cx="457200" cy="457200"/>
            <a:chOff x="1020916" y="1442088"/>
            <a:chExt cx="457200" cy="457200"/>
          </a:xfrm>
        </p:grpSpPr>
        <p:pic>
          <p:nvPicPr>
            <p:cNvPr id="324" name="Google Shape;324;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5" name="Google Shape;325;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6" name="Google Shape;326;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7" name="Google Shape;327;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8" name="Google Shape;328;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29" name="Google Shape;329;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0" name="Shape 330"/>
        <p:cNvGrpSpPr/>
        <p:nvPr/>
      </p:nvGrpSpPr>
      <p:grpSpPr>
        <a:xfrm>
          <a:off x="0" y="0"/>
          <a:ext cx="0" cy="0"/>
          <a:chOff x="0" y="0"/>
          <a:chExt cx="0" cy="0"/>
        </a:xfrm>
      </p:grpSpPr>
      <p:pic>
        <p:nvPicPr>
          <p:cNvPr id="331" name="Google Shape;331;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2" name="Google Shape;332;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4" name="Google Shape;334;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5" name="Google Shape;335;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6" name="Google Shape;336;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7" name="Google Shape;337;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8" name="Google Shape;338;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39" name="Google Shape;339;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0" name="Google Shape;340;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1" name="Google Shape;341;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2" name="Google Shape;342;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3" name="Google Shape;343;p30"/>
          <p:cNvGrpSpPr/>
          <p:nvPr/>
        </p:nvGrpSpPr>
        <p:grpSpPr>
          <a:xfrm>
            <a:off x="324128" y="3139463"/>
            <a:ext cx="457200" cy="457200"/>
            <a:chOff x="1020916" y="1442088"/>
            <a:chExt cx="457200" cy="457200"/>
          </a:xfrm>
        </p:grpSpPr>
        <p:pic>
          <p:nvPicPr>
            <p:cNvPr id="344" name="Google Shape;344;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5" name="Google Shape;345;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6" name="Google Shape;346;p30"/>
          <p:cNvGrpSpPr/>
          <p:nvPr/>
        </p:nvGrpSpPr>
        <p:grpSpPr>
          <a:xfrm>
            <a:off x="324128" y="3987825"/>
            <a:ext cx="457200" cy="457200"/>
            <a:chOff x="1020916" y="1442088"/>
            <a:chExt cx="457200" cy="457200"/>
          </a:xfrm>
        </p:grpSpPr>
        <p:pic>
          <p:nvPicPr>
            <p:cNvPr id="347" name="Google Shape;347;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8" name="Google Shape;348;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49" name="Google Shape;349;p3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0" name="Google Shape;350;p3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1" name="Google Shape;351;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2" name="Google Shape;352;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3" name="Shape 353"/>
        <p:cNvGrpSpPr/>
        <p:nvPr/>
      </p:nvGrpSpPr>
      <p:grpSpPr>
        <a:xfrm>
          <a:off x="0" y="0"/>
          <a:ext cx="0" cy="0"/>
          <a:chOff x="0" y="0"/>
          <a:chExt cx="0" cy="0"/>
        </a:xfrm>
      </p:grpSpPr>
      <p:pic>
        <p:nvPicPr>
          <p:cNvPr id="354" name="Google Shape;354;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5" name="Google Shape;355;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7" name="Google Shape;357;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8" name="Google Shape;358;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59" name="Google Shape;359;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0" name="Google Shape;360;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1" name="Google Shape;361;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2" name="Google Shape;362;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3" name="Google Shape;363;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4" name="Google Shape;364;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5" name="Google Shape;365;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6" name="Google Shape;366;p31"/>
          <p:cNvGrpSpPr/>
          <p:nvPr/>
        </p:nvGrpSpPr>
        <p:grpSpPr>
          <a:xfrm>
            <a:off x="324128" y="3139463"/>
            <a:ext cx="457200" cy="457200"/>
            <a:chOff x="1020916" y="1442088"/>
            <a:chExt cx="457200" cy="457200"/>
          </a:xfrm>
        </p:grpSpPr>
        <p:pic>
          <p:nvPicPr>
            <p:cNvPr id="367" name="Google Shape;367;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8" name="Google Shape;368;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69" name="Google Shape;369;p31"/>
          <p:cNvGrpSpPr/>
          <p:nvPr/>
        </p:nvGrpSpPr>
        <p:grpSpPr>
          <a:xfrm>
            <a:off x="324128" y="3987825"/>
            <a:ext cx="457200" cy="457200"/>
            <a:chOff x="1020916" y="1442088"/>
            <a:chExt cx="457200" cy="457200"/>
          </a:xfrm>
        </p:grpSpPr>
        <p:pic>
          <p:nvPicPr>
            <p:cNvPr id="370" name="Google Shape;370;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1" name="Google Shape;371;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2" name="Google Shape;372;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3" name="Google Shape;373;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4" name="Google Shape;374;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5" name="Google Shape;375;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6" name="Shape 376"/>
        <p:cNvGrpSpPr/>
        <p:nvPr/>
      </p:nvGrpSpPr>
      <p:grpSpPr>
        <a:xfrm>
          <a:off x="0" y="0"/>
          <a:ext cx="0" cy="0"/>
          <a:chOff x="0" y="0"/>
          <a:chExt cx="0" cy="0"/>
        </a:xfrm>
      </p:grpSpPr>
      <p:pic>
        <p:nvPicPr>
          <p:cNvPr id="377" name="Google Shape;377;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8" name="Google Shape;378;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80" name="Google Shape;380;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1" name="Google Shape;381;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2" name="Google Shape;382;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3" name="Google Shape;383;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6" name="Google Shape;386;p32"/>
          <p:cNvGrpSpPr/>
          <p:nvPr/>
        </p:nvGrpSpPr>
        <p:grpSpPr>
          <a:xfrm>
            <a:off x="323653" y="1804438"/>
            <a:ext cx="457200" cy="457200"/>
            <a:chOff x="1020916" y="1442088"/>
            <a:chExt cx="457200" cy="457200"/>
          </a:xfrm>
        </p:grpSpPr>
        <p:pic>
          <p:nvPicPr>
            <p:cNvPr id="387" name="Google Shape;387;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8" name="Google Shape;388;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89" name="Google Shape;389;p32"/>
          <p:cNvGrpSpPr/>
          <p:nvPr/>
        </p:nvGrpSpPr>
        <p:grpSpPr>
          <a:xfrm>
            <a:off x="323653" y="2766575"/>
            <a:ext cx="457200" cy="457200"/>
            <a:chOff x="1020916" y="1442088"/>
            <a:chExt cx="457200" cy="457200"/>
          </a:xfrm>
        </p:grpSpPr>
        <p:pic>
          <p:nvPicPr>
            <p:cNvPr id="390" name="Google Shape;390;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1" name="Google Shape;391;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2" name="Google Shape;392;p32"/>
          <p:cNvGrpSpPr/>
          <p:nvPr/>
        </p:nvGrpSpPr>
        <p:grpSpPr>
          <a:xfrm>
            <a:off x="323641" y="3729038"/>
            <a:ext cx="457200" cy="457200"/>
            <a:chOff x="1020916" y="1442088"/>
            <a:chExt cx="457200" cy="457200"/>
          </a:xfrm>
        </p:grpSpPr>
        <p:pic>
          <p:nvPicPr>
            <p:cNvPr id="393" name="Google Shape;393;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4" name="Google Shape;394;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5" name="Shape 395"/>
        <p:cNvGrpSpPr/>
        <p:nvPr/>
      </p:nvGrpSpPr>
      <p:grpSpPr>
        <a:xfrm>
          <a:off x="0" y="0"/>
          <a:ext cx="0" cy="0"/>
          <a:chOff x="0" y="0"/>
          <a:chExt cx="0" cy="0"/>
        </a:xfrm>
      </p:grpSpPr>
      <p:pic>
        <p:nvPicPr>
          <p:cNvPr id="396" name="Google Shape;396;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7" name="Google Shape;397;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99" name="Google Shape;399;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0" name="Google Shape;400;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1" name="Google Shape;401;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2" name="Google Shape;402;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3" name="Google Shape;403;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4" name="Google Shape;404;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5" name="Google Shape;405;p33"/>
          <p:cNvGrpSpPr/>
          <p:nvPr/>
        </p:nvGrpSpPr>
        <p:grpSpPr>
          <a:xfrm>
            <a:off x="323653" y="1804438"/>
            <a:ext cx="457200" cy="457200"/>
            <a:chOff x="1020916" y="1442088"/>
            <a:chExt cx="457200" cy="457200"/>
          </a:xfrm>
        </p:grpSpPr>
        <p:pic>
          <p:nvPicPr>
            <p:cNvPr id="406" name="Google Shape;406;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7" name="Google Shape;407;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8" name="Google Shape;408;p33"/>
          <p:cNvGrpSpPr/>
          <p:nvPr/>
        </p:nvGrpSpPr>
        <p:grpSpPr>
          <a:xfrm>
            <a:off x="323653" y="2766575"/>
            <a:ext cx="457200" cy="457200"/>
            <a:chOff x="1020916" y="1442088"/>
            <a:chExt cx="457200" cy="457200"/>
          </a:xfrm>
        </p:grpSpPr>
        <p:pic>
          <p:nvPicPr>
            <p:cNvPr id="409" name="Google Shape;409;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0" name="Google Shape;410;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1" name="Google Shape;411;p33"/>
          <p:cNvGrpSpPr/>
          <p:nvPr/>
        </p:nvGrpSpPr>
        <p:grpSpPr>
          <a:xfrm>
            <a:off x="323641" y="3729038"/>
            <a:ext cx="457200" cy="457200"/>
            <a:chOff x="1020916" y="1442088"/>
            <a:chExt cx="457200" cy="457200"/>
          </a:xfrm>
        </p:grpSpPr>
        <p:pic>
          <p:nvPicPr>
            <p:cNvPr id="412" name="Google Shape;412;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3" name="Google Shape;413;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4" name="Shape 414"/>
        <p:cNvGrpSpPr/>
        <p:nvPr/>
      </p:nvGrpSpPr>
      <p:grpSpPr>
        <a:xfrm>
          <a:off x="0" y="0"/>
          <a:ext cx="0" cy="0"/>
          <a:chOff x="0" y="0"/>
          <a:chExt cx="0" cy="0"/>
        </a:xfrm>
      </p:grpSpPr>
      <p:pic>
        <p:nvPicPr>
          <p:cNvPr id="415" name="Google Shape;415;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6" name="Google Shape;416;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8" name="Google Shape;418;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19" name="Google Shape;419;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0" name="Google Shape;420;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1" name="Google Shape;421;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2" name="Google Shape;422;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4" name="Google Shape;424;p34"/>
          <p:cNvGrpSpPr/>
          <p:nvPr/>
        </p:nvGrpSpPr>
        <p:grpSpPr>
          <a:xfrm>
            <a:off x="323653" y="1804438"/>
            <a:ext cx="457200" cy="457200"/>
            <a:chOff x="1020916" y="1442088"/>
            <a:chExt cx="457200" cy="457200"/>
          </a:xfrm>
        </p:grpSpPr>
        <p:pic>
          <p:nvPicPr>
            <p:cNvPr id="425" name="Google Shape;425;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6" name="Google Shape;426;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7" name="Google Shape;427;p34"/>
          <p:cNvGrpSpPr/>
          <p:nvPr/>
        </p:nvGrpSpPr>
        <p:grpSpPr>
          <a:xfrm>
            <a:off x="323653" y="2766575"/>
            <a:ext cx="457200" cy="457200"/>
            <a:chOff x="1020916" y="1442088"/>
            <a:chExt cx="457200" cy="457200"/>
          </a:xfrm>
        </p:grpSpPr>
        <p:pic>
          <p:nvPicPr>
            <p:cNvPr id="428" name="Google Shape;428;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9" name="Google Shape;429;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0" name="Google Shape;430;p34"/>
          <p:cNvGrpSpPr/>
          <p:nvPr/>
        </p:nvGrpSpPr>
        <p:grpSpPr>
          <a:xfrm>
            <a:off x="323641" y="3729038"/>
            <a:ext cx="457200" cy="457200"/>
            <a:chOff x="1020916" y="1442088"/>
            <a:chExt cx="457200" cy="457200"/>
          </a:xfrm>
        </p:grpSpPr>
        <p:pic>
          <p:nvPicPr>
            <p:cNvPr id="431" name="Google Shape;431;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2" name="Google Shape;432;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3" name="Shape 433"/>
        <p:cNvGrpSpPr/>
        <p:nvPr/>
      </p:nvGrpSpPr>
      <p:grpSpPr>
        <a:xfrm>
          <a:off x="0" y="0"/>
          <a:ext cx="0" cy="0"/>
          <a:chOff x="0" y="0"/>
          <a:chExt cx="0" cy="0"/>
        </a:xfrm>
      </p:grpSpPr>
      <p:pic>
        <p:nvPicPr>
          <p:cNvPr id="434" name="Google Shape;434;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5" name="Google Shape;435;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7" name="Google Shape;437;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8" name="Google Shape;438;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9" name="Google Shape;439;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0" name="Google Shape;440;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1" name="Google Shape;441;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3" name="Google Shape;443;p35"/>
          <p:cNvGrpSpPr/>
          <p:nvPr/>
        </p:nvGrpSpPr>
        <p:grpSpPr>
          <a:xfrm>
            <a:off x="323653" y="1804438"/>
            <a:ext cx="457200" cy="457200"/>
            <a:chOff x="1020916" y="1442088"/>
            <a:chExt cx="457200" cy="457200"/>
          </a:xfrm>
        </p:grpSpPr>
        <p:pic>
          <p:nvPicPr>
            <p:cNvPr id="444" name="Google Shape;444;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5" name="Google Shape;445;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6" name="Google Shape;446;p35"/>
          <p:cNvGrpSpPr/>
          <p:nvPr/>
        </p:nvGrpSpPr>
        <p:grpSpPr>
          <a:xfrm>
            <a:off x="323653" y="2766575"/>
            <a:ext cx="457200" cy="457200"/>
            <a:chOff x="1020916" y="1442088"/>
            <a:chExt cx="457200" cy="457200"/>
          </a:xfrm>
        </p:grpSpPr>
        <p:pic>
          <p:nvPicPr>
            <p:cNvPr id="447" name="Google Shape;447;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8" name="Google Shape;448;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49" name="Google Shape;449;p35"/>
          <p:cNvGrpSpPr/>
          <p:nvPr/>
        </p:nvGrpSpPr>
        <p:grpSpPr>
          <a:xfrm>
            <a:off x="323641" y="3729038"/>
            <a:ext cx="457200" cy="457200"/>
            <a:chOff x="1020916" y="1442088"/>
            <a:chExt cx="457200" cy="457200"/>
          </a:xfrm>
        </p:grpSpPr>
        <p:pic>
          <p:nvPicPr>
            <p:cNvPr id="450" name="Google Shape;450;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1" name="Google Shape;451;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2" name="Shape 452"/>
        <p:cNvGrpSpPr/>
        <p:nvPr/>
      </p:nvGrpSpPr>
      <p:grpSpPr>
        <a:xfrm>
          <a:off x="0" y="0"/>
          <a:ext cx="0" cy="0"/>
          <a:chOff x="0" y="0"/>
          <a:chExt cx="0" cy="0"/>
        </a:xfrm>
      </p:grpSpPr>
      <p:pic>
        <p:nvPicPr>
          <p:cNvPr id="453" name="Google Shape;453;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4" name="Google Shape;454;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7" name="Google Shape;457;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8" name="Google Shape;458;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9" name="Google Shape;459;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0" name="Google Shape;460;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1" name="Google Shape;461;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3" name="Google Shape;463;p36"/>
          <p:cNvGrpSpPr/>
          <p:nvPr/>
        </p:nvGrpSpPr>
        <p:grpSpPr>
          <a:xfrm>
            <a:off x="323653" y="1652038"/>
            <a:ext cx="457200" cy="457200"/>
            <a:chOff x="1020916" y="1442088"/>
            <a:chExt cx="457200" cy="457200"/>
          </a:xfrm>
        </p:grpSpPr>
        <p:pic>
          <p:nvPicPr>
            <p:cNvPr id="464" name="Google Shape;46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5" name="Google Shape;46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6" name="Google Shape;466;p36"/>
          <p:cNvGrpSpPr/>
          <p:nvPr/>
        </p:nvGrpSpPr>
        <p:grpSpPr>
          <a:xfrm>
            <a:off x="323653" y="2461775"/>
            <a:ext cx="457200" cy="457200"/>
            <a:chOff x="1020916" y="1442088"/>
            <a:chExt cx="457200" cy="457200"/>
          </a:xfrm>
        </p:grpSpPr>
        <p:pic>
          <p:nvPicPr>
            <p:cNvPr id="467" name="Google Shape;467;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8" name="Google Shape;468;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69" name="Google Shape;469;p36"/>
          <p:cNvGrpSpPr/>
          <p:nvPr/>
        </p:nvGrpSpPr>
        <p:grpSpPr>
          <a:xfrm>
            <a:off x="323641" y="3271838"/>
            <a:ext cx="457200" cy="457200"/>
            <a:chOff x="1020916" y="1442088"/>
            <a:chExt cx="457200" cy="457200"/>
          </a:xfrm>
        </p:grpSpPr>
        <p:pic>
          <p:nvPicPr>
            <p:cNvPr id="470" name="Google Shape;470;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1" name="Google Shape;471;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2" name="Google Shape;472;p36"/>
          <p:cNvGrpSpPr/>
          <p:nvPr/>
        </p:nvGrpSpPr>
        <p:grpSpPr>
          <a:xfrm>
            <a:off x="323641" y="4081763"/>
            <a:ext cx="457200" cy="457200"/>
            <a:chOff x="1020916" y="1442088"/>
            <a:chExt cx="457200" cy="457200"/>
          </a:xfrm>
        </p:grpSpPr>
        <p:pic>
          <p:nvPicPr>
            <p:cNvPr id="473" name="Google Shape;473;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4" name="Google Shape;474;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5" name="Shape 475"/>
        <p:cNvGrpSpPr/>
        <p:nvPr/>
      </p:nvGrpSpPr>
      <p:grpSpPr>
        <a:xfrm>
          <a:off x="0" y="0"/>
          <a:ext cx="0" cy="0"/>
          <a:chOff x="0" y="0"/>
          <a:chExt cx="0" cy="0"/>
        </a:xfrm>
      </p:grpSpPr>
      <p:pic>
        <p:nvPicPr>
          <p:cNvPr id="476" name="Google Shape;476;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7" name="Google Shape;477;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79" name="Google Shape;479;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0" name="Google Shape;480;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1" name="Google Shape;481;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2" name="Google Shape;482;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3" name="Google Shape;483;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4" name="Google Shape;484;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5" name="Google Shape;485;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6" name="Google Shape;486;p37"/>
          <p:cNvGrpSpPr/>
          <p:nvPr/>
        </p:nvGrpSpPr>
        <p:grpSpPr>
          <a:xfrm>
            <a:off x="323653" y="1652038"/>
            <a:ext cx="457200" cy="457200"/>
            <a:chOff x="1020916" y="1442088"/>
            <a:chExt cx="457200" cy="457200"/>
          </a:xfrm>
        </p:grpSpPr>
        <p:pic>
          <p:nvPicPr>
            <p:cNvPr id="487" name="Google Shape;48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8" name="Google Shape;48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89" name="Google Shape;489;p37"/>
          <p:cNvGrpSpPr/>
          <p:nvPr/>
        </p:nvGrpSpPr>
        <p:grpSpPr>
          <a:xfrm>
            <a:off x="323653" y="2461775"/>
            <a:ext cx="457200" cy="457200"/>
            <a:chOff x="1020916" y="1442088"/>
            <a:chExt cx="457200" cy="457200"/>
          </a:xfrm>
        </p:grpSpPr>
        <p:pic>
          <p:nvPicPr>
            <p:cNvPr id="490" name="Google Shape;490;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1" name="Google Shape;491;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2" name="Google Shape;492;p37"/>
          <p:cNvGrpSpPr/>
          <p:nvPr/>
        </p:nvGrpSpPr>
        <p:grpSpPr>
          <a:xfrm>
            <a:off x="323641" y="3271838"/>
            <a:ext cx="457200" cy="457200"/>
            <a:chOff x="1020916" y="1442088"/>
            <a:chExt cx="457200" cy="457200"/>
          </a:xfrm>
        </p:grpSpPr>
        <p:pic>
          <p:nvPicPr>
            <p:cNvPr id="493" name="Google Shape;493;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4" name="Google Shape;494;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5" name="Google Shape;495;p37"/>
          <p:cNvGrpSpPr/>
          <p:nvPr/>
        </p:nvGrpSpPr>
        <p:grpSpPr>
          <a:xfrm>
            <a:off x="323641" y="4081763"/>
            <a:ext cx="457200" cy="457200"/>
            <a:chOff x="1020916" y="1442088"/>
            <a:chExt cx="457200" cy="457200"/>
          </a:xfrm>
        </p:grpSpPr>
        <p:pic>
          <p:nvPicPr>
            <p:cNvPr id="496" name="Google Shape;496;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7" name="Google Shape;497;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8" name="Shape 498"/>
        <p:cNvGrpSpPr/>
        <p:nvPr/>
      </p:nvGrpSpPr>
      <p:grpSpPr>
        <a:xfrm>
          <a:off x="0" y="0"/>
          <a:ext cx="0" cy="0"/>
          <a:chOff x="0" y="0"/>
          <a:chExt cx="0" cy="0"/>
        </a:xfrm>
      </p:grpSpPr>
      <p:pic>
        <p:nvPicPr>
          <p:cNvPr id="499" name="Google Shape;499;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0" name="Google Shape;500;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2" name="Google Shape;502;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3" name="Google Shape;503;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4" name="Google Shape;504;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5" name="Google Shape;505;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6" name="Google Shape;506;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7" name="Google Shape;507;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8" name="Google Shape;508;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09" name="Google Shape;509;p38"/>
          <p:cNvGrpSpPr/>
          <p:nvPr/>
        </p:nvGrpSpPr>
        <p:grpSpPr>
          <a:xfrm>
            <a:off x="323653" y="1652038"/>
            <a:ext cx="457200" cy="457200"/>
            <a:chOff x="1020916" y="1442088"/>
            <a:chExt cx="457200" cy="457200"/>
          </a:xfrm>
        </p:grpSpPr>
        <p:pic>
          <p:nvPicPr>
            <p:cNvPr id="510" name="Google Shape;51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1" name="Google Shape;51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2" name="Google Shape;512;p38"/>
          <p:cNvGrpSpPr/>
          <p:nvPr/>
        </p:nvGrpSpPr>
        <p:grpSpPr>
          <a:xfrm>
            <a:off x="323653" y="2461775"/>
            <a:ext cx="457200" cy="457200"/>
            <a:chOff x="1020916" y="1442088"/>
            <a:chExt cx="457200" cy="457200"/>
          </a:xfrm>
        </p:grpSpPr>
        <p:pic>
          <p:nvPicPr>
            <p:cNvPr id="513" name="Google Shape;513;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4" name="Google Shape;514;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5" name="Google Shape;515;p38"/>
          <p:cNvGrpSpPr/>
          <p:nvPr/>
        </p:nvGrpSpPr>
        <p:grpSpPr>
          <a:xfrm>
            <a:off x="323641" y="3271838"/>
            <a:ext cx="457200" cy="457200"/>
            <a:chOff x="1020916" y="1442088"/>
            <a:chExt cx="457200" cy="457200"/>
          </a:xfrm>
        </p:grpSpPr>
        <p:pic>
          <p:nvPicPr>
            <p:cNvPr id="516" name="Google Shape;516;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7" name="Google Shape;517;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8" name="Google Shape;518;p38"/>
          <p:cNvGrpSpPr/>
          <p:nvPr/>
        </p:nvGrpSpPr>
        <p:grpSpPr>
          <a:xfrm>
            <a:off x="323641" y="4081763"/>
            <a:ext cx="457200" cy="457200"/>
            <a:chOff x="1020916" y="1442088"/>
            <a:chExt cx="457200" cy="457200"/>
          </a:xfrm>
        </p:grpSpPr>
        <p:pic>
          <p:nvPicPr>
            <p:cNvPr id="519" name="Google Shape;519;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0" name="Google Shape;520;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1" name="Shape 521"/>
        <p:cNvGrpSpPr/>
        <p:nvPr/>
      </p:nvGrpSpPr>
      <p:grpSpPr>
        <a:xfrm>
          <a:off x="0" y="0"/>
          <a:ext cx="0" cy="0"/>
          <a:chOff x="0" y="0"/>
          <a:chExt cx="0" cy="0"/>
        </a:xfrm>
      </p:grpSpPr>
      <p:pic>
        <p:nvPicPr>
          <p:cNvPr id="522" name="Google Shape;522;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3" name="Google Shape;523;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5" name="Google Shape;525;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6" name="Google Shape;526;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7" name="Google Shape;527;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8" name="Google Shape;528;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9" name="Google Shape;529;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39"/>
          <p:cNvGrpSpPr/>
          <p:nvPr/>
        </p:nvGrpSpPr>
        <p:grpSpPr>
          <a:xfrm>
            <a:off x="323653" y="1652038"/>
            <a:ext cx="457200" cy="457200"/>
            <a:chOff x="1020916" y="1442088"/>
            <a:chExt cx="457200" cy="457200"/>
          </a:xfrm>
        </p:grpSpPr>
        <p:pic>
          <p:nvPicPr>
            <p:cNvPr id="533" name="Google Shape;53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39"/>
          <p:cNvGrpSpPr/>
          <p:nvPr/>
        </p:nvGrpSpPr>
        <p:grpSpPr>
          <a:xfrm>
            <a:off x="323653" y="2461775"/>
            <a:ext cx="457200" cy="457200"/>
            <a:chOff x="1020916" y="1442088"/>
            <a:chExt cx="457200" cy="457200"/>
          </a:xfrm>
        </p:grpSpPr>
        <p:pic>
          <p:nvPicPr>
            <p:cNvPr id="536" name="Google Shape;536;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39"/>
          <p:cNvGrpSpPr/>
          <p:nvPr/>
        </p:nvGrpSpPr>
        <p:grpSpPr>
          <a:xfrm>
            <a:off x="323641" y="3271838"/>
            <a:ext cx="457200" cy="457200"/>
            <a:chOff x="1020916" y="1442088"/>
            <a:chExt cx="457200" cy="457200"/>
          </a:xfrm>
        </p:grpSpPr>
        <p:pic>
          <p:nvPicPr>
            <p:cNvPr id="539" name="Google Shape;539;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1" name="Google Shape;541;p39"/>
          <p:cNvGrpSpPr/>
          <p:nvPr/>
        </p:nvGrpSpPr>
        <p:grpSpPr>
          <a:xfrm>
            <a:off x="323641" y="4081763"/>
            <a:ext cx="457200" cy="457200"/>
            <a:chOff x="1020916" y="1442088"/>
            <a:chExt cx="457200" cy="457200"/>
          </a:xfrm>
        </p:grpSpPr>
        <p:pic>
          <p:nvPicPr>
            <p:cNvPr id="542" name="Google Shape;542;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3" name="Google Shape;543;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4" name="Shape 544"/>
        <p:cNvGrpSpPr/>
        <p:nvPr/>
      </p:nvGrpSpPr>
      <p:grpSpPr>
        <a:xfrm>
          <a:off x="0" y="0"/>
          <a:ext cx="0" cy="0"/>
          <a:chOff x="0" y="0"/>
          <a:chExt cx="0" cy="0"/>
        </a:xfrm>
      </p:grpSpPr>
      <p:pic>
        <p:nvPicPr>
          <p:cNvPr id="545" name="Google Shape;545;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6" name="Google Shape;546;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8" name="Google Shape;548;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9" name="Google Shape;549;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0" name="Google Shape;550;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1" name="Google Shape;551;p40"/>
          <p:cNvSpPr/>
          <p:nvPr>
            <p:ph idx="3" type="pic"/>
          </p:nvPr>
        </p:nvSpPr>
        <p:spPr>
          <a:xfrm>
            <a:off x="324000" y="1893950"/>
            <a:ext cx="2555400" cy="1939500"/>
          </a:xfrm>
          <a:prstGeom prst="rect">
            <a:avLst/>
          </a:prstGeom>
          <a:noFill/>
          <a:ln>
            <a:noFill/>
          </a:ln>
        </p:spPr>
        <p:txBody>
          <a:bodyPr/>
          <a:p/>
        </p:txBody>
      </p:sp>
      <p:sp>
        <p:nvSpPr>
          <p:cNvPr id="552" name="Google Shape;552;p40"/>
          <p:cNvSpPr/>
          <p:nvPr>
            <p:ph idx="4" type="pic"/>
          </p:nvPr>
        </p:nvSpPr>
        <p:spPr>
          <a:xfrm>
            <a:off x="6256800" y="1893950"/>
            <a:ext cx="2555400" cy="1939500"/>
          </a:xfrm>
          <a:prstGeom prst="rect">
            <a:avLst/>
          </a:prstGeom>
          <a:noFill/>
          <a:ln>
            <a:noFill/>
          </a:ln>
        </p:spPr>
        <p:txBody>
          <a:bodyPr/>
          <a:p/>
        </p:txBody>
      </p:sp>
      <p:sp>
        <p:nvSpPr>
          <p:cNvPr id="553" name="Google Shape;553;p40"/>
          <p:cNvSpPr/>
          <p:nvPr>
            <p:ph idx="5" type="pic"/>
          </p:nvPr>
        </p:nvSpPr>
        <p:spPr>
          <a:xfrm>
            <a:off x="3294300" y="1893950"/>
            <a:ext cx="2555400" cy="1939500"/>
          </a:xfrm>
          <a:prstGeom prst="rect">
            <a:avLst/>
          </a:prstGeom>
          <a:noFill/>
          <a:ln>
            <a:noFill/>
          </a:ln>
        </p:spPr>
        <p:txBody>
          <a:bodyPr/>
          <a:p/>
        </p:txBody>
      </p:sp>
      <p:grpSp>
        <p:nvGrpSpPr>
          <p:cNvPr id="554" name="Google Shape;554;p40"/>
          <p:cNvGrpSpPr/>
          <p:nvPr/>
        </p:nvGrpSpPr>
        <p:grpSpPr>
          <a:xfrm>
            <a:off x="1381028" y="4148538"/>
            <a:ext cx="457200" cy="457200"/>
            <a:chOff x="1020916" y="1442088"/>
            <a:chExt cx="457200" cy="457200"/>
          </a:xfrm>
        </p:grpSpPr>
        <p:pic>
          <p:nvPicPr>
            <p:cNvPr id="555" name="Google Shape;55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6" name="Google Shape;55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7" name="Google Shape;557;p40"/>
          <p:cNvGrpSpPr/>
          <p:nvPr/>
        </p:nvGrpSpPr>
        <p:grpSpPr>
          <a:xfrm>
            <a:off x="4331066" y="4148550"/>
            <a:ext cx="457200" cy="457200"/>
            <a:chOff x="1020916" y="1442088"/>
            <a:chExt cx="457200" cy="457200"/>
          </a:xfrm>
        </p:grpSpPr>
        <p:pic>
          <p:nvPicPr>
            <p:cNvPr id="558" name="Google Shape;558;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9" name="Google Shape;559;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0" name="Google Shape;560;p40"/>
          <p:cNvGrpSpPr/>
          <p:nvPr/>
        </p:nvGrpSpPr>
        <p:grpSpPr>
          <a:xfrm>
            <a:off x="7305791" y="4148538"/>
            <a:ext cx="457200" cy="457200"/>
            <a:chOff x="1020916" y="1442088"/>
            <a:chExt cx="457200" cy="457200"/>
          </a:xfrm>
        </p:grpSpPr>
        <p:pic>
          <p:nvPicPr>
            <p:cNvPr id="561" name="Google Shape;561;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2" name="Google Shape;562;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3" name="Shape 563"/>
        <p:cNvGrpSpPr/>
        <p:nvPr/>
      </p:nvGrpSpPr>
      <p:grpSpPr>
        <a:xfrm>
          <a:off x="0" y="0"/>
          <a:ext cx="0" cy="0"/>
          <a:chOff x="0" y="0"/>
          <a:chExt cx="0" cy="0"/>
        </a:xfrm>
      </p:grpSpPr>
      <p:pic>
        <p:nvPicPr>
          <p:cNvPr id="564" name="Google Shape;564;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5" name="Google Shape;565;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7" name="Google Shape;567;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8" name="Google Shape;568;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9" name="Google Shape;569;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0" name="Google Shape;570;p41"/>
          <p:cNvSpPr/>
          <p:nvPr>
            <p:ph idx="3" type="pic"/>
          </p:nvPr>
        </p:nvSpPr>
        <p:spPr>
          <a:xfrm>
            <a:off x="324000" y="1893950"/>
            <a:ext cx="2555400" cy="1939500"/>
          </a:xfrm>
          <a:prstGeom prst="rect">
            <a:avLst/>
          </a:prstGeom>
          <a:noFill/>
          <a:ln>
            <a:noFill/>
          </a:ln>
        </p:spPr>
        <p:txBody>
          <a:bodyPr/>
          <a:p/>
        </p:txBody>
      </p:sp>
      <p:sp>
        <p:nvSpPr>
          <p:cNvPr id="571" name="Google Shape;571;p41"/>
          <p:cNvSpPr/>
          <p:nvPr>
            <p:ph idx="4" type="pic"/>
          </p:nvPr>
        </p:nvSpPr>
        <p:spPr>
          <a:xfrm>
            <a:off x="6256800" y="1893950"/>
            <a:ext cx="2555400" cy="1939500"/>
          </a:xfrm>
          <a:prstGeom prst="rect">
            <a:avLst/>
          </a:prstGeom>
          <a:noFill/>
          <a:ln>
            <a:noFill/>
          </a:ln>
        </p:spPr>
        <p:txBody>
          <a:bodyPr/>
          <a:p/>
        </p:txBody>
      </p:sp>
      <p:sp>
        <p:nvSpPr>
          <p:cNvPr id="572" name="Google Shape;572;p41"/>
          <p:cNvSpPr/>
          <p:nvPr>
            <p:ph idx="5" type="pic"/>
          </p:nvPr>
        </p:nvSpPr>
        <p:spPr>
          <a:xfrm>
            <a:off x="3294300" y="1893950"/>
            <a:ext cx="2555400" cy="1939500"/>
          </a:xfrm>
          <a:prstGeom prst="rect">
            <a:avLst/>
          </a:prstGeom>
          <a:noFill/>
          <a:ln>
            <a:noFill/>
          </a:ln>
        </p:spPr>
        <p:txBody>
          <a:bodyPr/>
          <a:p/>
        </p:txBody>
      </p:sp>
      <p:grpSp>
        <p:nvGrpSpPr>
          <p:cNvPr id="573" name="Google Shape;573;p41"/>
          <p:cNvGrpSpPr/>
          <p:nvPr/>
        </p:nvGrpSpPr>
        <p:grpSpPr>
          <a:xfrm>
            <a:off x="1381028" y="4148538"/>
            <a:ext cx="457200" cy="457200"/>
            <a:chOff x="1020916" y="1442088"/>
            <a:chExt cx="457200" cy="457200"/>
          </a:xfrm>
        </p:grpSpPr>
        <p:pic>
          <p:nvPicPr>
            <p:cNvPr id="574" name="Google Shape;574;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5" name="Google Shape;575;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6" name="Google Shape;576;p41"/>
          <p:cNvGrpSpPr/>
          <p:nvPr/>
        </p:nvGrpSpPr>
        <p:grpSpPr>
          <a:xfrm>
            <a:off x="4331066" y="4148550"/>
            <a:ext cx="457200" cy="457200"/>
            <a:chOff x="1020916" y="1442088"/>
            <a:chExt cx="457200" cy="457200"/>
          </a:xfrm>
        </p:grpSpPr>
        <p:pic>
          <p:nvPicPr>
            <p:cNvPr id="577" name="Google Shape;577;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8" name="Google Shape;578;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9" name="Google Shape;579;p41"/>
          <p:cNvGrpSpPr/>
          <p:nvPr/>
        </p:nvGrpSpPr>
        <p:grpSpPr>
          <a:xfrm>
            <a:off x="7305791" y="4148538"/>
            <a:ext cx="457200" cy="457200"/>
            <a:chOff x="1020916" y="1442088"/>
            <a:chExt cx="457200" cy="457200"/>
          </a:xfrm>
        </p:grpSpPr>
        <p:pic>
          <p:nvPicPr>
            <p:cNvPr id="580" name="Google Shape;580;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1" name="Google Shape;581;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2" name="Shape 582"/>
        <p:cNvGrpSpPr/>
        <p:nvPr/>
      </p:nvGrpSpPr>
      <p:grpSpPr>
        <a:xfrm>
          <a:off x="0" y="0"/>
          <a:ext cx="0" cy="0"/>
          <a:chOff x="0" y="0"/>
          <a:chExt cx="0" cy="0"/>
        </a:xfrm>
      </p:grpSpPr>
      <p:pic>
        <p:nvPicPr>
          <p:cNvPr id="583" name="Google Shape;583;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4" name="Google Shape;584;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6" name="Google Shape;586;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7" name="Google Shape;587;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8" name="Google Shape;588;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9" name="Google Shape;589;p42"/>
          <p:cNvSpPr/>
          <p:nvPr>
            <p:ph idx="3" type="pic"/>
          </p:nvPr>
        </p:nvSpPr>
        <p:spPr>
          <a:xfrm>
            <a:off x="324000" y="1893950"/>
            <a:ext cx="2555400" cy="1939500"/>
          </a:xfrm>
          <a:prstGeom prst="rect">
            <a:avLst/>
          </a:prstGeom>
          <a:noFill/>
          <a:ln>
            <a:noFill/>
          </a:ln>
        </p:spPr>
        <p:txBody>
          <a:bodyPr/>
          <a:p/>
        </p:txBody>
      </p:sp>
      <p:sp>
        <p:nvSpPr>
          <p:cNvPr id="590" name="Google Shape;590;p42"/>
          <p:cNvSpPr/>
          <p:nvPr>
            <p:ph idx="4" type="pic"/>
          </p:nvPr>
        </p:nvSpPr>
        <p:spPr>
          <a:xfrm>
            <a:off x="6256800" y="1893950"/>
            <a:ext cx="2555400" cy="1939500"/>
          </a:xfrm>
          <a:prstGeom prst="rect">
            <a:avLst/>
          </a:prstGeom>
          <a:noFill/>
          <a:ln>
            <a:noFill/>
          </a:ln>
        </p:spPr>
        <p:txBody>
          <a:bodyPr/>
          <a:p/>
        </p:txBody>
      </p:sp>
      <p:sp>
        <p:nvSpPr>
          <p:cNvPr id="591" name="Google Shape;591;p42"/>
          <p:cNvSpPr/>
          <p:nvPr>
            <p:ph idx="5" type="pic"/>
          </p:nvPr>
        </p:nvSpPr>
        <p:spPr>
          <a:xfrm>
            <a:off x="3294300" y="1893950"/>
            <a:ext cx="2555400" cy="1939500"/>
          </a:xfrm>
          <a:prstGeom prst="rect">
            <a:avLst/>
          </a:prstGeom>
          <a:noFill/>
          <a:ln>
            <a:noFill/>
          </a:ln>
        </p:spPr>
        <p:txBody>
          <a:bodyPr/>
          <a:p/>
        </p:txBody>
      </p:sp>
      <p:grpSp>
        <p:nvGrpSpPr>
          <p:cNvPr id="592" name="Google Shape;592;p42"/>
          <p:cNvGrpSpPr/>
          <p:nvPr/>
        </p:nvGrpSpPr>
        <p:grpSpPr>
          <a:xfrm>
            <a:off x="1381028" y="4148538"/>
            <a:ext cx="457200" cy="457200"/>
            <a:chOff x="1020916" y="1442088"/>
            <a:chExt cx="457200" cy="457200"/>
          </a:xfrm>
        </p:grpSpPr>
        <p:pic>
          <p:nvPicPr>
            <p:cNvPr id="593" name="Google Shape;593;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4" name="Google Shape;594;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5" name="Google Shape;595;p42"/>
          <p:cNvGrpSpPr/>
          <p:nvPr/>
        </p:nvGrpSpPr>
        <p:grpSpPr>
          <a:xfrm>
            <a:off x="4331066" y="4148550"/>
            <a:ext cx="457200" cy="457200"/>
            <a:chOff x="1020916" y="1442088"/>
            <a:chExt cx="457200" cy="457200"/>
          </a:xfrm>
        </p:grpSpPr>
        <p:pic>
          <p:nvPicPr>
            <p:cNvPr id="596" name="Google Shape;596;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7" name="Google Shape;597;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8" name="Google Shape;598;p42"/>
          <p:cNvGrpSpPr/>
          <p:nvPr/>
        </p:nvGrpSpPr>
        <p:grpSpPr>
          <a:xfrm>
            <a:off x="7305791" y="4148538"/>
            <a:ext cx="457200" cy="457200"/>
            <a:chOff x="1020916" y="1442088"/>
            <a:chExt cx="457200" cy="457200"/>
          </a:xfrm>
        </p:grpSpPr>
        <p:pic>
          <p:nvPicPr>
            <p:cNvPr id="599" name="Google Shape;599;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1" name="Shape 601"/>
        <p:cNvGrpSpPr/>
        <p:nvPr/>
      </p:nvGrpSpPr>
      <p:grpSpPr>
        <a:xfrm>
          <a:off x="0" y="0"/>
          <a:ext cx="0" cy="0"/>
          <a:chOff x="0" y="0"/>
          <a:chExt cx="0" cy="0"/>
        </a:xfrm>
      </p:grpSpPr>
      <p:pic>
        <p:nvPicPr>
          <p:cNvPr id="602" name="Google Shape;602;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3" name="Google Shape;603;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5" name="Google Shape;605;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6" name="Google Shape;606;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7" name="Google Shape;607;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8" name="Google Shape;608;p43"/>
          <p:cNvSpPr/>
          <p:nvPr>
            <p:ph idx="3" type="pic"/>
          </p:nvPr>
        </p:nvSpPr>
        <p:spPr>
          <a:xfrm>
            <a:off x="324000" y="1893950"/>
            <a:ext cx="2555400" cy="1939500"/>
          </a:xfrm>
          <a:prstGeom prst="rect">
            <a:avLst/>
          </a:prstGeom>
          <a:noFill/>
          <a:ln>
            <a:noFill/>
          </a:ln>
        </p:spPr>
        <p:txBody>
          <a:bodyPr/>
          <a:p/>
        </p:txBody>
      </p:sp>
      <p:sp>
        <p:nvSpPr>
          <p:cNvPr id="609" name="Google Shape;609;p43"/>
          <p:cNvSpPr/>
          <p:nvPr>
            <p:ph idx="4" type="pic"/>
          </p:nvPr>
        </p:nvSpPr>
        <p:spPr>
          <a:xfrm>
            <a:off x="6256800" y="1893950"/>
            <a:ext cx="2555400" cy="1939500"/>
          </a:xfrm>
          <a:prstGeom prst="rect">
            <a:avLst/>
          </a:prstGeom>
          <a:noFill/>
          <a:ln>
            <a:noFill/>
          </a:ln>
        </p:spPr>
        <p:txBody>
          <a:bodyPr/>
          <a:p/>
        </p:txBody>
      </p:sp>
      <p:sp>
        <p:nvSpPr>
          <p:cNvPr id="610" name="Google Shape;610;p43"/>
          <p:cNvSpPr/>
          <p:nvPr>
            <p:ph idx="5" type="pic"/>
          </p:nvPr>
        </p:nvSpPr>
        <p:spPr>
          <a:xfrm>
            <a:off x="3294300" y="1893950"/>
            <a:ext cx="2555400" cy="1939500"/>
          </a:xfrm>
          <a:prstGeom prst="rect">
            <a:avLst/>
          </a:prstGeom>
          <a:noFill/>
          <a:ln>
            <a:noFill/>
          </a:ln>
        </p:spPr>
        <p:txBody>
          <a:bodyPr/>
          <a:p/>
        </p:txBody>
      </p:sp>
      <p:grpSp>
        <p:nvGrpSpPr>
          <p:cNvPr id="611" name="Google Shape;611;p43"/>
          <p:cNvGrpSpPr/>
          <p:nvPr/>
        </p:nvGrpSpPr>
        <p:grpSpPr>
          <a:xfrm>
            <a:off x="1381028" y="4148538"/>
            <a:ext cx="457200" cy="457200"/>
            <a:chOff x="1020916" y="1442088"/>
            <a:chExt cx="457200" cy="457200"/>
          </a:xfrm>
        </p:grpSpPr>
        <p:pic>
          <p:nvPicPr>
            <p:cNvPr id="612" name="Google Shape;61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3" name="Google Shape;61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4" name="Google Shape;614;p43"/>
          <p:cNvGrpSpPr/>
          <p:nvPr/>
        </p:nvGrpSpPr>
        <p:grpSpPr>
          <a:xfrm>
            <a:off x="4331066" y="4148550"/>
            <a:ext cx="457200" cy="457200"/>
            <a:chOff x="1020916" y="1442088"/>
            <a:chExt cx="457200" cy="457200"/>
          </a:xfrm>
        </p:grpSpPr>
        <p:pic>
          <p:nvPicPr>
            <p:cNvPr id="615" name="Google Shape;615;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6" name="Google Shape;616;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7" name="Google Shape;617;p43"/>
          <p:cNvGrpSpPr/>
          <p:nvPr/>
        </p:nvGrpSpPr>
        <p:grpSpPr>
          <a:xfrm>
            <a:off x="7305791" y="4148538"/>
            <a:ext cx="457200" cy="457200"/>
            <a:chOff x="1020916" y="1442088"/>
            <a:chExt cx="457200" cy="457200"/>
          </a:xfrm>
        </p:grpSpPr>
        <p:pic>
          <p:nvPicPr>
            <p:cNvPr id="618" name="Google Shape;61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9" name="Google Shape;61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0" name="Shape 620"/>
        <p:cNvGrpSpPr/>
        <p:nvPr/>
      </p:nvGrpSpPr>
      <p:grpSpPr>
        <a:xfrm>
          <a:off x="0" y="0"/>
          <a:ext cx="0" cy="0"/>
          <a:chOff x="0" y="0"/>
          <a:chExt cx="0" cy="0"/>
        </a:xfrm>
      </p:grpSpPr>
      <p:pic>
        <p:nvPicPr>
          <p:cNvPr id="621" name="Google Shape;621;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2" name="Google Shape;622;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24" name="Google Shape;624;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5" name="Google Shape;625;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6" name="Google Shape;626;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7" name="Shape 627"/>
        <p:cNvGrpSpPr/>
        <p:nvPr/>
      </p:nvGrpSpPr>
      <p:grpSpPr>
        <a:xfrm>
          <a:off x="0" y="0"/>
          <a:ext cx="0" cy="0"/>
          <a:chOff x="0" y="0"/>
          <a:chExt cx="0" cy="0"/>
        </a:xfrm>
      </p:grpSpPr>
      <p:pic>
        <p:nvPicPr>
          <p:cNvPr id="628" name="Google Shape;628;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9" name="Google Shape;629;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1" name="Google Shape;631;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2" name="Google Shape;632;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3" name="Google Shape;633;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4" name="Shape 634"/>
        <p:cNvGrpSpPr/>
        <p:nvPr/>
      </p:nvGrpSpPr>
      <p:grpSpPr>
        <a:xfrm>
          <a:off x="0" y="0"/>
          <a:ext cx="0" cy="0"/>
          <a:chOff x="0" y="0"/>
          <a:chExt cx="0" cy="0"/>
        </a:xfrm>
      </p:grpSpPr>
      <p:pic>
        <p:nvPicPr>
          <p:cNvPr id="635" name="Google Shape;63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6" name="Google Shape;636;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8" name="Google Shape;63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9" name="Google Shape;63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0" name="Google Shape;640;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1" name="Shape 641"/>
        <p:cNvGrpSpPr/>
        <p:nvPr/>
      </p:nvGrpSpPr>
      <p:grpSpPr>
        <a:xfrm>
          <a:off x="0" y="0"/>
          <a:ext cx="0" cy="0"/>
          <a:chOff x="0" y="0"/>
          <a:chExt cx="0" cy="0"/>
        </a:xfrm>
      </p:grpSpPr>
      <p:pic>
        <p:nvPicPr>
          <p:cNvPr id="642" name="Google Shape;642;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3" name="Google Shape;643;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5" name="Google Shape;6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6" name="Google Shape;6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7" name="Google Shape;647;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8" name="Shape 648"/>
        <p:cNvGrpSpPr/>
        <p:nvPr/>
      </p:nvGrpSpPr>
      <p:grpSpPr>
        <a:xfrm>
          <a:off x="0" y="0"/>
          <a:ext cx="0" cy="0"/>
          <a:chOff x="0" y="0"/>
          <a:chExt cx="0" cy="0"/>
        </a:xfrm>
      </p:grpSpPr>
      <p:pic>
        <p:nvPicPr>
          <p:cNvPr id="649" name="Google Shape;649;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0" name="Google Shape;650;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52" name="Google Shape;652;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3" name="Google Shape;653;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4" name="Google Shape;654;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55" name="Google Shape;655;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6" name="Shape 656"/>
        <p:cNvGrpSpPr/>
        <p:nvPr/>
      </p:nvGrpSpPr>
      <p:grpSpPr>
        <a:xfrm>
          <a:off x="0" y="0"/>
          <a:ext cx="0" cy="0"/>
          <a:chOff x="0" y="0"/>
          <a:chExt cx="0" cy="0"/>
        </a:xfrm>
      </p:grpSpPr>
      <p:pic>
        <p:nvPicPr>
          <p:cNvPr id="657" name="Google Shape;657;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8" name="Google Shape;658;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0" name="Google Shape;660;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1" name="Google Shape;661;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2" name="Google Shape;662;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63" name="Google Shape;663;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4" name="Shape 664"/>
        <p:cNvGrpSpPr/>
        <p:nvPr/>
      </p:nvGrpSpPr>
      <p:grpSpPr>
        <a:xfrm>
          <a:off x="0" y="0"/>
          <a:ext cx="0" cy="0"/>
          <a:chOff x="0" y="0"/>
          <a:chExt cx="0" cy="0"/>
        </a:xfrm>
      </p:grpSpPr>
      <p:pic>
        <p:nvPicPr>
          <p:cNvPr id="665" name="Google Shape;665;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6" name="Google Shape;666;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8" name="Google Shape;668;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9" name="Google Shape;669;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0" name="Google Shape;670;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1" name="Google Shape;671;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2" name="Shape 672"/>
        <p:cNvGrpSpPr/>
        <p:nvPr/>
      </p:nvGrpSpPr>
      <p:grpSpPr>
        <a:xfrm>
          <a:off x="0" y="0"/>
          <a:ext cx="0" cy="0"/>
          <a:chOff x="0" y="0"/>
          <a:chExt cx="0" cy="0"/>
        </a:xfrm>
      </p:grpSpPr>
      <p:pic>
        <p:nvPicPr>
          <p:cNvPr id="673" name="Google Shape;673;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4" name="Google Shape;674;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6" name="Google Shape;676;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7" name="Google Shape;677;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8" name="Google Shape;678;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9" name="Google Shape;679;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0" name="Shape 680"/>
        <p:cNvGrpSpPr/>
        <p:nvPr/>
      </p:nvGrpSpPr>
      <p:grpSpPr>
        <a:xfrm>
          <a:off x="0" y="0"/>
          <a:ext cx="0" cy="0"/>
          <a:chOff x="0" y="0"/>
          <a:chExt cx="0" cy="0"/>
        </a:xfrm>
      </p:grpSpPr>
      <p:pic>
        <p:nvPicPr>
          <p:cNvPr id="681" name="Google Shape;681;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2" name="Google Shape;682;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84" name="Google Shape;684;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5" name="Google Shape;685;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6" name="Google Shape;686;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87" name="Google Shape;687;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8" name="Shape 688"/>
        <p:cNvGrpSpPr/>
        <p:nvPr/>
      </p:nvGrpSpPr>
      <p:grpSpPr>
        <a:xfrm>
          <a:off x="0" y="0"/>
          <a:ext cx="0" cy="0"/>
          <a:chOff x="0" y="0"/>
          <a:chExt cx="0" cy="0"/>
        </a:xfrm>
      </p:grpSpPr>
      <p:pic>
        <p:nvPicPr>
          <p:cNvPr id="689" name="Google Shape;689;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0" name="Google Shape;690;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92" name="Google Shape;692;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3" name="Google Shape;693;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4" name="Google Shape;694;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95" name="Google Shape;695;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6" name="Shape 696"/>
        <p:cNvGrpSpPr/>
        <p:nvPr/>
      </p:nvGrpSpPr>
      <p:grpSpPr>
        <a:xfrm>
          <a:off x="0" y="0"/>
          <a:ext cx="0" cy="0"/>
          <a:chOff x="0" y="0"/>
          <a:chExt cx="0" cy="0"/>
        </a:xfrm>
      </p:grpSpPr>
      <p:pic>
        <p:nvPicPr>
          <p:cNvPr id="697" name="Google Shape;697;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8" name="Google Shape;698;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0" name="Google Shape;700;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1" name="Google Shape;701;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2" name="Google Shape;702;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03" name="Google Shape;703;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4" name="Shape 704"/>
        <p:cNvGrpSpPr/>
        <p:nvPr/>
      </p:nvGrpSpPr>
      <p:grpSpPr>
        <a:xfrm>
          <a:off x="0" y="0"/>
          <a:ext cx="0" cy="0"/>
          <a:chOff x="0" y="0"/>
          <a:chExt cx="0" cy="0"/>
        </a:xfrm>
      </p:grpSpPr>
      <p:pic>
        <p:nvPicPr>
          <p:cNvPr id="705" name="Google Shape;705;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6" name="Google Shape;706;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8" name="Google Shape;708;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9" name="Google Shape;709;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0" name="Google Shape;710;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1" name="Google Shape;711;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2" name="Shape 712"/>
        <p:cNvGrpSpPr/>
        <p:nvPr/>
      </p:nvGrpSpPr>
      <p:grpSpPr>
        <a:xfrm>
          <a:off x="0" y="0"/>
          <a:ext cx="0" cy="0"/>
          <a:chOff x="0" y="0"/>
          <a:chExt cx="0" cy="0"/>
        </a:xfrm>
      </p:grpSpPr>
      <p:sp>
        <p:nvSpPr>
          <p:cNvPr id="713" name="Google Shape;713;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4" name="Google Shape;714;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5" name="Google Shape;715;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16" name="Google Shape;716;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7" name="Google Shape;717;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8" name="Shape 718"/>
        <p:cNvGrpSpPr/>
        <p:nvPr/>
      </p:nvGrpSpPr>
      <p:grpSpPr>
        <a:xfrm>
          <a:off x="0" y="0"/>
          <a:ext cx="0" cy="0"/>
          <a:chOff x="0" y="0"/>
          <a:chExt cx="0" cy="0"/>
        </a:xfrm>
      </p:grpSpPr>
      <p:sp>
        <p:nvSpPr>
          <p:cNvPr id="719" name="Google Shape;719;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0" name="Google Shape;720;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1" name="Google Shape;721;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2" name="Google Shape;722;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3" name="Google Shape;723;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4" name="Shape 724"/>
        <p:cNvGrpSpPr/>
        <p:nvPr/>
      </p:nvGrpSpPr>
      <p:grpSpPr>
        <a:xfrm>
          <a:off x="0" y="0"/>
          <a:ext cx="0" cy="0"/>
          <a:chOff x="0" y="0"/>
          <a:chExt cx="0" cy="0"/>
        </a:xfrm>
      </p:grpSpPr>
      <p:sp>
        <p:nvSpPr>
          <p:cNvPr id="726" name="Google Shape;726;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7" name="Shape 727"/>
        <p:cNvGrpSpPr/>
        <p:nvPr/>
      </p:nvGrpSpPr>
      <p:grpSpPr>
        <a:xfrm>
          <a:off x="0" y="0"/>
          <a:ext cx="0" cy="0"/>
          <a:chOff x="0" y="0"/>
          <a:chExt cx="0" cy="0"/>
        </a:xfrm>
      </p:grpSpPr>
      <p:sp>
        <p:nvSpPr>
          <p:cNvPr id="728" name="Google Shape;728;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29" name="Google Shape;729;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0" name="Google Shape;730;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1" name="Google Shape;731;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2" name="Google Shape;732;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3" name="Google Shape;733;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6" name="Google Shape;736;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7" name="Shape 737"/>
        <p:cNvGrpSpPr/>
        <p:nvPr/>
      </p:nvGrpSpPr>
      <p:grpSpPr>
        <a:xfrm>
          <a:off x="0" y="0"/>
          <a:ext cx="0" cy="0"/>
          <a:chOff x="0" y="0"/>
          <a:chExt cx="0" cy="0"/>
        </a:xfrm>
      </p:grpSpPr>
      <p:pic>
        <p:nvPicPr>
          <p:cNvPr id="738" name="Google Shape;738;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39" name="Google Shape;739;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0" name="Shape 740"/>
        <p:cNvGrpSpPr/>
        <p:nvPr/>
      </p:nvGrpSpPr>
      <p:grpSpPr>
        <a:xfrm>
          <a:off x="0" y="0"/>
          <a:ext cx="0" cy="0"/>
          <a:chOff x="0" y="0"/>
          <a:chExt cx="0" cy="0"/>
        </a:xfrm>
      </p:grpSpPr>
      <p:sp>
        <p:nvSpPr>
          <p:cNvPr id="741" name="Google Shape;741;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5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 Id="rId3" Type="http://schemas.openxmlformats.org/officeDocument/2006/relationships/image" Target="../media/image45.png"/><Relationship Id="rId4" Type="http://schemas.openxmlformats.org/officeDocument/2006/relationships/image" Target="../media/image53.png"/><Relationship Id="rId5" Type="http://schemas.openxmlformats.org/officeDocument/2006/relationships/image" Target="../media/image54.png"/><Relationship Id="rId6" Type="http://schemas.openxmlformats.org/officeDocument/2006/relationships/image" Target="../media/image27.png"/><Relationship Id="rId7" Type="http://schemas.openxmlformats.org/officeDocument/2006/relationships/image" Target="../media/image3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 Id="rId3" Type="http://schemas.openxmlformats.org/officeDocument/2006/relationships/image" Target="../media/image4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 Id="rId3" Type="http://schemas.openxmlformats.org/officeDocument/2006/relationships/image" Target="../media/image45.png"/><Relationship Id="rId4" Type="http://schemas.openxmlformats.org/officeDocument/2006/relationships/image" Target="../media/image53.png"/><Relationship Id="rId5" Type="http://schemas.openxmlformats.org/officeDocument/2006/relationships/image" Target="../media/image54.png"/><Relationship Id="rId6" Type="http://schemas.openxmlformats.org/officeDocument/2006/relationships/image" Target="../media/image27.png"/><Relationship Id="rId7" Type="http://schemas.openxmlformats.org/officeDocument/2006/relationships/image" Target="../media/image3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45.png"/><Relationship Id="rId4" Type="http://schemas.openxmlformats.org/officeDocument/2006/relationships/image" Target="../media/image53.png"/><Relationship Id="rId5" Type="http://schemas.openxmlformats.org/officeDocument/2006/relationships/image" Target="../media/image54.png"/><Relationship Id="rId6" Type="http://schemas.openxmlformats.org/officeDocument/2006/relationships/image" Target="../media/image27.png"/><Relationship Id="rId7" Type="http://schemas.openxmlformats.org/officeDocument/2006/relationships/image" Target="../media/image3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 Id="rId3" Type="http://schemas.openxmlformats.org/officeDocument/2006/relationships/image" Target="../media/image45.png"/><Relationship Id="rId4" Type="http://schemas.openxmlformats.org/officeDocument/2006/relationships/image" Target="../media/image54.png"/><Relationship Id="rId5" Type="http://schemas.openxmlformats.org/officeDocument/2006/relationships/image" Target="../media/image53.png"/><Relationship Id="rId6" Type="http://schemas.openxmlformats.org/officeDocument/2006/relationships/image" Target="../media/image27.png"/><Relationship Id="rId7" Type="http://schemas.openxmlformats.org/officeDocument/2006/relationships/image" Target="../media/image3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 Id="rId3" Type="http://schemas.openxmlformats.org/officeDocument/2006/relationships/image" Target="../media/image4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2.xml"/><Relationship Id="rId3" Type="http://schemas.openxmlformats.org/officeDocument/2006/relationships/image" Target="../media/image45.png"/><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3.xml"/><Relationship Id="rId3" Type="http://schemas.openxmlformats.org/officeDocument/2006/relationships/image" Target="../media/image4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4.xml"/><Relationship Id="rId3" Type="http://schemas.openxmlformats.org/officeDocument/2006/relationships/image" Target="../media/image4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5.xml"/><Relationship Id="rId3" Type="http://schemas.openxmlformats.org/officeDocument/2006/relationships/image" Target="../media/image4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6.xml"/><Relationship Id="rId3" Type="http://schemas.openxmlformats.org/officeDocument/2006/relationships/image" Target="../media/image4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7.xml"/><Relationship Id="rId3" Type="http://schemas.openxmlformats.org/officeDocument/2006/relationships/image" Target="../media/image45.png"/><Relationship Id="rId4" Type="http://schemas.openxmlformats.org/officeDocument/2006/relationships/image" Target="../media/image44.png"/><Relationship Id="rId5" Type="http://schemas.openxmlformats.org/officeDocument/2006/relationships/image" Target="../media/image5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8.xml"/><Relationship Id="rId3" Type="http://schemas.openxmlformats.org/officeDocument/2006/relationships/image" Target="../media/image4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9.xml"/><Relationship Id="rId3" Type="http://schemas.openxmlformats.org/officeDocument/2006/relationships/image" Target="../media/image6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0.xml"/><Relationship Id="rId3" Type="http://schemas.openxmlformats.org/officeDocument/2006/relationships/image" Target="../media/image5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1.xml"/><Relationship Id="rId3" Type="http://schemas.openxmlformats.org/officeDocument/2006/relationships/image" Target="../media/image6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2.xml"/><Relationship Id="rId3" Type="http://schemas.openxmlformats.org/officeDocument/2006/relationships/image" Target="../media/image5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3.xml"/><Relationship Id="rId3" Type="http://schemas.openxmlformats.org/officeDocument/2006/relationships/image" Target="../media/image5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4.xml"/><Relationship Id="rId3" Type="http://schemas.openxmlformats.org/officeDocument/2006/relationships/image" Target="../media/image5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5.xml"/><Relationship Id="rId3" Type="http://schemas.openxmlformats.org/officeDocument/2006/relationships/image" Target="../media/image62.png"/><Relationship Id="rId4" Type="http://schemas.openxmlformats.org/officeDocument/2006/relationships/image" Target="../media/image61.png"/><Relationship Id="rId5" Type="http://schemas.openxmlformats.org/officeDocument/2006/relationships/image" Target="../media/image59.png"/><Relationship Id="rId6" Type="http://schemas.openxmlformats.org/officeDocument/2006/relationships/image" Target="../media/image64.png"/><Relationship Id="rId7" Type="http://schemas.openxmlformats.org/officeDocument/2006/relationships/image" Target="../media/image58.png"/><Relationship Id="rId8" Type="http://schemas.openxmlformats.org/officeDocument/2006/relationships/image" Target="../media/image6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6.xml"/><Relationship Id="rId3" Type="http://schemas.openxmlformats.org/officeDocument/2006/relationships/image" Target="../media/image6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7.xml"/><Relationship Id="rId3" Type="http://schemas.openxmlformats.org/officeDocument/2006/relationships/image" Target="../media/image66.png"/><Relationship Id="rId4" Type="http://schemas.openxmlformats.org/officeDocument/2006/relationships/image" Target="../media/image53.png"/><Relationship Id="rId5" Type="http://schemas.openxmlformats.org/officeDocument/2006/relationships/image" Target="../media/image54.png"/><Relationship Id="rId6" Type="http://schemas.openxmlformats.org/officeDocument/2006/relationships/image" Target="../media/image65.png"/><Relationship Id="rId7" Type="http://schemas.openxmlformats.org/officeDocument/2006/relationships/image" Target="../media/image31.png"/><Relationship Id="rId8" Type="http://schemas.openxmlformats.org/officeDocument/2006/relationships/image" Target="../media/image3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8.xml"/><Relationship Id="rId3" Type="http://schemas.openxmlformats.org/officeDocument/2006/relationships/image" Target="../media/image6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9.xml"/><Relationship Id="rId3" Type="http://schemas.openxmlformats.org/officeDocument/2006/relationships/image" Target="../media/image6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0.xml"/><Relationship Id="rId3" Type="http://schemas.openxmlformats.org/officeDocument/2006/relationships/image" Target="../media/image71.png"/><Relationship Id="rId4" Type="http://schemas.openxmlformats.org/officeDocument/2006/relationships/image" Target="../media/image67.png"/><Relationship Id="rId5" Type="http://schemas.openxmlformats.org/officeDocument/2006/relationships/image" Target="../media/image73.png"/><Relationship Id="rId6" Type="http://schemas.openxmlformats.org/officeDocument/2006/relationships/image" Target="../media/image6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1.xml"/><Relationship Id="rId3" Type="http://schemas.openxmlformats.org/officeDocument/2006/relationships/image" Target="../media/image7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2.xml"/><Relationship Id="rId3" Type="http://schemas.openxmlformats.org/officeDocument/2006/relationships/image" Target="../media/image70.png"/><Relationship Id="rId4" Type="http://schemas.openxmlformats.org/officeDocument/2006/relationships/image" Target="../media/image44.png"/><Relationship Id="rId5" Type="http://schemas.openxmlformats.org/officeDocument/2006/relationships/image" Target="../media/image5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3.xml"/><Relationship Id="rId3" Type="http://schemas.openxmlformats.org/officeDocument/2006/relationships/image" Target="../media/image7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4.xml"/><Relationship Id="rId3" Type="http://schemas.openxmlformats.org/officeDocument/2006/relationships/image" Target="../media/image70.png"/><Relationship Id="rId4" Type="http://schemas.openxmlformats.org/officeDocument/2006/relationships/image" Target="../media/image4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7.xml"/><Relationship Id="rId3" Type="http://schemas.openxmlformats.org/officeDocument/2006/relationships/image" Target="../media/image69.png"/><Relationship Id="rId4" Type="http://schemas.openxmlformats.org/officeDocument/2006/relationships/image" Target="../media/image68.png"/><Relationship Id="rId5" Type="http://schemas.openxmlformats.org/officeDocument/2006/relationships/image" Target="../media/image7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1.xml"/><Relationship Id="rId3" Type="http://schemas.openxmlformats.org/officeDocument/2006/relationships/image" Target="../media/image69.png"/><Relationship Id="rId4" Type="http://schemas.openxmlformats.org/officeDocument/2006/relationships/image" Target="../media/image7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2.xml"/><Relationship Id="rId3" Type="http://schemas.openxmlformats.org/officeDocument/2006/relationships/image" Target="../media/image5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4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p62"/>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Xallinta dhibaatooyinka isku ekaanshaha (similarity) iyo aragtida Pythagoras (Pythagoras’ theorem)</a:t>
            </a:r>
            <a:endParaRPr/>
          </a:p>
        </p:txBody>
      </p:sp>
      <p:sp>
        <p:nvSpPr>
          <p:cNvPr id="747" name="Google Shape;747;p62"/>
          <p:cNvSpPr txBox="1"/>
          <p:nvPr>
            <p:ph idx="1" type="subTitle"/>
          </p:nvPr>
        </p:nvSpPr>
        <p:spPr>
          <a:xfrm>
            <a:off x="890225" y="4327975"/>
            <a:ext cx="57585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Sifooyinka joomatari: isku ekaanshaha (similarity) iyo aragtida Pythagoras (Pythagoras’ theorem)</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51" name="Shape 751"/>
        <p:cNvGrpSpPr/>
        <p:nvPr/>
      </p:nvGrpSpPr>
      <p:grpSpPr>
        <a:xfrm>
          <a:off x="0" y="0"/>
          <a:ext cx="0" cy="0"/>
          <a:chOff x="0" y="0"/>
          <a:chExt cx="0" cy="0"/>
        </a:xfrm>
      </p:grpSpPr>
      <p:sp>
        <p:nvSpPr>
          <p:cNvPr id="752" name="Google Shape;752;p63"/>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64"/>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400">
                <a:latin typeface="Lexend"/>
              </a:rPr>
              <a:t>Waxaan isticmaali karaa aqoontayda isku ekaanshaha (similarity) iyo aragtida Pythagoras (Pythagoras’ theorem) si aan u xalliyo dhibaatooyin.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sp>
        <p:nvSpPr>
          <p:cNvPr id="762" name="Google Shape;762;p65"/>
          <p:cNvSpPr txBox="1"/>
          <p:nvPr/>
        </p:nvSpPr>
        <p:spPr>
          <a:xfrm>
            <a:off x="324000" y="714875"/>
            <a:ext cx="8339400" cy="1108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282828"/>
                </a:solidFill>
                <a:highlight>
                  <a:srgbClr val="FFFFFF"/>
                </a:highlight>
                <a:latin typeface="Lexend"/>
                <a:ea typeface="Lexend"/>
                <a:cs typeface="Lexend"/>
                <a:sym typeface="Lexend"/>
              </a:rPr>
              <a:t>Aragtida Pythagoras (Pythagoras’ theorem) waxay sheegaysaa in wadarta labajibbaaranaha labada dhinac ee gaagaaban ee saddexagalka qumman (right-angled triangle) ay la mid tahay labajibbaaranaha hypotenuse-ka.</a:t>
            </a:r>
            <a:endParaRPr sz="2000">
              <a:latin typeface="Lexend"/>
              <a:ea typeface="Lexend"/>
              <a:cs typeface="Lexend"/>
              <a:sym typeface="Lexe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6" name="Shape 766"/>
        <p:cNvGrpSpPr/>
        <p:nvPr/>
      </p:nvGrpSpPr>
      <p:grpSpPr>
        <a:xfrm>
          <a:off x="0" y="0"/>
          <a:ext cx="0" cy="0"/>
          <a:chOff x="0" y="0"/>
          <a:chExt cx="0" cy="0"/>
        </a:xfrm>
      </p:grpSpPr>
      <p:sp>
        <p:nvSpPr>
          <p:cNvPr id="767" name="Google Shape;767;p66"/>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Aragtida Pythagoras (Pythagoras’ theorem) iyo isku-duwayaasha (coordinates)</a:t>
            </a:r>
            <a:endParaRPr/>
          </a:p>
        </p:txBody>
      </p:sp>
      <p:sp>
        <p:nvSpPr>
          <p:cNvPr id="768" name="Google Shape;768;p66"/>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Aragtida Pythagoras (Pythagoras’ theorem) iyo saamiyada (ratios)</a:t>
            </a:r>
            <a:endParaRPr/>
          </a:p>
        </p:txBody>
      </p:sp>
      <p:sp>
        <p:nvSpPr>
          <p:cNvPr id="769" name="Google Shape;769;p66"/>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Xallinta dhibaatooyinka isku ekaanshaha (similarity) iyo aragtida Pythagoras (Pythagoras’ theorem)</a:t>
            </a:r>
            <a:endParaRPr/>
          </a:p>
        </p:txBody>
      </p:sp>
      <p:pic>
        <p:nvPicPr>
          <p:cNvPr id="770" name="Google Shape;770;p66"/>
          <p:cNvPicPr preferRelativeResize="0"/>
          <p:nvPr/>
        </p:nvPicPr>
        <p:blipFill>
          <a:blip r:embed="rId3">
            <a:alphaModFix/>
          </a:blip>
          <a:stretch>
            <a:fillRect/>
          </a:stretch>
        </p:blipFill>
        <p:spPr>
          <a:xfrm>
            <a:off x="415238" y="205200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4" name="Shape 774"/>
        <p:cNvGrpSpPr/>
        <p:nvPr/>
      </p:nvGrpSpPr>
      <p:grpSpPr>
        <a:xfrm>
          <a:off x="0" y="0"/>
          <a:ext cx="0" cy="0"/>
          <a:chOff x="0" y="0"/>
          <a:chExt cx="0" cy="0"/>
        </a:xfrm>
      </p:grpSpPr>
      <p:pic>
        <p:nvPicPr>
          <p:cNvPr id="775" name="Google Shape;775;p67"/>
          <p:cNvPicPr preferRelativeResize="0"/>
          <p:nvPr/>
        </p:nvPicPr>
        <p:blipFill>
          <a:blip r:embed="rId3">
            <a:alphaModFix/>
          </a:blip>
          <a:stretch>
            <a:fillRect/>
          </a:stretch>
        </p:blipFill>
        <p:spPr>
          <a:xfrm>
            <a:off x="324000" y="668250"/>
            <a:ext cx="4248001" cy="4143365"/>
          </a:xfrm>
          <a:prstGeom prst="rect">
            <a:avLst/>
          </a:prstGeom>
          <a:noFill/>
          <a:ln cap="flat" cmpd="sng" w="19050">
            <a:solidFill>
              <a:schemeClr val="dk1"/>
            </a:solidFill>
            <a:prstDash val="solid"/>
            <a:round/>
            <a:headEnd len="sm" w="sm" type="none"/>
            <a:tailEnd len="sm" w="sm" type="none"/>
          </a:ln>
        </p:spPr>
      </p:pic>
      <p:sp>
        <p:nvSpPr>
          <p:cNvPr id="776" name="Google Shape;776;p6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Aragtida Pythagoras (Pythagoras’ theorem) iyo isku-duwayaasha (coordinates)</a:t>
            </a:r>
            <a:endParaRPr/>
          </a:p>
        </p:txBody>
      </p:sp>
      <p:sp>
        <p:nvSpPr>
          <p:cNvPr id="777" name="Google Shape;777;p67"/>
          <p:cNvSpPr txBox="1"/>
          <p:nvPr/>
        </p:nvSpPr>
        <p:spPr>
          <a:xfrm flipH="1" rot="2246">
            <a:off x="4687200" y="640680"/>
            <a:ext cx="4132801"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Aragtida Pythagoras (Pythagoras’ theorem) waxaa loo isticmaali karaa in lagu xisaabiyo masaafada ugu gaaban ee u dhaxaysa laba dhibcood oo ku yaal shabag isku-duwayaasha (coordinate grid).</a:t>
            </a:r>
            <a:endParaRPr sz="1800">
              <a:latin typeface="Lexend"/>
              <a:ea typeface="Lexend"/>
              <a:cs typeface="Lexend"/>
              <a:sym typeface="Lexend"/>
            </a:endParaRPr>
          </a:p>
        </p:txBody>
      </p:sp>
      <p:grpSp>
        <p:nvGrpSpPr>
          <p:cNvPr id="778" name="Google Shape;778;p67"/>
          <p:cNvGrpSpPr/>
          <p:nvPr/>
        </p:nvGrpSpPr>
        <p:grpSpPr>
          <a:xfrm flipH="1">
            <a:off x="4767984" y="2164216"/>
            <a:ext cx="3382255" cy="1425730"/>
            <a:chOff x="937625" y="2497850"/>
            <a:chExt cx="3666401" cy="1574001"/>
          </a:xfrm>
        </p:grpSpPr>
        <p:pic>
          <p:nvPicPr>
            <p:cNvPr id="779" name="Google Shape;779;p67"/>
            <p:cNvPicPr preferRelativeResize="0"/>
            <p:nvPr/>
          </p:nvPicPr>
          <p:blipFill rotWithShape="1">
            <a:blip r:embed="rId4">
              <a:alphaModFix/>
            </a:blip>
            <a:srcRect b="4760" l="40550" r="0" t="13015"/>
            <a:stretch/>
          </p:blipFill>
          <p:spPr>
            <a:xfrm>
              <a:off x="937625" y="2497850"/>
              <a:ext cx="3666401" cy="1574001"/>
            </a:xfrm>
            <a:prstGeom prst="rect">
              <a:avLst/>
            </a:prstGeom>
            <a:noFill/>
            <a:ln>
              <a:noFill/>
            </a:ln>
          </p:spPr>
        </p:pic>
        <p:sp>
          <p:nvSpPr>
            <p:cNvPr id="780" name="Google Shape;780;p67"/>
            <p:cNvSpPr txBox="1"/>
            <p:nvPr/>
          </p:nvSpPr>
          <p:spPr>
            <a:xfrm>
              <a:off x="1218037" y="2543035"/>
              <a:ext cx="3350100" cy="1223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200">
                  <a:latin typeface="Lexend"/>
                  <a:ea typeface="Lexend"/>
                  <a:cs typeface="Lexend"/>
                  <a:sym typeface="Lexend"/>
                </a:rPr>
                <a:t>Laakiin sidee?</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lang="en-GB" sz="1200">
                  <a:latin typeface="Lexend"/>
                  <a:ea typeface="Lexend"/>
                  <a:cs typeface="Lexend"/>
                  <a:sym typeface="Lexend"/>
                </a:rPr>
                <a:t>Waxaan u malaynayay in aragtida Pythagoras (Pythagoras’ theorem) ay tahay saddexagalka qumman (right-angled triangle).</a:t>
              </a:r>
              <a:endParaRPr sz="1800">
                <a:latin typeface="Lexend"/>
                <a:ea typeface="Lexend"/>
                <a:cs typeface="Lexend"/>
                <a:sym typeface="Lexend"/>
              </a:endParaRPr>
            </a:p>
          </p:txBody>
        </p:sp>
      </p:grpSp>
      <p:sp>
        <p:nvSpPr>
          <p:cNvPr id="781" name="Google Shape;781;p67"/>
          <p:cNvSpPr/>
          <p:nvPr/>
        </p:nvSpPr>
        <p:spPr>
          <a:xfrm>
            <a:off x="1514935" y="1641843"/>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782" name="Google Shape;782;p67"/>
          <p:cNvSpPr/>
          <p:nvPr/>
        </p:nvSpPr>
        <p:spPr>
          <a:xfrm>
            <a:off x="3206306" y="2321347"/>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783" name="Google Shape;783;p67"/>
          <p:cNvCxnSpPr/>
          <p:nvPr/>
        </p:nvCxnSpPr>
        <p:spPr>
          <a:xfrm>
            <a:off x="1674027" y="1798023"/>
            <a:ext cx="1691400" cy="679500"/>
          </a:xfrm>
          <a:prstGeom prst="straightConnector1">
            <a:avLst/>
          </a:prstGeom>
          <a:noFill/>
          <a:ln cap="flat" cmpd="sng" w="38100">
            <a:solidFill>
              <a:schemeClr val="accent4"/>
            </a:solidFill>
            <a:prstDash val="solid"/>
            <a:round/>
            <a:headEnd len="med" w="med" type="none"/>
            <a:tailEnd len="med" w="med" type="none"/>
          </a:ln>
        </p:spPr>
      </p:cxnSp>
      <p:grpSp>
        <p:nvGrpSpPr>
          <p:cNvPr id="784" name="Google Shape;784;p67"/>
          <p:cNvGrpSpPr/>
          <p:nvPr/>
        </p:nvGrpSpPr>
        <p:grpSpPr>
          <a:xfrm>
            <a:off x="1750052" y="1410499"/>
            <a:ext cx="1691400" cy="825048"/>
            <a:chOff x="1750052" y="1410499"/>
            <a:chExt cx="1691400" cy="825048"/>
          </a:xfrm>
        </p:grpSpPr>
        <p:cxnSp>
          <p:nvCxnSpPr>
            <p:cNvPr id="785" name="Google Shape;785;p67"/>
            <p:cNvCxnSpPr/>
            <p:nvPr/>
          </p:nvCxnSpPr>
          <p:spPr>
            <a:xfrm>
              <a:off x="1750052" y="1556048"/>
              <a:ext cx="1691400" cy="679500"/>
            </a:xfrm>
            <a:prstGeom prst="straightConnector1">
              <a:avLst/>
            </a:prstGeom>
            <a:noFill/>
            <a:ln cap="flat" cmpd="sng" w="38100">
              <a:solidFill>
                <a:schemeClr val="accent4"/>
              </a:solidFill>
              <a:prstDash val="solid"/>
              <a:round/>
              <a:headEnd len="med" w="med" type="triangle"/>
              <a:tailEnd len="med" w="med" type="triangle"/>
            </a:ln>
          </p:spPr>
        </p:cxnSp>
        <p:sp>
          <p:nvSpPr>
            <p:cNvPr id="786" name="Google Shape;786;p67"/>
            <p:cNvSpPr txBox="1"/>
            <p:nvPr/>
          </p:nvSpPr>
          <p:spPr>
            <a:xfrm flipH="1" rot="1315616">
              <a:off x="2155663" y="1590430"/>
              <a:ext cx="1017074" cy="277039"/>
            </a:xfrm>
            <a:prstGeom prst="rect">
              <a:avLst/>
            </a:prstGeom>
            <a:solidFill>
              <a:schemeClr val="lt1"/>
            </a:solid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200">
                  <a:latin typeface="Lexend"/>
                  <a:ea typeface="Lexend"/>
                  <a:cs typeface="Lexend"/>
                  <a:sym typeface="Lexend"/>
                </a:rPr>
                <a:t>??? halbeeg (units)</a:t>
              </a:r>
              <a:endParaRPr sz="1800">
                <a:latin typeface="Lexend"/>
                <a:ea typeface="Lexend"/>
                <a:cs typeface="Lexend"/>
                <a:sym typeface="Lexend"/>
              </a:endParaRPr>
            </a:p>
          </p:txBody>
        </p:sp>
      </p:grpSp>
      <p:grpSp>
        <p:nvGrpSpPr>
          <p:cNvPr id="787" name="Google Shape;787;p67"/>
          <p:cNvGrpSpPr/>
          <p:nvPr/>
        </p:nvGrpSpPr>
        <p:grpSpPr>
          <a:xfrm>
            <a:off x="4701050" y="2058428"/>
            <a:ext cx="3449189" cy="1638600"/>
            <a:chOff x="4701050" y="4394488"/>
            <a:chExt cx="3449189" cy="1638600"/>
          </a:xfrm>
        </p:grpSpPr>
        <p:sp>
          <p:nvSpPr>
            <p:cNvPr id="788" name="Google Shape;788;p67"/>
            <p:cNvSpPr/>
            <p:nvPr/>
          </p:nvSpPr>
          <p:spPr>
            <a:xfrm>
              <a:off x="4701050" y="4394488"/>
              <a:ext cx="3449100" cy="16386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789" name="Google Shape;789;p67"/>
            <p:cNvGrpSpPr/>
            <p:nvPr/>
          </p:nvGrpSpPr>
          <p:grpSpPr>
            <a:xfrm flipH="1">
              <a:off x="4767984" y="4500916"/>
              <a:ext cx="3382255" cy="1425730"/>
              <a:chOff x="937625" y="2497850"/>
              <a:chExt cx="3666401" cy="1574001"/>
            </a:xfrm>
          </p:grpSpPr>
          <p:pic>
            <p:nvPicPr>
              <p:cNvPr id="790" name="Google Shape;790;p67"/>
              <p:cNvPicPr preferRelativeResize="0"/>
              <p:nvPr/>
            </p:nvPicPr>
            <p:blipFill rotWithShape="1">
              <a:blip r:embed="rId4">
                <a:alphaModFix/>
              </a:blip>
              <a:srcRect b="4760" l="40550" r="0" t="13015"/>
              <a:stretch/>
            </p:blipFill>
            <p:spPr>
              <a:xfrm>
                <a:off x="937625" y="2497850"/>
                <a:ext cx="3666401" cy="1574001"/>
              </a:xfrm>
              <a:prstGeom prst="rect">
                <a:avLst/>
              </a:prstGeom>
              <a:noFill/>
              <a:ln>
                <a:noFill/>
              </a:ln>
            </p:spPr>
          </p:pic>
          <p:sp>
            <p:nvSpPr>
              <p:cNvPr id="791" name="Google Shape;791;p67"/>
              <p:cNvSpPr txBox="1"/>
              <p:nvPr/>
            </p:nvSpPr>
            <p:spPr>
              <a:xfrm>
                <a:off x="1218037" y="2550667"/>
                <a:ext cx="3350100" cy="1223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200">
                    <a:latin typeface="Lexend"/>
                    <a:ea typeface="Lexend"/>
                    <a:cs typeface="Lexend"/>
                    <a:sym typeface="Lexend"/>
                  </a:rPr>
                  <a:t>Sidee baad uga samayn kartaa saddexagal qumman (right-angled triangle) hal xariiq toosan (straight line segment) oo keliya?</a:t>
                </a:r>
                <a:endParaRPr sz="1800">
                  <a:latin typeface="Lexend"/>
                  <a:ea typeface="Lexend"/>
                  <a:cs typeface="Lexend"/>
                  <a:sym typeface="Lexend"/>
                </a:endParaRPr>
              </a:p>
            </p:txBody>
          </p:sp>
        </p:grpSp>
      </p:grpSp>
      <p:pic>
        <p:nvPicPr>
          <p:cNvPr id="792" name="Google Shape;792;p67"/>
          <p:cNvPicPr preferRelativeResize="0"/>
          <p:nvPr/>
        </p:nvPicPr>
        <p:blipFill>
          <a:blip r:embed="rId7">
            <a:alphaModFix/>
          </a:blip>
          <a:stretch>
            <a:fillRect/>
          </a:stretch>
        </p:blipFill>
        <p:spPr>
          <a:xfrm>
            <a:off x="8024233" y="3202174"/>
            <a:ext cx="650925" cy="839350"/>
          </a:xfrm>
          <a:prstGeom prst="rect">
            <a:avLst/>
          </a:prstGeom>
          <a:noFill/>
          <a:ln>
            <a:noFill/>
          </a:ln>
        </p:spPr>
      </p:pic>
      <p:sp>
        <p:nvSpPr>
          <p:cNvPr id="793" name="Google Shape;793;p67"/>
          <p:cNvSpPr txBox="1"/>
          <p:nvPr/>
        </p:nvSpPr>
        <p:spPr>
          <a:xfrm flipH="1">
            <a:off x="7907046" y="4002275"/>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Cali</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7" name="Shape 797"/>
        <p:cNvGrpSpPr/>
        <p:nvPr/>
      </p:nvGrpSpPr>
      <p:grpSpPr>
        <a:xfrm>
          <a:off x="0" y="0"/>
          <a:ext cx="0" cy="0"/>
          <a:chOff x="0" y="0"/>
          <a:chExt cx="0" cy="0"/>
        </a:xfrm>
      </p:grpSpPr>
      <p:pic>
        <p:nvPicPr>
          <p:cNvPr id="798" name="Google Shape;798;p68"/>
          <p:cNvPicPr preferRelativeResize="0"/>
          <p:nvPr/>
        </p:nvPicPr>
        <p:blipFill>
          <a:blip r:embed="rId3">
            <a:alphaModFix/>
          </a:blip>
          <a:stretch>
            <a:fillRect/>
          </a:stretch>
        </p:blipFill>
        <p:spPr>
          <a:xfrm>
            <a:off x="324000" y="668250"/>
            <a:ext cx="4248001" cy="4143365"/>
          </a:xfrm>
          <a:prstGeom prst="rect">
            <a:avLst/>
          </a:prstGeom>
          <a:noFill/>
          <a:ln cap="flat" cmpd="sng" w="19050">
            <a:solidFill>
              <a:schemeClr val="dk1"/>
            </a:solidFill>
            <a:prstDash val="solid"/>
            <a:round/>
            <a:headEnd len="sm" w="sm" type="none"/>
            <a:tailEnd len="sm" w="sm" type="none"/>
          </a:ln>
        </p:spPr>
      </p:pic>
      <p:sp>
        <p:nvSpPr>
          <p:cNvPr id="799" name="Google Shape;799;p6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Aragtida Pythagoras (Pythagoras’ theorem) iyo isku-duwayaasha (coordinates)</a:t>
            </a:r>
            <a:endParaRPr/>
          </a:p>
        </p:txBody>
      </p:sp>
      <p:sp>
        <p:nvSpPr>
          <p:cNvPr id="800" name="Google Shape;800;p68"/>
          <p:cNvSpPr txBox="1"/>
          <p:nvPr/>
        </p:nvSpPr>
        <p:spPr>
          <a:xfrm flipH="1" rot="2246">
            <a:off x="4687200" y="640680"/>
            <a:ext cx="4132801"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Aragtida Pythagoras (Pythagoras’ theorem) waxaa loo isticmaali karaa in lagu xisaabiyo masaafada ugu gaaban ee u dhaxaysa laba dhibcood oo ku yaal shabag isku-duwayaasha (coordinate grid).</a:t>
            </a:r>
            <a:endParaRPr sz="1800">
              <a:latin typeface="Lexend"/>
              <a:ea typeface="Lexend"/>
              <a:cs typeface="Lexend"/>
              <a:sym typeface="Lexend"/>
            </a:endParaRPr>
          </a:p>
        </p:txBody>
      </p:sp>
      <p:sp>
        <p:nvSpPr>
          <p:cNvPr id="801" name="Google Shape;801;p68"/>
          <p:cNvSpPr/>
          <p:nvPr/>
        </p:nvSpPr>
        <p:spPr>
          <a:xfrm>
            <a:off x="1514935" y="1641843"/>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02" name="Google Shape;802;p68"/>
          <p:cNvSpPr/>
          <p:nvPr/>
        </p:nvSpPr>
        <p:spPr>
          <a:xfrm>
            <a:off x="3206306" y="2321347"/>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03" name="Google Shape;803;p68"/>
          <p:cNvSpPr txBox="1"/>
          <p:nvPr/>
        </p:nvSpPr>
        <p:spPr>
          <a:xfrm flipH="1" rot="2246">
            <a:off x="4687200" y="1924005"/>
            <a:ext cx="4132801"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Xariiq toosan oo jiifa (horizontal ray) ayaa laga soo bixin karaa mid ka mid ah dhibcaha,</a:t>
            </a:r>
            <a:endParaRPr sz="1800">
              <a:latin typeface="Lexend"/>
              <a:ea typeface="Lexend"/>
              <a:cs typeface="Lexend"/>
              <a:sym typeface="Lexend"/>
            </a:endParaRPr>
          </a:p>
        </p:txBody>
      </p:sp>
      <p:cxnSp>
        <p:nvCxnSpPr>
          <p:cNvPr id="804" name="Google Shape;804;p68"/>
          <p:cNvCxnSpPr/>
          <p:nvPr/>
        </p:nvCxnSpPr>
        <p:spPr>
          <a:xfrm>
            <a:off x="1674027" y="1798023"/>
            <a:ext cx="1691400" cy="679500"/>
          </a:xfrm>
          <a:prstGeom prst="straightConnector1">
            <a:avLst/>
          </a:prstGeom>
          <a:noFill/>
          <a:ln cap="flat" cmpd="sng" w="38100">
            <a:solidFill>
              <a:schemeClr val="accent4"/>
            </a:solidFill>
            <a:prstDash val="solid"/>
            <a:round/>
            <a:headEnd len="med" w="med" type="none"/>
            <a:tailEnd len="med" w="med" type="none"/>
          </a:ln>
        </p:spPr>
      </p:cxnSp>
      <p:cxnSp>
        <p:nvCxnSpPr>
          <p:cNvPr id="805" name="Google Shape;805;p68"/>
          <p:cNvCxnSpPr/>
          <p:nvPr/>
        </p:nvCxnSpPr>
        <p:spPr>
          <a:xfrm>
            <a:off x="1674027" y="1798023"/>
            <a:ext cx="0" cy="2716500"/>
          </a:xfrm>
          <a:prstGeom prst="straightConnector1">
            <a:avLst/>
          </a:prstGeom>
          <a:noFill/>
          <a:ln cap="flat" cmpd="sng" w="38100">
            <a:solidFill>
              <a:schemeClr val="accent3"/>
            </a:solidFill>
            <a:prstDash val="dash"/>
            <a:round/>
            <a:headEnd len="med" w="med" type="none"/>
            <a:tailEnd len="med" w="med" type="none"/>
          </a:ln>
        </p:spPr>
      </p:cxnSp>
      <p:sp>
        <p:nvSpPr>
          <p:cNvPr id="806" name="Google Shape;806;p68"/>
          <p:cNvSpPr txBox="1"/>
          <p:nvPr/>
        </p:nvSpPr>
        <p:spPr>
          <a:xfrm flipH="1" rot="2246">
            <a:off x="4687200" y="2573105"/>
            <a:ext cx="4132801"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iyo xariiq toosan oo taagan (vertical ray) ayaa laga soo bixin karaa dhibcaha kale.</a:t>
            </a:r>
            <a:endParaRPr sz="1800">
              <a:latin typeface="Lexend"/>
              <a:ea typeface="Lexend"/>
              <a:cs typeface="Lexend"/>
              <a:sym typeface="Lexend"/>
            </a:endParaRPr>
          </a:p>
        </p:txBody>
      </p:sp>
      <p:cxnSp>
        <p:nvCxnSpPr>
          <p:cNvPr id="807" name="Google Shape;807;p68"/>
          <p:cNvCxnSpPr/>
          <p:nvPr/>
        </p:nvCxnSpPr>
        <p:spPr>
          <a:xfrm>
            <a:off x="2002746" y="1119848"/>
            <a:ext cx="0" cy="2716500"/>
          </a:xfrm>
          <a:prstGeom prst="straightConnector1">
            <a:avLst/>
          </a:prstGeom>
          <a:noFill/>
          <a:ln cap="flat" cmpd="sng" w="38100">
            <a:solidFill>
              <a:schemeClr val="accent3"/>
            </a:solidFill>
            <a:prstDash val="dash"/>
            <a:round/>
            <a:headEnd len="med" w="med" type="none"/>
            <a:tailEnd len="med" w="med" type="none"/>
          </a:ln>
        </p:spPr>
      </p:cxnSp>
      <p:sp>
        <p:nvSpPr>
          <p:cNvPr id="808" name="Google Shape;808;p68"/>
          <p:cNvSpPr txBox="1"/>
          <p:nvPr/>
        </p:nvSpPr>
        <p:spPr>
          <a:xfrm flipH="1" rot="2246">
            <a:off x="4687200" y="3222205"/>
            <a:ext cx="4132801"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Dhibcaha ay labada xariiq toosan (rays) isku gooyaan ayaa ah dhibcaha saddexaad ee saddexagalka qumman (right-angled triangle).</a:t>
            </a:r>
            <a:endParaRPr sz="1800">
              <a:latin typeface="Lexend"/>
              <a:ea typeface="Lexend"/>
              <a:cs typeface="Lexend"/>
              <a:sym typeface="Lexend"/>
            </a:endParaRPr>
          </a:p>
        </p:txBody>
      </p:sp>
      <p:sp>
        <p:nvSpPr>
          <p:cNvPr id="809" name="Google Shape;809;p68"/>
          <p:cNvSpPr/>
          <p:nvPr/>
        </p:nvSpPr>
        <p:spPr>
          <a:xfrm>
            <a:off x="1675575" y="1800700"/>
            <a:ext cx="1691400" cy="679500"/>
          </a:xfrm>
          <a:prstGeom prst="rtTriangle">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10" name="Google Shape;810;p68"/>
          <p:cNvSpPr/>
          <p:nvPr/>
        </p:nvSpPr>
        <p:spPr>
          <a:xfrm>
            <a:off x="1514935" y="2321343"/>
            <a:ext cx="313500" cy="313500"/>
          </a:xfrm>
          <a:prstGeom prst="mathMultiply">
            <a:avLst>
              <a:gd fmla="val 8820" name="adj1"/>
            </a:avLst>
          </a:pr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4" name="Shape 814"/>
        <p:cNvGrpSpPr/>
        <p:nvPr/>
      </p:nvGrpSpPr>
      <p:grpSpPr>
        <a:xfrm>
          <a:off x="0" y="0"/>
          <a:ext cx="0" cy="0"/>
          <a:chOff x="0" y="0"/>
          <a:chExt cx="0" cy="0"/>
        </a:xfrm>
      </p:grpSpPr>
      <p:pic>
        <p:nvPicPr>
          <p:cNvPr id="815" name="Google Shape;815;p69"/>
          <p:cNvPicPr preferRelativeResize="0"/>
          <p:nvPr/>
        </p:nvPicPr>
        <p:blipFill>
          <a:blip r:embed="rId3">
            <a:alphaModFix/>
          </a:blip>
          <a:stretch>
            <a:fillRect/>
          </a:stretch>
        </p:blipFill>
        <p:spPr>
          <a:xfrm>
            <a:off x="324000" y="668250"/>
            <a:ext cx="4248001" cy="4143365"/>
          </a:xfrm>
          <a:prstGeom prst="rect">
            <a:avLst/>
          </a:prstGeom>
          <a:noFill/>
          <a:ln cap="flat" cmpd="sng" w="19050">
            <a:solidFill>
              <a:schemeClr val="dk1"/>
            </a:solidFill>
            <a:prstDash val="solid"/>
            <a:round/>
            <a:headEnd len="sm" w="sm" type="none"/>
            <a:tailEnd len="sm" w="sm" type="none"/>
          </a:ln>
        </p:spPr>
      </p:pic>
      <p:sp>
        <p:nvSpPr>
          <p:cNvPr id="816" name="Google Shape;816;p6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Aragtida Pythagoras (Pythagoras’ theorem) iyo isku-duwayaasha (coordinates)</a:t>
            </a:r>
            <a:endParaRPr/>
          </a:p>
        </p:txBody>
      </p:sp>
      <p:sp>
        <p:nvSpPr>
          <p:cNvPr id="817" name="Google Shape;817;p69"/>
          <p:cNvSpPr txBox="1"/>
          <p:nvPr/>
        </p:nvSpPr>
        <p:spPr>
          <a:xfrm flipH="1" rot="2246">
            <a:off x="4687200" y="640680"/>
            <a:ext cx="4132801"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Dhab ahaantii, dhibcaha ay labada xariiq toosan (rays) isku gooyaan had iyo jeer waa cidhifka xagasha qumman (right angle), laftiisa.</a:t>
            </a:r>
            <a:endParaRPr sz="1800">
              <a:latin typeface="Lexend"/>
              <a:ea typeface="Lexend"/>
              <a:cs typeface="Lexend"/>
              <a:sym typeface="Lexend"/>
            </a:endParaRPr>
          </a:p>
        </p:txBody>
      </p:sp>
      <p:sp>
        <p:nvSpPr>
          <p:cNvPr id="818" name="Google Shape;818;p69"/>
          <p:cNvSpPr/>
          <p:nvPr/>
        </p:nvSpPr>
        <p:spPr>
          <a:xfrm>
            <a:off x="1514935" y="1641843"/>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19" name="Google Shape;819;p69"/>
          <p:cNvSpPr/>
          <p:nvPr/>
        </p:nvSpPr>
        <p:spPr>
          <a:xfrm>
            <a:off x="3206306" y="2321347"/>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820" name="Google Shape;820;p69"/>
          <p:cNvCxnSpPr/>
          <p:nvPr/>
        </p:nvCxnSpPr>
        <p:spPr>
          <a:xfrm>
            <a:off x="1674027" y="1798023"/>
            <a:ext cx="1691400" cy="679500"/>
          </a:xfrm>
          <a:prstGeom prst="straightConnector1">
            <a:avLst/>
          </a:prstGeom>
          <a:noFill/>
          <a:ln cap="flat" cmpd="sng" w="38100">
            <a:solidFill>
              <a:schemeClr val="accent5"/>
            </a:solidFill>
            <a:prstDash val="solid"/>
            <a:round/>
            <a:headEnd len="med" w="med" type="none"/>
            <a:tailEnd len="med" w="med" type="none"/>
          </a:ln>
        </p:spPr>
      </p:cxnSp>
      <p:cxnSp>
        <p:nvCxnSpPr>
          <p:cNvPr id="821" name="Google Shape;821;p69"/>
          <p:cNvCxnSpPr/>
          <p:nvPr/>
        </p:nvCxnSpPr>
        <p:spPr>
          <a:xfrm>
            <a:off x="1674027" y="1798023"/>
            <a:ext cx="0" cy="2716500"/>
          </a:xfrm>
          <a:prstGeom prst="straightConnector1">
            <a:avLst/>
          </a:prstGeom>
          <a:noFill/>
          <a:ln cap="flat" cmpd="sng" w="38100">
            <a:solidFill>
              <a:schemeClr val="accent3"/>
            </a:solidFill>
            <a:prstDash val="dash"/>
            <a:round/>
            <a:headEnd len="med" w="med" type="none"/>
            <a:tailEnd len="med" w="med" type="none"/>
          </a:ln>
        </p:spPr>
      </p:cxnSp>
      <p:cxnSp>
        <p:nvCxnSpPr>
          <p:cNvPr id="822" name="Google Shape;822;p69"/>
          <p:cNvCxnSpPr/>
          <p:nvPr/>
        </p:nvCxnSpPr>
        <p:spPr>
          <a:xfrm>
            <a:off x="2002746" y="1119848"/>
            <a:ext cx="0" cy="2716500"/>
          </a:xfrm>
          <a:prstGeom prst="straightConnector1">
            <a:avLst/>
          </a:prstGeom>
          <a:noFill/>
          <a:ln cap="flat" cmpd="sng" w="38100">
            <a:solidFill>
              <a:schemeClr val="accent3"/>
            </a:solidFill>
            <a:prstDash val="dash"/>
            <a:round/>
            <a:headEnd len="med" w="med" type="none"/>
            <a:tailEnd len="med" w="med" type="none"/>
          </a:ln>
        </p:spPr>
      </p:cxnSp>
      <p:sp>
        <p:nvSpPr>
          <p:cNvPr id="823" name="Google Shape;823;p69"/>
          <p:cNvSpPr/>
          <p:nvPr/>
        </p:nvSpPr>
        <p:spPr>
          <a:xfrm>
            <a:off x="1675575" y="1800700"/>
            <a:ext cx="1691400" cy="679500"/>
          </a:xfrm>
          <a:prstGeom prst="rtTriangle">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24" name="Google Shape;824;p69"/>
          <p:cNvSpPr/>
          <p:nvPr/>
        </p:nvSpPr>
        <p:spPr>
          <a:xfrm>
            <a:off x="1684800" y="2217400"/>
            <a:ext cx="262800" cy="2628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25" name="Google Shape;825;p69"/>
          <p:cNvSpPr/>
          <p:nvPr/>
        </p:nvSpPr>
        <p:spPr>
          <a:xfrm>
            <a:off x="1674025" y="1800700"/>
            <a:ext cx="1691400" cy="679500"/>
          </a:xfrm>
          <a:prstGeom prst="rtTriangle">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826" name="Google Shape;826;p69"/>
          <p:cNvGrpSpPr/>
          <p:nvPr/>
        </p:nvGrpSpPr>
        <p:grpSpPr>
          <a:xfrm flipH="1">
            <a:off x="4767984" y="2164216"/>
            <a:ext cx="3382255" cy="1425730"/>
            <a:chOff x="937625" y="2497850"/>
            <a:chExt cx="3666401" cy="1574001"/>
          </a:xfrm>
        </p:grpSpPr>
        <p:pic>
          <p:nvPicPr>
            <p:cNvPr id="827" name="Google Shape;827;p69"/>
            <p:cNvPicPr preferRelativeResize="0"/>
            <p:nvPr/>
          </p:nvPicPr>
          <p:blipFill rotWithShape="1">
            <a:blip r:embed="rId4">
              <a:alphaModFix/>
            </a:blip>
            <a:srcRect b="4760" l="40550" r="0" t="13015"/>
            <a:stretch/>
          </p:blipFill>
          <p:spPr>
            <a:xfrm>
              <a:off x="937625" y="2497850"/>
              <a:ext cx="3666401" cy="1574001"/>
            </a:xfrm>
            <a:prstGeom prst="rect">
              <a:avLst/>
            </a:prstGeom>
            <a:noFill/>
            <a:ln>
              <a:noFill/>
            </a:ln>
          </p:spPr>
        </p:pic>
        <p:sp>
          <p:nvSpPr>
            <p:cNvPr id="828" name="Google Shape;828;p69"/>
            <p:cNvSpPr txBox="1"/>
            <p:nvPr/>
          </p:nvSpPr>
          <p:spPr>
            <a:xfrm>
              <a:off x="1218037" y="2543035"/>
              <a:ext cx="3350100" cy="1223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200">
                  <a:latin typeface="Lexend"/>
                  <a:ea typeface="Lexend"/>
                  <a:cs typeface="Lexend"/>
                  <a:sym typeface="Lexend"/>
                </a:rPr>
                <a:t>Oh, taas waa fududahay marka.</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lang="en-GB" sz="1200">
                  <a:latin typeface="Lexend"/>
                  <a:ea typeface="Lexend"/>
                  <a:cs typeface="Lexend"/>
                  <a:sym typeface="Lexend"/>
                </a:rPr>
                <a:t>Waan ogahay dhinaca had iyo jeer ah hypotenuse-ka (hypotenuse) saddex-xagashaas!</a:t>
              </a:r>
              <a:endParaRPr sz="1800">
                <a:latin typeface="Lexend"/>
                <a:ea typeface="Lexend"/>
                <a:cs typeface="Lexend"/>
                <a:sym typeface="Lexend"/>
              </a:endParaRPr>
            </a:p>
          </p:txBody>
        </p:sp>
      </p:grpSp>
      <p:pic>
        <p:nvPicPr>
          <p:cNvPr id="829" name="Google Shape;829;p69"/>
          <p:cNvPicPr preferRelativeResize="0"/>
          <p:nvPr/>
        </p:nvPicPr>
        <p:blipFill>
          <a:blip r:embed="rId7">
            <a:alphaModFix/>
          </a:blip>
          <a:stretch>
            <a:fillRect/>
          </a:stretch>
        </p:blipFill>
        <p:spPr>
          <a:xfrm>
            <a:off x="8024233" y="3340748"/>
            <a:ext cx="650925" cy="839350"/>
          </a:xfrm>
          <a:prstGeom prst="rect">
            <a:avLst/>
          </a:prstGeom>
          <a:noFill/>
          <a:ln>
            <a:noFill/>
          </a:ln>
        </p:spPr>
      </p:pic>
      <p:sp>
        <p:nvSpPr>
          <p:cNvPr id="830" name="Google Shape;830;p69"/>
          <p:cNvSpPr txBox="1"/>
          <p:nvPr/>
        </p:nvSpPr>
        <p:spPr>
          <a:xfrm flipH="1">
            <a:off x="7907046" y="4140848"/>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Cali</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4" name="Shape 834"/>
        <p:cNvGrpSpPr/>
        <p:nvPr/>
      </p:nvGrpSpPr>
      <p:grpSpPr>
        <a:xfrm>
          <a:off x="0" y="0"/>
          <a:ext cx="0" cy="0"/>
          <a:chOff x="0" y="0"/>
          <a:chExt cx="0" cy="0"/>
        </a:xfrm>
      </p:grpSpPr>
      <p:pic>
        <p:nvPicPr>
          <p:cNvPr id="835" name="Google Shape;835;p70"/>
          <p:cNvPicPr preferRelativeResize="0"/>
          <p:nvPr/>
        </p:nvPicPr>
        <p:blipFill>
          <a:blip r:embed="rId3">
            <a:alphaModFix/>
          </a:blip>
          <a:stretch>
            <a:fillRect/>
          </a:stretch>
        </p:blipFill>
        <p:spPr>
          <a:xfrm>
            <a:off x="324000" y="668250"/>
            <a:ext cx="4248001" cy="4143365"/>
          </a:xfrm>
          <a:prstGeom prst="rect">
            <a:avLst/>
          </a:prstGeom>
          <a:noFill/>
          <a:ln cap="flat" cmpd="sng" w="19050">
            <a:solidFill>
              <a:schemeClr val="dk1"/>
            </a:solidFill>
            <a:prstDash val="solid"/>
            <a:round/>
            <a:headEnd len="sm" w="sm" type="none"/>
            <a:tailEnd len="sm" w="sm" type="none"/>
          </a:ln>
        </p:spPr>
      </p:pic>
      <p:sp>
        <p:nvSpPr>
          <p:cNvPr id="836" name="Google Shape;836;p7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Aragtida Pythagoras (Pythagoras’ theorem) iyo isku-duwayaasha (coordinates)</a:t>
            </a:r>
            <a:endParaRPr/>
          </a:p>
        </p:txBody>
      </p:sp>
      <p:sp>
        <p:nvSpPr>
          <p:cNvPr id="837" name="Google Shape;837;p70"/>
          <p:cNvSpPr txBox="1"/>
          <p:nvPr/>
        </p:nvSpPr>
        <p:spPr>
          <a:xfrm flipH="1" rot="2246">
            <a:off x="4687200" y="640680"/>
            <a:ext cx="4132801"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Xaqiiqdii, barta ay labada shucaac (rays) isku gooyaan had iyo jeer waa cidhifka (vertex) xagasha qumman (right angle), lafteeda.</a:t>
            </a:r>
            <a:endParaRPr sz="1800">
              <a:latin typeface="Lexend"/>
              <a:ea typeface="Lexend"/>
              <a:cs typeface="Lexend"/>
              <a:sym typeface="Lexend"/>
            </a:endParaRPr>
          </a:p>
        </p:txBody>
      </p:sp>
      <p:sp>
        <p:nvSpPr>
          <p:cNvPr id="838" name="Google Shape;838;p70"/>
          <p:cNvSpPr/>
          <p:nvPr/>
        </p:nvSpPr>
        <p:spPr>
          <a:xfrm>
            <a:off x="1514935" y="1641843"/>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39" name="Google Shape;839;p70"/>
          <p:cNvSpPr/>
          <p:nvPr/>
        </p:nvSpPr>
        <p:spPr>
          <a:xfrm>
            <a:off x="3206306" y="2321347"/>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840" name="Google Shape;840;p70"/>
          <p:cNvCxnSpPr/>
          <p:nvPr/>
        </p:nvCxnSpPr>
        <p:spPr>
          <a:xfrm>
            <a:off x="1674027" y="1798023"/>
            <a:ext cx="1691400" cy="679500"/>
          </a:xfrm>
          <a:prstGeom prst="straightConnector1">
            <a:avLst/>
          </a:prstGeom>
          <a:noFill/>
          <a:ln cap="flat" cmpd="sng" w="38100">
            <a:solidFill>
              <a:schemeClr val="accent5"/>
            </a:solidFill>
            <a:prstDash val="solid"/>
            <a:round/>
            <a:headEnd len="med" w="med" type="none"/>
            <a:tailEnd len="med" w="med" type="none"/>
          </a:ln>
        </p:spPr>
      </p:cxnSp>
      <p:cxnSp>
        <p:nvCxnSpPr>
          <p:cNvPr id="841" name="Google Shape;841;p70"/>
          <p:cNvCxnSpPr/>
          <p:nvPr/>
        </p:nvCxnSpPr>
        <p:spPr>
          <a:xfrm>
            <a:off x="1674027" y="1798023"/>
            <a:ext cx="0" cy="2716500"/>
          </a:xfrm>
          <a:prstGeom prst="straightConnector1">
            <a:avLst/>
          </a:prstGeom>
          <a:noFill/>
          <a:ln cap="flat" cmpd="sng" w="38100">
            <a:solidFill>
              <a:schemeClr val="accent3"/>
            </a:solidFill>
            <a:prstDash val="dash"/>
            <a:round/>
            <a:headEnd len="med" w="med" type="none"/>
            <a:tailEnd len="med" w="med" type="none"/>
          </a:ln>
        </p:spPr>
      </p:cxnSp>
      <p:cxnSp>
        <p:nvCxnSpPr>
          <p:cNvPr id="842" name="Google Shape;842;p70"/>
          <p:cNvCxnSpPr/>
          <p:nvPr/>
        </p:nvCxnSpPr>
        <p:spPr>
          <a:xfrm>
            <a:off x="2002746" y="1119848"/>
            <a:ext cx="0" cy="2716500"/>
          </a:xfrm>
          <a:prstGeom prst="straightConnector1">
            <a:avLst/>
          </a:prstGeom>
          <a:noFill/>
          <a:ln cap="flat" cmpd="sng" w="38100">
            <a:solidFill>
              <a:schemeClr val="accent3"/>
            </a:solidFill>
            <a:prstDash val="dash"/>
            <a:round/>
            <a:headEnd len="med" w="med" type="none"/>
            <a:tailEnd len="med" w="med" type="none"/>
          </a:ln>
        </p:spPr>
      </p:cxnSp>
      <p:sp>
        <p:nvSpPr>
          <p:cNvPr id="843" name="Google Shape;843;p70"/>
          <p:cNvSpPr/>
          <p:nvPr/>
        </p:nvSpPr>
        <p:spPr>
          <a:xfrm>
            <a:off x="1675575" y="1800700"/>
            <a:ext cx="1691400" cy="679500"/>
          </a:xfrm>
          <a:prstGeom prst="rtTriangl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44" name="Google Shape;844;p70"/>
          <p:cNvSpPr/>
          <p:nvPr/>
        </p:nvSpPr>
        <p:spPr>
          <a:xfrm>
            <a:off x="1684800" y="2217400"/>
            <a:ext cx="262800" cy="2628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45" name="Google Shape;845;p70"/>
          <p:cNvSpPr/>
          <p:nvPr/>
        </p:nvSpPr>
        <p:spPr>
          <a:xfrm>
            <a:off x="1674025" y="1800700"/>
            <a:ext cx="1691400" cy="679500"/>
          </a:xfrm>
          <a:prstGeom prst="rtTriangle">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846" name="Google Shape;846;p70"/>
          <p:cNvGrpSpPr/>
          <p:nvPr/>
        </p:nvGrpSpPr>
        <p:grpSpPr>
          <a:xfrm flipH="1">
            <a:off x="4768410" y="1589420"/>
            <a:ext cx="4247893" cy="1790741"/>
            <a:chOff x="937625" y="2497850"/>
            <a:chExt cx="3666401" cy="1574001"/>
          </a:xfrm>
        </p:grpSpPr>
        <p:pic>
          <p:nvPicPr>
            <p:cNvPr id="847" name="Google Shape;847;p70"/>
            <p:cNvPicPr preferRelativeResize="0"/>
            <p:nvPr/>
          </p:nvPicPr>
          <p:blipFill rotWithShape="1">
            <a:blip r:embed="rId4">
              <a:alphaModFix/>
            </a:blip>
            <a:srcRect b="4760" l="40550" r="0" t="13015"/>
            <a:stretch/>
          </p:blipFill>
          <p:spPr>
            <a:xfrm>
              <a:off x="937625" y="2497850"/>
              <a:ext cx="3666401" cy="1574001"/>
            </a:xfrm>
            <a:prstGeom prst="rect">
              <a:avLst/>
            </a:prstGeom>
            <a:noFill/>
            <a:ln>
              <a:noFill/>
            </a:ln>
          </p:spPr>
        </p:pic>
        <p:sp>
          <p:nvSpPr>
            <p:cNvPr id="848" name="Google Shape;848;p70"/>
            <p:cNvSpPr txBox="1"/>
            <p:nvPr/>
          </p:nvSpPr>
          <p:spPr>
            <a:xfrm>
              <a:off x="1218037" y="2561265"/>
              <a:ext cx="3350100" cy="1217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300">
                  <a:latin typeface="Lexend"/>
                  <a:ea typeface="Lexend"/>
                  <a:cs typeface="Lexend"/>
                  <a:sym typeface="Lexend"/>
                </a:rPr>
                <a:t>Fogaanta (distance) u dhaxaysa labada bari ee asalka ah sidoo kale had iyo jeer waa dhererka hypotenuse-ka (hypotenuse), sababtoo ah waxay ka soo horjeedaa xagasha qumman (right angle) ee laga sameeyay labada shucaac (rays)!</a:t>
              </a:r>
              <a:endParaRPr sz="1800">
                <a:latin typeface="Lexend"/>
                <a:ea typeface="Lexend"/>
                <a:cs typeface="Lexend"/>
                <a:sym typeface="Lexend"/>
              </a:endParaRPr>
            </a:p>
          </p:txBody>
        </p:sp>
      </p:grpSp>
      <p:pic>
        <p:nvPicPr>
          <p:cNvPr id="849" name="Google Shape;849;p70"/>
          <p:cNvPicPr preferRelativeResize="0"/>
          <p:nvPr/>
        </p:nvPicPr>
        <p:blipFill>
          <a:blip r:embed="rId7">
            <a:alphaModFix/>
          </a:blip>
          <a:stretch>
            <a:fillRect/>
          </a:stretch>
        </p:blipFill>
        <p:spPr>
          <a:xfrm>
            <a:off x="8024233" y="3340748"/>
            <a:ext cx="650925" cy="839350"/>
          </a:xfrm>
          <a:prstGeom prst="rect">
            <a:avLst/>
          </a:prstGeom>
          <a:noFill/>
          <a:ln>
            <a:noFill/>
          </a:ln>
        </p:spPr>
      </p:pic>
      <p:sp>
        <p:nvSpPr>
          <p:cNvPr id="850" name="Google Shape;850;p70"/>
          <p:cNvSpPr txBox="1"/>
          <p:nvPr/>
        </p:nvSpPr>
        <p:spPr>
          <a:xfrm flipH="1">
            <a:off x="7907046" y="4140848"/>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Cali</a:t>
            </a:r>
            <a:endParaRPr sz="1800">
              <a:latin typeface="Lexend"/>
              <a:ea typeface="Lexend"/>
              <a:cs typeface="Lexend"/>
              <a:sym typeface="Lexend"/>
            </a:endParaRPr>
          </a:p>
        </p:txBody>
      </p:sp>
      <p:grpSp>
        <p:nvGrpSpPr>
          <p:cNvPr id="851" name="Google Shape;851;p70"/>
          <p:cNvGrpSpPr/>
          <p:nvPr/>
        </p:nvGrpSpPr>
        <p:grpSpPr>
          <a:xfrm>
            <a:off x="1750052" y="1410499"/>
            <a:ext cx="1691400" cy="825048"/>
            <a:chOff x="1750052" y="1410499"/>
            <a:chExt cx="1691400" cy="825048"/>
          </a:xfrm>
        </p:grpSpPr>
        <p:cxnSp>
          <p:nvCxnSpPr>
            <p:cNvPr id="852" name="Google Shape;852;p70"/>
            <p:cNvCxnSpPr/>
            <p:nvPr/>
          </p:nvCxnSpPr>
          <p:spPr>
            <a:xfrm>
              <a:off x="1750052" y="1556048"/>
              <a:ext cx="1691400" cy="679500"/>
            </a:xfrm>
            <a:prstGeom prst="straightConnector1">
              <a:avLst/>
            </a:prstGeom>
            <a:noFill/>
            <a:ln cap="flat" cmpd="sng" w="38100">
              <a:solidFill>
                <a:schemeClr val="accent4"/>
              </a:solidFill>
              <a:prstDash val="solid"/>
              <a:round/>
              <a:headEnd len="med" w="med" type="triangle"/>
              <a:tailEnd len="med" w="med" type="triangle"/>
            </a:ln>
          </p:spPr>
        </p:cxnSp>
        <p:sp>
          <p:nvSpPr>
            <p:cNvPr id="853" name="Google Shape;853;p70"/>
            <p:cNvSpPr txBox="1"/>
            <p:nvPr/>
          </p:nvSpPr>
          <p:spPr>
            <a:xfrm flipH="1" rot="1315616">
              <a:off x="2155663" y="1590430"/>
              <a:ext cx="1017074" cy="277039"/>
            </a:xfrm>
            <a:prstGeom prst="rect">
              <a:avLst/>
            </a:prstGeom>
            <a:solidFill>
              <a:schemeClr val="lt1"/>
            </a:solid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300">
                  <a:latin typeface="Lexend"/>
                  <a:ea typeface="Lexend"/>
                  <a:cs typeface="Lexend"/>
                  <a:sym typeface="Lexend"/>
                </a:rPr>
                <a:t>??? cutub (units)</a:t>
              </a:r>
              <a:endParaRPr sz="1800">
                <a:latin typeface="Lexend"/>
                <a:ea typeface="Lexend"/>
                <a:cs typeface="Lexend"/>
                <a:sym typeface="Lexend"/>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7" name="Shape 857"/>
        <p:cNvGrpSpPr/>
        <p:nvPr/>
      </p:nvGrpSpPr>
      <p:grpSpPr>
        <a:xfrm>
          <a:off x="0" y="0"/>
          <a:ext cx="0" cy="0"/>
          <a:chOff x="0" y="0"/>
          <a:chExt cx="0" cy="0"/>
        </a:xfrm>
      </p:grpSpPr>
      <p:pic>
        <p:nvPicPr>
          <p:cNvPr id="858" name="Google Shape;858;p71"/>
          <p:cNvPicPr preferRelativeResize="0"/>
          <p:nvPr/>
        </p:nvPicPr>
        <p:blipFill>
          <a:blip r:embed="rId3">
            <a:alphaModFix/>
          </a:blip>
          <a:stretch>
            <a:fillRect/>
          </a:stretch>
        </p:blipFill>
        <p:spPr>
          <a:xfrm>
            <a:off x="324000" y="668250"/>
            <a:ext cx="4248001" cy="4143365"/>
          </a:xfrm>
          <a:prstGeom prst="rect">
            <a:avLst/>
          </a:prstGeom>
          <a:noFill/>
          <a:ln cap="flat" cmpd="sng" w="19050">
            <a:solidFill>
              <a:schemeClr val="dk1"/>
            </a:solidFill>
            <a:prstDash val="solid"/>
            <a:round/>
            <a:headEnd len="sm" w="sm" type="none"/>
            <a:tailEnd len="sm" w="sm" type="none"/>
          </a:ln>
        </p:spPr>
      </p:pic>
      <p:sp>
        <p:nvSpPr>
          <p:cNvPr id="859" name="Google Shape;859;p7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Aragtida Pythagoras (Pythagoras’ theorem) iyo isku-duwayaasha (coordinates)</a:t>
            </a:r>
            <a:endParaRPr/>
          </a:p>
        </p:txBody>
      </p:sp>
      <p:sp>
        <p:nvSpPr>
          <p:cNvPr id="860" name="Google Shape;860;p71"/>
          <p:cNvSpPr txBox="1"/>
          <p:nvPr/>
        </p:nvSpPr>
        <p:spPr>
          <a:xfrm flipH="1" rot="2246">
            <a:off x="4687200" y="640680"/>
            <a:ext cx="4132801"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Xaqiiqdii, barta ay labada shucaac (rays) isku gooyaan had iyo jeer waa cidhifka (vertex) xagasha qumman (right angle), lafteeda.</a:t>
            </a:r>
            <a:endParaRPr sz="1800">
              <a:latin typeface="Lexend"/>
              <a:ea typeface="Lexend"/>
              <a:cs typeface="Lexend"/>
              <a:sym typeface="Lexend"/>
            </a:endParaRPr>
          </a:p>
        </p:txBody>
      </p:sp>
      <p:sp>
        <p:nvSpPr>
          <p:cNvPr id="861" name="Google Shape;861;p71"/>
          <p:cNvSpPr/>
          <p:nvPr/>
        </p:nvSpPr>
        <p:spPr>
          <a:xfrm>
            <a:off x="1514935" y="1641843"/>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62" name="Google Shape;862;p71"/>
          <p:cNvSpPr/>
          <p:nvPr/>
        </p:nvSpPr>
        <p:spPr>
          <a:xfrm>
            <a:off x="3206306" y="2321347"/>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863" name="Google Shape;863;p71"/>
          <p:cNvCxnSpPr/>
          <p:nvPr/>
        </p:nvCxnSpPr>
        <p:spPr>
          <a:xfrm>
            <a:off x="1674027" y="1798023"/>
            <a:ext cx="1691400" cy="679500"/>
          </a:xfrm>
          <a:prstGeom prst="straightConnector1">
            <a:avLst/>
          </a:prstGeom>
          <a:noFill/>
          <a:ln cap="flat" cmpd="sng" w="38100">
            <a:solidFill>
              <a:schemeClr val="accent5"/>
            </a:solidFill>
            <a:prstDash val="solid"/>
            <a:round/>
            <a:headEnd len="med" w="med" type="none"/>
            <a:tailEnd len="med" w="med" type="none"/>
          </a:ln>
        </p:spPr>
      </p:cxnSp>
      <p:sp>
        <p:nvSpPr>
          <p:cNvPr id="864" name="Google Shape;864;p71"/>
          <p:cNvSpPr/>
          <p:nvPr/>
        </p:nvSpPr>
        <p:spPr>
          <a:xfrm>
            <a:off x="1675575" y="1800700"/>
            <a:ext cx="1691400" cy="679500"/>
          </a:xfrm>
          <a:prstGeom prst="rtTriangl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65" name="Google Shape;865;p71"/>
          <p:cNvSpPr/>
          <p:nvPr/>
        </p:nvSpPr>
        <p:spPr>
          <a:xfrm>
            <a:off x="1684800" y="2217400"/>
            <a:ext cx="262800" cy="2628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66" name="Google Shape;866;p71"/>
          <p:cNvSpPr/>
          <p:nvPr/>
        </p:nvSpPr>
        <p:spPr>
          <a:xfrm>
            <a:off x="1674025" y="1800700"/>
            <a:ext cx="1691400" cy="679500"/>
          </a:xfrm>
          <a:prstGeom prst="rtTriangle">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867" name="Google Shape;867;p71"/>
          <p:cNvGrpSpPr/>
          <p:nvPr/>
        </p:nvGrpSpPr>
        <p:grpSpPr>
          <a:xfrm>
            <a:off x="1750052" y="1410499"/>
            <a:ext cx="1691400" cy="825048"/>
            <a:chOff x="1750052" y="1410499"/>
            <a:chExt cx="1691400" cy="825048"/>
          </a:xfrm>
        </p:grpSpPr>
        <p:cxnSp>
          <p:nvCxnSpPr>
            <p:cNvPr id="868" name="Google Shape;868;p71"/>
            <p:cNvCxnSpPr/>
            <p:nvPr/>
          </p:nvCxnSpPr>
          <p:spPr>
            <a:xfrm>
              <a:off x="1750052" y="1556048"/>
              <a:ext cx="1691400" cy="679500"/>
            </a:xfrm>
            <a:prstGeom prst="straightConnector1">
              <a:avLst/>
            </a:prstGeom>
            <a:noFill/>
            <a:ln cap="flat" cmpd="sng" w="38100">
              <a:solidFill>
                <a:schemeClr val="accent4"/>
              </a:solidFill>
              <a:prstDash val="solid"/>
              <a:round/>
              <a:headEnd len="med" w="med" type="triangle"/>
              <a:tailEnd len="med" w="med" type="triangle"/>
            </a:ln>
          </p:spPr>
        </p:cxnSp>
        <p:sp>
          <p:nvSpPr>
            <p:cNvPr id="869" name="Google Shape;869;p71"/>
            <p:cNvSpPr txBox="1"/>
            <p:nvPr/>
          </p:nvSpPr>
          <p:spPr>
            <a:xfrm flipH="1" rot="1315616">
              <a:off x="2155663" y="1590430"/>
              <a:ext cx="1017074" cy="277039"/>
            </a:xfrm>
            <a:prstGeom prst="rect">
              <a:avLst/>
            </a:prstGeom>
            <a:solidFill>
              <a:schemeClr val="lt1"/>
            </a:solid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300">
                  <a:latin typeface="Lexend"/>
                  <a:ea typeface="Lexend"/>
                  <a:cs typeface="Lexend"/>
                  <a:sym typeface="Lexend"/>
                </a:rPr>
                <a:t>??? cutub (units)</a:t>
              </a:r>
              <a:endParaRPr sz="1800">
                <a:latin typeface="Lexend"/>
                <a:ea typeface="Lexend"/>
                <a:cs typeface="Lexend"/>
                <a:sym typeface="Lexend"/>
              </a:endParaRPr>
            </a:p>
          </p:txBody>
        </p:sp>
      </p:grpSp>
      <p:pic>
        <p:nvPicPr>
          <p:cNvPr id="870" name="Google Shape;870;p71"/>
          <p:cNvPicPr preferRelativeResize="0"/>
          <p:nvPr/>
        </p:nvPicPr>
        <p:blipFill>
          <a:blip r:embed="rId7">
            <a:alphaModFix/>
          </a:blip>
          <a:stretch>
            <a:fillRect/>
          </a:stretch>
        </p:blipFill>
        <p:spPr>
          <a:xfrm>
            <a:off x="8024233" y="3340748"/>
            <a:ext cx="650925" cy="839350"/>
          </a:xfrm>
          <a:prstGeom prst="rect">
            <a:avLst/>
          </a:prstGeom>
          <a:noFill/>
          <a:ln>
            <a:noFill/>
          </a:ln>
        </p:spPr>
      </p:pic>
      <p:sp>
        <p:nvSpPr>
          <p:cNvPr id="871" name="Google Shape;871;p71"/>
          <p:cNvSpPr txBox="1"/>
          <p:nvPr/>
        </p:nvSpPr>
        <p:spPr>
          <a:xfrm flipH="1">
            <a:off x="7907046" y="4140848"/>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Cali</a:t>
            </a:r>
            <a:endParaRPr sz="1800">
              <a:latin typeface="Lexend"/>
              <a:ea typeface="Lexend"/>
              <a:cs typeface="Lexend"/>
              <a:sym typeface="Lexend"/>
            </a:endParaRPr>
          </a:p>
        </p:txBody>
      </p:sp>
      <p:grpSp>
        <p:nvGrpSpPr>
          <p:cNvPr id="872" name="Google Shape;872;p71"/>
          <p:cNvGrpSpPr/>
          <p:nvPr/>
        </p:nvGrpSpPr>
        <p:grpSpPr>
          <a:xfrm flipH="1">
            <a:off x="4768410" y="1589420"/>
            <a:ext cx="4247893" cy="1790741"/>
            <a:chOff x="937625" y="2497850"/>
            <a:chExt cx="3666401" cy="1574001"/>
          </a:xfrm>
        </p:grpSpPr>
        <p:pic>
          <p:nvPicPr>
            <p:cNvPr id="873" name="Google Shape;873;p71"/>
            <p:cNvPicPr preferRelativeResize="0"/>
            <p:nvPr/>
          </p:nvPicPr>
          <p:blipFill rotWithShape="1">
            <a:blip r:embed="rId5">
              <a:alphaModFix/>
            </a:blip>
            <a:srcRect b="4760" l="40550" r="0" t="13015"/>
            <a:stretch/>
          </p:blipFill>
          <p:spPr>
            <a:xfrm>
              <a:off x="937625" y="2497850"/>
              <a:ext cx="3666401" cy="1574001"/>
            </a:xfrm>
            <a:prstGeom prst="rect">
              <a:avLst/>
            </a:prstGeom>
            <a:noFill/>
            <a:ln>
              <a:noFill/>
            </a:ln>
          </p:spPr>
        </p:pic>
        <p:sp>
          <p:nvSpPr>
            <p:cNvPr id="874" name="Google Shape;874;p71"/>
            <p:cNvSpPr txBox="1"/>
            <p:nvPr/>
          </p:nvSpPr>
          <p:spPr>
            <a:xfrm>
              <a:off x="1218037" y="2591648"/>
              <a:ext cx="3350100" cy="1149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800"/>
                <a:buFont typeface="Arial"/>
                <a:buNone/>
              </a:pPr>
              <a:r>
                <a:rPr lang="en-GB" sz="1300">
                  <a:solidFill>
                    <a:schemeClr val="dk1"/>
                  </a:solidFill>
                  <a:latin typeface="Lexend"/>
                  <a:ea typeface="Lexend"/>
                  <a:cs typeface="Lexend"/>
                  <a:sym typeface="Lexend"/>
                </a:rPr>
                <a:t>Laakiin weli ma aqaano dhererka (lengths) dhinacyada saddex-xagasha (triangle) midkoodna!</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t/>
              </a:r>
              <a:endParaRPr sz="13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300">
                  <a:solidFill>
                    <a:schemeClr val="dk1"/>
                  </a:solidFill>
                  <a:latin typeface="Lexend"/>
                  <a:ea typeface="Lexend"/>
                  <a:cs typeface="Lexend"/>
                  <a:sym typeface="Lexend"/>
                </a:rPr>
                <a:t>Ma isticmaali karo aragtida Pythagoras (Pythagoras’ theorem) laba ka mid ah la'aan.</a:t>
              </a:r>
              <a:endParaRPr sz="1800">
                <a:latin typeface="Lexend"/>
                <a:ea typeface="Lexend"/>
                <a:cs typeface="Lexend"/>
                <a:sym typeface="Lexend"/>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8" name="Shape 878"/>
        <p:cNvGrpSpPr/>
        <p:nvPr/>
      </p:nvGrpSpPr>
      <p:grpSpPr>
        <a:xfrm>
          <a:off x="0" y="0"/>
          <a:ext cx="0" cy="0"/>
          <a:chOff x="0" y="0"/>
          <a:chExt cx="0" cy="0"/>
        </a:xfrm>
      </p:grpSpPr>
      <p:pic>
        <p:nvPicPr>
          <p:cNvPr id="879" name="Google Shape;879;p72"/>
          <p:cNvPicPr preferRelativeResize="0"/>
          <p:nvPr/>
        </p:nvPicPr>
        <p:blipFill>
          <a:blip r:embed="rId3">
            <a:alphaModFix/>
          </a:blip>
          <a:stretch>
            <a:fillRect/>
          </a:stretch>
        </p:blipFill>
        <p:spPr>
          <a:xfrm>
            <a:off x="324000" y="668250"/>
            <a:ext cx="4248001" cy="4143365"/>
          </a:xfrm>
          <a:prstGeom prst="rect">
            <a:avLst/>
          </a:prstGeom>
          <a:noFill/>
          <a:ln cap="flat" cmpd="sng" w="19050">
            <a:solidFill>
              <a:schemeClr val="dk1"/>
            </a:solidFill>
            <a:prstDash val="solid"/>
            <a:round/>
            <a:headEnd len="sm" w="sm" type="none"/>
            <a:tailEnd len="sm" w="sm" type="none"/>
          </a:ln>
        </p:spPr>
      </p:pic>
      <p:sp>
        <p:nvSpPr>
          <p:cNvPr id="880" name="Google Shape;880;p72"/>
          <p:cNvSpPr txBox="1"/>
          <p:nvPr/>
        </p:nvSpPr>
        <p:spPr>
          <a:xfrm flipH="1" rot="2246">
            <a:off x="4687200" y="640680"/>
            <a:ext cx="4132801"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Waxaan heli karnaa dhererka (lengths) labada dhinac ee gaaban (shorter sides) anagoo tirinayna tirada labajibbaaranayaasha (squares) kor iyo guud.</a:t>
            </a:r>
            <a:endParaRPr sz="1800">
              <a:latin typeface="Lexend"/>
              <a:ea typeface="Lexend"/>
              <a:cs typeface="Lexend"/>
              <a:sym typeface="Lexend"/>
            </a:endParaRPr>
          </a:p>
        </p:txBody>
      </p:sp>
      <p:sp>
        <p:nvSpPr>
          <p:cNvPr id="881" name="Google Shape;881;p7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Aragtida Pythagoras (Pythagoras’ theorem) iyo isku-duwayaasha (coordinates)</a:t>
            </a:r>
            <a:endParaRPr/>
          </a:p>
        </p:txBody>
      </p:sp>
      <p:sp>
        <p:nvSpPr>
          <p:cNvPr id="882" name="Google Shape;882;p72"/>
          <p:cNvSpPr/>
          <p:nvPr/>
        </p:nvSpPr>
        <p:spPr>
          <a:xfrm>
            <a:off x="1514935" y="1641843"/>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83" name="Google Shape;883;p72"/>
          <p:cNvSpPr/>
          <p:nvPr/>
        </p:nvSpPr>
        <p:spPr>
          <a:xfrm>
            <a:off x="3206306" y="2321347"/>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884" name="Google Shape;884;p72"/>
          <p:cNvCxnSpPr/>
          <p:nvPr/>
        </p:nvCxnSpPr>
        <p:spPr>
          <a:xfrm>
            <a:off x="1674027" y="1798023"/>
            <a:ext cx="1691400" cy="679500"/>
          </a:xfrm>
          <a:prstGeom prst="straightConnector1">
            <a:avLst/>
          </a:prstGeom>
          <a:noFill/>
          <a:ln cap="flat" cmpd="sng" w="38100">
            <a:solidFill>
              <a:schemeClr val="accent4"/>
            </a:solidFill>
            <a:prstDash val="solid"/>
            <a:round/>
            <a:headEnd len="med" w="med" type="none"/>
            <a:tailEnd len="med" w="med" type="none"/>
          </a:ln>
        </p:spPr>
      </p:cxnSp>
      <p:sp>
        <p:nvSpPr>
          <p:cNvPr id="885" name="Google Shape;885;p72"/>
          <p:cNvSpPr/>
          <p:nvPr/>
        </p:nvSpPr>
        <p:spPr>
          <a:xfrm>
            <a:off x="1675575" y="1800700"/>
            <a:ext cx="1691400" cy="679500"/>
          </a:xfrm>
          <a:prstGeom prst="rtTriangle">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86" name="Google Shape;886;p72"/>
          <p:cNvSpPr/>
          <p:nvPr/>
        </p:nvSpPr>
        <p:spPr>
          <a:xfrm>
            <a:off x="1684800" y="2217400"/>
            <a:ext cx="262800" cy="2628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87" name="Google Shape;887;p72"/>
          <p:cNvSpPr/>
          <p:nvPr/>
        </p:nvSpPr>
        <p:spPr>
          <a:xfrm>
            <a:off x="1674025" y="1800700"/>
            <a:ext cx="1691400" cy="679500"/>
          </a:xfrm>
          <a:prstGeom prst="rtTriangle">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888" name="Google Shape;888;p72"/>
          <p:cNvGrpSpPr/>
          <p:nvPr/>
        </p:nvGrpSpPr>
        <p:grpSpPr>
          <a:xfrm>
            <a:off x="1750052" y="1410499"/>
            <a:ext cx="1691400" cy="825048"/>
            <a:chOff x="1750052" y="1410499"/>
            <a:chExt cx="1691400" cy="825048"/>
          </a:xfrm>
        </p:grpSpPr>
        <p:cxnSp>
          <p:nvCxnSpPr>
            <p:cNvPr id="889" name="Google Shape;889;p72"/>
            <p:cNvCxnSpPr/>
            <p:nvPr/>
          </p:nvCxnSpPr>
          <p:spPr>
            <a:xfrm>
              <a:off x="1750052" y="1556048"/>
              <a:ext cx="1691400" cy="679500"/>
            </a:xfrm>
            <a:prstGeom prst="straightConnector1">
              <a:avLst/>
            </a:prstGeom>
            <a:noFill/>
            <a:ln cap="flat" cmpd="sng" w="38100">
              <a:solidFill>
                <a:schemeClr val="accent4"/>
              </a:solidFill>
              <a:prstDash val="solid"/>
              <a:round/>
              <a:headEnd len="med" w="med" type="triangle"/>
              <a:tailEnd len="med" w="med" type="triangle"/>
            </a:ln>
          </p:spPr>
        </p:cxnSp>
        <p:sp>
          <p:nvSpPr>
            <p:cNvPr id="890" name="Google Shape;890;p72"/>
            <p:cNvSpPr txBox="1"/>
            <p:nvPr/>
          </p:nvSpPr>
          <p:spPr>
            <a:xfrm flipH="1" rot="1315616">
              <a:off x="2155663" y="1590430"/>
              <a:ext cx="1017074" cy="277039"/>
            </a:xfrm>
            <a:prstGeom prst="rect">
              <a:avLst/>
            </a:prstGeom>
            <a:solidFill>
              <a:schemeClr val="lt1"/>
            </a:solid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800"/>
                <a:buFont typeface="Arial"/>
                <a:buNone/>
              </a:pPr>
              <a:r>
                <a:rPr i="1" lang="en-GB" sz="1200">
                  <a:latin typeface="Times New Roman"/>
                  <a:ea typeface="Times New Roman"/>
                  <a:cs typeface="Times New Roman"/>
                  <a:sym typeface="Times New Roman"/>
                </a:rPr>
                <a:t>h cutub (units)</a:t>
              </a:r>
              <a:r>
                <a:rPr lang="en-GB" sz="1200">
                  <a:latin typeface="Lexend"/>
                  <a:ea typeface="Lexend"/>
                  <a:cs typeface="Lexend"/>
                  <a:sym typeface="Lexend"/>
                </a:rPr>
                <a:t/>
              </a:r>
              <a:endParaRPr sz="1800">
                <a:latin typeface="Lexend"/>
                <a:ea typeface="Lexend"/>
                <a:cs typeface="Lexend"/>
                <a:sym typeface="Lexend"/>
              </a:endParaRPr>
            </a:p>
          </p:txBody>
        </p:sp>
      </p:grpSp>
      <p:grpSp>
        <p:nvGrpSpPr>
          <p:cNvPr id="891" name="Google Shape;891;p72"/>
          <p:cNvGrpSpPr/>
          <p:nvPr/>
        </p:nvGrpSpPr>
        <p:grpSpPr>
          <a:xfrm>
            <a:off x="712200" y="1800749"/>
            <a:ext cx="802736" cy="679535"/>
            <a:chOff x="1454189" y="1985987"/>
            <a:chExt cx="802736" cy="1616400"/>
          </a:xfrm>
        </p:grpSpPr>
        <p:cxnSp>
          <p:nvCxnSpPr>
            <p:cNvPr id="892" name="Google Shape;892;p72"/>
            <p:cNvCxnSpPr/>
            <p:nvPr/>
          </p:nvCxnSpPr>
          <p:spPr>
            <a:xfrm>
              <a:off x="2256925" y="1985987"/>
              <a:ext cx="0" cy="1616400"/>
            </a:xfrm>
            <a:prstGeom prst="straightConnector1">
              <a:avLst/>
            </a:prstGeom>
            <a:noFill/>
            <a:ln cap="flat" cmpd="sng" w="28575">
              <a:solidFill>
                <a:schemeClr val="accent3"/>
              </a:solidFill>
              <a:prstDash val="solid"/>
              <a:round/>
              <a:headEnd len="med" w="med" type="triangle"/>
              <a:tailEnd len="med" w="med" type="triangle"/>
            </a:ln>
          </p:spPr>
        </p:cxnSp>
        <p:sp>
          <p:nvSpPr>
            <p:cNvPr id="893" name="Google Shape;893;p72"/>
            <p:cNvSpPr txBox="1"/>
            <p:nvPr/>
          </p:nvSpPr>
          <p:spPr>
            <a:xfrm flipH="1">
              <a:off x="1454189" y="2564961"/>
              <a:ext cx="776100" cy="458400"/>
            </a:xfrm>
            <a:prstGeom prst="rect">
              <a:avLst/>
            </a:prstGeom>
            <a:solidFill>
              <a:schemeClr val="lt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lang="en-GB" sz="1000">
                  <a:latin typeface="Lexend"/>
                  <a:ea typeface="Lexend"/>
                  <a:cs typeface="Lexend"/>
                  <a:sym typeface="Lexend"/>
                </a:rPr>
                <a:t>2 cutub (units)</a:t>
              </a:r>
              <a:endParaRPr sz="1800">
                <a:latin typeface="Lexend"/>
                <a:ea typeface="Lexend"/>
                <a:cs typeface="Lexend"/>
                <a:sym typeface="Lexend"/>
              </a:endParaRPr>
            </a:p>
          </p:txBody>
        </p:sp>
      </p:grpSp>
      <p:sp>
        <p:nvSpPr>
          <p:cNvPr id="894" name="Google Shape;894;p72"/>
          <p:cNvSpPr txBox="1"/>
          <p:nvPr/>
        </p:nvSpPr>
        <p:spPr>
          <a:xfrm flipH="1" rot="2172">
            <a:off x="5496000" y="2636487"/>
            <a:ext cx="3324001"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i="1" lang="en-GB" sz="1100">
                <a:solidFill>
                  <a:schemeClr val="dk1"/>
                </a:solidFill>
                <a:latin typeface="Lexend"/>
                <a:ea typeface="Times New Roman"/>
                <a:cs typeface="Times New Roman"/>
                <a:sym typeface="Times New Roman"/>
              </a:rPr>
              <a:t>h</a:t>
            </a:r>
            <a:r>
              <a:rPr lang="en-GB" sz="1100">
                <a:latin typeface="Lexend"/>
                <a:ea typeface="Lexend"/>
                <a:cs typeface="Lexend"/>
                <a:sym typeface="Lexend"/>
              </a:rPr>
              <a:t>²  =  2²  +  5²  </a:t>
            </a:r>
            <a:endParaRPr sz="1800">
              <a:latin typeface="Lexend"/>
              <a:ea typeface="Lexend"/>
              <a:cs typeface="Lexend"/>
              <a:sym typeface="Lexend"/>
            </a:endParaRPr>
          </a:p>
        </p:txBody>
      </p:sp>
      <p:grpSp>
        <p:nvGrpSpPr>
          <p:cNvPr id="895" name="Google Shape;895;p72"/>
          <p:cNvGrpSpPr/>
          <p:nvPr/>
        </p:nvGrpSpPr>
        <p:grpSpPr>
          <a:xfrm>
            <a:off x="1674035" y="2671454"/>
            <a:ext cx="1691411" cy="275848"/>
            <a:chOff x="1023355" y="2663702"/>
            <a:chExt cx="679500" cy="275848"/>
          </a:xfrm>
        </p:grpSpPr>
        <p:cxnSp>
          <p:nvCxnSpPr>
            <p:cNvPr id="896" name="Google Shape;896;p72"/>
            <p:cNvCxnSpPr/>
            <p:nvPr/>
          </p:nvCxnSpPr>
          <p:spPr>
            <a:xfrm rot="10800000">
              <a:off x="1363105" y="2323952"/>
              <a:ext cx="0" cy="679500"/>
            </a:xfrm>
            <a:prstGeom prst="straightConnector1">
              <a:avLst/>
            </a:prstGeom>
            <a:noFill/>
            <a:ln cap="flat" cmpd="sng" w="28575">
              <a:solidFill>
                <a:schemeClr val="accent3"/>
              </a:solidFill>
              <a:prstDash val="solid"/>
              <a:round/>
              <a:headEnd len="med" w="med" type="triangle"/>
              <a:tailEnd len="med" w="med" type="triangle"/>
            </a:ln>
          </p:spPr>
        </p:cxnSp>
        <p:sp>
          <p:nvSpPr>
            <p:cNvPr id="897" name="Google Shape;897;p72"/>
            <p:cNvSpPr txBox="1"/>
            <p:nvPr/>
          </p:nvSpPr>
          <p:spPr>
            <a:xfrm flipH="1">
              <a:off x="1065502" y="2746950"/>
              <a:ext cx="595200" cy="192600"/>
            </a:xfrm>
            <a:prstGeom prst="rect">
              <a:avLst/>
            </a:prstGeom>
            <a:solidFill>
              <a:schemeClr val="lt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lang="en-GB" sz="1000">
                  <a:latin typeface="Lexend"/>
                  <a:ea typeface="Lexend"/>
                  <a:cs typeface="Lexend"/>
                  <a:sym typeface="Lexend"/>
                </a:rPr>
                <a:t>5 cutub (units)</a:t>
              </a:r>
              <a:endParaRPr sz="1800">
                <a:latin typeface="Lexend"/>
                <a:ea typeface="Lexend"/>
                <a:cs typeface="Lexend"/>
                <a:sym typeface="Lexend"/>
              </a:endParaRPr>
            </a:p>
          </p:txBody>
        </p:sp>
      </p:grpSp>
      <p:sp>
        <p:nvSpPr>
          <p:cNvPr id="898" name="Google Shape;898;p72"/>
          <p:cNvSpPr txBox="1"/>
          <p:nvPr/>
        </p:nvSpPr>
        <p:spPr>
          <a:xfrm flipH="1" rot="2246">
            <a:off x="4687200" y="1724867"/>
            <a:ext cx="4132801"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Hadda waxaan isticmaali karnaa aragtida Pythagoras (Pythagoras’ theorem) si aan u helno fogaanta (distance) ugu gaaban (shortest) ee u dhaxaysa labada bari ee asalka ah:</a:t>
            </a:r>
            <a:endParaRPr sz="1800">
              <a:latin typeface="Lexend"/>
              <a:ea typeface="Lexend"/>
              <a:cs typeface="Lexend"/>
              <a:sym typeface="Lexend"/>
            </a:endParaRPr>
          </a:p>
        </p:txBody>
      </p:sp>
      <p:sp>
        <p:nvSpPr>
          <p:cNvPr id="899" name="Google Shape;899;p72"/>
          <p:cNvSpPr txBox="1"/>
          <p:nvPr/>
        </p:nvSpPr>
        <p:spPr>
          <a:xfrm flipH="1" rot="2172">
            <a:off x="5496000" y="3055187"/>
            <a:ext cx="3324001"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i="1" lang="en-GB" sz="1100">
                <a:solidFill>
                  <a:schemeClr val="dk1"/>
                </a:solidFill>
                <a:latin typeface="Lexend"/>
                <a:ea typeface="Times New Roman"/>
                <a:cs typeface="Times New Roman"/>
                <a:sym typeface="Times New Roman"/>
              </a:rPr>
              <a:t>h</a:t>
            </a:r>
            <a:r>
              <a:rPr lang="en-GB" sz="1100">
                <a:latin typeface="Lexend"/>
                <a:ea typeface="Lexend"/>
                <a:cs typeface="Lexend"/>
                <a:sym typeface="Lexend"/>
              </a:rPr>
              <a:t>²  =  29</a:t>
            </a:r>
            <a:endParaRPr sz="1800">
              <a:latin typeface="Lexend"/>
              <a:ea typeface="Lexend"/>
              <a:cs typeface="Lexend"/>
              <a:sym typeface="Lexend"/>
            </a:endParaRPr>
          </a:p>
        </p:txBody>
      </p:sp>
      <p:sp>
        <p:nvSpPr>
          <p:cNvPr id="900" name="Google Shape;900;p72"/>
          <p:cNvSpPr txBox="1"/>
          <p:nvPr/>
        </p:nvSpPr>
        <p:spPr>
          <a:xfrm flipH="1" rot="2172">
            <a:off x="5496000" y="3473887"/>
            <a:ext cx="3324001"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i="1" lang="en-GB" sz="1100">
                <a:solidFill>
                  <a:schemeClr val="dk1"/>
                </a:solidFill>
                <a:latin typeface="Lexend"/>
                <a:ea typeface="Times New Roman"/>
                <a:cs typeface="Times New Roman"/>
                <a:sym typeface="Times New Roman"/>
              </a:rPr>
              <a:t>h</a:t>
            </a:r>
            <a:r>
              <a:rPr lang="en-GB" sz="1100">
                <a:solidFill>
                  <a:schemeClr val="lt1"/>
                </a:solidFill>
                <a:latin typeface="Lexend"/>
                <a:ea typeface="Lexend"/>
                <a:cs typeface="Lexend"/>
                <a:sym typeface="Lexend"/>
              </a:rPr>
              <a:t>²</a:t>
            </a:r>
            <a:r>
              <a:rPr lang="en-GB" sz="1100">
                <a:latin typeface="Lexend"/>
                <a:ea typeface="Lexend"/>
                <a:cs typeface="Lexend"/>
                <a:sym typeface="Lexend"/>
              </a:rPr>
              <a:t>  =  5.385</a:t>
            </a:r>
            <a:endParaRPr sz="1800">
              <a:latin typeface="Lexend"/>
              <a:ea typeface="Lexend"/>
              <a:cs typeface="Lexend"/>
              <a:sym typeface="Lexend"/>
            </a:endParaRPr>
          </a:p>
        </p:txBody>
      </p:sp>
      <p:grpSp>
        <p:nvGrpSpPr>
          <p:cNvPr id="901" name="Google Shape;901;p72"/>
          <p:cNvGrpSpPr/>
          <p:nvPr/>
        </p:nvGrpSpPr>
        <p:grpSpPr>
          <a:xfrm>
            <a:off x="1750052" y="1317049"/>
            <a:ext cx="1691400" cy="918499"/>
            <a:chOff x="1750052" y="1317049"/>
            <a:chExt cx="1691400" cy="918499"/>
          </a:xfrm>
        </p:grpSpPr>
        <p:sp>
          <p:nvSpPr>
            <p:cNvPr id="902" name="Google Shape;902;p72"/>
            <p:cNvSpPr txBox="1"/>
            <p:nvPr/>
          </p:nvSpPr>
          <p:spPr>
            <a:xfrm flipH="1" rot="1315530">
              <a:off x="1905336" y="1590429"/>
              <a:ext cx="1517673" cy="277039"/>
            </a:xfrm>
            <a:prstGeom prst="rect">
              <a:avLst/>
            </a:prstGeom>
            <a:solidFill>
              <a:schemeClr val="lt1"/>
            </a:solid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000">
                  <a:latin typeface="Lexend"/>
                  <a:ea typeface="Lexend"/>
                  <a:cs typeface="Lexend"/>
                  <a:sym typeface="Lexend"/>
                </a:rPr>
                <a:t>5.385 cutub (units)</a:t>
              </a:r>
              <a:r>
                <a:rPr lang="en-GB" sz="1000">
                  <a:solidFill>
                    <a:schemeClr val="dk1"/>
                  </a:solidFill>
                  <a:latin typeface="Lexend"/>
                  <a:ea typeface="Lexend"/>
                  <a:cs typeface="Lexend"/>
                  <a:sym typeface="Lexend"/>
                </a:rPr>
                <a:t/>
              </a:r>
              <a:r>
                <a:rPr lang="en-GB" sz="1000">
                  <a:latin typeface="Lexend"/>
                  <a:ea typeface="Lexend"/>
                  <a:cs typeface="Lexend"/>
                  <a:sym typeface="Lexend"/>
                </a:rPr>
                <a:t/>
              </a:r>
              <a:endParaRPr sz="1800">
                <a:latin typeface="Lexend"/>
                <a:ea typeface="Lexend"/>
                <a:cs typeface="Lexend"/>
                <a:sym typeface="Lexend"/>
              </a:endParaRPr>
            </a:p>
          </p:txBody>
        </p:sp>
        <p:cxnSp>
          <p:nvCxnSpPr>
            <p:cNvPr id="903" name="Google Shape;903;p72"/>
            <p:cNvCxnSpPr/>
            <p:nvPr/>
          </p:nvCxnSpPr>
          <p:spPr>
            <a:xfrm>
              <a:off x="1750052" y="1556048"/>
              <a:ext cx="1691400" cy="679500"/>
            </a:xfrm>
            <a:prstGeom prst="straightConnector1">
              <a:avLst/>
            </a:prstGeom>
            <a:noFill/>
            <a:ln cap="flat" cmpd="sng" w="38100">
              <a:solidFill>
                <a:schemeClr val="accent4"/>
              </a:solidFill>
              <a:prstDash val="solid"/>
              <a:round/>
              <a:headEnd len="med" w="med" type="triangle"/>
              <a:tailEnd len="med" w="med" type="triangle"/>
            </a:ln>
          </p:spPr>
        </p:cxnSp>
      </p:grpSp>
      <p:sp>
        <p:nvSpPr>
          <p:cNvPr id="904" name="Google Shape;904;p72"/>
          <p:cNvSpPr txBox="1"/>
          <p:nvPr/>
        </p:nvSpPr>
        <p:spPr>
          <a:xfrm flipH="1" rot="2172">
            <a:off x="5496000" y="3892587"/>
            <a:ext cx="3324001"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Fogaanta (distance) ugu gaaban (shortest) ee u dhaxaysa labadan bari waa 5.385 cutub (units) dherer.</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885"/>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886"/>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887"/>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891"/>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89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8" name="Shape 908"/>
        <p:cNvGrpSpPr/>
        <p:nvPr/>
      </p:nvGrpSpPr>
      <p:grpSpPr>
        <a:xfrm>
          <a:off x="0" y="0"/>
          <a:ext cx="0" cy="0"/>
          <a:chOff x="0" y="0"/>
          <a:chExt cx="0" cy="0"/>
        </a:xfrm>
      </p:grpSpPr>
      <p:sp>
        <p:nvSpPr>
          <p:cNvPr id="909" name="Google Shape;909;p73"/>
          <p:cNvSpPr txBox="1"/>
          <p:nvPr/>
        </p:nvSpPr>
        <p:spPr>
          <a:xfrm flipH="1" rot="2246">
            <a:off x="4687200" y="640680"/>
            <a:ext cx="4132801" cy="166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Saddex xagal qumman (right-angled triangle) ayaa la sameeyay iyadoo hypotenuse (hypotenuse) uu yahay AB.</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Waa maxay dhererka (halbeeg) saldhigga tooska ah iyo joogga toosan ee saddexagalkan?</a:t>
            </a:r>
            <a:endParaRPr sz="1800">
              <a:latin typeface="Lexend"/>
              <a:ea typeface="Lexend"/>
              <a:cs typeface="Lexend"/>
              <a:sym typeface="Lexend"/>
            </a:endParaRPr>
          </a:p>
        </p:txBody>
      </p:sp>
      <p:sp>
        <p:nvSpPr>
          <p:cNvPr id="910" name="Google Shape;910;p73"/>
          <p:cNvSpPr txBox="1"/>
          <p:nvPr/>
        </p:nvSpPr>
        <p:spPr>
          <a:xfrm flipH="1" rot="1968">
            <a:off x="5512350" y="2628892"/>
            <a:ext cx="524100" cy="30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5</a:t>
            </a:r>
            <a:endParaRPr sz="2000">
              <a:latin typeface="Kalam"/>
              <a:ea typeface="Kalam"/>
              <a:cs typeface="Kalam"/>
              <a:sym typeface="Kalam"/>
            </a:endParaRPr>
          </a:p>
        </p:txBody>
      </p:sp>
      <p:sp>
        <p:nvSpPr>
          <p:cNvPr id="911" name="Google Shape;911;p73"/>
          <p:cNvSpPr txBox="1"/>
          <p:nvPr/>
        </p:nvSpPr>
        <p:spPr>
          <a:xfrm flipH="1" rot="1968">
            <a:off x="5692100" y="3164517"/>
            <a:ext cx="524100" cy="30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3</a:t>
            </a:r>
            <a:endParaRPr sz="2000">
              <a:latin typeface="Kalam"/>
              <a:ea typeface="Kalam"/>
              <a:cs typeface="Kalam"/>
              <a:sym typeface="Kalam"/>
            </a:endParaRPr>
          </a:p>
        </p:txBody>
      </p:sp>
      <p:sp>
        <p:nvSpPr>
          <p:cNvPr id="912" name="Google Shape;912;p7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Aragtida Pythagoras (Pythagoras’ theorem) iyo isku-duwayaasha (coordinates)</a:t>
            </a:r>
            <a:endParaRPr/>
          </a:p>
        </p:txBody>
      </p:sp>
      <p:pic>
        <p:nvPicPr>
          <p:cNvPr id="913" name="Google Shape;913;p73"/>
          <p:cNvPicPr preferRelativeResize="0"/>
          <p:nvPr/>
        </p:nvPicPr>
        <p:blipFill>
          <a:blip r:embed="rId3">
            <a:alphaModFix/>
          </a:blip>
          <a:stretch>
            <a:fillRect/>
          </a:stretch>
        </p:blipFill>
        <p:spPr>
          <a:xfrm>
            <a:off x="324000" y="668250"/>
            <a:ext cx="4248001" cy="4143365"/>
          </a:xfrm>
          <a:prstGeom prst="rect">
            <a:avLst/>
          </a:prstGeom>
          <a:noFill/>
          <a:ln cap="flat" cmpd="sng" w="19050">
            <a:solidFill>
              <a:schemeClr val="dk1"/>
            </a:solidFill>
            <a:prstDash val="solid"/>
            <a:round/>
            <a:headEnd len="sm" w="sm" type="none"/>
            <a:tailEnd len="sm" w="sm" type="none"/>
          </a:ln>
        </p:spPr>
      </p:pic>
      <p:sp>
        <p:nvSpPr>
          <p:cNvPr id="914" name="Google Shape;914;p73"/>
          <p:cNvSpPr/>
          <p:nvPr/>
        </p:nvSpPr>
        <p:spPr>
          <a:xfrm>
            <a:off x="3207941" y="1304111"/>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15" name="Google Shape;915;p73"/>
          <p:cNvSpPr/>
          <p:nvPr/>
        </p:nvSpPr>
        <p:spPr>
          <a:xfrm>
            <a:off x="1514948" y="2321602"/>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916" name="Google Shape;916;p73"/>
          <p:cNvCxnSpPr/>
          <p:nvPr/>
        </p:nvCxnSpPr>
        <p:spPr>
          <a:xfrm flipH="1" rot="10800000">
            <a:off x="1673266" y="1459184"/>
            <a:ext cx="1692900" cy="1017600"/>
          </a:xfrm>
          <a:prstGeom prst="straightConnector1">
            <a:avLst/>
          </a:prstGeom>
          <a:noFill/>
          <a:ln cap="flat" cmpd="sng" w="38100">
            <a:solidFill>
              <a:schemeClr val="accent4"/>
            </a:solidFill>
            <a:prstDash val="solid"/>
            <a:round/>
            <a:headEnd len="med" w="med" type="none"/>
            <a:tailEnd len="med" w="med" type="none"/>
          </a:ln>
        </p:spPr>
      </p:cxnSp>
      <p:sp>
        <p:nvSpPr>
          <p:cNvPr id="917" name="Google Shape;917;p73"/>
          <p:cNvSpPr txBox="1"/>
          <p:nvPr/>
        </p:nvSpPr>
        <p:spPr>
          <a:xfrm flipH="1" rot="2246">
            <a:off x="4687200" y="2658430"/>
            <a:ext cx="4132801"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saldhig: ________ halbeeg</a:t>
            </a:r>
            <a:r>
              <a:rPr lang="en-GB" sz="1100">
                <a:latin typeface="Lexend"/>
                <a:ea typeface="Times New Roman"/>
                <a:cs typeface="Times New Roman"/>
                <a:sym typeface="Times New Roman"/>
              </a:rPr>
              <a:t/>
            </a:r>
            <a:r>
              <a:rPr lang="en-GB" sz="1100">
                <a:latin typeface="Lexend"/>
                <a:ea typeface="Lexend"/>
                <a:cs typeface="Lexend"/>
                <a:sym typeface="Lexend"/>
              </a:rPr>
              <a:t/>
            </a:r>
            <a:endParaRPr sz="1800">
              <a:latin typeface="Lexend"/>
              <a:ea typeface="Lexend"/>
              <a:cs typeface="Lexend"/>
              <a:sym typeface="Lexend"/>
            </a:endParaRPr>
          </a:p>
        </p:txBody>
      </p:sp>
      <p:sp>
        <p:nvSpPr>
          <p:cNvPr id="918" name="Google Shape;918;p73"/>
          <p:cNvSpPr txBox="1"/>
          <p:nvPr/>
        </p:nvSpPr>
        <p:spPr>
          <a:xfrm flipH="1" rot="2246">
            <a:off x="4687200" y="3194180"/>
            <a:ext cx="4132801"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joog: ________ halbeeg</a:t>
            </a:r>
            <a:r>
              <a:rPr lang="en-GB" sz="1100">
                <a:solidFill>
                  <a:schemeClr val="dk1"/>
                </a:solidFill>
                <a:latin typeface="Lexend"/>
                <a:ea typeface="Times New Roman"/>
                <a:cs typeface="Times New Roman"/>
                <a:sym typeface="Times New Roman"/>
              </a:rPr>
              <a:t/>
            </a:r>
            <a:r>
              <a:rPr lang="en-GB" sz="1100">
                <a:latin typeface="Lexend"/>
                <a:ea typeface="Lexend"/>
                <a:cs typeface="Lexend"/>
                <a:sym typeface="Lexend"/>
              </a:rPr>
              <a:t/>
            </a:r>
            <a:endParaRPr sz="1800">
              <a:latin typeface="Lexend"/>
              <a:ea typeface="Lexend"/>
              <a:cs typeface="Lexend"/>
              <a:sym typeface="Lexend"/>
            </a:endParaRPr>
          </a:p>
        </p:txBody>
      </p:sp>
      <p:grpSp>
        <p:nvGrpSpPr>
          <p:cNvPr id="919" name="Google Shape;919;p73"/>
          <p:cNvGrpSpPr/>
          <p:nvPr/>
        </p:nvGrpSpPr>
        <p:grpSpPr>
          <a:xfrm>
            <a:off x="5631728" y="2640134"/>
            <a:ext cx="465089" cy="809589"/>
            <a:chOff x="5631728" y="3097334"/>
            <a:chExt cx="465089" cy="809589"/>
          </a:xfrm>
        </p:grpSpPr>
        <p:grpSp>
          <p:nvGrpSpPr>
            <p:cNvPr id="920" name="Google Shape;920;p73"/>
            <p:cNvGrpSpPr/>
            <p:nvPr/>
          </p:nvGrpSpPr>
          <p:grpSpPr>
            <a:xfrm flipH="1">
              <a:off x="5631728" y="3097334"/>
              <a:ext cx="285339" cy="285339"/>
              <a:chOff x="1020916" y="1442088"/>
              <a:chExt cx="457200" cy="457200"/>
            </a:xfrm>
          </p:grpSpPr>
          <p:pic>
            <p:nvPicPr>
              <p:cNvPr id="921" name="Google Shape;921;p7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922" name="Google Shape;922;p7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923" name="Google Shape;923;p73"/>
            <p:cNvGrpSpPr/>
            <p:nvPr/>
          </p:nvGrpSpPr>
          <p:grpSpPr>
            <a:xfrm flipH="1">
              <a:off x="5811478" y="3621584"/>
              <a:ext cx="285339" cy="285339"/>
              <a:chOff x="1020916" y="1442088"/>
              <a:chExt cx="457200" cy="457200"/>
            </a:xfrm>
          </p:grpSpPr>
          <p:pic>
            <p:nvPicPr>
              <p:cNvPr id="924" name="Google Shape;924;p7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925" name="Google Shape;925;p7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sp>
        <p:nvSpPr>
          <p:cNvPr id="926" name="Google Shape;926;p73"/>
          <p:cNvSpPr txBox="1"/>
          <p:nvPr/>
        </p:nvSpPr>
        <p:spPr>
          <a:xfrm flipH="1" rot="3024">
            <a:off x="1332175" y="2476933"/>
            <a:ext cx="3411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A</a:t>
            </a:r>
            <a:endParaRPr sz="1800">
              <a:latin typeface="Lexend"/>
              <a:ea typeface="Lexend"/>
              <a:cs typeface="Lexend"/>
              <a:sym typeface="Lexend"/>
            </a:endParaRPr>
          </a:p>
        </p:txBody>
      </p:sp>
      <p:sp>
        <p:nvSpPr>
          <p:cNvPr id="927" name="Google Shape;927;p73"/>
          <p:cNvSpPr txBox="1"/>
          <p:nvPr/>
        </p:nvSpPr>
        <p:spPr>
          <a:xfrm flipH="1" rot="3024">
            <a:off x="3366175" y="1459333"/>
            <a:ext cx="3411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B</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1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1" name="Shape 931"/>
        <p:cNvGrpSpPr/>
        <p:nvPr/>
      </p:nvGrpSpPr>
      <p:grpSpPr>
        <a:xfrm>
          <a:off x="0" y="0"/>
          <a:ext cx="0" cy="0"/>
          <a:chOff x="0" y="0"/>
          <a:chExt cx="0" cy="0"/>
        </a:xfrm>
      </p:grpSpPr>
      <p:sp>
        <p:nvSpPr>
          <p:cNvPr id="932" name="Google Shape;932;p7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Aragtida Pythagoras (Pythagoras’ theorem) iyo isku-duwayaasha (coordinates)</a:t>
            </a:r>
            <a:endParaRPr/>
          </a:p>
        </p:txBody>
      </p:sp>
      <p:pic>
        <p:nvPicPr>
          <p:cNvPr id="933" name="Google Shape;933;p74"/>
          <p:cNvPicPr preferRelativeResize="0"/>
          <p:nvPr/>
        </p:nvPicPr>
        <p:blipFill>
          <a:blip r:embed="rId3">
            <a:alphaModFix/>
          </a:blip>
          <a:stretch>
            <a:fillRect/>
          </a:stretch>
        </p:blipFill>
        <p:spPr>
          <a:xfrm>
            <a:off x="324000" y="668250"/>
            <a:ext cx="4248001" cy="4143365"/>
          </a:xfrm>
          <a:prstGeom prst="rect">
            <a:avLst/>
          </a:prstGeom>
          <a:noFill/>
          <a:ln cap="flat" cmpd="sng" w="19050">
            <a:solidFill>
              <a:schemeClr val="dk1"/>
            </a:solidFill>
            <a:prstDash val="solid"/>
            <a:round/>
            <a:headEnd len="sm" w="sm" type="none"/>
            <a:tailEnd len="sm" w="sm" type="none"/>
          </a:ln>
        </p:spPr>
      </p:pic>
      <p:sp>
        <p:nvSpPr>
          <p:cNvPr id="934" name="Google Shape;934;p74"/>
          <p:cNvSpPr/>
          <p:nvPr/>
        </p:nvSpPr>
        <p:spPr>
          <a:xfrm>
            <a:off x="3207941" y="1304111"/>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35" name="Google Shape;935;p74"/>
          <p:cNvSpPr/>
          <p:nvPr/>
        </p:nvSpPr>
        <p:spPr>
          <a:xfrm>
            <a:off x="1514948" y="2321602"/>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36" name="Google Shape;936;p74"/>
          <p:cNvSpPr txBox="1"/>
          <p:nvPr/>
        </p:nvSpPr>
        <p:spPr>
          <a:xfrm flipH="1" rot="2246">
            <a:off x="4687200" y="640680"/>
            <a:ext cx="4132801"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400">
                <a:latin typeface="Lexend"/>
                <a:ea typeface="Lexend"/>
                <a:cs typeface="Lexend"/>
                <a:sym typeface="Lexend"/>
              </a:rPr>
              <a:t>Waa maxay masaafada ugu gaaban (shortest distance) ee u dhaxaysa dhibcaha A iyo B?</a:t>
            </a:r>
            <a:endParaRPr sz="1800">
              <a:latin typeface="Lexend"/>
              <a:ea typeface="Lexend"/>
              <a:cs typeface="Lexend"/>
              <a:sym typeface="Lexend"/>
            </a:endParaRPr>
          </a:p>
        </p:txBody>
      </p:sp>
      <p:cxnSp>
        <p:nvCxnSpPr>
          <p:cNvPr id="937" name="Google Shape;937;p74"/>
          <p:cNvCxnSpPr/>
          <p:nvPr/>
        </p:nvCxnSpPr>
        <p:spPr>
          <a:xfrm flipH="1" rot="10800000">
            <a:off x="1673266" y="1459184"/>
            <a:ext cx="1692900" cy="1017600"/>
          </a:xfrm>
          <a:prstGeom prst="straightConnector1">
            <a:avLst/>
          </a:prstGeom>
          <a:noFill/>
          <a:ln cap="flat" cmpd="sng" w="38100">
            <a:solidFill>
              <a:schemeClr val="accent5"/>
            </a:solidFill>
            <a:prstDash val="solid"/>
            <a:round/>
            <a:headEnd len="med" w="med" type="none"/>
            <a:tailEnd len="med" w="med" type="none"/>
          </a:ln>
        </p:spPr>
      </p:cxnSp>
      <p:sp>
        <p:nvSpPr>
          <p:cNvPr id="938" name="Google Shape;938;p74"/>
          <p:cNvSpPr/>
          <p:nvPr/>
        </p:nvSpPr>
        <p:spPr>
          <a:xfrm flipH="1">
            <a:off x="1675575" y="1462600"/>
            <a:ext cx="1691400" cy="1017600"/>
          </a:xfrm>
          <a:prstGeom prst="rtTriangle">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39" name="Google Shape;939;p74"/>
          <p:cNvSpPr/>
          <p:nvPr/>
        </p:nvSpPr>
        <p:spPr>
          <a:xfrm flipH="1">
            <a:off x="3094950" y="2217400"/>
            <a:ext cx="262800" cy="2628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40" name="Google Shape;940;p74"/>
          <p:cNvSpPr/>
          <p:nvPr/>
        </p:nvSpPr>
        <p:spPr>
          <a:xfrm flipH="1">
            <a:off x="1674025" y="1462600"/>
            <a:ext cx="1691400" cy="1017600"/>
          </a:xfrm>
          <a:prstGeom prst="rtTriangle">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41" name="Google Shape;941;p74"/>
          <p:cNvSpPr txBox="1"/>
          <p:nvPr/>
        </p:nvSpPr>
        <p:spPr>
          <a:xfrm flipH="1" rot="3024">
            <a:off x="1332175" y="2476933"/>
            <a:ext cx="3411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A</a:t>
            </a:r>
            <a:endParaRPr sz="1800">
              <a:latin typeface="Lexend"/>
              <a:ea typeface="Lexend"/>
              <a:cs typeface="Lexend"/>
              <a:sym typeface="Lexend"/>
            </a:endParaRPr>
          </a:p>
        </p:txBody>
      </p:sp>
      <p:sp>
        <p:nvSpPr>
          <p:cNvPr id="942" name="Google Shape;942;p74"/>
          <p:cNvSpPr txBox="1"/>
          <p:nvPr/>
        </p:nvSpPr>
        <p:spPr>
          <a:xfrm flipH="1" rot="3024">
            <a:off x="3366175" y="1459333"/>
            <a:ext cx="3411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B</a:t>
            </a:r>
            <a:endParaRPr sz="1800">
              <a:latin typeface="Lexend"/>
              <a:ea typeface="Lexend"/>
              <a:cs typeface="Lexend"/>
              <a:sym typeface="Lexend"/>
            </a:endParaRPr>
          </a:p>
        </p:txBody>
      </p:sp>
      <p:sp>
        <p:nvSpPr>
          <p:cNvPr id="943" name="Google Shape;943;p74"/>
          <p:cNvSpPr txBox="1"/>
          <p:nvPr/>
        </p:nvSpPr>
        <p:spPr>
          <a:xfrm>
            <a:off x="4958750" y="1304100"/>
            <a:ext cx="3000000" cy="4926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5.83 halbeeg</a:t>
            </a:r>
            <a:endParaRPr sz="16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7" name="Shape 947"/>
        <p:cNvGrpSpPr/>
        <p:nvPr/>
      </p:nvGrpSpPr>
      <p:grpSpPr>
        <a:xfrm>
          <a:off x="0" y="0"/>
          <a:ext cx="0" cy="0"/>
          <a:chOff x="0" y="0"/>
          <a:chExt cx="0" cy="0"/>
        </a:xfrm>
      </p:grpSpPr>
      <p:sp>
        <p:nvSpPr>
          <p:cNvPr id="948" name="Google Shape;948;p75"/>
          <p:cNvSpPr txBox="1"/>
          <p:nvPr/>
        </p:nvSpPr>
        <p:spPr>
          <a:xfrm flipH="1" rot="2146">
            <a:off x="4976100" y="2474967"/>
            <a:ext cx="3843901"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400">
                <a:latin typeface="Lexend"/>
                <a:ea typeface="Lexend"/>
                <a:cs typeface="Lexend"/>
                <a:sym typeface="Lexend"/>
              </a:rPr>
              <a:t>Dherer kasta oo aan la garanayn, waxaan u baahanahay inaan dhisno saddex xagal qumman (right-angled triangle) oo dhinaciisa uu yahay hypotenuse (hypotenuse).</a:t>
            </a:r>
            <a:endParaRPr sz="1800">
              <a:latin typeface="Lexend"/>
              <a:ea typeface="Lexend"/>
              <a:cs typeface="Lexend"/>
              <a:sym typeface="Lexend"/>
            </a:endParaRPr>
          </a:p>
        </p:txBody>
      </p:sp>
      <p:pic>
        <p:nvPicPr>
          <p:cNvPr id="949" name="Google Shape;949;p75"/>
          <p:cNvPicPr preferRelativeResize="0"/>
          <p:nvPr/>
        </p:nvPicPr>
        <p:blipFill>
          <a:blip r:embed="rId3">
            <a:alphaModFix/>
          </a:blip>
          <a:stretch>
            <a:fillRect/>
          </a:stretch>
        </p:blipFill>
        <p:spPr>
          <a:xfrm>
            <a:off x="324000" y="668250"/>
            <a:ext cx="4248001" cy="4143365"/>
          </a:xfrm>
          <a:prstGeom prst="rect">
            <a:avLst/>
          </a:prstGeom>
          <a:noFill/>
          <a:ln cap="flat" cmpd="sng" w="19050">
            <a:solidFill>
              <a:schemeClr val="dk1"/>
            </a:solidFill>
            <a:prstDash val="solid"/>
            <a:round/>
            <a:headEnd len="sm" w="sm" type="none"/>
            <a:tailEnd len="sm" w="sm" type="none"/>
          </a:ln>
        </p:spPr>
      </p:pic>
      <p:sp>
        <p:nvSpPr>
          <p:cNvPr id="950" name="Google Shape;950;p75"/>
          <p:cNvSpPr txBox="1"/>
          <p:nvPr/>
        </p:nvSpPr>
        <p:spPr>
          <a:xfrm flipH="1" rot="2246">
            <a:off x="4687200" y="640680"/>
            <a:ext cx="4132801"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400">
                <a:latin typeface="Lexend"/>
                <a:ea typeface="Lexend"/>
                <a:cs typeface="Lexend"/>
                <a:sym typeface="Lexend"/>
              </a:rPr>
              <a:t>Su'aal: xisaabi wareega (perimeter) saddexagalkan.</a:t>
            </a:r>
            <a:endParaRPr sz="1800">
              <a:latin typeface="Lexend"/>
              <a:ea typeface="Lexend"/>
              <a:cs typeface="Lexend"/>
              <a:sym typeface="Lexend"/>
            </a:endParaRPr>
          </a:p>
        </p:txBody>
      </p:sp>
      <p:sp>
        <p:nvSpPr>
          <p:cNvPr id="951" name="Google Shape;951;p7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Aragtida Pythagoras (Pythagoras’ theorem) iyo isku-duwayaasha (coordinates)</a:t>
            </a:r>
            <a:endParaRPr/>
          </a:p>
        </p:txBody>
      </p:sp>
      <p:sp>
        <p:nvSpPr>
          <p:cNvPr id="952" name="Google Shape;952;p75"/>
          <p:cNvSpPr/>
          <p:nvPr/>
        </p:nvSpPr>
        <p:spPr>
          <a:xfrm>
            <a:off x="836954" y="3674140"/>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53" name="Google Shape;953;p75"/>
          <p:cNvSpPr/>
          <p:nvPr/>
        </p:nvSpPr>
        <p:spPr>
          <a:xfrm>
            <a:off x="4223362" y="3674140"/>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54" name="Google Shape;954;p75"/>
          <p:cNvSpPr/>
          <p:nvPr/>
        </p:nvSpPr>
        <p:spPr>
          <a:xfrm>
            <a:off x="3208454" y="1981681"/>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55" name="Google Shape;955;p75"/>
          <p:cNvSpPr/>
          <p:nvPr/>
        </p:nvSpPr>
        <p:spPr>
          <a:xfrm>
            <a:off x="998700" y="2141050"/>
            <a:ext cx="3384000" cy="1695300"/>
          </a:xfrm>
          <a:prstGeom prst="triangle">
            <a:avLst>
              <a:gd fmla="val 69815"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56" name="Google Shape;956;p75"/>
          <p:cNvSpPr txBox="1"/>
          <p:nvPr/>
        </p:nvSpPr>
        <p:spPr>
          <a:xfrm flipH="1" rot="2246">
            <a:off x="4687200" y="1419155"/>
            <a:ext cx="4132801"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400">
                <a:latin typeface="Lexend"/>
                <a:ea typeface="Lexend"/>
                <a:cs typeface="Lexend"/>
                <a:sym typeface="Lexend"/>
              </a:rPr>
              <a:t>Si aad u xisaabiso wareega (perimeter), waxaad u baahan doontaa inaad xisaabiso dhererka dhinac kasta.</a:t>
            </a:r>
            <a:endParaRPr sz="1800">
              <a:latin typeface="Lexend"/>
              <a:ea typeface="Lexend"/>
              <a:cs typeface="Lexend"/>
              <a:sym typeface="Lexend"/>
            </a:endParaRPr>
          </a:p>
        </p:txBody>
      </p:sp>
      <p:grpSp>
        <p:nvGrpSpPr>
          <p:cNvPr id="957" name="Google Shape;957;p75"/>
          <p:cNvGrpSpPr/>
          <p:nvPr/>
        </p:nvGrpSpPr>
        <p:grpSpPr>
          <a:xfrm>
            <a:off x="991690" y="3995579"/>
            <a:ext cx="3383978" cy="275848"/>
            <a:chOff x="1023355" y="2663702"/>
            <a:chExt cx="679500" cy="275848"/>
          </a:xfrm>
        </p:grpSpPr>
        <p:cxnSp>
          <p:nvCxnSpPr>
            <p:cNvPr id="958" name="Google Shape;958;p75"/>
            <p:cNvCxnSpPr/>
            <p:nvPr/>
          </p:nvCxnSpPr>
          <p:spPr>
            <a:xfrm rot="10800000">
              <a:off x="1363105" y="2323952"/>
              <a:ext cx="0" cy="679500"/>
            </a:xfrm>
            <a:prstGeom prst="straightConnector1">
              <a:avLst/>
            </a:prstGeom>
            <a:noFill/>
            <a:ln cap="flat" cmpd="sng" w="28575">
              <a:solidFill>
                <a:schemeClr val="accent3"/>
              </a:solidFill>
              <a:prstDash val="solid"/>
              <a:round/>
              <a:headEnd len="med" w="med" type="triangle"/>
              <a:tailEnd len="med" w="med" type="triangle"/>
            </a:ln>
          </p:spPr>
        </p:cxnSp>
        <p:sp>
          <p:nvSpPr>
            <p:cNvPr id="959" name="Google Shape;959;p75"/>
            <p:cNvSpPr txBox="1"/>
            <p:nvPr/>
          </p:nvSpPr>
          <p:spPr>
            <a:xfrm flipH="1">
              <a:off x="1065502" y="2746950"/>
              <a:ext cx="595200" cy="192600"/>
            </a:xfrm>
            <a:prstGeom prst="rect">
              <a:avLst/>
            </a:prstGeom>
            <a:solidFill>
              <a:schemeClr val="lt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10 halbeeg</a:t>
              </a:r>
              <a:endParaRPr sz="1800">
                <a:latin typeface="Lexend"/>
                <a:ea typeface="Lexend"/>
                <a:cs typeface="Lexend"/>
                <a:sym typeface="Lexend"/>
              </a:endParaRPr>
            </a:p>
          </p:txBody>
        </p:sp>
      </p:grpSp>
      <p:grpSp>
        <p:nvGrpSpPr>
          <p:cNvPr id="960" name="Google Shape;960;p75"/>
          <p:cNvGrpSpPr/>
          <p:nvPr/>
        </p:nvGrpSpPr>
        <p:grpSpPr>
          <a:xfrm rot="8652004">
            <a:off x="531137" y="2606565"/>
            <a:ext cx="2966440" cy="275825"/>
            <a:chOff x="1023355" y="2663702"/>
            <a:chExt cx="679500" cy="275810"/>
          </a:xfrm>
        </p:grpSpPr>
        <p:cxnSp>
          <p:nvCxnSpPr>
            <p:cNvPr id="961" name="Google Shape;961;p75"/>
            <p:cNvCxnSpPr/>
            <p:nvPr/>
          </p:nvCxnSpPr>
          <p:spPr>
            <a:xfrm rot="10800000">
              <a:off x="1363105" y="2323952"/>
              <a:ext cx="0" cy="679500"/>
            </a:xfrm>
            <a:prstGeom prst="straightConnector1">
              <a:avLst/>
            </a:prstGeom>
            <a:noFill/>
            <a:ln cap="flat" cmpd="sng" w="28575">
              <a:solidFill>
                <a:schemeClr val="accent3"/>
              </a:solidFill>
              <a:prstDash val="solid"/>
              <a:round/>
              <a:headEnd len="med" w="med" type="triangle"/>
              <a:tailEnd len="med" w="med" type="triangle"/>
            </a:ln>
          </p:spPr>
        </p:cxnSp>
        <p:sp>
          <p:nvSpPr>
            <p:cNvPr id="962" name="Google Shape;962;p75"/>
            <p:cNvSpPr txBox="1"/>
            <p:nvPr/>
          </p:nvSpPr>
          <p:spPr>
            <a:xfrm flipH="1" rot="10800000">
              <a:off x="1065505" y="2746913"/>
              <a:ext cx="595200" cy="192600"/>
            </a:xfrm>
            <a:prstGeom prst="rect">
              <a:avLst/>
            </a:prstGeom>
            <a:solidFill>
              <a:schemeClr val="lt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i="1" lang="en-GB" sz="2200">
                  <a:latin typeface="Times New Roman"/>
                  <a:ea typeface="Times New Roman"/>
                  <a:cs typeface="Times New Roman"/>
                  <a:sym typeface="Times New Roman"/>
                </a:rPr>
                <a:t>x halbeeg</a:t>
              </a:r>
              <a:r>
                <a:rPr lang="en-GB" sz="1800">
                  <a:latin typeface="Lexend"/>
                  <a:ea typeface="Lexend"/>
                  <a:cs typeface="Lexend"/>
                  <a:sym typeface="Lexend"/>
                </a:rPr>
                <a:t/>
              </a:r>
              <a:endParaRPr sz="1800">
                <a:latin typeface="Lexend"/>
                <a:ea typeface="Lexend"/>
                <a:cs typeface="Lexend"/>
                <a:sym typeface="Lexend"/>
              </a:endParaRPr>
            </a:p>
          </p:txBody>
        </p:sp>
      </p:grpSp>
      <p:grpSp>
        <p:nvGrpSpPr>
          <p:cNvPr id="963" name="Google Shape;963;p75"/>
          <p:cNvGrpSpPr/>
          <p:nvPr/>
        </p:nvGrpSpPr>
        <p:grpSpPr>
          <a:xfrm rot="-7271962">
            <a:off x="3150879" y="2706337"/>
            <a:ext cx="1972319" cy="296176"/>
            <a:chOff x="1023355" y="2663702"/>
            <a:chExt cx="679500" cy="296171"/>
          </a:xfrm>
        </p:grpSpPr>
        <p:cxnSp>
          <p:nvCxnSpPr>
            <p:cNvPr id="964" name="Google Shape;964;p75"/>
            <p:cNvCxnSpPr/>
            <p:nvPr/>
          </p:nvCxnSpPr>
          <p:spPr>
            <a:xfrm rot="10800000">
              <a:off x="1363105" y="2323952"/>
              <a:ext cx="0" cy="679500"/>
            </a:xfrm>
            <a:prstGeom prst="straightConnector1">
              <a:avLst/>
            </a:prstGeom>
            <a:noFill/>
            <a:ln cap="flat" cmpd="sng" w="28575">
              <a:solidFill>
                <a:schemeClr val="accent3"/>
              </a:solidFill>
              <a:prstDash val="solid"/>
              <a:round/>
              <a:headEnd len="med" w="med" type="triangle"/>
              <a:tailEnd len="med" w="med" type="triangle"/>
            </a:ln>
          </p:spPr>
        </p:cxnSp>
        <p:sp>
          <p:nvSpPr>
            <p:cNvPr id="965" name="Google Shape;965;p75"/>
            <p:cNvSpPr txBox="1"/>
            <p:nvPr/>
          </p:nvSpPr>
          <p:spPr>
            <a:xfrm flipH="1" rot="10800000">
              <a:off x="1065510" y="2746873"/>
              <a:ext cx="595200" cy="213000"/>
            </a:xfrm>
            <a:prstGeom prst="rect">
              <a:avLst/>
            </a:prstGeom>
            <a:solidFill>
              <a:schemeClr val="lt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i="1" lang="en-GB" sz="2200">
                  <a:latin typeface="Times New Roman"/>
                  <a:ea typeface="Times New Roman"/>
                  <a:cs typeface="Times New Roman"/>
                  <a:sym typeface="Times New Roman"/>
                </a:rPr>
                <a:t>y halbeeg</a:t>
              </a:r>
              <a:r>
                <a:rPr lang="en-GB" sz="1800">
                  <a:latin typeface="Lexend"/>
                  <a:ea typeface="Lexend"/>
                  <a:cs typeface="Lexend"/>
                  <a:sym typeface="Lexend"/>
                </a:rPr>
                <a:t/>
              </a:r>
              <a:endParaRPr sz="1800">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8">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9" name="Shape 969"/>
        <p:cNvGrpSpPr/>
        <p:nvPr/>
      </p:nvGrpSpPr>
      <p:grpSpPr>
        <a:xfrm>
          <a:off x="0" y="0"/>
          <a:ext cx="0" cy="0"/>
          <a:chOff x="0" y="0"/>
          <a:chExt cx="0" cy="0"/>
        </a:xfrm>
      </p:grpSpPr>
      <p:sp>
        <p:nvSpPr>
          <p:cNvPr id="970" name="Google Shape;970;p76"/>
          <p:cNvSpPr txBox="1"/>
          <p:nvPr/>
        </p:nvSpPr>
        <p:spPr>
          <a:xfrm flipH="1" rot="2167">
            <a:off x="5012100" y="2221288"/>
            <a:ext cx="3807901"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i="1" lang="en-GB" sz="1800">
                <a:solidFill>
                  <a:schemeClr val="dk1"/>
                </a:solidFill>
                <a:latin typeface="Lexend"/>
                <a:ea typeface="Times New Roman"/>
                <a:cs typeface="Times New Roman"/>
                <a:sym typeface="Times New Roman"/>
              </a:rPr>
              <a:t>x</a:t>
            </a:r>
            <a:r>
              <a:rPr lang="en-GB" sz="1800">
                <a:latin typeface="Lexend"/>
                <a:ea typeface="Lexend"/>
                <a:cs typeface="Lexend"/>
                <a:sym typeface="Lexend"/>
              </a:rPr>
              <a:t>²  =  74</a:t>
            </a:r>
            <a:endParaRPr sz="1800">
              <a:latin typeface="Lexend"/>
              <a:ea typeface="Lexend"/>
              <a:cs typeface="Lexend"/>
              <a:sym typeface="Lexend"/>
            </a:endParaRPr>
          </a:p>
        </p:txBody>
      </p:sp>
      <p:pic>
        <p:nvPicPr>
          <p:cNvPr id="971" name="Google Shape;971;p76"/>
          <p:cNvPicPr preferRelativeResize="0"/>
          <p:nvPr/>
        </p:nvPicPr>
        <p:blipFill>
          <a:blip r:embed="rId3">
            <a:alphaModFix/>
          </a:blip>
          <a:stretch>
            <a:fillRect/>
          </a:stretch>
        </p:blipFill>
        <p:spPr>
          <a:xfrm>
            <a:off x="324000" y="668250"/>
            <a:ext cx="4248001" cy="4143365"/>
          </a:xfrm>
          <a:prstGeom prst="rect">
            <a:avLst/>
          </a:prstGeom>
          <a:noFill/>
          <a:ln cap="flat" cmpd="sng" w="19050">
            <a:solidFill>
              <a:schemeClr val="dk1"/>
            </a:solidFill>
            <a:prstDash val="solid"/>
            <a:round/>
            <a:headEnd len="sm" w="sm" type="none"/>
            <a:tailEnd len="sm" w="sm" type="none"/>
          </a:ln>
        </p:spPr>
      </p:pic>
      <p:sp>
        <p:nvSpPr>
          <p:cNvPr id="972" name="Google Shape;972;p76"/>
          <p:cNvSpPr txBox="1"/>
          <p:nvPr/>
        </p:nvSpPr>
        <p:spPr>
          <a:xfrm flipH="1" rot="2246">
            <a:off x="4687200" y="640680"/>
            <a:ext cx="4132801"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Su'aal: xisaabi wareega (perimeter) saddexagalkan.</a:t>
            </a:r>
            <a:endParaRPr sz="1800">
              <a:latin typeface="Lexend"/>
              <a:ea typeface="Lexend"/>
              <a:cs typeface="Lexend"/>
              <a:sym typeface="Lexend"/>
            </a:endParaRPr>
          </a:p>
        </p:txBody>
      </p:sp>
      <p:sp>
        <p:nvSpPr>
          <p:cNvPr id="973" name="Google Shape;973;p7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Aragtida Pythagoras (Pythagoras’ theorem) iyo isku-duwayaasha (coordinates)</a:t>
            </a:r>
            <a:endParaRPr/>
          </a:p>
        </p:txBody>
      </p:sp>
      <p:sp>
        <p:nvSpPr>
          <p:cNvPr id="974" name="Google Shape;974;p76"/>
          <p:cNvSpPr/>
          <p:nvPr/>
        </p:nvSpPr>
        <p:spPr>
          <a:xfrm>
            <a:off x="836954" y="3674140"/>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75" name="Google Shape;975;p76"/>
          <p:cNvSpPr/>
          <p:nvPr/>
        </p:nvSpPr>
        <p:spPr>
          <a:xfrm>
            <a:off x="4223362" y="3674140"/>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76" name="Google Shape;976;p76"/>
          <p:cNvSpPr/>
          <p:nvPr/>
        </p:nvSpPr>
        <p:spPr>
          <a:xfrm>
            <a:off x="3208454" y="1981681"/>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77" name="Google Shape;977;p76"/>
          <p:cNvSpPr/>
          <p:nvPr/>
        </p:nvSpPr>
        <p:spPr>
          <a:xfrm>
            <a:off x="998700" y="2141050"/>
            <a:ext cx="3384000" cy="1695300"/>
          </a:xfrm>
          <a:prstGeom prst="triangle">
            <a:avLst>
              <a:gd fmla="val 69815"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78" name="Google Shape;978;p76"/>
          <p:cNvSpPr txBox="1"/>
          <p:nvPr/>
        </p:nvSpPr>
        <p:spPr>
          <a:xfrm flipH="1" rot="2246">
            <a:off x="4687200" y="1419155"/>
            <a:ext cx="4132801"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Hypotenuse (hypotenuse) saddexagalka A waa:</a:t>
            </a:r>
            <a:endParaRPr sz="1800">
              <a:latin typeface="Lexend"/>
              <a:ea typeface="Lexend"/>
              <a:cs typeface="Lexend"/>
              <a:sym typeface="Lexend"/>
            </a:endParaRPr>
          </a:p>
        </p:txBody>
      </p:sp>
      <p:grpSp>
        <p:nvGrpSpPr>
          <p:cNvPr id="979" name="Google Shape;979;p76"/>
          <p:cNvGrpSpPr/>
          <p:nvPr/>
        </p:nvGrpSpPr>
        <p:grpSpPr>
          <a:xfrm>
            <a:off x="991690" y="3995579"/>
            <a:ext cx="3383978" cy="275848"/>
            <a:chOff x="1023355" y="2663702"/>
            <a:chExt cx="679500" cy="275848"/>
          </a:xfrm>
        </p:grpSpPr>
        <p:cxnSp>
          <p:nvCxnSpPr>
            <p:cNvPr id="980" name="Google Shape;980;p76"/>
            <p:cNvCxnSpPr/>
            <p:nvPr/>
          </p:nvCxnSpPr>
          <p:spPr>
            <a:xfrm rot="10800000">
              <a:off x="1363105" y="2323952"/>
              <a:ext cx="0" cy="679500"/>
            </a:xfrm>
            <a:prstGeom prst="straightConnector1">
              <a:avLst/>
            </a:prstGeom>
            <a:noFill/>
            <a:ln cap="flat" cmpd="sng" w="28575">
              <a:solidFill>
                <a:schemeClr val="accent3"/>
              </a:solidFill>
              <a:prstDash val="solid"/>
              <a:round/>
              <a:headEnd len="med" w="med" type="triangle"/>
              <a:tailEnd len="med" w="med" type="triangle"/>
            </a:ln>
          </p:spPr>
        </p:cxnSp>
        <p:sp>
          <p:nvSpPr>
            <p:cNvPr id="981" name="Google Shape;981;p76"/>
            <p:cNvSpPr txBox="1"/>
            <p:nvPr/>
          </p:nvSpPr>
          <p:spPr>
            <a:xfrm flipH="1">
              <a:off x="1065502" y="2746950"/>
              <a:ext cx="595200" cy="192600"/>
            </a:xfrm>
            <a:prstGeom prst="rect">
              <a:avLst/>
            </a:prstGeom>
            <a:solidFill>
              <a:schemeClr val="lt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lang="en-GB" sz="1000">
                  <a:latin typeface="Lexend"/>
                  <a:ea typeface="Lexend"/>
                  <a:cs typeface="Lexend"/>
                  <a:sym typeface="Lexend"/>
                </a:rPr>
                <a:t>10 halbeeg</a:t>
              </a:r>
              <a:endParaRPr sz="1800">
                <a:latin typeface="Lexend"/>
                <a:ea typeface="Lexend"/>
                <a:cs typeface="Lexend"/>
                <a:sym typeface="Lexend"/>
              </a:endParaRPr>
            </a:p>
          </p:txBody>
        </p:sp>
      </p:grpSp>
      <p:grpSp>
        <p:nvGrpSpPr>
          <p:cNvPr id="982" name="Google Shape;982;p76"/>
          <p:cNvGrpSpPr/>
          <p:nvPr/>
        </p:nvGrpSpPr>
        <p:grpSpPr>
          <a:xfrm>
            <a:off x="995588" y="2141038"/>
            <a:ext cx="2384200" cy="1703912"/>
            <a:chOff x="995588" y="2141038"/>
            <a:chExt cx="2384200" cy="1703912"/>
          </a:xfrm>
        </p:grpSpPr>
        <p:grpSp>
          <p:nvGrpSpPr>
            <p:cNvPr id="983" name="Google Shape;983;p76"/>
            <p:cNvGrpSpPr/>
            <p:nvPr/>
          </p:nvGrpSpPr>
          <p:grpSpPr>
            <a:xfrm>
              <a:off x="995588" y="2141038"/>
              <a:ext cx="2384200" cy="1703912"/>
              <a:chOff x="991700" y="2141038"/>
              <a:chExt cx="2384200" cy="1703912"/>
            </a:xfrm>
          </p:grpSpPr>
          <p:sp>
            <p:nvSpPr>
              <p:cNvPr id="984" name="Google Shape;984;p76"/>
              <p:cNvSpPr/>
              <p:nvPr/>
            </p:nvSpPr>
            <p:spPr>
              <a:xfrm flipH="1" rot="10800000">
                <a:off x="993300" y="2143650"/>
                <a:ext cx="2382600" cy="1701300"/>
              </a:xfrm>
              <a:prstGeom prst="rtTriangle">
                <a:avLst/>
              </a:prstGeom>
              <a:solidFill>
                <a:srgbClr val="EBEDFE"/>
              </a:solidFill>
              <a:ln cap="flat" cmpd="sng" w="38100">
                <a:solidFill>
                  <a:schemeClr val="accent3"/>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85" name="Google Shape;985;p76"/>
              <p:cNvSpPr/>
              <p:nvPr/>
            </p:nvSpPr>
            <p:spPr>
              <a:xfrm flipH="1">
                <a:off x="991710" y="2141038"/>
                <a:ext cx="262500" cy="26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86" name="Google Shape;986;p76"/>
              <p:cNvSpPr/>
              <p:nvPr/>
            </p:nvSpPr>
            <p:spPr>
              <a:xfrm flipH="1" rot="10800000">
                <a:off x="991700" y="2143650"/>
                <a:ext cx="2382600" cy="1701300"/>
              </a:xfrm>
              <a:prstGeom prst="rtTriangle">
                <a:avLst/>
              </a:prstGeom>
              <a:noFill/>
              <a:ln cap="flat" cmpd="sng" w="38100">
                <a:solidFill>
                  <a:schemeClr val="accent3"/>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987" name="Google Shape;987;p76"/>
            <p:cNvSpPr txBox="1"/>
            <p:nvPr/>
          </p:nvSpPr>
          <p:spPr>
            <a:xfrm flipH="1" rot="1842">
              <a:off x="1202975" y="2517607"/>
              <a:ext cx="1119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rgbClr val="000000"/>
                </a:buClr>
                <a:buSzPts val="1800"/>
                <a:buFont typeface="Arial"/>
                <a:buNone/>
              </a:pPr>
              <a:r>
                <a:rPr lang="en-GB" sz="1000">
                  <a:latin typeface="Lexend"/>
                  <a:ea typeface="Lexend"/>
                  <a:cs typeface="Lexend"/>
                  <a:sym typeface="Lexend"/>
                </a:rPr>
                <a:t>saddex xagal A</a:t>
              </a:r>
              <a:endParaRPr sz="1800">
                <a:latin typeface="Lexend"/>
                <a:ea typeface="Lexend"/>
                <a:cs typeface="Lexend"/>
                <a:sym typeface="Lexend"/>
              </a:endParaRPr>
            </a:p>
          </p:txBody>
        </p:sp>
      </p:grpSp>
      <p:sp>
        <p:nvSpPr>
          <p:cNvPr id="988" name="Google Shape;988;p76"/>
          <p:cNvSpPr txBox="1"/>
          <p:nvPr/>
        </p:nvSpPr>
        <p:spPr>
          <a:xfrm flipH="1" rot="2167">
            <a:off x="5012100" y="1820288"/>
            <a:ext cx="3807901"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i="1" lang="en-GB" sz="1800">
                <a:solidFill>
                  <a:schemeClr val="dk1"/>
                </a:solidFill>
                <a:latin typeface="Lexend"/>
                <a:ea typeface="Times New Roman"/>
                <a:cs typeface="Times New Roman"/>
                <a:sym typeface="Times New Roman"/>
              </a:rPr>
              <a:t>x</a:t>
            </a:r>
            <a:r>
              <a:rPr lang="en-GB" sz="1800">
                <a:latin typeface="Lexend"/>
                <a:ea typeface="Lexend"/>
                <a:cs typeface="Lexend"/>
                <a:sym typeface="Lexend"/>
              </a:rPr>
              <a:t>²  =  5²  +  7²</a:t>
            </a:r>
            <a:endParaRPr sz="1800">
              <a:latin typeface="Lexend"/>
              <a:ea typeface="Lexend"/>
              <a:cs typeface="Lexend"/>
              <a:sym typeface="Lexend"/>
            </a:endParaRPr>
          </a:p>
        </p:txBody>
      </p:sp>
      <p:sp>
        <p:nvSpPr>
          <p:cNvPr id="989" name="Google Shape;989;p76"/>
          <p:cNvSpPr txBox="1"/>
          <p:nvPr/>
        </p:nvSpPr>
        <p:spPr>
          <a:xfrm flipH="1" rot="2167">
            <a:off x="5012100" y="2622288"/>
            <a:ext cx="3807901"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i="1" lang="en-GB" sz="1800">
                <a:solidFill>
                  <a:schemeClr val="dk1"/>
                </a:solidFill>
                <a:latin typeface="Lexend"/>
                <a:ea typeface="Times New Roman"/>
                <a:cs typeface="Times New Roman"/>
                <a:sym typeface="Times New Roman"/>
              </a:rPr>
              <a:t>x</a:t>
            </a:r>
            <a:r>
              <a:rPr lang="en-GB" sz="1800">
                <a:solidFill>
                  <a:schemeClr val="lt1"/>
                </a:solidFill>
                <a:latin typeface="Lexend"/>
                <a:ea typeface="Lexend"/>
                <a:cs typeface="Lexend"/>
                <a:sym typeface="Lexend"/>
              </a:rPr>
              <a:t>²</a:t>
            </a:r>
            <a:r>
              <a:rPr lang="en-GB" sz="1800">
                <a:latin typeface="Lexend"/>
                <a:ea typeface="Lexend"/>
                <a:cs typeface="Lexend"/>
                <a:sym typeface="Lexend"/>
              </a:rPr>
              <a:t>  =  8.60</a:t>
            </a:r>
            <a:endParaRPr sz="1800">
              <a:latin typeface="Lexend"/>
              <a:ea typeface="Lexend"/>
              <a:cs typeface="Lexend"/>
              <a:sym typeface="Lexend"/>
            </a:endParaRPr>
          </a:p>
        </p:txBody>
      </p:sp>
      <p:grpSp>
        <p:nvGrpSpPr>
          <p:cNvPr id="990" name="Google Shape;990;p76"/>
          <p:cNvGrpSpPr/>
          <p:nvPr/>
        </p:nvGrpSpPr>
        <p:grpSpPr>
          <a:xfrm rot="8652004">
            <a:off x="531137" y="2606565"/>
            <a:ext cx="2966440" cy="275825"/>
            <a:chOff x="1023355" y="2663702"/>
            <a:chExt cx="679500" cy="275810"/>
          </a:xfrm>
        </p:grpSpPr>
        <p:cxnSp>
          <p:nvCxnSpPr>
            <p:cNvPr id="991" name="Google Shape;991;p76"/>
            <p:cNvCxnSpPr/>
            <p:nvPr/>
          </p:nvCxnSpPr>
          <p:spPr>
            <a:xfrm rot="10800000">
              <a:off x="1363105" y="2323952"/>
              <a:ext cx="0" cy="679500"/>
            </a:xfrm>
            <a:prstGeom prst="straightConnector1">
              <a:avLst/>
            </a:prstGeom>
            <a:noFill/>
            <a:ln cap="flat" cmpd="sng" w="28575">
              <a:solidFill>
                <a:schemeClr val="accent3"/>
              </a:solidFill>
              <a:prstDash val="solid"/>
              <a:round/>
              <a:headEnd len="med" w="med" type="triangle"/>
              <a:tailEnd len="med" w="med" type="triangle"/>
            </a:ln>
          </p:spPr>
        </p:cxnSp>
        <p:sp>
          <p:nvSpPr>
            <p:cNvPr id="992" name="Google Shape;992;p76"/>
            <p:cNvSpPr txBox="1"/>
            <p:nvPr/>
          </p:nvSpPr>
          <p:spPr>
            <a:xfrm flipH="1" rot="10800000">
              <a:off x="1065505" y="2746913"/>
              <a:ext cx="595200" cy="192600"/>
            </a:xfrm>
            <a:prstGeom prst="rect">
              <a:avLst/>
            </a:prstGeom>
            <a:solidFill>
              <a:schemeClr val="lt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lang="en-GB" sz="1000">
                  <a:latin typeface="Lexend"/>
                  <a:ea typeface="Lexend"/>
                  <a:cs typeface="Lexend"/>
                  <a:sym typeface="Lexend"/>
                </a:rPr>
                <a:t>8.60 halbeeg</a:t>
              </a:r>
              <a:endParaRPr sz="1800">
                <a:latin typeface="Lexend"/>
                <a:ea typeface="Lexend"/>
                <a:cs typeface="Lexend"/>
                <a:sym typeface="Lexend"/>
              </a:endParaRPr>
            </a:p>
          </p:txBody>
        </p:sp>
      </p:grpSp>
      <p:grpSp>
        <p:nvGrpSpPr>
          <p:cNvPr id="993" name="Google Shape;993;p76"/>
          <p:cNvGrpSpPr/>
          <p:nvPr/>
        </p:nvGrpSpPr>
        <p:grpSpPr>
          <a:xfrm flipH="1">
            <a:off x="3357675" y="1528922"/>
            <a:ext cx="1117675" cy="2307353"/>
            <a:chOff x="905202" y="1537591"/>
            <a:chExt cx="1117675" cy="2307353"/>
          </a:xfrm>
        </p:grpSpPr>
        <p:grpSp>
          <p:nvGrpSpPr>
            <p:cNvPr id="994" name="Google Shape;994;p76"/>
            <p:cNvGrpSpPr/>
            <p:nvPr/>
          </p:nvGrpSpPr>
          <p:grpSpPr>
            <a:xfrm>
              <a:off x="995597" y="2141038"/>
              <a:ext cx="1027280" cy="1703907"/>
              <a:chOff x="991710" y="2141038"/>
              <a:chExt cx="1027280" cy="1703907"/>
            </a:xfrm>
          </p:grpSpPr>
          <p:sp>
            <p:nvSpPr>
              <p:cNvPr id="995" name="Google Shape;995;p76"/>
              <p:cNvSpPr/>
              <p:nvPr/>
            </p:nvSpPr>
            <p:spPr>
              <a:xfrm flipH="1" rot="10800000">
                <a:off x="993290" y="2143644"/>
                <a:ext cx="1025700" cy="1701300"/>
              </a:xfrm>
              <a:prstGeom prst="rtTriangle">
                <a:avLst/>
              </a:prstGeom>
              <a:solidFill>
                <a:srgbClr val="EBEDFE"/>
              </a:solidFill>
              <a:ln cap="flat" cmpd="sng" w="38100">
                <a:solidFill>
                  <a:schemeClr val="accent3"/>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96" name="Google Shape;996;p76"/>
              <p:cNvSpPr/>
              <p:nvPr/>
            </p:nvSpPr>
            <p:spPr>
              <a:xfrm flipH="1">
                <a:off x="991710" y="2141038"/>
                <a:ext cx="262500" cy="26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997" name="Google Shape;997;p76"/>
            <p:cNvSpPr txBox="1"/>
            <p:nvPr/>
          </p:nvSpPr>
          <p:spPr>
            <a:xfrm flipH="1" rot="2163">
              <a:off x="905202" y="1537891"/>
              <a:ext cx="953400" cy="554100"/>
            </a:xfrm>
            <a:prstGeom prst="rect">
              <a:avLst/>
            </a:prstGeom>
            <a:solidFill>
              <a:schemeClr val="lt1"/>
            </a:solid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800"/>
                <a:buFont typeface="Arial"/>
                <a:buNone/>
              </a:pPr>
              <a:r>
                <a:rPr lang="en-GB" sz="1000">
                  <a:latin typeface="Lexend"/>
                  <a:ea typeface="Lexend"/>
                  <a:cs typeface="Lexend"/>
                  <a:sym typeface="Lexend"/>
                </a:rPr>
                <a:t>saddex xagal</a:t>
              </a:r>
              <a:endParaRPr sz="1800">
                <a:latin typeface="Lexend"/>
                <a:ea typeface="Lexend"/>
                <a:cs typeface="Lexend"/>
                <a:sym typeface="Lexend"/>
              </a:endParaRPr>
            </a:p>
            <a:p>
              <a:pPr indent="0" lvl="0" marL="0" rtl="0" algn="ctr">
                <a:spcBef>
                  <a:spcPts val="0"/>
                </a:spcBef>
                <a:spcAft>
                  <a:spcPts val="0"/>
                </a:spcAft>
                <a:buClr>
                  <a:srgbClr val="000000"/>
                </a:buClr>
                <a:buSzPts val="1800"/>
                <a:buFont typeface="Arial"/>
                <a:buNone/>
              </a:pPr>
              <a:r>
                <a:rPr lang="en-GB" sz="1000">
                  <a:latin typeface="Lexend"/>
                  <a:ea typeface="Lexend"/>
                  <a:cs typeface="Lexend"/>
                  <a:sym typeface="Lexend"/>
                </a:rPr>
                <a:t>B</a:t>
              </a:r>
              <a:endParaRPr sz="1800">
                <a:latin typeface="Lexend"/>
                <a:ea typeface="Lexend"/>
                <a:cs typeface="Lexend"/>
                <a:sym typeface="Lexend"/>
              </a:endParaRPr>
            </a:p>
          </p:txBody>
        </p:sp>
      </p:grpSp>
      <p:sp>
        <p:nvSpPr>
          <p:cNvPr id="998" name="Google Shape;998;p76"/>
          <p:cNvSpPr/>
          <p:nvPr/>
        </p:nvSpPr>
        <p:spPr>
          <a:xfrm rot="10800000">
            <a:off x="3357675" y="2134975"/>
            <a:ext cx="1025700" cy="1701300"/>
          </a:xfrm>
          <a:prstGeom prst="rtTriangle">
            <a:avLst/>
          </a:prstGeom>
          <a:noFill/>
          <a:ln cap="flat" cmpd="sng" w="38100">
            <a:solidFill>
              <a:schemeClr val="accent3"/>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99" name="Google Shape;999;p76"/>
          <p:cNvSpPr txBox="1"/>
          <p:nvPr/>
        </p:nvSpPr>
        <p:spPr>
          <a:xfrm flipH="1" rot="2167">
            <a:off x="5012100" y="3935788"/>
            <a:ext cx="3807901"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i="1" lang="en-GB" sz="1800">
                <a:solidFill>
                  <a:schemeClr val="dk1"/>
                </a:solidFill>
                <a:latin typeface="Lexend"/>
                <a:ea typeface="Times New Roman"/>
                <a:cs typeface="Times New Roman"/>
                <a:sym typeface="Times New Roman"/>
              </a:rPr>
              <a:t>y</a:t>
            </a:r>
            <a:r>
              <a:rPr lang="en-GB" sz="1800">
                <a:latin typeface="Lexend"/>
                <a:ea typeface="Lexend"/>
                <a:cs typeface="Lexend"/>
                <a:sym typeface="Lexend"/>
              </a:rPr>
              <a:t>²  =  34</a:t>
            </a:r>
            <a:endParaRPr sz="1800">
              <a:latin typeface="Lexend"/>
              <a:ea typeface="Lexend"/>
              <a:cs typeface="Lexend"/>
              <a:sym typeface="Lexend"/>
            </a:endParaRPr>
          </a:p>
        </p:txBody>
      </p:sp>
      <p:sp>
        <p:nvSpPr>
          <p:cNvPr id="1000" name="Google Shape;1000;p76"/>
          <p:cNvSpPr txBox="1"/>
          <p:nvPr/>
        </p:nvSpPr>
        <p:spPr>
          <a:xfrm flipH="1" rot="2246">
            <a:off x="4687200" y="3133655"/>
            <a:ext cx="4132801"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Jibbaarta (hypotenuse) ee saddex-xagalka B waa:</a:t>
            </a:r>
            <a:endParaRPr sz="1800">
              <a:latin typeface="Lexend"/>
              <a:ea typeface="Lexend"/>
              <a:cs typeface="Lexend"/>
              <a:sym typeface="Lexend"/>
            </a:endParaRPr>
          </a:p>
        </p:txBody>
      </p:sp>
      <p:sp>
        <p:nvSpPr>
          <p:cNvPr id="1001" name="Google Shape;1001;p76"/>
          <p:cNvSpPr txBox="1"/>
          <p:nvPr/>
        </p:nvSpPr>
        <p:spPr>
          <a:xfrm flipH="1" rot="2167">
            <a:off x="5012100" y="3534788"/>
            <a:ext cx="3807901"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i="1" lang="en-GB" sz="1800">
                <a:solidFill>
                  <a:schemeClr val="dk1"/>
                </a:solidFill>
                <a:latin typeface="Lexend"/>
                <a:ea typeface="Times New Roman"/>
                <a:cs typeface="Times New Roman"/>
                <a:sym typeface="Times New Roman"/>
              </a:rPr>
              <a:t>y</a:t>
            </a:r>
            <a:r>
              <a:rPr lang="en-GB" sz="1800">
                <a:latin typeface="Lexend"/>
                <a:ea typeface="Lexend"/>
                <a:cs typeface="Lexend"/>
                <a:sym typeface="Lexend"/>
              </a:rPr>
              <a:t>²  =  5²  +  3²</a:t>
            </a:r>
            <a:endParaRPr sz="1800">
              <a:latin typeface="Lexend"/>
              <a:ea typeface="Lexend"/>
              <a:cs typeface="Lexend"/>
              <a:sym typeface="Lexend"/>
            </a:endParaRPr>
          </a:p>
        </p:txBody>
      </p:sp>
      <p:sp>
        <p:nvSpPr>
          <p:cNvPr id="1002" name="Google Shape;1002;p76"/>
          <p:cNvSpPr txBox="1"/>
          <p:nvPr/>
        </p:nvSpPr>
        <p:spPr>
          <a:xfrm flipH="1" rot="2167">
            <a:off x="5012100" y="4336788"/>
            <a:ext cx="3807901"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i="1" lang="en-GB" sz="1800">
                <a:solidFill>
                  <a:schemeClr val="dk1"/>
                </a:solidFill>
                <a:latin typeface="Lexend"/>
                <a:ea typeface="Times New Roman"/>
                <a:cs typeface="Times New Roman"/>
                <a:sym typeface="Times New Roman"/>
              </a:rPr>
              <a:t>y</a:t>
            </a:r>
            <a:r>
              <a:rPr lang="en-GB" sz="1800">
                <a:solidFill>
                  <a:schemeClr val="lt1"/>
                </a:solidFill>
                <a:latin typeface="Lexend"/>
                <a:ea typeface="Lexend"/>
                <a:cs typeface="Lexend"/>
                <a:sym typeface="Lexend"/>
              </a:rPr>
              <a:t>²</a:t>
            </a:r>
            <a:r>
              <a:rPr lang="en-GB" sz="1800">
                <a:latin typeface="Lexend"/>
                <a:ea typeface="Lexend"/>
                <a:cs typeface="Lexend"/>
                <a:sym typeface="Lexend"/>
              </a:rPr>
              <a:t>  =  5.83</a:t>
            </a:r>
            <a:endParaRPr sz="1800">
              <a:latin typeface="Lexend"/>
              <a:ea typeface="Lexend"/>
              <a:cs typeface="Lexend"/>
              <a:sym typeface="Lexend"/>
            </a:endParaRPr>
          </a:p>
        </p:txBody>
      </p:sp>
      <p:grpSp>
        <p:nvGrpSpPr>
          <p:cNvPr id="1003" name="Google Shape;1003;p76"/>
          <p:cNvGrpSpPr/>
          <p:nvPr/>
        </p:nvGrpSpPr>
        <p:grpSpPr>
          <a:xfrm rot="-7271962">
            <a:off x="3150879" y="2706337"/>
            <a:ext cx="1972319" cy="296176"/>
            <a:chOff x="1023355" y="2663702"/>
            <a:chExt cx="679500" cy="296171"/>
          </a:xfrm>
        </p:grpSpPr>
        <p:cxnSp>
          <p:nvCxnSpPr>
            <p:cNvPr id="1004" name="Google Shape;1004;p76"/>
            <p:cNvCxnSpPr/>
            <p:nvPr/>
          </p:nvCxnSpPr>
          <p:spPr>
            <a:xfrm rot="10800000">
              <a:off x="1363105" y="2323952"/>
              <a:ext cx="0" cy="679500"/>
            </a:xfrm>
            <a:prstGeom prst="straightConnector1">
              <a:avLst/>
            </a:prstGeom>
            <a:noFill/>
            <a:ln cap="flat" cmpd="sng" w="28575">
              <a:solidFill>
                <a:schemeClr val="accent3"/>
              </a:solidFill>
              <a:prstDash val="solid"/>
              <a:round/>
              <a:headEnd len="med" w="med" type="triangle"/>
              <a:tailEnd len="med" w="med" type="triangle"/>
            </a:ln>
          </p:spPr>
        </p:cxnSp>
        <p:sp>
          <p:nvSpPr>
            <p:cNvPr id="1005" name="Google Shape;1005;p76"/>
            <p:cNvSpPr txBox="1"/>
            <p:nvPr/>
          </p:nvSpPr>
          <p:spPr>
            <a:xfrm flipH="1" rot="10800000">
              <a:off x="1065510" y="2746873"/>
              <a:ext cx="595200" cy="213000"/>
            </a:xfrm>
            <a:prstGeom prst="rect">
              <a:avLst/>
            </a:prstGeom>
            <a:solidFill>
              <a:schemeClr val="lt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lang="en-GB" sz="1000">
                  <a:latin typeface="Lexend"/>
                  <a:ea typeface="Lexend"/>
                  <a:cs typeface="Lexend"/>
                  <a:sym typeface="Lexend"/>
                </a:rPr>
                <a:t>5.83 cutub (units)</a:t>
              </a:r>
              <a:endParaRPr sz="1800">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82"/>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3"/>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93"/>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998"/>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9" name="Shape 1009"/>
        <p:cNvGrpSpPr/>
        <p:nvPr/>
      </p:nvGrpSpPr>
      <p:grpSpPr>
        <a:xfrm>
          <a:off x="0" y="0"/>
          <a:ext cx="0" cy="0"/>
          <a:chOff x="0" y="0"/>
          <a:chExt cx="0" cy="0"/>
        </a:xfrm>
      </p:grpSpPr>
      <p:sp>
        <p:nvSpPr>
          <p:cNvPr id="1010" name="Google Shape;1010;p77"/>
          <p:cNvSpPr txBox="1"/>
          <p:nvPr/>
        </p:nvSpPr>
        <p:spPr>
          <a:xfrm flipH="1" rot="2246">
            <a:off x="4687200" y="1342955"/>
            <a:ext cx="4132801" cy="13854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8.60  +  5.83  +  10</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Sidaa darteed, wareega (perimeter) saddex-xagalkan waa:</a:t>
            </a:r>
            <a:endParaRPr sz="1800">
              <a:solidFill>
                <a:schemeClr val="dk1"/>
              </a:solidFill>
              <a:latin typeface="Lexend"/>
              <a:ea typeface="Lexend"/>
              <a:cs typeface="Lexend"/>
              <a:sym typeface="Lexend"/>
            </a:endParaRPr>
          </a:p>
          <a:p>
            <a:pPr indent="0" lvl="0" marL="0" rtl="0" algn="ctr">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24.43 cutub (units)</a:t>
            </a:r>
            <a:endParaRPr sz="1800">
              <a:latin typeface="Lexend"/>
              <a:ea typeface="Lexend"/>
              <a:cs typeface="Lexend"/>
              <a:sym typeface="Lexend"/>
            </a:endParaRPr>
          </a:p>
        </p:txBody>
      </p:sp>
      <p:pic>
        <p:nvPicPr>
          <p:cNvPr id="1011" name="Google Shape;1011;p77"/>
          <p:cNvPicPr preferRelativeResize="0"/>
          <p:nvPr/>
        </p:nvPicPr>
        <p:blipFill>
          <a:blip r:embed="rId3">
            <a:alphaModFix/>
          </a:blip>
          <a:stretch>
            <a:fillRect/>
          </a:stretch>
        </p:blipFill>
        <p:spPr>
          <a:xfrm>
            <a:off x="324000" y="668250"/>
            <a:ext cx="4248001" cy="4143365"/>
          </a:xfrm>
          <a:prstGeom prst="rect">
            <a:avLst/>
          </a:prstGeom>
          <a:noFill/>
          <a:ln cap="flat" cmpd="sng" w="19050">
            <a:solidFill>
              <a:schemeClr val="dk1"/>
            </a:solidFill>
            <a:prstDash val="solid"/>
            <a:round/>
            <a:headEnd len="sm" w="sm" type="none"/>
            <a:tailEnd len="sm" w="sm" type="none"/>
          </a:ln>
        </p:spPr>
      </p:pic>
      <p:sp>
        <p:nvSpPr>
          <p:cNvPr id="1012" name="Google Shape;1012;p77"/>
          <p:cNvSpPr txBox="1"/>
          <p:nvPr/>
        </p:nvSpPr>
        <p:spPr>
          <a:xfrm flipH="1" rot="2246">
            <a:off x="4687200" y="640680"/>
            <a:ext cx="4132801"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Su'aal: xisaabi wareega (perimeter) saddex-xagalkan.</a:t>
            </a:r>
            <a:endParaRPr sz="1800">
              <a:latin typeface="Lexend"/>
              <a:ea typeface="Lexend"/>
              <a:cs typeface="Lexend"/>
              <a:sym typeface="Lexend"/>
            </a:endParaRPr>
          </a:p>
        </p:txBody>
      </p:sp>
      <p:sp>
        <p:nvSpPr>
          <p:cNvPr id="1013" name="Google Shape;1013;p7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Aragtida (theorem) ee Pythagoras iyo isku-duwayaasha (coordinates)</a:t>
            </a:r>
            <a:endParaRPr/>
          </a:p>
        </p:txBody>
      </p:sp>
      <p:sp>
        <p:nvSpPr>
          <p:cNvPr id="1014" name="Google Shape;1014;p77"/>
          <p:cNvSpPr/>
          <p:nvPr/>
        </p:nvSpPr>
        <p:spPr>
          <a:xfrm>
            <a:off x="836954" y="3674140"/>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15" name="Google Shape;1015;p77"/>
          <p:cNvSpPr/>
          <p:nvPr/>
        </p:nvSpPr>
        <p:spPr>
          <a:xfrm>
            <a:off x="4223362" y="3674140"/>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16" name="Google Shape;1016;p77"/>
          <p:cNvSpPr/>
          <p:nvPr/>
        </p:nvSpPr>
        <p:spPr>
          <a:xfrm>
            <a:off x="3208454" y="1981681"/>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17" name="Google Shape;1017;p77"/>
          <p:cNvSpPr/>
          <p:nvPr/>
        </p:nvSpPr>
        <p:spPr>
          <a:xfrm>
            <a:off x="998700" y="2141050"/>
            <a:ext cx="3384000" cy="1695300"/>
          </a:xfrm>
          <a:prstGeom prst="triangle">
            <a:avLst>
              <a:gd fmla="val 69815"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018" name="Google Shape;1018;p77"/>
          <p:cNvGrpSpPr/>
          <p:nvPr/>
        </p:nvGrpSpPr>
        <p:grpSpPr>
          <a:xfrm>
            <a:off x="991690" y="3995579"/>
            <a:ext cx="3383978" cy="275848"/>
            <a:chOff x="1023355" y="2663702"/>
            <a:chExt cx="679500" cy="275848"/>
          </a:xfrm>
        </p:grpSpPr>
        <p:cxnSp>
          <p:nvCxnSpPr>
            <p:cNvPr id="1019" name="Google Shape;1019;p77"/>
            <p:cNvCxnSpPr/>
            <p:nvPr/>
          </p:nvCxnSpPr>
          <p:spPr>
            <a:xfrm rot="10800000">
              <a:off x="1363105" y="2323952"/>
              <a:ext cx="0" cy="679500"/>
            </a:xfrm>
            <a:prstGeom prst="straightConnector1">
              <a:avLst/>
            </a:prstGeom>
            <a:noFill/>
            <a:ln cap="flat" cmpd="sng" w="28575">
              <a:solidFill>
                <a:schemeClr val="accent3"/>
              </a:solidFill>
              <a:prstDash val="solid"/>
              <a:round/>
              <a:headEnd len="med" w="med" type="triangle"/>
              <a:tailEnd len="med" w="med" type="triangle"/>
            </a:ln>
          </p:spPr>
        </p:cxnSp>
        <p:sp>
          <p:nvSpPr>
            <p:cNvPr id="1020" name="Google Shape;1020;p77"/>
            <p:cNvSpPr txBox="1"/>
            <p:nvPr/>
          </p:nvSpPr>
          <p:spPr>
            <a:xfrm flipH="1">
              <a:off x="1065502" y="2746950"/>
              <a:ext cx="595200" cy="192600"/>
            </a:xfrm>
            <a:prstGeom prst="rect">
              <a:avLst/>
            </a:prstGeom>
            <a:solidFill>
              <a:schemeClr val="lt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lang="en-GB" sz="1000">
                  <a:latin typeface="Lexend"/>
                  <a:ea typeface="Lexend"/>
                  <a:cs typeface="Lexend"/>
                  <a:sym typeface="Lexend"/>
                </a:rPr>
                <a:t>10 cutub (units)</a:t>
              </a:r>
              <a:endParaRPr sz="1800">
                <a:latin typeface="Lexend"/>
                <a:ea typeface="Lexend"/>
                <a:cs typeface="Lexend"/>
                <a:sym typeface="Lexend"/>
              </a:endParaRPr>
            </a:p>
          </p:txBody>
        </p:sp>
      </p:grpSp>
      <p:grpSp>
        <p:nvGrpSpPr>
          <p:cNvPr id="1021" name="Google Shape;1021;p77"/>
          <p:cNvGrpSpPr/>
          <p:nvPr/>
        </p:nvGrpSpPr>
        <p:grpSpPr>
          <a:xfrm rot="8652004">
            <a:off x="531137" y="2606565"/>
            <a:ext cx="2966440" cy="275825"/>
            <a:chOff x="1023355" y="2663702"/>
            <a:chExt cx="679500" cy="275810"/>
          </a:xfrm>
        </p:grpSpPr>
        <p:cxnSp>
          <p:nvCxnSpPr>
            <p:cNvPr id="1022" name="Google Shape;1022;p77"/>
            <p:cNvCxnSpPr/>
            <p:nvPr/>
          </p:nvCxnSpPr>
          <p:spPr>
            <a:xfrm rot="10800000">
              <a:off x="1363105" y="2323952"/>
              <a:ext cx="0" cy="679500"/>
            </a:xfrm>
            <a:prstGeom prst="straightConnector1">
              <a:avLst/>
            </a:prstGeom>
            <a:noFill/>
            <a:ln cap="flat" cmpd="sng" w="28575">
              <a:solidFill>
                <a:schemeClr val="accent3"/>
              </a:solidFill>
              <a:prstDash val="solid"/>
              <a:round/>
              <a:headEnd len="med" w="med" type="triangle"/>
              <a:tailEnd len="med" w="med" type="triangle"/>
            </a:ln>
          </p:spPr>
        </p:cxnSp>
        <p:sp>
          <p:nvSpPr>
            <p:cNvPr id="1023" name="Google Shape;1023;p77"/>
            <p:cNvSpPr txBox="1"/>
            <p:nvPr/>
          </p:nvSpPr>
          <p:spPr>
            <a:xfrm flipH="1" rot="10800000">
              <a:off x="1065505" y="2746913"/>
              <a:ext cx="595200" cy="192600"/>
            </a:xfrm>
            <a:prstGeom prst="rect">
              <a:avLst/>
            </a:prstGeom>
            <a:solidFill>
              <a:schemeClr val="lt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lang="en-GB" sz="1000">
                  <a:latin typeface="Lexend"/>
                  <a:ea typeface="Lexend"/>
                  <a:cs typeface="Lexend"/>
                  <a:sym typeface="Lexend"/>
                </a:rPr>
                <a:t>8.60 cutub (units)</a:t>
              </a:r>
              <a:endParaRPr sz="1800">
                <a:latin typeface="Lexend"/>
                <a:ea typeface="Lexend"/>
                <a:cs typeface="Lexend"/>
                <a:sym typeface="Lexend"/>
              </a:endParaRPr>
            </a:p>
          </p:txBody>
        </p:sp>
      </p:grpSp>
      <p:grpSp>
        <p:nvGrpSpPr>
          <p:cNvPr id="1024" name="Google Shape;1024;p77"/>
          <p:cNvGrpSpPr/>
          <p:nvPr/>
        </p:nvGrpSpPr>
        <p:grpSpPr>
          <a:xfrm rot="-7271962">
            <a:off x="3150879" y="2706337"/>
            <a:ext cx="1972319" cy="296176"/>
            <a:chOff x="1023355" y="2663702"/>
            <a:chExt cx="679500" cy="296171"/>
          </a:xfrm>
        </p:grpSpPr>
        <p:cxnSp>
          <p:nvCxnSpPr>
            <p:cNvPr id="1025" name="Google Shape;1025;p77"/>
            <p:cNvCxnSpPr/>
            <p:nvPr/>
          </p:nvCxnSpPr>
          <p:spPr>
            <a:xfrm rot="10800000">
              <a:off x="1363105" y="2323952"/>
              <a:ext cx="0" cy="679500"/>
            </a:xfrm>
            <a:prstGeom prst="straightConnector1">
              <a:avLst/>
            </a:prstGeom>
            <a:noFill/>
            <a:ln cap="flat" cmpd="sng" w="28575">
              <a:solidFill>
                <a:schemeClr val="accent3"/>
              </a:solidFill>
              <a:prstDash val="solid"/>
              <a:round/>
              <a:headEnd len="med" w="med" type="triangle"/>
              <a:tailEnd len="med" w="med" type="triangle"/>
            </a:ln>
          </p:spPr>
        </p:cxnSp>
        <p:sp>
          <p:nvSpPr>
            <p:cNvPr id="1026" name="Google Shape;1026;p77"/>
            <p:cNvSpPr txBox="1"/>
            <p:nvPr/>
          </p:nvSpPr>
          <p:spPr>
            <a:xfrm flipH="1" rot="10800000">
              <a:off x="1065510" y="2746873"/>
              <a:ext cx="595200" cy="213000"/>
            </a:xfrm>
            <a:prstGeom prst="rect">
              <a:avLst/>
            </a:prstGeom>
            <a:solidFill>
              <a:schemeClr val="lt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lang="en-GB" sz="1000">
                  <a:latin typeface="Lexend"/>
                  <a:ea typeface="Lexend"/>
                  <a:cs typeface="Lexend"/>
                  <a:sym typeface="Lexend"/>
                </a:rPr>
                <a:t>5.83 cutub (units)</a:t>
              </a:r>
              <a:endParaRPr sz="1800">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0">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0" name="Shape 1030"/>
        <p:cNvGrpSpPr/>
        <p:nvPr/>
      </p:nvGrpSpPr>
      <p:grpSpPr>
        <a:xfrm>
          <a:off x="0" y="0"/>
          <a:ext cx="0" cy="0"/>
          <a:chOff x="0" y="0"/>
          <a:chExt cx="0" cy="0"/>
        </a:xfrm>
      </p:grpSpPr>
      <p:pic>
        <p:nvPicPr>
          <p:cNvPr id="1031" name="Google Shape;1031;p78"/>
          <p:cNvPicPr preferRelativeResize="0"/>
          <p:nvPr/>
        </p:nvPicPr>
        <p:blipFill>
          <a:blip r:embed="rId3">
            <a:alphaModFix/>
          </a:blip>
          <a:stretch>
            <a:fillRect/>
          </a:stretch>
        </p:blipFill>
        <p:spPr>
          <a:xfrm>
            <a:off x="324000" y="668250"/>
            <a:ext cx="4248001" cy="4143365"/>
          </a:xfrm>
          <a:prstGeom prst="rect">
            <a:avLst/>
          </a:prstGeom>
          <a:noFill/>
          <a:ln cap="flat" cmpd="sng" w="19050">
            <a:solidFill>
              <a:schemeClr val="dk1"/>
            </a:solidFill>
            <a:prstDash val="solid"/>
            <a:round/>
            <a:headEnd len="sm" w="sm" type="none"/>
            <a:tailEnd len="sm" w="sm" type="none"/>
          </a:ln>
        </p:spPr>
      </p:pic>
      <p:grpSp>
        <p:nvGrpSpPr>
          <p:cNvPr id="1032" name="Google Shape;1032;p78"/>
          <p:cNvGrpSpPr/>
          <p:nvPr/>
        </p:nvGrpSpPr>
        <p:grpSpPr>
          <a:xfrm>
            <a:off x="997197" y="1458438"/>
            <a:ext cx="2025901" cy="2386512"/>
            <a:chOff x="997197" y="1458438"/>
            <a:chExt cx="2025901" cy="2386512"/>
          </a:xfrm>
        </p:grpSpPr>
        <p:sp>
          <p:nvSpPr>
            <p:cNvPr id="1033" name="Google Shape;1033;p78"/>
            <p:cNvSpPr/>
            <p:nvPr/>
          </p:nvSpPr>
          <p:spPr>
            <a:xfrm flipH="1" rot="10800000">
              <a:off x="997198" y="1458450"/>
              <a:ext cx="2025900" cy="2386500"/>
            </a:xfrm>
            <a:prstGeom prst="rtTriangle">
              <a:avLst/>
            </a:prstGeom>
            <a:solidFill>
              <a:srgbClr val="EBEDFE"/>
            </a:solidFill>
            <a:ln cap="flat" cmpd="sng" w="38100">
              <a:solidFill>
                <a:schemeClr val="accent3"/>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34" name="Google Shape;1034;p78"/>
            <p:cNvSpPr/>
            <p:nvPr/>
          </p:nvSpPr>
          <p:spPr>
            <a:xfrm flipH="1">
              <a:off x="997197" y="1458438"/>
              <a:ext cx="262500" cy="26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35" name="Google Shape;1035;p78"/>
            <p:cNvSpPr/>
            <p:nvPr/>
          </p:nvSpPr>
          <p:spPr>
            <a:xfrm flipH="1" rot="10800000">
              <a:off x="997198" y="1458450"/>
              <a:ext cx="2025900" cy="2386500"/>
            </a:xfrm>
            <a:prstGeom prst="rtTriangle">
              <a:avLst/>
            </a:prstGeom>
            <a:noFill/>
            <a:ln cap="flat" cmpd="sng" w="38100">
              <a:solidFill>
                <a:schemeClr val="accent3"/>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036" name="Google Shape;1036;p7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Aragtida (theorem) ee Pythagoras iyo isku-duwayaasha (coordinates)</a:t>
            </a:r>
            <a:endParaRPr/>
          </a:p>
        </p:txBody>
      </p:sp>
      <p:sp>
        <p:nvSpPr>
          <p:cNvPr id="1037" name="Google Shape;1037;p78"/>
          <p:cNvSpPr txBox="1"/>
          <p:nvPr/>
        </p:nvSpPr>
        <p:spPr>
          <a:xfrm flipH="1" rot="2246">
            <a:off x="4687200" y="640680"/>
            <a:ext cx="4132801"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400">
                <a:latin typeface="Lexend"/>
                <a:ea typeface="Lexend"/>
                <a:cs typeface="Lexend"/>
                <a:sym typeface="Lexend"/>
              </a:rPr>
              <a:t>Mid ka mid ah kuwani waa isla'eg (equation) ku habboon xisaabinta jibbaarta (hypotenuse) saddex-xagalka A?</a:t>
            </a:r>
            <a:endParaRPr sz="1800">
              <a:latin typeface="Lexend"/>
              <a:ea typeface="Lexend"/>
              <a:cs typeface="Lexend"/>
              <a:sym typeface="Lexend"/>
            </a:endParaRPr>
          </a:p>
        </p:txBody>
      </p:sp>
      <p:sp>
        <p:nvSpPr>
          <p:cNvPr id="1038" name="Google Shape;1038;p78"/>
          <p:cNvSpPr/>
          <p:nvPr/>
        </p:nvSpPr>
        <p:spPr>
          <a:xfrm>
            <a:off x="836954" y="3674140"/>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39" name="Google Shape;1039;p78"/>
          <p:cNvSpPr/>
          <p:nvPr/>
        </p:nvSpPr>
        <p:spPr>
          <a:xfrm>
            <a:off x="3209161" y="3674140"/>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40" name="Google Shape;1040;p78"/>
          <p:cNvSpPr/>
          <p:nvPr/>
        </p:nvSpPr>
        <p:spPr>
          <a:xfrm>
            <a:off x="2869449" y="1304106"/>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41" name="Google Shape;1041;p78"/>
          <p:cNvSpPr txBox="1"/>
          <p:nvPr/>
        </p:nvSpPr>
        <p:spPr>
          <a:xfrm flipH="1" rot="1842">
            <a:off x="1202975" y="1831807"/>
            <a:ext cx="1119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400">
                <a:latin typeface="Lexend"/>
                <a:ea typeface="Lexend"/>
                <a:cs typeface="Lexend"/>
                <a:sym typeface="Lexend"/>
              </a:rPr>
              <a:t>saddex-xagalka A</a:t>
            </a:r>
            <a:endParaRPr sz="1800">
              <a:latin typeface="Lexend"/>
              <a:ea typeface="Lexend"/>
              <a:cs typeface="Lexend"/>
              <a:sym typeface="Lexend"/>
            </a:endParaRPr>
          </a:p>
        </p:txBody>
      </p:sp>
      <p:sp>
        <p:nvSpPr>
          <p:cNvPr id="1042" name="Google Shape;1042;p78"/>
          <p:cNvSpPr/>
          <p:nvPr/>
        </p:nvSpPr>
        <p:spPr>
          <a:xfrm>
            <a:off x="998700" y="1464700"/>
            <a:ext cx="2365800" cy="2371500"/>
          </a:xfrm>
          <a:prstGeom prst="triangle">
            <a:avLst>
              <a:gd fmla="val 85519"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043" name="Google Shape;1043;p78"/>
          <p:cNvGrpSpPr/>
          <p:nvPr/>
        </p:nvGrpSpPr>
        <p:grpSpPr>
          <a:xfrm>
            <a:off x="5033128" y="1745934"/>
            <a:ext cx="285339" cy="285338"/>
            <a:chOff x="5033128" y="1745934"/>
            <a:chExt cx="285339" cy="285338"/>
          </a:xfrm>
        </p:grpSpPr>
        <p:pic>
          <p:nvPicPr>
            <p:cNvPr id="1044" name="Google Shape;1044;p78"/>
            <p:cNvPicPr preferRelativeResize="0"/>
            <p:nvPr/>
          </p:nvPicPr>
          <p:blipFill>
            <a:blip r:embed="rId4">
              <a:alphaModFix/>
            </a:blip>
            <a:stretch>
              <a:fillRect/>
            </a:stretch>
          </p:blipFill>
          <p:spPr>
            <a:xfrm flipH="1">
              <a:off x="5033128" y="1745934"/>
              <a:ext cx="285339" cy="285338"/>
            </a:xfrm>
            <a:prstGeom prst="rect">
              <a:avLst/>
            </a:prstGeom>
            <a:noFill/>
            <a:ln>
              <a:noFill/>
            </a:ln>
          </p:spPr>
        </p:pic>
        <p:sp>
          <p:nvSpPr>
            <p:cNvPr id="1045" name="Google Shape;1045;p78"/>
            <p:cNvSpPr txBox="1"/>
            <p:nvPr/>
          </p:nvSpPr>
          <p:spPr>
            <a:xfrm flipH="1">
              <a:off x="5048406" y="1798553"/>
              <a:ext cx="254700" cy="173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pic>
        <p:nvPicPr>
          <p:cNvPr id="1046" name="Google Shape;1046;p78"/>
          <p:cNvPicPr preferRelativeResize="0"/>
          <p:nvPr/>
        </p:nvPicPr>
        <p:blipFill>
          <a:blip r:embed="rId4">
            <a:alphaModFix/>
          </a:blip>
          <a:stretch>
            <a:fillRect/>
          </a:stretch>
        </p:blipFill>
        <p:spPr>
          <a:xfrm flipH="1">
            <a:off x="5033128" y="2361759"/>
            <a:ext cx="285339" cy="285338"/>
          </a:xfrm>
          <a:prstGeom prst="rect">
            <a:avLst/>
          </a:prstGeom>
          <a:noFill/>
          <a:ln>
            <a:noFill/>
          </a:ln>
        </p:spPr>
      </p:pic>
      <p:sp>
        <p:nvSpPr>
          <p:cNvPr id="1047" name="Google Shape;1047;p78"/>
          <p:cNvSpPr txBox="1"/>
          <p:nvPr/>
        </p:nvSpPr>
        <p:spPr>
          <a:xfrm flipH="1" rot="2036">
            <a:off x="5397300" y="1749847"/>
            <a:ext cx="20259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i="1" lang="en-GB" sz="1800">
                <a:solidFill>
                  <a:schemeClr val="dk1"/>
                </a:solidFill>
                <a:latin typeface="Lexend"/>
                <a:ea typeface="Times New Roman"/>
                <a:cs typeface="Times New Roman"/>
                <a:sym typeface="Times New Roman"/>
              </a:rPr>
              <a:t>a</a:t>
            </a:r>
            <a:r>
              <a:rPr lang="en-GB" sz="1800">
                <a:solidFill>
                  <a:schemeClr val="dk1"/>
                </a:solidFill>
                <a:latin typeface="Lexend"/>
                <a:ea typeface="Lexend"/>
                <a:cs typeface="Lexend"/>
                <a:sym typeface="Lexend"/>
              </a:rPr>
              <a:t>²  =  7²  +  9²</a:t>
            </a:r>
            <a:endParaRPr sz="1800">
              <a:latin typeface="Lexend"/>
              <a:ea typeface="Lexend"/>
              <a:cs typeface="Lexend"/>
              <a:sym typeface="Lexend"/>
            </a:endParaRPr>
          </a:p>
        </p:txBody>
      </p:sp>
      <p:sp>
        <p:nvSpPr>
          <p:cNvPr id="1048" name="Google Shape;1048;p78"/>
          <p:cNvSpPr txBox="1"/>
          <p:nvPr/>
        </p:nvSpPr>
        <p:spPr>
          <a:xfrm flipH="1">
            <a:off x="5048406" y="2414378"/>
            <a:ext cx="254700" cy="173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4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sp>
        <p:nvSpPr>
          <p:cNvPr id="1049" name="Google Shape;1049;p78"/>
          <p:cNvSpPr txBox="1"/>
          <p:nvPr/>
        </p:nvSpPr>
        <p:spPr>
          <a:xfrm flipH="1" rot="2036">
            <a:off x="5397300" y="2365672"/>
            <a:ext cx="20259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i="1" lang="en-GB" sz="1800">
                <a:latin typeface="Lexend"/>
                <a:ea typeface="Times New Roman"/>
                <a:cs typeface="Times New Roman"/>
                <a:sym typeface="Times New Roman"/>
              </a:rPr>
              <a:t>b</a:t>
            </a:r>
            <a:r>
              <a:rPr lang="en-GB" sz="1800">
                <a:latin typeface="Lexend"/>
                <a:ea typeface="Lexend"/>
                <a:cs typeface="Lexend"/>
                <a:sym typeface="Lexend"/>
              </a:rPr>
              <a:t>²  =  1²  +  9²</a:t>
            </a:r>
            <a:endParaRPr sz="1800">
              <a:latin typeface="Lexend"/>
              <a:ea typeface="Lexend"/>
              <a:cs typeface="Lexend"/>
              <a:sym typeface="Lexend"/>
            </a:endParaRPr>
          </a:p>
        </p:txBody>
      </p:sp>
      <p:pic>
        <p:nvPicPr>
          <p:cNvPr id="1050" name="Google Shape;1050;p78"/>
          <p:cNvPicPr preferRelativeResize="0"/>
          <p:nvPr/>
        </p:nvPicPr>
        <p:blipFill>
          <a:blip r:embed="rId4">
            <a:alphaModFix/>
          </a:blip>
          <a:stretch>
            <a:fillRect/>
          </a:stretch>
        </p:blipFill>
        <p:spPr>
          <a:xfrm flipH="1">
            <a:off x="5033128" y="2977584"/>
            <a:ext cx="285339" cy="285338"/>
          </a:xfrm>
          <a:prstGeom prst="rect">
            <a:avLst/>
          </a:prstGeom>
          <a:noFill/>
          <a:ln>
            <a:noFill/>
          </a:ln>
        </p:spPr>
      </p:pic>
      <p:sp>
        <p:nvSpPr>
          <p:cNvPr id="1051" name="Google Shape;1051;p78"/>
          <p:cNvSpPr txBox="1"/>
          <p:nvPr/>
        </p:nvSpPr>
        <p:spPr>
          <a:xfrm flipH="1" rot="2036">
            <a:off x="5397300" y="2981497"/>
            <a:ext cx="20259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i="1" lang="en-GB" sz="1800">
                <a:solidFill>
                  <a:schemeClr val="dk1"/>
                </a:solidFill>
                <a:latin typeface="Lexend"/>
                <a:ea typeface="Times New Roman"/>
                <a:cs typeface="Times New Roman"/>
                <a:sym typeface="Times New Roman"/>
              </a:rPr>
              <a:t>c</a:t>
            </a:r>
            <a:r>
              <a:rPr lang="en-GB" sz="1800">
                <a:solidFill>
                  <a:schemeClr val="dk1"/>
                </a:solidFill>
                <a:latin typeface="Lexend"/>
                <a:ea typeface="Lexend"/>
                <a:cs typeface="Lexend"/>
                <a:sym typeface="Lexend"/>
              </a:rPr>
              <a:t>²  =  6²  +  7²</a:t>
            </a:r>
            <a:endParaRPr sz="1800">
              <a:latin typeface="Lexend"/>
              <a:ea typeface="Lexend"/>
              <a:cs typeface="Lexend"/>
              <a:sym typeface="Lexend"/>
            </a:endParaRPr>
          </a:p>
        </p:txBody>
      </p:sp>
      <p:sp>
        <p:nvSpPr>
          <p:cNvPr id="1052" name="Google Shape;1052;p78"/>
          <p:cNvSpPr txBox="1"/>
          <p:nvPr/>
        </p:nvSpPr>
        <p:spPr>
          <a:xfrm flipH="1">
            <a:off x="5048406" y="3030203"/>
            <a:ext cx="254700" cy="173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4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pic>
        <p:nvPicPr>
          <p:cNvPr id="1053" name="Google Shape;1053;p78"/>
          <p:cNvPicPr preferRelativeResize="0"/>
          <p:nvPr/>
        </p:nvPicPr>
        <p:blipFill>
          <a:blip r:embed="rId4">
            <a:alphaModFix/>
          </a:blip>
          <a:stretch>
            <a:fillRect/>
          </a:stretch>
        </p:blipFill>
        <p:spPr>
          <a:xfrm flipH="1">
            <a:off x="5033128" y="3593409"/>
            <a:ext cx="285339" cy="285339"/>
          </a:xfrm>
          <a:prstGeom prst="rect">
            <a:avLst/>
          </a:prstGeom>
          <a:noFill/>
          <a:ln>
            <a:noFill/>
          </a:ln>
        </p:spPr>
      </p:pic>
      <p:sp>
        <p:nvSpPr>
          <p:cNvPr id="1054" name="Google Shape;1054;p78"/>
          <p:cNvSpPr txBox="1"/>
          <p:nvPr/>
        </p:nvSpPr>
        <p:spPr>
          <a:xfrm flipH="1">
            <a:off x="5048406" y="3646028"/>
            <a:ext cx="254700" cy="173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4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sp>
        <p:nvSpPr>
          <p:cNvPr id="1055" name="Google Shape;1055;p78"/>
          <p:cNvSpPr txBox="1"/>
          <p:nvPr/>
        </p:nvSpPr>
        <p:spPr>
          <a:xfrm flipH="1" rot="2036">
            <a:off x="5397300" y="3597322"/>
            <a:ext cx="20259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i="1" lang="en-GB" sz="1800">
                <a:latin typeface="Lexend"/>
                <a:ea typeface="Times New Roman"/>
                <a:cs typeface="Times New Roman"/>
                <a:sym typeface="Times New Roman"/>
              </a:rPr>
              <a:t>d</a:t>
            </a:r>
            <a:r>
              <a:rPr lang="en-GB" sz="1800">
                <a:latin typeface="Lexend"/>
                <a:ea typeface="Lexend"/>
                <a:cs typeface="Lexend"/>
                <a:sym typeface="Lexend"/>
              </a:rPr>
              <a:t>²  =  1²  +  2²</a:t>
            </a:r>
            <a:endParaRPr sz="1800">
              <a:latin typeface="Lexend"/>
              <a:ea typeface="Lexend"/>
              <a:cs typeface="Lexend"/>
              <a:sym typeface="Lexend"/>
            </a:endParaRPr>
          </a:p>
        </p:txBody>
      </p:sp>
      <p:pic>
        <p:nvPicPr>
          <p:cNvPr id="1056" name="Google Shape;1056;p78"/>
          <p:cNvPicPr preferRelativeResize="0"/>
          <p:nvPr/>
        </p:nvPicPr>
        <p:blipFill>
          <a:blip r:embed="rId5">
            <a:alphaModFix/>
          </a:blip>
          <a:stretch>
            <a:fillRect/>
          </a:stretch>
        </p:blipFill>
        <p:spPr>
          <a:xfrm>
            <a:off x="6852008" y="298090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0" name="Shape 1060"/>
        <p:cNvGrpSpPr/>
        <p:nvPr/>
      </p:nvGrpSpPr>
      <p:grpSpPr>
        <a:xfrm>
          <a:off x="0" y="0"/>
          <a:ext cx="0" cy="0"/>
          <a:chOff x="0" y="0"/>
          <a:chExt cx="0" cy="0"/>
        </a:xfrm>
      </p:grpSpPr>
      <p:pic>
        <p:nvPicPr>
          <p:cNvPr id="1061" name="Google Shape;1061;p79"/>
          <p:cNvPicPr preferRelativeResize="0"/>
          <p:nvPr/>
        </p:nvPicPr>
        <p:blipFill>
          <a:blip r:embed="rId3">
            <a:alphaModFix/>
          </a:blip>
          <a:stretch>
            <a:fillRect/>
          </a:stretch>
        </p:blipFill>
        <p:spPr>
          <a:xfrm>
            <a:off x="324000" y="668250"/>
            <a:ext cx="4248001" cy="4143365"/>
          </a:xfrm>
          <a:prstGeom prst="rect">
            <a:avLst/>
          </a:prstGeom>
          <a:noFill/>
          <a:ln cap="flat" cmpd="sng" w="19050">
            <a:solidFill>
              <a:schemeClr val="dk1"/>
            </a:solidFill>
            <a:prstDash val="solid"/>
            <a:round/>
            <a:headEnd len="sm" w="sm" type="none"/>
            <a:tailEnd len="sm" w="sm" type="none"/>
          </a:ln>
        </p:spPr>
      </p:pic>
      <p:grpSp>
        <p:nvGrpSpPr>
          <p:cNvPr id="1062" name="Google Shape;1062;p79"/>
          <p:cNvGrpSpPr/>
          <p:nvPr/>
        </p:nvGrpSpPr>
        <p:grpSpPr>
          <a:xfrm>
            <a:off x="997197" y="1458438"/>
            <a:ext cx="2025901" cy="2386512"/>
            <a:chOff x="997197" y="1458438"/>
            <a:chExt cx="2025901" cy="2386512"/>
          </a:xfrm>
        </p:grpSpPr>
        <p:sp>
          <p:nvSpPr>
            <p:cNvPr id="1063" name="Google Shape;1063;p79"/>
            <p:cNvSpPr/>
            <p:nvPr/>
          </p:nvSpPr>
          <p:spPr>
            <a:xfrm flipH="1" rot="10800000">
              <a:off x="997198" y="1458450"/>
              <a:ext cx="2025900" cy="2386500"/>
            </a:xfrm>
            <a:prstGeom prst="rtTriangle">
              <a:avLst/>
            </a:prstGeom>
            <a:solidFill>
              <a:srgbClr val="EBEDFE"/>
            </a:solidFill>
            <a:ln cap="flat" cmpd="sng" w="38100">
              <a:solidFill>
                <a:schemeClr val="accent3"/>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64" name="Google Shape;1064;p79"/>
            <p:cNvSpPr/>
            <p:nvPr/>
          </p:nvSpPr>
          <p:spPr>
            <a:xfrm flipH="1">
              <a:off x="997197" y="1458438"/>
              <a:ext cx="262500" cy="26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65" name="Google Shape;1065;p79"/>
            <p:cNvSpPr/>
            <p:nvPr/>
          </p:nvSpPr>
          <p:spPr>
            <a:xfrm flipH="1" rot="10800000">
              <a:off x="997198" y="1458450"/>
              <a:ext cx="2025900" cy="2386500"/>
            </a:xfrm>
            <a:prstGeom prst="rtTriangle">
              <a:avLst/>
            </a:prstGeom>
            <a:noFill/>
            <a:ln cap="flat" cmpd="sng" w="38100">
              <a:solidFill>
                <a:schemeClr val="accent3"/>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066" name="Google Shape;1066;p7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Aragtida (theorem) ee Pythagoras iyo isku-duwayaasha (coordinates)</a:t>
            </a:r>
            <a:endParaRPr/>
          </a:p>
        </p:txBody>
      </p:sp>
      <p:sp>
        <p:nvSpPr>
          <p:cNvPr id="1067" name="Google Shape;1067;p79"/>
          <p:cNvSpPr txBox="1"/>
          <p:nvPr/>
        </p:nvSpPr>
        <p:spPr>
          <a:xfrm flipH="1" rot="2246">
            <a:off x="4687200" y="640680"/>
            <a:ext cx="4132801"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800">
                <a:latin typeface="Lexend"/>
                <a:ea typeface="Lexend"/>
                <a:cs typeface="Lexend"/>
                <a:sym typeface="Lexend"/>
              </a:rPr>
              <a:t>Xisaabi dhererka (length) dhinaca lagu calaamadeeyay e, ilaa 2 d.p.</a:t>
            </a:r>
            <a:r>
              <a:rPr i="1" lang="en-GB" sz="1800">
                <a:latin typeface="Lexend"/>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p:txBody>
      </p:sp>
      <p:sp>
        <p:nvSpPr>
          <p:cNvPr id="1068" name="Google Shape;1068;p79"/>
          <p:cNvSpPr/>
          <p:nvPr/>
        </p:nvSpPr>
        <p:spPr>
          <a:xfrm>
            <a:off x="836954" y="3674140"/>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69" name="Google Shape;1069;p79"/>
          <p:cNvSpPr/>
          <p:nvPr/>
        </p:nvSpPr>
        <p:spPr>
          <a:xfrm>
            <a:off x="3209161" y="3674140"/>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70" name="Google Shape;1070;p79"/>
          <p:cNvSpPr/>
          <p:nvPr/>
        </p:nvSpPr>
        <p:spPr>
          <a:xfrm>
            <a:off x="2869449" y="1304106"/>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71" name="Google Shape;1071;p79"/>
          <p:cNvSpPr txBox="1"/>
          <p:nvPr/>
        </p:nvSpPr>
        <p:spPr>
          <a:xfrm flipH="1" rot="1842">
            <a:off x="1202975" y="1831807"/>
            <a:ext cx="1119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800">
                <a:latin typeface="Lexend"/>
                <a:ea typeface="Lexend"/>
                <a:cs typeface="Lexend"/>
                <a:sym typeface="Lexend"/>
              </a:rPr>
              <a:t>saddex-xagalka A</a:t>
            </a:r>
            <a:endParaRPr sz="1800">
              <a:latin typeface="Lexend"/>
              <a:ea typeface="Lexend"/>
              <a:cs typeface="Lexend"/>
              <a:sym typeface="Lexend"/>
            </a:endParaRPr>
          </a:p>
        </p:txBody>
      </p:sp>
      <p:sp>
        <p:nvSpPr>
          <p:cNvPr id="1072" name="Google Shape;1072;p79"/>
          <p:cNvSpPr/>
          <p:nvPr/>
        </p:nvSpPr>
        <p:spPr>
          <a:xfrm>
            <a:off x="998700" y="1464700"/>
            <a:ext cx="2365800" cy="2371500"/>
          </a:xfrm>
          <a:prstGeom prst="triangle">
            <a:avLst>
              <a:gd fmla="val 85519" name="adj"/>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073" name="Google Shape;1073;p79"/>
          <p:cNvCxnSpPr/>
          <p:nvPr/>
        </p:nvCxnSpPr>
        <p:spPr>
          <a:xfrm rot="10800000">
            <a:off x="3195114" y="1466145"/>
            <a:ext cx="339600" cy="2370000"/>
          </a:xfrm>
          <a:prstGeom prst="straightConnector1">
            <a:avLst/>
          </a:prstGeom>
          <a:noFill/>
          <a:ln cap="flat" cmpd="sng" w="28575">
            <a:solidFill>
              <a:schemeClr val="accent3"/>
            </a:solidFill>
            <a:prstDash val="solid"/>
            <a:round/>
            <a:headEnd len="med" w="med" type="triangle"/>
            <a:tailEnd len="med" w="med" type="triangle"/>
          </a:ln>
        </p:spPr>
      </p:cxnSp>
      <p:sp>
        <p:nvSpPr>
          <p:cNvPr id="1074" name="Google Shape;1074;p79"/>
          <p:cNvSpPr txBox="1"/>
          <p:nvPr/>
        </p:nvSpPr>
        <p:spPr>
          <a:xfrm flipH="1" rot="-1305">
            <a:off x="3446500" y="2519850"/>
            <a:ext cx="790200" cy="213000"/>
          </a:xfrm>
          <a:prstGeom prst="rect">
            <a:avLst/>
          </a:prstGeom>
          <a:solidFill>
            <a:schemeClr val="lt1"/>
          </a:solid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i="1" lang="en-GB" sz="1400">
                <a:solidFill>
                  <a:schemeClr val="dk1"/>
                </a:solidFill>
                <a:latin typeface="Lexend"/>
                <a:ea typeface="Times New Roman"/>
                <a:cs typeface="Times New Roman"/>
                <a:sym typeface="Times New Roman"/>
              </a:rPr>
              <a:t>e cutub (units)</a:t>
            </a:r>
            <a:r>
              <a:rPr lang="en-GB" sz="1400">
                <a:latin typeface="Lexend"/>
                <a:ea typeface="Lexend"/>
                <a:cs typeface="Lexend"/>
                <a:sym typeface="Lexend"/>
              </a:rPr>
              <a:t/>
            </a:r>
            <a:endParaRPr sz="1800">
              <a:latin typeface="Lexend"/>
              <a:ea typeface="Lexend"/>
              <a:cs typeface="Lexend"/>
              <a:sym typeface="Lexend"/>
            </a:endParaRPr>
          </a:p>
        </p:txBody>
      </p:sp>
      <p:sp>
        <p:nvSpPr>
          <p:cNvPr id="1075" name="Google Shape;1075;p79"/>
          <p:cNvSpPr txBox="1"/>
          <p:nvPr/>
        </p:nvSpPr>
        <p:spPr>
          <a:xfrm flipH="1" rot="2246">
            <a:off x="4687200" y="1342955"/>
            <a:ext cx="4132801"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Kalam"/>
                <a:ea typeface="Kalam"/>
                <a:cs typeface="Kalam"/>
                <a:sym typeface="Kalam"/>
              </a:rPr>
              <a:t>7.07 cutub (units)</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9" name="Shape 1079"/>
        <p:cNvGrpSpPr/>
        <p:nvPr/>
      </p:nvGrpSpPr>
      <p:grpSpPr>
        <a:xfrm>
          <a:off x="0" y="0"/>
          <a:ext cx="0" cy="0"/>
          <a:chOff x="0" y="0"/>
          <a:chExt cx="0" cy="0"/>
        </a:xfrm>
      </p:grpSpPr>
      <p:sp>
        <p:nvSpPr>
          <p:cNvPr id="1080" name="Google Shape;1080;p8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Aragtida (theorem) ee Pythagoras iyo isku-duwayaasha (coordinates)</a:t>
            </a:r>
            <a:endParaRPr/>
          </a:p>
        </p:txBody>
      </p:sp>
      <p:pic>
        <p:nvPicPr>
          <p:cNvPr id="1081" name="Google Shape;1081;p80"/>
          <p:cNvPicPr preferRelativeResize="0"/>
          <p:nvPr/>
        </p:nvPicPr>
        <p:blipFill>
          <a:blip r:embed="rId3">
            <a:alphaModFix/>
          </a:blip>
          <a:stretch>
            <a:fillRect/>
          </a:stretch>
        </p:blipFill>
        <p:spPr>
          <a:xfrm>
            <a:off x="324000" y="648725"/>
            <a:ext cx="4273174" cy="4171674"/>
          </a:xfrm>
          <a:prstGeom prst="rect">
            <a:avLst/>
          </a:prstGeom>
          <a:noFill/>
          <a:ln cap="flat" cmpd="sng" w="19050">
            <a:solidFill>
              <a:schemeClr val="dk1"/>
            </a:solidFill>
            <a:prstDash val="solid"/>
            <a:round/>
            <a:headEnd len="sm" w="sm" type="none"/>
            <a:tailEnd len="sm" w="sm" type="none"/>
          </a:ln>
        </p:spPr>
      </p:pic>
      <p:grpSp>
        <p:nvGrpSpPr>
          <p:cNvPr id="1082" name="Google Shape;1082;p80"/>
          <p:cNvGrpSpPr/>
          <p:nvPr/>
        </p:nvGrpSpPr>
        <p:grpSpPr>
          <a:xfrm>
            <a:off x="1158979" y="1462702"/>
            <a:ext cx="496273" cy="432681"/>
            <a:chOff x="1332175" y="2321602"/>
            <a:chExt cx="496273" cy="432681"/>
          </a:xfrm>
        </p:grpSpPr>
        <p:sp>
          <p:nvSpPr>
            <p:cNvPr id="1083" name="Google Shape;1083;p80"/>
            <p:cNvSpPr/>
            <p:nvPr/>
          </p:nvSpPr>
          <p:spPr>
            <a:xfrm>
              <a:off x="1514948" y="2321602"/>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84" name="Google Shape;1084;p80"/>
            <p:cNvSpPr txBox="1"/>
            <p:nvPr/>
          </p:nvSpPr>
          <p:spPr>
            <a:xfrm flipH="1" rot="3024">
              <a:off x="1332175" y="2476933"/>
              <a:ext cx="3411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A</a:t>
              </a:r>
              <a:endParaRPr sz="1800">
                <a:latin typeface="Lexend"/>
                <a:ea typeface="Lexend"/>
                <a:cs typeface="Lexend"/>
                <a:sym typeface="Lexend"/>
              </a:endParaRPr>
            </a:p>
          </p:txBody>
        </p:sp>
      </p:grpSp>
      <p:grpSp>
        <p:nvGrpSpPr>
          <p:cNvPr id="1085" name="Google Shape;1085;p80"/>
          <p:cNvGrpSpPr/>
          <p:nvPr/>
        </p:nvGrpSpPr>
        <p:grpSpPr>
          <a:xfrm>
            <a:off x="1746234" y="2637739"/>
            <a:ext cx="496273" cy="432681"/>
            <a:chOff x="1332175" y="2321602"/>
            <a:chExt cx="496273" cy="432681"/>
          </a:xfrm>
        </p:grpSpPr>
        <p:sp>
          <p:nvSpPr>
            <p:cNvPr id="1086" name="Google Shape;1086;p80"/>
            <p:cNvSpPr/>
            <p:nvPr/>
          </p:nvSpPr>
          <p:spPr>
            <a:xfrm>
              <a:off x="1514948" y="2321602"/>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87" name="Google Shape;1087;p80"/>
            <p:cNvSpPr txBox="1"/>
            <p:nvPr/>
          </p:nvSpPr>
          <p:spPr>
            <a:xfrm flipH="1" rot="3024">
              <a:off x="1332175" y="2476933"/>
              <a:ext cx="3411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C</a:t>
              </a:r>
              <a:endParaRPr sz="1800">
                <a:latin typeface="Lexend"/>
                <a:ea typeface="Lexend"/>
                <a:cs typeface="Lexend"/>
                <a:sym typeface="Lexend"/>
              </a:endParaRPr>
            </a:p>
          </p:txBody>
        </p:sp>
      </p:grpSp>
      <p:grpSp>
        <p:nvGrpSpPr>
          <p:cNvPr id="1088" name="Google Shape;1088;p80"/>
          <p:cNvGrpSpPr/>
          <p:nvPr/>
        </p:nvGrpSpPr>
        <p:grpSpPr>
          <a:xfrm>
            <a:off x="4100897" y="2635471"/>
            <a:ext cx="496273" cy="432681"/>
            <a:chOff x="1332175" y="2321602"/>
            <a:chExt cx="496273" cy="432681"/>
          </a:xfrm>
        </p:grpSpPr>
        <p:sp>
          <p:nvSpPr>
            <p:cNvPr id="1089" name="Google Shape;1089;p80"/>
            <p:cNvSpPr/>
            <p:nvPr/>
          </p:nvSpPr>
          <p:spPr>
            <a:xfrm>
              <a:off x="1514948" y="2321602"/>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90" name="Google Shape;1090;p80"/>
            <p:cNvSpPr txBox="1"/>
            <p:nvPr/>
          </p:nvSpPr>
          <p:spPr>
            <a:xfrm flipH="1" rot="3024">
              <a:off x="1332175" y="2476933"/>
              <a:ext cx="3411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D</a:t>
              </a:r>
              <a:endParaRPr sz="1800">
                <a:latin typeface="Lexend"/>
                <a:ea typeface="Lexend"/>
                <a:cs typeface="Lexend"/>
                <a:sym typeface="Lexend"/>
              </a:endParaRPr>
            </a:p>
          </p:txBody>
        </p:sp>
      </p:grpSp>
      <p:grpSp>
        <p:nvGrpSpPr>
          <p:cNvPr id="1091" name="Google Shape;1091;p80"/>
          <p:cNvGrpSpPr/>
          <p:nvPr/>
        </p:nvGrpSpPr>
        <p:grpSpPr>
          <a:xfrm>
            <a:off x="3107695" y="583462"/>
            <a:ext cx="476929" cy="432681"/>
            <a:chOff x="1514948" y="2321602"/>
            <a:chExt cx="476929" cy="432681"/>
          </a:xfrm>
        </p:grpSpPr>
        <p:sp>
          <p:nvSpPr>
            <p:cNvPr id="1092" name="Google Shape;1092;p80"/>
            <p:cNvSpPr/>
            <p:nvPr/>
          </p:nvSpPr>
          <p:spPr>
            <a:xfrm>
              <a:off x="1514948" y="2321602"/>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93" name="Google Shape;1093;p80"/>
            <p:cNvSpPr txBox="1"/>
            <p:nvPr/>
          </p:nvSpPr>
          <p:spPr>
            <a:xfrm flipH="1" rot="3024">
              <a:off x="1650777" y="2476933"/>
              <a:ext cx="3411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B</a:t>
              </a:r>
              <a:endParaRPr sz="1800">
                <a:latin typeface="Lexend"/>
                <a:ea typeface="Lexend"/>
                <a:cs typeface="Lexend"/>
                <a:sym typeface="Lexend"/>
              </a:endParaRPr>
            </a:p>
          </p:txBody>
        </p:sp>
      </p:grpSp>
      <p:grpSp>
        <p:nvGrpSpPr>
          <p:cNvPr id="1094" name="Google Shape;1094;p80"/>
          <p:cNvGrpSpPr/>
          <p:nvPr/>
        </p:nvGrpSpPr>
        <p:grpSpPr>
          <a:xfrm>
            <a:off x="2337298" y="4107167"/>
            <a:ext cx="496273" cy="432681"/>
            <a:chOff x="1332175" y="2321602"/>
            <a:chExt cx="496273" cy="432681"/>
          </a:xfrm>
        </p:grpSpPr>
        <p:sp>
          <p:nvSpPr>
            <p:cNvPr id="1095" name="Google Shape;1095;p80"/>
            <p:cNvSpPr/>
            <p:nvPr/>
          </p:nvSpPr>
          <p:spPr>
            <a:xfrm>
              <a:off x="1514948" y="2321602"/>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96" name="Google Shape;1096;p80"/>
            <p:cNvSpPr txBox="1"/>
            <p:nvPr/>
          </p:nvSpPr>
          <p:spPr>
            <a:xfrm flipH="1" rot="3024">
              <a:off x="1332175" y="2476933"/>
              <a:ext cx="3411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E</a:t>
              </a:r>
              <a:endParaRPr sz="1800">
                <a:latin typeface="Lexend"/>
                <a:ea typeface="Lexend"/>
                <a:cs typeface="Lexend"/>
                <a:sym typeface="Lexend"/>
              </a:endParaRPr>
            </a:p>
          </p:txBody>
        </p:sp>
      </p:grpSp>
      <p:sp>
        <p:nvSpPr>
          <p:cNvPr id="1097" name="Google Shape;1097;p80"/>
          <p:cNvSpPr txBox="1"/>
          <p:nvPr/>
        </p:nvSpPr>
        <p:spPr>
          <a:xfrm flipH="1" rot="2246">
            <a:off x="4687200" y="716885"/>
            <a:ext cx="4132801"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400">
                <a:latin typeface="Lexend"/>
                <a:ea typeface="Lexend"/>
                <a:cs typeface="Lexend"/>
                <a:sym typeface="Lexend"/>
              </a:rPr>
              <a:t>1) Isticmaal aragtida (theorem) ee Pythagoras si aad u hesho masaafada (distance) ugu gaaban (ilaa 1 d.p) inta u dhaxaysa dhibcaha (points):</a:t>
            </a:r>
            <a:endParaRPr sz="1800">
              <a:latin typeface="Lexend"/>
              <a:ea typeface="Lexend"/>
              <a:cs typeface="Lexend"/>
              <a:sym typeface="Lexend"/>
            </a:endParaRPr>
          </a:p>
        </p:txBody>
      </p:sp>
      <p:sp>
        <p:nvSpPr>
          <p:cNvPr id="1098" name="Google Shape;1098;p80"/>
          <p:cNvSpPr txBox="1"/>
          <p:nvPr/>
        </p:nvSpPr>
        <p:spPr>
          <a:xfrm flipH="1" rot="2231">
            <a:off x="5121300" y="1571716"/>
            <a:ext cx="3698701" cy="2493600"/>
          </a:xfrm>
          <a:prstGeom prst="rect">
            <a:avLst/>
          </a:prstGeom>
          <a:noFill/>
          <a:ln>
            <a:noFill/>
          </a:ln>
        </p:spPr>
        <p:txBody>
          <a:bodyPr anchorCtr="0" anchor="t" bIns="0" lIns="0" spcFirstLastPara="1" rIns="0" wrap="square" tIns="0">
            <a:normAutofit/>
          </a:bodyPr>
          <a:lstStyle/>
          <a:p>
            <a:pPr indent="0" lvl="0" marL="0" rtl="0" algn="l">
              <a:lnSpc>
                <a:spcPct val="200000"/>
              </a:lnSpc>
              <a:spcBef>
                <a:spcPts val="0"/>
              </a:spcBef>
              <a:spcAft>
                <a:spcPts val="0"/>
              </a:spcAft>
              <a:buClr>
                <a:srgbClr val="000000"/>
              </a:buClr>
              <a:buSzPts val="1800"/>
              <a:buFont typeface="Arial"/>
              <a:buNone/>
            </a:pPr>
            <a:r>
              <a:rPr lang="en-GB" sz="1400">
                <a:latin typeface="Lexend"/>
                <a:ea typeface="Lexend"/>
                <a:cs typeface="Lexend"/>
                <a:sym typeface="Lexend"/>
              </a:rPr>
              <a:t>a) A iyo B</a:t>
            </a:r>
            <a:endParaRPr sz="1800">
              <a:latin typeface="Lexend"/>
              <a:ea typeface="Lexend"/>
              <a:cs typeface="Lexend"/>
              <a:sym typeface="Lexend"/>
            </a:endParaRPr>
          </a:p>
          <a:p>
            <a:pPr indent="0" lvl="0" marL="0" rtl="0" algn="l">
              <a:lnSpc>
                <a:spcPct val="200000"/>
              </a:lnSpc>
              <a:spcBef>
                <a:spcPts val="0"/>
              </a:spcBef>
              <a:spcAft>
                <a:spcPts val="0"/>
              </a:spcAft>
              <a:buClr>
                <a:schemeClr val="dk1"/>
              </a:buClr>
              <a:buSzPts val="1800"/>
              <a:buFont typeface="Arial"/>
              <a:buNone/>
            </a:pPr>
            <a:r>
              <a:rPr lang="en-GB" sz="1400">
                <a:solidFill>
                  <a:schemeClr val="dk1"/>
                </a:solidFill>
                <a:latin typeface="Lexend"/>
                <a:ea typeface="Lexend"/>
                <a:cs typeface="Lexend"/>
                <a:sym typeface="Lexend"/>
              </a:rPr>
              <a:t>b) A iyo C</a:t>
            </a:r>
            <a:endParaRPr sz="1800">
              <a:solidFill>
                <a:schemeClr val="dk1"/>
              </a:solidFill>
              <a:latin typeface="Lexend"/>
              <a:ea typeface="Lexend"/>
              <a:cs typeface="Lexend"/>
              <a:sym typeface="Lexend"/>
            </a:endParaRPr>
          </a:p>
          <a:p>
            <a:pPr indent="0" lvl="0" marL="0" rtl="0" algn="l">
              <a:lnSpc>
                <a:spcPct val="200000"/>
              </a:lnSpc>
              <a:spcBef>
                <a:spcPts val="0"/>
              </a:spcBef>
              <a:spcAft>
                <a:spcPts val="0"/>
              </a:spcAft>
              <a:buClr>
                <a:schemeClr val="dk1"/>
              </a:buClr>
              <a:buSzPts val="1800"/>
              <a:buFont typeface="Arial"/>
              <a:buNone/>
            </a:pPr>
            <a:r>
              <a:rPr lang="en-GB" sz="1400">
                <a:solidFill>
                  <a:schemeClr val="dk1"/>
                </a:solidFill>
                <a:latin typeface="Lexend"/>
                <a:ea typeface="Lexend"/>
                <a:cs typeface="Lexend"/>
                <a:sym typeface="Lexend"/>
              </a:rPr>
              <a:t>c) B iyo D</a:t>
            </a:r>
            <a:endParaRPr sz="1800">
              <a:solidFill>
                <a:schemeClr val="dk1"/>
              </a:solidFill>
              <a:latin typeface="Lexend"/>
              <a:ea typeface="Lexend"/>
              <a:cs typeface="Lexend"/>
              <a:sym typeface="Lexend"/>
            </a:endParaRPr>
          </a:p>
          <a:p>
            <a:pPr indent="0" lvl="0" marL="0" rtl="0" algn="l">
              <a:lnSpc>
                <a:spcPct val="200000"/>
              </a:lnSpc>
              <a:spcBef>
                <a:spcPts val="0"/>
              </a:spcBef>
              <a:spcAft>
                <a:spcPts val="0"/>
              </a:spcAft>
              <a:buClr>
                <a:schemeClr val="dk1"/>
              </a:buClr>
              <a:buSzPts val="1800"/>
              <a:buFont typeface="Arial"/>
              <a:buNone/>
            </a:pPr>
            <a:r>
              <a:rPr lang="en-GB" sz="1400">
                <a:solidFill>
                  <a:schemeClr val="dk1"/>
                </a:solidFill>
                <a:latin typeface="Lexend"/>
                <a:ea typeface="Lexend"/>
                <a:cs typeface="Lexend"/>
                <a:sym typeface="Lexend"/>
              </a:rPr>
              <a:t>d) C iyo D</a:t>
            </a:r>
            <a:endParaRPr sz="1800">
              <a:solidFill>
                <a:schemeClr val="dk1"/>
              </a:solidFill>
              <a:latin typeface="Lexend"/>
              <a:ea typeface="Lexend"/>
              <a:cs typeface="Lexend"/>
              <a:sym typeface="Lexend"/>
            </a:endParaRPr>
          </a:p>
          <a:p>
            <a:pPr indent="0" lvl="0" marL="0" rtl="0" algn="l">
              <a:lnSpc>
                <a:spcPct val="200000"/>
              </a:lnSpc>
              <a:spcBef>
                <a:spcPts val="0"/>
              </a:spcBef>
              <a:spcAft>
                <a:spcPts val="0"/>
              </a:spcAft>
              <a:buClr>
                <a:schemeClr val="dk1"/>
              </a:buClr>
              <a:buSzPts val="1800"/>
              <a:buFont typeface="Arial"/>
              <a:buNone/>
            </a:pPr>
            <a:r>
              <a:rPr lang="en-GB" sz="1400">
                <a:solidFill>
                  <a:schemeClr val="dk1"/>
                </a:solidFill>
                <a:latin typeface="Lexend"/>
                <a:ea typeface="Lexend"/>
                <a:cs typeface="Lexend"/>
                <a:sym typeface="Lexend"/>
              </a:rPr>
              <a:t>e) B iyo E</a:t>
            </a:r>
            <a:endParaRPr sz="1800">
              <a:latin typeface="Lexend"/>
              <a:ea typeface="Lexend"/>
              <a:cs typeface="Lexend"/>
              <a:sym typeface="Lexend"/>
            </a:endParaRPr>
          </a:p>
        </p:txBody>
      </p:sp>
      <p:sp>
        <p:nvSpPr>
          <p:cNvPr id="1099" name="Google Shape;1099;p80"/>
          <p:cNvSpPr/>
          <p:nvPr/>
        </p:nvSpPr>
        <p:spPr>
          <a:xfrm flipH="1" rot="10800000">
            <a:off x="1497375" y="738950"/>
            <a:ext cx="1769700" cy="883200"/>
          </a:xfrm>
          <a:prstGeom prst="rtTriangle">
            <a:avLst/>
          </a:prstGeom>
          <a:noFill/>
          <a:ln cap="flat" cmpd="sng" w="38100">
            <a:solidFill>
              <a:schemeClr val="accent4"/>
            </a:solidFill>
            <a:prstDash val="dot"/>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100" name="Google Shape;1100;p80"/>
          <p:cNvCxnSpPr/>
          <p:nvPr/>
        </p:nvCxnSpPr>
        <p:spPr>
          <a:xfrm rot="10800000">
            <a:off x="1498812" y="1616474"/>
            <a:ext cx="587400" cy="1175100"/>
          </a:xfrm>
          <a:prstGeom prst="straightConnector1">
            <a:avLst/>
          </a:prstGeom>
          <a:noFill/>
          <a:ln cap="flat" cmpd="sng" w="38100">
            <a:solidFill>
              <a:schemeClr val="accent3"/>
            </a:solidFill>
            <a:prstDash val="lgDash"/>
            <a:round/>
            <a:headEnd len="med" w="med" type="none"/>
            <a:tailEnd len="med" w="med" type="none"/>
          </a:ln>
        </p:spPr>
      </p:cxn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4" name="Shape 1104"/>
        <p:cNvGrpSpPr/>
        <p:nvPr/>
      </p:nvGrpSpPr>
      <p:grpSpPr>
        <a:xfrm>
          <a:off x="0" y="0"/>
          <a:ext cx="0" cy="0"/>
          <a:chOff x="0" y="0"/>
          <a:chExt cx="0" cy="0"/>
        </a:xfrm>
      </p:grpSpPr>
      <p:sp>
        <p:nvSpPr>
          <p:cNvPr id="1105" name="Google Shape;1105;p81"/>
          <p:cNvSpPr txBox="1"/>
          <p:nvPr/>
        </p:nvSpPr>
        <p:spPr>
          <a:xfrm flipH="1" rot="2219">
            <a:off x="5566500" y="2789688"/>
            <a:ext cx="3253501" cy="1939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3) Qor saddex isku-duway (coordinates) oo geesahoodu sameeyaan saddexagal (triangle) leh wareeg (perimeter) u dhexeeya 20 iyo 22 halbeeg (units) dherer.</a:t>
            </a:r>
            <a:r>
              <a:rPr lang="en-GB" sz="11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Muuji tani waa sax iyadoo la adeegsanayo aragtida Pythagoras (Pythagoras’ theorem).</a:t>
            </a:r>
            <a:endParaRPr sz="1800">
              <a:latin typeface="Lexend"/>
              <a:ea typeface="Lexend"/>
              <a:cs typeface="Lexend"/>
              <a:sym typeface="Lexend"/>
            </a:endParaRPr>
          </a:p>
        </p:txBody>
      </p:sp>
      <p:sp>
        <p:nvSpPr>
          <p:cNvPr id="1106" name="Google Shape;1106;p81"/>
          <p:cNvSpPr txBox="1"/>
          <p:nvPr/>
        </p:nvSpPr>
        <p:spPr>
          <a:xfrm flipH="1" rot="2219">
            <a:off x="5566500" y="717188"/>
            <a:ext cx="3253501"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2) Xisaab wareegga (perimeter) qaab kasta (ilaa 2 d.p.).</a:t>
            </a:r>
            <a:endParaRPr sz="1800">
              <a:latin typeface="Lexend"/>
              <a:ea typeface="Lexend"/>
              <a:cs typeface="Lexend"/>
              <a:sym typeface="Lexend"/>
            </a:endParaRPr>
          </a:p>
        </p:txBody>
      </p:sp>
      <p:sp>
        <p:nvSpPr>
          <p:cNvPr id="1107" name="Google Shape;1107;p8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Aragtida Pythagoras (Pythagoras’ theorem) oo leh isku-duway (coordinates)</a:t>
            </a:r>
            <a:endParaRPr/>
          </a:p>
        </p:txBody>
      </p:sp>
      <p:pic>
        <p:nvPicPr>
          <p:cNvPr id="1108" name="Google Shape;1108;p81"/>
          <p:cNvPicPr preferRelativeResize="0"/>
          <p:nvPr/>
        </p:nvPicPr>
        <p:blipFill rotWithShape="1">
          <a:blip r:embed="rId3">
            <a:alphaModFix/>
          </a:blip>
          <a:srcRect b="0" l="0" r="21972" t="0"/>
          <a:stretch/>
        </p:blipFill>
        <p:spPr>
          <a:xfrm>
            <a:off x="324000" y="658100"/>
            <a:ext cx="5144049" cy="4162300"/>
          </a:xfrm>
          <a:prstGeom prst="rect">
            <a:avLst/>
          </a:prstGeom>
          <a:noFill/>
          <a:ln>
            <a:noFill/>
          </a:ln>
        </p:spPr>
      </p:pic>
      <p:sp>
        <p:nvSpPr>
          <p:cNvPr id="1109" name="Google Shape;1109;p81"/>
          <p:cNvSpPr/>
          <p:nvPr/>
        </p:nvSpPr>
        <p:spPr>
          <a:xfrm>
            <a:off x="1047459" y="1486645"/>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10" name="Google Shape;1110;p81"/>
          <p:cNvSpPr/>
          <p:nvPr/>
        </p:nvSpPr>
        <p:spPr>
          <a:xfrm>
            <a:off x="1926109" y="899842"/>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11" name="Google Shape;1111;p81"/>
          <p:cNvSpPr/>
          <p:nvPr/>
        </p:nvSpPr>
        <p:spPr>
          <a:xfrm>
            <a:off x="1630737" y="2363745"/>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12" name="Google Shape;1112;p81"/>
          <p:cNvSpPr/>
          <p:nvPr/>
        </p:nvSpPr>
        <p:spPr>
          <a:xfrm>
            <a:off x="2517706" y="1776942"/>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113" name="Google Shape;1113;p81"/>
          <p:cNvCxnSpPr/>
          <p:nvPr/>
        </p:nvCxnSpPr>
        <p:spPr>
          <a:xfrm flipH="1">
            <a:off x="1203169" y="1052478"/>
            <a:ext cx="878700" cy="586800"/>
          </a:xfrm>
          <a:prstGeom prst="straightConnector1">
            <a:avLst/>
          </a:prstGeom>
          <a:noFill/>
          <a:ln cap="flat" cmpd="sng" w="38100">
            <a:solidFill>
              <a:schemeClr val="accent4"/>
            </a:solidFill>
            <a:prstDash val="solid"/>
            <a:round/>
            <a:headEnd len="med" w="med" type="none"/>
            <a:tailEnd len="med" w="med" type="none"/>
          </a:ln>
        </p:spPr>
      </p:cxnSp>
      <p:cxnSp>
        <p:nvCxnSpPr>
          <p:cNvPr id="1114" name="Google Shape;1114;p81"/>
          <p:cNvCxnSpPr/>
          <p:nvPr/>
        </p:nvCxnSpPr>
        <p:spPr>
          <a:xfrm flipH="1">
            <a:off x="1790294" y="1933153"/>
            <a:ext cx="878700" cy="586800"/>
          </a:xfrm>
          <a:prstGeom prst="straightConnector1">
            <a:avLst/>
          </a:prstGeom>
          <a:noFill/>
          <a:ln cap="flat" cmpd="sng" w="38100">
            <a:solidFill>
              <a:schemeClr val="accent4"/>
            </a:solidFill>
            <a:prstDash val="solid"/>
            <a:round/>
            <a:headEnd len="med" w="med" type="none"/>
            <a:tailEnd len="med" w="med" type="none"/>
          </a:ln>
        </p:spPr>
      </p:cxnSp>
      <p:cxnSp>
        <p:nvCxnSpPr>
          <p:cNvPr id="1115" name="Google Shape;1115;p81"/>
          <p:cNvCxnSpPr/>
          <p:nvPr/>
        </p:nvCxnSpPr>
        <p:spPr>
          <a:xfrm flipH="1" rot="5400000">
            <a:off x="1937069" y="1198416"/>
            <a:ext cx="878700" cy="586800"/>
          </a:xfrm>
          <a:prstGeom prst="straightConnector1">
            <a:avLst/>
          </a:prstGeom>
          <a:noFill/>
          <a:ln cap="flat" cmpd="sng" w="38100">
            <a:solidFill>
              <a:schemeClr val="accent4"/>
            </a:solidFill>
            <a:prstDash val="solid"/>
            <a:round/>
            <a:headEnd len="med" w="med" type="none"/>
            <a:tailEnd len="med" w="med" type="none"/>
          </a:ln>
        </p:spPr>
      </p:cxnSp>
      <p:cxnSp>
        <p:nvCxnSpPr>
          <p:cNvPr id="1116" name="Google Shape;1116;p81"/>
          <p:cNvCxnSpPr/>
          <p:nvPr/>
        </p:nvCxnSpPr>
        <p:spPr>
          <a:xfrm flipH="1" rot="5400000">
            <a:off x="1056394" y="1785541"/>
            <a:ext cx="878700" cy="586800"/>
          </a:xfrm>
          <a:prstGeom prst="straightConnector1">
            <a:avLst/>
          </a:prstGeom>
          <a:noFill/>
          <a:ln cap="flat" cmpd="sng" w="38100">
            <a:solidFill>
              <a:schemeClr val="accent4"/>
            </a:solidFill>
            <a:prstDash val="solid"/>
            <a:round/>
            <a:headEnd len="med" w="med" type="none"/>
            <a:tailEnd len="med" w="med" type="none"/>
          </a:ln>
        </p:spPr>
      </p:cxnSp>
      <p:sp>
        <p:nvSpPr>
          <p:cNvPr id="1117" name="Google Shape;1117;p81"/>
          <p:cNvSpPr txBox="1"/>
          <p:nvPr/>
        </p:nvSpPr>
        <p:spPr>
          <a:xfrm rot="-2163">
            <a:off x="1452711" y="1647609"/>
            <a:ext cx="953400" cy="277200"/>
          </a:xfrm>
          <a:prstGeom prst="rect">
            <a:avLst/>
          </a:prstGeom>
          <a:solidFill>
            <a:schemeClr val="lt1"/>
          </a:solid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labajibbaaran (square)</a:t>
            </a:r>
            <a:endParaRPr sz="1800">
              <a:latin typeface="Lexend"/>
              <a:ea typeface="Lexend"/>
              <a:cs typeface="Lexend"/>
              <a:sym typeface="Lexend"/>
            </a:endParaRPr>
          </a:p>
        </p:txBody>
      </p:sp>
      <p:sp>
        <p:nvSpPr>
          <p:cNvPr id="1118" name="Google Shape;1118;p81"/>
          <p:cNvSpPr/>
          <p:nvPr/>
        </p:nvSpPr>
        <p:spPr>
          <a:xfrm>
            <a:off x="1047172" y="4126909"/>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19" name="Google Shape;1119;p81"/>
          <p:cNvSpPr/>
          <p:nvPr/>
        </p:nvSpPr>
        <p:spPr>
          <a:xfrm>
            <a:off x="3982724" y="4126909"/>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20" name="Google Shape;1120;p81"/>
          <p:cNvSpPr/>
          <p:nvPr/>
        </p:nvSpPr>
        <p:spPr>
          <a:xfrm>
            <a:off x="2517034" y="2658732"/>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21" name="Google Shape;1121;p81"/>
          <p:cNvSpPr/>
          <p:nvPr/>
        </p:nvSpPr>
        <p:spPr>
          <a:xfrm rot="8100000">
            <a:off x="1629530" y="3242962"/>
            <a:ext cx="2081440" cy="2081440"/>
          </a:xfrm>
          <a:prstGeom prst="rtTriangle">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22" name="Google Shape;1122;p81"/>
          <p:cNvSpPr txBox="1"/>
          <p:nvPr/>
        </p:nvSpPr>
        <p:spPr>
          <a:xfrm rot="-2231">
            <a:off x="1978400" y="3612757"/>
            <a:ext cx="1386600" cy="554100"/>
          </a:xfrm>
          <a:prstGeom prst="rect">
            <a:avLst/>
          </a:prstGeom>
          <a:solidFill>
            <a:schemeClr val="lt1"/>
          </a:solid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isosceles (isosceles)</a:t>
            </a:r>
            <a:endParaRPr sz="1800">
              <a:latin typeface="Lexend"/>
              <a:ea typeface="Lexend"/>
              <a:cs typeface="Lexend"/>
              <a:sym typeface="Lexend"/>
            </a:endParaRPr>
          </a:p>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saddexagal (triangle)</a:t>
            </a:r>
            <a:endParaRPr sz="1800">
              <a:latin typeface="Lexend"/>
              <a:ea typeface="Lexend"/>
              <a:cs typeface="Lexend"/>
              <a:sym typeface="Lexend"/>
            </a:endParaRPr>
          </a:p>
        </p:txBody>
      </p:sp>
      <p:sp>
        <p:nvSpPr>
          <p:cNvPr id="1123" name="Google Shape;1123;p81"/>
          <p:cNvSpPr/>
          <p:nvPr/>
        </p:nvSpPr>
        <p:spPr>
          <a:xfrm>
            <a:off x="3393203" y="1188358"/>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24" name="Google Shape;1124;p81"/>
          <p:cNvSpPr/>
          <p:nvPr/>
        </p:nvSpPr>
        <p:spPr>
          <a:xfrm>
            <a:off x="5154547" y="1486658"/>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25" name="Google Shape;1125;p81"/>
          <p:cNvSpPr/>
          <p:nvPr/>
        </p:nvSpPr>
        <p:spPr>
          <a:xfrm>
            <a:off x="4273889" y="2657771"/>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126" name="Google Shape;1126;p81"/>
          <p:cNvGrpSpPr/>
          <p:nvPr/>
        </p:nvGrpSpPr>
        <p:grpSpPr>
          <a:xfrm>
            <a:off x="3550413" y="1349214"/>
            <a:ext cx="1761600" cy="1469413"/>
            <a:chOff x="4806977" y="1263653"/>
            <a:chExt cx="1761600" cy="1469413"/>
          </a:xfrm>
        </p:grpSpPr>
        <p:cxnSp>
          <p:nvCxnSpPr>
            <p:cNvPr id="1127" name="Google Shape;1127;p81"/>
            <p:cNvCxnSpPr/>
            <p:nvPr/>
          </p:nvCxnSpPr>
          <p:spPr>
            <a:xfrm rot="10800000">
              <a:off x="4807092" y="1263653"/>
              <a:ext cx="1761300" cy="298200"/>
            </a:xfrm>
            <a:prstGeom prst="straightConnector1">
              <a:avLst/>
            </a:prstGeom>
            <a:noFill/>
            <a:ln cap="flat" cmpd="sng" w="38100">
              <a:solidFill>
                <a:schemeClr val="accent4"/>
              </a:solidFill>
              <a:prstDash val="solid"/>
              <a:round/>
              <a:headEnd len="med" w="med" type="none"/>
              <a:tailEnd len="med" w="med" type="none"/>
            </a:ln>
          </p:spPr>
        </p:cxnSp>
        <p:cxnSp>
          <p:nvCxnSpPr>
            <p:cNvPr id="1128" name="Google Shape;1128;p81"/>
            <p:cNvCxnSpPr/>
            <p:nvPr/>
          </p:nvCxnSpPr>
          <p:spPr>
            <a:xfrm flipH="1">
              <a:off x="5687777" y="1561866"/>
              <a:ext cx="880800" cy="1171200"/>
            </a:xfrm>
            <a:prstGeom prst="straightConnector1">
              <a:avLst/>
            </a:prstGeom>
            <a:noFill/>
            <a:ln cap="flat" cmpd="sng" w="38100">
              <a:solidFill>
                <a:schemeClr val="accent4"/>
              </a:solidFill>
              <a:prstDash val="solid"/>
              <a:round/>
              <a:headEnd len="med" w="med" type="none"/>
              <a:tailEnd len="med" w="med" type="none"/>
            </a:ln>
          </p:spPr>
        </p:cxnSp>
        <p:cxnSp>
          <p:nvCxnSpPr>
            <p:cNvPr id="1129" name="Google Shape;1129;p81"/>
            <p:cNvCxnSpPr/>
            <p:nvPr/>
          </p:nvCxnSpPr>
          <p:spPr>
            <a:xfrm>
              <a:off x="4806977" y="1263666"/>
              <a:ext cx="880800" cy="1469400"/>
            </a:xfrm>
            <a:prstGeom prst="straightConnector1">
              <a:avLst/>
            </a:prstGeom>
            <a:noFill/>
            <a:ln cap="flat" cmpd="sng" w="38100">
              <a:solidFill>
                <a:schemeClr val="accent4"/>
              </a:solidFill>
              <a:prstDash val="solid"/>
              <a:round/>
              <a:headEnd len="med" w="med" type="none"/>
              <a:tailEnd len="med" w="med" type="none"/>
            </a:ln>
          </p:spPr>
        </p:cxnSp>
      </p:grpSp>
      <p:sp>
        <p:nvSpPr>
          <p:cNvPr id="1130" name="Google Shape;1130;p81"/>
          <p:cNvSpPr txBox="1"/>
          <p:nvPr/>
        </p:nvSpPr>
        <p:spPr>
          <a:xfrm rot="-2231">
            <a:off x="3883246" y="779557"/>
            <a:ext cx="1386600" cy="554100"/>
          </a:xfrm>
          <a:prstGeom prst="rect">
            <a:avLst/>
          </a:prstGeom>
          <a:solidFill>
            <a:schemeClr val="lt1"/>
          </a:solid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scalene (scalene)</a:t>
            </a:r>
            <a:endParaRPr sz="1800">
              <a:latin typeface="Lexend"/>
              <a:ea typeface="Lexend"/>
              <a:cs typeface="Lexend"/>
              <a:sym typeface="Lexend"/>
            </a:endParaRPr>
          </a:p>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saddexagal (triangle)</a:t>
            </a:r>
            <a:endParaRPr sz="1800">
              <a:latin typeface="Lexend"/>
              <a:ea typeface="Lexend"/>
              <a:cs typeface="Lexend"/>
              <a:sym typeface="Lexen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4" name="Shape 1134"/>
        <p:cNvGrpSpPr/>
        <p:nvPr/>
      </p:nvGrpSpPr>
      <p:grpSpPr>
        <a:xfrm>
          <a:off x="0" y="0"/>
          <a:ext cx="0" cy="0"/>
          <a:chOff x="0" y="0"/>
          <a:chExt cx="0" cy="0"/>
        </a:xfrm>
      </p:grpSpPr>
      <p:sp>
        <p:nvSpPr>
          <p:cNvPr id="1135" name="Google Shape;1135;p8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Aragtida Pythagoras (Pythagoras’ theorem) oo leh isku-duway (coordinates)</a:t>
            </a:r>
            <a:endParaRPr/>
          </a:p>
        </p:txBody>
      </p:sp>
      <p:pic>
        <p:nvPicPr>
          <p:cNvPr id="1136" name="Google Shape;1136;p82"/>
          <p:cNvPicPr preferRelativeResize="0"/>
          <p:nvPr/>
        </p:nvPicPr>
        <p:blipFill>
          <a:blip r:embed="rId3">
            <a:alphaModFix/>
          </a:blip>
          <a:stretch>
            <a:fillRect/>
          </a:stretch>
        </p:blipFill>
        <p:spPr>
          <a:xfrm>
            <a:off x="324000" y="648725"/>
            <a:ext cx="4273174" cy="4171674"/>
          </a:xfrm>
          <a:prstGeom prst="rect">
            <a:avLst/>
          </a:prstGeom>
          <a:noFill/>
          <a:ln>
            <a:noFill/>
          </a:ln>
        </p:spPr>
      </p:pic>
      <p:grpSp>
        <p:nvGrpSpPr>
          <p:cNvPr id="1137" name="Google Shape;1137;p82"/>
          <p:cNvGrpSpPr/>
          <p:nvPr/>
        </p:nvGrpSpPr>
        <p:grpSpPr>
          <a:xfrm>
            <a:off x="1158979" y="1462702"/>
            <a:ext cx="496273" cy="432681"/>
            <a:chOff x="1332175" y="2321602"/>
            <a:chExt cx="496273" cy="432681"/>
          </a:xfrm>
        </p:grpSpPr>
        <p:sp>
          <p:nvSpPr>
            <p:cNvPr id="1138" name="Google Shape;1138;p82"/>
            <p:cNvSpPr/>
            <p:nvPr/>
          </p:nvSpPr>
          <p:spPr>
            <a:xfrm>
              <a:off x="1514948" y="2321602"/>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39" name="Google Shape;1139;p82"/>
            <p:cNvSpPr txBox="1"/>
            <p:nvPr/>
          </p:nvSpPr>
          <p:spPr>
            <a:xfrm flipH="1" rot="3024">
              <a:off x="1332175" y="2476933"/>
              <a:ext cx="3411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800"/>
                <a:buFont typeface="Arial"/>
                <a:buNone/>
              </a:pPr>
              <a:r>
                <a:rPr lang="en-GB" sz="1500">
                  <a:latin typeface="Lexend"/>
                  <a:ea typeface="Lexend"/>
                  <a:cs typeface="Lexend"/>
                  <a:sym typeface="Lexend"/>
                </a:rPr>
                <a:t>A</a:t>
              </a:r>
              <a:endParaRPr sz="1800">
                <a:latin typeface="Lexend"/>
                <a:ea typeface="Lexend"/>
                <a:cs typeface="Lexend"/>
                <a:sym typeface="Lexend"/>
              </a:endParaRPr>
            </a:p>
          </p:txBody>
        </p:sp>
      </p:grpSp>
      <p:sp>
        <p:nvSpPr>
          <p:cNvPr id="1140" name="Google Shape;1140;p82"/>
          <p:cNvSpPr/>
          <p:nvPr/>
        </p:nvSpPr>
        <p:spPr>
          <a:xfrm>
            <a:off x="3107695" y="583462"/>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141" name="Google Shape;1141;p82"/>
          <p:cNvGrpSpPr/>
          <p:nvPr/>
        </p:nvGrpSpPr>
        <p:grpSpPr>
          <a:xfrm>
            <a:off x="1746234" y="2637739"/>
            <a:ext cx="496273" cy="432681"/>
            <a:chOff x="1332175" y="2321602"/>
            <a:chExt cx="496273" cy="432681"/>
          </a:xfrm>
        </p:grpSpPr>
        <p:sp>
          <p:nvSpPr>
            <p:cNvPr id="1142" name="Google Shape;1142;p82"/>
            <p:cNvSpPr/>
            <p:nvPr/>
          </p:nvSpPr>
          <p:spPr>
            <a:xfrm>
              <a:off x="1514948" y="2321602"/>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43" name="Google Shape;1143;p82"/>
            <p:cNvSpPr txBox="1"/>
            <p:nvPr/>
          </p:nvSpPr>
          <p:spPr>
            <a:xfrm flipH="1" rot="3024">
              <a:off x="1332175" y="2476933"/>
              <a:ext cx="3411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800"/>
                <a:buFont typeface="Arial"/>
                <a:buNone/>
              </a:pPr>
              <a:r>
                <a:rPr lang="en-GB" sz="1500">
                  <a:latin typeface="Lexend"/>
                  <a:ea typeface="Lexend"/>
                  <a:cs typeface="Lexend"/>
                  <a:sym typeface="Lexend"/>
                </a:rPr>
                <a:t>C</a:t>
              </a:r>
              <a:endParaRPr sz="1800">
                <a:latin typeface="Lexend"/>
                <a:ea typeface="Lexend"/>
                <a:cs typeface="Lexend"/>
                <a:sym typeface="Lexend"/>
              </a:endParaRPr>
            </a:p>
          </p:txBody>
        </p:sp>
      </p:grpSp>
      <p:grpSp>
        <p:nvGrpSpPr>
          <p:cNvPr id="1144" name="Google Shape;1144;p82"/>
          <p:cNvGrpSpPr/>
          <p:nvPr/>
        </p:nvGrpSpPr>
        <p:grpSpPr>
          <a:xfrm>
            <a:off x="4100897" y="2635471"/>
            <a:ext cx="496273" cy="432681"/>
            <a:chOff x="1332175" y="2321602"/>
            <a:chExt cx="496273" cy="432681"/>
          </a:xfrm>
        </p:grpSpPr>
        <p:sp>
          <p:nvSpPr>
            <p:cNvPr id="1145" name="Google Shape;1145;p82"/>
            <p:cNvSpPr/>
            <p:nvPr/>
          </p:nvSpPr>
          <p:spPr>
            <a:xfrm>
              <a:off x="1514948" y="2321602"/>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46" name="Google Shape;1146;p82"/>
            <p:cNvSpPr txBox="1"/>
            <p:nvPr/>
          </p:nvSpPr>
          <p:spPr>
            <a:xfrm flipH="1" rot="3024">
              <a:off x="1332175" y="2476933"/>
              <a:ext cx="3411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800"/>
                <a:buFont typeface="Arial"/>
                <a:buNone/>
              </a:pPr>
              <a:r>
                <a:rPr lang="en-GB" sz="1500">
                  <a:latin typeface="Lexend"/>
                  <a:ea typeface="Lexend"/>
                  <a:cs typeface="Lexend"/>
                  <a:sym typeface="Lexend"/>
                </a:rPr>
                <a:t>D</a:t>
              </a:r>
              <a:endParaRPr sz="1800">
                <a:latin typeface="Lexend"/>
                <a:ea typeface="Lexend"/>
                <a:cs typeface="Lexend"/>
                <a:sym typeface="Lexend"/>
              </a:endParaRPr>
            </a:p>
          </p:txBody>
        </p:sp>
      </p:grpSp>
      <p:grpSp>
        <p:nvGrpSpPr>
          <p:cNvPr id="1147" name="Google Shape;1147;p82"/>
          <p:cNvGrpSpPr/>
          <p:nvPr/>
        </p:nvGrpSpPr>
        <p:grpSpPr>
          <a:xfrm>
            <a:off x="2337298" y="4107167"/>
            <a:ext cx="496273" cy="432681"/>
            <a:chOff x="1332175" y="2321602"/>
            <a:chExt cx="496273" cy="432681"/>
          </a:xfrm>
        </p:grpSpPr>
        <p:sp>
          <p:nvSpPr>
            <p:cNvPr id="1148" name="Google Shape;1148;p82"/>
            <p:cNvSpPr/>
            <p:nvPr/>
          </p:nvSpPr>
          <p:spPr>
            <a:xfrm>
              <a:off x="1514948" y="2321602"/>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49" name="Google Shape;1149;p82"/>
            <p:cNvSpPr txBox="1"/>
            <p:nvPr/>
          </p:nvSpPr>
          <p:spPr>
            <a:xfrm flipH="1" rot="3024">
              <a:off x="1332175" y="2476933"/>
              <a:ext cx="3411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800"/>
                <a:buFont typeface="Arial"/>
                <a:buNone/>
              </a:pPr>
              <a:r>
                <a:rPr lang="en-GB" sz="1500">
                  <a:latin typeface="Lexend"/>
                  <a:ea typeface="Lexend"/>
                  <a:cs typeface="Lexend"/>
                  <a:sym typeface="Lexend"/>
                </a:rPr>
                <a:t>E</a:t>
              </a:r>
              <a:endParaRPr sz="1800">
                <a:latin typeface="Lexend"/>
                <a:ea typeface="Lexend"/>
                <a:cs typeface="Lexend"/>
                <a:sym typeface="Lexend"/>
              </a:endParaRPr>
            </a:p>
          </p:txBody>
        </p:sp>
      </p:grpSp>
      <p:sp>
        <p:nvSpPr>
          <p:cNvPr id="1150" name="Google Shape;1150;p82"/>
          <p:cNvSpPr txBox="1"/>
          <p:nvPr/>
        </p:nvSpPr>
        <p:spPr>
          <a:xfrm flipH="1" rot="2246">
            <a:off x="4687200" y="716885"/>
            <a:ext cx="4132801"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400">
                <a:solidFill>
                  <a:schemeClr val="dk1"/>
                </a:solidFill>
                <a:latin typeface="Lexend"/>
                <a:ea typeface="Lexend"/>
                <a:cs typeface="Lexend"/>
                <a:sym typeface="Lexend"/>
              </a:rPr>
              <a:t>1) Adeegso aragtida Pythagoras (Pythagoras’ theorem) si aad u hesho masaafada ugu gaaban (ilaa 1 d.p) ee u dhaxaysa dhibcaha:</a:t>
            </a:r>
            <a:endParaRPr sz="1800">
              <a:latin typeface="Lexend"/>
              <a:ea typeface="Lexend"/>
              <a:cs typeface="Lexend"/>
              <a:sym typeface="Lexend"/>
            </a:endParaRPr>
          </a:p>
        </p:txBody>
      </p:sp>
      <p:sp>
        <p:nvSpPr>
          <p:cNvPr id="1151" name="Google Shape;1151;p82"/>
          <p:cNvSpPr txBox="1"/>
          <p:nvPr/>
        </p:nvSpPr>
        <p:spPr>
          <a:xfrm flipH="1" rot="2492">
            <a:off x="5121300" y="1570999"/>
            <a:ext cx="1655400" cy="2493600"/>
          </a:xfrm>
          <a:prstGeom prst="rect">
            <a:avLst/>
          </a:prstGeom>
          <a:noFill/>
          <a:ln>
            <a:noFill/>
          </a:ln>
        </p:spPr>
        <p:txBody>
          <a:bodyPr anchorCtr="0" anchor="t" bIns="0" lIns="0" spcFirstLastPara="1" rIns="0" wrap="square" tIns="0">
            <a:normAutofit/>
          </a:bodyPr>
          <a:lstStyle/>
          <a:p>
            <a:pPr indent="0" lvl="0" marL="0" rtl="0" algn="l">
              <a:lnSpc>
                <a:spcPct val="200000"/>
              </a:lnSpc>
              <a:spcBef>
                <a:spcPts val="0"/>
              </a:spcBef>
              <a:spcAft>
                <a:spcPts val="0"/>
              </a:spcAft>
              <a:buClr>
                <a:srgbClr val="000000"/>
              </a:buClr>
              <a:buSzPts val="1800"/>
              <a:buFont typeface="Arial"/>
              <a:buNone/>
            </a:pPr>
            <a:r>
              <a:rPr lang="en-GB" sz="1400">
                <a:latin typeface="Lexend"/>
                <a:ea typeface="Lexend"/>
                <a:cs typeface="Lexend"/>
                <a:sym typeface="Lexend"/>
              </a:rPr>
              <a:t>a) A iyo B</a:t>
            </a:r>
            <a:endParaRPr sz="1800">
              <a:latin typeface="Lexend"/>
              <a:ea typeface="Lexend"/>
              <a:cs typeface="Lexend"/>
              <a:sym typeface="Lexend"/>
            </a:endParaRPr>
          </a:p>
          <a:p>
            <a:pPr indent="0" lvl="0" marL="0" rtl="0" algn="l">
              <a:lnSpc>
                <a:spcPct val="200000"/>
              </a:lnSpc>
              <a:spcBef>
                <a:spcPts val="0"/>
              </a:spcBef>
              <a:spcAft>
                <a:spcPts val="0"/>
              </a:spcAft>
              <a:buClr>
                <a:schemeClr val="dk1"/>
              </a:buClr>
              <a:buSzPts val="1800"/>
              <a:buFont typeface="Arial"/>
              <a:buNone/>
            </a:pPr>
            <a:r>
              <a:rPr lang="en-GB" sz="1400">
                <a:solidFill>
                  <a:schemeClr val="dk1"/>
                </a:solidFill>
                <a:latin typeface="Lexend"/>
                <a:ea typeface="Lexend"/>
                <a:cs typeface="Lexend"/>
                <a:sym typeface="Lexend"/>
              </a:rPr>
              <a:t>b) A iyo C</a:t>
            </a:r>
            <a:endParaRPr sz="1800">
              <a:solidFill>
                <a:schemeClr val="dk1"/>
              </a:solidFill>
              <a:latin typeface="Lexend"/>
              <a:ea typeface="Lexend"/>
              <a:cs typeface="Lexend"/>
              <a:sym typeface="Lexend"/>
            </a:endParaRPr>
          </a:p>
          <a:p>
            <a:pPr indent="0" lvl="0" marL="0" rtl="0" algn="l">
              <a:lnSpc>
                <a:spcPct val="200000"/>
              </a:lnSpc>
              <a:spcBef>
                <a:spcPts val="0"/>
              </a:spcBef>
              <a:spcAft>
                <a:spcPts val="0"/>
              </a:spcAft>
              <a:buClr>
                <a:schemeClr val="dk1"/>
              </a:buClr>
              <a:buSzPts val="1800"/>
              <a:buFont typeface="Arial"/>
              <a:buNone/>
            </a:pPr>
            <a:r>
              <a:rPr lang="en-GB" sz="1400">
                <a:solidFill>
                  <a:schemeClr val="dk1"/>
                </a:solidFill>
                <a:latin typeface="Lexend"/>
                <a:ea typeface="Lexend"/>
                <a:cs typeface="Lexend"/>
                <a:sym typeface="Lexend"/>
              </a:rPr>
              <a:t>c) B iyo D</a:t>
            </a:r>
            <a:endParaRPr sz="1800">
              <a:solidFill>
                <a:schemeClr val="dk1"/>
              </a:solidFill>
              <a:latin typeface="Lexend"/>
              <a:ea typeface="Lexend"/>
              <a:cs typeface="Lexend"/>
              <a:sym typeface="Lexend"/>
            </a:endParaRPr>
          </a:p>
          <a:p>
            <a:pPr indent="0" lvl="0" marL="0" rtl="0" algn="l">
              <a:lnSpc>
                <a:spcPct val="200000"/>
              </a:lnSpc>
              <a:spcBef>
                <a:spcPts val="0"/>
              </a:spcBef>
              <a:spcAft>
                <a:spcPts val="0"/>
              </a:spcAft>
              <a:buClr>
                <a:schemeClr val="dk1"/>
              </a:buClr>
              <a:buSzPts val="1800"/>
              <a:buFont typeface="Arial"/>
              <a:buNone/>
            </a:pPr>
            <a:r>
              <a:rPr lang="en-GB" sz="1400">
                <a:solidFill>
                  <a:schemeClr val="dk1"/>
                </a:solidFill>
                <a:latin typeface="Lexend"/>
                <a:ea typeface="Lexend"/>
                <a:cs typeface="Lexend"/>
                <a:sym typeface="Lexend"/>
              </a:rPr>
              <a:t>d) C iyo D</a:t>
            </a:r>
            <a:endParaRPr sz="1800">
              <a:solidFill>
                <a:schemeClr val="dk1"/>
              </a:solidFill>
              <a:latin typeface="Lexend"/>
              <a:ea typeface="Lexend"/>
              <a:cs typeface="Lexend"/>
              <a:sym typeface="Lexend"/>
            </a:endParaRPr>
          </a:p>
          <a:p>
            <a:pPr indent="0" lvl="0" marL="0" rtl="0" algn="l">
              <a:lnSpc>
                <a:spcPct val="200000"/>
              </a:lnSpc>
              <a:spcBef>
                <a:spcPts val="0"/>
              </a:spcBef>
              <a:spcAft>
                <a:spcPts val="0"/>
              </a:spcAft>
              <a:buClr>
                <a:schemeClr val="dk1"/>
              </a:buClr>
              <a:buSzPts val="1800"/>
              <a:buFont typeface="Arial"/>
              <a:buNone/>
            </a:pPr>
            <a:r>
              <a:rPr lang="en-GB" sz="1400">
                <a:solidFill>
                  <a:schemeClr val="dk1"/>
                </a:solidFill>
                <a:latin typeface="Lexend"/>
                <a:ea typeface="Lexend"/>
                <a:cs typeface="Lexend"/>
                <a:sym typeface="Lexend"/>
              </a:rPr>
              <a:t>e) B iyo E</a:t>
            </a:r>
            <a:endParaRPr sz="1800">
              <a:latin typeface="Lexend"/>
              <a:ea typeface="Lexend"/>
              <a:cs typeface="Lexend"/>
              <a:sym typeface="Lexend"/>
            </a:endParaRPr>
          </a:p>
        </p:txBody>
      </p:sp>
      <p:sp>
        <p:nvSpPr>
          <p:cNvPr id="1152" name="Google Shape;1152;p82"/>
          <p:cNvSpPr txBox="1"/>
          <p:nvPr/>
        </p:nvSpPr>
        <p:spPr>
          <a:xfrm flipH="1" rot="2492">
            <a:off x="5925900" y="1799599"/>
            <a:ext cx="1655400" cy="2524500"/>
          </a:xfrm>
          <a:prstGeom prst="rect">
            <a:avLst/>
          </a:prstGeom>
          <a:noFill/>
          <a:ln>
            <a:noFill/>
          </a:ln>
        </p:spPr>
        <p:txBody>
          <a:bodyPr anchorCtr="0" anchor="t" bIns="0" lIns="0" spcFirstLastPara="1" rIns="0" wrap="square" tIns="0">
            <a:normAutofit/>
          </a:bodyPr>
          <a:lstStyle/>
          <a:p>
            <a:pPr indent="0" lvl="0" marL="0" rtl="0" algn="l">
              <a:lnSpc>
                <a:spcPct val="180000"/>
              </a:lnSpc>
              <a:spcBef>
                <a:spcPts val="0"/>
              </a:spcBef>
              <a:spcAft>
                <a:spcPts val="0"/>
              </a:spcAft>
              <a:buClr>
                <a:schemeClr val="dk1"/>
              </a:buClr>
              <a:buSzPts val="1800"/>
              <a:buFont typeface="Arial"/>
              <a:buNone/>
            </a:pPr>
            <a:r>
              <a:rPr lang="en-GB" sz="1100">
                <a:latin typeface="Kalam"/>
                <a:ea typeface="Kalam"/>
                <a:cs typeface="Kalam"/>
                <a:sym typeface="Kalam"/>
              </a:rPr>
              <a:t>6.7 units</a:t>
            </a:r>
            <a:endParaRPr sz="2000">
              <a:latin typeface="Kalam"/>
              <a:ea typeface="Kalam"/>
              <a:cs typeface="Kalam"/>
              <a:sym typeface="Kalam"/>
            </a:endParaRPr>
          </a:p>
          <a:p>
            <a:pPr indent="0" lvl="0" marL="0" rtl="0" algn="l">
              <a:lnSpc>
                <a:spcPct val="180000"/>
              </a:lnSpc>
              <a:spcBef>
                <a:spcPts val="0"/>
              </a:spcBef>
              <a:spcAft>
                <a:spcPts val="0"/>
              </a:spcAft>
              <a:buClr>
                <a:schemeClr val="dk1"/>
              </a:buClr>
              <a:buSzPts val="1800"/>
              <a:buFont typeface="Arial"/>
              <a:buNone/>
            </a:pPr>
            <a:r>
              <a:rPr lang="en-GB" sz="1100">
                <a:latin typeface="Kalam"/>
                <a:ea typeface="Kalam"/>
                <a:cs typeface="Kalam"/>
                <a:sym typeface="Kalam"/>
              </a:rPr>
              <a:t>4.5 units</a:t>
            </a:r>
            <a:endParaRPr sz="2000">
              <a:latin typeface="Kalam"/>
              <a:ea typeface="Kalam"/>
              <a:cs typeface="Kalam"/>
              <a:sym typeface="Kalam"/>
            </a:endParaRPr>
          </a:p>
          <a:p>
            <a:pPr indent="0" lvl="0" marL="0" rtl="0" algn="l">
              <a:lnSpc>
                <a:spcPct val="180000"/>
              </a:lnSpc>
              <a:spcBef>
                <a:spcPts val="0"/>
              </a:spcBef>
              <a:spcAft>
                <a:spcPts val="0"/>
              </a:spcAft>
              <a:buClr>
                <a:schemeClr val="dk1"/>
              </a:buClr>
              <a:buSzPts val="1800"/>
              <a:buFont typeface="Arial"/>
              <a:buNone/>
            </a:pPr>
            <a:r>
              <a:rPr lang="en-GB" sz="1100">
                <a:latin typeface="Kalam"/>
                <a:ea typeface="Kalam"/>
                <a:cs typeface="Kalam"/>
                <a:sym typeface="Kalam"/>
              </a:rPr>
              <a:t>8.1 units</a:t>
            </a:r>
            <a:endParaRPr sz="2000">
              <a:latin typeface="Kalam"/>
              <a:ea typeface="Kalam"/>
              <a:cs typeface="Kalam"/>
              <a:sym typeface="Kalam"/>
            </a:endParaRPr>
          </a:p>
          <a:p>
            <a:pPr indent="0" lvl="0" marL="0" rtl="0" algn="l">
              <a:lnSpc>
                <a:spcPct val="180000"/>
              </a:lnSpc>
              <a:spcBef>
                <a:spcPts val="0"/>
              </a:spcBef>
              <a:spcAft>
                <a:spcPts val="0"/>
              </a:spcAft>
              <a:buClr>
                <a:schemeClr val="dk1"/>
              </a:buClr>
              <a:buSzPts val="1800"/>
              <a:buFont typeface="Arial"/>
              <a:buNone/>
            </a:pPr>
            <a:r>
              <a:rPr lang="en-GB" sz="1100">
                <a:latin typeface="Kalam"/>
                <a:ea typeface="Kalam"/>
                <a:cs typeface="Kalam"/>
                <a:sym typeface="Kalam"/>
              </a:rPr>
              <a:t>8 units</a:t>
            </a:r>
            <a:endParaRPr sz="2000">
              <a:latin typeface="Kalam"/>
              <a:ea typeface="Kalam"/>
              <a:cs typeface="Kalam"/>
              <a:sym typeface="Kalam"/>
            </a:endParaRPr>
          </a:p>
          <a:p>
            <a:pPr indent="0" lvl="0" marL="0" rtl="0" algn="l">
              <a:lnSpc>
                <a:spcPct val="180000"/>
              </a:lnSpc>
              <a:spcBef>
                <a:spcPts val="0"/>
              </a:spcBef>
              <a:spcAft>
                <a:spcPts val="0"/>
              </a:spcAft>
              <a:buClr>
                <a:schemeClr val="dk1"/>
              </a:buClr>
              <a:buSzPts val="1800"/>
              <a:buFont typeface="Arial"/>
              <a:buNone/>
            </a:pPr>
            <a:r>
              <a:rPr lang="en-GB" sz="1100">
                <a:latin typeface="Kalam"/>
                <a:ea typeface="Kalam"/>
                <a:cs typeface="Kalam"/>
                <a:sym typeface="Kalam"/>
              </a:rPr>
              <a:t>12.2 cutub (units)</a:t>
            </a:r>
            <a:endParaRPr sz="2000">
              <a:latin typeface="Kalam"/>
              <a:ea typeface="Kalam"/>
              <a:cs typeface="Kalam"/>
              <a:sym typeface="Kalam"/>
            </a:endParaRPr>
          </a:p>
        </p:txBody>
      </p:sp>
      <p:sp>
        <p:nvSpPr>
          <p:cNvPr id="1153" name="Google Shape;1153;p82"/>
          <p:cNvSpPr txBox="1"/>
          <p:nvPr/>
        </p:nvSpPr>
        <p:spPr>
          <a:xfrm flipH="1" rot="3024">
            <a:off x="3243525" y="738793"/>
            <a:ext cx="3411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B</a:t>
            </a:r>
            <a:endParaRPr sz="1800">
              <a:latin typeface="Lexend"/>
              <a:ea typeface="Lexend"/>
              <a:cs typeface="Lexend"/>
              <a:sym typeface="Lexend"/>
            </a:endParaRPr>
          </a:p>
        </p:txBody>
      </p:sp>
      <p:sp>
        <p:nvSpPr>
          <p:cNvPr id="1154" name="Google Shape;1154;p82"/>
          <p:cNvSpPr/>
          <p:nvPr/>
        </p:nvSpPr>
        <p:spPr>
          <a:xfrm flipH="1" rot="10800000">
            <a:off x="1497375" y="738950"/>
            <a:ext cx="1769700" cy="883200"/>
          </a:xfrm>
          <a:prstGeom prst="rtTriangle">
            <a:avLst/>
          </a:prstGeom>
          <a:noFill/>
          <a:ln cap="flat" cmpd="sng" w="38100">
            <a:solidFill>
              <a:schemeClr val="accent4"/>
            </a:solidFill>
            <a:prstDash val="dot"/>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155" name="Google Shape;1155;p82"/>
          <p:cNvCxnSpPr/>
          <p:nvPr/>
        </p:nvCxnSpPr>
        <p:spPr>
          <a:xfrm rot="10800000">
            <a:off x="1498812" y="1616474"/>
            <a:ext cx="587400" cy="1175100"/>
          </a:xfrm>
          <a:prstGeom prst="straightConnector1">
            <a:avLst/>
          </a:prstGeom>
          <a:noFill/>
          <a:ln cap="flat" cmpd="sng" w="38100">
            <a:solidFill>
              <a:schemeClr val="accent3"/>
            </a:solidFill>
            <a:prstDash val="lgDash"/>
            <a:round/>
            <a:headEnd len="med" w="med" type="none"/>
            <a:tailEnd len="med" w="med" type="non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9" name="Shape 1159"/>
        <p:cNvGrpSpPr/>
        <p:nvPr/>
      </p:nvGrpSpPr>
      <p:grpSpPr>
        <a:xfrm>
          <a:off x="0" y="0"/>
          <a:ext cx="0" cy="0"/>
          <a:chOff x="0" y="0"/>
          <a:chExt cx="0" cy="0"/>
        </a:xfrm>
      </p:grpSpPr>
      <p:sp>
        <p:nvSpPr>
          <p:cNvPr id="1160" name="Google Shape;1160;p8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Aragtida Pythagoras (Pythagoras’ theorem) oo leh isku-duwayaal (coordinates)</a:t>
            </a:r>
            <a:endParaRPr/>
          </a:p>
        </p:txBody>
      </p:sp>
      <p:pic>
        <p:nvPicPr>
          <p:cNvPr id="1161" name="Google Shape;1161;p83"/>
          <p:cNvPicPr preferRelativeResize="0"/>
          <p:nvPr/>
        </p:nvPicPr>
        <p:blipFill rotWithShape="1">
          <a:blip r:embed="rId3">
            <a:alphaModFix/>
          </a:blip>
          <a:srcRect b="0" l="0" r="21972" t="0"/>
          <a:stretch/>
        </p:blipFill>
        <p:spPr>
          <a:xfrm>
            <a:off x="324000" y="658100"/>
            <a:ext cx="5144049" cy="4162300"/>
          </a:xfrm>
          <a:prstGeom prst="rect">
            <a:avLst/>
          </a:prstGeom>
          <a:noFill/>
          <a:ln>
            <a:noFill/>
          </a:ln>
        </p:spPr>
      </p:pic>
      <p:sp>
        <p:nvSpPr>
          <p:cNvPr id="1162" name="Google Shape;1162;p83"/>
          <p:cNvSpPr/>
          <p:nvPr/>
        </p:nvSpPr>
        <p:spPr>
          <a:xfrm>
            <a:off x="1047459" y="1486645"/>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63" name="Google Shape;1163;p83"/>
          <p:cNvSpPr/>
          <p:nvPr/>
        </p:nvSpPr>
        <p:spPr>
          <a:xfrm>
            <a:off x="1926109" y="899842"/>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64" name="Google Shape;1164;p83"/>
          <p:cNvSpPr/>
          <p:nvPr/>
        </p:nvSpPr>
        <p:spPr>
          <a:xfrm>
            <a:off x="1630737" y="2363745"/>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65" name="Google Shape;1165;p83"/>
          <p:cNvSpPr/>
          <p:nvPr/>
        </p:nvSpPr>
        <p:spPr>
          <a:xfrm>
            <a:off x="2517706" y="1776942"/>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166" name="Google Shape;1166;p83"/>
          <p:cNvCxnSpPr/>
          <p:nvPr/>
        </p:nvCxnSpPr>
        <p:spPr>
          <a:xfrm flipH="1">
            <a:off x="1203169" y="1052478"/>
            <a:ext cx="878700" cy="586800"/>
          </a:xfrm>
          <a:prstGeom prst="straightConnector1">
            <a:avLst/>
          </a:prstGeom>
          <a:noFill/>
          <a:ln cap="flat" cmpd="sng" w="38100">
            <a:solidFill>
              <a:schemeClr val="accent4"/>
            </a:solidFill>
            <a:prstDash val="solid"/>
            <a:round/>
            <a:headEnd len="med" w="med" type="none"/>
            <a:tailEnd len="med" w="med" type="none"/>
          </a:ln>
        </p:spPr>
      </p:cxnSp>
      <p:cxnSp>
        <p:nvCxnSpPr>
          <p:cNvPr id="1167" name="Google Shape;1167;p83"/>
          <p:cNvCxnSpPr/>
          <p:nvPr/>
        </p:nvCxnSpPr>
        <p:spPr>
          <a:xfrm flipH="1">
            <a:off x="1790294" y="1933153"/>
            <a:ext cx="878700" cy="586800"/>
          </a:xfrm>
          <a:prstGeom prst="straightConnector1">
            <a:avLst/>
          </a:prstGeom>
          <a:noFill/>
          <a:ln cap="flat" cmpd="sng" w="38100">
            <a:solidFill>
              <a:schemeClr val="accent4"/>
            </a:solidFill>
            <a:prstDash val="solid"/>
            <a:round/>
            <a:headEnd len="med" w="med" type="none"/>
            <a:tailEnd len="med" w="med" type="none"/>
          </a:ln>
        </p:spPr>
      </p:cxnSp>
      <p:cxnSp>
        <p:nvCxnSpPr>
          <p:cNvPr id="1168" name="Google Shape;1168;p83"/>
          <p:cNvCxnSpPr/>
          <p:nvPr/>
        </p:nvCxnSpPr>
        <p:spPr>
          <a:xfrm flipH="1" rot="5400000">
            <a:off x="1937069" y="1198416"/>
            <a:ext cx="878700" cy="586800"/>
          </a:xfrm>
          <a:prstGeom prst="straightConnector1">
            <a:avLst/>
          </a:prstGeom>
          <a:noFill/>
          <a:ln cap="flat" cmpd="sng" w="38100">
            <a:solidFill>
              <a:schemeClr val="accent4"/>
            </a:solidFill>
            <a:prstDash val="solid"/>
            <a:round/>
            <a:headEnd len="med" w="med" type="none"/>
            <a:tailEnd len="med" w="med" type="none"/>
          </a:ln>
        </p:spPr>
      </p:cxnSp>
      <p:cxnSp>
        <p:nvCxnSpPr>
          <p:cNvPr id="1169" name="Google Shape;1169;p83"/>
          <p:cNvCxnSpPr/>
          <p:nvPr/>
        </p:nvCxnSpPr>
        <p:spPr>
          <a:xfrm flipH="1" rot="5400000">
            <a:off x="1056394" y="1785541"/>
            <a:ext cx="878700" cy="586800"/>
          </a:xfrm>
          <a:prstGeom prst="straightConnector1">
            <a:avLst/>
          </a:prstGeom>
          <a:noFill/>
          <a:ln cap="flat" cmpd="sng" w="38100">
            <a:solidFill>
              <a:schemeClr val="accent4"/>
            </a:solidFill>
            <a:prstDash val="solid"/>
            <a:round/>
            <a:headEnd len="med" w="med" type="none"/>
            <a:tailEnd len="med" w="med" type="none"/>
          </a:ln>
        </p:spPr>
      </p:cxnSp>
      <p:sp>
        <p:nvSpPr>
          <p:cNvPr id="1170" name="Google Shape;1170;p83"/>
          <p:cNvSpPr txBox="1"/>
          <p:nvPr/>
        </p:nvSpPr>
        <p:spPr>
          <a:xfrm rot="-2163">
            <a:off x="1452711" y="1647609"/>
            <a:ext cx="953400" cy="277200"/>
          </a:xfrm>
          <a:prstGeom prst="rect">
            <a:avLst/>
          </a:prstGeom>
          <a:solidFill>
            <a:schemeClr val="lt1"/>
          </a:solid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labajibbaaran (square)</a:t>
            </a:r>
            <a:endParaRPr sz="1800">
              <a:latin typeface="Lexend"/>
              <a:ea typeface="Lexend"/>
              <a:cs typeface="Lexend"/>
              <a:sym typeface="Lexend"/>
            </a:endParaRPr>
          </a:p>
        </p:txBody>
      </p:sp>
      <p:sp>
        <p:nvSpPr>
          <p:cNvPr id="1171" name="Google Shape;1171;p83"/>
          <p:cNvSpPr/>
          <p:nvPr/>
        </p:nvSpPr>
        <p:spPr>
          <a:xfrm>
            <a:off x="1047172" y="4126909"/>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72" name="Google Shape;1172;p83"/>
          <p:cNvSpPr/>
          <p:nvPr/>
        </p:nvSpPr>
        <p:spPr>
          <a:xfrm>
            <a:off x="3982724" y="4126909"/>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73" name="Google Shape;1173;p83"/>
          <p:cNvSpPr/>
          <p:nvPr/>
        </p:nvSpPr>
        <p:spPr>
          <a:xfrm>
            <a:off x="2517034" y="2658732"/>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74" name="Google Shape;1174;p83"/>
          <p:cNvSpPr/>
          <p:nvPr/>
        </p:nvSpPr>
        <p:spPr>
          <a:xfrm rot="8100000">
            <a:off x="1629530" y="3242962"/>
            <a:ext cx="2081440" cy="2081440"/>
          </a:xfrm>
          <a:prstGeom prst="rtTriangle">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75" name="Google Shape;1175;p83"/>
          <p:cNvSpPr txBox="1"/>
          <p:nvPr/>
        </p:nvSpPr>
        <p:spPr>
          <a:xfrm rot="-2231">
            <a:off x="1978400" y="3612757"/>
            <a:ext cx="1386600" cy="554100"/>
          </a:xfrm>
          <a:prstGeom prst="rect">
            <a:avLst/>
          </a:prstGeom>
          <a:solidFill>
            <a:schemeClr val="lt1"/>
          </a:solid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isosceles (isosceles)</a:t>
            </a:r>
            <a:endParaRPr sz="1800">
              <a:latin typeface="Lexend"/>
              <a:ea typeface="Lexend"/>
              <a:cs typeface="Lexend"/>
              <a:sym typeface="Lexend"/>
            </a:endParaRPr>
          </a:p>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saddex-xagal (triangle)</a:t>
            </a:r>
            <a:endParaRPr sz="1800">
              <a:latin typeface="Lexend"/>
              <a:ea typeface="Lexend"/>
              <a:cs typeface="Lexend"/>
              <a:sym typeface="Lexend"/>
            </a:endParaRPr>
          </a:p>
        </p:txBody>
      </p:sp>
      <p:sp>
        <p:nvSpPr>
          <p:cNvPr id="1176" name="Google Shape;1176;p83"/>
          <p:cNvSpPr/>
          <p:nvPr/>
        </p:nvSpPr>
        <p:spPr>
          <a:xfrm>
            <a:off x="3393203" y="1188358"/>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77" name="Google Shape;1177;p83"/>
          <p:cNvSpPr/>
          <p:nvPr/>
        </p:nvSpPr>
        <p:spPr>
          <a:xfrm>
            <a:off x="5154547" y="1486658"/>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78" name="Google Shape;1178;p83"/>
          <p:cNvSpPr/>
          <p:nvPr/>
        </p:nvSpPr>
        <p:spPr>
          <a:xfrm>
            <a:off x="4273889" y="2657771"/>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179" name="Google Shape;1179;p83"/>
          <p:cNvGrpSpPr/>
          <p:nvPr/>
        </p:nvGrpSpPr>
        <p:grpSpPr>
          <a:xfrm>
            <a:off x="3550413" y="1349214"/>
            <a:ext cx="1761600" cy="1469413"/>
            <a:chOff x="4806977" y="1263653"/>
            <a:chExt cx="1761600" cy="1469413"/>
          </a:xfrm>
        </p:grpSpPr>
        <p:cxnSp>
          <p:nvCxnSpPr>
            <p:cNvPr id="1180" name="Google Shape;1180;p83"/>
            <p:cNvCxnSpPr/>
            <p:nvPr/>
          </p:nvCxnSpPr>
          <p:spPr>
            <a:xfrm rot="10800000">
              <a:off x="4807092" y="1263653"/>
              <a:ext cx="1761300" cy="298200"/>
            </a:xfrm>
            <a:prstGeom prst="straightConnector1">
              <a:avLst/>
            </a:prstGeom>
            <a:noFill/>
            <a:ln cap="flat" cmpd="sng" w="38100">
              <a:solidFill>
                <a:schemeClr val="accent4"/>
              </a:solidFill>
              <a:prstDash val="solid"/>
              <a:round/>
              <a:headEnd len="med" w="med" type="none"/>
              <a:tailEnd len="med" w="med" type="none"/>
            </a:ln>
          </p:spPr>
        </p:cxnSp>
        <p:cxnSp>
          <p:nvCxnSpPr>
            <p:cNvPr id="1181" name="Google Shape;1181;p83"/>
            <p:cNvCxnSpPr/>
            <p:nvPr/>
          </p:nvCxnSpPr>
          <p:spPr>
            <a:xfrm flipH="1">
              <a:off x="5687777" y="1561866"/>
              <a:ext cx="880800" cy="1171200"/>
            </a:xfrm>
            <a:prstGeom prst="straightConnector1">
              <a:avLst/>
            </a:prstGeom>
            <a:noFill/>
            <a:ln cap="flat" cmpd="sng" w="38100">
              <a:solidFill>
                <a:schemeClr val="accent4"/>
              </a:solidFill>
              <a:prstDash val="solid"/>
              <a:round/>
              <a:headEnd len="med" w="med" type="none"/>
              <a:tailEnd len="med" w="med" type="none"/>
            </a:ln>
          </p:spPr>
        </p:cxnSp>
        <p:cxnSp>
          <p:nvCxnSpPr>
            <p:cNvPr id="1182" name="Google Shape;1182;p83"/>
            <p:cNvCxnSpPr/>
            <p:nvPr/>
          </p:nvCxnSpPr>
          <p:spPr>
            <a:xfrm>
              <a:off x="4806977" y="1263666"/>
              <a:ext cx="880800" cy="1469400"/>
            </a:xfrm>
            <a:prstGeom prst="straightConnector1">
              <a:avLst/>
            </a:prstGeom>
            <a:noFill/>
            <a:ln cap="flat" cmpd="sng" w="38100">
              <a:solidFill>
                <a:schemeClr val="accent4"/>
              </a:solidFill>
              <a:prstDash val="solid"/>
              <a:round/>
              <a:headEnd len="med" w="med" type="none"/>
              <a:tailEnd len="med" w="med" type="none"/>
            </a:ln>
          </p:spPr>
        </p:cxnSp>
      </p:grpSp>
      <p:sp>
        <p:nvSpPr>
          <p:cNvPr id="1183" name="Google Shape;1183;p83"/>
          <p:cNvSpPr txBox="1"/>
          <p:nvPr/>
        </p:nvSpPr>
        <p:spPr>
          <a:xfrm rot="-2231">
            <a:off x="3883246" y="779557"/>
            <a:ext cx="1386600" cy="554100"/>
          </a:xfrm>
          <a:prstGeom prst="rect">
            <a:avLst/>
          </a:prstGeom>
          <a:solidFill>
            <a:schemeClr val="lt1"/>
          </a:solid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scalene (scalene)</a:t>
            </a:r>
            <a:endParaRPr sz="1800">
              <a:latin typeface="Lexend"/>
              <a:ea typeface="Lexend"/>
              <a:cs typeface="Lexend"/>
              <a:sym typeface="Lexend"/>
            </a:endParaRPr>
          </a:p>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saddex-xagal (triangle)</a:t>
            </a:r>
            <a:endParaRPr sz="1800">
              <a:latin typeface="Lexend"/>
              <a:ea typeface="Lexend"/>
              <a:cs typeface="Lexend"/>
              <a:sym typeface="Lexend"/>
            </a:endParaRPr>
          </a:p>
        </p:txBody>
      </p:sp>
      <p:sp>
        <p:nvSpPr>
          <p:cNvPr id="1184" name="Google Shape;1184;p83"/>
          <p:cNvSpPr txBox="1"/>
          <p:nvPr/>
        </p:nvSpPr>
        <p:spPr>
          <a:xfrm flipH="1" rot="1262">
            <a:off x="5552400" y="1383250"/>
            <a:ext cx="3267600" cy="923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Kalam"/>
                <a:ea typeface="Kalam"/>
                <a:cs typeface="Kalam"/>
                <a:sym typeface="Kalam"/>
              </a:rPr>
              <a:t>labajibbaaran (square)</a:t>
            </a:r>
            <a:endParaRPr sz="2000">
              <a:latin typeface="Kalam"/>
              <a:ea typeface="Kalam"/>
              <a:cs typeface="Kalam"/>
              <a:sym typeface="Kalam"/>
            </a:endParaRPr>
          </a:p>
          <a:p>
            <a:pPr indent="0" lvl="0" marL="0" rtl="0" algn="l">
              <a:spcBef>
                <a:spcPts val="0"/>
              </a:spcBef>
              <a:spcAft>
                <a:spcPts val="0"/>
              </a:spcAft>
              <a:buClr>
                <a:srgbClr val="000000"/>
              </a:buClr>
              <a:buSzPts val="1800"/>
              <a:buFont typeface="Arial"/>
              <a:buNone/>
            </a:pPr>
            <a:r>
              <a:rPr lang="en-GB" sz="1100">
                <a:latin typeface="Kalam"/>
                <a:ea typeface="Kalam"/>
                <a:cs typeface="Kalam"/>
                <a:sym typeface="Kalam"/>
              </a:rPr>
              <a:t>4 × 3.60555</a:t>
            </a:r>
            <a:endParaRPr sz="2000">
              <a:latin typeface="Kalam"/>
              <a:ea typeface="Kalam"/>
              <a:cs typeface="Kalam"/>
              <a:sym typeface="Kalam"/>
            </a:endParaRPr>
          </a:p>
          <a:p>
            <a:pPr indent="0" lvl="0" marL="0" rtl="0" algn="l">
              <a:spcBef>
                <a:spcPts val="0"/>
              </a:spcBef>
              <a:spcAft>
                <a:spcPts val="0"/>
              </a:spcAft>
              <a:buClr>
                <a:srgbClr val="000000"/>
              </a:buClr>
              <a:buSzPts val="1800"/>
              <a:buFont typeface="Arial"/>
              <a:buNone/>
            </a:pPr>
            <a:r>
              <a:rPr lang="en-GB" sz="1100">
                <a:latin typeface="Kalam"/>
                <a:ea typeface="Kalam"/>
                <a:cs typeface="Kalam"/>
                <a:sym typeface="Kalam"/>
              </a:rPr>
              <a:t>14.42 cutub (units)</a:t>
            </a:r>
            <a:endParaRPr sz="2000">
              <a:latin typeface="Kalam"/>
              <a:ea typeface="Kalam"/>
              <a:cs typeface="Kalam"/>
              <a:sym typeface="Kalam"/>
            </a:endParaRPr>
          </a:p>
        </p:txBody>
      </p:sp>
      <p:sp>
        <p:nvSpPr>
          <p:cNvPr id="1185" name="Google Shape;1185;p83"/>
          <p:cNvSpPr txBox="1"/>
          <p:nvPr/>
        </p:nvSpPr>
        <p:spPr>
          <a:xfrm flipH="1" rot="1262">
            <a:off x="5552400" y="2484900"/>
            <a:ext cx="3267600" cy="923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Kalam"/>
                <a:ea typeface="Kalam"/>
                <a:cs typeface="Kalam"/>
                <a:sym typeface="Kalam"/>
              </a:rPr>
              <a:t>saddex-xagal isosceles (isosceles triangle)</a:t>
            </a:r>
            <a:endParaRPr sz="2000">
              <a:latin typeface="Kalam"/>
              <a:ea typeface="Kalam"/>
              <a:cs typeface="Kalam"/>
              <a:sym typeface="Kalam"/>
            </a:endParaRPr>
          </a:p>
          <a:p>
            <a:pPr indent="0" lvl="0" marL="0" rtl="0" algn="l">
              <a:spcBef>
                <a:spcPts val="0"/>
              </a:spcBef>
              <a:spcAft>
                <a:spcPts val="0"/>
              </a:spcAft>
              <a:buClr>
                <a:srgbClr val="000000"/>
              </a:buClr>
              <a:buSzPts val="1800"/>
              <a:buFont typeface="Arial"/>
              <a:buNone/>
            </a:pPr>
            <a:r>
              <a:rPr lang="en-GB" sz="1100">
                <a:latin typeface="Kalam"/>
                <a:ea typeface="Kalam"/>
                <a:cs typeface="Kalam"/>
                <a:sym typeface="Kalam"/>
              </a:rPr>
              <a:t>2 × 7.071 + 10</a:t>
            </a:r>
            <a:endParaRPr sz="2000">
              <a:latin typeface="Kalam"/>
              <a:ea typeface="Kalam"/>
              <a:cs typeface="Kalam"/>
              <a:sym typeface="Kalam"/>
            </a:endParaRPr>
          </a:p>
          <a:p>
            <a:pPr indent="0" lvl="0" marL="0" rtl="0" algn="l">
              <a:spcBef>
                <a:spcPts val="0"/>
              </a:spcBef>
              <a:spcAft>
                <a:spcPts val="0"/>
              </a:spcAft>
              <a:buClr>
                <a:srgbClr val="000000"/>
              </a:buClr>
              <a:buSzPts val="1800"/>
              <a:buFont typeface="Arial"/>
              <a:buNone/>
            </a:pPr>
            <a:r>
              <a:rPr lang="en-GB" sz="1100">
                <a:latin typeface="Kalam"/>
                <a:ea typeface="Kalam"/>
                <a:cs typeface="Kalam"/>
                <a:sym typeface="Kalam"/>
              </a:rPr>
              <a:t>24.14 cutub (units)</a:t>
            </a:r>
            <a:endParaRPr sz="2000">
              <a:latin typeface="Kalam"/>
              <a:ea typeface="Kalam"/>
              <a:cs typeface="Kalam"/>
              <a:sym typeface="Kalam"/>
            </a:endParaRPr>
          </a:p>
        </p:txBody>
      </p:sp>
      <p:sp>
        <p:nvSpPr>
          <p:cNvPr id="1186" name="Google Shape;1186;p83"/>
          <p:cNvSpPr txBox="1"/>
          <p:nvPr/>
        </p:nvSpPr>
        <p:spPr>
          <a:xfrm flipH="1" rot="2154">
            <a:off x="5468100" y="717182"/>
            <a:ext cx="3351901"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2) Xisaabi wareegga (perimeter) qaab kasta (ilaa 2 d.p.).</a:t>
            </a:r>
            <a:endParaRPr sz="1800">
              <a:latin typeface="Lexend"/>
              <a:ea typeface="Lexend"/>
              <a:cs typeface="Lexend"/>
              <a:sym typeface="Lexend"/>
            </a:endParaRPr>
          </a:p>
        </p:txBody>
      </p:sp>
      <p:sp>
        <p:nvSpPr>
          <p:cNvPr id="1187" name="Google Shape;1187;p83"/>
          <p:cNvSpPr txBox="1"/>
          <p:nvPr/>
        </p:nvSpPr>
        <p:spPr>
          <a:xfrm flipH="1" rot="1262">
            <a:off x="5552400" y="3586550"/>
            <a:ext cx="3267600" cy="923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Kalam"/>
                <a:ea typeface="Kalam"/>
                <a:cs typeface="Kalam"/>
                <a:sym typeface="Kalam"/>
              </a:rPr>
              <a:t>saddex-xagal scalene (scalene triangle)</a:t>
            </a:r>
            <a:endParaRPr sz="2000">
              <a:latin typeface="Kalam"/>
              <a:ea typeface="Kalam"/>
              <a:cs typeface="Kalam"/>
              <a:sym typeface="Kalam"/>
            </a:endParaRPr>
          </a:p>
          <a:p>
            <a:pPr indent="0" lvl="0" marL="0" rtl="0" algn="l">
              <a:spcBef>
                <a:spcPts val="0"/>
              </a:spcBef>
              <a:spcAft>
                <a:spcPts val="0"/>
              </a:spcAft>
              <a:buClr>
                <a:srgbClr val="000000"/>
              </a:buClr>
              <a:buSzPts val="1800"/>
              <a:buFont typeface="Arial"/>
              <a:buNone/>
            </a:pPr>
            <a:r>
              <a:rPr lang="en-GB" sz="1100">
                <a:latin typeface="Kalam"/>
                <a:ea typeface="Kalam"/>
                <a:cs typeface="Kalam"/>
                <a:sym typeface="Kalam"/>
              </a:rPr>
              <a:t>5.83095 + 5 + 6.08276</a:t>
            </a:r>
            <a:endParaRPr sz="2000">
              <a:latin typeface="Kalam"/>
              <a:ea typeface="Kalam"/>
              <a:cs typeface="Kalam"/>
              <a:sym typeface="Kalam"/>
            </a:endParaRPr>
          </a:p>
          <a:p>
            <a:pPr indent="0" lvl="0" marL="0" rtl="0" algn="l">
              <a:spcBef>
                <a:spcPts val="0"/>
              </a:spcBef>
              <a:spcAft>
                <a:spcPts val="0"/>
              </a:spcAft>
              <a:buClr>
                <a:srgbClr val="000000"/>
              </a:buClr>
              <a:buSzPts val="1800"/>
              <a:buFont typeface="Arial"/>
              <a:buNone/>
            </a:pPr>
            <a:r>
              <a:rPr lang="en-GB" sz="1100">
                <a:latin typeface="Kalam"/>
                <a:ea typeface="Kalam"/>
                <a:cs typeface="Kalam"/>
                <a:sym typeface="Kalam"/>
              </a:rPr>
              <a:t>16.91 cutub (units)</a:t>
            </a:r>
            <a:endParaRPr sz="2000">
              <a:latin typeface="Kalam"/>
              <a:ea typeface="Kalam"/>
              <a:cs typeface="Kalam"/>
              <a:sym typeface="Kalam"/>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1" name="Shape 1191"/>
        <p:cNvGrpSpPr/>
        <p:nvPr/>
      </p:nvGrpSpPr>
      <p:grpSpPr>
        <a:xfrm>
          <a:off x="0" y="0"/>
          <a:ext cx="0" cy="0"/>
          <a:chOff x="0" y="0"/>
          <a:chExt cx="0" cy="0"/>
        </a:xfrm>
      </p:grpSpPr>
      <p:sp>
        <p:nvSpPr>
          <p:cNvPr id="1192" name="Google Shape;1192;p8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Aragtida Pythagoras (Pythagoras’ theorem) oo leh isku-duwayaal (coordinates)</a:t>
            </a:r>
            <a:endParaRPr/>
          </a:p>
        </p:txBody>
      </p:sp>
      <p:pic>
        <p:nvPicPr>
          <p:cNvPr id="1193" name="Google Shape;1193;p84"/>
          <p:cNvPicPr preferRelativeResize="0"/>
          <p:nvPr/>
        </p:nvPicPr>
        <p:blipFill rotWithShape="1">
          <a:blip r:embed="rId3">
            <a:alphaModFix/>
          </a:blip>
          <a:srcRect b="0" l="0" r="21972" t="0"/>
          <a:stretch/>
        </p:blipFill>
        <p:spPr>
          <a:xfrm>
            <a:off x="324000" y="658100"/>
            <a:ext cx="5144049" cy="4162300"/>
          </a:xfrm>
          <a:prstGeom prst="rect">
            <a:avLst/>
          </a:prstGeom>
          <a:noFill/>
          <a:ln>
            <a:noFill/>
          </a:ln>
        </p:spPr>
      </p:pic>
      <p:sp>
        <p:nvSpPr>
          <p:cNvPr id="1194" name="Google Shape;1194;p84"/>
          <p:cNvSpPr/>
          <p:nvPr/>
        </p:nvSpPr>
        <p:spPr>
          <a:xfrm>
            <a:off x="1047459" y="1486645"/>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5" name="Google Shape;1195;p84"/>
          <p:cNvSpPr/>
          <p:nvPr/>
        </p:nvSpPr>
        <p:spPr>
          <a:xfrm>
            <a:off x="1926109" y="899842"/>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6" name="Google Shape;1196;p84"/>
          <p:cNvSpPr/>
          <p:nvPr/>
        </p:nvSpPr>
        <p:spPr>
          <a:xfrm>
            <a:off x="1630737" y="2363745"/>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7" name="Google Shape;1197;p84"/>
          <p:cNvSpPr/>
          <p:nvPr/>
        </p:nvSpPr>
        <p:spPr>
          <a:xfrm>
            <a:off x="2517706" y="1776942"/>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198" name="Google Shape;1198;p84"/>
          <p:cNvCxnSpPr/>
          <p:nvPr/>
        </p:nvCxnSpPr>
        <p:spPr>
          <a:xfrm flipH="1">
            <a:off x="1203169" y="1052478"/>
            <a:ext cx="878700" cy="586800"/>
          </a:xfrm>
          <a:prstGeom prst="straightConnector1">
            <a:avLst/>
          </a:prstGeom>
          <a:noFill/>
          <a:ln cap="flat" cmpd="sng" w="38100">
            <a:solidFill>
              <a:schemeClr val="accent4"/>
            </a:solidFill>
            <a:prstDash val="solid"/>
            <a:round/>
            <a:headEnd len="med" w="med" type="none"/>
            <a:tailEnd len="med" w="med" type="none"/>
          </a:ln>
        </p:spPr>
      </p:cxnSp>
      <p:cxnSp>
        <p:nvCxnSpPr>
          <p:cNvPr id="1199" name="Google Shape;1199;p84"/>
          <p:cNvCxnSpPr/>
          <p:nvPr/>
        </p:nvCxnSpPr>
        <p:spPr>
          <a:xfrm flipH="1">
            <a:off x="1790294" y="1933153"/>
            <a:ext cx="878700" cy="586800"/>
          </a:xfrm>
          <a:prstGeom prst="straightConnector1">
            <a:avLst/>
          </a:prstGeom>
          <a:noFill/>
          <a:ln cap="flat" cmpd="sng" w="38100">
            <a:solidFill>
              <a:schemeClr val="accent4"/>
            </a:solidFill>
            <a:prstDash val="solid"/>
            <a:round/>
            <a:headEnd len="med" w="med" type="none"/>
            <a:tailEnd len="med" w="med" type="none"/>
          </a:ln>
        </p:spPr>
      </p:cxnSp>
      <p:cxnSp>
        <p:nvCxnSpPr>
          <p:cNvPr id="1200" name="Google Shape;1200;p84"/>
          <p:cNvCxnSpPr/>
          <p:nvPr/>
        </p:nvCxnSpPr>
        <p:spPr>
          <a:xfrm flipH="1" rot="5400000">
            <a:off x="1937069" y="1198416"/>
            <a:ext cx="878700" cy="586800"/>
          </a:xfrm>
          <a:prstGeom prst="straightConnector1">
            <a:avLst/>
          </a:prstGeom>
          <a:noFill/>
          <a:ln cap="flat" cmpd="sng" w="38100">
            <a:solidFill>
              <a:schemeClr val="accent4"/>
            </a:solidFill>
            <a:prstDash val="solid"/>
            <a:round/>
            <a:headEnd len="med" w="med" type="none"/>
            <a:tailEnd len="med" w="med" type="none"/>
          </a:ln>
        </p:spPr>
      </p:cxnSp>
      <p:cxnSp>
        <p:nvCxnSpPr>
          <p:cNvPr id="1201" name="Google Shape;1201;p84"/>
          <p:cNvCxnSpPr/>
          <p:nvPr/>
        </p:nvCxnSpPr>
        <p:spPr>
          <a:xfrm flipH="1" rot="5400000">
            <a:off x="1056394" y="1785541"/>
            <a:ext cx="878700" cy="586800"/>
          </a:xfrm>
          <a:prstGeom prst="straightConnector1">
            <a:avLst/>
          </a:prstGeom>
          <a:noFill/>
          <a:ln cap="flat" cmpd="sng" w="38100">
            <a:solidFill>
              <a:schemeClr val="accent4"/>
            </a:solidFill>
            <a:prstDash val="solid"/>
            <a:round/>
            <a:headEnd len="med" w="med" type="none"/>
            <a:tailEnd len="med" w="med" type="none"/>
          </a:ln>
        </p:spPr>
      </p:cxnSp>
      <p:sp>
        <p:nvSpPr>
          <p:cNvPr id="1202" name="Google Shape;1202;p84"/>
          <p:cNvSpPr txBox="1"/>
          <p:nvPr/>
        </p:nvSpPr>
        <p:spPr>
          <a:xfrm rot="-2163">
            <a:off x="1452711" y="1647609"/>
            <a:ext cx="953400" cy="277200"/>
          </a:xfrm>
          <a:prstGeom prst="rect">
            <a:avLst/>
          </a:prstGeom>
          <a:solidFill>
            <a:schemeClr val="lt1"/>
          </a:solid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labajibbaaran (square)</a:t>
            </a:r>
            <a:endParaRPr sz="1800">
              <a:latin typeface="Lexend"/>
              <a:ea typeface="Lexend"/>
              <a:cs typeface="Lexend"/>
              <a:sym typeface="Lexend"/>
            </a:endParaRPr>
          </a:p>
        </p:txBody>
      </p:sp>
      <p:sp>
        <p:nvSpPr>
          <p:cNvPr id="1203" name="Google Shape;1203;p84"/>
          <p:cNvSpPr/>
          <p:nvPr/>
        </p:nvSpPr>
        <p:spPr>
          <a:xfrm>
            <a:off x="1047172" y="4126909"/>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04" name="Google Shape;1204;p84"/>
          <p:cNvSpPr/>
          <p:nvPr/>
        </p:nvSpPr>
        <p:spPr>
          <a:xfrm>
            <a:off x="3982724" y="4126909"/>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05" name="Google Shape;1205;p84"/>
          <p:cNvSpPr/>
          <p:nvPr/>
        </p:nvSpPr>
        <p:spPr>
          <a:xfrm>
            <a:off x="2517034" y="2658732"/>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06" name="Google Shape;1206;p84"/>
          <p:cNvSpPr/>
          <p:nvPr/>
        </p:nvSpPr>
        <p:spPr>
          <a:xfrm rot="8100000">
            <a:off x="1629530" y="3242962"/>
            <a:ext cx="2081440" cy="2081440"/>
          </a:xfrm>
          <a:prstGeom prst="rtTriangle">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07" name="Google Shape;1207;p84"/>
          <p:cNvSpPr txBox="1"/>
          <p:nvPr/>
        </p:nvSpPr>
        <p:spPr>
          <a:xfrm rot="-2231">
            <a:off x="1978400" y="3612757"/>
            <a:ext cx="1386600" cy="554100"/>
          </a:xfrm>
          <a:prstGeom prst="rect">
            <a:avLst/>
          </a:prstGeom>
          <a:solidFill>
            <a:schemeClr val="lt1"/>
          </a:solid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isosceles (isosceles)</a:t>
            </a:r>
            <a:endParaRPr sz="1800">
              <a:latin typeface="Lexend"/>
              <a:ea typeface="Lexend"/>
              <a:cs typeface="Lexend"/>
              <a:sym typeface="Lexend"/>
            </a:endParaRPr>
          </a:p>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saddex-xagal (triangle)</a:t>
            </a:r>
            <a:endParaRPr sz="1800">
              <a:latin typeface="Lexend"/>
              <a:ea typeface="Lexend"/>
              <a:cs typeface="Lexend"/>
              <a:sym typeface="Lexend"/>
            </a:endParaRPr>
          </a:p>
        </p:txBody>
      </p:sp>
      <p:sp>
        <p:nvSpPr>
          <p:cNvPr id="1208" name="Google Shape;1208;p84"/>
          <p:cNvSpPr/>
          <p:nvPr/>
        </p:nvSpPr>
        <p:spPr>
          <a:xfrm>
            <a:off x="3393203" y="1188358"/>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09" name="Google Shape;1209;p84"/>
          <p:cNvSpPr/>
          <p:nvPr/>
        </p:nvSpPr>
        <p:spPr>
          <a:xfrm>
            <a:off x="5154547" y="1486658"/>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10" name="Google Shape;1210;p84"/>
          <p:cNvSpPr/>
          <p:nvPr/>
        </p:nvSpPr>
        <p:spPr>
          <a:xfrm>
            <a:off x="4273889" y="2657771"/>
            <a:ext cx="313500" cy="313500"/>
          </a:xfrm>
          <a:prstGeom prst="mathMultiply">
            <a:avLst>
              <a:gd fmla="val 8820" name="adj1"/>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211" name="Google Shape;1211;p84"/>
          <p:cNvGrpSpPr/>
          <p:nvPr/>
        </p:nvGrpSpPr>
        <p:grpSpPr>
          <a:xfrm>
            <a:off x="3550413" y="1349214"/>
            <a:ext cx="1761600" cy="1469413"/>
            <a:chOff x="4806977" y="1263653"/>
            <a:chExt cx="1761600" cy="1469413"/>
          </a:xfrm>
        </p:grpSpPr>
        <p:cxnSp>
          <p:nvCxnSpPr>
            <p:cNvPr id="1212" name="Google Shape;1212;p84"/>
            <p:cNvCxnSpPr/>
            <p:nvPr/>
          </p:nvCxnSpPr>
          <p:spPr>
            <a:xfrm rot="10800000">
              <a:off x="4807092" y="1263653"/>
              <a:ext cx="1761300" cy="298200"/>
            </a:xfrm>
            <a:prstGeom prst="straightConnector1">
              <a:avLst/>
            </a:prstGeom>
            <a:noFill/>
            <a:ln cap="flat" cmpd="sng" w="38100">
              <a:solidFill>
                <a:schemeClr val="accent4"/>
              </a:solidFill>
              <a:prstDash val="solid"/>
              <a:round/>
              <a:headEnd len="med" w="med" type="none"/>
              <a:tailEnd len="med" w="med" type="none"/>
            </a:ln>
          </p:spPr>
        </p:cxnSp>
        <p:cxnSp>
          <p:nvCxnSpPr>
            <p:cNvPr id="1213" name="Google Shape;1213;p84"/>
            <p:cNvCxnSpPr/>
            <p:nvPr/>
          </p:nvCxnSpPr>
          <p:spPr>
            <a:xfrm flipH="1">
              <a:off x="5687777" y="1561866"/>
              <a:ext cx="880800" cy="1171200"/>
            </a:xfrm>
            <a:prstGeom prst="straightConnector1">
              <a:avLst/>
            </a:prstGeom>
            <a:noFill/>
            <a:ln cap="flat" cmpd="sng" w="38100">
              <a:solidFill>
                <a:schemeClr val="accent4"/>
              </a:solidFill>
              <a:prstDash val="solid"/>
              <a:round/>
              <a:headEnd len="med" w="med" type="none"/>
              <a:tailEnd len="med" w="med" type="none"/>
            </a:ln>
          </p:spPr>
        </p:cxnSp>
        <p:cxnSp>
          <p:nvCxnSpPr>
            <p:cNvPr id="1214" name="Google Shape;1214;p84"/>
            <p:cNvCxnSpPr/>
            <p:nvPr/>
          </p:nvCxnSpPr>
          <p:spPr>
            <a:xfrm>
              <a:off x="4806977" y="1263666"/>
              <a:ext cx="880800" cy="1469400"/>
            </a:xfrm>
            <a:prstGeom prst="straightConnector1">
              <a:avLst/>
            </a:prstGeom>
            <a:noFill/>
            <a:ln cap="flat" cmpd="sng" w="38100">
              <a:solidFill>
                <a:schemeClr val="accent4"/>
              </a:solidFill>
              <a:prstDash val="solid"/>
              <a:round/>
              <a:headEnd len="med" w="med" type="none"/>
              <a:tailEnd len="med" w="med" type="none"/>
            </a:ln>
          </p:spPr>
        </p:cxnSp>
      </p:grpSp>
      <p:sp>
        <p:nvSpPr>
          <p:cNvPr id="1215" name="Google Shape;1215;p84"/>
          <p:cNvSpPr txBox="1"/>
          <p:nvPr/>
        </p:nvSpPr>
        <p:spPr>
          <a:xfrm flipH="1" rot="1262">
            <a:off x="5552400" y="3205550"/>
            <a:ext cx="3267600" cy="1231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Kalam"/>
                <a:ea typeface="Kalam"/>
                <a:cs typeface="Kalam"/>
                <a:sym typeface="Kalam"/>
              </a:rPr>
              <a:t>Waxaa jira xalal badan oo suurtagal ah, sida saddex-xagal leh geeso (vertices) (4, 6), (3, 12) iyo (10, 8)</a:t>
            </a:r>
            <a:endParaRPr sz="2000">
              <a:latin typeface="Kalam"/>
              <a:ea typeface="Kalam"/>
              <a:cs typeface="Kalam"/>
              <a:sym typeface="Kalam"/>
            </a:endParaRPr>
          </a:p>
        </p:txBody>
      </p:sp>
      <p:sp>
        <p:nvSpPr>
          <p:cNvPr id="1216" name="Google Shape;1216;p84"/>
          <p:cNvSpPr txBox="1"/>
          <p:nvPr/>
        </p:nvSpPr>
        <p:spPr>
          <a:xfrm rot="-2231">
            <a:off x="3883246" y="779557"/>
            <a:ext cx="1386600" cy="554100"/>
          </a:xfrm>
          <a:prstGeom prst="rect">
            <a:avLst/>
          </a:prstGeom>
          <a:solidFill>
            <a:schemeClr val="lt1"/>
          </a:solid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scalene (scalene)</a:t>
            </a:r>
            <a:endParaRPr sz="1800">
              <a:latin typeface="Lexend"/>
              <a:ea typeface="Lexend"/>
              <a:cs typeface="Lexend"/>
              <a:sym typeface="Lexend"/>
            </a:endParaRPr>
          </a:p>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saddex-xagal (triangle)</a:t>
            </a:r>
            <a:endParaRPr sz="1800">
              <a:latin typeface="Lexend"/>
              <a:ea typeface="Lexend"/>
              <a:cs typeface="Lexend"/>
              <a:sym typeface="Lexend"/>
            </a:endParaRPr>
          </a:p>
        </p:txBody>
      </p:sp>
      <p:sp>
        <p:nvSpPr>
          <p:cNvPr id="1217" name="Google Shape;1217;p84"/>
          <p:cNvSpPr txBox="1"/>
          <p:nvPr/>
        </p:nvSpPr>
        <p:spPr>
          <a:xfrm flipH="1" rot="2219">
            <a:off x="5566500" y="732288"/>
            <a:ext cx="3253501" cy="1939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3) Qor saddex isku-duwayaal (coordinates) oo geesahoodu (vertices) sameeyaan saddex-xagal leh wareeg (perimeter) u dhexeeya 20 iyo 22 cutub (units) dherer.</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Muuji tani waa sax iyadoo la adeegsanayo aragtida Pythagoras (Pythagoras’ theorem).</a:t>
            </a:r>
            <a:endParaRPr sz="1800">
              <a:latin typeface="Lexend"/>
              <a:ea typeface="Lexend"/>
              <a:cs typeface="Lexend"/>
              <a:sym typeface="Lexen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1" name="Shape 1221"/>
        <p:cNvGrpSpPr/>
        <p:nvPr/>
      </p:nvGrpSpPr>
      <p:grpSpPr>
        <a:xfrm>
          <a:off x="0" y="0"/>
          <a:ext cx="0" cy="0"/>
          <a:chOff x="0" y="0"/>
          <a:chExt cx="0" cy="0"/>
        </a:xfrm>
      </p:grpSpPr>
      <p:sp>
        <p:nvSpPr>
          <p:cNvPr id="1222" name="Google Shape;1222;p85"/>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Aragtida Pythagoras (Pythagoras’ theorem) iyo isku-duwayaasha (coordinates)</a:t>
            </a:r>
            <a:endParaRPr/>
          </a:p>
        </p:txBody>
      </p:sp>
      <p:sp>
        <p:nvSpPr>
          <p:cNvPr id="1223" name="Google Shape;1223;p85"/>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Aragtida Pythagoras (Pythagoras’ theorem) iyo saamiyada (ratios)</a:t>
            </a:r>
            <a:endParaRPr/>
          </a:p>
        </p:txBody>
      </p:sp>
      <p:sp>
        <p:nvSpPr>
          <p:cNvPr id="1224" name="Google Shape;1224;p85"/>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Xallinta dhibaatooyinka isku ekaanshaha (similarity) iyo aragtida Pythagoras (Pythagoras’ theorem)</a:t>
            </a:r>
            <a:endParaRPr/>
          </a:p>
        </p:txBody>
      </p:sp>
      <p:pic>
        <p:nvPicPr>
          <p:cNvPr id="1225" name="Google Shape;1225;p85"/>
          <p:cNvPicPr preferRelativeResize="0"/>
          <p:nvPr/>
        </p:nvPicPr>
        <p:blipFill>
          <a:blip r:embed="rId3">
            <a:alphaModFix/>
          </a:blip>
          <a:stretch>
            <a:fillRect/>
          </a:stretch>
        </p:blipFill>
        <p:spPr>
          <a:xfrm>
            <a:off x="415238" y="3001588"/>
            <a:ext cx="450575" cy="4467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9" name="Shape 1229"/>
        <p:cNvGrpSpPr/>
        <p:nvPr/>
      </p:nvGrpSpPr>
      <p:grpSpPr>
        <a:xfrm>
          <a:off x="0" y="0"/>
          <a:ext cx="0" cy="0"/>
          <a:chOff x="0" y="0"/>
          <a:chExt cx="0" cy="0"/>
        </a:xfrm>
      </p:grpSpPr>
      <p:sp>
        <p:nvSpPr>
          <p:cNvPr id="1230" name="Google Shape;1230;p86"/>
          <p:cNvSpPr txBox="1"/>
          <p:nvPr/>
        </p:nvSpPr>
        <p:spPr>
          <a:xfrm flipH="1" rot="2185">
            <a:off x="323999" y="715527"/>
            <a:ext cx="8496002"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400">
                <a:latin typeface="Lexend"/>
                <a:ea typeface="Lexend"/>
                <a:cs typeface="Lexend"/>
                <a:sym typeface="Lexend"/>
              </a:rPr>
              <a:t>Waxaa laga yaabaa inaad maalin kasta aragto qaabab isku eg (similar shapes) oo ay ku jiraan saddexagallo qumman (right-angled triangles) iyada oo aanad xitaa garanayn!</a:t>
            </a:r>
            <a:endParaRPr sz="1800">
              <a:latin typeface="Lexend"/>
              <a:ea typeface="Lexend"/>
              <a:cs typeface="Lexend"/>
              <a:sym typeface="Lexend"/>
            </a:endParaRPr>
          </a:p>
        </p:txBody>
      </p:sp>
      <p:sp>
        <p:nvSpPr>
          <p:cNvPr id="1231" name="Google Shape;1231;p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Aragtida Pythagoras (Pythagoras’ theorem) iyo saamiyada (ratios)</a:t>
            </a:r>
            <a:endParaRPr/>
          </a:p>
        </p:txBody>
      </p:sp>
      <p:pic>
        <p:nvPicPr>
          <p:cNvPr id="1232" name="Google Shape;1232;p86"/>
          <p:cNvPicPr preferRelativeResize="0"/>
          <p:nvPr/>
        </p:nvPicPr>
        <p:blipFill>
          <a:blip r:embed="rId3">
            <a:alphaModFix/>
          </a:blip>
          <a:stretch>
            <a:fillRect/>
          </a:stretch>
        </p:blipFill>
        <p:spPr>
          <a:xfrm>
            <a:off x="4472400" y="1276393"/>
            <a:ext cx="1867891" cy="1535181"/>
          </a:xfrm>
          <a:prstGeom prst="rect">
            <a:avLst/>
          </a:prstGeom>
          <a:noFill/>
          <a:ln>
            <a:noFill/>
          </a:ln>
        </p:spPr>
      </p:pic>
      <p:pic>
        <p:nvPicPr>
          <p:cNvPr id="1233" name="Google Shape;1233;p86"/>
          <p:cNvPicPr preferRelativeResize="0"/>
          <p:nvPr/>
        </p:nvPicPr>
        <p:blipFill rotWithShape="1">
          <a:blip r:embed="rId4">
            <a:alphaModFix/>
          </a:blip>
          <a:srcRect b="5649" l="27600" r="24449" t="7694"/>
          <a:stretch/>
        </p:blipFill>
        <p:spPr>
          <a:xfrm rot="-5400000">
            <a:off x="5845894" y="2825932"/>
            <a:ext cx="507975" cy="918026"/>
          </a:xfrm>
          <a:prstGeom prst="rect">
            <a:avLst/>
          </a:prstGeom>
          <a:noFill/>
          <a:ln>
            <a:noFill/>
          </a:ln>
        </p:spPr>
      </p:pic>
      <p:pic>
        <p:nvPicPr>
          <p:cNvPr id="1234" name="Google Shape;1234;p86"/>
          <p:cNvPicPr preferRelativeResize="0"/>
          <p:nvPr/>
        </p:nvPicPr>
        <p:blipFill>
          <a:blip r:embed="rId5">
            <a:alphaModFix/>
          </a:blip>
          <a:stretch>
            <a:fillRect/>
          </a:stretch>
        </p:blipFill>
        <p:spPr>
          <a:xfrm>
            <a:off x="6773899" y="1779850"/>
            <a:ext cx="1805700" cy="1805700"/>
          </a:xfrm>
          <a:prstGeom prst="rect">
            <a:avLst/>
          </a:prstGeom>
          <a:noFill/>
          <a:ln>
            <a:noFill/>
          </a:ln>
        </p:spPr>
      </p:pic>
      <p:sp>
        <p:nvSpPr>
          <p:cNvPr id="1235" name="Google Shape;1235;p86"/>
          <p:cNvSpPr txBox="1"/>
          <p:nvPr/>
        </p:nvSpPr>
        <p:spPr>
          <a:xfrm flipH="1" rot="2003">
            <a:off x="323925" y="1506199"/>
            <a:ext cx="3603901"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400">
                <a:latin typeface="Lexend"/>
                <a:ea typeface="Lexend"/>
                <a:cs typeface="Lexend"/>
                <a:sym typeface="Lexend"/>
              </a:rPr>
              <a:t>Inta badan shaashadaha TV-ga,</a:t>
            </a:r>
            <a:endParaRPr sz="1800">
              <a:latin typeface="Lexend"/>
              <a:ea typeface="Lexend"/>
              <a:cs typeface="Lexend"/>
              <a:sym typeface="Lexend"/>
            </a:endParaRPr>
          </a:p>
        </p:txBody>
      </p:sp>
      <p:sp>
        <p:nvSpPr>
          <p:cNvPr id="1236" name="Google Shape;1236;p86"/>
          <p:cNvSpPr txBox="1"/>
          <p:nvPr/>
        </p:nvSpPr>
        <p:spPr>
          <a:xfrm flipH="1" rot="2003">
            <a:off x="323925" y="1840074"/>
            <a:ext cx="3603901"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400">
                <a:latin typeface="Lexend"/>
                <a:ea typeface="Lexend"/>
                <a:cs typeface="Lexend"/>
                <a:sym typeface="Lexend"/>
              </a:rPr>
              <a:t>shaashadaha kombiyuutarka,</a:t>
            </a:r>
            <a:endParaRPr sz="1800">
              <a:latin typeface="Lexend"/>
              <a:ea typeface="Lexend"/>
              <a:cs typeface="Lexend"/>
              <a:sym typeface="Lexend"/>
            </a:endParaRPr>
          </a:p>
        </p:txBody>
      </p:sp>
      <p:sp>
        <p:nvSpPr>
          <p:cNvPr id="1237" name="Google Shape;1237;p86"/>
          <p:cNvSpPr txBox="1"/>
          <p:nvPr/>
        </p:nvSpPr>
        <p:spPr>
          <a:xfrm flipH="1" rot="2003">
            <a:off x="323925" y="2173949"/>
            <a:ext cx="3603901"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400">
                <a:latin typeface="Lexend"/>
                <a:ea typeface="Lexend"/>
                <a:cs typeface="Lexend"/>
                <a:sym typeface="Lexend"/>
              </a:rPr>
              <a:t>iyo shaashadaha taleefannada gacanta</a:t>
            </a:r>
            <a:endParaRPr sz="1800">
              <a:latin typeface="Lexend"/>
              <a:ea typeface="Lexend"/>
              <a:cs typeface="Lexend"/>
              <a:sym typeface="Lexend"/>
            </a:endParaRPr>
          </a:p>
        </p:txBody>
      </p:sp>
      <p:sp>
        <p:nvSpPr>
          <p:cNvPr id="1238" name="Google Shape;1238;p86"/>
          <p:cNvSpPr txBox="1"/>
          <p:nvPr/>
        </p:nvSpPr>
        <p:spPr>
          <a:xfrm flipH="1" rot="2119">
            <a:off x="323800" y="3641695"/>
            <a:ext cx="4868101"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400">
                <a:latin typeface="Lexend"/>
                <a:ea typeface="Lexend"/>
                <a:cs typeface="Lexend"/>
                <a:sym typeface="Lexend"/>
              </a:rPr>
              <a:t>Tani waxay u tahay si filim loo ciyaari karo si caadi ah hal shaashad iyada oo aan u ekaan...</a:t>
            </a:r>
            <a:endParaRPr sz="1800">
              <a:latin typeface="Lexend"/>
              <a:ea typeface="Lexend"/>
              <a:cs typeface="Lexend"/>
              <a:sym typeface="Lexend"/>
            </a:endParaRPr>
          </a:p>
        </p:txBody>
      </p:sp>
      <p:sp>
        <p:nvSpPr>
          <p:cNvPr id="1239" name="Google Shape;1239;p86"/>
          <p:cNvSpPr txBox="1"/>
          <p:nvPr/>
        </p:nvSpPr>
        <p:spPr>
          <a:xfrm flipH="1" rot="2003">
            <a:off x="323925" y="2686074"/>
            <a:ext cx="3603901"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400">
                <a:latin typeface="Lexend"/>
                <a:ea typeface="Lexend"/>
                <a:cs typeface="Lexend"/>
                <a:sym typeface="Lexend"/>
              </a:rPr>
              <a:t>waxay isku eg yihiin qaab ahaan.</a:t>
            </a:r>
            <a:endParaRPr sz="1800">
              <a:latin typeface="Lexend"/>
              <a:ea typeface="Lexend"/>
              <a:cs typeface="Lexend"/>
              <a:sym typeface="Lexend"/>
            </a:endParaRPr>
          </a:p>
        </p:txBody>
      </p:sp>
      <p:grpSp>
        <p:nvGrpSpPr>
          <p:cNvPr id="1240" name="Google Shape;1240;p86"/>
          <p:cNvGrpSpPr/>
          <p:nvPr/>
        </p:nvGrpSpPr>
        <p:grpSpPr>
          <a:xfrm>
            <a:off x="4533425" y="1344950"/>
            <a:ext cx="1743050" cy="1091712"/>
            <a:chOff x="4381025" y="1725950"/>
            <a:chExt cx="1743050" cy="1091712"/>
          </a:xfrm>
        </p:grpSpPr>
        <p:pic>
          <p:nvPicPr>
            <p:cNvPr id="1241" name="Google Shape;1241;p86"/>
            <p:cNvPicPr preferRelativeResize="0"/>
            <p:nvPr/>
          </p:nvPicPr>
          <p:blipFill rotWithShape="1">
            <a:blip r:embed="rId6">
              <a:alphaModFix/>
            </a:blip>
            <a:srcRect b="46539" l="18318" r="18318" t="31227"/>
            <a:stretch/>
          </p:blipFill>
          <p:spPr>
            <a:xfrm>
              <a:off x="4381025" y="1725950"/>
              <a:ext cx="1743050" cy="1091712"/>
            </a:xfrm>
            <a:prstGeom prst="rect">
              <a:avLst/>
            </a:prstGeom>
            <a:noFill/>
            <a:ln>
              <a:noFill/>
            </a:ln>
          </p:spPr>
        </p:pic>
        <p:grpSp>
          <p:nvGrpSpPr>
            <p:cNvPr id="1242" name="Google Shape;1242;p86"/>
            <p:cNvGrpSpPr/>
            <p:nvPr/>
          </p:nvGrpSpPr>
          <p:grpSpPr>
            <a:xfrm>
              <a:off x="4430112" y="1966202"/>
              <a:ext cx="1591874" cy="613496"/>
              <a:chOff x="4571988" y="-1983604"/>
              <a:chExt cx="4680607" cy="1803869"/>
            </a:xfrm>
          </p:grpSpPr>
          <p:pic>
            <p:nvPicPr>
              <p:cNvPr id="1243" name="Google Shape;1243;p86"/>
              <p:cNvPicPr preferRelativeResize="0"/>
              <p:nvPr/>
            </p:nvPicPr>
            <p:blipFill>
              <a:blip r:embed="rId7">
                <a:alphaModFix/>
              </a:blip>
              <a:stretch>
                <a:fillRect/>
              </a:stretch>
            </p:blipFill>
            <p:spPr>
              <a:xfrm>
                <a:off x="7294548" y="-1837126"/>
                <a:ext cx="1958046" cy="1510933"/>
              </a:xfrm>
              <a:prstGeom prst="rect">
                <a:avLst/>
              </a:prstGeom>
              <a:noFill/>
              <a:ln>
                <a:noFill/>
              </a:ln>
            </p:spPr>
          </p:pic>
          <p:pic>
            <p:nvPicPr>
              <p:cNvPr id="1244" name="Google Shape;1244;p86"/>
              <p:cNvPicPr preferRelativeResize="0"/>
              <p:nvPr/>
            </p:nvPicPr>
            <p:blipFill>
              <a:blip r:embed="rId8">
                <a:alphaModFix/>
              </a:blip>
              <a:stretch>
                <a:fillRect/>
              </a:stretch>
            </p:blipFill>
            <p:spPr>
              <a:xfrm flipH="1">
                <a:off x="4571988" y="-1983604"/>
                <a:ext cx="2112223" cy="1803869"/>
              </a:xfrm>
              <a:prstGeom prst="rect">
                <a:avLst/>
              </a:prstGeom>
              <a:noFill/>
              <a:ln>
                <a:noFill/>
              </a:ln>
            </p:spPr>
          </p:pic>
        </p:grpSp>
      </p:grpSp>
      <p:sp>
        <p:nvSpPr>
          <p:cNvPr id="1245" name="Google Shape;1245;p86"/>
          <p:cNvSpPr txBox="1"/>
          <p:nvPr/>
        </p:nvSpPr>
        <p:spPr>
          <a:xfrm flipH="1" rot="2184">
            <a:off x="323774" y="4265152"/>
            <a:ext cx="5193301"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400">
                <a:latin typeface="Lexend"/>
                <a:ea typeface="Lexend"/>
                <a:cs typeface="Lexend"/>
                <a:sym typeface="Lexend"/>
              </a:rPr>
              <a:t>qalloocan ama la fidsan shaashad kale oo ka ballaadhan marka loo eego dhererkeeda.</a:t>
            </a:r>
            <a:endParaRPr sz="1800">
              <a:latin typeface="Lexend"/>
              <a:ea typeface="Lexend"/>
              <a:cs typeface="Lexend"/>
              <a:sym typeface="Lexend"/>
            </a:endParaRPr>
          </a:p>
        </p:txBody>
      </p:sp>
      <p:grpSp>
        <p:nvGrpSpPr>
          <p:cNvPr id="1246" name="Google Shape;1246;p86"/>
          <p:cNvGrpSpPr/>
          <p:nvPr/>
        </p:nvGrpSpPr>
        <p:grpSpPr>
          <a:xfrm>
            <a:off x="4726350" y="3030950"/>
            <a:ext cx="1832548" cy="507975"/>
            <a:chOff x="4726350" y="3603325"/>
            <a:chExt cx="1832548" cy="507975"/>
          </a:xfrm>
        </p:grpSpPr>
        <p:grpSp>
          <p:nvGrpSpPr>
            <p:cNvPr id="1247" name="Google Shape;1247;p86"/>
            <p:cNvGrpSpPr/>
            <p:nvPr/>
          </p:nvGrpSpPr>
          <p:grpSpPr>
            <a:xfrm>
              <a:off x="4726350" y="3603325"/>
              <a:ext cx="1832548" cy="507975"/>
              <a:chOff x="4726350" y="3603325"/>
              <a:chExt cx="1832548" cy="507975"/>
            </a:xfrm>
          </p:grpSpPr>
          <p:pic>
            <p:nvPicPr>
              <p:cNvPr id="1248" name="Google Shape;1248;p86"/>
              <p:cNvPicPr preferRelativeResize="0"/>
              <p:nvPr/>
            </p:nvPicPr>
            <p:blipFill rotWithShape="1">
              <a:blip r:embed="rId4">
                <a:alphaModFix/>
              </a:blip>
              <a:srcRect b="5646" l="27600" r="24449" t="30905"/>
              <a:stretch/>
            </p:blipFill>
            <p:spPr>
              <a:xfrm rot="-5400000">
                <a:off x="5968836" y="3521238"/>
                <a:ext cx="507975" cy="672150"/>
              </a:xfrm>
              <a:prstGeom prst="rect">
                <a:avLst/>
              </a:prstGeom>
              <a:noFill/>
              <a:ln>
                <a:noFill/>
              </a:ln>
            </p:spPr>
          </p:pic>
          <p:pic>
            <p:nvPicPr>
              <p:cNvPr id="1249" name="Google Shape;1249;p86"/>
              <p:cNvPicPr preferRelativeResize="0"/>
              <p:nvPr/>
            </p:nvPicPr>
            <p:blipFill rotWithShape="1">
              <a:blip r:embed="rId4">
                <a:alphaModFix/>
              </a:blip>
              <a:srcRect b="19570" l="27600" r="24449" t="6437"/>
              <a:stretch/>
            </p:blipFill>
            <p:spPr>
              <a:xfrm rot="-5400000">
                <a:off x="4864288" y="3465387"/>
                <a:ext cx="507975" cy="783850"/>
              </a:xfrm>
              <a:prstGeom prst="rect">
                <a:avLst/>
              </a:prstGeom>
              <a:noFill/>
              <a:ln>
                <a:noFill/>
              </a:ln>
            </p:spPr>
          </p:pic>
          <p:pic>
            <p:nvPicPr>
              <p:cNvPr id="1250" name="Google Shape;1250;p86"/>
              <p:cNvPicPr preferRelativeResize="0"/>
              <p:nvPr/>
            </p:nvPicPr>
            <p:blipFill rotWithShape="1">
              <a:blip r:embed="rId4">
                <a:alphaModFix/>
              </a:blip>
              <a:srcRect b="19565" l="27600" r="24449" t="22853"/>
              <a:stretch/>
            </p:blipFill>
            <p:spPr>
              <a:xfrm rot="-5400000">
                <a:off x="5472550" y="3552325"/>
                <a:ext cx="507975" cy="609975"/>
              </a:xfrm>
              <a:prstGeom prst="rect">
                <a:avLst/>
              </a:prstGeom>
              <a:noFill/>
              <a:ln>
                <a:noFill/>
              </a:ln>
            </p:spPr>
          </p:pic>
        </p:grpSp>
        <p:grpSp>
          <p:nvGrpSpPr>
            <p:cNvPr id="1251" name="Google Shape;1251;p86"/>
            <p:cNvGrpSpPr/>
            <p:nvPr/>
          </p:nvGrpSpPr>
          <p:grpSpPr>
            <a:xfrm>
              <a:off x="4806822" y="3618970"/>
              <a:ext cx="1663219" cy="475222"/>
              <a:chOff x="4381025" y="1725950"/>
              <a:chExt cx="1743050" cy="1091712"/>
            </a:xfrm>
          </p:grpSpPr>
          <p:pic>
            <p:nvPicPr>
              <p:cNvPr id="1252" name="Google Shape;1252;p86"/>
              <p:cNvPicPr preferRelativeResize="0"/>
              <p:nvPr/>
            </p:nvPicPr>
            <p:blipFill rotWithShape="1">
              <a:blip r:embed="rId6">
                <a:alphaModFix/>
              </a:blip>
              <a:srcRect b="46539" l="18318" r="18318" t="31227"/>
              <a:stretch/>
            </p:blipFill>
            <p:spPr>
              <a:xfrm>
                <a:off x="4381025" y="1725950"/>
                <a:ext cx="1743050" cy="1091712"/>
              </a:xfrm>
              <a:prstGeom prst="rect">
                <a:avLst/>
              </a:prstGeom>
              <a:noFill/>
              <a:ln>
                <a:noFill/>
              </a:ln>
            </p:spPr>
          </p:pic>
          <p:grpSp>
            <p:nvGrpSpPr>
              <p:cNvPr id="1253" name="Google Shape;1253;p86"/>
              <p:cNvGrpSpPr/>
              <p:nvPr/>
            </p:nvGrpSpPr>
            <p:grpSpPr>
              <a:xfrm>
                <a:off x="4430112" y="1966202"/>
                <a:ext cx="1591874" cy="613496"/>
                <a:chOff x="4571988" y="-1983604"/>
                <a:chExt cx="4680607" cy="1803869"/>
              </a:xfrm>
            </p:grpSpPr>
            <p:pic>
              <p:nvPicPr>
                <p:cNvPr id="1254" name="Google Shape;1254;p86"/>
                <p:cNvPicPr preferRelativeResize="0"/>
                <p:nvPr/>
              </p:nvPicPr>
              <p:blipFill>
                <a:blip r:embed="rId7">
                  <a:alphaModFix/>
                </a:blip>
                <a:stretch>
                  <a:fillRect/>
                </a:stretch>
              </p:blipFill>
              <p:spPr>
                <a:xfrm>
                  <a:off x="7294548" y="-1837126"/>
                  <a:ext cx="1958046" cy="1510933"/>
                </a:xfrm>
                <a:prstGeom prst="rect">
                  <a:avLst/>
                </a:prstGeom>
                <a:noFill/>
                <a:ln>
                  <a:noFill/>
                </a:ln>
              </p:spPr>
            </p:pic>
            <p:pic>
              <p:nvPicPr>
                <p:cNvPr id="1255" name="Google Shape;1255;p86"/>
                <p:cNvPicPr preferRelativeResize="0"/>
                <p:nvPr/>
              </p:nvPicPr>
              <p:blipFill>
                <a:blip r:embed="rId8">
                  <a:alphaModFix/>
                </a:blip>
                <a:stretch>
                  <a:fillRect/>
                </a:stretch>
              </p:blipFill>
              <p:spPr>
                <a:xfrm flipH="1">
                  <a:off x="4571988" y="-1983604"/>
                  <a:ext cx="2112223" cy="1803869"/>
                </a:xfrm>
                <a:prstGeom prst="rect">
                  <a:avLst/>
                </a:prstGeom>
                <a:noFill/>
                <a:ln>
                  <a:noFill/>
                </a:ln>
              </p:spPr>
            </p:pic>
          </p:grp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4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9" name="Shape 1259"/>
        <p:cNvGrpSpPr/>
        <p:nvPr/>
      </p:nvGrpSpPr>
      <p:grpSpPr>
        <a:xfrm>
          <a:off x="0" y="0"/>
          <a:ext cx="0" cy="0"/>
          <a:chOff x="0" y="0"/>
          <a:chExt cx="0" cy="0"/>
        </a:xfrm>
      </p:grpSpPr>
      <p:sp>
        <p:nvSpPr>
          <p:cNvPr id="1260" name="Google Shape;1260;p87"/>
          <p:cNvSpPr txBox="1"/>
          <p:nvPr/>
        </p:nvSpPr>
        <p:spPr>
          <a:xfrm flipH="1" rot="2720">
            <a:off x="323975" y="2062525"/>
            <a:ext cx="2274601"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Macneheedu waa 16 halbeeg (units) oo xagga dhinaca ah,</a:t>
            </a:r>
            <a:endParaRPr sz="1800">
              <a:latin typeface="Lexend"/>
              <a:ea typeface="Lexend"/>
              <a:cs typeface="Lexend"/>
              <a:sym typeface="Lexend"/>
            </a:endParaRPr>
          </a:p>
        </p:txBody>
      </p:sp>
      <p:sp>
        <p:nvSpPr>
          <p:cNvPr id="1261" name="Google Shape;1261;p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Aragtida Pythagoras (Pythagoras’ theorem) iyo saamiyada (ratios)</a:t>
            </a:r>
            <a:endParaRPr/>
          </a:p>
        </p:txBody>
      </p:sp>
      <p:pic>
        <p:nvPicPr>
          <p:cNvPr id="1262" name="Google Shape;1262;p87"/>
          <p:cNvPicPr preferRelativeResize="0"/>
          <p:nvPr/>
        </p:nvPicPr>
        <p:blipFill rotWithShape="1">
          <a:blip r:embed="rId3">
            <a:alphaModFix/>
          </a:blip>
          <a:srcRect b="28749" l="0" r="0" t="0"/>
          <a:stretch/>
        </p:blipFill>
        <p:spPr>
          <a:xfrm>
            <a:off x="2726405" y="1224125"/>
            <a:ext cx="5140925" cy="3010401"/>
          </a:xfrm>
          <a:prstGeom prst="rect">
            <a:avLst/>
          </a:prstGeom>
          <a:noFill/>
          <a:ln>
            <a:noFill/>
          </a:ln>
        </p:spPr>
      </p:pic>
      <p:pic>
        <p:nvPicPr>
          <p:cNvPr id="1263" name="Google Shape;1263;p87"/>
          <p:cNvPicPr preferRelativeResize="0"/>
          <p:nvPr/>
        </p:nvPicPr>
        <p:blipFill rotWithShape="1">
          <a:blip r:embed="rId3">
            <a:alphaModFix/>
          </a:blip>
          <a:srcRect b="9442" l="0" r="0" t="69848"/>
          <a:stretch/>
        </p:blipFill>
        <p:spPr>
          <a:xfrm>
            <a:off x="2726405" y="3854204"/>
            <a:ext cx="5140925" cy="874975"/>
          </a:xfrm>
          <a:prstGeom prst="rect">
            <a:avLst/>
          </a:prstGeom>
          <a:noFill/>
          <a:ln>
            <a:noFill/>
          </a:ln>
        </p:spPr>
      </p:pic>
      <p:sp>
        <p:nvSpPr>
          <p:cNvPr id="1264" name="Google Shape;1264;p87"/>
          <p:cNvSpPr txBox="1"/>
          <p:nvPr/>
        </p:nvSpPr>
        <p:spPr>
          <a:xfrm flipH="1" rot="2720">
            <a:off x="323975" y="713675"/>
            <a:ext cx="2274601"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Waxaan dhahnaa mid kasta oo ka mid ah shaashadahan ballaadhan (widescreen) wuxuu ku jiraa saamiga (aspect ratio) 16 : 9.</a:t>
            </a:r>
            <a:endParaRPr sz="1800">
              <a:latin typeface="Lexend"/>
              <a:ea typeface="Lexend"/>
              <a:cs typeface="Lexend"/>
              <a:sym typeface="Lexend"/>
            </a:endParaRPr>
          </a:p>
        </p:txBody>
      </p:sp>
      <p:graphicFrame>
        <p:nvGraphicFramePr>
          <p:cNvPr id="1265" name="Google Shape;1265;p87"/>
          <p:cNvGraphicFramePr/>
          <p:nvPr/>
        </p:nvGraphicFramePr>
        <p:xfrm>
          <a:off x="2900455" y="1405675"/>
          <a:ext cx="3000000" cy="3000000"/>
        </p:xfrm>
        <a:graphic>
          <a:graphicData uri="http://schemas.openxmlformats.org/drawingml/2006/table">
            <a:tbl>
              <a:tblPr>
                <a:noFill/>
                <a:tableStyleId>{018616B7-C05B-4F4E-94F1-144584CD3DCC}</a:tableStyleId>
              </a:tblPr>
              <a:tblGrid>
                <a:gridCol w="299550"/>
                <a:gridCol w="299550"/>
                <a:gridCol w="299550"/>
                <a:gridCol w="299550"/>
                <a:gridCol w="299550"/>
                <a:gridCol w="299550"/>
                <a:gridCol w="299550"/>
                <a:gridCol w="299550"/>
                <a:gridCol w="299550"/>
                <a:gridCol w="299550"/>
                <a:gridCol w="299550"/>
                <a:gridCol w="299550"/>
                <a:gridCol w="299550"/>
                <a:gridCol w="299550"/>
                <a:gridCol w="299550"/>
                <a:gridCol w="299550"/>
              </a:tblGrid>
              <a:tr h="299650">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r>
              <a:tr h="299650">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r>
              <a:tr h="299650">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r>
              <a:tr h="299650">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r>
              <a:tr h="299650">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r>
              <a:tr h="299650">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r>
              <a:tr h="299650">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r>
              <a:tr h="299650">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r>
              <a:tr h="299650">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0" marB="0" marR="0" marL="0">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r>
            </a:tbl>
          </a:graphicData>
        </a:graphic>
      </p:graphicFrame>
      <p:sp>
        <p:nvSpPr>
          <p:cNvPr id="1266" name="Google Shape;1266;p87"/>
          <p:cNvSpPr txBox="1"/>
          <p:nvPr/>
        </p:nvSpPr>
        <p:spPr>
          <a:xfrm flipH="1" rot="2720">
            <a:off x="323975" y="2619150"/>
            <a:ext cx="2274601"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waxaa jira 9 halbeeg (units) oo kor ah.</a:t>
            </a:r>
            <a:endParaRPr sz="1800">
              <a:solidFill>
                <a:schemeClr val="dk1"/>
              </a:solidFill>
              <a:latin typeface="Lexend"/>
              <a:ea typeface="Lexend"/>
              <a:cs typeface="Lexend"/>
              <a:sym typeface="Lexend"/>
            </a:endParaRPr>
          </a:p>
        </p:txBody>
      </p:sp>
      <p:sp>
        <p:nvSpPr>
          <p:cNvPr id="1267" name="Google Shape;1267;p87"/>
          <p:cNvSpPr txBox="1"/>
          <p:nvPr/>
        </p:nvSpPr>
        <p:spPr>
          <a:xfrm>
            <a:off x="3045235" y="857123"/>
            <a:ext cx="4503105" cy="1926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16 halbeeg (units)</a:t>
            </a:r>
            <a:endParaRPr sz="1800">
              <a:latin typeface="Lexend"/>
              <a:ea typeface="Lexend"/>
              <a:cs typeface="Lexend"/>
              <a:sym typeface="Lexend"/>
            </a:endParaRPr>
          </a:p>
        </p:txBody>
      </p:sp>
      <p:sp>
        <p:nvSpPr>
          <p:cNvPr id="1268" name="Google Shape;1268;p87"/>
          <p:cNvSpPr txBox="1"/>
          <p:nvPr/>
        </p:nvSpPr>
        <p:spPr>
          <a:xfrm>
            <a:off x="7954416" y="2701704"/>
            <a:ext cx="871200" cy="112259"/>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9 halbeeg (units)</a:t>
            </a:r>
            <a:endParaRPr sz="1800">
              <a:latin typeface="Lexend"/>
              <a:ea typeface="Lexend"/>
              <a:cs typeface="Lexend"/>
              <a:sym typeface="Lexend"/>
            </a:endParaRPr>
          </a:p>
        </p:txBody>
      </p:sp>
      <p:cxnSp>
        <p:nvCxnSpPr>
          <p:cNvPr id="1269" name="Google Shape;1269;p87"/>
          <p:cNvCxnSpPr/>
          <p:nvPr/>
        </p:nvCxnSpPr>
        <p:spPr>
          <a:xfrm>
            <a:off x="7950695" y="1262069"/>
            <a:ext cx="0" cy="2991300"/>
          </a:xfrm>
          <a:prstGeom prst="straightConnector1">
            <a:avLst/>
          </a:prstGeom>
          <a:noFill/>
          <a:ln cap="flat" cmpd="sng" w="28575">
            <a:solidFill>
              <a:schemeClr val="accent4"/>
            </a:solidFill>
            <a:prstDash val="solid"/>
            <a:round/>
            <a:headEnd len="med" w="med" type="triangle"/>
            <a:tailEnd len="med" w="med" type="triangle"/>
          </a:ln>
        </p:spPr>
      </p:cxnSp>
      <p:cxnSp>
        <p:nvCxnSpPr>
          <p:cNvPr id="1270" name="Google Shape;1270;p87"/>
          <p:cNvCxnSpPr/>
          <p:nvPr/>
        </p:nvCxnSpPr>
        <p:spPr>
          <a:xfrm>
            <a:off x="2797445" y="1119969"/>
            <a:ext cx="4976100" cy="6600"/>
          </a:xfrm>
          <a:prstGeom prst="straightConnector1">
            <a:avLst/>
          </a:prstGeom>
          <a:noFill/>
          <a:ln cap="flat" cmpd="sng" w="28575">
            <a:solidFill>
              <a:schemeClr val="accent4"/>
            </a:solidFill>
            <a:prstDash val="solid"/>
            <a:round/>
            <a:headEnd len="med" w="med" type="triangl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4" name="Shape 1274"/>
        <p:cNvGrpSpPr/>
        <p:nvPr/>
      </p:nvGrpSpPr>
      <p:grpSpPr>
        <a:xfrm>
          <a:off x="0" y="0"/>
          <a:ext cx="0" cy="0"/>
          <a:chOff x="0" y="0"/>
          <a:chExt cx="0" cy="0"/>
        </a:xfrm>
      </p:grpSpPr>
      <p:pic>
        <p:nvPicPr>
          <p:cNvPr id="1275" name="Google Shape;1275;p88"/>
          <p:cNvPicPr preferRelativeResize="0"/>
          <p:nvPr/>
        </p:nvPicPr>
        <p:blipFill>
          <a:blip r:embed="rId3">
            <a:alphaModFix/>
          </a:blip>
          <a:stretch>
            <a:fillRect/>
          </a:stretch>
        </p:blipFill>
        <p:spPr>
          <a:xfrm>
            <a:off x="4957210" y="1145280"/>
            <a:ext cx="2577830" cy="1464183"/>
          </a:xfrm>
          <a:prstGeom prst="rect">
            <a:avLst/>
          </a:prstGeom>
          <a:noFill/>
          <a:ln>
            <a:noFill/>
          </a:ln>
        </p:spPr>
      </p:pic>
      <p:sp>
        <p:nvSpPr>
          <p:cNvPr id="1276" name="Google Shape;1276;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Aragtida Pythagoras (Pythagoras’ theorem) iyo saamiyada (ratios)</a:t>
            </a:r>
            <a:endParaRPr/>
          </a:p>
        </p:txBody>
      </p:sp>
      <p:sp>
        <p:nvSpPr>
          <p:cNvPr id="1277" name="Google Shape;1277;p88"/>
          <p:cNvSpPr txBox="1"/>
          <p:nvPr/>
        </p:nvSpPr>
        <p:spPr>
          <a:xfrm flipH="1" rot="2709">
            <a:off x="324000" y="713979"/>
            <a:ext cx="3045601"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Dhererka hal “halbeeg” (unit) ayaa ah waxa isbeddelaya inta u dhaxaysa shaashad kasta.</a:t>
            </a:r>
            <a:endParaRPr sz="1800">
              <a:latin typeface="Lexend"/>
              <a:ea typeface="Lexend"/>
              <a:cs typeface="Lexend"/>
              <a:sym typeface="Lexend"/>
            </a:endParaRPr>
          </a:p>
        </p:txBody>
      </p:sp>
      <p:sp>
        <p:nvSpPr>
          <p:cNvPr id="1278" name="Google Shape;1278;p88"/>
          <p:cNvSpPr txBox="1"/>
          <p:nvPr/>
        </p:nvSpPr>
        <p:spPr>
          <a:xfrm>
            <a:off x="5117075" y="732423"/>
            <a:ext cx="2258010" cy="1926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16 halbeeg (units)</a:t>
            </a:r>
            <a:endParaRPr sz="1800">
              <a:latin typeface="Lexend"/>
              <a:ea typeface="Lexend"/>
              <a:cs typeface="Lexend"/>
              <a:sym typeface="Lexend"/>
            </a:endParaRPr>
          </a:p>
        </p:txBody>
      </p:sp>
      <p:sp>
        <p:nvSpPr>
          <p:cNvPr id="1279" name="Google Shape;1279;p88"/>
          <p:cNvSpPr txBox="1"/>
          <p:nvPr/>
        </p:nvSpPr>
        <p:spPr>
          <a:xfrm>
            <a:off x="7921913" y="1851332"/>
            <a:ext cx="871200" cy="55054"/>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9 halbeeg (units)</a:t>
            </a:r>
            <a:endParaRPr sz="1800">
              <a:latin typeface="Lexend"/>
              <a:ea typeface="Lexend"/>
              <a:cs typeface="Lexend"/>
              <a:sym typeface="Lexend"/>
            </a:endParaRPr>
          </a:p>
        </p:txBody>
      </p:sp>
      <p:pic>
        <p:nvPicPr>
          <p:cNvPr id="1280" name="Google Shape;1280;p88"/>
          <p:cNvPicPr preferRelativeResize="0"/>
          <p:nvPr/>
        </p:nvPicPr>
        <p:blipFill>
          <a:blip r:embed="rId3">
            <a:alphaModFix/>
          </a:blip>
          <a:stretch>
            <a:fillRect/>
          </a:stretch>
        </p:blipFill>
        <p:spPr>
          <a:xfrm>
            <a:off x="5876634" y="3604695"/>
            <a:ext cx="1747843" cy="992753"/>
          </a:xfrm>
          <a:prstGeom prst="rect">
            <a:avLst/>
          </a:prstGeom>
          <a:noFill/>
          <a:ln>
            <a:noFill/>
          </a:ln>
        </p:spPr>
      </p:pic>
      <p:sp>
        <p:nvSpPr>
          <p:cNvPr id="1281" name="Google Shape;1281;p88"/>
          <p:cNvSpPr txBox="1"/>
          <p:nvPr/>
        </p:nvSpPr>
        <p:spPr>
          <a:xfrm>
            <a:off x="5985083" y="3184248"/>
            <a:ext cx="1531033" cy="1926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16 units</a:t>
            </a:r>
            <a:endParaRPr sz="1800">
              <a:latin typeface="Lexend"/>
              <a:ea typeface="Lexend"/>
              <a:cs typeface="Lexend"/>
              <a:sym typeface="Lexend"/>
            </a:endParaRPr>
          </a:p>
        </p:txBody>
      </p:sp>
      <p:sp>
        <p:nvSpPr>
          <p:cNvPr id="1282" name="Google Shape;1282;p88"/>
          <p:cNvSpPr txBox="1"/>
          <p:nvPr/>
        </p:nvSpPr>
        <p:spPr>
          <a:xfrm>
            <a:off x="7921988" y="4088352"/>
            <a:ext cx="871200" cy="37717"/>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9 units</a:t>
            </a:r>
            <a:endParaRPr sz="1800">
              <a:latin typeface="Lexend"/>
              <a:ea typeface="Lexend"/>
              <a:cs typeface="Lexend"/>
              <a:sym typeface="Lexend"/>
            </a:endParaRPr>
          </a:p>
        </p:txBody>
      </p:sp>
      <p:grpSp>
        <p:nvGrpSpPr>
          <p:cNvPr id="1283" name="Google Shape;1283;p88"/>
          <p:cNvGrpSpPr/>
          <p:nvPr/>
        </p:nvGrpSpPr>
        <p:grpSpPr>
          <a:xfrm>
            <a:off x="452184" y="2530485"/>
            <a:ext cx="4067147" cy="2304863"/>
            <a:chOff x="452184" y="2149485"/>
            <a:chExt cx="4067147" cy="2304863"/>
          </a:xfrm>
        </p:grpSpPr>
        <p:grpSp>
          <p:nvGrpSpPr>
            <p:cNvPr id="1284" name="Google Shape;1284;p88"/>
            <p:cNvGrpSpPr/>
            <p:nvPr/>
          </p:nvGrpSpPr>
          <p:grpSpPr>
            <a:xfrm>
              <a:off x="789502" y="2149485"/>
              <a:ext cx="3729830" cy="1425730"/>
              <a:chOff x="937625" y="2497850"/>
              <a:chExt cx="3666401" cy="1574001"/>
            </a:xfrm>
          </p:grpSpPr>
          <p:pic>
            <p:nvPicPr>
              <p:cNvPr id="1285" name="Google Shape;1285;p88"/>
              <p:cNvPicPr preferRelativeResize="0"/>
              <p:nvPr/>
            </p:nvPicPr>
            <p:blipFill rotWithShape="1">
              <a:blip r:embed="rId4">
                <a:alphaModFix/>
              </a:blip>
              <a:srcRect b="4760" l="40550" r="0" t="13015"/>
              <a:stretch/>
            </p:blipFill>
            <p:spPr>
              <a:xfrm>
                <a:off x="937625" y="2497850"/>
                <a:ext cx="3666401" cy="1574001"/>
              </a:xfrm>
              <a:prstGeom prst="rect">
                <a:avLst/>
              </a:prstGeom>
              <a:noFill/>
              <a:ln>
                <a:noFill/>
              </a:ln>
            </p:spPr>
          </p:pic>
          <p:sp>
            <p:nvSpPr>
              <p:cNvPr id="1286" name="Google Shape;1286;p88"/>
              <p:cNvSpPr txBox="1"/>
              <p:nvPr/>
            </p:nvSpPr>
            <p:spPr>
              <a:xfrm>
                <a:off x="1218037" y="2543035"/>
                <a:ext cx="3350100" cy="1223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000">
                    <a:latin typeface="Lexend"/>
                    <a:ea typeface="Lexend"/>
                    <a:cs typeface="Lexend"/>
                    <a:sym typeface="Lexend"/>
                  </a:rPr>
                  <a:t>That’s really cool…</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lang="en-GB" sz="1000">
                    <a:latin typeface="Lexend"/>
                    <a:ea typeface="Lexend"/>
                    <a:cs typeface="Lexend"/>
                    <a:sym typeface="Lexend"/>
                  </a:rPr>
                  <a:t>Laakiin maxay tani xiriir la leedahay aragtida Pythagoras?</a:t>
                </a:r>
                <a:endParaRPr sz="1800">
                  <a:latin typeface="Lexend"/>
                  <a:ea typeface="Lexend"/>
                  <a:cs typeface="Lexend"/>
                  <a:sym typeface="Lexend"/>
                </a:endParaRPr>
              </a:p>
            </p:txBody>
          </p:sp>
        </p:grpSp>
        <p:pic>
          <p:nvPicPr>
            <p:cNvPr id="1287" name="Google Shape;1287;p88"/>
            <p:cNvPicPr preferRelativeResize="0"/>
            <p:nvPr/>
          </p:nvPicPr>
          <p:blipFill>
            <a:blip r:embed="rId8">
              <a:alphaModFix/>
            </a:blip>
            <a:stretch>
              <a:fillRect/>
            </a:stretch>
          </p:blipFill>
          <p:spPr>
            <a:xfrm flipH="1">
              <a:off x="569372" y="3340748"/>
              <a:ext cx="650925" cy="839350"/>
            </a:xfrm>
            <a:prstGeom prst="rect">
              <a:avLst/>
            </a:prstGeom>
            <a:noFill/>
            <a:ln>
              <a:noFill/>
            </a:ln>
          </p:spPr>
        </p:pic>
        <p:sp>
          <p:nvSpPr>
            <p:cNvPr id="1288" name="Google Shape;1288;p88"/>
            <p:cNvSpPr txBox="1"/>
            <p:nvPr/>
          </p:nvSpPr>
          <p:spPr>
            <a:xfrm>
              <a:off x="452184" y="4140848"/>
              <a:ext cx="885300" cy="313500"/>
            </a:xfrm>
            <a:prstGeom prst="rect">
              <a:avLst/>
            </a:prstGeom>
            <a:noFill/>
            <a:ln>
              <a:noFill/>
            </a:ln>
          </p:spPr>
          <p:txBody>
            <a:bodyPr anchorCtr="0" anchor="ctr" bIns="0" lIns="0" spcFirstLastPara="1" rIns="0" wrap="none" tIns="0">
              <a:noAutofit/>
            </a:bodyPr>
            <a:lstStyle/>
            <a:p>
              <a:pPr indent="0" lvl="0" marL="0" rtl="0" algn="ctr">
                <a:lnSpc>
                  <a:spcPct val="115000"/>
                </a:lnSpc>
                <a:spcBef>
                  <a:spcPts val="0"/>
                </a:spcBef>
                <a:spcAft>
                  <a:spcPts val="0"/>
                </a:spcAft>
                <a:buNone/>
              </a:pPr>
              <a:r>
                <a:rPr lang="en-GB" sz="1000">
                  <a:latin typeface="Lexend"/>
                  <a:ea typeface="Lexend"/>
                  <a:cs typeface="Lexend"/>
                  <a:sym typeface="Lexend"/>
                </a:rPr>
                <a:t>Andeep</a:t>
              </a:r>
              <a:endParaRPr sz="1800">
                <a:latin typeface="Lexend"/>
                <a:ea typeface="Lexend"/>
                <a:cs typeface="Lexend"/>
                <a:sym typeface="Lexend"/>
              </a:endParaRPr>
            </a:p>
          </p:txBody>
        </p:sp>
      </p:grpSp>
      <p:cxnSp>
        <p:nvCxnSpPr>
          <p:cNvPr id="1289" name="Google Shape;1289;p88"/>
          <p:cNvCxnSpPr/>
          <p:nvPr/>
        </p:nvCxnSpPr>
        <p:spPr>
          <a:xfrm>
            <a:off x="7918191" y="1145299"/>
            <a:ext cx="0" cy="1467000"/>
          </a:xfrm>
          <a:prstGeom prst="straightConnector1">
            <a:avLst/>
          </a:prstGeom>
          <a:noFill/>
          <a:ln cap="flat" cmpd="sng" w="28575">
            <a:solidFill>
              <a:schemeClr val="accent4"/>
            </a:solidFill>
            <a:prstDash val="solid"/>
            <a:round/>
            <a:headEnd len="med" w="med" type="triangle"/>
            <a:tailEnd len="med" w="med" type="triangle"/>
          </a:ln>
        </p:spPr>
      </p:cxnSp>
      <p:cxnSp>
        <p:nvCxnSpPr>
          <p:cNvPr id="1290" name="Google Shape;1290;p88"/>
          <p:cNvCxnSpPr/>
          <p:nvPr/>
        </p:nvCxnSpPr>
        <p:spPr>
          <a:xfrm>
            <a:off x="7918266" y="3604659"/>
            <a:ext cx="0" cy="1005000"/>
          </a:xfrm>
          <a:prstGeom prst="straightConnector1">
            <a:avLst/>
          </a:prstGeom>
          <a:noFill/>
          <a:ln cap="flat" cmpd="sng" w="28575">
            <a:solidFill>
              <a:schemeClr val="accent4"/>
            </a:solidFill>
            <a:prstDash val="solid"/>
            <a:round/>
            <a:headEnd len="med" w="med" type="triangle"/>
            <a:tailEnd len="med" w="med" type="triangle"/>
          </a:ln>
        </p:spPr>
      </p:cxnSp>
      <p:cxnSp>
        <p:nvCxnSpPr>
          <p:cNvPr id="1291" name="Google Shape;1291;p88"/>
          <p:cNvCxnSpPr/>
          <p:nvPr/>
        </p:nvCxnSpPr>
        <p:spPr>
          <a:xfrm rot="10800000">
            <a:off x="5774450" y="3488950"/>
            <a:ext cx="1902300" cy="10500"/>
          </a:xfrm>
          <a:prstGeom prst="straightConnector1">
            <a:avLst/>
          </a:prstGeom>
          <a:noFill/>
          <a:ln cap="flat" cmpd="sng" w="28575">
            <a:solidFill>
              <a:schemeClr val="accent4"/>
            </a:solidFill>
            <a:prstDash val="solid"/>
            <a:round/>
            <a:headEnd len="med" w="med" type="triangle"/>
            <a:tailEnd len="med" w="med" type="triangle"/>
          </a:ln>
        </p:spPr>
      </p:cxnSp>
      <p:cxnSp>
        <p:nvCxnSpPr>
          <p:cNvPr id="1292" name="Google Shape;1292;p88"/>
          <p:cNvCxnSpPr/>
          <p:nvPr/>
        </p:nvCxnSpPr>
        <p:spPr>
          <a:xfrm>
            <a:off x="4925382" y="1006244"/>
            <a:ext cx="2743500" cy="19800"/>
          </a:xfrm>
          <a:prstGeom prst="straightConnector1">
            <a:avLst/>
          </a:prstGeom>
          <a:noFill/>
          <a:ln cap="flat" cmpd="sng" w="28575">
            <a:solidFill>
              <a:schemeClr val="accent4"/>
            </a:solidFill>
            <a:prstDash val="solid"/>
            <a:round/>
            <a:headEnd len="med" w="med" type="triangle"/>
            <a:tailEnd len="med" w="med" type="triangle"/>
          </a:ln>
        </p:spPr>
      </p:cxnSp>
      <p:pic>
        <p:nvPicPr>
          <p:cNvPr id="1293" name="Google Shape;1293;p88"/>
          <p:cNvPicPr preferRelativeResize="0"/>
          <p:nvPr/>
        </p:nvPicPr>
        <p:blipFill>
          <a:blip r:embed="rId6">
            <a:alphaModFix/>
          </a:blip>
          <a:stretch>
            <a:fillRect/>
          </a:stretch>
        </p:blipFill>
        <p:spPr>
          <a:xfrm rot="-5400000">
            <a:off x="5457437" y="304062"/>
            <a:ext cx="1602350" cy="3065425"/>
          </a:xfrm>
          <a:prstGeom prst="rect">
            <a:avLst/>
          </a:prstGeom>
          <a:noFill/>
          <a:ln>
            <a:noFill/>
          </a:ln>
        </p:spPr>
      </p:pic>
      <p:pic>
        <p:nvPicPr>
          <p:cNvPr id="1294" name="Google Shape;1294;p88"/>
          <p:cNvPicPr preferRelativeResize="0"/>
          <p:nvPr/>
        </p:nvPicPr>
        <p:blipFill>
          <a:blip r:embed="rId6">
            <a:alphaModFix/>
          </a:blip>
          <a:stretch>
            <a:fillRect/>
          </a:stretch>
        </p:blipFill>
        <p:spPr>
          <a:xfrm rot="-5400000">
            <a:off x="6148823" y="3104912"/>
            <a:ext cx="1094375" cy="19643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8" name="Shape 1298"/>
        <p:cNvGrpSpPr/>
        <p:nvPr/>
      </p:nvGrpSpPr>
      <p:grpSpPr>
        <a:xfrm>
          <a:off x="0" y="0"/>
          <a:ext cx="0" cy="0"/>
          <a:chOff x="0" y="0"/>
          <a:chExt cx="0" cy="0"/>
        </a:xfrm>
      </p:grpSpPr>
      <p:sp>
        <p:nvSpPr>
          <p:cNvPr id="1299" name="Google Shape;1299;p89"/>
          <p:cNvSpPr txBox="1"/>
          <p:nvPr/>
        </p:nvSpPr>
        <p:spPr>
          <a:xfrm flipH="1" rot="2795">
            <a:off x="323924" y="714323"/>
            <a:ext cx="4058401" cy="166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800">
                <a:latin typeface="Lexend"/>
                <a:ea typeface="Lexend"/>
                <a:cs typeface="Lexend"/>
                <a:sym typeface="Lexend"/>
              </a:rPr>
              <a:t>Marka cabbirka shaashadda TV-ga, kormeeraha, ama taleefanka la qeexo, kaliya hal dherer ayaa la bixiyaa.</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800">
                <a:latin typeface="Lexend"/>
                <a:ea typeface="Lexend"/>
                <a:cs typeface="Lexend"/>
                <a:sym typeface="Lexend"/>
              </a:rPr>
              <a:t>For example: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800">
                <a:latin typeface="Lexend"/>
                <a:ea typeface="Lexend"/>
                <a:cs typeface="Lexend"/>
                <a:sym typeface="Lexend"/>
              </a:rPr>
              <a:t>“Shaashaddan taleefanku waa 7 inji”</a:t>
            </a:r>
            <a:endParaRPr sz="1800">
              <a:latin typeface="Lexend"/>
              <a:ea typeface="Lexend"/>
              <a:cs typeface="Lexend"/>
              <a:sym typeface="Lexend"/>
            </a:endParaRPr>
          </a:p>
        </p:txBody>
      </p:sp>
      <p:sp>
        <p:nvSpPr>
          <p:cNvPr id="1300" name="Google Shape;1300;p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Pythagoras’ theorem with ratios</a:t>
            </a:r>
            <a:endParaRPr/>
          </a:p>
        </p:txBody>
      </p:sp>
      <p:sp>
        <p:nvSpPr>
          <p:cNvPr id="1301" name="Google Shape;1301;p89"/>
          <p:cNvSpPr txBox="1"/>
          <p:nvPr/>
        </p:nvSpPr>
        <p:spPr>
          <a:xfrm>
            <a:off x="5117075" y="732423"/>
            <a:ext cx="2258010" cy="1926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800">
                <a:latin typeface="Lexend"/>
                <a:ea typeface="Lexend"/>
                <a:cs typeface="Lexend"/>
                <a:sym typeface="Lexend"/>
              </a:rPr>
              <a:t>16 units</a:t>
            </a:r>
            <a:endParaRPr sz="1800">
              <a:latin typeface="Lexend"/>
              <a:ea typeface="Lexend"/>
              <a:cs typeface="Lexend"/>
              <a:sym typeface="Lexend"/>
            </a:endParaRPr>
          </a:p>
        </p:txBody>
      </p:sp>
      <p:sp>
        <p:nvSpPr>
          <p:cNvPr id="1302" name="Google Shape;1302;p89"/>
          <p:cNvSpPr txBox="1"/>
          <p:nvPr/>
        </p:nvSpPr>
        <p:spPr>
          <a:xfrm>
            <a:off x="7921913" y="1851332"/>
            <a:ext cx="871200" cy="55054"/>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800">
                <a:latin typeface="Lexend"/>
                <a:ea typeface="Lexend"/>
                <a:cs typeface="Lexend"/>
                <a:sym typeface="Lexend"/>
              </a:rPr>
              <a:t>9 units</a:t>
            </a:r>
            <a:endParaRPr sz="1800">
              <a:latin typeface="Lexend"/>
              <a:ea typeface="Lexend"/>
              <a:cs typeface="Lexend"/>
              <a:sym typeface="Lexend"/>
            </a:endParaRPr>
          </a:p>
        </p:txBody>
      </p:sp>
      <p:sp>
        <p:nvSpPr>
          <p:cNvPr id="1303" name="Google Shape;1303;p89"/>
          <p:cNvSpPr txBox="1"/>
          <p:nvPr/>
        </p:nvSpPr>
        <p:spPr>
          <a:xfrm flipH="1" rot="1339">
            <a:off x="323825" y="3432475"/>
            <a:ext cx="8469301"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800">
                <a:latin typeface="Lexend"/>
                <a:ea typeface="Lexend"/>
                <a:cs typeface="Lexend"/>
                <a:sym typeface="Lexend"/>
              </a:rPr>
              <a:t>And so we can find the width and length of a screen by using Pythagoras’ theorem and ratios, since we know the screen will be in proportion to             16 units and 9 units.</a:t>
            </a:r>
            <a:endParaRPr sz="1800">
              <a:latin typeface="Lexend"/>
              <a:ea typeface="Lexend"/>
              <a:cs typeface="Lexend"/>
              <a:sym typeface="Lexend"/>
            </a:endParaRPr>
          </a:p>
        </p:txBody>
      </p:sp>
      <p:sp>
        <p:nvSpPr>
          <p:cNvPr id="1304" name="Google Shape;1304;p89"/>
          <p:cNvSpPr txBox="1"/>
          <p:nvPr/>
        </p:nvSpPr>
        <p:spPr>
          <a:xfrm flipH="1" rot="1339">
            <a:off x="323825" y="2948850"/>
            <a:ext cx="8469301"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800">
                <a:latin typeface="Lexend"/>
                <a:ea typeface="Lexend"/>
                <a:cs typeface="Lexend"/>
                <a:sym typeface="Lexend"/>
              </a:rPr>
              <a:t>Dhererkani wuxuu qeexayaa jaantuska shaashadda.</a:t>
            </a:r>
            <a:endParaRPr sz="1800">
              <a:latin typeface="Lexend"/>
              <a:ea typeface="Lexend"/>
              <a:cs typeface="Lexend"/>
              <a:sym typeface="Lexend"/>
            </a:endParaRPr>
          </a:p>
        </p:txBody>
      </p:sp>
      <p:sp>
        <p:nvSpPr>
          <p:cNvPr id="1305" name="Google Shape;1305;p89"/>
          <p:cNvSpPr txBox="1"/>
          <p:nvPr/>
        </p:nvSpPr>
        <p:spPr>
          <a:xfrm rot="1763992">
            <a:off x="5063032" y="1626780"/>
            <a:ext cx="2509676" cy="192597"/>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800">
                <a:latin typeface="Lexend"/>
                <a:ea typeface="Lexend"/>
                <a:cs typeface="Lexend"/>
                <a:sym typeface="Lexend"/>
              </a:rPr>
              <a:t>7 inches</a:t>
            </a:r>
            <a:endParaRPr sz="1800">
              <a:latin typeface="Lexend"/>
              <a:ea typeface="Lexend"/>
              <a:cs typeface="Lexend"/>
              <a:sym typeface="Lexend"/>
            </a:endParaRPr>
          </a:p>
        </p:txBody>
      </p:sp>
      <p:cxnSp>
        <p:nvCxnSpPr>
          <p:cNvPr id="1306" name="Google Shape;1306;p89"/>
          <p:cNvCxnSpPr/>
          <p:nvPr/>
        </p:nvCxnSpPr>
        <p:spPr>
          <a:xfrm rot="10800000">
            <a:off x="5010400" y="1226775"/>
            <a:ext cx="2454600" cy="1330500"/>
          </a:xfrm>
          <a:prstGeom prst="straightConnector1">
            <a:avLst/>
          </a:prstGeom>
          <a:noFill/>
          <a:ln cap="flat" cmpd="sng" w="28575">
            <a:solidFill>
              <a:schemeClr val="accent4"/>
            </a:solidFill>
            <a:prstDash val="solid"/>
            <a:round/>
            <a:headEnd len="med" w="med" type="triangle"/>
            <a:tailEnd len="med" w="med" type="triangle"/>
          </a:ln>
        </p:spPr>
      </p:cxnSp>
      <p:cxnSp>
        <p:nvCxnSpPr>
          <p:cNvPr id="1307" name="Google Shape;1307;p89"/>
          <p:cNvCxnSpPr/>
          <p:nvPr/>
        </p:nvCxnSpPr>
        <p:spPr>
          <a:xfrm rot="10800000">
            <a:off x="4981825" y="1010225"/>
            <a:ext cx="2558100" cy="10800"/>
          </a:xfrm>
          <a:prstGeom prst="straightConnector1">
            <a:avLst/>
          </a:prstGeom>
          <a:noFill/>
          <a:ln cap="flat" cmpd="sng" w="28575">
            <a:solidFill>
              <a:schemeClr val="accent4"/>
            </a:solidFill>
            <a:prstDash val="solid"/>
            <a:round/>
            <a:headEnd len="med" w="med" type="triangle"/>
            <a:tailEnd len="med" w="med" type="triangle"/>
          </a:ln>
        </p:spPr>
      </p:cxnSp>
      <p:cxnSp>
        <p:nvCxnSpPr>
          <p:cNvPr id="1308" name="Google Shape;1308;p89"/>
          <p:cNvCxnSpPr/>
          <p:nvPr/>
        </p:nvCxnSpPr>
        <p:spPr>
          <a:xfrm>
            <a:off x="7875250" y="1158850"/>
            <a:ext cx="2400" cy="1389900"/>
          </a:xfrm>
          <a:prstGeom prst="straightConnector1">
            <a:avLst/>
          </a:prstGeom>
          <a:noFill/>
          <a:ln cap="flat" cmpd="sng" w="28575">
            <a:solidFill>
              <a:schemeClr val="accent4"/>
            </a:solidFill>
            <a:prstDash val="solid"/>
            <a:round/>
            <a:headEnd len="med" w="med" type="triangle"/>
            <a:tailEnd len="med" w="med" type="triangle"/>
          </a:ln>
        </p:spPr>
      </p:cxnSp>
      <p:pic>
        <p:nvPicPr>
          <p:cNvPr id="1309" name="Google Shape;1309;p89"/>
          <p:cNvPicPr preferRelativeResize="0"/>
          <p:nvPr/>
        </p:nvPicPr>
        <p:blipFill>
          <a:blip r:embed="rId3">
            <a:alphaModFix/>
          </a:blip>
          <a:stretch>
            <a:fillRect/>
          </a:stretch>
        </p:blipFill>
        <p:spPr>
          <a:xfrm rot="-5400000">
            <a:off x="5457437" y="339522"/>
            <a:ext cx="1602350" cy="30654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3" name="Shape 1313"/>
        <p:cNvGrpSpPr/>
        <p:nvPr/>
      </p:nvGrpSpPr>
      <p:grpSpPr>
        <a:xfrm>
          <a:off x="0" y="0"/>
          <a:ext cx="0" cy="0"/>
          <a:chOff x="0" y="0"/>
          <a:chExt cx="0" cy="0"/>
        </a:xfrm>
      </p:grpSpPr>
      <p:sp>
        <p:nvSpPr>
          <p:cNvPr id="1314" name="Google Shape;1314;p90"/>
          <p:cNvSpPr txBox="1"/>
          <p:nvPr/>
        </p:nvSpPr>
        <p:spPr>
          <a:xfrm flipH="1" rot="2795">
            <a:off x="323924" y="714323"/>
            <a:ext cx="4058401"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To find the diagonal of a screen in </a:t>
            </a:r>
            <a:r>
              <a:rPr lang="en-GB" sz="1100">
                <a:solidFill>
                  <a:schemeClr val="accent5"/>
                </a:solidFill>
                <a:latin typeface="Lexend"/>
                <a:ea typeface="Lexend"/>
                <a:cs typeface="Lexend"/>
                <a:sym typeface="Lexend"/>
              </a:rPr>
              <a:t>units</a:t>
            </a:r>
            <a:r>
              <a:rPr lang="en-GB" sz="1100">
                <a:latin typeface="Lexend"/>
                <a:ea typeface="Lexend"/>
                <a:cs typeface="Lexend"/>
                <a:sym typeface="Lexend"/>
              </a:rPr>
              <a:t>, we can use Pythagoras’ theorem:</a:t>
            </a:r>
            <a:endParaRPr sz="1800">
              <a:latin typeface="Lexend"/>
              <a:ea typeface="Lexend"/>
              <a:cs typeface="Lexend"/>
              <a:sym typeface="Lexend"/>
            </a:endParaRPr>
          </a:p>
        </p:txBody>
      </p:sp>
      <p:sp>
        <p:nvSpPr>
          <p:cNvPr id="1315" name="Google Shape;1315;p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Pythagoras’ theorem with ratios</a:t>
            </a:r>
            <a:endParaRPr/>
          </a:p>
        </p:txBody>
      </p:sp>
      <p:sp>
        <p:nvSpPr>
          <p:cNvPr id="1316" name="Google Shape;1316;p90"/>
          <p:cNvSpPr txBox="1"/>
          <p:nvPr/>
        </p:nvSpPr>
        <p:spPr>
          <a:xfrm>
            <a:off x="5117075" y="732423"/>
            <a:ext cx="2258010" cy="1926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16 units</a:t>
            </a:r>
            <a:endParaRPr sz="1800">
              <a:latin typeface="Lexend"/>
              <a:ea typeface="Lexend"/>
              <a:cs typeface="Lexend"/>
              <a:sym typeface="Lexend"/>
            </a:endParaRPr>
          </a:p>
        </p:txBody>
      </p:sp>
      <p:sp>
        <p:nvSpPr>
          <p:cNvPr id="1317" name="Google Shape;1317;p90"/>
          <p:cNvSpPr txBox="1"/>
          <p:nvPr/>
        </p:nvSpPr>
        <p:spPr>
          <a:xfrm>
            <a:off x="7921913" y="1851332"/>
            <a:ext cx="871200" cy="55054"/>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9 units</a:t>
            </a:r>
            <a:endParaRPr sz="1800">
              <a:latin typeface="Lexend"/>
              <a:ea typeface="Lexend"/>
              <a:cs typeface="Lexend"/>
              <a:sym typeface="Lexend"/>
            </a:endParaRPr>
          </a:p>
        </p:txBody>
      </p:sp>
      <p:sp>
        <p:nvSpPr>
          <p:cNvPr id="1318" name="Google Shape;1318;p90"/>
          <p:cNvSpPr txBox="1"/>
          <p:nvPr/>
        </p:nvSpPr>
        <p:spPr>
          <a:xfrm flipH="1" rot="1339">
            <a:off x="323825" y="2844843"/>
            <a:ext cx="8469301"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We can then represent this information in a ratio table.</a:t>
            </a:r>
            <a:endParaRPr sz="1800">
              <a:latin typeface="Lexend"/>
              <a:ea typeface="Lexend"/>
              <a:cs typeface="Lexend"/>
              <a:sym typeface="Lexend"/>
            </a:endParaRPr>
          </a:p>
        </p:txBody>
      </p:sp>
      <p:sp>
        <p:nvSpPr>
          <p:cNvPr id="1319" name="Google Shape;1319;p90"/>
          <p:cNvSpPr txBox="1"/>
          <p:nvPr/>
        </p:nvSpPr>
        <p:spPr>
          <a:xfrm flipH="1" rot="5317">
            <a:off x="726024" y="1544250"/>
            <a:ext cx="1939502"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i="1" lang="en-GB" sz="1800">
                <a:latin typeface="Lexend"/>
                <a:ea typeface="Times New Roman"/>
                <a:cs typeface="Times New Roman"/>
                <a:sym typeface="Times New Roman"/>
              </a:rPr>
              <a:t>x</a:t>
            </a:r>
            <a:r>
              <a:rPr lang="en-GB" sz="1800">
                <a:latin typeface="Lexend"/>
                <a:ea typeface="Lexend"/>
                <a:cs typeface="Lexend"/>
                <a:sym typeface="Lexend"/>
              </a:rPr>
              <a:t>²  =  16²  +  9²</a:t>
            </a:r>
            <a:endParaRPr sz="1800">
              <a:latin typeface="Lexend"/>
              <a:ea typeface="Lexend"/>
              <a:cs typeface="Lexend"/>
              <a:sym typeface="Lexend"/>
            </a:endParaRPr>
          </a:p>
        </p:txBody>
      </p:sp>
      <p:sp>
        <p:nvSpPr>
          <p:cNvPr id="1320" name="Google Shape;1320;p90"/>
          <p:cNvSpPr txBox="1"/>
          <p:nvPr/>
        </p:nvSpPr>
        <p:spPr>
          <a:xfrm rot="1763992">
            <a:off x="5063032" y="1626780"/>
            <a:ext cx="2509676" cy="192597"/>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i="1" lang="en-GB" sz="1800">
                <a:latin typeface="Lexend"/>
                <a:ea typeface="Times New Roman"/>
                <a:cs typeface="Times New Roman"/>
                <a:sym typeface="Times New Roman"/>
              </a:rPr>
              <a:t>x</a:t>
            </a:r>
            <a:r>
              <a:rPr lang="en-GB" sz="1800">
                <a:latin typeface="Lexend"/>
                <a:ea typeface="Lexend"/>
                <a:cs typeface="Lexend"/>
                <a:sym typeface="Lexend"/>
              </a:rPr>
              <a:t> units</a:t>
            </a:r>
            <a:endParaRPr sz="1800">
              <a:latin typeface="Lexend"/>
              <a:ea typeface="Lexend"/>
              <a:cs typeface="Lexend"/>
              <a:sym typeface="Lexend"/>
            </a:endParaRPr>
          </a:p>
        </p:txBody>
      </p:sp>
      <p:sp>
        <p:nvSpPr>
          <p:cNvPr id="1321" name="Google Shape;1321;p90"/>
          <p:cNvSpPr txBox="1"/>
          <p:nvPr/>
        </p:nvSpPr>
        <p:spPr>
          <a:xfrm flipH="1" rot="5317">
            <a:off x="726024" y="2283900"/>
            <a:ext cx="1939502"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i="1" lang="en-GB" sz="1800">
                <a:latin typeface="Lexend"/>
                <a:ea typeface="Times New Roman"/>
                <a:cs typeface="Times New Roman"/>
                <a:sym typeface="Times New Roman"/>
              </a:rPr>
              <a:t>x</a:t>
            </a:r>
            <a:r>
              <a:rPr lang="en-GB" sz="1800">
                <a:solidFill>
                  <a:schemeClr val="lt1"/>
                </a:solidFill>
                <a:latin typeface="Lexend"/>
                <a:ea typeface="Lexend"/>
                <a:cs typeface="Lexend"/>
                <a:sym typeface="Lexend"/>
              </a:rPr>
              <a:t>²</a:t>
            </a:r>
            <a:r>
              <a:rPr lang="en-GB" sz="1800">
                <a:latin typeface="Lexend"/>
                <a:ea typeface="Lexend"/>
                <a:cs typeface="Lexend"/>
                <a:sym typeface="Lexend"/>
              </a:rPr>
              <a:t>  =  18.36</a:t>
            </a:r>
            <a:endParaRPr sz="1800">
              <a:latin typeface="Lexend"/>
              <a:ea typeface="Lexend"/>
              <a:cs typeface="Lexend"/>
              <a:sym typeface="Lexend"/>
            </a:endParaRPr>
          </a:p>
        </p:txBody>
      </p:sp>
      <p:sp>
        <p:nvSpPr>
          <p:cNvPr id="1322" name="Google Shape;1322;p90"/>
          <p:cNvSpPr txBox="1"/>
          <p:nvPr/>
        </p:nvSpPr>
        <p:spPr>
          <a:xfrm flipH="1" rot="5317">
            <a:off x="726024" y="1914075"/>
            <a:ext cx="1939502"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i="1" lang="en-GB" sz="1800">
                <a:latin typeface="Lexend"/>
                <a:ea typeface="Times New Roman"/>
                <a:cs typeface="Times New Roman"/>
                <a:sym typeface="Times New Roman"/>
              </a:rPr>
              <a:t>x</a:t>
            </a:r>
            <a:r>
              <a:rPr lang="en-GB" sz="1800">
                <a:latin typeface="Lexend"/>
                <a:ea typeface="Lexend"/>
                <a:cs typeface="Lexend"/>
                <a:sym typeface="Lexend"/>
              </a:rPr>
              <a:t>²  =  337</a:t>
            </a:r>
            <a:endParaRPr sz="1800">
              <a:latin typeface="Lexend"/>
              <a:ea typeface="Lexend"/>
              <a:cs typeface="Lexend"/>
              <a:sym typeface="Lexend"/>
            </a:endParaRPr>
          </a:p>
        </p:txBody>
      </p:sp>
      <p:sp>
        <p:nvSpPr>
          <p:cNvPr id="1323" name="Google Shape;1323;p90"/>
          <p:cNvSpPr txBox="1"/>
          <p:nvPr/>
        </p:nvSpPr>
        <p:spPr>
          <a:xfrm rot="1764151">
            <a:off x="5063028" y="1625759"/>
            <a:ext cx="2509664" cy="192493"/>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18.36 units</a:t>
            </a:r>
            <a:endParaRPr sz="1800">
              <a:latin typeface="Lexend"/>
              <a:ea typeface="Lexend"/>
              <a:cs typeface="Lexend"/>
              <a:sym typeface="Lexend"/>
            </a:endParaRPr>
          </a:p>
        </p:txBody>
      </p:sp>
      <p:graphicFrame>
        <p:nvGraphicFramePr>
          <p:cNvPr id="1324" name="Google Shape;1324;p90"/>
          <p:cNvGraphicFramePr/>
          <p:nvPr/>
        </p:nvGraphicFramePr>
        <p:xfrm>
          <a:off x="1323975" y="3316200"/>
          <a:ext cx="3000000" cy="3000000"/>
        </p:xfrm>
        <a:graphic>
          <a:graphicData uri="http://schemas.openxmlformats.org/drawingml/2006/table">
            <a:tbl>
              <a:tblPr>
                <a:noFill/>
                <a:tableStyleId>{018616B7-C05B-4F4E-94F1-144584CD3DCC}</a:tableStyleId>
              </a:tblPr>
              <a:tblGrid>
                <a:gridCol w="1809750"/>
                <a:gridCol w="1809750"/>
                <a:gridCol w="1809750"/>
              </a:tblGrid>
              <a:tr h="513800">
                <a:tc>
                  <a:txBody>
                    <a:bodyPr/>
                    <a:lstStyle/>
                    <a:p>
                      <a:pPr indent="0" lvl="0" marL="0" rtl="0" algn="ctr">
                        <a:spcBef>
                          <a:spcPts val="0"/>
                        </a:spcBef>
                        <a:spcAft>
                          <a:spcPts val="0"/>
                        </a:spcAft>
                        <a:buNone/>
                      </a:pPr>
                      <a:r>
                        <a:rPr lang="en-GB" sz="1000">
                          <a:latin typeface="Lexend"/>
                          <a:ea typeface="Lexend"/>
                          <a:cs typeface="Lexend"/>
                          <a:sym typeface="Lexend"/>
                        </a:rPr>
                        <a:t>16</a:t>
                      </a:r>
                      <a:endParaRPr sz="1800">
                        <a:latin typeface="Lexend"/>
                        <a:ea typeface="Lexend"/>
                        <a:cs typeface="Lexend"/>
                        <a:sym typeface="Lexend"/>
                      </a:endParaRPr>
                    </a:p>
                  </a:txBody>
                  <a:tcPr marT="91425" marB="91425" marR="91425" marL="91425" anchor="ctr">
                    <a:lnL cap="flat" cmpd="sng" w="9525">
                      <a:solidFill>
                        <a:srgbClr val="999999">
                          <a:alpha val="0"/>
                        </a:srgbClr>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alpha val="0"/>
                        </a:srgbClr>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9</a:t>
                      </a:r>
                      <a:endParaRPr sz="1800">
                        <a:latin typeface="Lexend"/>
                        <a:ea typeface="Lexend"/>
                        <a:cs typeface="Lexend"/>
                        <a:sym typeface="Lexend"/>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alpha val="0"/>
                        </a:srgbClr>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18.36</a:t>
                      </a:r>
                      <a:endParaRPr sz="1800">
                        <a:latin typeface="Lexend"/>
                        <a:ea typeface="Lexend"/>
                        <a:cs typeface="Lexend"/>
                        <a:sym typeface="Lexend"/>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alpha val="0"/>
                        </a:srgbClr>
                      </a:solidFill>
                      <a:prstDash val="solid"/>
                      <a:round/>
                      <a:headEnd len="sm" w="sm" type="none"/>
                      <a:tailEnd len="sm" w="sm" type="none"/>
                    </a:lnR>
                    <a:lnT cap="flat" cmpd="sng" w="9525">
                      <a:solidFill>
                        <a:srgbClr val="999999">
                          <a:alpha val="0"/>
                        </a:srgbClr>
                      </a:solidFill>
                      <a:prstDash val="solid"/>
                      <a:round/>
                      <a:headEnd len="sm" w="sm" type="none"/>
                      <a:tailEnd len="sm" w="sm" type="none"/>
                    </a:lnT>
                    <a:lnB cap="flat" cmpd="sng" w="9525">
                      <a:solidFill>
                        <a:srgbClr val="999999"/>
                      </a:solidFill>
                      <a:prstDash val="solid"/>
                      <a:round/>
                      <a:headEnd len="sm" w="sm" type="none"/>
                      <a:tailEnd len="sm" w="sm" type="none"/>
                    </a:lnB>
                  </a:tcPr>
                </a:tc>
              </a:tr>
              <a:tr h="51380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91425" marB="91425" marR="91425" marL="91425" anchor="ctr">
                    <a:lnL cap="flat" cmpd="sng" w="9525">
                      <a:solidFill>
                        <a:srgbClr val="999999">
                          <a:alpha val="0"/>
                        </a:srgbClr>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alpha val="0"/>
                        </a:srgbClr>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alpha val="0"/>
                        </a:srgbClr>
                      </a:solidFill>
                      <a:prstDash val="solid"/>
                      <a:round/>
                      <a:headEnd len="sm" w="sm" type="none"/>
                      <a:tailEnd len="sm" w="sm" type="none"/>
                    </a:lnB>
                  </a:tcPr>
                </a:tc>
              </a:tr>
            </a:tbl>
          </a:graphicData>
        </a:graphic>
      </p:graphicFrame>
      <p:grpSp>
        <p:nvGrpSpPr>
          <p:cNvPr id="1325" name="Google Shape;1325;p90"/>
          <p:cNvGrpSpPr/>
          <p:nvPr/>
        </p:nvGrpSpPr>
        <p:grpSpPr>
          <a:xfrm>
            <a:off x="1696600" y="3373698"/>
            <a:ext cx="1070700" cy="1164072"/>
            <a:chOff x="2230000" y="3373698"/>
            <a:chExt cx="1070700" cy="1164072"/>
          </a:xfrm>
        </p:grpSpPr>
        <p:sp>
          <p:nvSpPr>
            <p:cNvPr id="1326" name="Google Shape;1326;p90"/>
            <p:cNvSpPr/>
            <p:nvPr/>
          </p:nvSpPr>
          <p:spPr>
            <a:xfrm>
              <a:off x="2516450" y="3373698"/>
              <a:ext cx="497700" cy="3924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27" name="Google Shape;1327;p90"/>
            <p:cNvSpPr txBox="1"/>
            <p:nvPr/>
          </p:nvSpPr>
          <p:spPr>
            <a:xfrm flipH="1" rot="1926">
              <a:off x="2230000" y="3983370"/>
              <a:ext cx="1070700" cy="554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800"/>
                <a:buFont typeface="Arial"/>
                <a:buNone/>
              </a:pPr>
              <a:r>
                <a:rPr lang="en-GB" sz="1000">
                  <a:latin typeface="Lexend"/>
                  <a:ea typeface="Lexend"/>
                  <a:cs typeface="Lexend"/>
                  <a:sym typeface="Lexend"/>
                </a:rPr>
                <a:t>width of screen</a:t>
              </a:r>
              <a:endParaRPr sz="1800">
                <a:latin typeface="Lexend"/>
                <a:ea typeface="Lexend"/>
                <a:cs typeface="Lexend"/>
                <a:sym typeface="Lexend"/>
              </a:endParaRPr>
            </a:p>
          </p:txBody>
        </p:sp>
      </p:grpSp>
      <p:grpSp>
        <p:nvGrpSpPr>
          <p:cNvPr id="1328" name="Google Shape;1328;p90"/>
          <p:cNvGrpSpPr/>
          <p:nvPr/>
        </p:nvGrpSpPr>
        <p:grpSpPr>
          <a:xfrm>
            <a:off x="3489725" y="3373698"/>
            <a:ext cx="1070700" cy="1164072"/>
            <a:chOff x="4023125" y="3373698"/>
            <a:chExt cx="1070700" cy="1164072"/>
          </a:xfrm>
        </p:grpSpPr>
        <p:sp>
          <p:nvSpPr>
            <p:cNvPr id="1329" name="Google Shape;1329;p90"/>
            <p:cNvSpPr/>
            <p:nvPr/>
          </p:nvSpPr>
          <p:spPr>
            <a:xfrm>
              <a:off x="4309575" y="3373698"/>
              <a:ext cx="497700" cy="3924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30" name="Google Shape;1330;p90"/>
            <p:cNvSpPr txBox="1"/>
            <p:nvPr/>
          </p:nvSpPr>
          <p:spPr>
            <a:xfrm flipH="1" rot="1926">
              <a:off x="4023125" y="3983370"/>
              <a:ext cx="1070700" cy="554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800"/>
                <a:buFont typeface="Arial"/>
                <a:buNone/>
              </a:pPr>
              <a:r>
                <a:rPr lang="en-GB" sz="1000">
                  <a:latin typeface="Lexend"/>
                  <a:ea typeface="Lexend"/>
                  <a:cs typeface="Lexend"/>
                  <a:sym typeface="Lexend"/>
                </a:rPr>
                <a:t>joogga shaashadda (height of screen)</a:t>
              </a:r>
              <a:endParaRPr sz="1800">
                <a:latin typeface="Lexend"/>
                <a:ea typeface="Lexend"/>
                <a:cs typeface="Lexend"/>
                <a:sym typeface="Lexend"/>
              </a:endParaRPr>
            </a:p>
          </p:txBody>
        </p:sp>
      </p:grpSp>
      <p:grpSp>
        <p:nvGrpSpPr>
          <p:cNvPr id="1331" name="Google Shape;1331;p90"/>
          <p:cNvGrpSpPr/>
          <p:nvPr/>
        </p:nvGrpSpPr>
        <p:grpSpPr>
          <a:xfrm>
            <a:off x="5316563" y="3373700"/>
            <a:ext cx="1070700" cy="1164070"/>
            <a:chOff x="5849963" y="3373700"/>
            <a:chExt cx="1070700" cy="1164070"/>
          </a:xfrm>
        </p:grpSpPr>
        <p:sp>
          <p:nvSpPr>
            <p:cNvPr id="1332" name="Google Shape;1332;p90"/>
            <p:cNvSpPr/>
            <p:nvPr/>
          </p:nvSpPr>
          <p:spPr>
            <a:xfrm>
              <a:off x="6052475" y="3373700"/>
              <a:ext cx="665700" cy="3924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33" name="Google Shape;1333;p90"/>
            <p:cNvSpPr txBox="1"/>
            <p:nvPr/>
          </p:nvSpPr>
          <p:spPr>
            <a:xfrm flipH="1" rot="1926">
              <a:off x="5849963" y="3983370"/>
              <a:ext cx="1070700" cy="554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800"/>
                <a:buFont typeface="Arial"/>
                <a:buNone/>
              </a:pPr>
              <a:r>
                <a:rPr lang="en-GB" sz="1000">
                  <a:latin typeface="Lexend"/>
                  <a:ea typeface="Lexend"/>
                  <a:cs typeface="Lexend"/>
                  <a:sym typeface="Lexend"/>
                </a:rPr>
                <a:t>jaantuska shaashadda (diagonal of screen)</a:t>
              </a:r>
              <a:endParaRPr sz="1800">
                <a:latin typeface="Lexend"/>
                <a:ea typeface="Lexend"/>
                <a:cs typeface="Lexend"/>
                <a:sym typeface="Lexend"/>
              </a:endParaRPr>
            </a:p>
          </p:txBody>
        </p:sp>
      </p:grpSp>
      <p:sp>
        <p:nvSpPr>
          <p:cNvPr id="1334" name="Google Shape;1334;p90"/>
          <p:cNvSpPr txBox="1"/>
          <p:nvPr/>
        </p:nvSpPr>
        <p:spPr>
          <a:xfrm flipH="1" rot="2059">
            <a:off x="7812825" y="3432858"/>
            <a:ext cx="10017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halbeegyo ahaan (in units)</a:t>
            </a:r>
            <a:endParaRPr sz="1800">
              <a:latin typeface="Lexend"/>
              <a:ea typeface="Lexend"/>
              <a:cs typeface="Lexend"/>
              <a:sym typeface="Lexend"/>
            </a:endParaRPr>
          </a:p>
        </p:txBody>
      </p:sp>
      <p:cxnSp>
        <p:nvCxnSpPr>
          <p:cNvPr id="1335" name="Google Shape;1335;p90"/>
          <p:cNvCxnSpPr>
            <a:stCxn id="1334" idx="3"/>
            <a:endCxn id="1332" idx="3"/>
          </p:cNvCxnSpPr>
          <p:nvPr/>
        </p:nvCxnSpPr>
        <p:spPr>
          <a:xfrm rot="10800000">
            <a:off x="6184725" y="3569958"/>
            <a:ext cx="1628100" cy="1200"/>
          </a:xfrm>
          <a:prstGeom prst="straightConnector1">
            <a:avLst/>
          </a:prstGeom>
          <a:noFill/>
          <a:ln cap="flat" cmpd="sng" w="28575">
            <a:solidFill>
              <a:schemeClr val="accent5"/>
            </a:solidFill>
            <a:prstDash val="solid"/>
            <a:round/>
            <a:headEnd len="med" w="med" type="none"/>
            <a:tailEnd len="med" w="med" type="none"/>
          </a:ln>
        </p:spPr>
      </p:cxnSp>
      <p:sp>
        <p:nvSpPr>
          <p:cNvPr id="1336" name="Google Shape;1336;p90"/>
          <p:cNvSpPr txBox="1"/>
          <p:nvPr/>
        </p:nvSpPr>
        <p:spPr>
          <a:xfrm flipH="1" rot="5317">
            <a:off x="2533499" y="1709475"/>
            <a:ext cx="1939502"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Shaashaddu waa 18.36 halbeeg oo ku xagasha jaantuskeeda.</a:t>
            </a:r>
            <a:r>
              <a:rPr lang="en-GB" sz="1100">
                <a:solidFill>
                  <a:schemeClr val="accent5"/>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cxnSp>
        <p:nvCxnSpPr>
          <p:cNvPr id="1337" name="Google Shape;1337;p90"/>
          <p:cNvCxnSpPr/>
          <p:nvPr/>
        </p:nvCxnSpPr>
        <p:spPr>
          <a:xfrm>
            <a:off x="4885007" y="1023169"/>
            <a:ext cx="2754600" cy="17400"/>
          </a:xfrm>
          <a:prstGeom prst="straightConnector1">
            <a:avLst/>
          </a:prstGeom>
          <a:noFill/>
          <a:ln cap="flat" cmpd="sng" w="28575">
            <a:solidFill>
              <a:schemeClr val="accent4"/>
            </a:solidFill>
            <a:prstDash val="solid"/>
            <a:round/>
            <a:headEnd len="med" w="med" type="triangle"/>
            <a:tailEnd len="med" w="med" type="triangle"/>
          </a:ln>
        </p:spPr>
      </p:cxnSp>
      <p:cxnSp>
        <p:nvCxnSpPr>
          <p:cNvPr id="1338" name="Google Shape;1338;p90"/>
          <p:cNvCxnSpPr/>
          <p:nvPr/>
        </p:nvCxnSpPr>
        <p:spPr>
          <a:xfrm>
            <a:off x="7881670" y="1150494"/>
            <a:ext cx="13200" cy="1516800"/>
          </a:xfrm>
          <a:prstGeom prst="straightConnector1">
            <a:avLst/>
          </a:prstGeom>
          <a:noFill/>
          <a:ln cap="flat" cmpd="sng" w="28575">
            <a:solidFill>
              <a:schemeClr val="accent4"/>
            </a:solidFill>
            <a:prstDash val="solid"/>
            <a:round/>
            <a:headEnd len="med" w="med" type="triangle"/>
            <a:tailEnd len="med" w="med" type="triangle"/>
          </a:ln>
        </p:spPr>
      </p:cxnSp>
      <p:cxnSp>
        <p:nvCxnSpPr>
          <p:cNvPr id="1339" name="Google Shape;1339;p90"/>
          <p:cNvCxnSpPr/>
          <p:nvPr/>
        </p:nvCxnSpPr>
        <p:spPr>
          <a:xfrm>
            <a:off x="5021125" y="1240900"/>
            <a:ext cx="2427000" cy="1291800"/>
          </a:xfrm>
          <a:prstGeom prst="straightConnector1">
            <a:avLst/>
          </a:prstGeom>
          <a:noFill/>
          <a:ln cap="flat" cmpd="sng" w="28575">
            <a:solidFill>
              <a:schemeClr val="accent4"/>
            </a:solidFill>
            <a:prstDash val="solid"/>
            <a:round/>
            <a:headEnd len="med" w="med" type="triangle"/>
            <a:tailEnd len="med" w="med" type="triangle"/>
          </a:ln>
        </p:spPr>
      </p:cxnSp>
      <p:pic>
        <p:nvPicPr>
          <p:cNvPr id="1340" name="Google Shape;1340;p90"/>
          <p:cNvPicPr preferRelativeResize="0"/>
          <p:nvPr/>
        </p:nvPicPr>
        <p:blipFill>
          <a:blip r:embed="rId3">
            <a:alphaModFix/>
          </a:blip>
          <a:stretch>
            <a:fillRect/>
          </a:stretch>
        </p:blipFill>
        <p:spPr>
          <a:xfrm rot="-5400000">
            <a:off x="5457437" y="339522"/>
            <a:ext cx="1602350" cy="30654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1"/>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320"/>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3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325"/>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3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328"/>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3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331"/>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3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4" name="Shape 1344"/>
        <p:cNvGrpSpPr/>
        <p:nvPr/>
      </p:nvGrpSpPr>
      <p:grpSpPr>
        <a:xfrm>
          <a:off x="0" y="0"/>
          <a:ext cx="0" cy="0"/>
          <a:chOff x="0" y="0"/>
          <a:chExt cx="0" cy="0"/>
        </a:xfrm>
      </p:grpSpPr>
      <p:sp>
        <p:nvSpPr>
          <p:cNvPr id="1345" name="Google Shape;1345;p91"/>
          <p:cNvSpPr txBox="1"/>
          <p:nvPr/>
        </p:nvSpPr>
        <p:spPr>
          <a:xfrm flipH="1" rot="2795">
            <a:off x="323924" y="714323"/>
            <a:ext cx="4058401"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Haddii aan ognahay in shaashadda talefoonku tahay 7 inji oo ku xagasha jaantuskeeda, waxaan heli karnaa ballaca iyo jooggeeda inji ahaan.</a:t>
            </a:r>
            <a:endParaRPr sz="1800">
              <a:latin typeface="Lexend"/>
              <a:ea typeface="Lexend"/>
              <a:cs typeface="Lexend"/>
              <a:sym typeface="Lexend"/>
            </a:endParaRPr>
          </a:p>
        </p:txBody>
      </p:sp>
      <p:sp>
        <p:nvSpPr>
          <p:cNvPr id="1346" name="Google Shape;1346;p9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Aragtida Pythagoras (Pythagoras’ theorem) iyo saamiyada (ratios)</a:t>
            </a:r>
            <a:endParaRPr/>
          </a:p>
        </p:txBody>
      </p:sp>
      <p:sp>
        <p:nvSpPr>
          <p:cNvPr id="1347" name="Google Shape;1347;p91"/>
          <p:cNvSpPr txBox="1"/>
          <p:nvPr/>
        </p:nvSpPr>
        <p:spPr>
          <a:xfrm>
            <a:off x="5117075" y="732423"/>
            <a:ext cx="2258010" cy="1926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16 halbeeg (units)</a:t>
            </a:r>
            <a:endParaRPr sz="1800">
              <a:latin typeface="Lexend"/>
              <a:ea typeface="Lexend"/>
              <a:cs typeface="Lexend"/>
              <a:sym typeface="Lexend"/>
            </a:endParaRPr>
          </a:p>
        </p:txBody>
      </p:sp>
      <p:sp>
        <p:nvSpPr>
          <p:cNvPr id="1348" name="Google Shape;1348;p91"/>
          <p:cNvSpPr txBox="1"/>
          <p:nvPr/>
        </p:nvSpPr>
        <p:spPr>
          <a:xfrm>
            <a:off x="7921913" y="1851332"/>
            <a:ext cx="871200" cy="55054"/>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9 halbeeg (units)</a:t>
            </a:r>
            <a:endParaRPr sz="1800">
              <a:latin typeface="Lexend"/>
              <a:ea typeface="Lexend"/>
              <a:cs typeface="Lexend"/>
              <a:sym typeface="Lexend"/>
            </a:endParaRPr>
          </a:p>
        </p:txBody>
      </p:sp>
      <p:sp>
        <p:nvSpPr>
          <p:cNvPr id="1349" name="Google Shape;1349;p91"/>
          <p:cNvSpPr txBox="1"/>
          <p:nvPr/>
        </p:nvSpPr>
        <p:spPr>
          <a:xfrm flipH="1" rot="1339">
            <a:off x="323825" y="2844843"/>
            <a:ext cx="8469301"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Waxaan markaa ku matali karnaa macluumaadkan jaantus saami (ratio table).</a:t>
            </a:r>
            <a:endParaRPr sz="1800">
              <a:latin typeface="Lexend"/>
              <a:ea typeface="Lexend"/>
              <a:cs typeface="Lexend"/>
              <a:sym typeface="Lexend"/>
            </a:endParaRPr>
          </a:p>
        </p:txBody>
      </p:sp>
      <p:graphicFrame>
        <p:nvGraphicFramePr>
          <p:cNvPr id="1350" name="Google Shape;1350;p91"/>
          <p:cNvGraphicFramePr/>
          <p:nvPr/>
        </p:nvGraphicFramePr>
        <p:xfrm>
          <a:off x="1323975" y="3316200"/>
          <a:ext cx="3000000" cy="3000000"/>
        </p:xfrm>
        <a:graphic>
          <a:graphicData uri="http://schemas.openxmlformats.org/drawingml/2006/table">
            <a:tbl>
              <a:tblPr>
                <a:noFill/>
                <a:tableStyleId>{018616B7-C05B-4F4E-94F1-144584CD3DCC}</a:tableStyleId>
              </a:tblPr>
              <a:tblGrid>
                <a:gridCol w="1809750"/>
                <a:gridCol w="1809750"/>
                <a:gridCol w="1809750"/>
              </a:tblGrid>
              <a:tr h="513800">
                <a:tc>
                  <a:txBody>
                    <a:bodyPr/>
                    <a:lstStyle/>
                    <a:p>
                      <a:pPr indent="0" lvl="0" marL="0" rtl="0" algn="ctr">
                        <a:spcBef>
                          <a:spcPts val="0"/>
                        </a:spcBef>
                        <a:spcAft>
                          <a:spcPts val="0"/>
                        </a:spcAft>
                        <a:buNone/>
                      </a:pPr>
                      <a:r>
                        <a:rPr lang="en-GB" sz="1000">
                          <a:latin typeface="Lexend"/>
                          <a:ea typeface="Lexend"/>
                          <a:cs typeface="Lexend"/>
                          <a:sym typeface="Lexend"/>
                        </a:rPr>
                        <a:t>16</a:t>
                      </a:r>
                      <a:endParaRPr sz="1800">
                        <a:latin typeface="Lexend"/>
                        <a:ea typeface="Lexend"/>
                        <a:cs typeface="Lexend"/>
                        <a:sym typeface="Lexend"/>
                      </a:endParaRPr>
                    </a:p>
                  </a:txBody>
                  <a:tcPr marT="91425" marB="91425" marR="91425" marL="91425" anchor="ctr">
                    <a:lnL cap="flat" cmpd="sng" w="9525">
                      <a:solidFill>
                        <a:srgbClr val="999999">
                          <a:alpha val="0"/>
                        </a:srgbClr>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alpha val="0"/>
                        </a:srgbClr>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9</a:t>
                      </a:r>
                      <a:endParaRPr sz="1800">
                        <a:latin typeface="Lexend"/>
                        <a:ea typeface="Lexend"/>
                        <a:cs typeface="Lexend"/>
                        <a:sym typeface="Lexend"/>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alpha val="0"/>
                        </a:srgbClr>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18.36</a:t>
                      </a:r>
                      <a:endParaRPr sz="1800">
                        <a:latin typeface="Lexend"/>
                        <a:ea typeface="Lexend"/>
                        <a:cs typeface="Lexend"/>
                        <a:sym typeface="Lexend"/>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alpha val="0"/>
                        </a:srgbClr>
                      </a:solidFill>
                      <a:prstDash val="solid"/>
                      <a:round/>
                      <a:headEnd len="sm" w="sm" type="none"/>
                      <a:tailEnd len="sm" w="sm" type="none"/>
                    </a:lnR>
                    <a:lnT cap="flat" cmpd="sng" w="9525">
                      <a:solidFill>
                        <a:srgbClr val="999999">
                          <a:alpha val="0"/>
                        </a:srgbClr>
                      </a:solidFill>
                      <a:prstDash val="solid"/>
                      <a:round/>
                      <a:headEnd len="sm" w="sm" type="none"/>
                      <a:tailEnd len="sm" w="sm" type="none"/>
                    </a:lnT>
                    <a:lnB cap="flat" cmpd="sng" w="9525">
                      <a:solidFill>
                        <a:srgbClr val="999999"/>
                      </a:solidFill>
                      <a:prstDash val="solid"/>
                      <a:round/>
                      <a:headEnd len="sm" w="sm" type="none"/>
                      <a:tailEnd len="sm" w="sm" type="none"/>
                    </a:lnB>
                  </a:tcPr>
                </a:tc>
              </a:tr>
              <a:tr h="51380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91425" marB="91425" marR="91425" marL="91425" anchor="ctr">
                    <a:lnL cap="flat" cmpd="sng" w="9525">
                      <a:solidFill>
                        <a:srgbClr val="999999">
                          <a:alpha val="0"/>
                        </a:srgbClr>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alpha val="0"/>
                        </a:srgbClr>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alpha val="0"/>
                        </a:srgbClr>
                      </a:solidFill>
                      <a:prstDash val="solid"/>
                      <a:round/>
                      <a:headEnd len="sm" w="sm" type="none"/>
                      <a:tailEnd len="sm" w="sm" type="none"/>
                    </a:lnB>
                  </a:tcPr>
                </a:tc>
              </a:tr>
            </a:tbl>
          </a:graphicData>
        </a:graphic>
      </p:graphicFrame>
      <p:sp>
        <p:nvSpPr>
          <p:cNvPr id="1351" name="Google Shape;1351;p91"/>
          <p:cNvSpPr txBox="1"/>
          <p:nvPr/>
        </p:nvSpPr>
        <p:spPr>
          <a:xfrm flipH="1" rot="2059">
            <a:off x="7812825" y="3432838"/>
            <a:ext cx="10017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halbeegyo ahaan (in units)</a:t>
            </a:r>
            <a:endParaRPr sz="1800">
              <a:latin typeface="Lexend"/>
              <a:ea typeface="Lexend"/>
              <a:cs typeface="Lexend"/>
              <a:sym typeface="Lexend"/>
            </a:endParaRPr>
          </a:p>
        </p:txBody>
      </p:sp>
      <p:sp>
        <p:nvSpPr>
          <p:cNvPr id="1352" name="Google Shape;1352;p91"/>
          <p:cNvSpPr txBox="1"/>
          <p:nvPr/>
        </p:nvSpPr>
        <p:spPr>
          <a:xfrm rot="1763992">
            <a:off x="5063032" y="1625705"/>
            <a:ext cx="2509676" cy="192597"/>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18.36 halbeeg (units)</a:t>
            </a:r>
            <a:endParaRPr sz="1800">
              <a:latin typeface="Lexend"/>
              <a:ea typeface="Lexend"/>
              <a:cs typeface="Lexend"/>
              <a:sym typeface="Lexend"/>
            </a:endParaRPr>
          </a:p>
        </p:txBody>
      </p:sp>
      <p:sp>
        <p:nvSpPr>
          <p:cNvPr id="1353" name="Google Shape;1353;p91"/>
          <p:cNvSpPr txBox="1"/>
          <p:nvPr/>
        </p:nvSpPr>
        <p:spPr>
          <a:xfrm flipH="1" rot="2850">
            <a:off x="4943625" y="3830679"/>
            <a:ext cx="1809601" cy="612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7</a:t>
            </a:r>
            <a:endParaRPr sz="1800">
              <a:latin typeface="Lexend"/>
              <a:ea typeface="Lexend"/>
              <a:cs typeface="Lexend"/>
              <a:sym typeface="Lexend"/>
            </a:endParaRPr>
          </a:p>
        </p:txBody>
      </p:sp>
      <p:sp>
        <p:nvSpPr>
          <p:cNvPr id="1354" name="Google Shape;1354;p91"/>
          <p:cNvSpPr txBox="1"/>
          <p:nvPr/>
        </p:nvSpPr>
        <p:spPr>
          <a:xfrm flipH="1" rot="2059">
            <a:off x="7812825" y="3998073"/>
            <a:ext cx="10017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inji ahaan (in inches)</a:t>
            </a:r>
            <a:endParaRPr sz="1800">
              <a:latin typeface="Lexend"/>
              <a:ea typeface="Lexend"/>
              <a:cs typeface="Lexend"/>
              <a:sym typeface="Lexend"/>
            </a:endParaRPr>
          </a:p>
        </p:txBody>
      </p:sp>
      <p:grpSp>
        <p:nvGrpSpPr>
          <p:cNvPr id="1355" name="Google Shape;1355;p91"/>
          <p:cNvGrpSpPr/>
          <p:nvPr/>
        </p:nvGrpSpPr>
        <p:grpSpPr>
          <a:xfrm>
            <a:off x="6802700" y="3475700"/>
            <a:ext cx="575075" cy="708600"/>
            <a:chOff x="6802700" y="3475700"/>
            <a:chExt cx="575075" cy="708600"/>
          </a:xfrm>
        </p:grpSpPr>
        <p:sp>
          <p:nvSpPr>
            <p:cNvPr id="1356" name="Google Shape;1356;p91"/>
            <p:cNvSpPr/>
            <p:nvPr/>
          </p:nvSpPr>
          <p:spPr>
            <a:xfrm flipH="1" rot="10800000">
              <a:off x="6802700" y="3475700"/>
              <a:ext cx="262800" cy="708600"/>
            </a:xfrm>
            <a:prstGeom prst="curvedLeftArrow">
              <a:avLst>
                <a:gd fmla="val 25000" name="adj1"/>
                <a:gd fmla="val 50000" name="adj2"/>
                <a:gd fmla="val 25000" name="adj3"/>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57" name="Google Shape;1357;p91"/>
            <p:cNvSpPr txBox="1"/>
            <p:nvPr/>
          </p:nvSpPr>
          <p:spPr>
            <a:xfrm flipH="1">
              <a:off x="7114975" y="3691208"/>
              <a:ext cx="262800" cy="2772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000000"/>
                </a:buClr>
                <a:buSzPts val="1800"/>
                <a:buFont typeface="Arial"/>
                <a:buNone/>
              </a:pPr>
              <a:r>
                <a:rPr lang="en-GB" sz="1000">
                  <a:latin typeface="Lexend"/>
                  <a:ea typeface="Lexend"/>
                  <a:cs typeface="Lexend"/>
                  <a:sym typeface="Lexend"/>
                </a:rPr>
                <a:t>÷</a:t>
              </a:r>
              <a:endParaRPr sz="1800">
                <a:latin typeface="Lexend"/>
                <a:ea typeface="Lexend"/>
                <a:cs typeface="Lexend"/>
                <a:sym typeface="Lexend"/>
              </a:endParaRPr>
            </a:p>
          </p:txBody>
        </p:sp>
      </p:grpSp>
      <p:grpSp>
        <p:nvGrpSpPr>
          <p:cNvPr id="1358" name="Google Shape;1358;p91"/>
          <p:cNvGrpSpPr/>
          <p:nvPr/>
        </p:nvGrpSpPr>
        <p:grpSpPr>
          <a:xfrm>
            <a:off x="325326" y="3475700"/>
            <a:ext cx="1047024" cy="708600"/>
            <a:chOff x="325326" y="3475700"/>
            <a:chExt cx="1047024" cy="708600"/>
          </a:xfrm>
        </p:grpSpPr>
        <p:sp>
          <p:nvSpPr>
            <p:cNvPr id="1359" name="Google Shape;1359;p91"/>
            <p:cNvSpPr/>
            <p:nvPr/>
          </p:nvSpPr>
          <p:spPr>
            <a:xfrm flipH="1">
              <a:off x="1109550" y="3475700"/>
              <a:ext cx="262800" cy="708600"/>
            </a:xfrm>
            <a:prstGeom prst="curvedLeftArrow">
              <a:avLst>
                <a:gd fmla="val 25000" name="adj1"/>
                <a:gd fmla="val 50000" name="adj2"/>
                <a:gd fmla="val 25000" name="adj3"/>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60" name="Google Shape;1360;p91"/>
            <p:cNvSpPr txBox="1"/>
            <p:nvPr/>
          </p:nvSpPr>
          <p:spPr>
            <a:xfrm flipH="1" rot="10800000">
              <a:off x="325326" y="3691600"/>
              <a:ext cx="206700" cy="2772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000000"/>
                </a:buClr>
                <a:buSzPts val="1800"/>
                <a:buFont typeface="Arial"/>
                <a:buNone/>
              </a:pPr>
              <a:r>
                <a:rPr lang="en-GB" sz="1000">
                  <a:latin typeface="Lexend"/>
                  <a:ea typeface="Lexend"/>
                  <a:cs typeface="Lexend"/>
                  <a:sym typeface="Lexend"/>
                </a:rPr>
                <a:t>×</a:t>
              </a:r>
              <a:endParaRPr sz="1800">
                <a:latin typeface="Lexend"/>
                <a:ea typeface="Lexend"/>
                <a:cs typeface="Lexend"/>
                <a:sym typeface="Lexend"/>
              </a:endParaRPr>
            </a:p>
          </p:txBody>
        </p:sp>
        <p:pic>
          <p:nvPicPr>
            <p:cNvPr descr="&lt;math xmlns=&quot;http://www.w3.org/1998/Math/MathML&quot; display=&quot;block&quot; data-is-equatio=&quot;1&quot; data-latex=&quot;\frac{7}{18.36}&quot;&gt;&lt;mfrac&gt;&lt;mn&gt;7&lt;/mn&gt;&lt;mn&gt;18.36&lt;/mn&gt;&lt;/mfrac&gt;&lt;/math&gt;" id="1361" name="Google Shape;1361;p91" title="7 over 18.36"/>
            <p:cNvPicPr preferRelativeResize="0"/>
            <p:nvPr/>
          </p:nvPicPr>
          <p:blipFill>
            <a:blip r:embed="rId3">
              <a:alphaModFix/>
            </a:blip>
            <a:stretch>
              <a:fillRect/>
            </a:stretch>
          </p:blipFill>
          <p:spPr>
            <a:xfrm>
              <a:off x="529525" y="3570299"/>
              <a:ext cx="556145" cy="478800"/>
            </a:xfrm>
            <a:prstGeom prst="rect">
              <a:avLst/>
            </a:prstGeom>
            <a:noFill/>
            <a:ln>
              <a:noFill/>
            </a:ln>
          </p:spPr>
        </p:pic>
      </p:grpSp>
      <p:pic>
        <p:nvPicPr>
          <p:cNvPr descr="&lt;math xmlns=&quot;http://www.w3.org/1998/Math/MathML&quot; display=&quot;block&quot; data-is-equatio=&quot;1&quot; data-latex=&quot;16\times\frac{7}{18.36}&quot;&gt;&lt;mn&gt;16&lt;/mn&gt;&lt;mo&gt;×&lt;/mo&gt;&lt;mfrac&gt;&lt;mn&gt;7&lt;/mn&gt;&lt;mn&gt;18.36&lt;/mn&gt;&lt;/mfrac&gt;&lt;/math&gt;" id="1362" name="Google Shape;1362;p91" title="16 times 7 over 18.36"/>
          <p:cNvPicPr preferRelativeResize="0"/>
          <p:nvPr/>
        </p:nvPicPr>
        <p:blipFill>
          <a:blip r:embed="rId4">
            <a:alphaModFix/>
          </a:blip>
          <a:stretch>
            <a:fillRect/>
          </a:stretch>
        </p:blipFill>
        <p:spPr>
          <a:xfrm>
            <a:off x="1782454" y="3897263"/>
            <a:ext cx="1035201" cy="478800"/>
          </a:xfrm>
          <a:prstGeom prst="rect">
            <a:avLst/>
          </a:prstGeom>
          <a:noFill/>
          <a:ln>
            <a:noFill/>
          </a:ln>
        </p:spPr>
      </p:pic>
      <p:pic>
        <p:nvPicPr>
          <p:cNvPr descr="&lt;math xmlns=&quot;http://www.w3.org/1998/Math/MathML&quot; display=&quot;block&quot; data-is-equatio=&quot;1&quot; data-latex=&quot;9\times\frac{7}{18.36}&quot;&gt;&lt;mn&gt;9&lt;/mn&gt;&lt;mo&gt;×&lt;/mo&gt;&lt;mfrac&gt;&lt;mn&gt;7&lt;/mn&gt;&lt;mn&gt;18.36&lt;/mn&gt;&lt;/mfrac&gt;&lt;/math&gt;" id="1363" name="Google Shape;1363;p91" title="9 times 7 over 18.36"/>
          <p:cNvPicPr preferRelativeResize="0"/>
          <p:nvPr/>
        </p:nvPicPr>
        <p:blipFill>
          <a:blip r:embed="rId5">
            <a:alphaModFix/>
          </a:blip>
          <a:stretch>
            <a:fillRect/>
          </a:stretch>
        </p:blipFill>
        <p:spPr>
          <a:xfrm>
            <a:off x="3570637" y="3897263"/>
            <a:ext cx="935935" cy="478800"/>
          </a:xfrm>
          <a:prstGeom prst="rect">
            <a:avLst/>
          </a:prstGeom>
          <a:noFill/>
          <a:ln>
            <a:noFill/>
          </a:ln>
        </p:spPr>
      </p:pic>
      <p:sp>
        <p:nvSpPr>
          <p:cNvPr id="1364" name="Google Shape;1364;p91"/>
          <p:cNvSpPr txBox="1"/>
          <p:nvPr/>
        </p:nvSpPr>
        <p:spPr>
          <a:xfrm flipH="1" rot="1694">
            <a:off x="1615000" y="3862625"/>
            <a:ext cx="1217700" cy="5481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6.1</a:t>
            </a:r>
            <a:endParaRPr sz="1800">
              <a:latin typeface="Lexend"/>
              <a:ea typeface="Lexend"/>
              <a:cs typeface="Lexend"/>
              <a:sym typeface="Lexend"/>
            </a:endParaRPr>
          </a:p>
        </p:txBody>
      </p:sp>
      <p:sp>
        <p:nvSpPr>
          <p:cNvPr id="1365" name="Google Shape;1365;p91"/>
          <p:cNvSpPr txBox="1"/>
          <p:nvPr/>
        </p:nvSpPr>
        <p:spPr>
          <a:xfrm flipH="1" rot="1694">
            <a:off x="3429750" y="3862625"/>
            <a:ext cx="1217700" cy="5481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3.4</a:t>
            </a:r>
            <a:endParaRPr sz="1800">
              <a:latin typeface="Lexend"/>
              <a:ea typeface="Lexend"/>
              <a:cs typeface="Lexend"/>
              <a:sym typeface="Lexend"/>
            </a:endParaRPr>
          </a:p>
        </p:txBody>
      </p:sp>
      <p:sp>
        <p:nvSpPr>
          <p:cNvPr id="1366" name="Google Shape;1366;p91"/>
          <p:cNvSpPr txBox="1"/>
          <p:nvPr/>
        </p:nvSpPr>
        <p:spPr>
          <a:xfrm flipH="1" rot="1306">
            <a:off x="1684925" y="4454222"/>
            <a:ext cx="7108201"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Shaashadda talefoonku waa 6.1 inji ballac iyo 3.4 inji joog.</a:t>
            </a:r>
            <a:endParaRPr sz="1800">
              <a:latin typeface="Lexend"/>
              <a:ea typeface="Lexend"/>
              <a:cs typeface="Lexend"/>
              <a:sym typeface="Lexend"/>
            </a:endParaRPr>
          </a:p>
        </p:txBody>
      </p:sp>
      <p:sp>
        <p:nvSpPr>
          <p:cNvPr id="1367" name="Google Shape;1367;p91"/>
          <p:cNvSpPr txBox="1"/>
          <p:nvPr/>
        </p:nvSpPr>
        <p:spPr>
          <a:xfrm>
            <a:off x="7950219" y="1700208"/>
            <a:ext cx="814800" cy="509700"/>
          </a:xfrm>
          <a:prstGeom prst="rect">
            <a:avLst/>
          </a:prstGeom>
          <a:solidFill>
            <a:schemeClr val="lt1"/>
          </a:solid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3.4 inji</a:t>
            </a:r>
            <a:endParaRPr sz="1800">
              <a:latin typeface="Lexend"/>
              <a:ea typeface="Lexend"/>
              <a:cs typeface="Lexend"/>
              <a:sym typeface="Lexend"/>
            </a:endParaRPr>
          </a:p>
        </p:txBody>
      </p:sp>
      <p:sp>
        <p:nvSpPr>
          <p:cNvPr id="1368" name="Google Shape;1368;p91"/>
          <p:cNvSpPr txBox="1"/>
          <p:nvPr/>
        </p:nvSpPr>
        <p:spPr>
          <a:xfrm>
            <a:off x="5117075" y="732423"/>
            <a:ext cx="2258100" cy="192600"/>
          </a:xfrm>
          <a:prstGeom prst="rect">
            <a:avLst/>
          </a:prstGeom>
          <a:solidFill>
            <a:schemeClr val="lt1"/>
          </a:solid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6.1 inji</a:t>
            </a:r>
            <a:endParaRPr sz="1800">
              <a:latin typeface="Lexend"/>
              <a:ea typeface="Lexend"/>
              <a:cs typeface="Lexend"/>
              <a:sym typeface="Lexend"/>
            </a:endParaRPr>
          </a:p>
        </p:txBody>
      </p:sp>
      <p:sp>
        <p:nvSpPr>
          <p:cNvPr id="1369" name="Google Shape;1369;p91"/>
          <p:cNvSpPr txBox="1"/>
          <p:nvPr/>
        </p:nvSpPr>
        <p:spPr>
          <a:xfrm rot="1764151">
            <a:off x="5063028" y="1626834"/>
            <a:ext cx="2509664" cy="192493"/>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7 inji</a:t>
            </a:r>
            <a:endParaRPr sz="1800">
              <a:latin typeface="Lexend"/>
              <a:ea typeface="Lexend"/>
              <a:cs typeface="Lexend"/>
              <a:sym typeface="Lexend"/>
            </a:endParaRPr>
          </a:p>
        </p:txBody>
      </p:sp>
      <p:cxnSp>
        <p:nvCxnSpPr>
          <p:cNvPr id="1370" name="Google Shape;1370;p91"/>
          <p:cNvCxnSpPr/>
          <p:nvPr/>
        </p:nvCxnSpPr>
        <p:spPr>
          <a:xfrm flipH="1" rot="10800000">
            <a:off x="4893820" y="1021332"/>
            <a:ext cx="2801700" cy="16200"/>
          </a:xfrm>
          <a:prstGeom prst="straightConnector1">
            <a:avLst/>
          </a:prstGeom>
          <a:noFill/>
          <a:ln cap="flat" cmpd="sng" w="28575">
            <a:solidFill>
              <a:schemeClr val="accent4"/>
            </a:solidFill>
            <a:prstDash val="solid"/>
            <a:round/>
            <a:headEnd len="med" w="med" type="triangle"/>
            <a:tailEnd len="med" w="med" type="triangle"/>
          </a:ln>
        </p:spPr>
      </p:cxnSp>
      <p:cxnSp>
        <p:nvCxnSpPr>
          <p:cNvPr id="1371" name="Google Shape;1371;p91"/>
          <p:cNvCxnSpPr/>
          <p:nvPr/>
        </p:nvCxnSpPr>
        <p:spPr>
          <a:xfrm flipH="1">
            <a:off x="7861695" y="1204344"/>
            <a:ext cx="16800" cy="1445100"/>
          </a:xfrm>
          <a:prstGeom prst="straightConnector1">
            <a:avLst/>
          </a:prstGeom>
          <a:noFill/>
          <a:ln cap="flat" cmpd="sng" w="28575">
            <a:solidFill>
              <a:schemeClr val="accent4"/>
            </a:solidFill>
            <a:prstDash val="solid"/>
            <a:round/>
            <a:headEnd len="med" w="med" type="triangle"/>
            <a:tailEnd len="med" w="med" type="triangle"/>
          </a:ln>
        </p:spPr>
      </p:cxnSp>
      <p:cxnSp>
        <p:nvCxnSpPr>
          <p:cNvPr id="1372" name="Google Shape;1372;p91"/>
          <p:cNvCxnSpPr/>
          <p:nvPr/>
        </p:nvCxnSpPr>
        <p:spPr>
          <a:xfrm>
            <a:off x="5019595" y="1204344"/>
            <a:ext cx="2454600" cy="1343100"/>
          </a:xfrm>
          <a:prstGeom prst="straightConnector1">
            <a:avLst/>
          </a:prstGeom>
          <a:noFill/>
          <a:ln cap="flat" cmpd="sng" w="28575">
            <a:solidFill>
              <a:schemeClr val="accent4"/>
            </a:solidFill>
            <a:prstDash val="solid"/>
            <a:round/>
            <a:headEnd len="med" w="med" type="triangle"/>
            <a:tailEnd len="med" w="med" type="triangle"/>
          </a:ln>
        </p:spPr>
      </p:cxnSp>
      <p:pic>
        <p:nvPicPr>
          <p:cNvPr id="1373" name="Google Shape;1373;p91"/>
          <p:cNvPicPr preferRelativeResize="0"/>
          <p:nvPr/>
        </p:nvPicPr>
        <p:blipFill>
          <a:blip r:embed="rId6">
            <a:alphaModFix/>
          </a:blip>
          <a:stretch>
            <a:fillRect/>
          </a:stretch>
        </p:blipFill>
        <p:spPr>
          <a:xfrm rot="-5400000">
            <a:off x="5457437" y="339522"/>
            <a:ext cx="1602350" cy="30654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69"/>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348"/>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347"/>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352"/>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7" name="Shape 1377"/>
        <p:cNvGrpSpPr/>
        <p:nvPr/>
      </p:nvGrpSpPr>
      <p:grpSpPr>
        <a:xfrm>
          <a:off x="0" y="0"/>
          <a:ext cx="0" cy="0"/>
          <a:chOff x="0" y="0"/>
          <a:chExt cx="0" cy="0"/>
        </a:xfrm>
      </p:grpSpPr>
      <p:pic>
        <p:nvPicPr>
          <p:cNvPr id="1378" name="Google Shape;1378;p92"/>
          <p:cNvPicPr preferRelativeResize="0"/>
          <p:nvPr/>
        </p:nvPicPr>
        <p:blipFill>
          <a:blip r:embed="rId3">
            <a:alphaModFix/>
          </a:blip>
          <a:stretch>
            <a:fillRect/>
          </a:stretch>
        </p:blipFill>
        <p:spPr>
          <a:xfrm>
            <a:off x="5841189" y="1282775"/>
            <a:ext cx="1921100" cy="1742226"/>
          </a:xfrm>
          <a:prstGeom prst="rect">
            <a:avLst/>
          </a:prstGeom>
          <a:noFill/>
          <a:ln>
            <a:noFill/>
          </a:ln>
        </p:spPr>
      </p:pic>
      <p:sp>
        <p:nvSpPr>
          <p:cNvPr id="1379" name="Google Shape;1379;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Aragtida Pythagoras (Pythagoras’ theorem) iyo saamiyada (ratios)</a:t>
            </a:r>
            <a:endParaRPr/>
          </a:p>
        </p:txBody>
      </p:sp>
      <p:sp>
        <p:nvSpPr>
          <p:cNvPr id="1380" name="Google Shape;1380;p92"/>
          <p:cNvSpPr txBox="1"/>
          <p:nvPr/>
        </p:nvSpPr>
        <p:spPr>
          <a:xfrm>
            <a:off x="411480" y="3874770"/>
            <a:ext cx="1168259" cy="1926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4 halbeeg (units)</a:t>
            </a:r>
            <a:endParaRPr sz="1800">
              <a:latin typeface="Lexend"/>
              <a:ea typeface="Lexend"/>
              <a:cs typeface="Lexend"/>
              <a:sym typeface="Lexend"/>
            </a:endParaRPr>
          </a:p>
        </p:txBody>
      </p:sp>
      <p:sp>
        <p:nvSpPr>
          <p:cNvPr id="1381" name="Google Shape;1381;p92"/>
          <p:cNvSpPr txBox="1"/>
          <p:nvPr/>
        </p:nvSpPr>
        <p:spPr>
          <a:xfrm flipH="1" rot="2788">
            <a:off x="323999" y="714627"/>
            <a:ext cx="4808402" cy="166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Shaashadaha retro waxay lahaayeen ballac iyo joog oo saami ahaan 4 : 3</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Adigoo isticmaalaya aragtida Pythagoras (Pythagoras’ theorem), soo hel inta halbeeg ee jaantuska shaashaddani dhererkiisu yahay.</a:t>
            </a:r>
            <a:endParaRPr sz="1800">
              <a:latin typeface="Lexend"/>
              <a:ea typeface="Lexend"/>
              <a:cs typeface="Lexend"/>
              <a:sym typeface="Lexend"/>
            </a:endParaRPr>
          </a:p>
        </p:txBody>
      </p:sp>
      <p:sp>
        <p:nvSpPr>
          <p:cNvPr id="1382" name="Google Shape;1382;p92"/>
          <p:cNvSpPr txBox="1"/>
          <p:nvPr/>
        </p:nvSpPr>
        <p:spPr>
          <a:xfrm>
            <a:off x="1835771" y="3874770"/>
            <a:ext cx="871200" cy="32199"/>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3 halbeeg (units)</a:t>
            </a:r>
            <a:endParaRPr sz="1800">
              <a:latin typeface="Lexend"/>
              <a:ea typeface="Lexend"/>
              <a:cs typeface="Lexend"/>
              <a:sym typeface="Lexend"/>
            </a:endParaRPr>
          </a:p>
        </p:txBody>
      </p:sp>
      <p:sp>
        <p:nvSpPr>
          <p:cNvPr id="1383" name="Google Shape;1383;p92"/>
          <p:cNvSpPr txBox="1"/>
          <p:nvPr/>
        </p:nvSpPr>
        <p:spPr>
          <a:xfrm flipH="1" rot="3055">
            <a:off x="1196099" y="2455870"/>
            <a:ext cx="3375901"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Kalam"/>
                <a:ea typeface="Kalam"/>
                <a:cs typeface="Kalam"/>
                <a:sym typeface="Kalam"/>
              </a:rPr>
              <a:t>Jaantusku waa 5 halbeeg dherer.</a:t>
            </a:r>
            <a:endParaRPr sz="2000">
              <a:latin typeface="Kalam"/>
              <a:ea typeface="Kalam"/>
              <a:cs typeface="Kalam"/>
              <a:sym typeface="Kalam"/>
            </a:endParaRPr>
          </a:p>
        </p:txBody>
      </p:sp>
      <p:cxnSp>
        <p:nvCxnSpPr>
          <p:cNvPr id="1384" name="Google Shape;1384;p92"/>
          <p:cNvCxnSpPr/>
          <p:nvPr/>
        </p:nvCxnSpPr>
        <p:spPr>
          <a:xfrm>
            <a:off x="6107375" y="1442010"/>
            <a:ext cx="1341600" cy="864600"/>
          </a:xfrm>
          <a:prstGeom prst="straightConnector1">
            <a:avLst/>
          </a:prstGeom>
          <a:noFill/>
          <a:ln cap="flat" cmpd="sng" w="28575">
            <a:solidFill>
              <a:schemeClr val="accent3"/>
            </a:solidFill>
            <a:prstDash val="solid"/>
            <a:round/>
            <a:headEnd len="med" w="med" type="triangle"/>
            <a:tailEnd len="med" w="med" type="triangle"/>
          </a:ln>
        </p:spPr>
      </p:cxnSp>
      <p:sp>
        <p:nvSpPr>
          <p:cNvPr id="1385" name="Google Shape;1385;p92"/>
          <p:cNvSpPr txBox="1"/>
          <p:nvPr/>
        </p:nvSpPr>
        <p:spPr>
          <a:xfrm flipH="1" rot="1972066">
            <a:off x="6250413" y="1586042"/>
            <a:ext cx="1223323" cy="307727"/>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solidFill>
                  <a:schemeClr val="dk1"/>
                </a:solidFill>
                <a:latin typeface="Kalam"/>
                <a:ea typeface="Kalam"/>
                <a:cs typeface="Kalam"/>
                <a:sym typeface="Kalam"/>
              </a:rPr>
              <a:t>5 units</a:t>
            </a:r>
            <a:endParaRPr sz="2000">
              <a:solidFill>
                <a:schemeClr val="dk1"/>
              </a:solidFill>
              <a:latin typeface="Kalam"/>
              <a:ea typeface="Kalam"/>
              <a:cs typeface="Kalam"/>
              <a:sym typeface="Kalam"/>
            </a:endParaRPr>
          </a:p>
        </p:txBody>
      </p:sp>
      <p:cxnSp>
        <p:nvCxnSpPr>
          <p:cNvPr id="1386" name="Google Shape;1386;p92"/>
          <p:cNvCxnSpPr/>
          <p:nvPr/>
        </p:nvCxnSpPr>
        <p:spPr>
          <a:xfrm>
            <a:off x="7707975" y="1429800"/>
            <a:ext cx="4800" cy="907500"/>
          </a:xfrm>
          <a:prstGeom prst="straightConnector1">
            <a:avLst/>
          </a:prstGeom>
          <a:noFill/>
          <a:ln cap="flat" cmpd="sng" w="28575">
            <a:solidFill>
              <a:schemeClr val="accent4"/>
            </a:solidFill>
            <a:prstDash val="solid"/>
            <a:round/>
            <a:headEnd len="med" w="med" type="triangle"/>
            <a:tailEnd len="med" w="med" type="triangle"/>
          </a:ln>
        </p:spPr>
      </p:cxnSp>
      <p:cxnSp>
        <p:nvCxnSpPr>
          <p:cNvPr id="1387" name="Google Shape;1387;p92"/>
          <p:cNvCxnSpPr/>
          <p:nvPr/>
        </p:nvCxnSpPr>
        <p:spPr>
          <a:xfrm flipH="1" rot="10800000">
            <a:off x="6128850" y="1098825"/>
            <a:ext cx="1308600" cy="5100"/>
          </a:xfrm>
          <a:prstGeom prst="straightConnector1">
            <a:avLst/>
          </a:prstGeom>
          <a:noFill/>
          <a:ln cap="flat" cmpd="sng" w="28575">
            <a:solidFill>
              <a:schemeClr val="accent4"/>
            </a:solidFill>
            <a:prstDash val="solid"/>
            <a:round/>
            <a:headEnd len="med" w="med" type="triangle"/>
            <a:tailEnd len="med" w="med" type="triangle"/>
          </a:ln>
        </p:spPr>
      </p:cxnSp>
      <p:sp>
        <p:nvSpPr>
          <p:cNvPr id="1388" name="TextBox 1387"/>
          <p:cNvSpPr txBox="1"/>
          <p:nvPr/>
        </p:nvSpPr>
        <p:spPr>
          <a:xfrm>
            <a:off x="411480" y="3600450"/>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8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1" name="Shape 1391"/>
        <p:cNvGrpSpPr/>
        <p:nvPr/>
      </p:nvGrpSpPr>
      <p:grpSpPr>
        <a:xfrm>
          <a:off x="0" y="0"/>
          <a:ext cx="0" cy="0"/>
          <a:chOff x="0" y="0"/>
          <a:chExt cx="0" cy="0"/>
        </a:xfrm>
      </p:grpSpPr>
      <p:pic>
        <p:nvPicPr>
          <p:cNvPr id="1392" name="Google Shape;1392;p93"/>
          <p:cNvPicPr preferRelativeResize="0"/>
          <p:nvPr/>
        </p:nvPicPr>
        <p:blipFill>
          <a:blip r:embed="rId3">
            <a:alphaModFix/>
          </a:blip>
          <a:stretch>
            <a:fillRect/>
          </a:stretch>
        </p:blipFill>
        <p:spPr>
          <a:xfrm>
            <a:off x="5841189" y="1282775"/>
            <a:ext cx="1921100" cy="1742226"/>
          </a:xfrm>
          <a:prstGeom prst="rect">
            <a:avLst/>
          </a:prstGeom>
          <a:noFill/>
          <a:ln>
            <a:noFill/>
          </a:ln>
        </p:spPr>
      </p:pic>
      <p:graphicFrame>
        <p:nvGraphicFramePr>
          <p:cNvPr id="1393" name="Google Shape;1393;p93"/>
          <p:cNvGraphicFramePr/>
          <p:nvPr/>
        </p:nvGraphicFramePr>
        <p:xfrm>
          <a:off x="1306463" y="2638700"/>
          <a:ext cx="3000000" cy="3000000"/>
        </p:xfrm>
        <a:graphic>
          <a:graphicData uri="http://schemas.openxmlformats.org/drawingml/2006/table">
            <a:tbl>
              <a:tblPr>
                <a:noFill/>
                <a:tableStyleId>{018616B7-C05B-4F4E-94F1-144584CD3DCC}</a:tableStyleId>
              </a:tblPr>
              <a:tblGrid>
                <a:gridCol w="1351175"/>
                <a:gridCol w="1351175"/>
                <a:gridCol w="1351175"/>
              </a:tblGrid>
              <a:tr h="513800">
                <a:tc>
                  <a:txBody>
                    <a:bodyPr/>
                    <a:lstStyle/>
                    <a:p>
                      <a:pPr indent="0" lvl="0" marL="0" rtl="0" algn="ctr">
                        <a:spcBef>
                          <a:spcPts val="0"/>
                        </a:spcBef>
                        <a:spcAft>
                          <a:spcPts val="0"/>
                        </a:spcAft>
                        <a:buNone/>
                      </a:pPr>
                      <a:r>
                        <a:rPr lang="en-GB" sz="1800">
                          <a:latin typeface="Lexend"/>
                          <a:ea typeface="Lexend"/>
                          <a:cs typeface="Lexend"/>
                          <a:sym typeface="Lexend"/>
                        </a:rPr>
                        <a:t>ballac (width)</a:t>
                      </a:r>
                      <a:endParaRPr sz="1800">
                        <a:latin typeface="Lexend"/>
                        <a:ea typeface="Lexend"/>
                        <a:cs typeface="Lexend"/>
                        <a:sym typeface="Lexend"/>
                      </a:endParaRPr>
                    </a:p>
                  </a:txBody>
                  <a:tcPr marT="91425" marB="91425" marR="91425" marL="91425" anchor="ctr">
                    <a:lnL cap="flat" cmpd="sng" w="9525">
                      <a:solidFill>
                        <a:srgbClr val="999999">
                          <a:alpha val="0"/>
                        </a:srgbClr>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alpha val="0"/>
                        </a:srgbClr>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joog (height)</a:t>
                      </a:r>
                      <a:endParaRPr sz="1800">
                        <a:latin typeface="Lexend"/>
                        <a:ea typeface="Lexend"/>
                        <a:cs typeface="Lexend"/>
                        <a:sym typeface="Lexend"/>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alpha val="0"/>
                        </a:srgbClr>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xagal (diagonal)</a:t>
                      </a:r>
                      <a:endParaRPr sz="1800">
                        <a:latin typeface="Lexend"/>
                        <a:ea typeface="Lexend"/>
                        <a:cs typeface="Lexend"/>
                        <a:sym typeface="Lexend"/>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alpha val="0"/>
                        </a:srgbClr>
                      </a:solidFill>
                      <a:prstDash val="solid"/>
                      <a:round/>
                      <a:headEnd len="sm" w="sm" type="none"/>
                      <a:tailEnd len="sm" w="sm" type="none"/>
                    </a:lnR>
                    <a:lnT cap="flat" cmpd="sng" w="9525">
                      <a:solidFill>
                        <a:srgbClr val="999999">
                          <a:alpha val="0"/>
                        </a:srgbClr>
                      </a:solidFill>
                      <a:prstDash val="solid"/>
                      <a:round/>
                      <a:headEnd len="sm" w="sm" type="none"/>
                      <a:tailEnd len="sm" w="sm" type="none"/>
                    </a:lnT>
                    <a:lnB cap="flat" cmpd="sng" w="9525">
                      <a:solidFill>
                        <a:srgbClr val="999999"/>
                      </a:solidFill>
                      <a:prstDash val="solid"/>
                      <a:round/>
                      <a:headEnd len="sm" w="sm" type="none"/>
                      <a:tailEnd len="sm" w="sm" type="none"/>
                    </a:lnB>
                  </a:tcPr>
                </a:tc>
              </a:tr>
              <a:tr h="513800">
                <a:tc>
                  <a:txBody>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4</a:t>
                      </a:r>
                      <a:endParaRPr/>
                    </a:p>
                  </a:txBody>
                  <a:tcPr marT="91425" marB="91425" marR="91425" marL="91425" anchor="ctr">
                    <a:lnL cap="flat" cmpd="sng" w="9525">
                      <a:solidFill>
                        <a:srgbClr val="999999">
                          <a:alpha val="0"/>
                        </a:srgbClr>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3</a:t>
                      </a:r>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5</a:t>
                      </a:r>
                      <a:endParaRPr sz="1800">
                        <a:latin typeface="Lexend"/>
                        <a:ea typeface="Lexend"/>
                        <a:cs typeface="Lexend"/>
                        <a:sym typeface="Lexend"/>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alpha val="0"/>
                        </a:srgbClr>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51380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91425" marB="91425" marR="91425" marL="91425" anchor="ctr">
                    <a:lnL cap="flat" cmpd="sng" w="9525">
                      <a:solidFill>
                        <a:srgbClr val="999999">
                          <a:alpha val="0"/>
                        </a:srgbClr>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alpha val="0"/>
                        </a:srgbClr>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alpha val="0"/>
                        </a:srgbClr>
                      </a:solidFill>
                      <a:prstDash val="solid"/>
                      <a:round/>
                      <a:headEnd len="sm" w="sm" type="none"/>
                      <a:tailEnd len="sm" w="sm" type="none"/>
                    </a:lnB>
                  </a:tcPr>
                </a:tc>
              </a:tr>
            </a:tbl>
          </a:graphicData>
        </a:graphic>
      </p:graphicFrame>
      <p:sp>
        <p:nvSpPr>
          <p:cNvPr id="1394" name="Google Shape;1394;p9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Qiyaasta (theorem) ee Pythagoras oo leh saamiyada (ratios)</a:t>
            </a:r>
            <a:endParaRPr/>
          </a:p>
        </p:txBody>
      </p:sp>
      <p:sp>
        <p:nvSpPr>
          <p:cNvPr id="1395" name="Google Shape;1395;p93"/>
          <p:cNvSpPr txBox="1"/>
          <p:nvPr/>
        </p:nvSpPr>
        <p:spPr>
          <a:xfrm flipH="1" rot="2788">
            <a:off x="323999" y="714627"/>
            <a:ext cx="4808402"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800">
                <a:latin typeface="Lexend"/>
                <a:ea typeface="Lexend"/>
                <a:cs typeface="Lexend"/>
                <a:sym typeface="Lexend"/>
              </a:rPr>
              <a:t>Sanduuqa shaashadda retro waxaa ku qoran</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800">
                <a:latin typeface="Lexend"/>
                <a:ea typeface="Lexend"/>
                <a:cs typeface="Lexend"/>
                <a:sym typeface="Lexend"/>
              </a:rPr>
              <a:t>“18 inch screen”.</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800">
                <a:latin typeface="Lexend"/>
                <a:ea typeface="Lexend"/>
                <a:cs typeface="Lexend"/>
                <a:sym typeface="Lexend"/>
              </a:rPr>
              <a:t>Xaggee shaxdan saamiyada (ratio table) ayuu tiro 18 ku dhacayaa?</a:t>
            </a:r>
            <a:endParaRPr sz="1800">
              <a:latin typeface="Lexend"/>
              <a:ea typeface="Lexend"/>
              <a:cs typeface="Lexend"/>
              <a:sym typeface="Lexend"/>
            </a:endParaRPr>
          </a:p>
        </p:txBody>
      </p:sp>
      <p:sp>
        <p:nvSpPr>
          <p:cNvPr id="1396" name="Google Shape;1396;p93"/>
          <p:cNvSpPr txBox="1"/>
          <p:nvPr/>
        </p:nvSpPr>
        <p:spPr>
          <a:xfrm>
            <a:off x="6193286" y="792048"/>
            <a:ext cx="1168259" cy="1926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800">
                <a:latin typeface="Lexend"/>
                <a:ea typeface="Lexend"/>
                <a:cs typeface="Lexend"/>
                <a:sym typeface="Lexend"/>
              </a:rPr>
              <a:t>4 units</a:t>
            </a:r>
            <a:endParaRPr sz="1800">
              <a:latin typeface="Lexend"/>
              <a:ea typeface="Lexend"/>
              <a:cs typeface="Lexend"/>
              <a:sym typeface="Lexend"/>
            </a:endParaRPr>
          </a:p>
        </p:txBody>
      </p:sp>
      <p:sp>
        <p:nvSpPr>
          <p:cNvPr id="1397" name="Google Shape;1397;p93"/>
          <p:cNvSpPr txBox="1"/>
          <p:nvPr/>
        </p:nvSpPr>
        <p:spPr>
          <a:xfrm>
            <a:off x="7825587" y="1856370"/>
            <a:ext cx="871200" cy="32199"/>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800">
                <a:latin typeface="Lexend"/>
                <a:ea typeface="Lexend"/>
                <a:cs typeface="Lexend"/>
                <a:sym typeface="Lexend"/>
              </a:rPr>
              <a:t>3 units</a:t>
            </a:r>
            <a:endParaRPr sz="1800">
              <a:latin typeface="Lexend"/>
              <a:ea typeface="Lexend"/>
              <a:cs typeface="Lexend"/>
              <a:sym typeface="Lexend"/>
            </a:endParaRPr>
          </a:p>
        </p:txBody>
      </p:sp>
      <p:cxnSp>
        <p:nvCxnSpPr>
          <p:cNvPr id="1398" name="Google Shape;1398;p93"/>
          <p:cNvCxnSpPr/>
          <p:nvPr/>
        </p:nvCxnSpPr>
        <p:spPr>
          <a:xfrm>
            <a:off x="6107375" y="1442010"/>
            <a:ext cx="1341600" cy="864600"/>
          </a:xfrm>
          <a:prstGeom prst="straightConnector1">
            <a:avLst/>
          </a:prstGeom>
          <a:noFill/>
          <a:ln cap="flat" cmpd="sng" w="28575">
            <a:solidFill>
              <a:schemeClr val="accent3"/>
            </a:solidFill>
            <a:prstDash val="solid"/>
            <a:round/>
            <a:headEnd len="med" w="med" type="triangle"/>
            <a:tailEnd len="med" w="med" type="triangle"/>
          </a:ln>
        </p:spPr>
      </p:cxnSp>
      <p:sp>
        <p:nvSpPr>
          <p:cNvPr id="1399" name="Google Shape;1399;p93"/>
          <p:cNvSpPr txBox="1"/>
          <p:nvPr/>
        </p:nvSpPr>
        <p:spPr>
          <a:xfrm flipH="1" rot="1972066">
            <a:off x="6250413" y="1586042"/>
            <a:ext cx="1223323" cy="307727"/>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800">
                <a:solidFill>
                  <a:schemeClr val="dk1"/>
                </a:solidFill>
                <a:latin typeface="Lexend"/>
                <a:ea typeface="Lexend"/>
                <a:cs typeface="Lexend"/>
                <a:sym typeface="Lexend"/>
              </a:rPr>
              <a:t>5 units</a:t>
            </a:r>
            <a:endParaRPr sz="1800">
              <a:solidFill>
                <a:schemeClr val="dk1"/>
              </a:solidFill>
              <a:latin typeface="Lexend"/>
              <a:ea typeface="Lexend"/>
              <a:cs typeface="Lexend"/>
              <a:sym typeface="Lexend"/>
            </a:endParaRPr>
          </a:p>
        </p:txBody>
      </p:sp>
      <p:grpSp>
        <p:nvGrpSpPr>
          <p:cNvPr id="1400" name="Google Shape;1400;p93"/>
          <p:cNvGrpSpPr/>
          <p:nvPr/>
        </p:nvGrpSpPr>
        <p:grpSpPr>
          <a:xfrm>
            <a:off x="4536453" y="3736984"/>
            <a:ext cx="285339" cy="285338"/>
            <a:chOff x="5033128" y="1745934"/>
            <a:chExt cx="285339" cy="285338"/>
          </a:xfrm>
        </p:grpSpPr>
        <p:pic>
          <p:nvPicPr>
            <p:cNvPr id="1401" name="Google Shape;1401;p93"/>
            <p:cNvPicPr preferRelativeResize="0"/>
            <p:nvPr/>
          </p:nvPicPr>
          <p:blipFill>
            <a:blip r:embed="rId4">
              <a:alphaModFix/>
            </a:blip>
            <a:stretch>
              <a:fillRect/>
            </a:stretch>
          </p:blipFill>
          <p:spPr>
            <a:xfrm flipH="1">
              <a:off x="5033128" y="1745934"/>
              <a:ext cx="285339" cy="285338"/>
            </a:xfrm>
            <a:prstGeom prst="rect">
              <a:avLst/>
            </a:prstGeom>
            <a:noFill/>
            <a:ln>
              <a:noFill/>
            </a:ln>
          </p:spPr>
        </p:pic>
        <p:sp>
          <p:nvSpPr>
            <p:cNvPr id="1402" name="Google Shape;1402;p93"/>
            <p:cNvSpPr txBox="1"/>
            <p:nvPr/>
          </p:nvSpPr>
          <p:spPr>
            <a:xfrm flipH="1">
              <a:off x="5048406" y="1798553"/>
              <a:ext cx="254700" cy="173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403" name="Google Shape;1403;p93"/>
          <p:cNvGrpSpPr/>
          <p:nvPr/>
        </p:nvGrpSpPr>
        <p:grpSpPr>
          <a:xfrm>
            <a:off x="3190566" y="3736984"/>
            <a:ext cx="285339" cy="285338"/>
            <a:chOff x="5033128" y="1745934"/>
            <a:chExt cx="285339" cy="285338"/>
          </a:xfrm>
        </p:grpSpPr>
        <p:pic>
          <p:nvPicPr>
            <p:cNvPr id="1404" name="Google Shape;1404;p93"/>
            <p:cNvPicPr preferRelativeResize="0"/>
            <p:nvPr/>
          </p:nvPicPr>
          <p:blipFill>
            <a:blip r:embed="rId4">
              <a:alphaModFix/>
            </a:blip>
            <a:stretch>
              <a:fillRect/>
            </a:stretch>
          </p:blipFill>
          <p:spPr>
            <a:xfrm flipH="1">
              <a:off x="5033128" y="1745934"/>
              <a:ext cx="285339" cy="285338"/>
            </a:xfrm>
            <a:prstGeom prst="rect">
              <a:avLst/>
            </a:prstGeom>
            <a:noFill/>
            <a:ln>
              <a:noFill/>
            </a:ln>
          </p:spPr>
        </p:pic>
        <p:sp>
          <p:nvSpPr>
            <p:cNvPr id="1405" name="Google Shape;1405;p93"/>
            <p:cNvSpPr txBox="1"/>
            <p:nvPr/>
          </p:nvSpPr>
          <p:spPr>
            <a:xfrm flipH="1">
              <a:off x="5048406" y="1798553"/>
              <a:ext cx="254700" cy="173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06" name="Google Shape;1406;p93"/>
          <p:cNvGrpSpPr/>
          <p:nvPr/>
        </p:nvGrpSpPr>
        <p:grpSpPr>
          <a:xfrm>
            <a:off x="1844691" y="3736984"/>
            <a:ext cx="285339" cy="285338"/>
            <a:chOff x="5033128" y="1745934"/>
            <a:chExt cx="285339" cy="285338"/>
          </a:xfrm>
        </p:grpSpPr>
        <p:pic>
          <p:nvPicPr>
            <p:cNvPr id="1407" name="Google Shape;1407;p93"/>
            <p:cNvPicPr preferRelativeResize="0"/>
            <p:nvPr/>
          </p:nvPicPr>
          <p:blipFill>
            <a:blip r:embed="rId4">
              <a:alphaModFix/>
            </a:blip>
            <a:stretch>
              <a:fillRect/>
            </a:stretch>
          </p:blipFill>
          <p:spPr>
            <a:xfrm flipH="1">
              <a:off x="5033128" y="1745934"/>
              <a:ext cx="285339" cy="285338"/>
            </a:xfrm>
            <a:prstGeom prst="rect">
              <a:avLst/>
            </a:prstGeom>
            <a:noFill/>
            <a:ln>
              <a:noFill/>
            </a:ln>
          </p:spPr>
        </p:pic>
        <p:sp>
          <p:nvSpPr>
            <p:cNvPr id="1408" name="Google Shape;1408;p93"/>
            <p:cNvSpPr txBox="1"/>
            <p:nvPr/>
          </p:nvSpPr>
          <p:spPr>
            <a:xfrm flipH="1">
              <a:off x="5048406" y="1798553"/>
              <a:ext cx="254700" cy="173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pic>
        <p:nvPicPr>
          <p:cNvPr id="1409" name="Google Shape;1409;p93"/>
          <p:cNvPicPr preferRelativeResize="0"/>
          <p:nvPr/>
        </p:nvPicPr>
        <p:blipFill>
          <a:blip r:embed="rId5">
            <a:alphaModFix/>
          </a:blip>
          <a:stretch>
            <a:fillRect/>
          </a:stretch>
        </p:blipFill>
        <p:spPr>
          <a:xfrm>
            <a:off x="4853408" y="3670100"/>
            <a:ext cx="396000" cy="419100"/>
          </a:xfrm>
          <a:prstGeom prst="rect">
            <a:avLst/>
          </a:prstGeom>
          <a:noFill/>
          <a:ln>
            <a:noFill/>
          </a:ln>
        </p:spPr>
      </p:pic>
      <p:sp>
        <p:nvSpPr>
          <p:cNvPr id="1410" name="Google Shape;1410;p93"/>
          <p:cNvSpPr txBox="1"/>
          <p:nvPr/>
        </p:nvSpPr>
        <p:spPr>
          <a:xfrm flipH="1" rot="3246">
            <a:off x="324000" y="3270790"/>
            <a:ext cx="6354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800">
                <a:latin typeface="Lexend"/>
                <a:ea typeface="Lexend"/>
                <a:cs typeface="Lexend"/>
                <a:sym typeface="Lexend"/>
              </a:rPr>
              <a:t>units</a:t>
            </a:r>
            <a:endParaRPr sz="1800">
              <a:latin typeface="Lexend"/>
              <a:ea typeface="Lexend"/>
              <a:cs typeface="Lexend"/>
              <a:sym typeface="Lexend"/>
            </a:endParaRPr>
          </a:p>
        </p:txBody>
      </p:sp>
      <p:sp>
        <p:nvSpPr>
          <p:cNvPr id="1411" name="Google Shape;1411;p93"/>
          <p:cNvSpPr txBox="1"/>
          <p:nvPr/>
        </p:nvSpPr>
        <p:spPr>
          <a:xfrm flipH="1" rot="3395">
            <a:off x="324100" y="3741161"/>
            <a:ext cx="9114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800">
                <a:latin typeface="Lexend"/>
                <a:ea typeface="Lexend"/>
                <a:cs typeface="Lexend"/>
                <a:sym typeface="Lexend"/>
              </a:rPr>
              <a:t>inches</a:t>
            </a:r>
            <a:endParaRPr sz="1800">
              <a:latin typeface="Lexend"/>
              <a:ea typeface="Lexend"/>
              <a:cs typeface="Lexend"/>
              <a:sym typeface="Lexend"/>
            </a:endParaRPr>
          </a:p>
        </p:txBody>
      </p:sp>
      <p:cxnSp>
        <p:nvCxnSpPr>
          <p:cNvPr id="1412" name="Google Shape;1412;p93"/>
          <p:cNvCxnSpPr/>
          <p:nvPr/>
        </p:nvCxnSpPr>
        <p:spPr>
          <a:xfrm>
            <a:off x="7707975" y="1429800"/>
            <a:ext cx="4800" cy="907500"/>
          </a:xfrm>
          <a:prstGeom prst="straightConnector1">
            <a:avLst/>
          </a:prstGeom>
          <a:noFill/>
          <a:ln cap="flat" cmpd="sng" w="28575">
            <a:solidFill>
              <a:schemeClr val="accent4"/>
            </a:solidFill>
            <a:prstDash val="solid"/>
            <a:round/>
            <a:headEnd len="med" w="med" type="triangle"/>
            <a:tailEnd len="med" w="med" type="triangle"/>
          </a:ln>
        </p:spPr>
      </p:cxnSp>
      <p:cxnSp>
        <p:nvCxnSpPr>
          <p:cNvPr id="1413" name="Google Shape;1413;p93"/>
          <p:cNvCxnSpPr/>
          <p:nvPr/>
        </p:nvCxnSpPr>
        <p:spPr>
          <a:xfrm flipH="1" rot="10800000">
            <a:off x="6128850" y="1098825"/>
            <a:ext cx="1308600" cy="5100"/>
          </a:xfrm>
          <a:prstGeom prst="straightConnector1">
            <a:avLst/>
          </a:prstGeom>
          <a:noFill/>
          <a:ln cap="flat" cmpd="sng" w="28575">
            <a:solidFill>
              <a:schemeClr val="accent4"/>
            </a:solidFill>
            <a:prstDash val="solid"/>
            <a:round/>
            <a:headEnd len="med" w="med" type="triangl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7" name="Shape 1417"/>
        <p:cNvGrpSpPr/>
        <p:nvPr/>
      </p:nvGrpSpPr>
      <p:grpSpPr>
        <a:xfrm>
          <a:off x="0" y="0"/>
          <a:ext cx="0" cy="0"/>
          <a:chOff x="0" y="0"/>
          <a:chExt cx="0" cy="0"/>
        </a:xfrm>
      </p:grpSpPr>
      <p:pic>
        <p:nvPicPr>
          <p:cNvPr id="1418" name="Google Shape;1418;p94"/>
          <p:cNvPicPr preferRelativeResize="0"/>
          <p:nvPr/>
        </p:nvPicPr>
        <p:blipFill>
          <a:blip r:embed="rId3">
            <a:alphaModFix/>
          </a:blip>
          <a:stretch>
            <a:fillRect/>
          </a:stretch>
        </p:blipFill>
        <p:spPr>
          <a:xfrm>
            <a:off x="5841189" y="1282775"/>
            <a:ext cx="1921100" cy="1742226"/>
          </a:xfrm>
          <a:prstGeom prst="rect">
            <a:avLst/>
          </a:prstGeom>
          <a:noFill/>
          <a:ln>
            <a:noFill/>
          </a:ln>
        </p:spPr>
      </p:pic>
      <p:graphicFrame>
        <p:nvGraphicFramePr>
          <p:cNvPr id="1419" name="Google Shape;1419;p94"/>
          <p:cNvGraphicFramePr/>
          <p:nvPr/>
        </p:nvGraphicFramePr>
        <p:xfrm>
          <a:off x="1306463" y="2638700"/>
          <a:ext cx="3000000" cy="3000000"/>
        </p:xfrm>
        <a:graphic>
          <a:graphicData uri="http://schemas.openxmlformats.org/drawingml/2006/table">
            <a:tbl>
              <a:tblPr>
                <a:noFill/>
                <a:tableStyleId>{018616B7-C05B-4F4E-94F1-144584CD3DCC}</a:tableStyleId>
              </a:tblPr>
              <a:tblGrid>
                <a:gridCol w="1351175"/>
                <a:gridCol w="1351175"/>
                <a:gridCol w="1351175"/>
              </a:tblGrid>
              <a:tr h="513800">
                <a:tc>
                  <a:txBody>
                    <a:bodyPr/>
                    <a:lstStyle/>
                    <a:p>
                      <a:pPr indent="0" lvl="0" marL="0" rtl="0" algn="ctr">
                        <a:spcBef>
                          <a:spcPts val="0"/>
                        </a:spcBef>
                        <a:spcAft>
                          <a:spcPts val="0"/>
                        </a:spcAft>
                        <a:buNone/>
                      </a:pPr>
                      <a:r>
                        <a:rPr lang="en-GB" sz="1800">
                          <a:latin typeface="Lexend"/>
                          <a:ea typeface="Lexend"/>
                          <a:cs typeface="Lexend"/>
                          <a:sym typeface="Lexend"/>
                        </a:rPr>
                        <a:t>ballac (width)</a:t>
                      </a:r>
                      <a:endParaRPr sz="1800">
                        <a:latin typeface="Lexend"/>
                        <a:ea typeface="Lexend"/>
                        <a:cs typeface="Lexend"/>
                        <a:sym typeface="Lexend"/>
                      </a:endParaRPr>
                    </a:p>
                  </a:txBody>
                  <a:tcPr marT="91425" marB="91425" marR="91425" marL="91425" anchor="ctr">
                    <a:lnL cap="flat" cmpd="sng" w="9525">
                      <a:solidFill>
                        <a:srgbClr val="999999">
                          <a:alpha val="0"/>
                        </a:srgbClr>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alpha val="0"/>
                        </a:srgbClr>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joog (height)</a:t>
                      </a:r>
                      <a:endParaRPr sz="1800">
                        <a:latin typeface="Lexend"/>
                        <a:ea typeface="Lexend"/>
                        <a:cs typeface="Lexend"/>
                        <a:sym typeface="Lexend"/>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alpha val="0"/>
                        </a:srgbClr>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xagal (diagonal)</a:t>
                      </a:r>
                      <a:endParaRPr sz="1800">
                        <a:latin typeface="Lexend"/>
                        <a:ea typeface="Lexend"/>
                        <a:cs typeface="Lexend"/>
                        <a:sym typeface="Lexend"/>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alpha val="0"/>
                        </a:srgbClr>
                      </a:solidFill>
                      <a:prstDash val="solid"/>
                      <a:round/>
                      <a:headEnd len="sm" w="sm" type="none"/>
                      <a:tailEnd len="sm" w="sm" type="none"/>
                    </a:lnR>
                    <a:lnT cap="flat" cmpd="sng" w="9525">
                      <a:solidFill>
                        <a:srgbClr val="999999">
                          <a:alpha val="0"/>
                        </a:srgbClr>
                      </a:solidFill>
                      <a:prstDash val="solid"/>
                      <a:round/>
                      <a:headEnd len="sm" w="sm" type="none"/>
                      <a:tailEnd len="sm" w="sm" type="none"/>
                    </a:lnT>
                    <a:lnB cap="flat" cmpd="sng" w="9525">
                      <a:solidFill>
                        <a:srgbClr val="999999"/>
                      </a:solidFill>
                      <a:prstDash val="solid"/>
                      <a:round/>
                      <a:headEnd len="sm" w="sm" type="none"/>
                      <a:tailEnd len="sm" w="sm" type="none"/>
                    </a:lnB>
                  </a:tcPr>
                </a:tc>
              </a:tr>
              <a:tr h="513800">
                <a:tc>
                  <a:txBody>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4</a:t>
                      </a:r>
                      <a:endParaRPr/>
                    </a:p>
                  </a:txBody>
                  <a:tcPr marT="91425" marB="91425" marR="91425" marL="91425" anchor="ctr">
                    <a:lnL cap="flat" cmpd="sng" w="9525">
                      <a:solidFill>
                        <a:srgbClr val="999999">
                          <a:alpha val="0"/>
                        </a:srgbClr>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3</a:t>
                      </a:r>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5</a:t>
                      </a:r>
                      <a:endParaRPr sz="1800">
                        <a:latin typeface="Lexend"/>
                        <a:ea typeface="Lexend"/>
                        <a:cs typeface="Lexend"/>
                        <a:sym typeface="Lexend"/>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alpha val="0"/>
                        </a:srgbClr>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51380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91425" marB="91425" marR="91425" marL="91425" anchor="ctr">
                    <a:lnL cap="flat" cmpd="sng" w="9525">
                      <a:solidFill>
                        <a:srgbClr val="999999">
                          <a:alpha val="0"/>
                        </a:srgbClr>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18</a:t>
                      </a:r>
                      <a:endParaRPr sz="1800">
                        <a:latin typeface="Lexend"/>
                        <a:ea typeface="Lexend"/>
                        <a:cs typeface="Lexend"/>
                        <a:sym typeface="Lexend"/>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alpha val="0"/>
                        </a:srgbClr>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alpha val="0"/>
                        </a:srgbClr>
                      </a:solidFill>
                      <a:prstDash val="solid"/>
                      <a:round/>
                      <a:headEnd len="sm" w="sm" type="none"/>
                      <a:tailEnd len="sm" w="sm" type="none"/>
                    </a:lnB>
                  </a:tcPr>
                </a:tc>
              </a:tr>
            </a:tbl>
          </a:graphicData>
        </a:graphic>
      </p:graphicFrame>
      <p:sp>
        <p:nvSpPr>
          <p:cNvPr id="1420" name="Google Shape;1420;p9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Qiyaasta (theorem) ee Pythagoras oo leh saamiyada (ratios)</a:t>
            </a:r>
            <a:endParaRPr/>
          </a:p>
        </p:txBody>
      </p:sp>
      <p:sp>
        <p:nvSpPr>
          <p:cNvPr id="1421" name="Google Shape;1421;p94"/>
          <p:cNvSpPr txBox="1"/>
          <p:nvPr/>
        </p:nvSpPr>
        <p:spPr>
          <a:xfrm flipH="1" rot="2788">
            <a:off x="323999" y="714627"/>
            <a:ext cx="4808402" cy="1169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800">
                <a:latin typeface="Lexend"/>
                <a:ea typeface="Lexend"/>
                <a:cs typeface="Lexend"/>
                <a:sym typeface="Lexend"/>
              </a:rPr>
              <a:t>Sanduuqa shaashadda retro waxaa ku qoran</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800">
                <a:latin typeface="Lexend"/>
                <a:ea typeface="Lexend"/>
                <a:cs typeface="Lexend"/>
                <a:sym typeface="Lexend"/>
              </a:rPr>
              <a:t>“18 inch screen”.</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800">
                <a:latin typeface="Lexend"/>
                <a:ea typeface="Lexend"/>
                <a:cs typeface="Lexend"/>
                <a:sym typeface="Lexend"/>
              </a:rPr>
              <a:t>Waa maxay isku-dhufashadan (multiplier), k?</a:t>
            </a:r>
            <a:r>
              <a:rPr i="1" lang="en-GB" sz="1800">
                <a:latin typeface="Lexend"/>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p:txBody>
      </p:sp>
      <p:sp>
        <p:nvSpPr>
          <p:cNvPr id="1422" name="Google Shape;1422;p94"/>
          <p:cNvSpPr txBox="1"/>
          <p:nvPr/>
        </p:nvSpPr>
        <p:spPr>
          <a:xfrm>
            <a:off x="6193286" y="792048"/>
            <a:ext cx="1168259" cy="1926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800">
                <a:latin typeface="Lexend"/>
                <a:ea typeface="Lexend"/>
                <a:cs typeface="Lexend"/>
                <a:sym typeface="Lexend"/>
              </a:rPr>
              <a:t>4 units</a:t>
            </a:r>
            <a:endParaRPr sz="1800">
              <a:latin typeface="Lexend"/>
              <a:ea typeface="Lexend"/>
              <a:cs typeface="Lexend"/>
              <a:sym typeface="Lexend"/>
            </a:endParaRPr>
          </a:p>
        </p:txBody>
      </p:sp>
      <p:sp>
        <p:nvSpPr>
          <p:cNvPr id="1423" name="Google Shape;1423;p94"/>
          <p:cNvSpPr txBox="1"/>
          <p:nvPr/>
        </p:nvSpPr>
        <p:spPr>
          <a:xfrm>
            <a:off x="7825587" y="1856370"/>
            <a:ext cx="871200" cy="32199"/>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800">
                <a:latin typeface="Lexend"/>
                <a:ea typeface="Lexend"/>
                <a:cs typeface="Lexend"/>
                <a:sym typeface="Lexend"/>
              </a:rPr>
              <a:t>3 units</a:t>
            </a:r>
            <a:endParaRPr sz="1800">
              <a:latin typeface="Lexend"/>
              <a:ea typeface="Lexend"/>
              <a:cs typeface="Lexend"/>
              <a:sym typeface="Lexend"/>
            </a:endParaRPr>
          </a:p>
        </p:txBody>
      </p:sp>
      <p:cxnSp>
        <p:nvCxnSpPr>
          <p:cNvPr id="1424" name="Google Shape;1424;p94"/>
          <p:cNvCxnSpPr/>
          <p:nvPr/>
        </p:nvCxnSpPr>
        <p:spPr>
          <a:xfrm>
            <a:off x="6107375" y="1442010"/>
            <a:ext cx="1341600" cy="864600"/>
          </a:xfrm>
          <a:prstGeom prst="straightConnector1">
            <a:avLst/>
          </a:prstGeom>
          <a:noFill/>
          <a:ln cap="flat" cmpd="sng" w="28575">
            <a:solidFill>
              <a:schemeClr val="accent3"/>
            </a:solidFill>
            <a:prstDash val="solid"/>
            <a:round/>
            <a:headEnd len="med" w="med" type="triangle"/>
            <a:tailEnd len="med" w="med" type="triangle"/>
          </a:ln>
        </p:spPr>
      </p:cxnSp>
      <p:sp>
        <p:nvSpPr>
          <p:cNvPr id="1425" name="Google Shape;1425;p94"/>
          <p:cNvSpPr txBox="1"/>
          <p:nvPr/>
        </p:nvSpPr>
        <p:spPr>
          <a:xfrm flipH="1" rot="1972066">
            <a:off x="6250413" y="1586042"/>
            <a:ext cx="1223323" cy="307727"/>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800">
                <a:solidFill>
                  <a:schemeClr val="dk1"/>
                </a:solidFill>
                <a:latin typeface="Lexend"/>
                <a:ea typeface="Lexend"/>
                <a:cs typeface="Lexend"/>
                <a:sym typeface="Lexend"/>
              </a:rPr>
              <a:t>5 units</a:t>
            </a:r>
            <a:endParaRPr sz="1800">
              <a:solidFill>
                <a:schemeClr val="dk1"/>
              </a:solidFill>
              <a:latin typeface="Lexend"/>
              <a:ea typeface="Lexend"/>
              <a:cs typeface="Lexend"/>
              <a:sym typeface="Lexend"/>
            </a:endParaRPr>
          </a:p>
        </p:txBody>
      </p:sp>
      <p:grpSp>
        <p:nvGrpSpPr>
          <p:cNvPr id="1426" name="Google Shape;1426;p94"/>
          <p:cNvGrpSpPr/>
          <p:nvPr/>
        </p:nvGrpSpPr>
        <p:grpSpPr>
          <a:xfrm>
            <a:off x="5317400" y="3311961"/>
            <a:ext cx="575075" cy="708600"/>
            <a:chOff x="6802700" y="3475700"/>
            <a:chExt cx="575075" cy="708600"/>
          </a:xfrm>
        </p:grpSpPr>
        <p:sp>
          <p:nvSpPr>
            <p:cNvPr id="1427" name="Google Shape;1427;p94"/>
            <p:cNvSpPr/>
            <p:nvPr/>
          </p:nvSpPr>
          <p:spPr>
            <a:xfrm flipH="1" rot="10800000">
              <a:off x="6802700" y="3475700"/>
              <a:ext cx="262800" cy="708600"/>
            </a:xfrm>
            <a:prstGeom prst="curvedLeftArrow">
              <a:avLst>
                <a:gd fmla="val 25000" name="adj1"/>
                <a:gd fmla="val 50000" name="adj2"/>
                <a:gd fmla="val 25000" name="adj3"/>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28" name="Google Shape;1428;p94"/>
            <p:cNvSpPr txBox="1"/>
            <p:nvPr/>
          </p:nvSpPr>
          <p:spPr>
            <a:xfrm flipH="1">
              <a:off x="7114975" y="3691208"/>
              <a:ext cx="262800" cy="2772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000000"/>
                </a:buClr>
                <a:buSzPts val="1800"/>
                <a:buFont typeface="Arial"/>
                <a:buNone/>
              </a:pPr>
              <a:r>
                <a:rPr lang="en-GB" sz="1800">
                  <a:latin typeface="Lexend"/>
                  <a:ea typeface="Lexend"/>
                  <a:cs typeface="Lexend"/>
                  <a:sym typeface="Lexend"/>
                </a:rPr>
                <a:t>÷</a:t>
              </a:r>
              <a:endParaRPr sz="1800">
                <a:latin typeface="Lexend"/>
                <a:ea typeface="Lexend"/>
                <a:cs typeface="Lexend"/>
                <a:sym typeface="Lexend"/>
              </a:endParaRPr>
            </a:p>
          </p:txBody>
        </p:sp>
      </p:grpSp>
      <p:grpSp>
        <p:nvGrpSpPr>
          <p:cNvPr id="1429" name="Google Shape;1429;p94"/>
          <p:cNvGrpSpPr/>
          <p:nvPr/>
        </p:nvGrpSpPr>
        <p:grpSpPr>
          <a:xfrm rot="10800000">
            <a:off x="476300" y="3311961"/>
            <a:ext cx="688175" cy="708600"/>
            <a:chOff x="6802700" y="3475700"/>
            <a:chExt cx="688175" cy="708600"/>
          </a:xfrm>
        </p:grpSpPr>
        <p:sp>
          <p:nvSpPr>
            <p:cNvPr id="1430" name="Google Shape;1430;p94"/>
            <p:cNvSpPr/>
            <p:nvPr/>
          </p:nvSpPr>
          <p:spPr>
            <a:xfrm flipH="1" rot="10800000">
              <a:off x="6802700" y="3475700"/>
              <a:ext cx="262800" cy="708600"/>
            </a:xfrm>
            <a:prstGeom prst="curvedLeftArrow">
              <a:avLst>
                <a:gd fmla="val 25000" name="adj1"/>
                <a:gd fmla="val 50000" name="adj2"/>
                <a:gd fmla="val 25000" name="adj3"/>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31" name="Google Shape;1431;p94"/>
            <p:cNvSpPr txBox="1"/>
            <p:nvPr/>
          </p:nvSpPr>
          <p:spPr>
            <a:xfrm flipH="1" rot="10800000">
              <a:off x="7114975" y="3691211"/>
              <a:ext cx="375900" cy="2772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000000"/>
                </a:buClr>
                <a:buSzPts val="1800"/>
                <a:buFont typeface="Arial"/>
                <a:buNone/>
              </a:pPr>
              <a:r>
                <a:rPr lang="en-GB" sz="1800">
                  <a:latin typeface="Lexend"/>
                  <a:ea typeface="Lexend"/>
                  <a:cs typeface="Lexend"/>
                  <a:sym typeface="Lexend"/>
                </a:rPr>
                <a:t>× </a:t>
              </a:r>
              <a:r>
                <a:rPr i="1" lang="en-GB" sz="2200">
                  <a:solidFill>
                    <a:schemeClr val="dk1"/>
                  </a:solidFill>
                  <a:latin typeface="Times New Roman"/>
                  <a:ea typeface="Times New Roman"/>
                  <a:cs typeface="Times New Roman"/>
                  <a:sym typeface="Times New Roman"/>
                </a:rPr>
                <a:t>k</a:t>
              </a:r>
              <a:endParaRPr sz="1800">
                <a:latin typeface="Lexend"/>
                <a:ea typeface="Lexend"/>
                <a:cs typeface="Lexend"/>
                <a:sym typeface="Lexend"/>
              </a:endParaRPr>
            </a:p>
          </p:txBody>
        </p:sp>
      </p:grpSp>
      <p:sp>
        <p:nvSpPr>
          <p:cNvPr id="1432" name="Google Shape;1432;p94"/>
          <p:cNvSpPr txBox="1"/>
          <p:nvPr/>
        </p:nvSpPr>
        <p:spPr>
          <a:xfrm flipH="1" rot="2788">
            <a:off x="476399" y="4151927"/>
            <a:ext cx="4808402"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Kalam"/>
                <a:ea typeface="Kalam"/>
                <a:cs typeface="Kalam"/>
                <a:sym typeface="Kalam"/>
              </a:rPr>
              <a:t>k = 3.6</a:t>
            </a:r>
            <a:endParaRPr sz="2000">
              <a:latin typeface="Kalam"/>
              <a:ea typeface="Kalam"/>
              <a:cs typeface="Kalam"/>
              <a:sym typeface="Kalam"/>
            </a:endParaRPr>
          </a:p>
        </p:txBody>
      </p:sp>
      <p:cxnSp>
        <p:nvCxnSpPr>
          <p:cNvPr id="1433" name="Google Shape;1433;p94"/>
          <p:cNvCxnSpPr/>
          <p:nvPr/>
        </p:nvCxnSpPr>
        <p:spPr>
          <a:xfrm>
            <a:off x="7707975" y="1429800"/>
            <a:ext cx="4800" cy="907500"/>
          </a:xfrm>
          <a:prstGeom prst="straightConnector1">
            <a:avLst/>
          </a:prstGeom>
          <a:noFill/>
          <a:ln cap="flat" cmpd="sng" w="28575">
            <a:solidFill>
              <a:schemeClr val="accent4"/>
            </a:solidFill>
            <a:prstDash val="solid"/>
            <a:round/>
            <a:headEnd len="med" w="med" type="triangle"/>
            <a:tailEnd len="med" w="med" type="triangle"/>
          </a:ln>
        </p:spPr>
      </p:cxnSp>
      <p:cxnSp>
        <p:nvCxnSpPr>
          <p:cNvPr id="1434" name="Google Shape;1434;p94"/>
          <p:cNvCxnSpPr/>
          <p:nvPr/>
        </p:nvCxnSpPr>
        <p:spPr>
          <a:xfrm flipH="1" rot="10800000">
            <a:off x="6128850" y="1098825"/>
            <a:ext cx="1308600" cy="5100"/>
          </a:xfrm>
          <a:prstGeom prst="straightConnector1">
            <a:avLst/>
          </a:prstGeom>
          <a:noFill/>
          <a:ln cap="flat" cmpd="sng" w="28575">
            <a:solidFill>
              <a:schemeClr val="accent4"/>
            </a:solidFill>
            <a:prstDash val="solid"/>
            <a:round/>
            <a:headEnd len="med" w="med" type="triangl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8" name="Shape 1438"/>
        <p:cNvGrpSpPr/>
        <p:nvPr/>
      </p:nvGrpSpPr>
      <p:grpSpPr>
        <a:xfrm>
          <a:off x="0" y="0"/>
          <a:ext cx="0" cy="0"/>
          <a:chOff x="0" y="0"/>
          <a:chExt cx="0" cy="0"/>
        </a:xfrm>
      </p:grpSpPr>
      <p:pic>
        <p:nvPicPr>
          <p:cNvPr id="1439" name="Google Shape;1439;p95"/>
          <p:cNvPicPr preferRelativeResize="0"/>
          <p:nvPr/>
        </p:nvPicPr>
        <p:blipFill>
          <a:blip r:embed="rId3">
            <a:alphaModFix/>
          </a:blip>
          <a:stretch>
            <a:fillRect/>
          </a:stretch>
        </p:blipFill>
        <p:spPr>
          <a:xfrm>
            <a:off x="5841189" y="1282775"/>
            <a:ext cx="1921100" cy="1742226"/>
          </a:xfrm>
          <a:prstGeom prst="rect">
            <a:avLst/>
          </a:prstGeom>
          <a:noFill/>
          <a:ln>
            <a:noFill/>
          </a:ln>
        </p:spPr>
      </p:pic>
      <p:grpSp>
        <p:nvGrpSpPr>
          <p:cNvPr id="1440" name="Google Shape;1440;p95"/>
          <p:cNvGrpSpPr/>
          <p:nvPr/>
        </p:nvGrpSpPr>
        <p:grpSpPr>
          <a:xfrm>
            <a:off x="1342625" y="3773460"/>
            <a:ext cx="2632763" cy="309000"/>
            <a:chOff x="1342625" y="3725144"/>
            <a:chExt cx="2632763" cy="309000"/>
          </a:xfrm>
        </p:grpSpPr>
        <p:sp>
          <p:nvSpPr>
            <p:cNvPr id="1441" name="Google Shape;1441;p95"/>
            <p:cNvSpPr txBox="1"/>
            <p:nvPr/>
          </p:nvSpPr>
          <p:spPr>
            <a:xfrm flipH="1" rot="3212">
              <a:off x="1342625" y="3725744"/>
              <a:ext cx="1284301" cy="307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800"/>
                <a:buFont typeface="Arial"/>
                <a:buNone/>
              </a:pPr>
              <a:r>
                <a:rPr lang="en-GB" sz="2000">
                  <a:latin typeface="Kalam"/>
                  <a:ea typeface="Kalam"/>
                  <a:cs typeface="Kalam"/>
                  <a:sym typeface="Kalam"/>
                </a:rPr>
                <a:t>14.4 inches</a:t>
              </a:r>
              <a:endParaRPr sz="2000">
                <a:latin typeface="Kalam"/>
                <a:ea typeface="Kalam"/>
                <a:cs typeface="Kalam"/>
                <a:sym typeface="Kalam"/>
              </a:endParaRPr>
            </a:p>
          </p:txBody>
        </p:sp>
        <p:sp>
          <p:nvSpPr>
            <p:cNvPr id="1442" name="Google Shape;1442;p95"/>
            <p:cNvSpPr txBox="1"/>
            <p:nvPr/>
          </p:nvSpPr>
          <p:spPr>
            <a:xfrm flipH="1" rot="3212">
              <a:off x="2691087" y="3725744"/>
              <a:ext cx="1284301" cy="307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800"/>
                <a:buFont typeface="Arial"/>
                <a:buNone/>
              </a:pPr>
              <a:r>
                <a:rPr lang="en-GB" sz="2000">
                  <a:latin typeface="Kalam"/>
                  <a:ea typeface="Kalam"/>
                  <a:cs typeface="Kalam"/>
                  <a:sym typeface="Kalam"/>
                </a:rPr>
                <a:t>10.8 inches</a:t>
              </a:r>
              <a:endParaRPr sz="2000">
                <a:latin typeface="Kalam"/>
                <a:ea typeface="Kalam"/>
                <a:cs typeface="Kalam"/>
                <a:sym typeface="Kalam"/>
              </a:endParaRPr>
            </a:p>
          </p:txBody>
        </p:sp>
      </p:grpSp>
      <p:graphicFrame>
        <p:nvGraphicFramePr>
          <p:cNvPr id="1443" name="Google Shape;1443;p95"/>
          <p:cNvGraphicFramePr/>
          <p:nvPr/>
        </p:nvGraphicFramePr>
        <p:xfrm>
          <a:off x="1306463" y="2638700"/>
          <a:ext cx="3000000" cy="3000000"/>
        </p:xfrm>
        <a:graphic>
          <a:graphicData uri="http://schemas.openxmlformats.org/drawingml/2006/table">
            <a:tbl>
              <a:tblPr>
                <a:noFill/>
                <a:tableStyleId>{018616B7-C05B-4F4E-94F1-144584CD3DCC}</a:tableStyleId>
              </a:tblPr>
              <a:tblGrid>
                <a:gridCol w="1351175"/>
                <a:gridCol w="1351175"/>
                <a:gridCol w="1351175"/>
              </a:tblGrid>
              <a:tr h="513800">
                <a:tc>
                  <a:txBody>
                    <a:bodyPr/>
                    <a:lstStyle/>
                    <a:p>
                      <a:pPr indent="0" lvl="0" marL="0" rtl="0" algn="ctr">
                        <a:spcBef>
                          <a:spcPts val="0"/>
                        </a:spcBef>
                        <a:spcAft>
                          <a:spcPts val="0"/>
                        </a:spcAft>
                        <a:buNone/>
                      </a:pPr>
                      <a:r>
                        <a:rPr lang="en-GB" sz="1800">
                          <a:latin typeface="Lexend"/>
                          <a:ea typeface="Lexend"/>
                          <a:cs typeface="Lexend"/>
                          <a:sym typeface="Lexend"/>
                        </a:rPr>
                        <a:t>ballac (width)</a:t>
                      </a:r>
                      <a:endParaRPr sz="1800">
                        <a:latin typeface="Lexend"/>
                        <a:ea typeface="Lexend"/>
                        <a:cs typeface="Lexend"/>
                        <a:sym typeface="Lexend"/>
                      </a:endParaRPr>
                    </a:p>
                  </a:txBody>
                  <a:tcPr marT="91425" marB="91425" marR="91425" marL="91425" anchor="ctr">
                    <a:lnL cap="flat" cmpd="sng" w="9525">
                      <a:solidFill>
                        <a:srgbClr val="999999">
                          <a:alpha val="0"/>
                        </a:srgbClr>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alpha val="0"/>
                        </a:srgbClr>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joog (height)</a:t>
                      </a:r>
                      <a:endParaRPr sz="1800">
                        <a:latin typeface="Lexend"/>
                        <a:ea typeface="Lexend"/>
                        <a:cs typeface="Lexend"/>
                        <a:sym typeface="Lexend"/>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alpha val="0"/>
                        </a:srgbClr>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jaantus (diagonal)</a:t>
                      </a:r>
                      <a:endParaRPr sz="1800">
                        <a:latin typeface="Lexend"/>
                        <a:ea typeface="Lexend"/>
                        <a:cs typeface="Lexend"/>
                        <a:sym typeface="Lexend"/>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alpha val="0"/>
                        </a:srgbClr>
                      </a:solidFill>
                      <a:prstDash val="solid"/>
                      <a:round/>
                      <a:headEnd len="sm" w="sm" type="none"/>
                      <a:tailEnd len="sm" w="sm" type="none"/>
                    </a:lnR>
                    <a:lnT cap="flat" cmpd="sng" w="9525">
                      <a:solidFill>
                        <a:srgbClr val="999999">
                          <a:alpha val="0"/>
                        </a:srgbClr>
                      </a:solidFill>
                      <a:prstDash val="solid"/>
                      <a:round/>
                      <a:headEnd len="sm" w="sm" type="none"/>
                      <a:tailEnd len="sm" w="sm" type="none"/>
                    </a:lnT>
                    <a:lnB cap="flat" cmpd="sng" w="9525">
                      <a:solidFill>
                        <a:srgbClr val="999999"/>
                      </a:solidFill>
                      <a:prstDash val="solid"/>
                      <a:round/>
                      <a:headEnd len="sm" w="sm" type="none"/>
                      <a:tailEnd len="sm" w="sm" type="none"/>
                    </a:lnB>
                  </a:tcPr>
                </a:tc>
              </a:tr>
              <a:tr h="513800">
                <a:tc>
                  <a:txBody>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4</a:t>
                      </a:r>
                      <a:endParaRPr/>
                    </a:p>
                  </a:txBody>
                  <a:tcPr marT="91425" marB="91425" marR="91425" marL="91425" anchor="ctr">
                    <a:lnL cap="flat" cmpd="sng" w="9525">
                      <a:solidFill>
                        <a:srgbClr val="999999">
                          <a:alpha val="0"/>
                        </a:srgbClr>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3</a:t>
                      </a:r>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5</a:t>
                      </a:r>
                      <a:endParaRPr sz="1800">
                        <a:latin typeface="Lexend"/>
                        <a:ea typeface="Lexend"/>
                        <a:cs typeface="Lexend"/>
                        <a:sym typeface="Lexend"/>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alpha val="0"/>
                        </a:srgbClr>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51380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91425" marB="91425" marR="91425" marL="91425" anchor="ctr">
                    <a:lnL cap="flat" cmpd="sng" w="9525">
                      <a:solidFill>
                        <a:srgbClr val="999999">
                          <a:alpha val="0"/>
                        </a:srgbClr>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18</a:t>
                      </a:r>
                      <a:endParaRPr sz="1800">
                        <a:latin typeface="Lexend"/>
                        <a:ea typeface="Lexend"/>
                        <a:cs typeface="Lexend"/>
                        <a:sym typeface="Lexend"/>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alpha val="0"/>
                        </a:srgbClr>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alpha val="0"/>
                        </a:srgbClr>
                      </a:solidFill>
                      <a:prstDash val="solid"/>
                      <a:round/>
                      <a:headEnd len="sm" w="sm" type="none"/>
                      <a:tailEnd len="sm" w="sm" type="none"/>
                    </a:lnB>
                  </a:tcPr>
                </a:tc>
              </a:tr>
            </a:tbl>
          </a:graphicData>
        </a:graphic>
      </p:graphicFrame>
      <p:sp>
        <p:nvSpPr>
          <p:cNvPr id="1444" name="Google Shape;1444;p9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Aragtida Pythagoras (Pythagoras’ theorem) iyo saamiyada (ratios)</a:t>
            </a:r>
            <a:endParaRPr/>
          </a:p>
        </p:txBody>
      </p:sp>
      <p:sp>
        <p:nvSpPr>
          <p:cNvPr id="1445" name="Google Shape;1445;p95"/>
          <p:cNvSpPr txBox="1"/>
          <p:nvPr/>
        </p:nvSpPr>
        <p:spPr>
          <a:xfrm>
            <a:off x="6193286" y="792048"/>
            <a:ext cx="1168259" cy="1926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800">
                <a:latin typeface="Lexend"/>
                <a:ea typeface="Lexend"/>
                <a:cs typeface="Lexend"/>
                <a:sym typeface="Lexend"/>
              </a:rPr>
              <a:t>4 units</a:t>
            </a:r>
            <a:endParaRPr sz="1800">
              <a:latin typeface="Lexend"/>
              <a:ea typeface="Lexend"/>
              <a:cs typeface="Lexend"/>
              <a:sym typeface="Lexend"/>
            </a:endParaRPr>
          </a:p>
        </p:txBody>
      </p:sp>
      <p:sp>
        <p:nvSpPr>
          <p:cNvPr id="1446" name="Google Shape;1446;p95"/>
          <p:cNvSpPr txBox="1"/>
          <p:nvPr/>
        </p:nvSpPr>
        <p:spPr>
          <a:xfrm>
            <a:off x="7825587" y="1856370"/>
            <a:ext cx="871200" cy="32199"/>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800">
                <a:latin typeface="Lexend"/>
                <a:ea typeface="Lexend"/>
                <a:cs typeface="Lexend"/>
                <a:sym typeface="Lexend"/>
              </a:rPr>
              <a:t>3 units</a:t>
            </a:r>
            <a:endParaRPr sz="1800">
              <a:latin typeface="Lexend"/>
              <a:ea typeface="Lexend"/>
              <a:cs typeface="Lexend"/>
              <a:sym typeface="Lexend"/>
            </a:endParaRPr>
          </a:p>
        </p:txBody>
      </p:sp>
      <p:cxnSp>
        <p:nvCxnSpPr>
          <p:cNvPr id="1447" name="Google Shape;1447;p95"/>
          <p:cNvCxnSpPr/>
          <p:nvPr/>
        </p:nvCxnSpPr>
        <p:spPr>
          <a:xfrm>
            <a:off x="6107375" y="1442010"/>
            <a:ext cx="1341600" cy="864600"/>
          </a:xfrm>
          <a:prstGeom prst="straightConnector1">
            <a:avLst/>
          </a:prstGeom>
          <a:noFill/>
          <a:ln cap="flat" cmpd="sng" w="28575">
            <a:solidFill>
              <a:schemeClr val="accent3"/>
            </a:solidFill>
            <a:prstDash val="solid"/>
            <a:round/>
            <a:headEnd len="med" w="med" type="triangle"/>
            <a:tailEnd len="med" w="med" type="triangle"/>
          </a:ln>
        </p:spPr>
      </p:cxnSp>
      <p:sp>
        <p:nvSpPr>
          <p:cNvPr id="1448" name="Google Shape;1448;p95"/>
          <p:cNvSpPr txBox="1"/>
          <p:nvPr/>
        </p:nvSpPr>
        <p:spPr>
          <a:xfrm flipH="1" rot="1972066">
            <a:off x="6250413" y="1586042"/>
            <a:ext cx="1223323" cy="307727"/>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800">
                <a:solidFill>
                  <a:schemeClr val="dk1"/>
                </a:solidFill>
                <a:latin typeface="Lexend"/>
                <a:ea typeface="Lexend"/>
                <a:cs typeface="Lexend"/>
                <a:sym typeface="Lexend"/>
              </a:rPr>
              <a:t>5 units</a:t>
            </a:r>
            <a:endParaRPr sz="1800">
              <a:solidFill>
                <a:schemeClr val="dk1"/>
              </a:solidFill>
              <a:latin typeface="Lexend"/>
              <a:ea typeface="Lexend"/>
              <a:cs typeface="Lexend"/>
              <a:sym typeface="Lexend"/>
            </a:endParaRPr>
          </a:p>
        </p:txBody>
      </p:sp>
      <p:grpSp>
        <p:nvGrpSpPr>
          <p:cNvPr id="1449" name="Google Shape;1449;p95"/>
          <p:cNvGrpSpPr/>
          <p:nvPr/>
        </p:nvGrpSpPr>
        <p:grpSpPr>
          <a:xfrm>
            <a:off x="5317400" y="3311961"/>
            <a:ext cx="575075" cy="708600"/>
            <a:chOff x="6802700" y="3475700"/>
            <a:chExt cx="575075" cy="708600"/>
          </a:xfrm>
        </p:grpSpPr>
        <p:sp>
          <p:nvSpPr>
            <p:cNvPr id="1450" name="Google Shape;1450;p95"/>
            <p:cNvSpPr/>
            <p:nvPr/>
          </p:nvSpPr>
          <p:spPr>
            <a:xfrm flipH="1" rot="10800000">
              <a:off x="6802700" y="3475700"/>
              <a:ext cx="262800" cy="708600"/>
            </a:xfrm>
            <a:prstGeom prst="curvedLeftArrow">
              <a:avLst>
                <a:gd fmla="val 25000" name="adj1"/>
                <a:gd fmla="val 50000" name="adj2"/>
                <a:gd fmla="val 25000" name="adj3"/>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51" name="Google Shape;1451;p95"/>
            <p:cNvSpPr txBox="1"/>
            <p:nvPr/>
          </p:nvSpPr>
          <p:spPr>
            <a:xfrm flipH="1">
              <a:off x="7114975" y="3691208"/>
              <a:ext cx="262800" cy="2772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000000"/>
                </a:buClr>
                <a:buSzPts val="1800"/>
                <a:buFont typeface="Arial"/>
                <a:buNone/>
              </a:pPr>
              <a:r>
                <a:rPr lang="en-GB" sz="1800">
                  <a:latin typeface="Lexend"/>
                  <a:ea typeface="Lexend"/>
                  <a:cs typeface="Lexend"/>
                  <a:sym typeface="Lexend"/>
                </a:rPr>
                <a:t>÷</a:t>
              </a:r>
              <a:endParaRPr sz="1800">
                <a:latin typeface="Lexend"/>
                <a:ea typeface="Lexend"/>
                <a:cs typeface="Lexend"/>
                <a:sym typeface="Lexend"/>
              </a:endParaRPr>
            </a:p>
          </p:txBody>
        </p:sp>
      </p:grpSp>
      <p:grpSp>
        <p:nvGrpSpPr>
          <p:cNvPr id="1452" name="Google Shape;1452;p95"/>
          <p:cNvGrpSpPr/>
          <p:nvPr/>
        </p:nvGrpSpPr>
        <p:grpSpPr>
          <a:xfrm rot="10800000">
            <a:off x="352700" y="3311961"/>
            <a:ext cx="811775" cy="708600"/>
            <a:chOff x="6802700" y="3475700"/>
            <a:chExt cx="811775" cy="708600"/>
          </a:xfrm>
        </p:grpSpPr>
        <p:sp>
          <p:nvSpPr>
            <p:cNvPr id="1453" name="Google Shape;1453;p95"/>
            <p:cNvSpPr/>
            <p:nvPr/>
          </p:nvSpPr>
          <p:spPr>
            <a:xfrm flipH="1" rot="10800000">
              <a:off x="6802700" y="3475700"/>
              <a:ext cx="262800" cy="708600"/>
            </a:xfrm>
            <a:prstGeom prst="curvedLeftArrow">
              <a:avLst>
                <a:gd fmla="val 25000" name="adj1"/>
                <a:gd fmla="val 50000" name="adj2"/>
                <a:gd fmla="val 25000" name="adj3"/>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54" name="Google Shape;1454;p95"/>
            <p:cNvSpPr txBox="1"/>
            <p:nvPr/>
          </p:nvSpPr>
          <p:spPr>
            <a:xfrm flipH="1" rot="10800000">
              <a:off x="7114975" y="3691211"/>
              <a:ext cx="499500" cy="2772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000000"/>
                </a:buClr>
                <a:buSzPts val="1800"/>
                <a:buFont typeface="Arial"/>
                <a:buNone/>
              </a:pPr>
              <a:r>
                <a:rPr lang="en-GB" sz="1800">
                  <a:latin typeface="Lexend"/>
                  <a:ea typeface="Lexend"/>
                  <a:cs typeface="Lexend"/>
                  <a:sym typeface="Lexend"/>
                </a:rPr>
                <a:t>× 3.6</a:t>
              </a:r>
              <a:endParaRPr sz="1800">
                <a:latin typeface="Lexend"/>
                <a:ea typeface="Lexend"/>
                <a:cs typeface="Lexend"/>
                <a:sym typeface="Lexend"/>
              </a:endParaRPr>
            </a:p>
          </p:txBody>
        </p:sp>
      </p:grpSp>
      <p:grpSp>
        <p:nvGrpSpPr>
          <p:cNvPr id="1455" name="Google Shape;1455;p95"/>
          <p:cNvGrpSpPr/>
          <p:nvPr/>
        </p:nvGrpSpPr>
        <p:grpSpPr>
          <a:xfrm>
            <a:off x="1844691" y="3785299"/>
            <a:ext cx="1631214" cy="285338"/>
            <a:chOff x="1844691" y="3736984"/>
            <a:chExt cx="1631214" cy="285338"/>
          </a:xfrm>
        </p:grpSpPr>
        <p:grpSp>
          <p:nvGrpSpPr>
            <p:cNvPr id="1456" name="Google Shape;1456;p95"/>
            <p:cNvGrpSpPr/>
            <p:nvPr/>
          </p:nvGrpSpPr>
          <p:grpSpPr>
            <a:xfrm>
              <a:off x="3190566" y="3736984"/>
              <a:ext cx="285339" cy="285338"/>
              <a:chOff x="5033128" y="1745934"/>
              <a:chExt cx="285339" cy="285338"/>
            </a:xfrm>
          </p:grpSpPr>
          <p:pic>
            <p:nvPicPr>
              <p:cNvPr id="1457" name="Google Shape;1457;p95"/>
              <p:cNvPicPr preferRelativeResize="0"/>
              <p:nvPr/>
            </p:nvPicPr>
            <p:blipFill>
              <a:blip r:embed="rId4">
                <a:alphaModFix/>
              </a:blip>
              <a:stretch>
                <a:fillRect/>
              </a:stretch>
            </p:blipFill>
            <p:spPr>
              <a:xfrm flipH="1">
                <a:off x="5033128" y="1745934"/>
                <a:ext cx="285339" cy="285338"/>
              </a:xfrm>
              <a:prstGeom prst="rect">
                <a:avLst/>
              </a:prstGeom>
              <a:noFill/>
              <a:ln>
                <a:noFill/>
              </a:ln>
            </p:spPr>
          </p:pic>
          <p:sp>
            <p:nvSpPr>
              <p:cNvPr id="1458" name="Google Shape;1458;p95"/>
              <p:cNvSpPr txBox="1"/>
              <p:nvPr/>
            </p:nvSpPr>
            <p:spPr>
              <a:xfrm flipH="1">
                <a:off x="5048406" y="1798553"/>
                <a:ext cx="254700" cy="173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59" name="Google Shape;1459;p95"/>
            <p:cNvGrpSpPr/>
            <p:nvPr/>
          </p:nvGrpSpPr>
          <p:grpSpPr>
            <a:xfrm>
              <a:off x="1844691" y="3736984"/>
              <a:ext cx="285339" cy="285338"/>
              <a:chOff x="5033128" y="1745934"/>
              <a:chExt cx="285339" cy="285338"/>
            </a:xfrm>
          </p:grpSpPr>
          <p:pic>
            <p:nvPicPr>
              <p:cNvPr id="1460" name="Google Shape;1460;p95"/>
              <p:cNvPicPr preferRelativeResize="0"/>
              <p:nvPr/>
            </p:nvPicPr>
            <p:blipFill>
              <a:blip r:embed="rId4">
                <a:alphaModFix/>
              </a:blip>
              <a:stretch>
                <a:fillRect/>
              </a:stretch>
            </p:blipFill>
            <p:spPr>
              <a:xfrm flipH="1">
                <a:off x="5033128" y="1745934"/>
                <a:ext cx="285339" cy="285338"/>
              </a:xfrm>
              <a:prstGeom prst="rect">
                <a:avLst/>
              </a:prstGeom>
              <a:noFill/>
              <a:ln>
                <a:noFill/>
              </a:ln>
            </p:spPr>
          </p:pic>
          <p:sp>
            <p:nvSpPr>
              <p:cNvPr id="1461" name="Google Shape;1461;p95"/>
              <p:cNvSpPr txBox="1"/>
              <p:nvPr/>
            </p:nvSpPr>
            <p:spPr>
              <a:xfrm flipH="1">
                <a:off x="5048406" y="1798553"/>
                <a:ext cx="254700" cy="173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sp>
        <p:nvSpPr>
          <p:cNvPr id="1462" name="Google Shape;1462;p95"/>
          <p:cNvSpPr txBox="1"/>
          <p:nvPr/>
        </p:nvSpPr>
        <p:spPr>
          <a:xfrm flipH="1" rot="2788">
            <a:off x="323999" y="714627"/>
            <a:ext cx="4808402"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800">
                <a:latin typeface="Lexend"/>
                <a:ea typeface="Lexend"/>
                <a:cs typeface="Lexend"/>
                <a:sym typeface="Lexend"/>
              </a:rPr>
              <a:t>Sanduuqa shaashadda retro waxaa ku qoran</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800">
                <a:latin typeface="Lexend"/>
                <a:ea typeface="Lexend"/>
                <a:cs typeface="Lexend"/>
                <a:sym typeface="Lexend"/>
              </a:rPr>
              <a:t>“18 inch screen”.</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800">
                <a:latin typeface="Lexend"/>
                <a:ea typeface="Lexend"/>
                <a:cs typeface="Lexend"/>
                <a:sym typeface="Lexend"/>
              </a:rPr>
              <a:t>Waa maxay ballaca (width) iyo jooga (height) shaashaddan, oo ku qoran inches?</a:t>
            </a:r>
            <a:endParaRPr sz="1800">
              <a:latin typeface="Lexend"/>
              <a:ea typeface="Lexend"/>
              <a:cs typeface="Lexend"/>
              <a:sym typeface="Lexend"/>
            </a:endParaRPr>
          </a:p>
        </p:txBody>
      </p:sp>
      <p:sp>
        <p:nvSpPr>
          <p:cNvPr id="1463" name="Google Shape;1463;p95"/>
          <p:cNvSpPr txBox="1"/>
          <p:nvPr/>
        </p:nvSpPr>
        <p:spPr>
          <a:xfrm>
            <a:off x="6095600" y="792050"/>
            <a:ext cx="1363800" cy="1926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14.4 inches</a:t>
            </a:r>
            <a:endParaRPr sz="2000">
              <a:latin typeface="Kalam"/>
              <a:ea typeface="Kalam"/>
              <a:cs typeface="Kalam"/>
              <a:sym typeface="Kalam"/>
            </a:endParaRPr>
          </a:p>
        </p:txBody>
      </p:sp>
      <p:sp>
        <p:nvSpPr>
          <p:cNvPr id="1464" name="Google Shape;1464;p95"/>
          <p:cNvSpPr txBox="1"/>
          <p:nvPr/>
        </p:nvSpPr>
        <p:spPr>
          <a:xfrm>
            <a:off x="7825587" y="1856370"/>
            <a:ext cx="871200" cy="32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solidFill>
                  <a:schemeClr val="dk1"/>
                </a:solidFill>
                <a:latin typeface="Kalam"/>
                <a:ea typeface="Kalam"/>
                <a:cs typeface="Kalam"/>
                <a:sym typeface="Kalam"/>
              </a:rPr>
              <a:t>10.8 inches</a:t>
            </a:r>
            <a:endParaRPr sz="1800">
              <a:latin typeface="Lexend"/>
              <a:ea typeface="Lexend"/>
              <a:cs typeface="Lexend"/>
              <a:sym typeface="Lexend"/>
            </a:endParaRPr>
          </a:p>
        </p:txBody>
      </p:sp>
      <p:cxnSp>
        <p:nvCxnSpPr>
          <p:cNvPr id="1465" name="Google Shape;1465;p95"/>
          <p:cNvCxnSpPr/>
          <p:nvPr/>
        </p:nvCxnSpPr>
        <p:spPr>
          <a:xfrm>
            <a:off x="7707975" y="1429800"/>
            <a:ext cx="4800" cy="907500"/>
          </a:xfrm>
          <a:prstGeom prst="straightConnector1">
            <a:avLst/>
          </a:prstGeom>
          <a:noFill/>
          <a:ln cap="flat" cmpd="sng" w="28575">
            <a:solidFill>
              <a:schemeClr val="accent4"/>
            </a:solidFill>
            <a:prstDash val="solid"/>
            <a:round/>
            <a:headEnd len="med" w="med" type="triangle"/>
            <a:tailEnd len="med" w="med" type="triangle"/>
          </a:ln>
        </p:spPr>
      </p:cxnSp>
      <p:cxnSp>
        <p:nvCxnSpPr>
          <p:cNvPr id="1466" name="Google Shape;1466;p95"/>
          <p:cNvCxnSpPr/>
          <p:nvPr/>
        </p:nvCxnSpPr>
        <p:spPr>
          <a:xfrm flipH="1" rot="10800000">
            <a:off x="6128850" y="1098825"/>
            <a:ext cx="1308600" cy="5100"/>
          </a:xfrm>
          <a:prstGeom prst="straightConnector1">
            <a:avLst/>
          </a:prstGeom>
          <a:noFill/>
          <a:ln cap="flat" cmpd="sng" w="28575">
            <a:solidFill>
              <a:schemeClr val="accent4"/>
            </a:solidFill>
            <a:prstDash val="solid"/>
            <a:round/>
            <a:headEnd len="med" w="med" type="triangle"/>
            <a:tailEnd len="med" w="med" type="triangle"/>
          </a:ln>
        </p:spPr>
      </p:cxnSp>
      <p:sp>
        <p:nvSpPr>
          <p:cNvPr id="1467" name="Google Shape;1467;p95"/>
          <p:cNvSpPr txBox="1"/>
          <p:nvPr/>
        </p:nvSpPr>
        <p:spPr>
          <a:xfrm flipH="1" rot="1972066">
            <a:off x="6250413" y="1586042"/>
            <a:ext cx="1223323" cy="307727"/>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800">
                <a:solidFill>
                  <a:schemeClr val="dk1"/>
                </a:solidFill>
                <a:latin typeface="Lexend"/>
                <a:ea typeface="Lexend"/>
                <a:cs typeface="Lexend"/>
                <a:sym typeface="Lexend"/>
              </a:rPr>
              <a:t>18 inches</a:t>
            </a:r>
            <a:endParaRPr sz="18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455"/>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4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63"/>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448"/>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446"/>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445"/>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1" name="Shape 1471"/>
        <p:cNvGrpSpPr/>
        <p:nvPr/>
      </p:nvGrpSpPr>
      <p:grpSpPr>
        <a:xfrm>
          <a:off x="0" y="0"/>
          <a:ext cx="0" cy="0"/>
          <a:chOff x="0" y="0"/>
          <a:chExt cx="0" cy="0"/>
        </a:xfrm>
      </p:grpSpPr>
      <p:sp>
        <p:nvSpPr>
          <p:cNvPr id="1472" name="Google Shape;1472;p96"/>
          <p:cNvSpPr txBox="1"/>
          <p:nvPr/>
        </p:nvSpPr>
        <p:spPr>
          <a:xfrm flipH="1" rot="2708">
            <a:off x="324124" y="714616"/>
            <a:ext cx="4570501"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1) Mid kasta oo ka mid ah saddexdan TV-ga ballaaran (widescreen) wuxuu leeyahay ballac (width) iyo joog (height) oo saami (ratio) 16 : 9 ah.</a:t>
            </a:r>
            <a:endParaRPr sz="1800">
              <a:latin typeface="Lexend"/>
              <a:ea typeface="Lexend"/>
              <a:cs typeface="Lexend"/>
              <a:sym typeface="Lexend"/>
            </a:endParaRPr>
          </a:p>
        </p:txBody>
      </p:sp>
      <p:sp>
        <p:nvSpPr>
          <p:cNvPr id="1473" name="Google Shape;1473;p9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Aragtida Pythagoras (Pythagoras’ theorem) iyo saamiyada (ratios)</a:t>
            </a:r>
            <a:endParaRPr/>
          </a:p>
        </p:txBody>
      </p:sp>
      <p:cxnSp>
        <p:nvCxnSpPr>
          <p:cNvPr id="1474" name="Google Shape;1474;p96"/>
          <p:cNvCxnSpPr/>
          <p:nvPr/>
        </p:nvCxnSpPr>
        <p:spPr>
          <a:xfrm>
            <a:off x="5263750" y="741092"/>
            <a:ext cx="1215000" cy="760500"/>
          </a:xfrm>
          <a:prstGeom prst="straightConnector1">
            <a:avLst/>
          </a:prstGeom>
          <a:noFill/>
          <a:ln cap="flat" cmpd="sng" w="28575">
            <a:solidFill>
              <a:schemeClr val="accent3"/>
            </a:solidFill>
            <a:prstDash val="solid"/>
            <a:round/>
            <a:headEnd len="med" w="med" type="triangle"/>
            <a:tailEnd len="med" w="med" type="triangle"/>
          </a:ln>
        </p:spPr>
      </p:cxnSp>
      <p:sp>
        <p:nvSpPr>
          <p:cNvPr id="1475" name="Google Shape;1475;p96"/>
          <p:cNvSpPr txBox="1"/>
          <p:nvPr/>
        </p:nvSpPr>
        <p:spPr>
          <a:xfrm flipH="1" rot="1921020">
            <a:off x="5541649" y="857832"/>
            <a:ext cx="940451" cy="307569"/>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solidFill>
                  <a:schemeClr val="dk1"/>
                </a:solidFill>
                <a:latin typeface="Lexend"/>
                <a:ea typeface="Lexend"/>
                <a:cs typeface="Lexend"/>
                <a:sym typeface="Lexend"/>
              </a:rPr>
              <a:t>8 inches</a:t>
            </a:r>
            <a:endParaRPr sz="1800">
              <a:solidFill>
                <a:schemeClr val="dk1"/>
              </a:solidFill>
              <a:latin typeface="Lexend"/>
              <a:ea typeface="Lexend"/>
              <a:cs typeface="Lexend"/>
              <a:sym typeface="Lexend"/>
            </a:endParaRPr>
          </a:p>
        </p:txBody>
      </p:sp>
      <p:grpSp>
        <p:nvGrpSpPr>
          <p:cNvPr id="1476" name="Google Shape;1476;p96"/>
          <p:cNvGrpSpPr/>
          <p:nvPr/>
        </p:nvGrpSpPr>
        <p:grpSpPr>
          <a:xfrm>
            <a:off x="6779021" y="641384"/>
            <a:ext cx="1847407" cy="1285326"/>
            <a:chOff x="6909850" y="725394"/>
            <a:chExt cx="1215000" cy="845331"/>
          </a:xfrm>
        </p:grpSpPr>
        <p:cxnSp>
          <p:nvCxnSpPr>
            <p:cNvPr id="1477" name="Google Shape;1477;p96"/>
            <p:cNvCxnSpPr/>
            <p:nvPr/>
          </p:nvCxnSpPr>
          <p:spPr>
            <a:xfrm>
              <a:off x="6909850" y="810225"/>
              <a:ext cx="1215000" cy="760500"/>
            </a:xfrm>
            <a:prstGeom prst="straightConnector1">
              <a:avLst/>
            </a:prstGeom>
            <a:noFill/>
            <a:ln cap="flat" cmpd="sng" w="28575">
              <a:solidFill>
                <a:schemeClr val="accent3"/>
              </a:solidFill>
              <a:prstDash val="solid"/>
              <a:round/>
              <a:headEnd len="med" w="med" type="triangle"/>
              <a:tailEnd len="med" w="med" type="triangle"/>
            </a:ln>
          </p:spPr>
        </p:cxnSp>
        <p:sp>
          <p:nvSpPr>
            <p:cNvPr id="1478" name="Google Shape;1478;p96"/>
            <p:cNvSpPr txBox="1"/>
            <p:nvPr/>
          </p:nvSpPr>
          <p:spPr>
            <a:xfrm flipH="1" rot="1921659">
              <a:off x="7045456" y="992215"/>
              <a:ext cx="1064058" cy="201357"/>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000">
                  <a:solidFill>
                    <a:schemeClr val="dk1"/>
                  </a:solidFill>
                  <a:latin typeface="Lexend"/>
                  <a:ea typeface="Lexend"/>
                  <a:cs typeface="Lexend"/>
                  <a:sym typeface="Lexend"/>
                </a:rPr>
                <a:t>12 inches</a:t>
              </a:r>
              <a:endParaRPr sz="1800">
                <a:solidFill>
                  <a:schemeClr val="dk1"/>
                </a:solidFill>
                <a:latin typeface="Lexend"/>
                <a:ea typeface="Lexend"/>
                <a:cs typeface="Lexend"/>
                <a:sym typeface="Lexend"/>
              </a:endParaRPr>
            </a:p>
          </p:txBody>
        </p:sp>
      </p:grpSp>
      <p:grpSp>
        <p:nvGrpSpPr>
          <p:cNvPr id="1479" name="Google Shape;1479;p96"/>
          <p:cNvGrpSpPr/>
          <p:nvPr/>
        </p:nvGrpSpPr>
        <p:grpSpPr>
          <a:xfrm>
            <a:off x="6067541" y="2708675"/>
            <a:ext cx="2282256" cy="1587870"/>
            <a:chOff x="6909850" y="725394"/>
            <a:chExt cx="1215000" cy="845331"/>
          </a:xfrm>
        </p:grpSpPr>
        <p:cxnSp>
          <p:nvCxnSpPr>
            <p:cNvPr id="1480" name="Google Shape;1480;p96"/>
            <p:cNvCxnSpPr/>
            <p:nvPr/>
          </p:nvCxnSpPr>
          <p:spPr>
            <a:xfrm>
              <a:off x="6909850" y="810225"/>
              <a:ext cx="1215000" cy="760500"/>
            </a:xfrm>
            <a:prstGeom prst="straightConnector1">
              <a:avLst/>
            </a:prstGeom>
            <a:noFill/>
            <a:ln cap="flat" cmpd="sng" w="28575">
              <a:solidFill>
                <a:schemeClr val="accent3"/>
              </a:solidFill>
              <a:prstDash val="solid"/>
              <a:round/>
              <a:headEnd len="med" w="med" type="triangle"/>
              <a:tailEnd len="med" w="med" type="triangle"/>
            </a:ln>
          </p:spPr>
        </p:cxnSp>
        <p:sp>
          <p:nvSpPr>
            <p:cNvPr id="1481" name="Google Shape;1481;p96"/>
            <p:cNvSpPr txBox="1"/>
            <p:nvPr/>
          </p:nvSpPr>
          <p:spPr>
            <a:xfrm flipH="1" rot="1921659">
              <a:off x="7045456" y="992215"/>
              <a:ext cx="1064058" cy="201357"/>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000">
                  <a:solidFill>
                    <a:schemeClr val="dk1"/>
                  </a:solidFill>
                  <a:latin typeface="Lexend"/>
                  <a:ea typeface="Lexend"/>
                  <a:cs typeface="Lexend"/>
                  <a:sym typeface="Lexend"/>
                </a:rPr>
                <a:t>30 inches</a:t>
              </a:r>
              <a:endParaRPr sz="1800">
                <a:solidFill>
                  <a:schemeClr val="dk1"/>
                </a:solidFill>
                <a:latin typeface="Lexend"/>
                <a:ea typeface="Lexend"/>
                <a:cs typeface="Lexend"/>
                <a:sym typeface="Lexend"/>
              </a:endParaRPr>
            </a:p>
          </p:txBody>
        </p:sp>
      </p:grpSp>
      <p:sp>
        <p:nvSpPr>
          <p:cNvPr id="1482" name="Google Shape;1482;p96"/>
          <p:cNvSpPr txBox="1"/>
          <p:nvPr/>
        </p:nvSpPr>
        <p:spPr>
          <a:xfrm flipH="1" rot="2693">
            <a:off x="5296212" y="1763349"/>
            <a:ext cx="11490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shaashadda A (screen A)</a:t>
            </a:r>
            <a:endParaRPr sz="1800">
              <a:latin typeface="Lexend"/>
              <a:ea typeface="Lexend"/>
              <a:cs typeface="Lexend"/>
              <a:sym typeface="Lexend"/>
            </a:endParaRPr>
          </a:p>
        </p:txBody>
      </p:sp>
      <p:sp>
        <p:nvSpPr>
          <p:cNvPr id="1483" name="Google Shape;1483;p96"/>
          <p:cNvSpPr txBox="1"/>
          <p:nvPr/>
        </p:nvSpPr>
        <p:spPr>
          <a:xfrm flipH="1" rot="2690">
            <a:off x="324049" y="1640554"/>
            <a:ext cx="4218001"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a) Dhammaystir jumlada kasta adoo dooranaya erayga ku habboon hoose.</a:t>
            </a:r>
            <a:endParaRPr sz="1800">
              <a:latin typeface="Lexend"/>
              <a:ea typeface="Lexend"/>
              <a:cs typeface="Lexend"/>
              <a:sym typeface="Lexend"/>
            </a:endParaRPr>
          </a:p>
        </p:txBody>
      </p:sp>
      <p:sp>
        <p:nvSpPr>
          <p:cNvPr id="1484" name="Google Shape;1484;p96"/>
          <p:cNvSpPr txBox="1"/>
          <p:nvPr/>
        </p:nvSpPr>
        <p:spPr>
          <a:xfrm flipH="1" rot="2693">
            <a:off x="7134850" y="2294099"/>
            <a:ext cx="11490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shaashadda B</a:t>
            </a:r>
            <a:endParaRPr sz="1800">
              <a:latin typeface="Lexend"/>
              <a:ea typeface="Lexend"/>
              <a:cs typeface="Lexend"/>
              <a:sym typeface="Lexend"/>
            </a:endParaRPr>
          </a:p>
        </p:txBody>
      </p:sp>
      <p:sp>
        <p:nvSpPr>
          <p:cNvPr id="1485" name="Google Shape;1485;p96"/>
          <p:cNvSpPr txBox="1"/>
          <p:nvPr/>
        </p:nvSpPr>
        <p:spPr>
          <a:xfrm flipH="1" rot="2693">
            <a:off x="5863300" y="4381899"/>
            <a:ext cx="11490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shaashadda C</a:t>
            </a:r>
            <a:endParaRPr sz="1800">
              <a:latin typeface="Lexend"/>
              <a:ea typeface="Lexend"/>
              <a:cs typeface="Lexend"/>
              <a:sym typeface="Lexend"/>
            </a:endParaRPr>
          </a:p>
        </p:txBody>
      </p:sp>
      <p:sp>
        <p:nvSpPr>
          <p:cNvPr id="1486" name="Google Shape;1486;p96"/>
          <p:cNvSpPr txBox="1"/>
          <p:nvPr/>
        </p:nvSpPr>
        <p:spPr>
          <a:xfrm flipH="1" rot="2970">
            <a:off x="552674" y="3555156"/>
            <a:ext cx="4860902"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___________ shaashadda A ilaa B waa 1.5.</a:t>
            </a:r>
            <a:r>
              <a:rPr lang="en-GB" sz="1100">
                <a:solidFill>
                  <a:schemeClr val="dk1"/>
                </a:solidFill>
                <a:latin typeface="Lexend"/>
                <a:ea typeface="Times New Roman"/>
                <a:cs typeface="Times New Roman"/>
                <a:sym typeface="Times New Roman"/>
              </a:rPr>
              <a:t/>
            </a:r>
            <a:r>
              <a:rPr lang="en-GB" sz="1100">
                <a:latin typeface="Lexend"/>
                <a:ea typeface="Lexend"/>
                <a:cs typeface="Lexend"/>
                <a:sym typeface="Lexend"/>
              </a:rPr>
              <a:t/>
            </a:r>
            <a:endParaRPr sz="1800">
              <a:latin typeface="Lexend"/>
              <a:ea typeface="Lexend"/>
              <a:cs typeface="Lexend"/>
              <a:sym typeface="Lexend"/>
            </a:endParaRPr>
          </a:p>
        </p:txBody>
      </p:sp>
      <p:sp>
        <p:nvSpPr>
          <p:cNvPr id="1487" name="Google Shape;1487;p96"/>
          <p:cNvSpPr txBox="1"/>
          <p:nvPr/>
        </p:nvSpPr>
        <p:spPr>
          <a:xfrm flipH="1" rot="2970">
            <a:off x="552674" y="2365706"/>
            <a:ext cx="4860902"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Mid kasta oo ka mid ah TV-yada waa ___________ midka kale.</a:t>
            </a:r>
            <a:r>
              <a:rPr lang="en-GB" sz="1100">
                <a:latin typeface="Lexend"/>
                <a:ea typeface="Times New Roman"/>
                <a:cs typeface="Times New Roman"/>
                <a:sym typeface="Times New Roman"/>
              </a:rPr>
              <a:t/>
            </a:r>
            <a:r>
              <a:rPr lang="en-GB" sz="1100">
                <a:latin typeface="Lexend"/>
                <a:ea typeface="Lexend"/>
                <a:cs typeface="Lexend"/>
                <a:sym typeface="Lexend"/>
              </a:rPr>
              <a:t/>
            </a:r>
            <a:endParaRPr sz="1800">
              <a:latin typeface="Lexend"/>
              <a:ea typeface="Lexend"/>
              <a:cs typeface="Lexend"/>
              <a:sym typeface="Lexend"/>
            </a:endParaRPr>
          </a:p>
        </p:txBody>
      </p:sp>
      <p:sp>
        <p:nvSpPr>
          <p:cNvPr id="1488" name="Google Shape;1488;p96"/>
          <p:cNvSpPr txBox="1"/>
          <p:nvPr/>
        </p:nvSpPr>
        <p:spPr>
          <a:xfrm flipH="1" rot="2913">
            <a:off x="552699" y="2822058"/>
            <a:ext cx="4957202"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Tani waa sababta oo ah ___________ iyo ___________ waxay ku jiraan ___________ midba midka kale.</a:t>
            </a:r>
            <a:r>
              <a:rPr lang="en-GB" sz="1100">
                <a:solidFill>
                  <a:schemeClr val="dk1"/>
                </a:solidFill>
                <a:latin typeface="Lexend"/>
                <a:ea typeface="Times New Roman"/>
                <a:cs typeface="Times New Roman"/>
                <a:sym typeface="Times New Roman"/>
              </a:rPr>
              <a:t/>
            </a:r>
            <a:r>
              <a:rPr lang="en-GB" sz="1100">
                <a:latin typeface="Lexend"/>
                <a:ea typeface="Lexend"/>
                <a:cs typeface="Lexend"/>
                <a:sym typeface="Lexend"/>
              </a:rPr>
              <a:t/>
            </a:r>
            <a:r>
              <a:rPr lang="en-GB" sz="1100">
                <a:solidFill>
                  <a:schemeClr val="dk1"/>
                </a:solidFill>
                <a:latin typeface="Lexend"/>
                <a:ea typeface="Times New Roman"/>
                <a:cs typeface="Times New Roman"/>
                <a:sym typeface="Times New Roman"/>
              </a:rPr>
              <a:t/>
            </a:r>
            <a:r>
              <a:rPr lang="en-GB" sz="1100">
                <a:latin typeface="Lexend"/>
                <a:ea typeface="Lexend"/>
                <a:cs typeface="Lexend"/>
                <a:sym typeface="Lexend"/>
              </a:rPr>
              <a:t/>
            </a:r>
            <a:r>
              <a:rPr lang="en-GB" sz="1100">
                <a:solidFill>
                  <a:schemeClr val="dk1"/>
                </a:solidFill>
                <a:latin typeface="Lexend"/>
                <a:ea typeface="Times New Roman"/>
                <a:cs typeface="Times New Roman"/>
                <a:sym typeface="Times New Roman"/>
              </a:rPr>
              <a:t/>
            </a:r>
            <a:r>
              <a:rPr lang="en-GB" sz="1100">
                <a:latin typeface="Lexend"/>
                <a:ea typeface="Lexend"/>
                <a:cs typeface="Lexend"/>
                <a:sym typeface="Lexend"/>
              </a:rPr>
              <a:t/>
            </a:r>
            <a:endParaRPr sz="1800">
              <a:latin typeface="Lexend"/>
              <a:ea typeface="Lexend"/>
              <a:cs typeface="Lexend"/>
              <a:sym typeface="Lexend"/>
            </a:endParaRPr>
          </a:p>
        </p:txBody>
      </p:sp>
      <p:sp>
        <p:nvSpPr>
          <p:cNvPr id="1489" name="Google Shape;1489;p96"/>
          <p:cNvSpPr/>
          <p:nvPr/>
        </p:nvSpPr>
        <p:spPr>
          <a:xfrm>
            <a:off x="324125" y="4089225"/>
            <a:ext cx="1385700" cy="3147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saami (proportion)</a:t>
            </a:r>
            <a:endParaRPr sz="1800">
              <a:latin typeface="Lexend"/>
              <a:ea typeface="Lexend"/>
              <a:cs typeface="Lexend"/>
              <a:sym typeface="Lexend"/>
            </a:endParaRPr>
          </a:p>
        </p:txBody>
      </p:sp>
      <p:sp>
        <p:nvSpPr>
          <p:cNvPr id="1490" name="Google Shape;1490;p96"/>
          <p:cNvSpPr/>
          <p:nvPr/>
        </p:nvSpPr>
        <p:spPr>
          <a:xfrm>
            <a:off x="1844149" y="4089225"/>
            <a:ext cx="1385700" cy="3147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qiyaasta weyneyn (scale factor)</a:t>
            </a:r>
            <a:endParaRPr sz="1800">
              <a:latin typeface="Lexend"/>
              <a:ea typeface="Lexend"/>
              <a:cs typeface="Lexend"/>
              <a:sym typeface="Lexend"/>
            </a:endParaRPr>
          </a:p>
        </p:txBody>
      </p:sp>
      <p:sp>
        <p:nvSpPr>
          <p:cNvPr id="1491" name="Google Shape;1491;p96"/>
          <p:cNvSpPr/>
          <p:nvPr/>
        </p:nvSpPr>
        <p:spPr>
          <a:xfrm>
            <a:off x="3364173" y="4089225"/>
            <a:ext cx="1385700" cy="3147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ballaca (width)</a:t>
            </a:r>
            <a:endParaRPr sz="1800">
              <a:latin typeface="Lexend"/>
              <a:ea typeface="Lexend"/>
              <a:cs typeface="Lexend"/>
              <a:sym typeface="Lexend"/>
            </a:endParaRPr>
          </a:p>
        </p:txBody>
      </p:sp>
      <p:sp>
        <p:nvSpPr>
          <p:cNvPr id="1492" name="Google Shape;1492;p96"/>
          <p:cNvSpPr/>
          <p:nvPr/>
        </p:nvSpPr>
        <p:spPr>
          <a:xfrm>
            <a:off x="1084137" y="4471125"/>
            <a:ext cx="1385700" cy="3147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isku qaab (congruent)</a:t>
            </a:r>
            <a:endParaRPr sz="1800">
              <a:latin typeface="Lexend"/>
              <a:ea typeface="Lexend"/>
              <a:cs typeface="Lexend"/>
              <a:sym typeface="Lexend"/>
            </a:endParaRPr>
          </a:p>
        </p:txBody>
      </p:sp>
      <p:sp>
        <p:nvSpPr>
          <p:cNvPr id="1493" name="Google Shape;1493;p96"/>
          <p:cNvSpPr/>
          <p:nvPr/>
        </p:nvSpPr>
        <p:spPr>
          <a:xfrm>
            <a:off x="2604161" y="4471125"/>
            <a:ext cx="1385700" cy="3147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joogga (height)</a:t>
            </a:r>
            <a:endParaRPr sz="1800">
              <a:latin typeface="Lexend"/>
              <a:ea typeface="Lexend"/>
              <a:cs typeface="Lexend"/>
              <a:sym typeface="Lexend"/>
            </a:endParaRPr>
          </a:p>
        </p:txBody>
      </p:sp>
      <p:sp>
        <p:nvSpPr>
          <p:cNvPr id="1494" name="Google Shape;1494;p96"/>
          <p:cNvSpPr/>
          <p:nvPr/>
        </p:nvSpPr>
        <p:spPr>
          <a:xfrm>
            <a:off x="4124185" y="4471125"/>
            <a:ext cx="1385700" cy="3147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isku mid (similar)</a:t>
            </a:r>
            <a:endParaRPr sz="1800">
              <a:latin typeface="Lexend"/>
              <a:ea typeface="Lexend"/>
              <a:cs typeface="Lexend"/>
              <a:sym typeface="Lexend"/>
            </a:endParaRPr>
          </a:p>
        </p:txBody>
      </p:sp>
      <p:sp>
        <p:nvSpPr>
          <p:cNvPr id="1495" name="Google Shape;1495;p96"/>
          <p:cNvSpPr/>
          <p:nvPr/>
        </p:nvSpPr>
        <p:spPr>
          <a:xfrm>
            <a:off x="6704566" y="680635"/>
            <a:ext cx="1962600" cy="1375200"/>
          </a:xfrm>
          <a:prstGeom prst="roundRect">
            <a:avLst>
              <a:gd fmla="val 16667" name="adj"/>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96" name="Google Shape;1496;p96"/>
          <p:cNvSpPr/>
          <p:nvPr/>
        </p:nvSpPr>
        <p:spPr>
          <a:xfrm>
            <a:off x="5253207" y="677164"/>
            <a:ext cx="1215000" cy="851400"/>
          </a:xfrm>
          <a:prstGeom prst="roundRect">
            <a:avLst>
              <a:gd fmla="val 16667" name="adj"/>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97" name="Google Shape;1497;p96"/>
          <p:cNvSpPr/>
          <p:nvPr/>
        </p:nvSpPr>
        <p:spPr>
          <a:xfrm>
            <a:off x="6037109" y="2758915"/>
            <a:ext cx="2345400" cy="1587900"/>
          </a:xfrm>
          <a:prstGeom prst="roundRect">
            <a:avLst>
              <a:gd fmla="val 16667" name="adj"/>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1" name="Shape 1501"/>
        <p:cNvGrpSpPr/>
        <p:nvPr/>
      </p:nvGrpSpPr>
      <p:grpSpPr>
        <a:xfrm>
          <a:off x="0" y="0"/>
          <a:ext cx="0" cy="0"/>
          <a:chOff x="0" y="0"/>
          <a:chExt cx="0" cy="0"/>
        </a:xfrm>
      </p:grpSpPr>
      <p:sp>
        <p:nvSpPr>
          <p:cNvPr id="1502" name="Google Shape;1502;p97"/>
          <p:cNvSpPr txBox="1"/>
          <p:nvPr/>
        </p:nvSpPr>
        <p:spPr>
          <a:xfrm flipH="1" rot="2708">
            <a:off x="324124" y="714616"/>
            <a:ext cx="4570501"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1) Mid kasta oo ka mid ah saddexdan TV oo ballaadhan ayaa leh ballaca (width) iyo joogga (height) saami (ratio) 16 : 9.</a:t>
            </a:r>
            <a:endParaRPr sz="1800">
              <a:latin typeface="Lexend"/>
              <a:ea typeface="Lexend"/>
              <a:cs typeface="Lexend"/>
              <a:sym typeface="Lexend"/>
            </a:endParaRPr>
          </a:p>
        </p:txBody>
      </p:sp>
      <p:sp>
        <p:nvSpPr>
          <p:cNvPr id="1503" name="Google Shape;1503;p9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Aragtida Pythagoras (Pythagoras’ theorem) iyo saamiyada (ratios)</a:t>
            </a:r>
            <a:endParaRPr/>
          </a:p>
        </p:txBody>
      </p:sp>
      <p:cxnSp>
        <p:nvCxnSpPr>
          <p:cNvPr id="1504" name="Google Shape;1504;p97"/>
          <p:cNvCxnSpPr/>
          <p:nvPr/>
        </p:nvCxnSpPr>
        <p:spPr>
          <a:xfrm>
            <a:off x="5263750" y="741092"/>
            <a:ext cx="1215000" cy="760500"/>
          </a:xfrm>
          <a:prstGeom prst="straightConnector1">
            <a:avLst/>
          </a:prstGeom>
          <a:noFill/>
          <a:ln cap="flat" cmpd="sng" w="28575">
            <a:solidFill>
              <a:schemeClr val="accent3"/>
            </a:solidFill>
            <a:prstDash val="solid"/>
            <a:round/>
            <a:headEnd len="med" w="med" type="triangle"/>
            <a:tailEnd len="med" w="med" type="triangle"/>
          </a:ln>
        </p:spPr>
      </p:cxnSp>
      <p:sp>
        <p:nvSpPr>
          <p:cNvPr id="1505" name="Google Shape;1505;p97"/>
          <p:cNvSpPr txBox="1"/>
          <p:nvPr/>
        </p:nvSpPr>
        <p:spPr>
          <a:xfrm flipH="1" rot="1921020">
            <a:off x="5541649" y="857832"/>
            <a:ext cx="940451" cy="307569"/>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solidFill>
                  <a:schemeClr val="dk1"/>
                </a:solidFill>
                <a:latin typeface="Lexend"/>
                <a:ea typeface="Lexend"/>
                <a:cs typeface="Lexend"/>
                <a:sym typeface="Lexend"/>
              </a:rPr>
              <a:t>8 inches</a:t>
            </a:r>
            <a:endParaRPr sz="1800">
              <a:solidFill>
                <a:schemeClr val="dk1"/>
              </a:solidFill>
              <a:latin typeface="Lexend"/>
              <a:ea typeface="Lexend"/>
              <a:cs typeface="Lexend"/>
              <a:sym typeface="Lexend"/>
            </a:endParaRPr>
          </a:p>
        </p:txBody>
      </p:sp>
      <p:grpSp>
        <p:nvGrpSpPr>
          <p:cNvPr id="1506" name="Google Shape;1506;p97"/>
          <p:cNvGrpSpPr/>
          <p:nvPr/>
        </p:nvGrpSpPr>
        <p:grpSpPr>
          <a:xfrm>
            <a:off x="6779021" y="641384"/>
            <a:ext cx="1847407" cy="1285326"/>
            <a:chOff x="6909850" y="725394"/>
            <a:chExt cx="1215000" cy="845331"/>
          </a:xfrm>
        </p:grpSpPr>
        <p:cxnSp>
          <p:nvCxnSpPr>
            <p:cNvPr id="1507" name="Google Shape;1507;p97"/>
            <p:cNvCxnSpPr/>
            <p:nvPr/>
          </p:nvCxnSpPr>
          <p:spPr>
            <a:xfrm>
              <a:off x="6909850" y="810225"/>
              <a:ext cx="1215000" cy="760500"/>
            </a:xfrm>
            <a:prstGeom prst="straightConnector1">
              <a:avLst/>
            </a:prstGeom>
            <a:noFill/>
            <a:ln cap="flat" cmpd="sng" w="28575">
              <a:solidFill>
                <a:schemeClr val="accent3"/>
              </a:solidFill>
              <a:prstDash val="solid"/>
              <a:round/>
              <a:headEnd len="med" w="med" type="triangle"/>
              <a:tailEnd len="med" w="med" type="triangle"/>
            </a:ln>
          </p:spPr>
        </p:cxnSp>
        <p:sp>
          <p:nvSpPr>
            <p:cNvPr id="1508" name="Google Shape;1508;p97"/>
            <p:cNvSpPr txBox="1"/>
            <p:nvPr/>
          </p:nvSpPr>
          <p:spPr>
            <a:xfrm flipH="1" rot="1921659">
              <a:off x="7045456" y="992215"/>
              <a:ext cx="1064058" cy="201357"/>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200">
                  <a:solidFill>
                    <a:schemeClr val="dk1"/>
                  </a:solidFill>
                  <a:latin typeface="Lexend"/>
                  <a:ea typeface="Lexend"/>
                  <a:cs typeface="Lexend"/>
                  <a:sym typeface="Lexend"/>
                </a:rPr>
                <a:t>12 inches</a:t>
              </a:r>
              <a:endParaRPr sz="1800">
                <a:solidFill>
                  <a:schemeClr val="dk1"/>
                </a:solidFill>
                <a:latin typeface="Lexend"/>
                <a:ea typeface="Lexend"/>
                <a:cs typeface="Lexend"/>
                <a:sym typeface="Lexend"/>
              </a:endParaRPr>
            </a:p>
          </p:txBody>
        </p:sp>
      </p:grpSp>
      <p:grpSp>
        <p:nvGrpSpPr>
          <p:cNvPr id="1509" name="Google Shape;1509;p97"/>
          <p:cNvGrpSpPr/>
          <p:nvPr/>
        </p:nvGrpSpPr>
        <p:grpSpPr>
          <a:xfrm>
            <a:off x="6067541" y="2708675"/>
            <a:ext cx="2282256" cy="1587870"/>
            <a:chOff x="6909850" y="725394"/>
            <a:chExt cx="1215000" cy="845331"/>
          </a:xfrm>
        </p:grpSpPr>
        <p:cxnSp>
          <p:nvCxnSpPr>
            <p:cNvPr id="1510" name="Google Shape;1510;p97"/>
            <p:cNvCxnSpPr/>
            <p:nvPr/>
          </p:nvCxnSpPr>
          <p:spPr>
            <a:xfrm>
              <a:off x="6909850" y="810225"/>
              <a:ext cx="1215000" cy="760500"/>
            </a:xfrm>
            <a:prstGeom prst="straightConnector1">
              <a:avLst/>
            </a:prstGeom>
            <a:noFill/>
            <a:ln cap="flat" cmpd="sng" w="28575">
              <a:solidFill>
                <a:schemeClr val="accent3"/>
              </a:solidFill>
              <a:prstDash val="solid"/>
              <a:round/>
              <a:headEnd len="med" w="med" type="triangle"/>
              <a:tailEnd len="med" w="med" type="triangle"/>
            </a:ln>
          </p:spPr>
        </p:cxnSp>
        <p:sp>
          <p:nvSpPr>
            <p:cNvPr id="1511" name="Google Shape;1511;p97"/>
            <p:cNvSpPr txBox="1"/>
            <p:nvPr/>
          </p:nvSpPr>
          <p:spPr>
            <a:xfrm flipH="1" rot="1921659">
              <a:off x="7045456" y="992215"/>
              <a:ext cx="1064058" cy="201357"/>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200">
                  <a:solidFill>
                    <a:schemeClr val="dk1"/>
                  </a:solidFill>
                  <a:latin typeface="Lexend"/>
                  <a:ea typeface="Lexend"/>
                  <a:cs typeface="Lexend"/>
                  <a:sym typeface="Lexend"/>
                </a:rPr>
                <a:t>30 inches</a:t>
              </a:r>
              <a:endParaRPr sz="1800">
                <a:solidFill>
                  <a:schemeClr val="dk1"/>
                </a:solidFill>
                <a:latin typeface="Lexend"/>
                <a:ea typeface="Lexend"/>
                <a:cs typeface="Lexend"/>
                <a:sym typeface="Lexend"/>
              </a:endParaRPr>
            </a:p>
          </p:txBody>
        </p:sp>
      </p:grpSp>
      <p:sp>
        <p:nvSpPr>
          <p:cNvPr id="1512" name="Google Shape;1512;p97"/>
          <p:cNvSpPr txBox="1"/>
          <p:nvPr/>
        </p:nvSpPr>
        <p:spPr>
          <a:xfrm flipH="1" rot="2693">
            <a:off x="5296212" y="1763349"/>
            <a:ext cx="11490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shaashadda A</a:t>
            </a:r>
            <a:endParaRPr sz="1800">
              <a:latin typeface="Lexend"/>
              <a:ea typeface="Lexend"/>
              <a:cs typeface="Lexend"/>
              <a:sym typeface="Lexend"/>
            </a:endParaRPr>
          </a:p>
        </p:txBody>
      </p:sp>
      <p:sp>
        <p:nvSpPr>
          <p:cNvPr id="1513" name="Google Shape;1513;p97"/>
          <p:cNvSpPr txBox="1"/>
          <p:nvPr/>
        </p:nvSpPr>
        <p:spPr>
          <a:xfrm flipH="1" rot="2568">
            <a:off x="324024" y="1488477"/>
            <a:ext cx="4819801"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b) Adoo adeegsanaya aragtida Pythagoras (Pythagoras’ theorem), dhammaystir shaxda saamiyada (ratio table) ee shaashadda B (3 d.p.)</a:t>
            </a:r>
            <a:endParaRPr sz="1800">
              <a:latin typeface="Lexend"/>
              <a:ea typeface="Lexend"/>
              <a:cs typeface="Lexend"/>
              <a:sym typeface="Lexend"/>
            </a:endParaRPr>
          </a:p>
        </p:txBody>
      </p:sp>
      <p:sp>
        <p:nvSpPr>
          <p:cNvPr id="1514" name="Google Shape;1514;p97"/>
          <p:cNvSpPr txBox="1"/>
          <p:nvPr/>
        </p:nvSpPr>
        <p:spPr>
          <a:xfrm flipH="1" rot="2693">
            <a:off x="7134850" y="2294099"/>
            <a:ext cx="11490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shaashadda B</a:t>
            </a:r>
            <a:endParaRPr sz="1800">
              <a:latin typeface="Lexend"/>
              <a:ea typeface="Lexend"/>
              <a:cs typeface="Lexend"/>
              <a:sym typeface="Lexend"/>
            </a:endParaRPr>
          </a:p>
        </p:txBody>
      </p:sp>
      <p:sp>
        <p:nvSpPr>
          <p:cNvPr id="1515" name="Google Shape;1515;p97"/>
          <p:cNvSpPr txBox="1"/>
          <p:nvPr/>
        </p:nvSpPr>
        <p:spPr>
          <a:xfrm flipH="1" rot="2693">
            <a:off x="5863300" y="4381899"/>
            <a:ext cx="11490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shaashadda C</a:t>
            </a:r>
            <a:endParaRPr sz="1800">
              <a:latin typeface="Lexend"/>
              <a:ea typeface="Lexend"/>
              <a:cs typeface="Lexend"/>
              <a:sym typeface="Lexend"/>
            </a:endParaRPr>
          </a:p>
        </p:txBody>
      </p:sp>
      <p:sp>
        <p:nvSpPr>
          <p:cNvPr id="1516" name="Google Shape;1516;p97"/>
          <p:cNvSpPr txBox="1"/>
          <p:nvPr/>
        </p:nvSpPr>
        <p:spPr>
          <a:xfrm flipH="1" rot="2690">
            <a:off x="324049" y="3527579"/>
            <a:ext cx="4218001"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c) Sidaas awgeed, xisaabi ballaca (width) shaashadaha A iyo C (2 d.p.)</a:t>
            </a:r>
            <a:endParaRPr sz="1800">
              <a:latin typeface="Lexend"/>
              <a:ea typeface="Lexend"/>
              <a:cs typeface="Lexend"/>
              <a:sym typeface="Lexend"/>
            </a:endParaRPr>
          </a:p>
        </p:txBody>
      </p:sp>
      <p:graphicFrame>
        <p:nvGraphicFramePr>
          <p:cNvPr id="1517" name="Google Shape;1517;p97"/>
          <p:cNvGraphicFramePr/>
          <p:nvPr/>
        </p:nvGraphicFramePr>
        <p:xfrm>
          <a:off x="518463" y="2141250"/>
          <a:ext cx="3000000" cy="3000000"/>
        </p:xfrm>
        <a:graphic>
          <a:graphicData uri="http://schemas.openxmlformats.org/drawingml/2006/table">
            <a:tbl>
              <a:tblPr>
                <a:noFill/>
                <a:tableStyleId>{018616B7-C05B-4F4E-94F1-144584CD3DCC}</a:tableStyleId>
              </a:tblPr>
              <a:tblGrid>
                <a:gridCol w="1351175"/>
                <a:gridCol w="1351175"/>
                <a:gridCol w="1351175"/>
              </a:tblGrid>
              <a:tr h="355750">
                <a:tc>
                  <a:txBody>
                    <a:bodyPr/>
                    <a:lstStyle/>
                    <a:p>
                      <a:pPr indent="0" lvl="0" marL="0" rtl="0" algn="ctr">
                        <a:spcBef>
                          <a:spcPts val="0"/>
                        </a:spcBef>
                        <a:spcAft>
                          <a:spcPts val="0"/>
                        </a:spcAft>
                        <a:buNone/>
                      </a:pPr>
                      <a:r>
                        <a:rPr lang="en-GB" sz="1200">
                          <a:latin typeface="Lexend"/>
                          <a:ea typeface="Lexend"/>
                          <a:cs typeface="Lexend"/>
                          <a:sym typeface="Lexend"/>
                        </a:rPr>
                        <a:t>ballaci (width)</a:t>
                      </a:r>
                      <a:endParaRPr sz="1800">
                        <a:latin typeface="Lexend"/>
                        <a:ea typeface="Lexend"/>
                        <a:cs typeface="Lexend"/>
                        <a:sym typeface="Lexend"/>
                      </a:endParaRPr>
                    </a:p>
                  </a:txBody>
                  <a:tcPr marT="0" marB="0" marR="0" marL="0" anchor="ctr">
                    <a:lnL cap="flat" cmpd="sng" w="9525">
                      <a:solidFill>
                        <a:srgbClr val="999999">
                          <a:alpha val="0"/>
                        </a:srgbClr>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alpha val="0"/>
                        </a:srgbClr>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Lexend"/>
                          <a:ea typeface="Lexend"/>
                          <a:cs typeface="Lexend"/>
                          <a:sym typeface="Lexend"/>
                        </a:rPr>
                        <a:t>joogga (height)</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alpha val="0"/>
                        </a:srgbClr>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Lexend"/>
                          <a:ea typeface="Lexend"/>
                          <a:cs typeface="Lexend"/>
                          <a:sym typeface="Lexend"/>
                        </a:rPr>
                        <a:t>jaantus (diagonal)</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alpha val="0"/>
                        </a:srgbClr>
                      </a:solidFill>
                      <a:prstDash val="solid"/>
                      <a:round/>
                      <a:headEnd len="sm" w="sm" type="none"/>
                      <a:tailEnd len="sm" w="sm" type="none"/>
                    </a:lnR>
                    <a:lnT cap="flat" cmpd="sng" w="9525">
                      <a:solidFill>
                        <a:srgbClr val="999999">
                          <a:alpha val="0"/>
                        </a:srgbClr>
                      </a:solidFill>
                      <a:prstDash val="solid"/>
                      <a:round/>
                      <a:headEnd len="sm" w="sm" type="none"/>
                      <a:tailEnd len="sm" w="sm" type="none"/>
                    </a:lnT>
                    <a:lnB cap="flat" cmpd="sng" w="9525">
                      <a:solidFill>
                        <a:srgbClr val="999999"/>
                      </a:solidFill>
                      <a:prstDash val="solid"/>
                      <a:round/>
                      <a:headEnd len="sm" w="sm" type="none"/>
                      <a:tailEnd len="sm" w="sm" type="none"/>
                    </a:lnB>
                  </a:tcPr>
                </a:tc>
              </a:tr>
              <a:tr h="355750">
                <a:tc>
                  <a:txBody>
                    <a:bodyPr/>
                    <a:lstStyle/>
                    <a:p>
                      <a:pPr indent="0" lvl="0" marL="0" rtl="0" algn="ctr">
                        <a:spcBef>
                          <a:spcPts val="0"/>
                        </a:spcBef>
                        <a:spcAft>
                          <a:spcPts val="0"/>
                        </a:spcAft>
                        <a:buNone/>
                      </a:pPr>
                      <a:r>
                        <a:rPr lang="en-GB" sz="1200">
                          <a:solidFill>
                            <a:schemeClr val="dk1"/>
                          </a:solidFill>
                          <a:latin typeface="Lexend"/>
                          <a:ea typeface="Lexend"/>
                          <a:cs typeface="Lexend"/>
                          <a:sym typeface="Lexend"/>
                        </a:rPr>
                        <a:t>16</a:t>
                      </a:r>
                      <a:endParaRPr/>
                    </a:p>
                  </a:txBody>
                  <a:tcPr marT="0" marB="0" marR="0" marL="0" anchor="ctr">
                    <a:lnL cap="flat" cmpd="sng" w="9525">
                      <a:solidFill>
                        <a:srgbClr val="999999">
                          <a:alpha val="0"/>
                        </a:srgbClr>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200">
                          <a:solidFill>
                            <a:schemeClr val="dk1"/>
                          </a:solidFill>
                          <a:latin typeface="Lexend"/>
                          <a:ea typeface="Lexend"/>
                          <a:cs typeface="Lexend"/>
                          <a:sym typeface="Lexend"/>
                        </a:rPr>
                        <a:t>9</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alpha val="0"/>
                        </a:srgbClr>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35575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nchor="ctr">
                    <a:lnL cap="flat" cmpd="sng" w="9525">
                      <a:solidFill>
                        <a:srgbClr val="999999">
                          <a:alpha val="0"/>
                        </a:srgbClr>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Lexend"/>
                          <a:ea typeface="Lexend"/>
                          <a:cs typeface="Lexend"/>
                          <a:sym typeface="Lexend"/>
                        </a:rPr>
                        <a:t>12</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alpha val="0"/>
                        </a:srgbClr>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alpha val="0"/>
                        </a:srgbClr>
                      </a:solidFill>
                      <a:prstDash val="solid"/>
                      <a:round/>
                      <a:headEnd len="sm" w="sm" type="none"/>
                      <a:tailEnd len="sm" w="sm" type="none"/>
                    </a:lnB>
                  </a:tcPr>
                </a:tc>
              </a:tr>
            </a:tbl>
          </a:graphicData>
        </a:graphic>
      </p:graphicFrame>
      <p:sp>
        <p:nvSpPr>
          <p:cNvPr id="1518" name="Google Shape;1518;p97"/>
          <p:cNvSpPr/>
          <p:nvPr/>
        </p:nvSpPr>
        <p:spPr>
          <a:xfrm>
            <a:off x="6704566" y="680635"/>
            <a:ext cx="1962600" cy="1375200"/>
          </a:xfrm>
          <a:prstGeom prst="roundRect">
            <a:avLst>
              <a:gd fmla="val 16667" name="adj"/>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19" name="Google Shape;1519;p97"/>
          <p:cNvSpPr/>
          <p:nvPr/>
        </p:nvSpPr>
        <p:spPr>
          <a:xfrm>
            <a:off x="5253207" y="677164"/>
            <a:ext cx="1215000" cy="851400"/>
          </a:xfrm>
          <a:prstGeom prst="roundRect">
            <a:avLst>
              <a:gd fmla="val 16667" name="adj"/>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20" name="Google Shape;1520;p97"/>
          <p:cNvSpPr/>
          <p:nvPr/>
        </p:nvSpPr>
        <p:spPr>
          <a:xfrm>
            <a:off x="6037109" y="2758915"/>
            <a:ext cx="2345400" cy="1587900"/>
          </a:xfrm>
          <a:prstGeom prst="roundRect">
            <a:avLst>
              <a:gd fmla="val 16667" name="adj"/>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4" name="Shape 1524"/>
        <p:cNvGrpSpPr/>
        <p:nvPr/>
      </p:nvGrpSpPr>
      <p:grpSpPr>
        <a:xfrm>
          <a:off x="0" y="0"/>
          <a:ext cx="0" cy="0"/>
          <a:chOff x="0" y="0"/>
          <a:chExt cx="0" cy="0"/>
        </a:xfrm>
      </p:grpSpPr>
      <p:sp>
        <p:nvSpPr>
          <p:cNvPr id="1525" name="Google Shape;1525;p98"/>
          <p:cNvSpPr txBox="1"/>
          <p:nvPr/>
        </p:nvSpPr>
        <p:spPr>
          <a:xfrm flipH="1" rot="2903">
            <a:off x="5484475" y="1069099"/>
            <a:ext cx="1776601"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armaajo TV (TV cabinet)</a:t>
            </a:r>
            <a:endParaRPr sz="1800">
              <a:latin typeface="Lexend"/>
              <a:ea typeface="Lexend"/>
              <a:cs typeface="Lexend"/>
              <a:sym typeface="Lexend"/>
            </a:endParaRPr>
          </a:p>
        </p:txBody>
      </p:sp>
      <p:sp>
        <p:nvSpPr>
          <p:cNvPr id="1526" name="Google Shape;1526;p98"/>
          <p:cNvSpPr txBox="1"/>
          <p:nvPr/>
        </p:nvSpPr>
        <p:spPr>
          <a:xfrm flipH="1" rot="2708">
            <a:off x="324124" y="638416"/>
            <a:ext cx="4570501" cy="2216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2) Isra waxay rabtaa inay iibsato TV-ga ultra widescreen, kaas oo ballaciisa iyo jooggiisu yihiin saami 22 : 9.</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TV-gu wuxuu leeyahay shaashad 35 inch, iyo saldhig dhererkiisu yahay 2 inch.</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Ma ku habboonaa TV-ga gudaha armaajo TV-ga?</a:t>
            </a:r>
            <a:endParaRPr sz="1800">
              <a:latin typeface="Lexend"/>
              <a:ea typeface="Lexend"/>
              <a:cs typeface="Lexend"/>
              <a:sym typeface="Lexend"/>
            </a:endParaRPr>
          </a:p>
        </p:txBody>
      </p:sp>
      <p:pic>
        <p:nvPicPr>
          <p:cNvPr id="1527" name="Google Shape;1527;p98"/>
          <p:cNvPicPr preferRelativeResize="0"/>
          <p:nvPr/>
        </p:nvPicPr>
        <p:blipFill>
          <a:blip r:embed="rId3">
            <a:alphaModFix/>
          </a:blip>
          <a:stretch>
            <a:fillRect/>
          </a:stretch>
        </p:blipFill>
        <p:spPr>
          <a:xfrm>
            <a:off x="7780000" y="645750"/>
            <a:ext cx="624749" cy="742499"/>
          </a:xfrm>
          <a:prstGeom prst="rect">
            <a:avLst/>
          </a:prstGeom>
          <a:noFill/>
          <a:ln>
            <a:noFill/>
          </a:ln>
        </p:spPr>
      </p:pic>
      <p:sp>
        <p:nvSpPr>
          <p:cNvPr id="1528" name="Google Shape;1528;p9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Aragtida Pythagoras (Pythagoras’ theorem) iyo saamiyada (ratios)</a:t>
            </a:r>
            <a:endParaRPr/>
          </a:p>
        </p:txBody>
      </p:sp>
      <p:pic>
        <p:nvPicPr>
          <p:cNvPr id="1529" name="Google Shape;1529;p98"/>
          <p:cNvPicPr preferRelativeResize="0"/>
          <p:nvPr/>
        </p:nvPicPr>
        <p:blipFill>
          <a:blip r:embed="rId4">
            <a:alphaModFix/>
          </a:blip>
          <a:stretch>
            <a:fillRect/>
          </a:stretch>
        </p:blipFill>
        <p:spPr>
          <a:xfrm>
            <a:off x="5995075" y="3321434"/>
            <a:ext cx="2256000" cy="1692000"/>
          </a:xfrm>
          <a:prstGeom prst="rect">
            <a:avLst/>
          </a:prstGeom>
          <a:noFill/>
          <a:ln>
            <a:noFill/>
          </a:ln>
        </p:spPr>
      </p:pic>
      <p:grpSp>
        <p:nvGrpSpPr>
          <p:cNvPr id="1530" name="Google Shape;1530;p98"/>
          <p:cNvGrpSpPr/>
          <p:nvPr/>
        </p:nvGrpSpPr>
        <p:grpSpPr>
          <a:xfrm>
            <a:off x="5439488" y="1347051"/>
            <a:ext cx="3367174" cy="2058549"/>
            <a:chOff x="1284100" y="2609651"/>
            <a:chExt cx="3367174" cy="2058549"/>
          </a:xfrm>
        </p:grpSpPr>
        <p:grpSp>
          <p:nvGrpSpPr>
            <p:cNvPr id="1531" name="Google Shape;1531;p98"/>
            <p:cNvGrpSpPr/>
            <p:nvPr/>
          </p:nvGrpSpPr>
          <p:grpSpPr>
            <a:xfrm flipH="1">
              <a:off x="4009475" y="2610450"/>
              <a:ext cx="515450" cy="1735400"/>
              <a:chOff x="1321280" y="2610450"/>
              <a:chExt cx="515450" cy="1735400"/>
            </a:xfrm>
          </p:grpSpPr>
          <p:sp>
            <p:nvSpPr>
              <p:cNvPr id="1532" name="Google Shape;1532;p98"/>
              <p:cNvSpPr/>
              <p:nvPr/>
            </p:nvSpPr>
            <p:spPr>
              <a:xfrm>
                <a:off x="1566580" y="2621575"/>
                <a:ext cx="270150" cy="1673875"/>
              </a:xfrm>
              <a:custGeom>
                <a:rect b="b" l="l" r="r" t="t"/>
                <a:pathLst>
                  <a:path extrusionOk="0" h="66955" w="10806">
                    <a:moveTo>
                      <a:pt x="0" y="0"/>
                    </a:moveTo>
                    <a:lnTo>
                      <a:pt x="10330" y="10427"/>
                    </a:lnTo>
                    <a:lnTo>
                      <a:pt x="10806" y="66386"/>
                    </a:lnTo>
                    <a:lnTo>
                      <a:pt x="1216" y="66955"/>
                    </a:lnTo>
                    <a:close/>
                  </a:path>
                </a:pathLst>
              </a:custGeom>
              <a:solidFill>
                <a:srgbClr val="ECBD79"/>
              </a:solidFill>
              <a:ln>
                <a:noFill/>
              </a:ln>
            </p:spPr>
            <p:txBody>
              <a:bodyPr/>
              <a:p/>
            </p:txBody>
          </p:sp>
          <p:pic>
            <p:nvPicPr>
              <p:cNvPr id="1533" name="Google Shape;1533;p98"/>
              <p:cNvPicPr preferRelativeResize="0"/>
              <p:nvPr/>
            </p:nvPicPr>
            <p:blipFill rotWithShape="1">
              <a:blip r:embed="rId5">
                <a:alphaModFix/>
              </a:blip>
              <a:srcRect b="33552" l="7441" r="20241" t="57018"/>
              <a:stretch/>
            </p:blipFill>
            <p:spPr>
              <a:xfrm flipH="1" rot="5400000">
                <a:off x="612330" y="3319400"/>
                <a:ext cx="1735400" cy="317500"/>
              </a:xfrm>
              <a:prstGeom prst="rect">
                <a:avLst/>
              </a:prstGeom>
              <a:noFill/>
              <a:ln>
                <a:noFill/>
              </a:ln>
            </p:spPr>
          </p:pic>
        </p:grpSp>
        <p:grpSp>
          <p:nvGrpSpPr>
            <p:cNvPr id="1534" name="Google Shape;1534;p98"/>
            <p:cNvGrpSpPr/>
            <p:nvPr/>
          </p:nvGrpSpPr>
          <p:grpSpPr>
            <a:xfrm>
              <a:off x="1321275" y="2609776"/>
              <a:ext cx="515450" cy="1736075"/>
              <a:chOff x="1321275" y="2609776"/>
              <a:chExt cx="515450" cy="1736075"/>
            </a:xfrm>
          </p:grpSpPr>
          <p:sp>
            <p:nvSpPr>
              <p:cNvPr id="1535" name="Google Shape;1535;p98"/>
              <p:cNvSpPr/>
              <p:nvPr/>
            </p:nvSpPr>
            <p:spPr>
              <a:xfrm>
                <a:off x="1574275" y="2643625"/>
                <a:ext cx="262450" cy="1651825"/>
              </a:xfrm>
              <a:custGeom>
                <a:rect b="b" l="l" r="r" t="t"/>
                <a:pathLst>
                  <a:path extrusionOk="0" h="66073" w="10498">
                    <a:moveTo>
                      <a:pt x="0" y="0"/>
                    </a:moveTo>
                    <a:lnTo>
                      <a:pt x="10022" y="9545"/>
                    </a:lnTo>
                    <a:lnTo>
                      <a:pt x="10498" y="65504"/>
                    </a:lnTo>
                    <a:lnTo>
                      <a:pt x="908" y="66073"/>
                    </a:lnTo>
                    <a:close/>
                  </a:path>
                </a:pathLst>
              </a:custGeom>
              <a:solidFill>
                <a:srgbClr val="ECBD79"/>
              </a:solidFill>
              <a:ln>
                <a:noFill/>
              </a:ln>
            </p:spPr>
            <p:txBody>
              <a:bodyPr/>
              <a:p/>
            </p:txBody>
          </p:sp>
          <p:pic>
            <p:nvPicPr>
              <p:cNvPr id="1536" name="Google Shape;1536;p98"/>
              <p:cNvPicPr preferRelativeResize="0"/>
              <p:nvPr/>
            </p:nvPicPr>
            <p:blipFill rotWithShape="1">
              <a:blip r:embed="rId5">
                <a:alphaModFix/>
              </a:blip>
              <a:srcRect b="33552" l="7444" r="20206" t="57018"/>
              <a:stretch/>
            </p:blipFill>
            <p:spPr>
              <a:xfrm flipH="1" rot="5400000">
                <a:off x="611988" y="3319063"/>
                <a:ext cx="1736075" cy="317500"/>
              </a:xfrm>
              <a:prstGeom prst="rect">
                <a:avLst/>
              </a:prstGeom>
              <a:noFill/>
              <a:ln>
                <a:noFill/>
              </a:ln>
            </p:spPr>
          </p:pic>
        </p:grpSp>
        <p:pic>
          <p:nvPicPr>
            <p:cNvPr id="1537" name="Google Shape;1537;p98"/>
            <p:cNvPicPr preferRelativeResize="0"/>
            <p:nvPr/>
          </p:nvPicPr>
          <p:blipFill rotWithShape="1">
            <a:blip r:embed="rId5">
              <a:alphaModFix/>
            </a:blip>
            <a:srcRect b="23623" l="0" r="0" t="54811"/>
            <a:stretch/>
          </p:blipFill>
          <p:spPr>
            <a:xfrm>
              <a:off x="1284100" y="3942025"/>
              <a:ext cx="3367174" cy="726175"/>
            </a:xfrm>
            <a:prstGeom prst="rect">
              <a:avLst/>
            </a:prstGeom>
            <a:noFill/>
            <a:ln>
              <a:noFill/>
            </a:ln>
          </p:spPr>
        </p:pic>
        <p:pic>
          <p:nvPicPr>
            <p:cNvPr id="1538" name="Google Shape;1538;p98"/>
            <p:cNvPicPr preferRelativeResize="0"/>
            <p:nvPr/>
          </p:nvPicPr>
          <p:blipFill rotWithShape="1">
            <a:blip r:embed="rId5">
              <a:alphaModFix/>
            </a:blip>
            <a:srcRect b="33707" l="0" r="0" t="54812"/>
            <a:stretch/>
          </p:blipFill>
          <p:spPr>
            <a:xfrm flipH="1" rot="10800000">
              <a:off x="1284100" y="2609651"/>
              <a:ext cx="3367174" cy="386576"/>
            </a:xfrm>
            <a:prstGeom prst="rect">
              <a:avLst/>
            </a:prstGeom>
            <a:noFill/>
            <a:ln>
              <a:noFill/>
            </a:ln>
          </p:spPr>
        </p:pic>
      </p:grpSp>
      <p:graphicFrame>
        <p:nvGraphicFramePr>
          <p:cNvPr id="1539" name="Google Shape;1539;p98"/>
          <p:cNvGraphicFramePr/>
          <p:nvPr/>
        </p:nvGraphicFramePr>
        <p:xfrm>
          <a:off x="366063" y="3512850"/>
          <a:ext cx="3000000" cy="3000000"/>
        </p:xfrm>
        <a:graphic>
          <a:graphicData uri="http://schemas.openxmlformats.org/drawingml/2006/table">
            <a:tbl>
              <a:tblPr>
                <a:noFill/>
                <a:tableStyleId>{018616B7-C05B-4F4E-94F1-144584CD3DCC}</a:tableStyleId>
              </a:tblPr>
              <a:tblGrid>
                <a:gridCol w="1351175"/>
                <a:gridCol w="1351175"/>
                <a:gridCol w="1351175"/>
              </a:tblGrid>
              <a:tr h="355750">
                <a:tc>
                  <a:txBody>
                    <a:bodyPr/>
                    <a:lstStyle/>
                    <a:p>
                      <a:pPr indent="0" lvl="0" marL="0" rtl="0" algn="ctr">
                        <a:spcBef>
                          <a:spcPts val="0"/>
                        </a:spcBef>
                        <a:spcAft>
                          <a:spcPts val="0"/>
                        </a:spcAft>
                        <a:buNone/>
                      </a:pPr>
                      <a:r>
                        <a:rPr lang="en-GB" sz="1000">
                          <a:latin typeface="Lexend"/>
                          <a:ea typeface="Lexend"/>
                          <a:cs typeface="Lexend"/>
                          <a:sym typeface="Lexend"/>
                        </a:rPr>
                        <a:t>ballaci (width)</a:t>
                      </a:r>
                      <a:endParaRPr sz="1800">
                        <a:latin typeface="Lexend"/>
                        <a:ea typeface="Lexend"/>
                        <a:cs typeface="Lexend"/>
                        <a:sym typeface="Lexend"/>
                      </a:endParaRPr>
                    </a:p>
                  </a:txBody>
                  <a:tcPr marT="0" marB="0" marR="0" marL="0" anchor="ctr">
                    <a:lnL cap="flat" cmpd="sng" w="9525">
                      <a:solidFill>
                        <a:srgbClr val="999999">
                          <a:alpha val="0"/>
                        </a:srgbClr>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alpha val="0"/>
                        </a:srgbClr>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joogga (height)</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alpha val="0"/>
                        </a:srgbClr>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jaantus (diagonal)</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alpha val="0"/>
                        </a:srgbClr>
                      </a:solidFill>
                      <a:prstDash val="solid"/>
                      <a:round/>
                      <a:headEnd len="sm" w="sm" type="none"/>
                      <a:tailEnd len="sm" w="sm" type="none"/>
                    </a:lnR>
                    <a:lnT cap="flat" cmpd="sng" w="9525">
                      <a:solidFill>
                        <a:srgbClr val="999999">
                          <a:alpha val="0"/>
                        </a:srgbClr>
                      </a:solidFill>
                      <a:prstDash val="solid"/>
                      <a:round/>
                      <a:headEnd len="sm" w="sm" type="none"/>
                      <a:tailEnd len="sm" w="sm" type="none"/>
                    </a:lnT>
                    <a:lnB cap="flat" cmpd="sng" w="9525">
                      <a:solidFill>
                        <a:srgbClr val="999999"/>
                      </a:solidFill>
                      <a:prstDash val="solid"/>
                      <a:round/>
                      <a:headEnd len="sm" w="sm" type="none"/>
                      <a:tailEnd len="sm" w="sm" type="none"/>
                    </a:lnB>
                  </a:tcPr>
                </a:tc>
              </a:tr>
              <a:tr h="355750">
                <a:tc>
                  <a:txBody>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 </a:t>
                      </a:r>
                      <a:endParaRPr/>
                    </a:p>
                  </a:txBody>
                  <a:tcPr marT="0" marB="0" marR="0" marL="0" anchor="ctr">
                    <a:lnL cap="flat" cmpd="sng" w="9525">
                      <a:solidFill>
                        <a:srgbClr val="999999">
                          <a:alpha val="0"/>
                        </a:srgbClr>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alpha val="0"/>
                        </a:srgbClr>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35575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nchor="ctr">
                    <a:lnL cap="flat" cmpd="sng" w="9525">
                      <a:solidFill>
                        <a:srgbClr val="999999">
                          <a:alpha val="0"/>
                        </a:srgbClr>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alpha val="0"/>
                        </a:srgbClr>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alpha val="0"/>
                        </a:srgbClr>
                      </a:solidFill>
                      <a:prstDash val="solid"/>
                      <a:round/>
                      <a:headEnd len="sm" w="sm" type="none"/>
                      <a:tailEnd len="sm" w="sm" type="none"/>
                    </a:lnB>
                  </a:tcPr>
                </a:tc>
              </a:tr>
            </a:tbl>
          </a:graphicData>
        </a:graphic>
      </p:graphicFrame>
      <p:sp>
        <p:nvSpPr>
          <p:cNvPr id="1540" name="Google Shape;1540;p98"/>
          <p:cNvSpPr txBox="1"/>
          <p:nvPr/>
        </p:nvSpPr>
        <p:spPr>
          <a:xfrm flipH="1" rot="2763">
            <a:off x="6187150" y="3642785"/>
            <a:ext cx="1866601" cy="831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ultra widescreen</a:t>
            </a:r>
            <a:endParaRPr sz="1800">
              <a:solidFill>
                <a:schemeClr val="dk1"/>
              </a:solidFill>
              <a:latin typeface="Lexend"/>
              <a:ea typeface="Lexend"/>
              <a:cs typeface="Lexend"/>
              <a:sym typeface="Lexend"/>
            </a:endParaRPr>
          </a:p>
          <a:p>
            <a:pPr indent="0" lvl="0" marL="0" rtl="0" algn="ctr">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22 : 9</a:t>
            </a:r>
            <a:endParaRPr sz="1800">
              <a:solidFill>
                <a:schemeClr val="dk1"/>
              </a:solidFill>
              <a:latin typeface="Lexend"/>
              <a:ea typeface="Lexend"/>
              <a:cs typeface="Lexend"/>
              <a:sym typeface="Lexend"/>
            </a:endParaRPr>
          </a:p>
          <a:p>
            <a:pPr indent="0" lvl="0" marL="0" rtl="0" algn="ctr">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saamiga dhinacyada (aspect ratio)</a:t>
            </a:r>
            <a:endParaRPr sz="1800">
              <a:solidFill>
                <a:schemeClr val="dk1"/>
              </a:solidFill>
              <a:latin typeface="Lexend"/>
              <a:ea typeface="Lexend"/>
              <a:cs typeface="Lexend"/>
              <a:sym typeface="Lexend"/>
            </a:endParaRPr>
          </a:p>
        </p:txBody>
      </p:sp>
      <p:sp>
        <p:nvSpPr>
          <p:cNvPr id="1541" name="Google Shape;1541;p98"/>
          <p:cNvSpPr txBox="1"/>
          <p:nvPr/>
        </p:nvSpPr>
        <p:spPr>
          <a:xfrm>
            <a:off x="5982575" y="2143136"/>
            <a:ext cx="876266" cy="1926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36 inches</a:t>
            </a:r>
            <a:endParaRPr sz="1800">
              <a:latin typeface="Lexend"/>
              <a:ea typeface="Lexend"/>
              <a:cs typeface="Lexend"/>
              <a:sym typeface="Lexend"/>
            </a:endParaRPr>
          </a:p>
        </p:txBody>
      </p:sp>
      <p:sp>
        <p:nvSpPr>
          <p:cNvPr id="1542" name="Google Shape;1542;p98"/>
          <p:cNvSpPr txBox="1"/>
          <p:nvPr/>
        </p:nvSpPr>
        <p:spPr>
          <a:xfrm>
            <a:off x="7086950" y="1774200"/>
            <a:ext cx="1087688" cy="19246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15 inches</a:t>
            </a:r>
            <a:endParaRPr sz="1800">
              <a:latin typeface="Lexend"/>
              <a:ea typeface="Lexend"/>
              <a:cs typeface="Lexend"/>
              <a:sym typeface="Lexend"/>
            </a:endParaRPr>
          </a:p>
        </p:txBody>
      </p:sp>
      <p:cxnSp>
        <p:nvCxnSpPr>
          <p:cNvPr id="1543" name="Google Shape;1543;p98"/>
          <p:cNvCxnSpPr/>
          <p:nvPr/>
        </p:nvCxnSpPr>
        <p:spPr>
          <a:xfrm flipH="1">
            <a:off x="7064325" y="1678200"/>
            <a:ext cx="2400" cy="1056000"/>
          </a:xfrm>
          <a:prstGeom prst="straightConnector1">
            <a:avLst/>
          </a:prstGeom>
          <a:noFill/>
          <a:ln cap="flat" cmpd="sng" w="28575">
            <a:solidFill>
              <a:schemeClr val="accent4"/>
            </a:solidFill>
            <a:prstDash val="solid"/>
            <a:round/>
            <a:headEnd len="med" w="med" type="triangle"/>
            <a:tailEnd len="med" w="med" type="triangle"/>
          </a:ln>
        </p:spPr>
      </p:cxnSp>
      <p:cxnSp>
        <p:nvCxnSpPr>
          <p:cNvPr id="1544" name="Google Shape;1544;p98"/>
          <p:cNvCxnSpPr/>
          <p:nvPr/>
        </p:nvCxnSpPr>
        <p:spPr>
          <a:xfrm flipH="1" rot="10800000">
            <a:off x="6041825" y="2596550"/>
            <a:ext cx="2090400" cy="11100"/>
          </a:xfrm>
          <a:prstGeom prst="straightConnector1">
            <a:avLst/>
          </a:prstGeom>
          <a:noFill/>
          <a:ln cap="flat" cmpd="sng" w="28575">
            <a:solidFill>
              <a:schemeClr val="accent4"/>
            </a:solidFill>
            <a:prstDash val="solid"/>
            <a:round/>
            <a:headEnd len="med" w="med" type="triangle"/>
            <a:tailEnd len="med" w="med" type="triangle"/>
          </a:ln>
        </p:spPr>
      </p:cxn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8" name="Shape 1548"/>
        <p:cNvGrpSpPr/>
        <p:nvPr/>
      </p:nvGrpSpPr>
      <p:grpSpPr>
        <a:xfrm>
          <a:off x="0" y="0"/>
          <a:ext cx="0" cy="0"/>
          <a:chOff x="0" y="0"/>
          <a:chExt cx="0" cy="0"/>
        </a:xfrm>
      </p:grpSpPr>
      <p:sp>
        <p:nvSpPr>
          <p:cNvPr id="1549" name="Google Shape;1549;p99"/>
          <p:cNvSpPr txBox="1"/>
          <p:nvPr/>
        </p:nvSpPr>
        <p:spPr>
          <a:xfrm flipH="1" rot="2671">
            <a:off x="323999" y="640016"/>
            <a:ext cx="8496003" cy="1939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400">
                <a:solidFill>
                  <a:schemeClr val="dk1"/>
                </a:solidFill>
                <a:latin typeface="Lexend"/>
                <a:ea typeface="Lexend"/>
                <a:cs typeface="Lexend"/>
                <a:sym typeface="Lexend"/>
              </a:rPr>
              <a:t>3) Yacquub wuxuu arkayaa saddex TV oo iib ah, mid kastaa wuxuu leeyahay shaashad 28 inch.</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400">
                <a:solidFill>
                  <a:schemeClr val="dk1"/>
                </a:solidFill>
                <a:latin typeface="Lexend"/>
                <a:ea typeface="Lexend"/>
                <a:cs typeface="Lexend"/>
                <a:sym typeface="Lexend"/>
              </a:rPr>
              <a:t>Yacquub wuxuu rabaa inuu iibsado TV-ga shaashadiisu leedahay bedka ugu weyn.</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400">
                <a:solidFill>
                  <a:schemeClr val="dk1"/>
                </a:solidFill>
                <a:latin typeface="Lexend"/>
                <a:ea typeface="Lexend"/>
                <a:cs typeface="Lexend"/>
                <a:sym typeface="Lexend"/>
              </a:rPr>
              <a:t>Kee ayuu iibsanayaa?</a:t>
            </a:r>
            <a:endParaRPr sz="1800">
              <a:solidFill>
                <a:schemeClr val="dk1"/>
              </a:solidFill>
              <a:latin typeface="Lexend"/>
              <a:ea typeface="Lexend"/>
              <a:cs typeface="Lexend"/>
              <a:sym typeface="Lexend"/>
            </a:endParaRPr>
          </a:p>
        </p:txBody>
      </p:sp>
      <p:sp>
        <p:nvSpPr>
          <p:cNvPr id="1550" name="Google Shape;1550;p9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Aragtida Pythagoras (Pythagoras’ theorem) iyo saamiyada (ratios)</a:t>
            </a:r>
            <a:endParaRPr/>
          </a:p>
        </p:txBody>
      </p:sp>
      <p:sp>
        <p:nvSpPr>
          <p:cNvPr id="1551" name="Google Shape;1551;p99"/>
          <p:cNvSpPr txBox="1"/>
          <p:nvPr/>
        </p:nvSpPr>
        <p:spPr>
          <a:xfrm flipH="1" rot="2627">
            <a:off x="967499" y="981375"/>
            <a:ext cx="7852502"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400">
                <a:solidFill>
                  <a:schemeClr val="dk1"/>
                </a:solidFill>
                <a:latin typeface="Lexend"/>
                <a:ea typeface="Lexend"/>
                <a:cs typeface="Lexend"/>
                <a:sym typeface="Lexend"/>
              </a:rPr>
              <a:t>TV retro (saami 4 : 3)</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400">
                <a:solidFill>
                  <a:schemeClr val="dk1"/>
                </a:solidFill>
                <a:latin typeface="Lexend"/>
                <a:ea typeface="Lexend"/>
                <a:cs typeface="Lexend"/>
                <a:sym typeface="Lexend"/>
              </a:rPr>
              <a:t>TV widescreen (saami 16 : 9)</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400">
                <a:solidFill>
                  <a:schemeClr val="dk1"/>
                </a:solidFill>
                <a:latin typeface="Lexend"/>
                <a:ea typeface="Lexend"/>
                <a:cs typeface="Lexend"/>
                <a:sym typeface="Lexend"/>
              </a:rPr>
              <a:t>TV ultra widescreen (saami 22 : 9)</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a:latin typeface="Lexend"/>
              </a:rPr>
              <a:t/>
            </a:r>
            <a:endParaRPr sz="1800">
              <a:solidFill>
                <a:schemeClr val="dk1"/>
              </a:solidFill>
              <a:latin typeface="Lexend"/>
              <a:ea typeface="Lexend"/>
              <a:cs typeface="Lexend"/>
              <a:sym typeface="Lexend"/>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5" name="Shape 1555"/>
        <p:cNvGrpSpPr/>
        <p:nvPr/>
      </p:nvGrpSpPr>
      <p:grpSpPr>
        <a:xfrm>
          <a:off x="0" y="0"/>
          <a:ext cx="0" cy="0"/>
          <a:chOff x="0" y="0"/>
          <a:chExt cx="0" cy="0"/>
        </a:xfrm>
      </p:grpSpPr>
      <p:sp>
        <p:nvSpPr>
          <p:cNvPr id="1556" name="Google Shape;1556;p100"/>
          <p:cNvSpPr/>
          <p:nvPr/>
        </p:nvSpPr>
        <p:spPr>
          <a:xfrm>
            <a:off x="6704566" y="680635"/>
            <a:ext cx="1962600" cy="1375200"/>
          </a:xfrm>
          <a:prstGeom prst="roundRect">
            <a:avLst>
              <a:gd fmla="val 16667" name="adj"/>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57" name="Google Shape;1557;p100"/>
          <p:cNvSpPr/>
          <p:nvPr/>
        </p:nvSpPr>
        <p:spPr>
          <a:xfrm>
            <a:off x="5253207" y="677164"/>
            <a:ext cx="1215000" cy="851400"/>
          </a:xfrm>
          <a:prstGeom prst="roundRect">
            <a:avLst>
              <a:gd fmla="val 16667" name="adj"/>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58" name="Google Shape;1558;p100"/>
          <p:cNvSpPr/>
          <p:nvPr/>
        </p:nvSpPr>
        <p:spPr>
          <a:xfrm>
            <a:off x="6037109" y="2758915"/>
            <a:ext cx="2345400" cy="1587900"/>
          </a:xfrm>
          <a:prstGeom prst="roundRect">
            <a:avLst>
              <a:gd fmla="val 16667" name="adj"/>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59" name="Google Shape;1559;p100"/>
          <p:cNvSpPr txBox="1"/>
          <p:nvPr/>
        </p:nvSpPr>
        <p:spPr>
          <a:xfrm flipH="1" rot="2708">
            <a:off x="324124" y="714616"/>
            <a:ext cx="4570501"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1) Mid kasta oo ka mid ah saddexdan TV-ga ballaadhan (widescreen) wuxuu leeyahay ballac (width) iyo joog (height) oo ku jira saamiga (ratio) 16 : 9.</a:t>
            </a:r>
            <a:endParaRPr sz="1800">
              <a:latin typeface="Lexend"/>
              <a:ea typeface="Lexend"/>
              <a:cs typeface="Lexend"/>
              <a:sym typeface="Lexend"/>
            </a:endParaRPr>
          </a:p>
        </p:txBody>
      </p:sp>
      <p:sp>
        <p:nvSpPr>
          <p:cNvPr id="1560" name="Google Shape;1560;p10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Qiyaasta (theorem) ee Pythagoras oo leh saamiyada (ratios)</a:t>
            </a:r>
            <a:endParaRPr/>
          </a:p>
        </p:txBody>
      </p:sp>
      <p:cxnSp>
        <p:nvCxnSpPr>
          <p:cNvPr id="1561" name="Google Shape;1561;p100"/>
          <p:cNvCxnSpPr/>
          <p:nvPr/>
        </p:nvCxnSpPr>
        <p:spPr>
          <a:xfrm>
            <a:off x="5263750" y="741092"/>
            <a:ext cx="1215000" cy="760500"/>
          </a:xfrm>
          <a:prstGeom prst="straightConnector1">
            <a:avLst/>
          </a:prstGeom>
          <a:noFill/>
          <a:ln cap="flat" cmpd="sng" w="28575">
            <a:solidFill>
              <a:schemeClr val="accent3"/>
            </a:solidFill>
            <a:prstDash val="solid"/>
            <a:round/>
            <a:headEnd len="med" w="med" type="triangle"/>
            <a:tailEnd len="med" w="med" type="triangle"/>
          </a:ln>
        </p:spPr>
      </p:cxnSp>
      <p:sp>
        <p:nvSpPr>
          <p:cNvPr id="1562" name="Google Shape;1562;p100"/>
          <p:cNvSpPr txBox="1"/>
          <p:nvPr/>
        </p:nvSpPr>
        <p:spPr>
          <a:xfrm flipH="1" rot="1921020">
            <a:off x="5541649" y="857832"/>
            <a:ext cx="940451" cy="307569"/>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solidFill>
                  <a:schemeClr val="dk1"/>
                </a:solidFill>
                <a:latin typeface="Lexend"/>
                <a:ea typeface="Lexend"/>
                <a:cs typeface="Lexend"/>
                <a:sym typeface="Lexend"/>
              </a:rPr>
              <a:t>8 inches</a:t>
            </a:r>
            <a:endParaRPr sz="1800">
              <a:solidFill>
                <a:schemeClr val="dk1"/>
              </a:solidFill>
              <a:latin typeface="Lexend"/>
              <a:ea typeface="Lexend"/>
              <a:cs typeface="Lexend"/>
              <a:sym typeface="Lexend"/>
            </a:endParaRPr>
          </a:p>
        </p:txBody>
      </p:sp>
      <p:grpSp>
        <p:nvGrpSpPr>
          <p:cNvPr id="1563" name="Google Shape;1563;p100"/>
          <p:cNvGrpSpPr/>
          <p:nvPr/>
        </p:nvGrpSpPr>
        <p:grpSpPr>
          <a:xfrm>
            <a:off x="6779021" y="641384"/>
            <a:ext cx="1847407" cy="1285326"/>
            <a:chOff x="6909850" y="725394"/>
            <a:chExt cx="1215000" cy="845331"/>
          </a:xfrm>
        </p:grpSpPr>
        <p:cxnSp>
          <p:nvCxnSpPr>
            <p:cNvPr id="1564" name="Google Shape;1564;p100"/>
            <p:cNvCxnSpPr/>
            <p:nvPr/>
          </p:nvCxnSpPr>
          <p:spPr>
            <a:xfrm>
              <a:off x="6909850" y="810225"/>
              <a:ext cx="1215000" cy="760500"/>
            </a:xfrm>
            <a:prstGeom prst="straightConnector1">
              <a:avLst/>
            </a:prstGeom>
            <a:noFill/>
            <a:ln cap="flat" cmpd="sng" w="28575">
              <a:solidFill>
                <a:schemeClr val="accent3"/>
              </a:solidFill>
              <a:prstDash val="solid"/>
              <a:round/>
              <a:headEnd len="med" w="med" type="triangle"/>
              <a:tailEnd len="med" w="med" type="triangle"/>
            </a:ln>
          </p:spPr>
        </p:cxnSp>
        <p:sp>
          <p:nvSpPr>
            <p:cNvPr id="1565" name="Google Shape;1565;p100"/>
            <p:cNvSpPr txBox="1"/>
            <p:nvPr/>
          </p:nvSpPr>
          <p:spPr>
            <a:xfrm flipH="1" rot="1921659">
              <a:off x="7045456" y="992215"/>
              <a:ext cx="1064058" cy="201357"/>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000">
                  <a:solidFill>
                    <a:schemeClr val="dk1"/>
                  </a:solidFill>
                  <a:latin typeface="Lexend"/>
                  <a:ea typeface="Lexend"/>
                  <a:cs typeface="Lexend"/>
                  <a:sym typeface="Lexend"/>
                </a:rPr>
                <a:t>12 inches</a:t>
              </a:r>
              <a:endParaRPr sz="1800">
                <a:solidFill>
                  <a:schemeClr val="dk1"/>
                </a:solidFill>
                <a:latin typeface="Lexend"/>
                <a:ea typeface="Lexend"/>
                <a:cs typeface="Lexend"/>
                <a:sym typeface="Lexend"/>
              </a:endParaRPr>
            </a:p>
          </p:txBody>
        </p:sp>
      </p:grpSp>
      <p:grpSp>
        <p:nvGrpSpPr>
          <p:cNvPr id="1566" name="Google Shape;1566;p100"/>
          <p:cNvGrpSpPr/>
          <p:nvPr/>
        </p:nvGrpSpPr>
        <p:grpSpPr>
          <a:xfrm>
            <a:off x="6067541" y="2708675"/>
            <a:ext cx="2282256" cy="1587870"/>
            <a:chOff x="6909850" y="725394"/>
            <a:chExt cx="1215000" cy="845331"/>
          </a:xfrm>
        </p:grpSpPr>
        <p:cxnSp>
          <p:nvCxnSpPr>
            <p:cNvPr id="1567" name="Google Shape;1567;p100"/>
            <p:cNvCxnSpPr/>
            <p:nvPr/>
          </p:nvCxnSpPr>
          <p:spPr>
            <a:xfrm>
              <a:off x="6909850" y="810225"/>
              <a:ext cx="1215000" cy="760500"/>
            </a:xfrm>
            <a:prstGeom prst="straightConnector1">
              <a:avLst/>
            </a:prstGeom>
            <a:noFill/>
            <a:ln cap="flat" cmpd="sng" w="28575">
              <a:solidFill>
                <a:schemeClr val="accent3"/>
              </a:solidFill>
              <a:prstDash val="solid"/>
              <a:round/>
              <a:headEnd len="med" w="med" type="triangle"/>
              <a:tailEnd len="med" w="med" type="triangle"/>
            </a:ln>
          </p:spPr>
        </p:cxnSp>
        <p:sp>
          <p:nvSpPr>
            <p:cNvPr id="1568" name="Google Shape;1568;p100"/>
            <p:cNvSpPr txBox="1"/>
            <p:nvPr/>
          </p:nvSpPr>
          <p:spPr>
            <a:xfrm flipH="1" rot="1921659">
              <a:off x="7045456" y="992215"/>
              <a:ext cx="1064058" cy="201357"/>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000">
                  <a:solidFill>
                    <a:schemeClr val="dk1"/>
                  </a:solidFill>
                  <a:latin typeface="Lexend"/>
                  <a:ea typeface="Lexend"/>
                  <a:cs typeface="Lexend"/>
                  <a:sym typeface="Lexend"/>
                </a:rPr>
                <a:t>30 inches</a:t>
              </a:r>
              <a:endParaRPr sz="1800">
                <a:solidFill>
                  <a:schemeClr val="dk1"/>
                </a:solidFill>
                <a:latin typeface="Lexend"/>
                <a:ea typeface="Lexend"/>
                <a:cs typeface="Lexend"/>
                <a:sym typeface="Lexend"/>
              </a:endParaRPr>
            </a:p>
          </p:txBody>
        </p:sp>
      </p:grpSp>
      <p:sp>
        <p:nvSpPr>
          <p:cNvPr id="1569" name="Google Shape;1569;p100"/>
          <p:cNvSpPr txBox="1"/>
          <p:nvPr/>
        </p:nvSpPr>
        <p:spPr>
          <a:xfrm flipH="1" rot="2693">
            <a:off x="5296212" y="1763349"/>
            <a:ext cx="11490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shaashadda A (screen A)</a:t>
            </a:r>
            <a:endParaRPr sz="1800">
              <a:latin typeface="Lexend"/>
              <a:ea typeface="Lexend"/>
              <a:cs typeface="Lexend"/>
              <a:sym typeface="Lexend"/>
            </a:endParaRPr>
          </a:p>
        </p:txBody>
      </p:sp>
      <p:sp>
        <p:nvSpPr>
          <p:cNvPr id="1570" name="Google Shape;1570;p100"/>
          <p:cNvSpPr txBox="1"/>
          <p:nvPr/>
        </p:nvSpPr>
        <p:spPr>
          <a:xfrm flipH="1" rot="2690">
            <a:off x="324049" y="1640554"/>
            <a:ext cx="4218001"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a) Dhammaystir jumlad kasta adoo dooranaya erayga ku habboon ee hoos ku qoran.</a:t>
            </a:r>
            <a:endParaRPr sz="1800">
              <a:latin typeface="Lexend"/>
              <a:ea typeface="Lexend"/>
              <a:cs typeface="Lexend"/>
              <a:sym typeface="Lexend"/>
            </a:endParaRPr>
          </a:p>
        </p:txBody>
      </p:sp>
      <p:sp>
        <p:nvSpPr>
          <p:cNvPr id="1571" name="Google Shape;1571;p100"/>
          <p:cNvSpPr txBox="1"/>
          <p:nvPr/>
        </p:nvSpPr>
        <p:spPr>
          <a:xfrm flipH="1" rot="2693">
            <a:off x="7134850" y="2294099"/>
            <a:ext cx="11490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shaashadda B (screen B)</a:t>
            </a:r>
            <a:endParaRPr sz="1800">
              <a:latin typeface="Lexend"/>
              <a:ea typeface="Lexend"/>
              <a:cs typeface="Lexend"/>
              <a:sym typeface="Lexend"/>
            </a:endParaRPr>
          </a:p>
        </p:txBody>
      </p:sp>
      <p:sp>
        <p:nvSpPr>
          <p:cNvPr id="1572" name="Google Shape;1572;p100"/>
          <p:cNvSpPr txBox="1"/>
          <p:nvPr/>
        </p:nvSpPr>
        <p:spPr>
          <a:xfrm flipH="1" rot="2693">
            <a:off x="5863300" y="4381899"/>
            <a:ext cx="11490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shaashadda C (screen C)</a:t>
            </a:r>
            <a:endParaRPr sz="1800">
              <a:latin typeface="Lexend"/>
              <a:ea typeface="Lexend"/>
              <a:cs typeface="Lexend"/>
              <a:sym typeface="Lexend"/>
            </a:endParaRPr>
          </a:p>
        </p:txBody>
      </p:sp>
      <p:sp>
        <p:nvSpPr>
          <p:cNvPr id="1573" name="Google Shape;1573;p100"/>
          <p:cNvSpPr txBox="1"/>
          <p:nvPr/>
        </p:nvSpPr>
        <p:spPr>
          <a:xfrm flipH="1" rot="2970">
            <a:off x="552674" y="3555156"/>
            <a:ext cx="4860902"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___________-ka laga bilaabo shaashadda A (screen A) ilaa B (screen B) waa 1.5.</a:t>
            </a:r>
            <a:r>
              <a:rPr lang="en-GB" sz="1100">
                <a:solidFill>
                  <a:schemeClr val="dk1"/>
                </a:solidFill>
                <a:latin typeface="Lexend"/>
                <a:ea typeface="Times New Roman"/>
                <a:cs typeface="Times New Roman"/>
                <a:sym typeface="Times New Roman"/>
              </a:rPr>
              <a:t/>
            </a:r>
            <a:r>
              <a:rPr lang="en-GB" sz="1100">
                <a:latin typeface="Lexend"/>
                <a:ea typeface="Lexend"/>
                <a:cs typeface="Lexend"/>
                <a:sym typeface="Lexend"/>
              </a:rPr>
              <a:t/>
            </a:r>
            <a:endParaRPr sz="1800">
              <a:latin typeface="Lexend"/>
              <a:ea typeface="Lexend"/>
              <a:cs typeface="Lexend"/>
              <a:sym typeface="Lexend"/>
            </a:endParaRPr>
          </a:p>
        </p:txBody>
      </p:sp>
      <p:sp>
        <p:nvSpPr>
          <p:cNvPr id="1574" name="Google Shape;1574;p100"/>
          <p:cNvSpPr txBox="1"/>
          <p:nvPr/>
        </p:nvSpPr>
        <p:spPr>
          <a:xfrm flipH="1" rot="2970">
            <a:off x="552674" y="2365706"/>
            <a:ext cx="4860902"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Mid kasta oo ka mid ah TV-yada (TVs) wuxuu ___________ yahay kuwa kale.</a:t>
            </a:r>
            <a:r>
              <a:rPr lang="en-GB" sz="1100">
                <a:latin typeface="Lexend"/>
                <a:ea typeface="Times New Roman"/>
                <a:cs typeface="Times New Roman"/>
                <a:sym typeface="Times New Roman"/>
              </a:rPr>
              <a:t/>
            </a:r>
            <a:r>
              <a:rPr lang="en-GB" sz="1100">
                <a:latin typeface="Lexend"/>
                <a:ea typeface="Lexend"/>
                <a:cs typeface="Lexend"/>
                <a:sym typeface="Lexend"/>
              </a:rPr>
              <a:t/>
            </a:r>
            <a:endParaRPr sz="1800">
              <a:latin typeface="Lexend"/>
              <a:ea typeface="Lexend"/>
              <a:cs typeface="Lexend"/>
              <a:sym typeface="Lexend"/>
            </a:endParaRPr>
          </a:p>
        </p:txBody>
      </p:sp>
      <p:sp>
        <p:nvSpPr>
          <p:cNvPr id="1575" name="Google Shape;1575;p100"/>
          <p:cNvSpPr txBox="1"/>
          <p:nvPr/>
        </p:nvSpPr>
        <p:spPr>
          <a:xfrm flipH="1" rot="2913">
            <a:off x="552699" y="2822058"/>
            <a:ext cx="4957202"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Tani waa sababta oo ah _________ iyo _________ waxay ku jiraan ___________ midba midka kale.</a:t>
            </a:r>
            <a:r>
              <a:rPr lang="en-GB" sz="1100">
                <a:solidFill>
                  <a:schemeClr val="dk1"/>
                </a:solidFill>
                <a:latin typeface="Lexend"/>
                <a:ea typeface="Times New Roman"/>
                <a:cs typeface="Times New Roman"/>
                <a:sym typeface="Times New Roman"/>
              </a:rPr>
              <a:t/>
            </a:r>
            <a:r>
              <a:rPr lang="en-GB" sz="1100">
                <a:latin typeface="Lexend"/>
                <a:ea typeface="Lexend"/>
                <a:cs typeface="Lexend"/>
                <a:sym typeface="Lexend"/>
              </a:rPr>
              <a:t/>
            </a:r>
            <a:r>
              <a:rPr lang="en-GB" sz="1100">
                <a:solidFill>
                  <a:schemeClr val="dk1"/>
                </a:solidFill>
                <a:latin typeface="Lexend"/>
                <a:ea typeface="Times New Roman"/>
                <a:cs typeface="Times New Roman"/>
                <a:sym typeface="Times New Roman"/>
              </a:rPr>
              <a:t/>
            </a:r>
            <a:r>
              <a:rPr lang="en-GB" sz="1100">
                <a:latin typeface="Lexend"/>
                <a:ea typeface="Lexend"/>
                <a:cs typeface="Lexend"/>
                <a:sym typeface="Lexend"/>
              </a:rPr>
              <a:t/>
            </a:r>
            <a:r>
              <a:rPr lang="en-GB" sz="1100">
                <a:solidFill>
                  <a:schemeClr val="dk1"/>
                </a:solidFill>
                <a:latin typeface="Lexend"/>
                <a:ea typeface="Times New Roman"/>
                <a:cs typeface="Times New Roman"/>
                <a:sym typeface="Times New Roman"/>
              </a:rPr>
              <a:t/>
            </a:r>
            <a:r>
              <a:rPr lang="en-GB" sz="1100">
                <a:latin typeface="Lexend"/>
                <a:ea typeface="Lexend"/>
                <a:cs typeface="Lexend"/>
                <a:sym typeface="Lexend"/>
              </a:rPr>
              <a:t/>
            </a:r>
            <a:endParaRPr sz="1800">
              <a:latin typeface="Lexend"/>
              <a:ea typeface="Lexend"/>
              <a:cs typeface="Lexend"/>
              <a:sym typeface="Lexend"/>
            </a:endParaRPr>
          </a:p>
        </p:txBody>
      </p:sp>
      <p:sp>
        <p:nvSpPr>
          <p:cNvPr id="1576" name="Google Shape;1576;p100"/>
          <p:cNvSpPr/>
          <p:nvPr/>
        </p:nvSpPr>
        <p:spPr>
          <a:xfrm>
            <a:off x="1243550" y="3104700"/>
            <a:ext cx="1267200" cy="314700"/>
          </a:xfrm>
          <a:prstGeom prst="roundRect">
            <a:avLst>
              <a:gd fmla="val 16667" name="adj"/>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saami (proportion)</a:t>
            </a:r>
            <a:endParaRPr sz="2000">
              <a:latin typeface="Kalam"/>
              <a:ea typeface="Kalam"/>
              <a:cs typeface="Kalam"/>
              <a:sym typeface="Kalam"/>
            </a:endParaRPr>
          </a:p>
        </p:txBody>
      </p:sp>
      <p:sp>
        <p:nvSpPr>
          <p:cNvPr id="1577" name="Google Shape;1577;p100"/>
          <p:cNvSpPr/>
          <p:nvPr/>
        </p:nvSpPr>
        <p:spPr>
          <a:xfrm>
            <a:off x="2857500" y="2830450"/>
            <a:ext cx="1034100" cy="314700"/>
          </a:xfrm>
          <a:prstGeom prst="roundRect">
            <a:avLst>
              <a:gd fmla="val 16667" name="adj"/>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ballac (width)</a:t>
            </a:r>
            <a:endParaRPr sz="2000">
              <a:latin typeface="Kalam"/>
              <a:ea typeface="Kalam"/>
              <a:cs typeface="Kalam"/>
              <a:sym typeface="Kalam"/>
            </a:endParaRPr>
          </a:p>
        </p:txBody>
      </p:sp>
      <p:sp>
        <p:nvSpPr>
          <p:cNvPr id="1578" name="Google Shape;1578;p100"/>
          <p:cNvSpPr/>
          <p:nvPr/>
        </p:nvSpPr>
        <p:spPr>
          <a:xfrm>
            <a:off x="2571325" y="2376575"/>
            <a:ext cx="1267200" cy="314700"/>
          </a:xfrm>
          <a:prstGeom prst="roundRect">
            <a:avLst>
              <a:gd fmla="val 16667" name="adj"/>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isku mid (similar)</a:t>
            </a:r>
            <a:endParaRPr sz="2000">
              <a:latin typeface="Kalam"/>
              <a:ea typeface="Kalam"/>
              <a:cs typeface="Kalam"/>
              <a:sym typeface="Kalam"/>
            </a:endParaRPr>
          </a:p>
        </p:txBody>
      </p:sp>
      <p:sp>
        <p:nvSpPr>
          <p:cNvPr id="1579" name="Google Shape;1579;p100"/>
          <p:cNvSpPr/>
          <p:nvPr/>
        </p:nvSpPr>
        <p:spPr>
          <a:xfrm>
            <a:off x="4440600" y="2830450"/>
            <a:ext cx="1034100" cy="314700"/>
          </a:xfrm>
          <a:prstGeom prst="roundRect">
            <a:avLst>
              <a:gd fmla="val 16667" name="adj"/>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joog (height)</a:t>
            </a:r>
            <a:endParaRPr sz="2000">
              <a:latin typeface="Kalam"/>
              <a:ea typeface="Kalam"/>
              <a:cs typeface="Kalam"/>
              <a:sym typeface="Kalam"/>
            </a:endParaRPr>
          </a:p>
        </p:txBody>
      </p:sp>
      <p:sp>
        <p:nvSpPr>
          <p:cNvPr id="1580" name="Google Shape;1580;p100"/>
          <p:cNvSpPr/>
          <p:nvPr/>
        </p:nvSpPr>
        <p:spPr>
          <a:xfrm>
            <a:off x="979050" y="3557600"/>
            <a:ext cx="1337400" cy="314700"/>
          </a:xfrm>
          <a:prstGeom prst="roundRect">
            <a:avLst>
              <a:gd fmla="val 16667" name="adj"/>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qiyaasta isweyneyn (scale factor)</a:t>
            </a:r>
            <a:endParaRPr sz="2000">
              <a:latin typeface="Kalam"/>
              <a:ea typeface="Kalam"/>
              <a:cs typeface="Kalam"/>
              <a:sym typeface="Kalam"/>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4" name="Shape 1584"/>
        <p:cNvGrpSpPr/>
        <p:nvPr/>
      </p:nvGrpSpPr>
      <p:grpSpPr>
        <a:xfrm>
          <a:off x="0" y="0"/>
          <a:ext cx="0" cy="0"/>
          <a:chOff x="0" y="0"/>
          <a:chExt cx="0" cy="0"/>
        </a:xfrm>
      </p:grpSpPr>
      <p:sp>
        <p:nvSpPr>
          <p:cNvPr id="1585" name="Google Shape;1585;p101"/>
          <p:cNvSpPr/>
          <p:nvPr/>
        </p:nvSpPr>
        <p:spPr>
          <a:xfrm>
            <a:off x="6704566" y="680635"/>
            <a:ext cx="1962600" cy="1375200"/>
          </a:xfrm>
          <a:prstGeom prst="roundRect">
            <a:avLst>
              <a:gd fmla="val 16667" name="adj"/>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86" name="Google Shape;1586;p101"/>
          <p:cNvSpPr/>
          <p:nvPr/>
        </p:nvSpPr>
        <p:spPr>
          <a:xfrm>
            <a:off x="5253207" y="677164"/>
            <a:ext cx="1215000" cy="851400"/>
          </a:xfrm>
          <a:prstGeom prst="roundRect">
            <a:avLst>
              <a:gd fmla="val 16667" name="adj"/>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87" name="Google Shape;1587;p101"/>
          <p:cNvSpPr/>
          <p:nvPr/>
        </p:nvSpPr>
        <p:spPr>
          <a:xfrm>
            <a:off x="6037109" y="2758915"/>
            <a:ext cx="2345400" cy="1587900"/>
          </a:xfrm>
          <a:prstGeom prst="roundRect">
            <a:avLst>
              <a:gd fmla="val 16667" name="adj"/>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88" name="Google Shape;1588;p101"/>
          <p:cNvSpPr txBox="1"/>
          <p:nvPr/>
        </p:nvSpPr>
        <p:spPr>
          <a:xfrm flipH="1" rot="2690">
            <a:off x="324049" y="3527579"/>
            <a:ext cx="4218001"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c) Sidaa awgeed, xisaabi ballaca (width) shaashadaha A (screen A) iyo C (screen C) (2 d.p.)</a:t>
            </a:r>
            <a:endParaRPr sz="1800">
              <a:latin typeface="Lexend"/>
              <a:ea typeface="Lexend"/>
              <a:cs typeface="Lexend"/>
              <a:sym typeface="Lexend"/>
            </a:endParaRPr>
          </a:p>
        </p:txBody>
      </p:sp>
      <p:sp>
        <p:nvSpPr>
          <p:cNvPr id="1589" name="Google Shape;1589;p101"/>
          <p:cNvSpPr txBox="1"/>
          <p:nvPr/>
        </p:nvSpPr>
        <p:spPr>
          <a:xfrm flipH="1" rot="2708">
            <a:off x="324124" y="714616"/>
            <a:ext cx="4570501"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1) Mid kasta oo ka mid ah saddexdan TV-ga ballaadhan (widescreen) wuxuu leeyahay ballac (width) iyo joog (height) oo ku jira saamiga (ratio) 16 : 9.</a:t>
            </a:r>
            <a:endParaRPr sz="1800">
              <a:latin typeface="Lexend"/>
              <a:ea typeface="Lexend"/>
              <a:cs typeface="Lexend"/>
              <a:sym typeface="Lexend"/>
            </a:endParaRPr>
          </a:p>
        </p:txBody>
      </p:sp>
      <p:sp>
        <p:nvSpPr>
          <p:cNvPr id="1590" name="Google Shape;1590;p10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Qiyaasta (theorem) ee Pythagoras oo leh saamiyada (ratios)</a:t>
            </a:r>
            <a:endParaRPr/>
          </a:p>
        </p:txBody>
      </p:sp>
      <p:cxnSp>
        <p:nvCxnSpPr>
          <p:cNvPr id="1591" name="Google Shape;1591;p101"/>
          <p:cNvCxnSpPr/>
          <p:nvPr/>
        </p:nvCxnSpPr>
        <p:spPr>
          <a:xfrm>
            <a:off x="5263750" y="741092"/>
            <a:ext cx="1215000" cy="760500"/>
          </a:xfrm>
          <a:prstGeom prst="straightConnector1">
            <a:avLst/>
          </a:prstGeom>
          <a:noFill/>
          <a:ln cap="flat" cmpd="sng" w="28575">
            <a:solidFill>
              <a:schemeClr val="accent3"/>
            </a:solidFill>
            <a:prstDash val="solid"/>
            <a:round/>
            <a:headEnd len="med" w="med" type="triangle"/>
            <a:tailEnd len="med" w="med" type="triangle"/>
          </a:ln>
        </p:spPr>
      </p:cxnSp>
      <p:sp>
        <p:nvSpPr>
          <p:cNvPr id="1592" name="Google Shape;1592;p101"/>
          <p:cNvSpPr txBox="1"/>
          <p:nvPr/>
        </p:nvSpPr>
        <p:spPr>
          <a:xfrm flipH="1" rot="1921020">
            <a:off x="5541649" y="857832"/>
            <a:ext cx="940451" cy="307569"/>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solidFill>
                  <a:schemeClr val="dk1"/>
                </a:solidFill>
                <a:latin typeface="Lexend"/>
                <a:ea typeface="Lexend"/>
                <a:cs typeface="Lexend"/>
                <a:sym typeface="Lexend"/>
              </a:rPr>
              <a:t>8 inches</a:t>
            </a:r>
            <a:endParaRPr sz="1800">
              <a:solidFill>
                <a:schemeClr val="dk1"/>
              </a:solidFill>
              <a:latin typeface="Lexend"/>
              <a:ea typeface="Lexend"/>
              <a:cs typeface="Lexend"/>
              <a:sym typeface="Lexend"/>
            </a:endParaRPr>
          </a:p>
        </p:txBody>
      </p:sp>
      <p:grpSp>
        <p:nvGrpSpPr>
          <p:cNvPr id="1593" name="Google Shape;1593;p101"/>
          <p:cNvGrpSpPr/>
          <p:nvPr/>
        </p:nvGrpSpPr>
        <p:grpSpPr>
          <a:xfrm>
            <a:off x="6779021" y="641384"/>
            <a:ext cx="1847407" cy="1285326"/>
            <a:chOff x="6909850" y="725394"/>
            <a:chExt cx="1215000" cy="845331"/>
          </a:xfrm>
        </p:grpSpPr>
        <p:cxnSp>
          <p:nvCxnSpPr>
            <p:cNvPr id="1594" name="Google Shape;1594;p101"/>
            <p:cNvCxnSpPr/>
            <p:nvPr/>
          </p:nvCxnSpPr>
          <p:spPr>
            <a:xfrm>
              <a:off x="6909850" y="810225"/>
              <a:ext cx="1215000" cy="760500"/>
            </a:xfrm>
            <a:prstGeom prst="straightConnector1">
              <a:avLst/>
            </a:prstGeom>
            <a:noFill/>
            <a:ln cap="flat" cmpd="sng" w="28575">
              <a:solidFill>
                <a:schemeClr val="accent3"/>
              </a:solidFill>
              <a:prstDash val="solid"/>
              <a:round/>
              <a:headEnd len="med" w="med" type="triangle"/>
              <a:tailEnd len="med" w="med" type="triangle"/>
            </a:ln>
          </p:spPr>
        </p:cxnSp>
        <p:sp>
          <p:nvSpPr>
            <p:cNvPr id="1595" name="Google Shape;1595;p101"/>
            <p:cNvSpPr txBox="1"/>
            <p:nvPr/>
          </p:nvSpPr>
          <p:spPr>
            <a:xfrm flipH="1" rot="1921659">
              <a:off x="7045456" y="992215"/>
              <a:ext cx="1064058" cy="201357"/>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000">
                  <a:solidFill>
                    <a:schemeClr val="dk1"/>
                  </a:solidFill>
                  <a:latin typeface="Lexend"/>
                  <a:ea typeface="Lexend"/>
                  <a:cs typeface="Lexend"/>
                  <a:sym typeface="Lexend"/>
                </a:rPr>
                <a:t>12 inches</a:t>
              </a:r>
              <a:endParaRPr sz="1800">
                <a:solidFill>
                  <a:schemeClr val="dk1"/>
                </a:solidFill>
                <a:latin typeface="Lexend"/>
                <a:ea typeface="Lexend"/>
                <a:cs typeface="Lexend"/>
                <a:sym typeface="Lexend"/>
              </a:endParaRPr>
            </a:p>
          </p:txBody>
        </p:sp>
      </p:grpSp>
      <p:grpSp>
        <p:nvGrpSpPr>
          <p:cNvPr id="1596" name="Google Shape;1596;p101"/>
          <p:cNvGrpSpPr/>
          <p:nvPr/>
        </p:nvGrpSpPr>
        <p:grpSpPr>
          <a:xfrm>
            <a:off x="6067541" y="2708675"/>
            <a:ext cx="2282256" cy="1587870"/>
            <a:chOff x="6909850" y="725394"/>
            <a:chExt cx="1215000" cy="845331"/>
          </a:xfrm>
        </p:grpSpPr>
        <p:cxnSp>
          <p:nvCxnSpPr>
            <p:cNvPr id="1597" name="Google Shape;1597;p101"/>
            <p:cNvCxnSpPr/>
            <p:nvPr/>
          </p:nvCxnSpPr>
          <p:spPr>
            <a:xfrm>
              <a:off x="6909850" y="810225"/>
              <a:ext cx="1215000" cy="760500"/>
            </a:xfrm>
            <a:prstGeom prst="straightConnector1">
              <a:avLst/>
            </a:prstGeom>
            <a:noFill/>
            <a:ln cap="flat" cmpd="sng" w="28575">
              <a:solidFill>
                <a:schemeClr val="accent3"/>
              </a:solidFill>
              <a:prstDash val="solid"/>
              <a:round/>
              <a:headEnd len="med" w="med" type="triangle"/>
              <a:tailEnd len="med" w="med" type="triangle"/>
            </a:ln>
          </p:spPr>
        </p:cxnSp>
        <p:sp>
          <p:nvSpPr>
            <p:cNvPr id="1598" name="Google Shape;1598;p101"/>
            <p:cNvSpPr txBox="1"/>
            <p:nvPr/>
          </p:nvSpPr>
          <p:spPr>
            <a:xfrm flipH="1" rot="1921659">
              <a:off x="7045456" y="992215"/>
              <a:ext cx="1064058" cy="201357"/>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000">
                  <a:solidFill>
                    <a:schemeClr val="dk1"/>
                  </a:solidFill>
                  <a:latin typeface="Lexend"/>
                  <a:ea typeface="Lexend"/>
                  <a:cs typeface="Lexend"/>
                  <a:sym typeface="Lexend"/>
                </a:rPr>
                <a:t>30 inji</a:t>
              </a:r>
              <a:endParaRPr sz="1800">
                <a:solidFill>
                  <a:schemeClr val="dk1"/>
                </a:solidFill>
                <a:latin typeface="Lexend"/>
                <a:ea typeface="Lexend"/>
                <a:cs typeface="Lexend"/>
                <a:sym typeface="Lexend"/>
              </a:endParaRPr>
            </a:p>
          </p:txBody>
        </p:sp>
      </p:grpSp>
      <p:sp>
        <p:nvSpPr>
          <p:cNvPr id="1599" name="Google Shape;1599;p101"/>
          <p:cNvSpPr txBox="1"/>
          <p:nvPr/>
        </p:nvSpPr>
        <p:spPr>
          <a:xfrm flipH="1" rot="2693">
            <a:off x="5296212" y="1763349"/>
            <a:ext cx="11490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shaashadda A</a:t>
            </a:r>
            <a:endParaRPr sz="1800">
              <a:latin typeface="Lexend"/>
              <a:ea typeface="Lexend"/>
              <a:cs typeface="Lexend"/>
              <a:sym typeface="Lexend"/>
            </a:endParaRPr>
          </a:p>
        </p:txBody>
      </p:sp>
      <p:sp>
        <p:nvSpPr>
          <p:cNvPr id="1600" name="Google Shape;1600;p101"/>
          <p:cNvSpPr txBox="1"/>
          <p:nvPr/>
        </p:nvSpPr>
        <p:spPr>
          <a:xfrm flipH="1" rot="2690">
            <a:off x="324049" y="4135954"/>
            <a:ext cx="4218001"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shaashadda A: 10.459 ÷ 1.5 = 6.97 inji</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shaashadda C: 10.459 × 2.5 = 26.15 inji</a:t>
            </a:r>
            <a:r>
              <a:rPr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601" name="Google Shape;1601;p101"/>
          <p:cNvSpPr txBox="1"/>
          <p:nvPr/>
        </p:nvSpPr>
        <p:spPr>
          <a:xfrm flipH="1" rot="2693">
            <a:off x="7134850" y="2294099"/>
            <a:ext cx="11490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shaashadda B</a:t>
            </a:r>
            <a:endParaRPr sz="1800">
              <a:latin typeface="Lexend"/>
              <a:ea typeface="Lexend"/>
              <a:cs typeface="Lexend"/>
              <a:sym typeface="Lexend"/>
            </a:endParaRPr>
          </a:p>
        </p:txBody>
      </p:sp>
      <p:sp>
        <p:nvSpPr>
          <p:cNvPr id="1602" name="Google Shape;1602;p101"/>
          <p:cNvSpPr txBox="1"/>
          <p:nvPr/>
        </p:nvSpPr>
        <p:spPr>
          <a:xfrm flipH="1" rot="2693">
            <a:off x="5863300" y="4381899"/>
            <a:ext cx="11490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shaashadda C</a:t>
            </a:r>
            <a:endParaRPr sz="1800">
              <a:latin typeface="Lexend"/>
              <a:ea typeface="Lexend"/>
              <a:cs typeface="Lexend"/>
              <a:sym typeface="Lexend"/>
            </a:endParaRPr>
          </a:p>
        </p:txBody>
      </p:sp>
      <p:graphicFrame>
        <p:nvGraphicFramePr>
          <p:cNvPr id="1603" name="Google Shape;1603;p101"/>
          <p:cNvGraphicFramePr/>
          <p:nvPr/>
        </p:nvGraphicFramePr>
        <p:xfrm>
          <a:off x="518463" y="2141250"/>
          <a:ext cx="3000000" cy="3000000"/>
        </p:xfrm>
        <a:graphic>
          <a:graphicData uri="http://schemas.openxmlformats.org/drawingml/2006/table">
            <a:tbl>
              <a:tblPr>
                <a:noFill/>
                <a:tableStyleId>{018616B7-C05B-4F4E-94F1-144584CD3DCC}</a:tableStyleId>
              </a:tblPr>
              <a:tblGrid>
                <a:gridCol w="1351175"/>
                <a:gridCol w="1351175"/>
                <a:gridCol w="1351175"/>
              </a:tblGrid>
              <a:tr h="355750">
                <a:tc>
                  <a:txBody>
                    <a:bodyPr/>
                    <a:lstStyle/>
                    <a:p>
                      <a:pPr indent="0" lvl="0" marL="0" rtl="0" algn="ctr">
                        <a:spcBef>
                          <a:spcPts val="0"/>
                        </a:spcBef>
                        <a:spcAft>
                          <a:spcPts val="0"/>
                        </a:spcAft>
                        <a:buNone/>
                      </a:pPr>
                      <a:r>
                        <a:rPr lang="en-GB" sz="1000">
                          <a:latin typeface="Lexend"/>
                          <a:ea typeface="Lexend"/>
                          <a:cs typeface="Lexend"/>
                          <a:sym typeface="Lexend"/>
                        </a:rPr>
                        <a:t>ballaca (width)</a:t>
                      </a:r>
                      <a:endParaRPr sz="1800">
                        <a:latin typeface="Lexend"/>
                        <a:ea typeface="Lexend"/>
                        <a:cs typeface="Lexend"/>
                        <a:sym typeface="Lexend"/>
                      </a:endParaRPr>
                    </a:p>
                  </a:txBody>
                  <a:tcPr marT="0" marB="0" marR="0" marL="0" anchor="ctr">
                    <a:lnL cap="flat" cmpd="sng" w="9525">
                      <a:solidFill>
                        <a:srgbClr val="999999">
                          <a:alpha val="0"/>
                        </a:srgbClr>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alpha val="0"/>
                        </a:srgbClr>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joogga (height)</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alpha val="0"/>
                        </a:srgbClr>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jaantuska (diagonal)</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alpha val="0"/>
                        </a:srgbClr>
                      </a:solidFill>
                      <a:prstDash val="solid"/>
                      <a:round/>
                      <a:headEnd len="sm" w="sm" type="none"/>
                      <a:tailEnd len="sm" w="sm" type="none"/>
                    </a:lnR>
                    <a:lnT cap="flat" cmpd="sng" w="9525">
                      <a:solidFill>
                        <a:srgbClr val="999999">
                          <a:alpha val="0"/>
                        </a:srgbClr>
                      </a:solidFill>
                      <a:prstDash val="solid"/>
                      <a:round/>
                      <a:headEnd len="sm" w="sm" type="none"/>
                      <a:tailEnd len="sm" w="sm" type="none"/>
                    </a:lnT>
                    <a:lnB cap="flat" cmpd="sng" w="9525">
                      <a:solidFill>
                        <a:srgbClr val="999999"/>
                      </a:solidFill>
                      <a:prstDash val="solid"/>
                      <a:round/>
                      <a:headEnd len="sm" w="sm" type="none"/>
                      <a:tailEnd len="sm" w="sm" type="none"/>
                    </a:lnB>
                  </a:tcPr>
                </a:tc>
              </a:tr>
              <a:tr h="355750">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16</a:t>
                      </a:r>
                      <a:endParaRPr/>
                    </a:p>
                  </a:txBody>
                  <a:tcPr marT="0" marB="0" marR="0" marL="0" anchor="ctr">
                    <a:lnL cap="flat" cmpd="sng" w="9525">
                      <a:solidFill>
                        <a:srgbClr val="999999">
                          <a:alpha val="0"/>
                        </a:srgbClr>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9</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Kalam"/>
                          <a:ea typeface="Kalam"/>
                          <a:cs typeface="Kalam"/>
                          <a:sym typeface="Kalam"/>
                        </a:rPr>
                        <a:t>18.358</a:t>
                      </a:r>
                      <a:endParaRPr sz="2000">
                        <a:latin typeface="Kalam"/>
                        <a:ea typeface="Kalam"/>
                        <a:cs typeface="Kalam"/>
                        <a:sym typeface="Kalam"/>
                      </a:endParaRPr>
                    </a:p>
                  </a:txBody>
                  <a:tcPr marT="0" marB="0" marR="0" marL="0" anchor="ctr">
                    <a:lnL cap="flat" cmpd="sng" w="9525">
                      <a:solidFill>
                        <a:srgbClr val="999999"/>
                      </a:solidFill>
                      <a:prstDash val="solid"/>
                      <a:round/>
                      <a:headEnd len="sm" w="sm" type="none"/>
                      <a:tailEnd len="sm" w="sm" type="none"/>
                    </a:lnL>
                    <a:lnR cap="flat" cmpd="sng" w="9525">
                      <a:solidFill>
                        <a:srgbClr val="999999">
                          <a:alpha val="0"/>
                        </a:srgbClr>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355750">
                <a:tc>
                  <a:txBody>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Kalam"/>
                          <a:ea typeface="Kalam"/>
                          <a:cs typeface="Kalam"/>
                          <a:sym typeface="Kalam"/>
                        </a:rPr>
                        <a:t>10.459</a:t>
                      </a:r>
                      <a:endParaRPr sz="1800">
                        <a:latin typeface="Lexend"/>
                        <a:ea typeface="Lexend"/>
                        <a:cs typeface="Lexend"/>
                        <a:sym typeface="Lexend"/>
                      </a:endParaRPr>
                    </a:p>
                  </a:txBody>
                  <a:tcPr marT="0" marB="0" marR="0" marL="0" anchor="ctr">
                    <a:lnL cap="flat" cmpd="sng" w="9525">
                      <a:solidFill>
                        <a:srgbClr val="999999">
                          <a:alpha val="0"/>
                        </a:srgbClr>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alpha val="0"/>
                        </a:srgbClr>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Kalam"/>
                          <a:ea typeface="Kalam"/>
                          <a:cs typeface="Kalam"/>
                          <a:sym typeface="Kalam"/>
                        </a:rPr>
                        <a:t>5.883</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12</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alpha val="0"/>
                        </a:srgbClr>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alpha val="0"/>
                        </a:srgbClr>
                      </a:solidFill>
                      <a:prstDash val="solid"/>
                      <a:round/>
                      <a:headEnd len="sm" w="sm" type="none"/>
                      <a:tailEnd len="sm" w="sm" type="none"/>
                    </a:lnB>
                  </a:tcPr>
                </a:tc>
              </a:tr>
            </a:tbl>
          </a:graphicData>
        </a:graphic>
      </p:graphicFrame>
      <p:sp>
        <p:nvSpPr>
          <p:cNvPr id="1604" name="Google Shape;1604;p101"/>
          <p:cNvSpPr txBox="1"/>
          <p:nvPr/>
        </p:nvSpPr>
        <p:spPr>
          <a:xfrm flipH="1" rot="2568">
            <a:off x="324024" y="1488477"/>
            <a:ext cx="4819801"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b) Adigoo isticmaalaya aragtida Pythagoras, buuxi jaantuska saamiga ee shaashadda B (3 d.p.)</a:t>
            </a:r>
            <a:endParaRPr sz="1800">
              <a:latin typeface="Lexend"/>
              <a:ea typeface="Lexend"/>
              <a:cs typeface="Lexend"/>
              <a:sym typeface="Lexend"/>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8" name="Shape 1608"/>
        <p:cNvGrpSpPr/>
        <p:nvPr/>
      </p:nvGrpSpPr>
      <p:grpSpPr>
        <a:xfrm>
          <a:off x="0" y="0"/>
          <a:ext cx="0" cy="0"/>
          <a:chOff x="0" y="0"/>
          <a:chExt cx="0" cy="0"/>
        </a:xfrm>
      </p:grpSpPr>
      <p:sp>
        <p:nvSpPr>
          <p:cNvPr id="1609" name="Google Shape;1609;p102"/>
          <p:cNvSpPr txBox="1"/>
          <p:nvPr/>
        </p:nvSpPr>
        <p:spPr>
          <a:xfrm flipH="1" rot="2903">
            <a:off x="5484475" y="1069099"/>
            <a:ext cx="1776601"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armaajo TV-ga</a:t>
            </a:r>
            <a:endParaRPr sz="1800">
              <a:latin typeface="Lexend"/>
              <a:ea typeface="Lexend"/>
              <a:cs typeface="Lexend"/>
              <a:sym typeface="Lexend"/>
            </a:endParaRPr>
          </a:p>
        </p:txBody>
      </p:sp>
      <p:sp>
        <p:nvSpPr>
          <p:cNvPr id="1610" name="Google Shape;1610;p102"/>
          <p:cNvSpPr txBox="1"/>
          <p:nvPr/>
        </p:nvSpPr>
        <p:spPr>
          <a:xfrm flipH="1" rot="2708">
            <a:off x="324124" y="638416"/>
            <a:ext cx="4570501" cy="2216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2) Isra waxay rabta inay iibsato TV-ga ultra widescreen, kaas oo ballaca iyo jooggiisu yihiin saami 22 : 9.</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TV-ga wuxuu leeyahay shaashad 35 inji, iyo saldhig 2 inji oo dheer.</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Ma ku habboona TV-ga gudaha armaajooyinkeeda TV-ga?</a:t>
            </a:r>
            <a:endParaRPr sz="1800">
              <a:latin typeface="Lexend"/>
              <a:ea typeface="Lexend"/>
              <a:cs typeface="Lexend"/>
              <a:sym typeface="Lexend"/>
            </a:endParaRPr>
          </a:p>
        </p:txBody>
      </p:sp>
      <p:pic>
        <p:nvPicPr>
          <p:cNvPr id="1611" name="Google Shape;1611;p102"/>
          <p:cNvPicPr preferRelativeResize="0"/>
          <p:nvPr/>
        </p:nvPicPr>
        <p:blipFill>
          <a:blip r:embed="rId3">
            <a:alphaModFix/>
          </a:blip>
          <a:stretch>
            <a:fillRect/>
          </a:stretch>
        </p:blipFill>
        <p:spPr>
          <a:xfrm>
            <a:off x="7780000" y="645750"/>
            <a:ext cx="624749" cy="742499"/>
          </a:xfrm>
          <a:prstGeom prst="rect">
            <a:avLst/>
          </a:prstGeom>
          <a:noFill/>
          <a:ln>
            <a:noFill/>
          </a:ln>
        </p:spPr>
      </p:pic>
      <p:sp>
        <p:nvSpPr>
          <p:cNvPr id="1612" name="Google Shape;1612;p10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Aragtida Pythagoras oo leh saamiyo</a:t>
            </a:r>
            <a:endParaRPr/>
          </a:p>
        </p:txBody>
      </p:sp>
      <p:grpSp>
        <p:nvGrpSpPr>
          <p:cNvPr id="1613" name="Google Shape;1613;p102"/>
          <p:cNvGrpSpPr/>
          <p:nvPr/>
        </p:nvGrpSpPr>
        <p:grpSpPr>
          <a:xfrm>
            <a:off x="5439488" y="1347051"/>
            <a:ext cx="3367174" cy="2058549"/>
            <a:chOff x="1284100" y="2609651"/>
            <a:chExt cx="3367174" cy="2058549"/>
          </a:xfrm>
        </p:grpSpPr>
        <p:grpSp>
          <p:nvGrpSpPr>
            <p:cNvPr id="1614" name="Google Shape;1614;p102"/>
            <p:cNvGrpSpPr/>
            <p:nvPr/>
          </p:nvGrpSpPr>
          <p:grpSpPr>
            <a:xfrm flipH="1">
              <a:off x="4009475" y="2610450"/>
              <a:ext cx="515450" cy="1735400"/>
              <a:chOff x="1321280" y="2610450"/>
              <a:chExt cx="515450" cy="1735400"/>
            </a:xfrm>
          </p:grpSpPr>
          <p:sp>
            <p:nvSpPr>
              <p:cNvPr id="1615" name="Google Shape;1615;p102"/>
              <p:cNvSpPr/>
              <p:nvPr/>
            </p:nvSpPr>
            <p:spPr>
              <a:xfrm>
                <a:off x="1566580" y="2621575"/>
                <a:ext cx="270150" cy="1673875"/>
              </a:xfrm>
              <a:custGeom>
                <a:rect b="b" l="l" r="r" t="t"/>
                <a:pathLst>
                  <a:path extrusionOk="0" h="66955" w="10806">
                    <a:moveTo>
                      <a:pt x="0" y="0"/>
                    </a:moveTo>
                    <a:lnTo>
                      <a:pt x="10330" y="10427"/>
                    </a:lnTo>
                    <a:lnTo>
                      <a:pt x="10806" y="66386"/>
                    </a:lnTo>
                    <a:lnTo>
                      <a:pt x="1216" y="66955"/>
                    </a:lnTo>
                    <a:close/>
                  </a:path>
                </a:pathLst>
              </a:custGeom>
              <a:solidFill>
                <a:srgbClr val="ECBD79"/>
              </a:solidFill>
              <a:ln>
                <a:noFill/>
              </a:ln>
            </p:spPr>
            <p:txBody>
              <a:bodyPr/>
              <a:p/>
            </p:txBody>
          </p:sp>
          <p:pic>
            <p:nvPicPr>
              <p:cNvPr id="1616" name="Google Shape;1616;p102"/>
              <p:cNvPicPr preferRelativeResize="0"/>
              <p:nvPr/>
            </p:nvPicPr>
            <p:blipFill rotWithShape="1">
              <a:blip r:embed="rId4">
                <a:alphaModFix/>
              </a:blip>
              <a:srcRect b="33552" l="7441" r="20241" t="57018"/>
              <a:stretch/>
            </p:blipFill>
            <p:spPr>
              <a:xfrm flipH="1" rot="5400000">
                <a:off x="612330" y="3319400"/>
                <a:ext cx="1735400" cy="317500"/>
              </a:xfrm>
              <a:prstGeom prst="rect">
                <a:avLst/>
              </a:prstGeom>
              <a:noFill/>
              <a:ln>
                <a:noFill/>
              </a:ln>
            </p:spPr>
          </p:pic>
        </p:grpSp>
        <p:grpSp>
          <p:nvGrpSpPr>
            <p:cNvPr id="1617" name="Google Shape;1617;p102"/>
            <p:cNvGrpSpPr/>
            <p:nvPr/>
          </p:nvGrpSpPr>
          <p:grpSpPr>
            <a:xfrm>
              <a:off x="1321275" y="2609776"/>
              <a:ext cx="515450" cy="1736075"/>
              <a:chOff x="1321275" y="2609776"/>
              <a:chExt cx="515450" cy="1736075"/>
            </a:xfrm>
          </p:grpSpPr>
          <p:sp>
            <p:nvSpPr>
              <p:cNvPr id="1618" name="Google Shape;1618;p102"/>
              <p:cNvSpPr/>
              <p:nvPr/>
            </p:nvSpPr>
            <p:spPr>
              <a:xfrm>
                <a:off x="1574275" y="2643625"/>
                <a:ext cx="262450" cy="1651825"/>
              </a:xfrm>
              <a:custGeom>
                <a:rect b="b" l="l" r="r" t="t"/>
                <a:pathLst>
                  <a:path extrusionOk="0" h="66073" w="10498">
                    <a:moveTo>
                      <a:pt x="0" y="0"/>
                    </a:moveTo>
                    <a:lnTo>
                      <a:pt x="10022" y="9545"/>
                    </a:lnTo>
                    <a:lnTo>
                      <a:pt x="10498" y="65504"/>
                    </a:lnTo>
                    <a:lnTo>
                      <a:pt x="908" y="66073"/>
                    </a:lnTo>
                    <a:close/>
                  </a:path>
                </a:pathLst>
              </a:custGeom>
              <a:solidFill>
                <a:srgbClr val="ECBD79"/>
              </a:solidFill>
              <a:ln>
                <a:noFill/>
              </a:ln>
            </p:spPr>
            <p:txBody>
              <a:bodyPr/>
              <a:p/>
            </p:txBody>
          </p:sp>
          <p:pic>
            <p:nvPicPr>
              <p:cNvPr id="1619" name="Google Shape;1619;p102"/>
              <p:cNvPicPr preferRelativeResize="0"/>
              <p:nvPr/>
            </p:nvPicPr>
            <p:blipFill rotWithShape="1">
              <a:blip r:embed="rId4">
                <a:alphaModFix/>
              </a:blip>
              <a:srcRect b="33552" l="7444" r="20206" t="57018"/>
              <a:stretch/>
            </p:blipFill>
            <p:spPr>
              <a:xfrm flipH="1" rot="5400000">
                <a:off x="611988" y="3319063"/>
                <a:ext cx="1736075" cy="317500"/>
              </a:xfrm>
              <a:prstGeom prst="rect">
                <a:avLst/>
              </a:prstGeom>
              <a:noFill/>
              <a:ln>
                <a:noFill/>
              </a:ln>
            </p:spPr>
          </p:pic>
        </p:grpSp>
        <p:pic>
          <p:nvPicPr>
            <p:cNvPr id="1620" name="Google Shape;1620;p102"/>
            <p:cNvPicPr preferRelativeResize="0"/>
            <p:nvPr/>
          </p:nvPicPr>
          <p:blipFill rotWithShape="1">
            <a:blip r:embed="rId4">
              <a:alphaModFix/>
            </a:blip>
            <a:srcRect b="23623" l="0" r="0" t="54811"/>
            <a:stretch/>
          </p:blipFill>
          <p:spPr>
            <a:xfrm>
              <a:off x="1284100" y="3942025"/>
              <a:ext cx="3367174" cy="726175"/>
            </a:xfrm>
            <a:prstGeom prst="rect">
              <a:avLst/>
            </a:prstGeom>
            <a:noFill/>
            <a:ln>
              <a:noFill/>
            </a:ln>
          </p:spPr>
        </p:pic>
        <p:pic>
          <p:nvPicPr>
            <p:cNvPr id="1621" name="Google Shape;1621;p102"/>
            <p:cNvPicPr preferRelativeResize="0"/>
            <p:nvPr/>
          </p:nvPicPr>
          <p:blipFill rotWithShape="1">
            <a:blip r:embed="rId4">
              <a:alphaModFix/>
            </a:blip>
            <a:srcRect b="33707" l="0" r="0" t="54812"/>
            <a:stretch/>
          </p:blipFill>
          <p:spPr>
            <a:xfrm flipH="1" rot="10800000">
              <a:off x="1284100" y="2609651"/>
              <a:ext cx="3367174" cy="386576"/>
            </a:xfrm>
            <a:prstGeom prst="rect">
              <a:avLst/>
            </a:prstGeom>
            <a:noFill/>
            <a:ln>
              <a:noFill/>
            </a:ln>
          </p:spPr>
        </p:pic>
      </p:grpSp>
      <p:graphicFrame>
        <p:nvGraphicFramePr>
          <p:cNvPr id="1622" name="Google Shape;1622;p102"/>
          <p:cNvGraphicFramePr/>
          <p:nvPr/>
        </p:nvGraphicFramePr>
        <p:xfrm>
          <a:off x="366063" y="3512850"/>
          <a:ext cx="3000000" cy="3000000"/>
        </p:xfrm>
        <a:graphic>
          <a:graphicData uri="http://schemas.openxmlformats.org/drawingml/2006/table">
            <a:tbl>
              <a:tblPr>
                <a:noFill/>
                <a:tableStyleId>{018616B7-C05B-4F4E-94F1-144584CD3DCC}</a:tableStyleId>
              </a:tblPr>
              <a:tblGrid>
                <a:gridCol w="1351175"/>
                <a:gridCol w="1351175"/>
                <a:gridCol w="1351175"/>
              </a:tblGrid>
              <a:tr h="355750">
                <a:tc>
                  <a:txBody>
                    <a:bodyPr/>
                    <a:lstStyle/>
                    <a:p>
                      <a:pPr indent="0" lvl="0" marL="0" rtl="0" algn="ctr">
                        <a:spcBef>
                          <a:spcPts val="0"/>
                        </a:spcBef>
                        <a:spcAft>
                          <a:spcPts val="0"/>
                        </a:spcAft>
                        <a:buNone/>
                      </a:pPr>
                      <a:r>
                        <a:rPr lang="en-GB" sz="1300">
                          <a:latin typeface="Lexend"/>
                          <a:ea typeface="Lexend"/>
                          <a:cs typeface="Lexend"/>
                          <a:sym typeface="Lexend"/>
                        </a:rPr>
                        <a:t>ballaca (width)</a:t>
                      </a:r>
                      <a:endParaRPr sz="1800">
                        <a:latin typeface="Lexend"/>
                        <a:ea typeface="Lexend"/>
                        <a:cs typeface="Lexend"/>
                        <a:sym typeface="Lexend"/>
                      </a:endParaRPr>
                    </a:p>
                  </a:txBody>
                  <a:tcPr marT="0" marB="0" marR="0" marL="0" anchor="ctr">
                    <a:lnL cap="flat" cmpd="sng" w="9525">
                      <a:solidFill>
                        <a:srgbClr val="999999">
                          <a:alpha val="0"/>
                        </a:srgbClr>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alpha val="0"/>
                        </a:srgbClr>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Lexend"/>
                          <a:ea typeface="Lexend"/>
                          <a:cs typeface="Lexend"/>
                          <a:sym typeface="Lexend"/>
                        </a:rPr>
                        <a:t>joogga (height)</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alpha val="0"/>
                        </a:srgbClr>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Lexend"/>
                          <a:ea typeface="Lexend"/>
                          <a:cs typeface="Lexend"/>
                          <a:sym typeface="Lexend"/>
                        </a:rPr>
                        <a:t>jaantuska (diagonal)</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alpha val="0"/>
                        </a:srgbClr>
                      </a:solidFill>
                      <a:prstDash val="solid"/>
                      <a:round/>
                      <a:headEnd len="sm" w="sm" type="none"/>
                      <a:tailEnd len="sm" w="sm" type="none"/>
                    </a:lnR>
                    <a:lnT cap="flat" cmpd="sng" w="9525">
                      <a:solidFill>
                        <a:srgbClr val="999999">
                          <a:alpha val="0"/>
                        </a:srgbClr>
                      </a:solidFill>
                      <a:prstDash val="solid"/>
                      <a:round/>
                      <a:headEnd len="sm" w="sm" type="none"/>
                      <a:tailEnd len="sm" w="sm" type="none"/>
                    </a:lnT>
                    <a:lnB cap="flat" cmpd="sng" w="9525">
                      <a:solidFill>
                        <a:srgbClr val="999999"/>
                      </a:solidFill>
                      <a:prstDash val="solid"/>
                      <a:round/>
                      <a:headEnd len="sm" w="sm" type="none"/>
                      <a:tailEnd len="sm" w="sm" type="none"/>
                    </a:lnB>
                  </a:tcPr>
                </a:tc>
              </a:tr>
              <a:tr h="355750">
                <a:tc>
                  <a:txBody>
                    <a:bodyPr/>
                    <a:lstStyle/>
                    <a:p>
                      <a:pPr indent="0" lvl="0" marL="0" rtl="0" algn="ctr">
                        <a:spcBef>
                          <a:spcPts val="0"/>
                        </a:spcBef>
                        <a:spcAft>
                          <a:spcPts val="0"/>
                        </a:spcAft>
                        <a:buNone/>
                      </a:pPr>
                      <a:r>
                        <a:rPr lang="en-GB" sz="1700">
                          <a:solidFill>
                            <a:schemeClr val="dk1"/>
                          </a:solidFill>
                          <a:latin typeface="Kalam"/>
                          <a:ea typeface="Kalam"/>
                          <a:cs typeface="Kalam"/>
                          <a:sym typeface="Kalam"/>
                        </a:rPr>
                        <a:t>22</a:t>
                      </a:r>
                      <a:endParaRPr sz="2000">
                        <a:latin typeface="Kalam"/>
                        <a:ea typeface="Kalam"/>
                        <a:cs typeface="Kalam"/>
                        <a:sym typeface="Kalam"/>
                      </a:endParaRPr>
                    </a:p>
                  </a:txBody>
                  <a:tcPr marT="0" marB="0" marR="0" marL="0" anchor="ctr">
                    <a:lnL cap="flat" cmpd="sng" w="9525">
                      <a:solidFill>
                        <a:srgbClr val="999999">
                          <a:alpha val="0"/>
                        </a:srgbClr>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700">
                          <a:solidFill>
                            <a:schemeClr val="dk1"/>
                          </a:solidFill>
                          <a:latin typeface="Kalam"/>
                          <a:ea typeface="Kalam"/>
                          <a:cs typeface="Kalam"/>
                          <a:sym typeface="Kalam"/>
                        </a:rPr>
                        <a:t>9</a:t>
                      </a:r>
                      <a:endParaRPr sz="2000">
                        <a:latin typeface="Kalam"/>
                        <a:ea typeface="Kalam"/>
                        <a:cs typeface="Kalam"/>
                        <a:sym typeface="Kalam"/>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Kalam"/>
                          <a:ea typeface="Kalam"/>
                          <a:cs typeface="Kalam"/>
                          <a:sym typeface="Kalam"/>
                        </a:rPr>
                        <a:t>23.77</a:t>
                      </a:r>
                      <a:endParaRPr sz="2000">
                        <a:latin typeface="Kalam"/>
                        <a:ea typeface="Kalam"/>
                        <a:cs typeface="Kalam"/>
                        <a:sym typeface="Kalam"/>
                      </a:endParaRPr>
                    </a:p>
                  </a:txBody>
                  <a:tcPr marT="0" marB="0" marR="0" marL="0" anchor="ctr">
                    <a:lnL cap="flat" cmpd="sng" w="9525">
                      <a:solidFill>
                        <a:srgbClr val="999999"/>
                      </a:solidFill>
                      <a:prstDash val="solid"/>
                      <a:round/>
                      <a:headEnd len="sm" w="sm" type="none"/>
                      <a:tailEnd len="sm" w="sm" type="none"/>
                    </a:lnL>
                    <a:lnR cap="flat" cmpd="sng" w="9525">
                      <a:solidFill>
                        <a:srgbClr val="999999">
                          <a:alpha val="0"/>
                        </a:srgbClr>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355750">
                <a:tc>
                  <a:txBody>
                    <a:bodyPr/>
                    <a:lstStyle/>
                    <a:p>
                      <a:pPr indent="0" lvl="0" marL="0" rtl="0" algn="ctr">
                        <a:spcBef>
                          <a:spcPts val="0"/>
                        </a:spcBef>
                        <a:spcAft>
                          <a:spcPts val="0"/>
                        </a:spcAft>
                        <a:buNone/>
                      </a:pPr>
                      <a:r>
                        <a:rPr lang="en-GB" sz="1700">
                          <a:latin typeface="Kalam"/>
                          <a:ea typeface="Kalam"/>
                          <a:cs typeface="Kalam"/>
                          <a:sym typeface="Kalam"/>
                        </a:rPr>
                        <a:t>32.39</a:t>
                      </a:r>
                      <a:endParaRPr sz="2000">
                        <a:latin typeface="Kalam"/>
                        <a:ea typeface="Kalam"/>
                        <a:cs typeface="Kalam"/>
                        <a:sym typeface="Kalam"/>
                      </a:endParaRPr>
                    </a:p>
                  </a:txBody>
                  <a:tcPr marT="0" marB="0" marR="0" marL="0" anchor="ctr">
                    <a:lnL cap="flat" cmpd="sng" w="9525">
                      <a:solidFill>
                        <a:srgbClr val="999999">
                          <a:alpha val="0"/>
                        </a:srgbClr>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Kalam"/>
                          <a:ea typeface="Kalam"/>
                          <a:cs typeface="Kalam"/>
                          <a:sym typeface="Kalam"/>
                        </a:rPr>
                        <a:t>13.25</a:t>
                      </a:r>
                      <a:endParaRPr sz="2000">
                        <a:latin typeface="Kalam"/>
                        <a:ea typeface="Kalam"/>
                        <a:cs typeface="Kalam"/>
                        <a:sym typeface="Kalam"/>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Kalam"/>
                          <a:ea typeface="Kalam"/>
                          <a:cs typeface="Kalam"/>
                          <a:sym typeface="Kalam"/>
                        </a:rPr>
                        <a:t>35</a:t>
                      </a:r>
                      <a:endParaRPr sz="2000">
                        <a:latin typeface="Kalam"/>
                        <a:ea typeface="Kalam"/>
                        <a:cs typeface="Kalam"/>
                        <a:sym typeface="Kalam"/>
                      </a:endParaRPr>
                    </a:p>
                  </a:txBody>
                  <a:tcPr marT="0" marB="0" marR="0" marL="0" anchor="ctr">
                    <a:lnL cap="flat" cmpd="sng" w="9525">
                      <a:solidFill>
                        <a:srgbClr val="999999"/>
                      </a:solidFill>
                      <a:prstDash val="solid"/>
                      <a:round/>
                      <a:headEnd len="sm" w="sm" type="none"/>
                      <a:tailEnd len="sm" w="sm" type="none"/>
                    </a:lnL>
                    <a:lnR cap="flat" cmpd="sng" w="9525">
                      <a:solidFill>
                        <a:srgbClr val="999999">
                          <a:alpha val="0"/>
                        </a:srgbClr>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alpha val="0"/>
                        </a:srgbClr>
                      </a:solidFill>
                      <a:prstDash val="solid"/>
                      <a:round/>
                      <a:headEnd len="sm" w="sm" type="none"/>
                      <a:tailEnd len="sm" w="sm" type="none"/>
                    </a:lnB>
                  </a:tcPr>
                </a:tc>
              </a:tr>
            </a:tbl>
          </a:graphicData>
        </a:graphic>
      </p:graphicFrame>
      <p:sp>
        <p:nvSpPr>
          <p:cNvPr id="1623" name="Google Shape;1623;p102"/>
          <p:cNvSpPr txBox="1"/>
          <p:nvPr/>
        </p:nvSpPr>
        <p:spPr>
          <a:xfrm>
            <a:off x="5982575" y="2143136"/>
            <a:ext cx="876266" cy="1926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36 inji</a:t>
            </a:r>
            <a:endParaRPr sz="1800">
              <a:latin typeface="Lexend"/>
              <a:ea typeface="Lexend"/>
              <a:cs typeface="Lexend"/>
              <a:sym typeface="Lexend"/>
            </a:endParaRPr>
          </a:p>
        </p:txBody>
      </p:sp>
      <p:sp>
        <p:nvSpPr>
          <p:cNvPr id="1624" name="Google Shape;1624;p102"/>
          <p:cNvSpPr txBox="1"/>
          <p:nvPr/>
        </p:nvSpPr>
        <p:spPr>
          <a:xfrm>
            <a:off x="7086950" y="1774200"/>
            <a:ext cx="1087688" cy="19246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15 inji</a:t>
            </a:r>
            <a:endParaRPr sz="1800">
              <a:latin typeface="Lexend"/>
              <a:ea typeface="Lexend"/>
              <a:cs typeface="Lexend"/>
              <a:sym typeface="Lexend"/>
            </a:endParaRPr>
          </a:p>
        </p:txBody>
      </p:sp>
      <p:sp>
        <p:nvSpPr>
          <p:cNvPr id="1625" name="Google Shape;1625;p102"/>
          <p:cNvSpPr txBox="1"/>
          <p:nvPr/>
        </p:nvSpPr>
        <p:spPr>
          <a:xfrm flipH="1" rot="2698">
            <a:off x="4489899" y="3325898"/>
            <a:ext cx="4205101" cy="1539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Kalam"/>
                <a:ea typeface="Kalam"/>
                <a:cs typeface="Kalam"/>
                <a:sym typeface="Kalam"/>
              </a:rPr>
              <a:t>Maya, TV-ga kuma habboona armaajada.</a:t>
            </a:r>
            <a:endParaRPr sz="2000">
              <a:latin typeface="Kalam"/>
              <a:ea typeface="Kalam"/>
              <a:cs typeface="Kalam"/>
              <a:sym typeface="Kalam"/>
            </a:endParaRPr>
          </a:p>
          <a:p>
            <a:pPr indent="0" lvl="0" marL="0" rtl="0" algn="l">
              <a:spcBef>
                <a:spcPts val="0"/>
              </a:spcBef>
              <a:spcAft>
                <a:spcPts val="0"/>
              </a:spcAft>
              <a:buClr>
                <a:srgbClr val="000000"/>
              </a:buClr>
              <a:buSzPts val="1800"/>
              <a:buFont typeface="Arial"/>
              <a:buNone/>
            </a:pPr>
            <a:r>
              <a:rPr lang="en-GB" sz="1100">
                <a:latin typeface="Kalam"/>
                <a:ea typeface="Kalam"/>
                <a:cs typeface="Kalam"/>
                <a:sym typeface="Kalam"/>
              </a:rPr>
              <a:t>In kasta oo shaashadu ka yar tahay ballaca iyo joogga armaajada, saldhigga 2 inji ee TV-ga ayaa ka dhigaya TV-ga mid aad u dheer.</a:t>
            </a:r>
            <a:endParaRPr sz="2000">
              <a:latin typeface="Kalam"/>
              <a:ea typeface="Kalam"/>
              <a:cs typeface="Kalam"/>
              <a:sym typeface="Kalam"/>
            </a:endParaRPr>
          </a:p>
        </p:txBody>
      </p:sp>
      <p:cxnSp>
        <p:nvCxnSpPr>
          <p:cNvPr id="1626" name="Google Shape;1626;p102"/>
          <p:cNvCxnSpPr/>
          <p:nvPr/>
        </p:nvCxnSpPr>
        <p:spPr>
          <a:xfrm flipH="1">
            <a:off x="7058250" y="1671400"/>
            <a:ext cx="12600" cy="1085400"/>
          </a:xfrm>
          <a:prstGeom prst="straightConnector1">
            <a:avLst/>
          </a:prstGeom>
          <a:noFill/>
          <a:ln cap="flat" cmpd="sng" w="28575">
            <a:solidFill>
              <a:schemeClr val="accent4"/>
            </a:solidFill>
            <a:prstDash val="solid"/>
            <a:round/>
            <a:headEnd len="med" w="med" type="triangle"/>
            <a:tailEnd len="med" w="med" type="triangle"/>
          </a:ln>
        </p:spPr>
      </p:cxnSp>
      <p:cxnSp>
        <p:nvCxnSpPr>
          <p:cNvPr id="1627" name="Google Shape;1627;p102"/>
          <p:cNvCxnSpPr/>
          <p:nvPr/>
        </p:nvCxnSpPr>
        <p:spPr>
          <a:xfrm flipH="1" rot="10800000">
            <a:off x="6025800" y="2521150"/>
            <a:ext cx="2108700" cy="13500"/>
          </a:xfrm>
          <a:prstGeom prst="straightConnector1">
            <a:avLst/>
          </a:prstGeom>
          <a:noFill/>
          <a:ln cap="flat" cmpd="sng" w="28575">
            <a:solidFill>
              <a:schemeClr val="accent4"/>
            </a:solidFill>
            <a:prstDash val="solid"/>
            <a:round/>
            <a:headEnd len="med" w="med" type="triangle"/>
            <a:tailEnd len="med" w="med" type="triangle"/>
          </a:ln>
        </p:spPr>
      </p:cxn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1" name="Shape 1631"/>
        <p:cNvGrpSpPr/>
        <p:nvPr/>
      </p:nvGrpSpPr>
      <p:grpSpPr>
        <a:xfrm>
          <a:off x="0" y="0"/>
          <a:ext cx="0" cy="0"/>
          <a:chOff x="0" y="0"/>
          <a:chExt cx="0" cy="0"/>
        </a:xfrm>
      </p:grpSpPr>
      <p:sp>
        <p:nvSpPr>
          <p:cNvPr id="1632" name="Google Shape;1632;p10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Aragtida Pythagoras (Pythagoras’ theorem) oo leh saamiyada (ratios)</a:t>
            </a:r>
            <a:endParaRPr/>
          </a:p>
        </p:txBody>
      </p:sp>
      <p:sp>
        <p:nvSpPr>
          <p:cNvPr id="1633" name="Google Shape;1633;p103"/>
          <p:cNvSpPr txBox="1"/>
          <p:nvPr/>
        </p:nvSpPr>
        <p:spPr>
          <a:xfrm flipH="1" rot="2627">
            <a:off x="967499" y="981375"/>
            <a:ext cx="7852502"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400">
                <a:solidFill>
                  <a:schemeClr val="dk1"/>
                </a:solidFill>
                <a:latin typeface="Lexend"/>
                <a:ea typeface="Lexend"/>
                <a:cs typeface="Lexend"/>
                <a:sym typeface="Lexend"/>
              </a:rPr>
              <a:t>TV retro (4 : 3 saamiga (aspect ratio))</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400">
                <a:solidFill>
                  <a:schemeClr val="dk1"/>
                </a:solidFill>
                <a:latin typeface="Lexend"/>
                <a:ea typeface="Lexend"/>
                <a:cs typeface="Lexend"/>
                <a:sym typeface="Lexend"/>
              </a:rPr>
              <a:t>TV ballaadhan (widescreen) (16 : 9 saamiga (aspect ratio))</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400">
                <a:solidFill>
                  <a:schemeClr val="dk1"/>
                </a:solidFill>
                <a:latin typeface="Lexend"/>
                <a:ea typeface="Lexend"/>
                <a:cs typeface="Lexend"/>
                <a:sym typeface="Lexend"/>
              </a:rPr>
              <a:t>TV aad u ballaadhan (ultra widescreen) (22 : 9 saamiga (aspect ratio))</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a:latin typeface="Lexend"/>
              </a:rPr>
              <a:t/>
            </a:r>
            <a:endParaRPr sz="1800">
              <a:solidFill>
                <a:schemeClr val="dk1"/>
              </a:solidFill>
              <a:latin typeface="Lexend"/>
              <a:ea typeface="Lexend"/>
              <a:cs typeface="Lexend"/>
              <a:sym typeface="Lexend"/>
            </a:endParaRPr>
          </a:p>
        </p:txBody>
      </p:sp>
      <p:graphicFrame>
        <p:nvGraphicFramePr>
          <p:cNvPr id="1634" name="Google Shape;1634;p103"/>
          <p:cNvGraphicFramePr/>
          <p:nvPr/>
        </p:nvGraphicFramePr>
        <p:xfrm>
          <a:off x="952500" y="2625531"/>
          <a:ext cx="3000000" cy="3000000"/>
        </p:xfrm>
        <a:graphic>
          <a:graphicData uri="http://schemas.openxmlformats.org/drawingml/2006/table">
            <a:tbl>
              <a:tblPr>
                <a:noFill/>
                <a:tableStyleId>{018616B7-C05B-4F4E-94F1-144584CD3DCC}</a:tableStyleId>
              </a:tblPr>
              <a:tblGrid>
                <a:gridCol w="1809750"/>
                <a:gridCol w="1809750"/>
                <a:gridCol w="1809750"/>
                <a:gridCol w="1809750"/>
              </a:tblGrid>
              <a:tr h="381000">
                <a:tc>
                  <a:txBody>
                    <a:bodyPr/>
                    <a:lstStyle/>
                    <a:p>
                      <a:pPr indent="0" lvl="0" marL="0" rtl="0" algn="ctr">
                        <a:spcBef>
                          <a:spcPts val="0"/>
                        </a:spcBef>
                        <a:spcAft>
                          <a:spcPts val="0"/>
                        </a:spcAft>
                        <a:buNone/>
                      </a:pPr>
                      <a:r>
                        <a:rPr lang="en-GB" sz="1400">
                          <a:solidFill>
                            <a:schemeClr val="lt1"/>
                          </a:solidFill>
                          <a:latin typeface="Kalam"/>
                          <a:ea typeface="Kalam"/>
                          <a:cs typeface="Kalam"/>
                          <a:sym typeface="Kalam"/>
                        </a:rPr>
                        <a:t>TV</a:t>
                      </a:r>
                      <a:endParaRPr sz="2000">
                        <a:solidFill>
                          <a:schemeClr val="lt1"/>
                        </a:solidFill>
                        <a:latin typeface="Kalam"/>
                        <a:ea typeface="Kalam"/>
                        <a:cs typeface="Kalam"/>
                        <a:sym typeface="Kalam"/>
                      </a:endParaRPr>
                    </a:p>
                  </a:txBody>
                  <a:tcPr marT="0" marB="0" marR="0" marL="0" anchor="ctr">
                    <a:solidFill>
                      <a:schemeClr val="accent5"/>
                    </a:solidFill>
                  </a:tcPr>
                </a:tc>
                <a:tc>
                  <a:txBody>
                    <a:bodyPr/>
                    <a:lstStyle/>
                    <a:p>
                      <a:pPr indent="0" lvl="0" marL="0" rtl="0" algn="ctr">
                        <a:spcBef>
                          <a:spcPts val="0"/>
                        </a:spcBef>
                        <a:spcAft>
                          <a:spcPts val="0"/>
                        </a:spcAft>
                        <a:buNone/>
                      </a:pPr>
                      <a:r>
                        <a:rPr lang="en-GB" sz="1400">
                          <a:solidFill>
                            <a:schemeClr val="lt1"/>
                          </a:solidFill>
                          <a:latin typeface="Kalam"/>
                          <a:ea typeface="Kalam"/>
                          <a:cs typeface="Kalam"/>
                          <a:sym typeface="Kalam"/>
                        </a:rPr>
                        <a:t>ballaca (width)</a:t>
                      </a:r>
                      <a:endParaRPr sz="2000">
                        <a:solidFill>
                          <a:schemeClr val="lt1"/>
                        </a:solidFill>
                        <a:latin typeface="Kalam"/>
                        <a:ea typeface="Kalam"/>
                        <a:cs typeface="Kalam"/>
                        <a:sym typeface="Kalam"/>
                      </a:endParaRPr>
                    </a:p>
                  </a:txBody>
                  <a:tcPr marT="0" marB="0" marR="0" marL="0" anchor="ctr">
                    <a:solidFill>
                      <a:schemeClr val="accent5"/>
                    </a:solidFill>
                  </a:tcPr>
                </a:tc>
                <a:tc>
                  <a:txBody>
                    <a:bodyPr/>
                    <a:lstStyle/>
                    <a:p>
                      <a:pPr indent="0" lvl="0" marL="0" rtl="0" algn="ctr">
                        <a:spcBef>
                          <a:spcPts val="0"/>
                        </a:spcBef>
                        <a:spcAft>
                          <a:spcPts val="0"/>
                        </a:spcAft>
                        <a:buNone/>
                      </a:pPr>
                      <a:r>
                        <a:rPr lang="en-GB" sz="1400">
                          <a:solidFill>
                            <a:schemeClr val="lt1"/>
                          </a:solidFill>
                          <a:latin typeface="Kalam"/>
                          <a:ea typeface="Kalam"/>
                          <a:cs typeface="Kalam"/>
                          <a:sym typeface="Kalam"/>
                        </a:rPr>
                        <a:t>joogga (height)</a:t>
                      </a:r>
                      <a:endParaRPr sz="2000">
                        <a:solidFill>
                          <a:schemeClr val="lt1"/>
                        </a:solidFill>
                        <a:latin typeface="Kalam"/>
                        <a:ea typeface="Kalam"/>
                        <a:cs typeface="Kalam"/>
                        <a:sym typeface="Kalam"/>
                      </a:endParaRPr>
                    </a:p>
                  </a:txBody>
                  <a:tcPr marT="0" marB="0" marR="0" marL="0" anchor="ctr">
                    <a:solidFill>
                      <a:schemeClr val="accent5"/>
                    </a:solidFill>
                  </a:tcPr>
                </a:tc>
                <a:tc>
                  <a:txBody>
                    <a:bodyPr/>
                    <a:lstStyle/>
                    <a:p>
                      <a:pPr indent="0" lvl="0" marL="0" rtl="0" algn="ctr">
                        <a:spcBef>
                          <a:spcPts val="0"/>
                        </a:spcBef>
                        <a:spcAft>
                          <a:spcPts val="0"/>
                        </a:spcAft>
                        <a:buNone/>
                      </a:pPr>
                      <a:r>
                        <a:rPr lang="en-GB" sz="1400">
                          <a:solidFill>
                            <a:schemeClr val="lt1"/>
                          </a:solidFill>
                          <a:latin typeface="Kalam"/>
                          <a:ea typeface="Kalam"/>
                          <a:cs typeface="Kalam"/>
                          <a:sym typeface="Kalam"/>
                        </a:rPr>
                        <a:t>bedka (area)</a:t>
                      </a:r>
                      <a:endParaRPr sz="2000">
                        <a:solidFill>
                          <a:schemeClr val="lt1"/>
                        </a:solidFill>
                        <a:latin typeface="Kalam"/>
                        <a:ea typeface="Kalam"/>
                        <a:cs typeface="Kalam"/>
                        <a:sym typeface="Kalam"/>
                      </a:endParaRPr>
                    </a:p>
                  </a:txBody>
                  <a:tcPr marT="0" marB="0" marR="0" marL="0" anchor="ctr">
                    <a:solidFill>
                      <a:schemeClr val="accent5"/>
                    </a:solidFill>
                  </a:tcPr>
                </a:tc>
              </a:tr>
              <a:tr h="381000">
                <a:tc>
                  <a:txBody>
                    <a:bodyPr/>
                    <a:lstStyle/>
                    <a:p>
                      <a:pPr indent="0" lvl="0" marL="0" rtl="0" algn="ctr">
                        <a:spcBef>
                          <a:spcPts val="0"/>
                        </a:spcBef>
                        <a:spcAft>
                          <a:spcPts val="0"/>
                        </a:spcAft>
                        <a:buNone/>
                      </a:pPr>
                      <a:r>
                        <a:rPr lang="en-GB" sz="1400">
                          <a:latin typeface="Kalam"/>
                          <a:ea typeface="Kalam"/>
                          <a:cs typeface="Kalam"/>
                          <a:sym typeface="Kalam"/>
                        </a:rPr>
                        <a:t>retro</a:t>
                      </a:r>
                      <a:endParaRPr sz="2000">
                        <a:latin typeface="Kalam"/>
                        <a:ea typeface="Kalam"/>
                        <a:cs typeface="Kalam"/>
                        <a:sym typeface="Kalam"/>
                      </a:endParaRPr>
                    </a:p>
                  </a:txBody>
                  <a:tcPr marT="0" marB="0" marR="0" marL="0" anchor="ctr"/>
                </a:tc>
                <a:tc>
                  <a:txBody>
                    <a:bodyPr/>
                    <a:lstStyle/>
                    <a:p>
                      <a:pPr indent="0" lvl="0" marL="0" rtl="0" algn="ctr">
                        <a:spcBef>
                          <a:spcPts val="0"/>
                        </a:spcBef>
                        <a:spcAft>
                          <a:spcPts val="0"/>
                        </a:spcAft>
                        <a:buNone/>
                      </a:pPr>
                      <a:r>
                        <a:rPr lang="en-GB" sz="1400">
                          <a:latin typeface="Kalam"/>
                          <a:ea typeface="Kalam"/>
                          <a:cs typeface="Kalam"/>
                          <a:sym typeface="Kalam"/>
                        </a:rPr>
                        <a:t>22.4</a:t>
                      </a:r>
                      <a:endParaRPr sz="2000">
                        <a:latin typeface="Kalam"/>
                        <a:ea typeface="Kalam"/>
                        <a:cs typeface="Kalam"/>
                        <a:sym typeface="Kalam"/>
                      </a:endParaRPr>
                    </a:p>
                  </a:txBody>
                  <a:tcPr marT="0" marB="0" marR="0" marL="0" anchor="ctr"/>
                </a:tc>
                <a:tc>
                  <a:txBody>
                    <a:bodyPr/>
                    <a:lstStyle/>
                    <a:p>
                      <a:pPr indent="0" lvl="0" marL="0" rtl="0" algn="ctr">
                        <a:spcBef>
                          <a:spcPts val="0"/>
                        </a:spcBef>
                        <a:spcAft>
                          <a:spcPts val="0"/>
                        </a:spcAft>
                        <a:buNone/>
                      </a:pPr>
                      <a:r>
                        <a:rPr lang="en-GB" sz="1400">
                          <a:latin typeface="Kalam"/>
                          <a:ea typeface="Kalam"/>
                          <a:cs typeface="Kalam"/>
                          <a:sym typeface="Kalam"/>
                        </a:rPr>
                        <a:t>16.8</a:t>
                      </a:r>
                      <a:endParaRPr sz="2000">
                        <a:latin typeface="Kalam"/>
                        <a:ea typeface="Kalam"/>
                        <a:cs typeface="Kalam"/>
                        <a:sym typeface="Kalam"/>
                      </a:endParaRPr>
                    </a:p>
                  </a:txBody>
                  <a:tcPr marT="0" marB="0" marR="0" marL="0" anchor="ctr"/>
                </a:tc>
                <a:tc>
                  <a:txBody>
                    <a:bodyPr/>
                    <a:lstStyle/>
                    <a:p>
                      <a:pPr indent="0" lvl="0" marL="0" rtl="0" algn="ctr">
                        <a:spcBef>
                          <a:spcPts val="0"/>
                        </a:spcBef>
                        <a:spcAft>
                          <a:spcPts val="0"/>
                        </a:spcAft>
                        <a:buNone/>
                      </a:pPr>
                      <a:r>
                        <a:rPr lang="en-GB" sz="1400">
                          <a:latin typeface="Kalam"/>
                          <a:ea typeface="Kalam"/>
                          <a:cs typeface="Kalam"/>
                          <a:sym typeface="Kalam"/>
                        </a:rPr>
                        <a:t>376 inches²</a:t>
                      </a:r>
                      <a:endParaRPr sz="2000">
                        <a:latin typeface="Kalam"/>
                        <a:ea typeface="Kalam"/>
                        <a:cs typeface="Kalam"/>
                        <a:sym typeface="Kalam"/>
                      </a:endParaRPr>
                    </a:p>
                  </a:txBody>
                  <a:tcPr marT="0" marB="0" marR="0" marL="0" anchor="ctr"/>
                </a:tc>
              </a:tr>
              <a:tr h="381000">
                <a:tc>
                  <a:txBody>
                    <a:bodyPr/>
                    <a:lstStyle/>
                    <a:p>
                      <a:pPr indent="0" lvl="0" marL="0" rtl="0" algn="ctr">
                        <a:spcBef>
                          <a:spcPts val="0"/>
                        </a:spcBef>
                        <a:spcAft>
                          <a:spcPts val="0"/>
                        </a:spcAft>
                        <a:buNone/>
                      </a:pPr>
                      <a:r>
                        <a:rPr lang="en-GB" sz="1400">
                          <a:latin typeface="Kalam"/>
                          <a:ea typeface="Kalam"/>
                          <a:cs typeface="Kalam"/>
                          <a:sym typeface="Kalam"/>
                        </a:rPr>
                        <a:t>ballaadhan (widescreen)</a:t>
                      </a:r>
                      <a:endParaRPr sz="2000">
                        <a:latin typeface="Kalam"/>
                        <a:ea typeface="Kalam"/>
                        <a:cs typeface="Kalam"/>
                        <a:sym typeface="Kalam"/>
                      </a:endParaRPr>
                    </a:p>
                  </a:txBody>
                  <a:tcPr marT="0" marB="0" marR="0" marL="0" anchor="ctr"/>
                </a:tc>
                <a:tc>
                  <a:txBody>
                    <a:bodyPr/>
                    <a:lstStyle/>
                    <a:p>
                      <a:pPr indent="0" lvl="0" marL="0" rtl="0" algn="ctr">
                        <a:spcBef>
                          <a:spcPts val="0"/>
                        </a:spcBef>
                        <a:spcAft>
                          <a:spcPts val="0"/>
                        </a:spcAft>
                        <a:buNone/>
                      </a:pPr>
                      <a:r>
                        <a:rPr lang="en-GB" sz="1400">
                          <a:latin typeface="Kalam"/>
                          <a:ea typeface="Kalam"/>
                          <a:cs typeface="Kalam"/>
                          <a:sym typeface="Kalam"/>
                        </a:rPr>
                        <a:t>24.4</a:t>
                      </a:r>
                      <a:endParaRPr sz="2000">
                        <a:latin typeface="Kalam"/>
                        <a:ea typeface="Kalam"/>
                        <a:cs typeface="Kalam"/>
                        <a:sym typeface="Kalam"/>
                      </a:endParaRPr>
                    </a:p>
                  </a:txBody>
                  <a:tcPr marT="0" marB="0" marR="0" marL="0" anchor="ctr"/>
                </a:tc>
                <a:tc>
                  <a:txBody>
                    <a:bodyPr/>
                    <a:lstStyle/>
                    <a:p>
                      <a:pPr indent="0" lvl="0" marL="0" rtl="0" algn="ctr">
                        <a:spcBef>
                          <a:spcPts val="0"/>
                        </a:spcBef>
                        <a:spcAft>
                          <a:spcPts val="0"/>
                        </a:spcAft>
                        <a:buNone/>
                      </a:pPr>
                      <a:r>
                        <a:rPr lang="en-GB" sz="1400">
                          <a:latin typeface="Kalam"/>
                          <a:ea typeface="Kalam"/>
                          <a:cs typeface="Kalam"/>
                          <a:sym typeface="Kalam"/>
                        </a:rPr>
                        <a:t>13.7</a:t>
                      </a:r>
                      <a:endParaRPr sz="2000">
                        <a:latin typeface="Kalam"/>
                        <a:ea typeface="Kalam"/>
                        <a:cs typeface="Kalam"/>
                        <a:sym typeface="Kalam"/>
                      </a:endParaRPr>
                    </a:p>
                  </a:txBody>
                  <a:tcPr marT="0" marB="0" marR="0" marL="0" anchor="ctr"/>
                </a:tc>
                <a:tc>
                  <a:txBody>
                    <a:bodyPr/>
                    <a:lstStyle/>
                    <a:p>
                      <a:pPr indent="0" lvl="0" marL="0" rtl="0" algn="ctr">
                        <a:spcBef>
                          <a:spcPts val="0"/>
                        </a:spcBef>
                        <a:spcAft>
                          <a:spcPts val="0"/>
                        </a:spcAft>
                        <a:buNone/>
                      </a:pPr>
                      <a:r>
                        <a:rPr lang="en-GB" sz="1400">
                          <a:solidFill>
                            <a:schemeClr val="dk1"/>
                          </a:solidFill>
                          <a:latin typeface="Kalam"/>
                          <a:ea typeface="Kalam"/>
                          <a:cs typeface="Kalam"/>
                          <a:sym typeface="Kalam"/>
                        </a:rPr>
                        <a:t>335 inches²</a:t>
                      </a:r>
                      <a:endParaRPr sz="2000">
                        <a:latin typeface="Kalam"/>
                        <a:ea typeface="Kalam"/>
                        <a:cs typeface="Kalam"/>
                        <a:sym typeface="Kalam"/>
                      </a:endParaRPr>
                    </a:p>
                  </a:txBody>
                  <a:tcPr marT="0" marB="0" marR="0" marL="0" anchor="ctr"/>
                </a:tc>
              </a:tr>
              <a:tr h="381000">
                <a:tc>
                  <a:txBody>
                    <a:bodyPr/>
                    <a:lstStyle/>
                    <a:p>
                      <a:pPr indent="0" lvl="0" marL="0" rtl="0" algn="ctr">
                        <a:spcBef>
                          <a:spcPts val="0"/>
                        </a:spcBef>
                        <a:spcAft>
                          <a:spcPts val="0"/>
                        </a:spcAft>
                        <a:buNone/>
                      </a:pPr>
                      <a:r>
                        <a:rPr lang="en-GB" sz="1400">
                          <a:latin typeface="Kalam"/>
                          <a:ea typeface="Kalam"/>
                          <a:cs typeface="Kalam"/>
                          <a:sym typeface="Kalam"/>
                        </a:rPr>
                        <a:t>aad u ballaadhan (ultra widescreen)</a:t>
                      </a:r>
                      <a:endParaRPr sz="2000">
                        <a:latin typeface="Kalam"/>
                        <a:ea typeface="Kalam"/>
                        <a:cs typeface="Kalam"/>
                        <a:sym typeface="Kalam"/>
                      </a:endParaRPr>
                    </a:p>
                  </a:txBody>
                  <a:tcPr marT="0" marB="0" marR="0" marL="0" anchor="ctr"/>
                </a:tc>
                <a:tc>
                  <a:txBody>
                    <a:bodyPr/>
                    <a:lstStyle/>
                    <a:p>
                      <a:pPr indent="0" lvl="0" marL="0" rtl="0" algn="ctr">
                        <a:spcBef>
                          <a:spcPts val="0"/>
                        </a:spcBef>
                        <a:spcAft>
                          <a:spcPts val="0"/>
                        </a:spcAft>
                        <a:buNone/>
                      </a:pPr>
                      <a:r>
                        <a:rPr lang="en-GB" sz="1400">
                          <a:latin typeface="Kalam"/>
                          <a:ea typeface="Kalam"/>
                          <a:cs typeface="Kalam"/>
                          <a:sym typeface="Kalam"/>
                        </a:rPr>
                        <a:t>25.9</a:t>
                      </a:r>
                      <a:endParaRPr sz="2000">
                        <a:latin typeface="Kalam"/>
                        <a:ea typeface="Kalam"/>
                        <a:cs typeface="Kalam"/>
                        <a:sym typeface="Kalam"/>
                      </a:endParaRPr>
                    </a:p>
                  </a:txBody>
                  <a:tcPr marT="0" marB="0" marR="0" marL="0" anchor="ctr"/>
                </a:tc>
                <a:tc>
                  <a:txBody>
                    <a:bodyPr/>
                    <a:lstStyle/>
                    <a:p>
                      <a:pPr indent="0" lvl="0" marL="0" rtl="0" algn="ctr">
                        <a:spcBef>
                          <a:spcPts val="0"/>
                        </a:spcBef>
                        <a:spcAft>
                          <a:spcPts val="0"/>
                        </a:spcAft>
                        <a:buNone/>
                      </a:pPr>
                      <a:r>
                        <a:rPr lang="en-GB" sz="1400">
                          <a:latin typeface="Kalam"/>
                          <a:ea typeface="Kalam"/>
                          <a:cs typeface="Kalam"/>
                          <a:sym typeface="Kalam"/>
                        </a:rPr>
                        <a:t>10.6</a:t>
                      </a:r>
                      <a:endParaRPr sz="2000">
                        <a:latin typeface="Kalam"/>
                        <a:ea typeface="Kalam"/>
                        <a:cs typeface="Kalam"/>
                        <a:sym typeface="Kalam"/>
                      </a:endParaRPr>
                    </a:p>
                  </a:txBody>
                  <a:tcPr marT="0" marB="0" marR="0" marL="0" anchor="ctr"/>
                </a:tc>
                <a:tc>
                  <a:txBody>
                    <a:bodyPr/>
                    <a:lstStyle/>
                    <a:p>
                      <a:pPr indent="0" lvl="0" marL="0" rtl="0" algn="ctr">
                        <a:spcBef>
                          <a:spcPts val="0"/>
                        </a:spcBef>
                        <a:spcAft>
                          <a:spcPts val="0"/>
                        </a:spcAft>
                        <a:buNone/>
                      </a:pPr>
                      <a:r>
                        <a:rPr lang="en-GB" sz="1400">
                          <a:solidFill>
                            <a:schemeClr val="dk1"/>
                          </a:solidFill>
                          <a:latin typeface="Kalam"/>
                          <a:ea typeface="Kalam"/>
                          <a:cs typeface="Kalam"/>
                          <a:sym typeface="Kalam"/>
                        </a:rPr>
                        <a:t>275 inches²</a:t>
                      </a:r>
                      <a:endParaRPr sz="2000">
                        <a:latin typeface="Kalam"/>
                        <a:ea typeface="Kalam"/>
                        <a:cs typeface="Kalam"/>
                        <a:sym typeface="Kalam"/>
                      </a:endParaRPr>
                    </a:p>
                  </a:txBody>
                  <a:tcPr marT="0" marB="0" marR="0" marL="0" anchor="ctr"/>
                </a:tc>
              </a:tr>
            </a:tbl>
          </a:graphicData>
        </a:graphic>
      </p:graphicFrame>
      <p:pic>
        <p:nvPicPr>
          <p:cNvPr id="1635" name="Google Shape;1635;p103"/>
          <p:cNvPicPr preferRelativeResize="0"/>
          <p:nvPr/>
        </p:nvPicPr>
        <p:blipFill>
          <a:blip r:embed="rId3">
            <a:alphaModFix/>
          </a:blip>
          <a:stretch>
            <a:fillRect/>
          </a:stretch>
        </p:blipFill>
        <p:spPr>
          <a:xfrm>
            <a:off x="8219349" y="2968431"/>
            <a:ext cx="396000" cy="419100"/>
          </a:xfrm>
          <a:prstGeom prst="rect">
            <a:avLst/>
          </a:prstGeom>
          <a:noFill/>
          <a:ln>
            <a:noFill/>
          </a:ln>
        </p:spPr>
      </p:pic>
      <p:sp>
        <p:nvSpPr>
          <p:cNvPr id="1636" name="Google Shape;1636;p103"/>
          <p:cNvSpPr txBox="1"/>
          <p:nvPr/>
        </p:nvSpPr>
        <p:spPr>
          <a:xfrm flipH="1" rot="2627">
            <a:off x="967499" y="4169581"/>
            <a:ext cx="7852502"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solidFill>
                  <a:schemeClr val="dk1"/>
                </a:solidFill>
                <a:latin typeface="Kalam"/>
                <a:ea typeface="Kalam"/>
                <a:cs typeface="Kalam"/>
                <a:sym typeface="Kalam"/>
              </a:rPr>
              <a:t>Inkasta oo saddexda TV ay dhererka geeska (diagonal) yihiin 28 inches, TV-ga retro ayaa leh shaashadda bedka (area) ugu weyn.</a:t>
            </a:r>
            <a:endParaRPr sz="2000">
              <a:solidFill>
                <a:schemeClr val="dk1"/>
              </a:solidFill>
              <a:latin typeface="Kalam"/>
              <a:ea typeface="Kalam"/>
              <a:cs typeface="Kalam"/>
              <a:sym typeface="Kalam"/>
            </a:endParaRPr>
          </a:p>
        </p:txBody>
      </p:sp>
      <p:sp>
        <p:nvSpPr>
          <p:cNvPr id="1637" name="Google Shape;1637;p103"/>
          <p:cNvSpPr txBox="1"/>
          <p:nvPr/>
        </p:nvSpPr>
        <p:spPr>
          <a:xfrm flipH="1" rot="2671">
            <a:off x="323999" y="640016"/>
            <a:ext cx="8496003" cy="1970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400">
                <a:solidFill>
                  <a:schemeClr val="dk1"/>
                </a:solidFill>
                <a:latin typeface="Lexend"/>
                <a:ea typeface="Lexend"/>
                <a:cs typeface="Lexend"/>
                <a:sym typeface="Lexend"/>
              </a:rPr>
              <a:t>3) Yacquub wuxuu arkayaa saddex TV oo la iibinayo, mid walbana leh shaashad 28 inch.</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a:latin typeface="Lexend"/>
              </a:rPr>
              <a:t/>
            </a:r>
            <a:endParaRPr sz="1800">
              <a:solidFill>
                <a:schemeClr val="dk1"/>
              </a:solidFill>
              <a:latin typeface="Lexend"/>
              <a:ea typeface="Lexend"/>
              <a:cs typeface="Lexend"/>
              <a:sym typeface="Lexend"/>
            </a:endParaRPr>
          </a:p>
          <a:p>
            <a:pPr indent="0" lvl="0" marL="0" rtl="0" algn="ctr">
              <a:spcBef>
                <a:spcPts val="0"/>
              </a:spcBef>
              <a:spcAft>
                <a:spcPts val="0"/>
              </a:spcAft>
              <a:buClr>
                <a:schemeClr val="dk1"/>
              </a:buClr>
              <a:buSzPts val="1800"/>
              <a:buFont typeface="Arial"/>
              <a:buNone/>
            </a:pPr>
            <a:r>
              <a:rPr lang="en-GB" sz="1100">
                <a:solidFill>
                  <a:schemeClr val="dk1"/>
                </a:solidFill>
                <a:latin typeface="Kalam"/>
                <a:ea typeface="Kalam"/>
                <a:cs typeface="Kalam"/>
                <a:sym typeface="Kalam"/>
              </a:rPr>
              <a:t>jadwalka soo koobida xalalka (summary table of solutions)</a:t>
            </a:r>
            <a:r>
              <a:rPr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1" name="Shape 1641"/>
        <p:cNvGrpSpPr/>
        <p:nvPr/>
      </p:nvGrpSpPr>
      <p:grpSpPr>
        <a:xfrm>
          <a:off x="0" y="0"/>
          <a:ext cx="0" cy="0"/>
          <a:chOff x="0" y="0"/>
          <a:chExt cx="0" cy="0"/>
        </a:xfrm>
      </p:grpSpPr>
      <p:sp>
        <p:nvSpPr>
          <p:cNvPr id="1642" name="Google Shape;1642;p104"/>
          <p:cNvSpPr txBox="1"/>
          <p:nvPr/>
        </p:nvSpPr>
        <p:spPr>
          <a:xfrm flipH="1" rot="2671">
            <a:off x="323999" y="932446"/>
            <a:ext cx="8496003" cy="34326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Inkasta oo aragtida Pythagoras (Pythagoras’ theorem) ay caawin karto helista dhererka dhinaca saddex-xagalka qumman (right-angled triangle) marka la bixiyo dhererka labada dhinac ee kale, waxaa laga yaabaa inaysan lagama maarmaan ahayn in la isticmaalo, iyadoo ku xiran haddii qiimaha (value) aan raadinayno uu yahay xagal (angle), bed (area), ama wareeg (perimeter).</a:t>
            </a:r>
            <a:endParaRPr sz="1800">
              <a:solidFill>
                <a:schemeClr val="dk1"/>
              </a:solidFill>
              <a:latin typeface="Lexend"/>
              <a:ea typeface="Lexend"/>
              <a:cs typeface="Lexend"/>
              <a:sym typeface="Lexend"/>
            </a:endParaRPr>
          </a:p>
          <a:p>
            <a:pPr indent="0" lvl="0" marL="0" rtl="0" algn="l">
              <a:lnSpc>
                <a:spcPct val="100000"/>
              </a:lnSpc>
              <a:spcBef>
                <a:spcPts val="1000"/>
              </a:spcBef>
              <a:spcAft>
                <a:spcPts val="0"/>
              </a:spcAft>
              <a:buClr>
                <a:schemeClr val="dk1"/>
              </a:buClr>
              <a:buSzPts val="1800"/>
              <a:buFont typeface="Arial"/>
              <a:buNone/>
            </a:pPr>
            <a:r>
              <a:rPr lang="en-GB" sz="1100">
                <a:solidFill>
                  <a:schemeClr val="dk1"/>
                </a:solidFill>
                <a:latin typeface="Lexend"/>
                <a:ea typeface="Lexend"/>
                <a:cs typeface="Lexend"/>
                <a:sym typeface="Lexend"/>
              </a:rPr>
              <a:t>Aragtida Pythagoras (Pythagoras’ theorem) waxaa loo isticmaali karaa in lagu helo dhererka dhinaca marka la isbarbardhigayo laba saddex-xagal oo qumman (right-angled) oo isku mid ah (similar).</a:t>
            </a:r>
            <a:endParaRPr sz="1800">
              <a:solidFill>
                <a:schemeClr val="dk1"/>
              </a:solidFill>
              <a:latin typeface="Lexend"/>
              <a:ea typeface="Lexend"/>
              <a:cs typeface="Lexend"/>
              <a:sym typeface="Lexend"/>
            </a:endParaRPr>
          </a:p>
          <a:p>
            <a:pPr indent="0" lvl="0" marL="0" rtl="0" algn="l">
              <a:lnSpc>
                <a:spcPct val="100000"/>
              </a:lnSpc>
              <a:spcBef>
                <a:spcPts val="1000"/>
              </a:spcBef>
              <a:spcAft>
                <a:spcPts val="0"/>
              </a:spcAft>
              <a:buClr>
                <a:schemeClr val="dk1"/>
              </a:buClr>
              <a:buSzPts val="1800"/>
              <a:buFont typeface="Arial"/>
              <a:buNone/>
            </a:pPr>
            <a:r>
              <a:rPr lang="en-GB" sz="1100">
                <a:solidFill>
                  <a:schemeClr val="dk1"/>
                </a:solidFill>
                <a:latin typeface="Lexend"/>
                <a:ea typeface="Lexend"/>
                <a:cs typeface="Lexend"/>
                <a:sym typeface="Lexend"/>
              </a:rPr>
              <a:t>Waxaad isticmaali kartaa aragtida Pythagoras (Pythagoras’ theorem) si aad u hesho masaafada ugu gaaban (shortest distance) ee u dhaxaysa laba isku-duwayaal (coordinates), ama wareegga (perimeter) qaababka (shapes) geesahoodu ku yaalliin shabkada isku-duwayaasha (coordinate grid).</a:t>
            </a:r>
            <a:endParaRPr sz="1800">
              <a:solidFill>
                <a:schemeClr val="dk1"/>
              </a:solidFill>
              <a:latin typeface="Lexend"/>
              <a:ea typeface="Lexend"/>
              <a:cs typeface="Lexend"/>
              <a:sym typeface="Lexend"/>
            </a:endParaRPr>
          </a:p>
          <a:p>
            <a:pPr indent="0" lvl="0" marL="0" rtl="0" algn="l">
              <a:lnSpc>
                <a:spcPct val="100000"/>
              </a:lnSpc>
              <a:spcBef>
                <a:spcPts val="1000"/>
              </a:spcBef>
              <a:spcAft>
                <a:spcPts val="1000"/>
              </a:spcAft>
              <a:buClr>
                <a:schemeClr val="dk1"/>
              </a:buClr>
              <a:buSzPts val="1800"/>
              <a:buFont typeface="Arial"/>
              <a:buNone/>
            </a:pPr>
            <a:r>
              <a:rPr lang="en-GB" sz="1100">
                <a:solidFill>
                  <a:schemeClr val="dk1"/>
                </a:solidFill>
                <a:latin typeface="Lexend"/>
                <a:ea typeface="Lexend"/>
                <a:cs typeface="Lexend"/>
                <a:sym typeface="Lexend"/>
              </a:rPr>
              <a:t>Aragtida Pythagoras (Pythagoras’ theorem) waxaa loo isticmaali karaa iyadoo lala shaqeynayo saamiga (aspect ratio) ee TV-yada si loo xisaabiyo ballaca (width) iyo joogga (height) shaashadda TV-ga, marka la bixiyo dhererka geeska (diagonal).</a:t>
            </a:r>
            <a:endParaRPr sz="1800">
              <a:solidFill>
                <a:schemeClr val="dk1"/>
              </a:solidFill>
              <a:latin typeface="Lexend"/>
              <a:ea typeface="Lexend"/>
              <a:cs typeface="Lexend"/>
              <a:sym typeface="Lexend"/>
            </a:endParaRPr>
          </a:p>
        </p:txBody>
      </p:sp>
      <p:sp>
        <p:nvSpPr>
          <p:cNvPr id="1643" name="Google Shape;1643;p104"/>
          <p:cNvSpPr txBox="1"/>
          <p:nvPr>
            <p:ph type="title"/>
          </p:nvPr>
        </p:nvSpPr>
        <p:spPr>
          <a:xfrm>
            <a:off x="1684800" y="43825"/>
            <a:ext cx="5741400" cy="3828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Xallinta mashaakilaadka (problem solving) iyadoo la isticmaalayo isku midnimada (similarity) iyo aragtida Pythagoras (Pythagoras’ theorem)</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