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90A9B7A-47E3-449B-B449-120F8038BB6A}">
  <a:tblStyle styleId="{B90A9B7A-47E3-449B-B449-120F8038BB6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29eb2d096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29eb2d096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2a6d46b5fe9_1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2a6d46b5fe9_1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29eb2d096c0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29eb2d096c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1ec70705e75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1ec70705e75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2a27388536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2a2738853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2b0a4ecc11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" name="Google Shape;802;g2b0a4ecc11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2b0a4ecc117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0" name="Google Shape;810;g2b0a4ecc117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2b06e31df73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2b06e31df73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2b075ac1698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2b075ac1698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2afbb0dbcfa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2afbb0dbcfa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g2a91c3e160f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8" name="Google Shape;858;g2a91c3e160f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2ad5a3de250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2ad5a3de250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2a6d46b5fe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2a6d46b5fe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2ad5a3de250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2ad5a3de250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2b075ac1698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2b075ac1698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2b06e31df7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2b06e31df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2b06e31df7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" name="Google Shape;928;g2b06e31df7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2b0c930c82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2" name="Google Shape;942;g2b0c930c82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2b0c930c82d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" name="Google Shape;958;g2b0c930c82d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g2b06e31df73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2" name="Google Shape;972;g2b06e31df73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2b06e31df73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2b06e31df73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2b06e31df73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2b06e31df73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2b06e31df73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2b06e31df73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2b06e31df73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2b06e31df7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g2b06e31df73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8" name="Google Shape;1038;g2b06e31df73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g2a273885368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8" name="Google Shape;1058;g2a273885368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2b06e31df73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2b06e31df73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2b06e31df73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" name="Google Shape;1075;g2b06e31df73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g2a273885368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5" name="Google Shape;1085;g2a273885368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g2a273885368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3" name="Google Shape;1093;g2a273885368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g2a273885368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6" name="Google Shape;1106;g2a273885368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g2a273885368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9" name="Google Shape;1119;g2a273885368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g2a273885368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9" name="Google Shape;1129;g2a273885368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g1ec70705e75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0" name="Google Shape;1160;g1ec70705e75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g2a273885368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" name="Google Shape;1193;g2a273885368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2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2a6d46b5fe9_1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2a6d46b5fe9_1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g2a273885368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8" name="Google Shape;1258;g2a273885368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g2a273885368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6" name="Google Shape;1266;g2a273885368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8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0" name="Google Shape;1280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14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18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12.png"/><Relationship Id="rId4" Type="http://schemas.openxmlformats.org/officeDocument/2006/relationships/image" Target="../media/image19.png"/><Relationship Id="rId5" Type="http://schemas.openxmlformats.org/officeDocument/2006/relationships/image" Target="../media/image26.png"/><Relationship Id="rId6" Type="http://schemas.openxmlformats.org/officeDocument/2006/relationships/image" Target="../media/image24.png"/><Relationship Id="rId7" Type="http://schemas.openxmlformats.org/officeDocument/2006/relationships/image" Target="../media/image15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Relationship Id="rId3" Type="http://schemas.openxmlformats.org/officeDocument/2006/relationships/image" Target="../media/image16.png"/><Relationship Id="rId4" Type="http://schemas.openxmlformats.org/officeDocument/2006/relationships/image" Target="../media/image76.png"/><Relationship Id="rId5" Type="http://schemas.openxmlformats.org/officeDocument/2006/relationships/image" Target="../media/image23.png"/><Relationship Id="rId6" Type="http://schemas.openxmlformats.org/officeDocument/2006/relationships/image" Target="../media/image29.png"/><Relationship Id="rId7" Type="http://schemas.openxmlformats.org/officeDocument/2006/relationships/image" Target="../media/image21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76.png"/><Relationship Id="rId4" Type="http://schemas.openxmlformats.org/officeDocument/2006/relationships/image" Target="../media/image22.png"/><Relationship Id="rId5" Type="http://schemas.openxmlformats.org/officeDocument/2006/relationships/image" Target="../media/image16.png"/><Relationship Id="rId6" Type="http://schemas.openxmlformats.org/officeDocument/2006/relationships/image" Target="../media/image40.png"/><Relationship Id="rId7" Type="http://schemas.openxmlformats.org/officeDocument/2006/relationships/image" Target="../media/image23.png"/><Relationship Id="rId8" Type="http://schemas.openxmlformats.org/officeDocument/2006/relationships/image" Target="../media/image29.png"/><Relationship Id="rId9" Type="http://schemas.openxmlformats.org/officeDocument/2006/relationships/image" Target="../media/image2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76.png"/><Relationship Id="rId4" Type="http://schemas.openxmlformats.org/officeDocument/2006/relationships/image" Target="../media/image31.png"/><Relationship Id="rId5" Type="http://schemas.openxmlformats.org/officeDocument/2006/relationships/image" Target="../media/image22.png"/><Relationship Id="rId6" Type="http://schemas.openxmlformats.org/officeDocument/2006/relationships/image" Target="../media/image16.png"/><Relationship Id="rId7" Type="http://schemas.openxmlformats.org/officeDocument/2006/relationships/image" Target="../media/image40.png"/><Relationship Id="rId8" Type="http://schemas.openxmlformats.org/officeDocument/2006/relationships/image" Target="../media/image23.png"/><Relationship Id="rId9" Type="http://schemas.openxmlformats.org/officeDocument/2006/relationships/image" Target="../media/image29.png"/><Relationship Id="rId10" Type="http://schemas.openxmlformats.org/officeDocument/2006/relationships/image" Target="../media/image39.png"/><Relationship Id="rId11" Type="http://schemas.openxmlformats.org/officeDocument/2006/relationships/image" Target="../media/image21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8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8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8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8.png"/><Relationship Id="rId4" Type="http://schemas.openxmlformats.org/officeDocument/2006/relationships/image" Target="../media/image44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8.png"/><Relationship Id="rId4" Type="http://schemas.openxmlformats.org/officeDocument/2006/relationships/image" Target="../media/image44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8.png"/><Relationship Id="rId4" Type="http://schemas.openxmlformats.org/officeDocument/2006/relationships/image" Target="../media/image44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44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4.png"/><Relationship Id="rId5" Type="http://schemas.openxmlformats.org/officeDocument/2006/relationships/image" Target="../media/image42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4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4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4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4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4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4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4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7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7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7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7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5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5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5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676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53" name="Google Shape;653;p48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55" name="Google Shape;655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2" name="Google Shape;662;p49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3" name="Google Shape;663;p49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64" name="Google Shape;664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0" name="Google Shape;670;p50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0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672" name="Google Shape;672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8" name="Google Shape;678;p51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9" name="Google Shape;679;p51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680" name="Google Shape;680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85" name="Google Shape;685;p52"/>
          <p:cNvSpPr txBox="1"/>
          <p:nvPr/>
        </p:nvSpPr>
        <p:spPr>
          <a:xfrm>
            <a:off x="324000" y="45525"/>
            <a:ext cx="109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87" name="Google Shape;687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3" name="Google Shape;693;p53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4" name="Google Shape;694;p53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6" name="Google Shape;696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2" name="Google Shape;702;p54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4" name="Google Shape;70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0" name="Google Shape;710;p5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1" name="Google Shape;711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2" name="Google Shape;712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17" name="Google Shape;717;p56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8.jpg"/><Relationship Id="rId4" Type="http://schemas.openxmlformats.org/officeDocument/2006/relationships/image" Target="../media/image7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9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5.png"/><Relationship Id="rId4" Type="http://schemas.openxmlformats.org/officeDocument/2006/relationships/image" Target="../media/image60.jpg"/><Relationship Id="rId5" Type="http://schemas.openxmlformats.org/officeDocument/2006/relationships/image" Target="../media/image4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2.jpg"/><Relationship Id="rId4" Type="http://schemas.openxmlformats.org/officeDocument/2006/relationships/image" Target="../media/image5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6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6.jpg"/><Relationship Id="rId4" Type="http://schemas.openxmlformats.org/officeDocument/2006/relationships/image" Target="../media/image5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5.png"/><Relationship Id="rId4" Type="http://schemas.openxmlformats.org/officeDocument/2006/relationships/image" Target="../media/image57.png"/><Relationship Id="rId5" Type="http://schemas.openxmlformats.org/officeDocument/2006/relationships/image" Target="../media/image59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5.png"/><Relationship Id="rId4" Type="http://schemas.openxmlformats.org/officeDocument/2006/relationships/image" Target="../media/image57.png"/><Relationship Id="rId5" Type="http://schemas.openxmlformats.org/officeDocument/2006/relationships/image" Target="../media/image59.png"/><Relationship Id="rId6" Type="http://schemas.openxmlformats.org/officeDocument/2006/relationships/image" Target="../media/image27.png"/><Relationship Id="rId7" Type="http://schemas.openxmlformats.org/officeDocument/2006/relationships/image" Target="../media/image30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58.png"/><Relationship Id="rId11" Type="http://schemas.openxmlformats.org/officeDocument/2006/relationships/image" Target="../media/image6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2.png"/><Relationship Id="rId4" Type="http://schemas.openxmlformats.org/officeDocument/2006/relationships/image" Target="../media/image57.png"/><Relationship Id="rId5" Type="http://schemas.openxmlformats.org/officeDocument/2006/relationships/image" Target="../media/image61.png"/><Relationship Id="rId6" Type="http://schemas.openxmlformats.org/officeDocument/2006/relationships/image" Target="../media/image59.png"/><Relationship Id="rId7" Type="http://schemas.openxmlformats.org/officeDocument/2006/relationships/image" Target="../media/image32.png"/><Relationship Id="rId8" Type="http://schemas.openxmlformats.org/officeDocument/2006/relationships/image" Target="../media/image5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2.png"/><Relationship Id="rId4" Type="http://schemas.openxmlformats.org/officeDocument/2006/relationships/image" Target="../media/image61.png"/><Relationship Id="rId5" Type="http://schemas.openxmlformats.org/officeDocument/2006/relationships/image" Target="../media/image57.png"/><Relationship Id="rId6" Type="http://schemas.openxmlformats.org/officeDocument/2006/relationships/image" Target="../media/image59.png"/><Relationship Id="rId7" Type="http://schemas.openxmlformats.org/officeDocument/2006/relationships/image" Target="../media/image27.png"/><Relationship Id="rId8" Type="http://schemas.openxmlformats.org/officeDocument/2006/relationships/image" Target="../media/image32.png"/><Relationship Id="rId9" Type="http://schemas.openxmlformats.org/officeDocument/2006/relationships/image" Target="../media/image58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6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6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4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4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6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7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8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8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8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0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1.png"/><Relationship Id="rId4" Type="http://schemas.openxmlformats.org/officeDocument/2006/relationships/image" Target="../media/image74.png"/><Relationship Id="rId5" Type="http://schemas.openxmlformats.org/officeDocument/2006/relationships/image" Target="../media/image72.png"/><Relationship Id="rId6" Type="http://schemas.openxmlformats.org/officeDocument/2006/relationships/image" Target="../media/image69.png"/><Relationship Id="rId7" Type="http://schemas.openxmlformats.org/officeDocument/2006/relationships/image" Target="../media/image70.png"/><Relationship Id="rId8" Type="http://schemas.openxmlformats.org/officeDocument/2006/relationships/image" Target="../media/image73.png"/><Relationship Id="rId9" Type="http://schemas.openxmlformats.org/officeDocument/2006/relationships/image" Target="../media/image41.png"/><Relationship Id="rId10" Type="http://schemas.openxmlformats.org/officeDocument/2006/relationships/image" Target="../media/image51.png"/><Relationship Id="rId11" Type="http://schemas.openxmlformats.org/officeDocument/2006/relationships/image" Target="../media/image32.png"/><Relationship Id="rId12" Type="http://schemas.openxmlformats.org/officeDocument/2006/relationships/image" Target="../media/image33.png"/><Relationship Id="rId13" Type="http://schemas.openxmlformats.org/officeDocument/2006/relationships/image" Target="../media/image64.png"/><Relationship Id="rId14" Type="http://schemas.openxmlformats.org/officeDocument/2006/relationships/image" Target="../media/image75.png"/><Relationship Id="rId15" Type="http://schemas.openxmlformats.org/officeDocument/2006/relationships/image" Target="../media/image58.png"/><Relationship Id="rId16" Type="http://schemas.openxmlformats.org/officeDocument/2006/relationships/image" Target="../media/image63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71.png"/><Relationship Id="rId4" Type="http://schemas.openxmlformats.org/officeDocument/2006/relationships/image" Target="../media/image74.png"/><Relationship Id="rId5" Type="http://schemas.openxmlformats.org/officeDocument/2006/relationships/image" Target="../media/image72.png"/><Relationship Id="rId6" Type="http://schemas.openxmlformats.org/officeDocument/2006/relationships/image" Target="../media/image69.png"/><Relationship Id="rId7" Type="http://schemas.openxmlformats.org/officeDocument/2006/relationships/image" Target="../media/image70.png"/><Relationship Id="rId8" Type="http://schemas.openxmlformats.org/officeDocument/2006/relationships/image" Target="../media/image73.png"/><Relationship Id="rId9" Type="http://schemas.openxmlformats.org/officeDocument/2006/relationships/image" Target="../media/image50.png"/><Relationship Id="rId10" Type="http://schemas.openxmlformats.org/officeDocument/2006/relationships/image" Target="../media/image41.png"/><Relationship Id="rId11" Type="http://schemas.openxmlformats.org/officeDocument/2006/relationships/image" Target="../media/image5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64.png"/><Relationship Id="rId15" Type="http://schemas.openxmlformats.org/officeDocument/2006/relationships/image" Target="../media/image75.png"/><Relationship Id="rId16" Type="http://schemas.openxmlformats.org/officeDocument/2006/relationships/image" Target="../media/image58.png"/><Relationship Id="rId17" Type="http://schemas.openxmlformats.org/officeDocument/2006/relationships/image" Target="../media/image63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1.png"/><Relationship Id="rId4" Type="http://schemas.openxmlformats.org/officeDocument/2006/relationships/image" Target="../media/image74.png"/><Relationship Id="rId5" Type="http://schemas.openxmlformats.org/officeDocument/2006/relationships/image" Target="../media/image72.png"/><Relationship Id="rId6" Type="http://schemas.openxmlformats.org/officeDocument/2006/relationships/image" Target="../media/image69.png"/><Relationship Id="rId7" Type="http://schemas.openxmlformats.org/officeDocument/2006/relationships/image" Target="../media/image70.png"/><Relationship Id="rId8" Type="http://schemas.openxmlformats.org/officeDocument/2006/relationships/image" Target="../media/image73.png"/><Relationship Id="rId9" Type="http://schemas.openxmlformats.org/officeDocument/2006/relationships/image" Target="../media/image41.png"/><Relationship Id="rId10" Type="http://schemas.openxmlformats.org/officeDocument/2006/relationships/image" Target="../media/image51.png"/><Relationship Id="rId11" Type="http://schemas.openxmlformats.org/officeDocument/2006/relationships/image" Target="../media/image32.png"/><Relationship Id="rId12" Type="http://schemas.openxmlformats.org/officeDocument/2006/relationships/image" Target="../media/image33.png"/><Relationship Id="rId13" Type="http://schemas.openxmlformats.org/officeDocument/2006/relationships/image" Target="../media/image64.png"/><Relationship Id="rId14" Type="http://schemas.openxmlformats.org/officeDocument/2006/relationships/image" Target="../media/image75.png"/><Relationship Id="rId15" Type="http://schemas.openxmlformats.org/officeDocument/2006/relationships/image" Target="../media/image58.png"/><Relationship Id="rId16" Type="http://schemas.openxmlformats.org/officeDocument/2006/relationships/image" Target="../media/image63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1.png"/><Relationship Id="rId4" Type="http://schemas.openxmlformats.org/officeDocument/2006/relationships/image" Target="../media/image74.png"/><Relationship Id="rId5" Type="http://schemas.openxmlformats.org/officeDocument/2006/relationships/image" Target="../media/image72.png"/><Relationship Id="rId6" Type="http://schemas.openxmlformats.org/officeDocument/2006/relationships/image" Target="../media/image69.png"/><Relationship Id="rId7" Type="http://schemas.openxmlformats.org/officeDocument/2006/relationships/image" Target="../media/image70.png"/><Relationship Id="rId8" Type="http://schemas.openxmlformats.org/officeDocument/2006/relationships/image" Target="../media/image73.png"/><Relationship Id="rId9" Type="http://schemas.openxmlformats.org/officeDocument/2006/relationships/image" Target="../media/image50.png"/><Relationship Id="rId10" Type="http://schemas.openxmlformats.org/officeDocument/2006/relationships/image" Target="../media/image41.png"/><Relationship Id="rId11" Type="http://schemas.openxmlformats.org/officeDocument/2006/relationships/image" Target="../media/image5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64.png"/><Relationship Id="rId15" Type="http://schemas.openxmlformats.org/officeDocument/2006/relationships/image" Target="../media/image75.png"/><Relationship Id="rId16" Type="http://schemas.openxmlformats.org/officeDocument/2006/relationships/image" Target="../media/image58.png"/><Relationship Id="rId17" Type="http://schemas.openxmlformats.org/officeDocument/2006/relationships/image" Target="../media/image63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6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Sifooyinka curiyeyaasha (Properties of elements)</a:t>
            </a:r>
            <a:endParaRPr/>
          </a:p>
        </p:txBody>
      </p:sp>
      <p:sp>
        <p:nvSpPr>
          <p:cNvPr id="748" name="Google Shape;748;p62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Atamka, curiyeyaasha iyo xeryahooda (Atoms, elements and compounds)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63"/>
          <p:cNvSpPr txBox="1"/>
          <p:nvPr/>
        </p:nvSpPr>
        <p:spPr>
          <a:xfrm>
            <a:off x="5655175" y="953025"/>
            <a:ext cx="2268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6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qiyaasi karaa sifooyinka kiimikada iyo jireed ee curiyeyaasha kiimikada kala duwan.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6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walax saafi ah (pure substance)</a:t>
            </a:r>
            <a:endParaRPr/>
          </a:p>
        </p:txBody>
      </p:sp>
      <p:sp>
        <p:nvSpPr>
          <p:cNvPr id="764" name="Google Shape;764;p65"/>
          <p:cNvSpPr txBox="1"/>
          <p:nvPr>
            <p:ph idx="3" type="subTitle"/>
          </p:nvPr>
        </p:nvSpPr>
        <p:spPr>
          <a:xfrm>
            <a:off x="324000" y="1800600"/>
            <a:ext cx="23754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sifo (property)</a:t>
            </a:r>
            <a:endParaRPr/>
          </a:p>
        </p:txBody>
      </p:sp>
      <p:sp>
        <p:nvSpPr>
          <p:cNvPr id="765" name="Google Shape;765;p65"/>
          <p:cNvSpPr txBox="1"/>
          <p:nvPr>
            <p:ph idx="5" type="subTitle"/>
          </p:nvPr>
        </p:nvSpPr>
        <p:spPr>
          <a:xfrm>
            <a:off x="324000" y="2791200"/>
            <a:ext cx="23754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 jireed (physical property)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766" name="Google Shape;766;p65"/>
          <p:cNvSpPr txBox="1"/>
          <p:nvPr>
            <p:ph idx="7" type="subTitle"/>
          </p:nvPr>
        </p:nvSpPr>
        <p:spPr>
          <a:xfrm>
            <a:off x="324000" y="3781800"/>
            <a:ext cx="25632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 kiimiko (chemical property)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66"/>
          <p:cNvSpPr txBox="1"/>
          <p:nvPr>
            <p:ph idx="2" type="subTitle"/>
          </p:nvPr>
        </p:nvSpPr>
        <p:spPr>
          <a:xfrm>
            <a:off x="324000" y="810000"/>
            <a:ext cx="8496000" cy="37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</a:rPr>
              <a:t>Walax saafi ah waxay ka kooban tahay hal nooc oo kiimiko ah.</a:t>
            </a:r>
            <a:r>
              <a:rPr b="1" lang="en-GB" sz="1800">
                <a:solidFill>
                  <a:schemeClr val="dk1"/>
                </a:solidFill>
                <a:latin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72" name="Google Shape;772;p66"/>
          <p:cNvSpPr txBox="1"/>
          <p:nvPr>
            <p:ph idx="4" type="subTitle"/>
          </p:nvPr>
        </p:nvSpPr>
        <p:spPr>
          <a:xfrm>
            <a:off x="324000" y="1587600"/>
            <a:ext cx="8496000" cy="74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</a:rPr>
              <a:t>Sifada walaxdu waa astaan ama qaab lagu kala saari karo ama lagu qiyaasi karo sida ay u dhaqanto.</a:t>
            </a:r>
            <a:r>
              <a:rPr b="1" lang="en-GB" sz="1800">
                <a:solidFill>
                  <a:schemeClr val="dk1"/>
                </a:solidFill>
                <a:latin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73" name="Google Shape;773;p66"/>
          <p:cNvSpPr txBox="1"/>
          <p:nvPr>
            <p:ph idx="6" type="subTitle"/>
          </p:nvPr>
        </p:nvSpPr>
        <p:spPr>
          <a:xfrm>
            <a:off x="324000" y="2729700"/>
            <a:ext cx="8496000" cy="74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</a:rPr>
              <a:t>Sifada jireed ee walaxdu waxay qiyaasaysaa sida walaxdu u muuqato oo u dhaqanto, tusaale: barta karkarinta (boiling point).</a:t>
            </a:r>
            <a:r>
              <a:rPr b="1" lang="en-GB" sz="1800">
                <a:solidFill>
                  <a:schemeClr val="dk1"/>
                </a:solidFill>
                <a:latin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74" name="Google Shape;774;p66"/>
          <p:cNvSpPr txBox="1"/>
          <p:nvPr>
            <p:ph idx="8" type="subTitle"/>
          </p:nvPr>
        </p:nvSpPr>
        <p:spPr>
          <a:xfrm>
            <a:off x="324000" y="3871800"/>
            <a:ext cx="8496000" cy="74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</a:rPr>
              <a:t>Sifada kiimikadu waxay qiyaasaysaa isbeddelada kiimikada ee ku dhaca walaxda falcelinta kiimikada si ay u sameeyaan walxo cusub.</a:t>
            </a:r>
            <a:r>
              <a:rPr b="1" lang="en-GB" sz="1800">
                <a:solidFill>
                  <a:schemeClr val="dk1"/>
                </a:solidFill>
                <a:latin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Sifooyinka jireed ee curiyeyaasha (Physical properties of elements)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780" name="Google Shape;780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Sifooyinka kiimikada iyo isbeddellada curiyeyaasha (Chemical properties and trends of elements)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781" name="Google Shape;781;p6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Sifooyinka curiyeyaasha (Properties of elements)</a:t>
            </a:r>
            <a:endParaRPr/>
          </a:p>
        </p:txBody>
      </p:sp>
      <p:pic>
        <p:nvPicPr>
          <p:cNvPr id="782" name="Google Shape;782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584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7" name="Google Shape;787;p68"/>
          <p:cNvPicPr preferRelativeResize="0"/>
          <p:nvPr/>
        </p:nvPicPr>
        <p:blipFill rotWithShape="1">
          <a:blip r:embed="rId3">
            <a:alphaModFix/>
          </a:blip>
          <a:srcRect b="31731" l="34144" r="35148" t="25142"/>
          <a:stretch/>
        </p:blipFill>
        <p:spPr>
          <a:xfrm>
            <a:off x="933599" y="2256150"/>
            <a:ext cx="2024026" cy="1601099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68"/>
          <p:cNvSpPr txBox="1"/>
          <p:nvPr>
            <p:ph idx="1" type="body"/>
          </p:nvPr>
        </p:nvSpPr>
        <p:spPr>
          <a:xfrm>
            <a:off x="324000" y="759300"/>
            <a:ext cx="8237700" cy="151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Curiye (element):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789" name="Google Shape;789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Sifooyinka jireed ee curiyeyaasha (Physical properties of elements)</a:t>
            </a:r>
            <a:endParaRPr/>
          </a:p>
        </p:txBody>
      </p:sp>
      <p:sp>
        <p:nvSpPr>
          <p:cNvPr id="790" name="Google Shape;790;p68"/>
          <p:cNvSpPr txBox="1"/>
          <p:nvPr>
            <p:ph idx="1" type="body"/>
          </p:nvPr>
        </p:nvSpPr>
        <p:spPr>
          <a:xfrm>
            <a:off x="324000" y="1080000"/>
            <a:ext cx="8496000" cy="82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waa walax saafi ah</a:t>
            </a:r>
            <a:r>
              <a:rPr b="1" lang="en-GB" sz="1100">
                <a:latin typeface="Lexend"/>
              </a:rPr>
              <a:t/>
            </a:r>
            <a:endParaRPr b="1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wuxuu ka kooban yahay hal nooc oo atam ah</a:t>
            </a:r>
            <a:endParaRPr/>
          </a:p>
        </p:txBody>
      </p:sp>
      <p:sp>
        <p:nvSpPr>
          <p:cNvPr id="791" name="Google Shape;791;p68"/>
          <p:cNvSpPr txBox="1"/>
          <p:nvPr/>
        </p:nvSpPr>
        <p:spPr>
          <a:xfrm>
            <a:off x="933600" y="4039797"/>
            <a:ext cx="2451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gooldhagax saafi ah (pure gold nugget)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92" name="Google Shape;792;p68"/>
          <p:cNvGrpSpPr/>
          <p:nvPr/>
        </p:nvGrpSpPr>
        <p:grpSpPr>
          <a:xfrm>
            <a:off x="2189250" y="2198014"/>
            <a:ext cx="5696250" cy="2118983"/>
            <a:chOff x="2189250" y="2198014"/>
            <a:chExt cx="5696250" cy="2118983"/>
          </a:xfrm>
        </p:grpSpPr>
        <p:pic>
          <p:nvPicPr>
            <p:cNvPr id="793" name="Google Shape;793;p68"/>
            <p:cNvPicPr preferRelativeResize="0"/>
            <p:nvPr/>
          </p:nvPicPr>
          <p:blipFill rotWithShape="1">
            <a:blip r:embed="rId4">
              <a:alphaModFix/>
            </a:blip>
            <a:srcRect b="0" l="0" r="2884" t="2884"/>
            <a:stretch/>
          </p:blipFill>
          <p:spPr>
            <a:xfrm>
              <a:off x="5433600" y="2216536"/>
              <a:ext cx="1767600" cy="1731900"/>
            </a:xfrm>
            <a:prstGeom prst="ellipse">
              <a:avLst/>
            </a:prstGeom>
            <a:noFill/>
            <a:ln>
              <a:noFill/>
            </a:ln>
          </p:spPr>
        </p:pic>
        <p:grpSp>
          <p:nvGrpSpPr>
            <p:cNvPr id="794" name="Google Shape;794;p68"/>
            <p:cNvGrpSpPr/>
            <p:nvPr/>
          </p:nvGrpSpPr>
          <p:grpSpPr>
            <a:xfrm>
              <a:off x="2189250" y="2198014"/>
              <a:ext cx="5696250" cy="2118983"/>
              <a:chOff x="2189250" y="2198014"/>
              <a:chExt cx="5696250" cy="2118983"/>
            </a:xfrm>
          </p:grpSpPr>
          <p:cxnSp>
            <p:nvCxnSpPr>
              <p:cNvPr id="795" name="Google Shape;795;p68"/>
              <p:cNvCxnSpPr>
                <a:stCxn id="796" idx="0"/>
                <a:endCxn id="797" idx="0"/>
              </p:cNvCxnSpPr>
              <p:nvPr/>
            </p:nvCxnSpPr>
            <p:spPr>
              <a:xfrm flipH="1" rot="10800000">
                <a:off x="2294400" y="2198063"/>
                <a:ext cx="4023000" cy="572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F7BE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8" name="Google Shape;798;p68"/>
              <p:cNvCxnSpPr>
                <a:stCxn id="796" idx="5"/>
                <a:endCxn id="797" idx="4"/>
              </p:cNvCxnSpPr>
              <p:nvPr/>
            </p:nvCxnSpPr>
            <p:spPr>
              <a:xfrm>
                <a:off x="2368752" y="2949965"/>
                <a:ext cx="3948600" cy="9798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4F7BE8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796" name="Google Shape;796;p68"/>
              <p:cNvSpPr/>
              <p:nvPr/>
            </p:nvSpPr>
            <p:spPr>
              <a:xfrm>
                <a:off x="2189250" y="2770463"/>
                <a:ext cx="210300" cy="210300"/>
              </a:xfrm>
              <a:prstGeom prst="ellipse">
                <a:avLst/>
              </a:prstGeom>
              <a:noFill/>
              <a:ln cap="flat" cmpd="sng" w="3810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797" name="Google Shape;797;p68"/>
              <p:cNvSpPr/>
              <p:nvPr/>
            </p:nvSpPr>
            <p:spPr>
              <a:xfrm>
                <a:off x="5421300" y="2198014"/>
                <a:ext cx="1792200" cy="1731900"/>
              </a:xfrm>
              <a:prstGeom prst="ellipse">
                <a:avLst/>
              </a:prstGeom>
              <a:noFill/>
              <a:ln cap="flat" cmpd="sng" w="3810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799" name="Google Shape;799;p68"/>
              <p:cNvSpPr txBox="1"/>
              <p:nvPr/>
            </p:nvSpPr>
            <p:spPr>
              <a:xfrm>
                <a:off x="5433600" y="4039797"/>
                <a:ext cx="24519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atamka dahabka oo kaliya</a:t>
                </a: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69"/>
          <p:cNvSpPr txBox="1"/>
          <p:nvPr>
            <p:ph idx="1" type="body"/>
          </p:nvPr>
        </p:nvSpPr>
        <p:spPr>
          <a:xfrm>
            <a:off x="324000" y="759300"/>
            <a:ext cx="7091400" cy="151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Marka atam badan oo isku nooc ah ay isku yimaadaan, waxay abuuraan sifooyinka guud ee curiyaha.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805" name="Google Shape;805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Sifooyinka jireed ee curiyeyaasha (Physical properties of elements)</a:t>
            </a:r>
            <a:endParaRPr/>
          </a:p>
        </p:txBody>
      </p:sp>
      <p:pic>
        <p:nvPicPr>
          <p:cNvPr id="806" name="Google Shape;806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1752000"/>
            <a:ext cx="3853507" cy="256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07" name="Google Shape;807;p69"/>
          <p:cNvSpPr txBox="1"/>
          <p:nvPr>
            <p:ph idx="1" type="body"/>
          </p:nvPr>
        </p:nvSpPr>
        <p:spPr>
          <a:xfrm>
            <a:off x="4353150" y="1695575"/>
            <a:ext cx="4467000" cy="236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Atamku (Atoms) waa dhismaha aasaasiga ah ee curiyeyaasha (elements), mana laha sifooyin la mid ah kuwa curiyaha (element) oo dhan.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Faham qaldan oo caadi ah ayaa ah in atamku (atoms) midab leeyihiin (tusaale, atamka dahabku waa dahab). Dhammaan atamka (atoms) shaqsigu waa kuwo aan midab lahayn.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Sifooyinka jireed ee curiyeyaasha (Physical properties of elements)</a:t>
            </a:r>
            <a:endParaRPr/>
          </a:p>
        </p:txBody>
      </p:sp>
      <p:sp>
        <p:nvSpPr>
          <p:cNvPr id="813" name="Google Shape;813;p70"/>
          <p:cNvSpPr txBox="1"/>
          <p:nvPr>
            <p:ph idx="1" type="subTitle"/>
          </p:nvPr>
        </p:nvSpPr>
        <p:spPr>
          <a:xfrm>
            <a:off x="980575" y="31199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Atamka qalinka (Silver atoms) ma laha sifooyin la mid ah kuwa curiyaha qalinka (element silver). Atamka (atoms) shaqsigu ma laha midab.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814" name="Google Shape;814;p70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Atamka qalinka (Silver atoms) shaqsigu waa kuwo midab qalin leh.</a:t>
            </a:r>
            <a:endParaRPr/>
          </a:p>
        </p:txBody>
      </p:sp>
      <p:sp>
        <p:nvSpPr>
          <p:cNvPr id="815" name="Google Shape;815;p70"/>
          <p:cNvSpPr txBox="1"/>
          <p:nvPr>
            <p:ph idx="3" type="subTitle"/>
          </p:nvPr>
        </p:nvSpPr>
        <p:spPr>
          <a:xfrm>
            <a:off x="980575" y="39090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Atamka qalinka (Silver atoms) shaqsigu waxay midab qalin leh yihiin oo keliya marka ay ku jiraan xaalad adag (solid state).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pic>
        <p:nvPicPr>
          <p:cNvPr id="816" name="Google Shape;816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4908" y="1797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8783" y="32757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7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Dooro dhammaan jawaabaha qeexaya curiyeyaasha (elements).</a:t>
            </a:r>
            <a:endParaRPr/>
          </a:p>
        </p:txBody>
      </p:sp>
      <p:sp>
        <p:nvSpPr>
          <p:cNvPr id="823" name="Google Shape;823;p7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Sifooyinka jireed ee curiyeyaasha (Physical properties of elements)</a:t>
            </a:r>
            <a:endParaRPr/>
          </a:p>
        </p:txBody>
      </p:sp>
      <p:sp>
        <p:nvSpPr>
          <p:cNvPr id="824" name="Google Shape;824;p7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Aluminium-ku (Aluminium) wuxuu ka samaysan yahay hal nooc oo atam (atom) ah.</a:t>
            </a:r>
            <a:endParaRPr/>
          </a:p>
        </p:txBody>
      </p:sp>
      <p:sp>
        <p:nvSpPr>
          <p:cNvPr id="825" name="Google Shape;825;p7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Koloriinta (Chlorine) waxay ka samaysan tahay hal nooc oo atam (atom) ah.</a:t>
            </a:r>
            <a:endParaRPr/>
          </a:p>
        </p:txBody>
      </p:sp>
      <p:sp>
        <p:nvSpPr>
          <p:cNvPr id="826" name="Google Shape;826;p7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Aluminium-ku (Aluminium) wuxuu ka samaysan yahay laba atam (atom) oo kala duwan.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827" name="Google Shape;827;p7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Koloriinta (Chlorine) waxay ka samaysan tahay saddex nooc oo atam (atom) ah.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828" name="Google Shape;828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9233" y="24956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2933" y="16849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72"/>
          <p:cNvSpPr txBox="1"/>
          <p:nvPr>
            <p:ph idx="1" type="body"/>
          </p:nvPr>
        </p:nvSpPr>
        <p:spPr>
          <a:xfrm>
            <a:off x="324000" y="987900"/>
            <a:ext cx="8237700" cy="151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Dhammaan curiyeyaasha (elements) waxay leeyihiin barta dhalaalidda (melting point) iyo barta karkarinta (boiling point) oo go'an.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Barta dhalaalidda (Melting point) iyo barta karkarinta (boiling point) waa sifooyin jireed (physical properties).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835" name="Google Shape;835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Sifooyinka jireed ee curiyeyaasha (Physical properties of elements)</a:t>
            </a:r>
            <a:endParaRPr/>
          </a:p>
        </p:txBody>
      </p:sp>
      <p:grpSp>
        <p:nvGrpSpPr>
          <p:cNvPr id="836" name="Google Shape;836;p72"/>
          <p:cNvGrpSpPr/>
          <p:nvPr/>
        </p:nvGrpSpPr>
        <p:grpSpPr>
          <a:xfrm>
            <a:off x="6027450" y="2343150"/>
            <a:ext cx="2568600" cy="2213550"/>
            <a:chOff x="6027450" y="2343150"/>
            <a:chExt cx="2568600" cy="2213550"/>
          </a:xfrm>
        </p:grpSpPr>
        <p:sp>
          <p:nvSpPr>
            <p:cNvPr id="837" name="Google Shape;837;p72"/>
            <p:cNvSpPr txBox="1"/>
            <p:nvPr/>
          </p:nvSpPr>
          <p:spPr>
            <a:xfrm>
              <a:off x="6027450" y="3549000"/>
              <a:ext cx="2568600" cy="10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bromine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barta dhalaalidda (melting point) = -7°C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barta karkarinta (boiling point) = 59°C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38" name="Google Shape;838;p72" title="Bromine gas.png"/>
            <p:cNvPicPr preferRelativeResize="0"/>
            <p:nvPr/>
          </p:nvPicPr>
          <p:blipFill rotWithShape="1">
            <a:blip r:embed="rId3">
              <a:alphaModFix/>
            </a:blip>
            <a:srcRect b="27783" l="0" r="0" t="27783"/>
            <a:stretch/>
          </p:blipFill>
          <p:spPr>
            <a:xfrm>
              <a:off x="6133450" y="2343150"/>
              <a:ext cx="1943578" cy="129539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39" name="Google Shape;839;p72"/>
          <p:cNvGrpSpPr/>
          <p:nvPr/>
        </p:nvGrpSpPr>
        <p:grpSpPr>
          <a:xfrm>
            <a:off x="3284975" y="2343150"/>
            <a:ext cx="2665500" cy="2213550"/>
            <a:chOff x="3284975" y="2343150"/>
            <a:chExt cx="2665500" cy="2213550"/>
          </a:xfrm>
        </p:grpSpPr>
        <p:sp>
          <p:nvSpPr>
            <p:cNvPr id="840" name="Google Shape;840;p72"/>
            <p:cNvSpPr txBox="1"/>
            <p:nvPr/>
          </p:nvSpPr>
          <p:spPr>
            <a:xfrm>
              <a:off x="3284975" y="3549000"/>
              <a:ext cx="2665500" cy="10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mercury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barta dhalaalidda (melting point) = -39°C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barta karkarinta (boiling point) = 357°C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41" name="Google Shape;841;p72" title="1024px-Pouring_liquid_mercury_bionerd.jpg"/>
            <p:cNvPicPr preferRelativeResize="0"/>
            <p:nvPr/>
          </p:nvPicPr>
          <p:blipFill rotWithShape="1">
            <a:blip r:embed="rId4">
              <a:alphaModFix/>
            </a:blip>
            <a:srcRect b="23138" l="0" r="0" t="23138"/>
            <a:stretch/>
          </p:blipFill>
          <p:spPr>
            <a:xfrm>
              <a:off x="3369600" y="2343150"/>
              <a:ext cx="2224476" cy="12954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42" name="Google Shape;842;p72"/>
          <p:cNvGrpSpPr/>
          <p:nvPr/>
        </p:nvGrpSpPr>
        <p:grpSpPr>
          <a:xfrm>
            <a:off x="362200" y="2319000"/>
            <a:ext cx="3007500" cy="2237700"/>
            <a:chOff x="362200" y="2700000"/>
            <a:chExt cx="3007500" cy="2237700"/>
          </a:xfrm>
        </p:grpSpPr>
        <p:sp>
          <p:nvSpPr>
            <p:cNvPr id="843" name="Google Shape;843;p72"/>
            <p:cNvSpPr txBox="1"/>
            <p:nvPr/>
          </p:nvSpPr>
          <p:spPr>
            <a:xfrm>
              <a:off x="362200" y="3930000"/>
              <a:ext cx="3007500" cy="100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dahab (gold)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heerkulka dhalaalka = 1,064°C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heerkulka karkarinta = 2,836°C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44" name="Google Shape;844;p72"/>
            <p:cNvPicPr preferRelativeResize="0"/>
            <p:nvPr/>
          </p:nvPicPr>
          <p:blipFill rotWithShape="1">
            <a:blip r:embed="rId5">
              <a:alphaModFix/>
            </a:blip>
            <a:srcRect b="33334" l="34477" r="40738" t="24740"/>
            <a:stretch/>
          </p:blipFill>
          <p:spPr>
            <a:xfrm>
              <a:off x="1059950" y="2700000"/>
              <a:ext cx="1384851" cy="13195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45" name="Google Shape;845;p72"/>
          <p:cNvSpPr txBox="1"/>
          <p:nvPr/>
        </p:nvSpPr>
        <p:spPr>
          <a:xfrm>
            <a:off x="379725" y="4794250"/>
            <a:ext cx="4887900" cy="2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Sawirka dhexe: Bionerd, CC BY 3.0, via Wikimedia Commons</a:t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Sifooyinka jirka ee curiyeyaasha (elements)</a:t>
            </a:r>
            <a:endParaRPr/>
          </a:p>
        </p:txBody>
      </p:sp>
      <p:sp>
        <p:nvSpPr>
          <p:cNvPr id="851" name="Google Shape;851;p73"/>
          <p:cNvSpPr txBox="1"/>
          <p:nvPr>
            <p:ph idx="1" type="subTitle"/>
          </p:nvPr>
        </p:nvSpPr>
        <p:spPr>
          <a:xfrm>
            <a:off x="980575" y="3196125"/>
            <a:ext cx="74265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Dhammaan curiyeyaasha (elements) waxay leeyihiin heerkul dhalaal go'an iyo heerkul karkarin go'an.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852" name="Google Shape;852;p73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Walaxdu waxay leedahay heerkul dhalaal 75-80°C. Tani waxay ka dhigan tahay inay tahay curiye (element).</a:t>
            </a:r>
            <a:endParaRPr/>
          </a:p>
        </p:txBody>
      </p:sp>
      <p:sp>
        <p:nvSpPr>
          <p:cNvPr id="853" name="Google Shape;853;p73"/>
          <p:cNvSpPr txBox="1"/>
          <p:nvPr>
            <p:ph idx="3" type="subTitle"/>
          </p:nvPr>
        </p:nvSpPr>
        <p:spPr>
          <a:xfrm>
            <a:off x="980575" y="4040350"/>
            <a:ext cx="76617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Dhammaan walxaha curiyeyaasha (elements) ah waxay leeyihiin kala duwanaansho heerkulka dhalaalka iyo karkarinta.</a:t>
            </a:r>
            <a:endParaRPr/>
          </a:p>
        </p:txBody>
      </p:sp>
      <p:pic>
        <p:nvPicPr>
          <p:cNvPr id="854" name="Google Shape;854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4908" y="1797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1383" y="357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Sifooyinka jirka ee curiyeyaasha (elements)</a:t>
            </a:r>
            <a:endParaRPr/>
          </a:p>
        </p:txBody>
      </p:sp>
      <p:sp>
        <p:nvSpPr>
          <p:cNvPr id="861" name="Google Shape;861;p74"/>
          <p:cNvSpPr txBox="1"/>
          <p:nvPr/>
        </p:nvSpPr>
        <p:spPr>
          <a:xfrm>
            <a:off x="4426825" y="3686375"/>
            <a:ext cx="40365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Muuqaalka: sida walaxdu u egtahay. tusaale: dhalaalaysa, caajis ah.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2" name="Google Shape;862;p74"/>
          <p:cNvSpPr txBox="1"/>
          <p:nvPr/>
        </p:nvSpPr>
        <p:spPr>
          <a:xfrm>
            <a:off x="324000" y="4451100"/>
            <a:ext cx="3742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Xoogga: xoog leh ama daciif ah.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3" name="Google Shape;863;p74"/>
          <p:cNvSpPr txBox="1"/>
          <p:nvPr/>
        </p:nvSpPr>
        <p:spPr>
          <a:xfrm>
            <a:off x="324000" y="680988"/>
            <a:ext cx="71352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Sifooyinka jirku waxay qeexaan sida curiyaha (element) u muuqdo oo u dhaqmo.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64" name="Google Shape;864;p74"/>
          <p:cNvGrpSpPr/>
          <p:nvPr/>
        </p:nvGrpSpPr>
        <p:grpSpPr>
          <a:xfrm>
            <a:off x="4426825" y="1459425"/>
            <a:ext cx="4393200" cy="2275162"/>
            <a:chOff x="4426825" y="1459425"/>
            <a:chExt cx="4393200" cy="2275162"/>
          </a:xfrm>
        </p:grpSpPr>
        <p:sp>
          <p:nvSpPr>
            <p:cNvPr id="865" name="Google Shape;865;p74"/>
            <p:cNvSpPr txBox="1"/>
            <p:nvPr/>
          </p:nvSpPr>
          <p:spPr>
            <a:xfrm>
              <a:off x="4426825" y="1459425"/>
              <a:ext cx="43932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solidFill>
                    <a:schemeClr val="accent4"/>
                  </a:solidFill>
                  <a:latin typeface="Lexend"/>
                  <a:ea typeface="Lexend"/>
                  <a:cs typeface="Lexend"/>
                  <a:sym typeface="Lexend"/>
                </a:rPr>
                <a:t>Kulayl-qabashada (thermal conductivity): awoodda lagu qaado ama lagu qaadin karin kulaylka.</a:t>
              </a:r>
              <a:r>
                <a:rPr lang="en-GB" sz="1500">
                  <a:solidFill>
                    <a:schemeClr val="accent4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66" name="Google Shape;866;p7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580400" y="2198313"/>
              <a:ext cx="3239600" cy="15362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67" name="Google Shape;867;p74"/>
          <p:cNvGrpSpPr/>
          <p:nvPr/>
        </p:nvGrpSpPr>
        <p:grpSpPr>
          <a:xfrm>
            <a:off x="324000" y="1369200"/>
            <a:ext cx="3788100" cy="2594375"/>
            <a:chOff x="324000" y="1369200"/>
            <a:chExt cx="3788100" cy="2594375"/>
          </a:xfrm>
        </p:grpSpPr>
        <p:sp>
          <p:nvSpPr>
            <p:cNvPr id="868" name="Google Shape;868;p74"/>
            <p:cNvSpPr txBox="1"/>
            <p:nvPr/>
          </p:nvSpPr>
          <p:spPr>
            <a:xfrm>
              <a:off x="324000" y="3317075"/>
              <a:ext cx="37881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solidFill>
                    <a:schemeClr val="accent4"/>
                  </a:solidFill>
                  <a:latin typeface="Lexend"/>
                  <a:ea typeface="Lexend"/>
                  <a:cs typeface="Lexend"/>
                  <a:sym typeface="Lexend"/>
                </a:rPr>
                <a:t>Xaaladda walaxda: gaas, dareere, adag.</a:t>
              </a: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869" name="Google Shape;869;p74"/>
            <p:cNvPicPr preferRelativeResize="0"/>
            <p:nvPr/>
          </p:nvPicPr>
          <p:blipFill rotWithShape="1">
            <a:blip r:embed="rId4">
              <a:alphaModFix/>
            </a:blip>
            <a:srcRect b="16065" l="0" r="12418" t="0"/>
            <a:stretch/>
          </p:blipFill>
          <p:spPr>
            <a:xfrm>
              <a:off x="324000" y="1369200"/>
              <a:ext cx="2932525" cy="1870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Sifooyinka jirka ee curiyeyaasha (elements)</a:t>
            </a:r>
            <a:endParaRPr/>
          </a:p>
        </p:txBody>
      </p:sp>
      <p:pic>
        <p:nvPicPr>
          <p:cNvPr id="875" name="Google Shape;875;p75" title="copper cable.jpg"/>
          <p:cNvPicPr preferRelativeResize="0"/>
          <p:nvPr/>
        </p:nvPicPr>
        <p:blipFill rotWithShape="1">
          <a:blip r:embed="rId3">
            <a:alphaModFix/>
          </a:blip>
          <a:srcRect b="1700" l="0" r="0" t="1700"/>
          <a:stretch/>
        </p:blipFill>
        <p:spPr>
          <a:xfrm>
            <a:off x="4824003" y="1629298"/>
            <a:ext cx="3948176" cy="2541682"/>
          </a:xfrm>
          <a:prstGeom prst="rect">
            <a:avLst/>
          </a:prstGeom>
          <a:noFill/>
          <a:ln>
            <a:noFill/>
          </a:ln>
        </p:spPr>
      </p:pic>
      <p:sp>
        <p:nvSpPr>
          <p:cNvPr id="876" name="Google Shape;876;p75"/>
          <p:cNvSpPr txBox="1"/>
          <p:nvPr/>
        </p:nvSpPr>
        <p:spPr>
          <a:xfrm>
            <a:off x="324000" y="1620300"/>
            <a:ext cx="39960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Ductile: waxaa la jiidi karaa silig.</a:t>
            </a: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7" name="Google Shape;877;p75"/>
          <p:cNvSpPr txBox="1"/>
          <p:nvPr/>
        </p:nvSpPr>
        <p:spPr>
          <a:xfrm>
            <a:off x="324000" y="3769661"/>
            <a:ext cx="3996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Koronto-qabashada (electrical conductivity): awoodda lagu qaado ama lagu qaadin karin korontada.</a:t>
            </a: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8" name="Google Shape;878;p75"/>
          <p:cNvSpPr txBox="1"/>
          <p:nvPr/>
        </p:nvSpPr>
        <p:spPr>
          <a:xfrm>
            <a:off x="324000" y="2522791"/>
            <a:ext cx="3996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Malleable: waxaa la qaloocin karaa qaab iyada oo aan jabbin marka xoog (force) la saaro.</a:t>
            </a: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9" name="Google Shape;879;p75"/>
          <p:cNvSpPr txBox="1"/>
          <p:nvPr/>
        </p:nvSpPr>
        <p:spPr>
          <a:xfrm>
            <a:off x="324000" y="613488"/>
            <a:ext cx="7135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Sifooyinka jirku waxay qeexaan sida curiyaha (element) u muuqdo oo u dhaqmo.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76"/>
          <p:cNvSpPr txBox="1"/>
          <p:nvPr>
            <p:ph idx="1" type="body"/>
          </p:nvPr>
        </p:nvSpPr>
        <p:spPr>
          <a:xfrm>
            <a:off x="324000" y="669575"/>
            <a:ext cx="8237700" cy="39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Tusaalooyinka sifooyinka jirka ee curiyeyaasha (elements) kala duwan.</a:t>
            </a:r>
            <a:endParaRPr sz="2100"/>
          </a:p>
        </p:txBody>
      </p:sp>
      <p:sp>
        <p:nvSpPr>
          <p:cNvPr id="885" name="Google Shape;885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Sifooyinka jirka ee curiyeyaasha (elements)</a:t>
            </a:r>
            <a:endParaRPr/>
          </a:p>
        </p:txBody>
      </p:sp>
      <p:pic>
        <p:nvPicPr>
          <p:cNvPr id="886" name="Google Shape;886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1186" y="1312850"/>
            <a:ext cx="2479741" cy="1652525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76"/>
          <p:cNvSpPr txBox="1"/>
          <p:nvPr/>
        </p:nvSpPr>
        <p:spPr>
          <a:xfrm>
            <a:off x="324000" y="1124650"/>
            <a:ext cx="5736000" cy="3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Aluminium: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barta dhalaalidda (melting point) = 660°C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wax-qaadid fiican oo kulayl (thermal) iyo koronto (electrical) ah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jilicsan marka loo barbardhigo curiyeyaasha (elements) kale ee birta ah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 jajabin karo (malleable)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 soo dhuuqi karo (ductile)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dhalaalaya (shiny)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8" name="Google Shape;888;p76"/>
          <p:cNvSpPr txBox="1"/>
          <p:nvPr/>
        </p:nvSpPr>
        <p:spPr>
          <a:xfrm>
            <a:off x="5835100" y="2895825"/>
            <a:ext cx="25719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aluminium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77"/>
          <p:cNvSpPr txBox="1"/>
          <p:nvPr>
            <p:ph idx="1" type="body"/>
          </p:nvPr>
        </p:nvSpPr>
        <p:spPr>
          <a:xfrm>
            <a:off x="324000" y="669575"/>
            <a:ext cx="8237700" cy="39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Tusaalooyinka sifooyinka jireed (physical properties) ee curiyeyaasha (elements) kala duwan.</a:t>
            </a:r>
            <a:endParaRPr sz="2100"/>
          </a:p>
        </p:txBody>
      </p:sp>
      <p:sp>
        <p:nvSpPr>
          <p:cNvPr id="894" name="Google Shape;894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Sifooyinka jireed (physical properties) ee curiyeyaasha (elements)</a:t>
            </a:r>
            <a:endParaRPr/>
          </a:p>
        </p:txBody>
      </p:sp>
      <p:sp>
        <p:nvSpPr>
          <p:cNvPr id="895" name="Google Shape;895;p77"/>
          <p:cNvSpPr txBox="1"/>
          <p:nvPr/>
        </p:nvSpPr>
        <p:spPr>
          <a:xfrm>
            <a:off x="324000" y="1265625"/>
            <a:ext cx="5450400" cy="19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Bromine: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exend"/>
              <a:buChar char="●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barta karkarinta (boiling point) = 59°C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exend"/>
              <a:buChar char="●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midab cagaar-casaan (dull orange)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exend"/>
              <a:buChar char="●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dareere (liquid) heerkulka qolka (room temperature)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exend"/>
              <a:buChar char="●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ur xun (unpleasant smell)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96" name="Google Shape;896;p77"/>
          <p:cNvGrpSpPr/>
          <p:nvPr/>
        </p:nvGrpSpPr>
        <p:grpSpPr>
          <a:xfrm>
            <a:off x="5546599" y="1369800"/>
            <a:ext cx="3165752" cy="2910400"/>
            <a:chOff x="5546599" y="1369800"/>
            <a:chExt cx="3165752" cy="2910400"/>
          </a:xfrm>
        </p:grpSpPr>
        <p:pic>
          <p:nvPicPr>
            <p:cNvPr id="897" name="Google Shape;897;p77" title="Bromine gas.png"/>
            <p:cNvPicPr preferRelativeResize="0"/>
            <p:nvPr/>
          </p:nvPicPr>
          <p:blipFill rotWithShape="1">
            <a:blip r:embed="rId3">
              <a:alphaModFix/>
            </a:blip>
            <a:srcRect b="23556" l="0" r="0" t="23556"/>
            <a:stretch/>
          </p:blipFill>
          <p:spPr>
            <a:xfrm>
              <a:off x="5546599" y="1369800"/>
              <a:ext cx="3165752" cy="25113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8" name="Google Shape;898;p77"/>
            <p:cNvSpPr txBox="1"/>
            <p:nvPr/>
          </p:nvSpPr>
          <p:spPr>
            <a:xfrm>
              <a:off x="6169750" y="3881200"/>
              <a:ext cx="1041300" cy="39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bromine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78"/>
          <p:cNvSpPr txBox="1"/>
          <p:nvPr>
            <p:ph idx="1" type="subTitle"/>
          </p:nvPr>
        </p:nvSpPr>
        <p:spPr>
          <a:xfrm>
            <a:off x="980575" y="31199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Qaar ka mid ah sifooyinka jireed (physical properties) ee aluminium waa inay tahay dhalaalaya (shiny), la soo dhuuqi karo (ductile) iyo dareere (liquid) heerkulka qolka (room temperature).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904" name="Google Shape;904;p78"/>
          <p:cNvSpPr txBox="1"/>
          <p:nvPr>
            <p:ph idx="2" type="subTitle"/>
          </p:nvPr>
        </p:nvSpPr>
        <p:spPr>
          <a:xfrm>
            <a:off x="324000" y="1080000"/>
            <a:ext cx="60720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Sifooyinka jireed (physical properties) ee aluminium waa inay tahay dhalaalaya (shiny), la jajabin karo (malleable) iyo dareere (liquid) heerkulka qolka (room temperature).</a:t>
            </a:r>
            <a:endParaRPr sz="1900"/>
          </a:p>
        </p:txBody>
      </p:sp>
      <p:sp>
        <p:nvSpPr>
          <p:cNvPr id="905" name="Google Shape;905;p78"/>
          <p:cNvSpPr txBox="1"/>
          <p:nvPr>
            <p:ph idx="3" type="subTitle"/>
          </p:nvPr>
        </p:nvSpPr>
        <p:spPr>
          <a:xfrm>
            <a:off x="980575" y="4040350"/>
            <a:ext cx="78852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Qaar ka mid ah sifooyinka jireed (physical properties) ee aluminium waa inay tahay dhalaalaya (shiny), la jajabin karo (malleable) iyo adag (solid) heerkulka qolka (room temperature).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906" name="Google Shape;906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Sifooyinka jireed (physical properties) ee curiyeyaasha (elements)</a:t>
            </a:r>
            <a:endParaRPr/>
          </a:p>
        </p:txBody>
      </p:sp>
      <p:pic>
        <p:nvPicPr>
          <p:cNvPr id="907" name="Google Shape;90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6651" y="793725"/>
            <a:ext cx="2303350" cy="1652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0108" y="20256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0333" y="44013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7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1a) Sixi hadalada Isra iyo Axmed adoo dooranaya ikhtiyaarka saxda ah ee qawska (brackets) ku jira.</a:t>
            </a:r>
            <a:endParaRPr/>
          </a:p>
        </p:txBody>
      </p:sp>
      <p:sp>
        <p:nvSpPr>
          <p:cNvPr id="915" name="Google Shape;915;p79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Sifooyinka jireed (physical properties) ee curiyeyaasha (elements)</a:t>
            </a:r>
            <a:endParaRPr/>
          </a:p>
        </p:txBody>
      </p:sp>
      <p:grpSp>
        <p:nvGrpSpPr>
          <p:cNvPr id="916" name="Google Shape;916;p79"/>
          <p:cNvGrpSpPr/>
          <p:nvPr/>
        </p:nvGrpSpPr>
        <p:grpSpPr>
          <a:xfrm>
            <a:off x="324000" y="3413300"/>
            <a:ext cx="7963803" cy="1407098"/>
            <a:chOff x="324000" y="3413300"/>
            <a:chExt cx="7963803" cy="1407098"/>
          </a:xfrm>
        </p:grpSpPr>
        <p:pic>
          <p:nvPicPr>
            <p:cNvPr id="917" name="Google Shape;917;p7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324000" y="3413300"/>
              <a:ext cx="5581225" cy="1306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8" name="Google Shape;918;p79"/>
            <p:cNvSpPr txBox="1"/>
            <p:nvPr/>
          </p:nvSpPr>
          <p:spPr>
            <a:xfrm>
              <a:off x="532125" y="3596550"/>
              <a:ext cx="5373000" cy="57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Curiye (element) waa (had iyo jeer/mararka qaar/marna) ka samaysan yahay hal nooc oo atom (atom) ah.</a:t>
              </a:r>
              <a:endParaRPr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9" name="Google Shape;919;p79"/>
            <p:cNvSpPr txBox="1"/>
            <p:nvPr/>
          </p:nvSpPr>
          <p:spPr>
            <a:xfrm>
              <a:off x="6630603" y="4234498"/>
              <a:ext cx="16572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latin typeface="Lexend"/>
                  <a:ea typeface="Lexend"/>
                  <a:cs typeface="Lexend"/>
                  <a:sym typeface="Lexend"/>
                </a:rPr>
                <a:t>Axmed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20" name="Google Shape;920;p79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957173" y="3877146"/>
              <a:ext cx="777007" cy="89609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21" name="Google Shape;921;p79"/>
          <p:cNvGrpSpPr/>
          <p:nvPr/>
        </p:nvGrpSpPr>
        <p:grpSpPr>
          <a:xfrm>
            <a:off x="385894" y="1508700"/>
            <a:ext cx="8279606" cy="1724700"/>
            <a:chOff x="385894" y="1508700"/>
            <a:chExt cx="8279606" cy="1724700"/>
          </a:xfrm>
        </p:grpSpPr>
        <p:pic>
          <p:nvPicPr>
            <p:cNvPr id="922" name="Google Shape;922;p7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958875" y="1508700"/>
              <a:ext cx="5581225" cy="1724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3" name="Google Shape;923;p79"/>
            <p:cNvSpPr txBox="1"/>
            <p:nvPr/>
          </p:nvSpPr>
          <p:spPr>
            <a:xfrm>
              <a:off x="3015600" y="1646225"/>
              <a:ext cx="5649900" cy="116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Curiye (element) wuxuu leeyahay (go'an/go'aan kala duwan/midna) dhibic dhalaal ah. Curiye (element) wuxuu leeyahay (go'an/go'aan kala duwan/midna) dhibic karkar ah.</a:t>
              </a: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24" name="Google Shape;924;p79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1262450" y="1903062"/>
              <a:ext cx="1114250" cy="1078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5" name="Google Shape;925;p79"/>
            <p:cNvSpPr txBox="1"/>
            <p:nvPr/>
          </p:nvSpPr>
          <p:spPr>
            <a:xfrm>
              <a:off x="385894" y="1818148"/>
              <a:ext cx="16572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latin typeface="Lexend"/>
                  <a:ea typeface="Lexend"/>
                  <a:cs typeface="Lexend"/>
                  <a:sym typeface="Lexend"/>
                </a:rPr>
                <a:t>Isra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80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Sifooyinka jireed ee curiyeyaasha (elements)</a:t>
            </a:r>
            <a:endParaRPr/>
          </a:p>
        </p:txBody>
      </p:sp>
      <p:pic>
        <p:nvPicPr>
          <p:cNvPr id="931" name="Google Shape;931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8875" y="1508700"/>
            <a:ext cx="5581225" cy="172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24000" y="3413300"/>
            <a:ext cx="5581225" cy="1306150"/>
          </a:xfrm>
          <a:prstGeom prst="rect">
            <a:avLst/>
          </a:prstGeom>
          <a:noFill/>
          <a:ln>
            <a:noFill/>
          </a:ln>
        </p:spPr>
      </p:pic>
      <p:sp>
        <p:nvSpPr>
          <p:cNvPr id="933" name="Google Shape;933;p80"/>
          <p:cNvSpPr txBox="1"/>
          <p:nvPr/>
        </p:nvSpPr>
        <p:spPr>
          <a:xfrm>
            <a:off x="3137750" y="1726613"/>
            <a:ext cx="5542200" cy="8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Curiye (element) wuxuu leeyahay dhibic dhalaal go'an.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Curiye (element) wuxuu leeyahay dhibic karkar go'an.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4" name="Google Shape;934;p80"/>
          <p:cNvSpPr txBox="1"/>
          <p:nvPr/>
        </p:nvSpPr>
        <p:spPr>
          <a:xfrm>
            <a:off x="532113" y="3596562"/>
            <a:ext cx="5165100" cy="5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Curiye (element) had iyo jeer wuxuu ka kooban yahay hal nooc oo atom ah.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5" name="Google Shape;935;p80"/>
          <p:cNvSpPr txBox="1"/>
          <p:nvPr/>
        </p:nvSpPr>
        <p:spPr>
          <a:xfrm>
            <a:off x="6630603" y="4234498"/>
            <a:ext cx="1657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Axmed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36" name="Google Shape;936;p8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57173" y="3877146"/>
            <a:ext cx="777007" cy="896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8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1262450" y="1903062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938" name="Google Shape;938;p80"/>
          <p:cNvSpPr txBox="1"/>
          <p:nvPr/>
        </p:nvSpPr>
        <p:spPr>
          <a:xfrm>
            <a:off x="385894" y="1818148"/>
            <a:ext cx="1657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Isra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9" name="Google Shape;939;p80"/>
          <p:cNvSpPr txBox="1"/>
          <p:nvPr>
            <p:ph idx="1" type="body"/>
          </p:nvPr>
        </p:nvSpPr>
        <p:spPr>
          <a:xfrm>
            <a:off x="324000" y="810000"/>
            <a:ext cx="81855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1a) Sax Isra iyo Axmed hadalkooda adoo dooranaya ikhtiyaarka saxda ah ee qawska ku jira.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81"/>
          <p:cNvSpPr txBox="1"/>
          <p:nvPr>
            <p:ph idx="1" type="body"/>
          </p:nvPr>
        </p:nvSpPr>
        <p:spPr>
          <a:xfrm>
            <a:off x="324000" y="759300"/>
            <a:ext cx="41394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1b) Sax Isra iyo Axmed hadalkooda adoo dooranaya ikhtiyaarka saxda ah ee qawska ku jira.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45" name="Google Shape;945;p81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Sifooyinka jireed ee curiyeyaasha (elements)</a:t>
            </a:r>
            <a:endParaRPr/>
          </a:p>
        </p:txBody>
      </p:sp>
      <p:grpSp>
        <p:nvGrpSpPr>
          <p:cNvPr id="946" name="Google Shape;946;p81"/>
          <p:cNvGrpSpPr/>
          <p:nvPr/>
        </p:nvGrpSpPr>
        <p:grpSpPr>
          <a:xfrm>
            <a:off x="392126" y="2672400"/>
            <a:ext cx="5260477" cy="2144699"/>
            <a:chOff x="392126" y="2672400"/>
            <a:chExt cx="5260477" cy="2144699"/>
          </a:xfrm>
        </p:grpSpPr>
        <p:pic>
          <p:nvPicPr>
            <p:cNvPr id="947" name="Google Shape;947;p8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392126" y="2672400"/>
              <a:ext cx="3248799" cy="21446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8" name="Google Shape;948;p81"/>
            <p:cNvSpPr txBox="1"/>
            <p:nvPr/>
          </p:nvSpPr>
          <p:spPr>
            <a:xfrm>
              <a:off x="532125" y="2778550"/>
              <a:ext cx="3008100" cy="154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Atom kaliya oo curiye (element) ah wuxuu leeyahay sifooyin (isku mid ah/kala duwan) marka loo eego tiro badan oo curiyaha ah.</a:t>
              </a: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9" name="Google Shape;949;p81"/>
            <p:cNvSpPr txBox="1"/>
            <p:nvPr/>
          </p:nvSpPr>
          <p:spPr>
            <a:xfrm>
              <a:off x="3995403" y="4143836"/>
              <a:ext cx="16572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latin typeface="Lexend"/>
                  <a:ea typeface="Lexend"/>
                  <a:cs typeface="Lexend"/>
                  <a:sym typeface="Lexend"/>
                </a:rPr>
                <a:t>Axmed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50" name="Google Shape;950;p81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3744548" y="3833621"/>
              <a:ext cx="777007" cy="89609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51" name="Google Shape;951;p81"/>
          <p:cNvGrpSpPr/>
          <p:nvPr/>
        </p:nvGrpSpPr>
        <p:grpSpPr>
          <a:xfrm>
            <a:off x="4121575" y="793600"/>
            <a:ext cx="4589052" cy="3291388"/>
            <a:chOff x="4121575" y="793600"/>
            <a:chExt cx="4589052" cy="3291388"/>
          </a:xfrm>
        </p:grpSpPr>
        <p:pic>
          <p:nvPicPr>
            <p:cNvPr id="952" name="Google Shape;952;p8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571225" y="793600"/>
              <a:ext cx="4139402" cy="2520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3" name="Google Shape;953;p81"/>
            <p:cNvSpPr txBox="1"/>
            <p:nvPr/>
          </p:nvSpPr>
          <p:spPr>
            <a:xfrm>
              <a:off x="4744500" y="943100"/>
              <a:ext cx="3966000" cy="182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Atomyada curiye (element) (waa isku midab/kala midab ah/midab ma laha). Tusaale, atomyada naxaasta (copper) waa (midab naxaas ah/midab la'aan/midab bir qalin ah).</a:t>
              </a:r>
              <a:endParaRPr sz="19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54" name="Google Shape;954;p81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>
              <a:off x="4121575" y="3006687"/>
              <a:ext cx="1114250" cy="1078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5" name="Google Shape;955;p81"/>
            <p:cNvSpPr txBox="1"/>
            <p:nvPr/>
          </p:nvSpPr>
          <p:spPr>
            <a:xfrm>
              <a:off x="5288573" y="3313600"/>
              <a:ext cx="11547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latin typeface="Lexend"/>
                  <a:ea typeface="Lexend"/>
                  <a:cs typeface="Lexend"/>
                  <a:sym typeface="Lexend"/>
                </a:rPr>
                <a:t>Isra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82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Sifooyinka jireed ee curiyeyaasha (elements)</a:t>
            </a:r>
            <a:endParaRPr/>
          </a:p>
        </p:txBody>
      </p:sp>
      <p:pic>
        <p:nvPicPr>
          <p:cNvPr id="961" name="Google Shape;961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92126" y="2672400"/>
            <a:ext cx="3248799" cy="228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2" name="Google Shape;962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8325" y="793589"/>
            <a:ext cx="3822305" cy="25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963" name="Google Shape;963;p82"/>
          <p:cNvSpPr txBox="1"/>
          <p:nvPr>
            <p:ph idx="1" type="body"/>
          </p:nvPr>
        </p:nvSpPr>
        <p:spPr>
          <a:xfrm>
            <a:off x="324000" y="759300"/>
            <a:ext cx="41394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1b) Sax Isra iyo Axmed hadalkooda adoo dooranaya ikhtiyaarka saxda ah ee qawska ku jira.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64" name="Google Shape;964;p82"/>
          <p:cNvSpPr txBox="1"/>
          <p:nvPr/>
        </p:nvSpPr>
        <p:spPr>
          <a:xfrm>
            <a:off x="532125" y="2778550"/>
            <a:ext cx="3008100" cy="15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Atom kaliya oo curiye (element) ah wuxuu leeyahay sifooyin kala duwan marka loo eego tiro badan oo curiyaha ah.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5" name="Google Shape;965;p82"/>
          <p:cNvSpPr txBox="1"/>
          <p:nvPr/>
        </p:nvSpPr>
        <p:spPr>
          <a:xfrm>
            <a:off x="4625178" y="4125686"/>
            <a:ext cx="1657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Axmed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66" name="Google Shape;966;p8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44548" y="3833621"/>
            <a:ext cx="777007" cy="896096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82"/>
          <p:cNvSpPr txBox="1"/>
          <p:nvPr/>
        </p:nvSpPr>
        <p:spPr>
          <a:xfrm>
            <a:off x="5114800" y="943088"/>
            <a:ext cx="3482100" cy="18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Atomyada curiye (element) midab ma laha. Tusaale, atomyada naxaasta (copper) waa kuwo midab la'aan ah.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3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68" name="Google Shape;968;p8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4350175" y="2854287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969" name="Google Shape;969;p82"/>
          <p:cNvSpPr txBox="1"/>
          <p:nvPr/>
        </p:nvSpPr>
        <p:spPr>
          <a:xfrm>
            <a:off x="5774394" y="3056685"/>
            <a:ext cx="1657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Isra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4" name="Google Shape;974;p83"/>
          <p:cNvGraphicFramePr/>
          <p:nvPr/>
        </p:nvGraphicFramePr>
        <p:xfrm>
          <a:off x="324000" y="1547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{B90A9B7A-47E3-449B-B449-120F8038BB6A}</a:tableStyleId>
              </a:tblPr>
              <a:tblGrid>
                <a:gridCol w="1412875"/>
                <a:gridCol w="1755425"/>
                <a:gridCol w="1695950"/>
                <a:gridCol w="1858900"/>
                <a:gridCol w="1772850"/>
              </a:tblGrid>
              <a:tr h="80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maadada (substance)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barta dhalaalka (°C) (melting point (°C))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barta karkarinta (°C) (boiling point (°C))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noocyada atom-ka ee maadada ku jira (types of atom in substance)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curiye (element) mise ma aha curiye (element)?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28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98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92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92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15-17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80-85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92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92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E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-290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-185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92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1265-1280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1300-1392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975" name="Google Shape;975;p83"/>
          <p:cNvSpPr txBox="1"/>
          <p:nvPr>
            <p:ph idx="1" type="body"/>
          </p:nvPr>
        </p:nvSpPr>
        <p:spPr>
          <a:xfrm>
            <a:off x="324000" y="759300"/>
            <a:ext cx="8237700" cy="73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 startAt="2"/>
              <a:defRPr/>
            </a:pPr>
            <a:r>
              <a:rPr lang="en-GB" sz="1100">
                <a:latin typeface="Lexend"/>
              </a:rPr>
              <a:t>Aqoonsi maadooyinka kuwa curiye (element) ah iyo kuwa aan curiye (element) ahayn.</a:t>
            </a:r>
            <a:endParaRPr/>
          </a:p>
        </p:txBody>
      </p:sp>
      <p:sp>
        <p:nvSpPr>
          <p:cNvPr id="976" name="Google Shape;976;p83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Sifooyinka jireed ee curiyeyaasha (elements)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1" name="Google Shape;981;p84"/>
          <p:cNvGraphicFramePr/>
          <p:nvPr/>
        </p:nvGraphicFramePr>
        <p:xfrm>
          <a:off x="324000" y="1228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{B90A9B7A-47E3-449B-B449-120F8038BB6A}</a:tableStyleId>
              </a:tblPr>
              <a:tblGrid>
                <a:gridCol w="1412875"/>
                <a:gridCol w="1443475"/>
                <a:gridCol w="1391650"/>
                <a:gridCol w="2025375"/>
                <a:gridCol w="2222625"/>
              </a:tblGrid>
              <a:tr h="866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maadada (substance)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barta dhalaalka (°C) (melting point (°C))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barta karkarinta (°C) (boiling point (°C))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noocyada atom-ka ee maadada ku jira (types of atom in substance)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curiye (element) mise ma aha curiye (element)?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85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98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60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60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15-17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80-85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60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60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E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-290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-185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60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1265-1280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1300-1392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82" name="Google Shape;982;p84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Sifooyinka jireed ee curiyeyaasha (elements)</a:t>
            </a:r>
            <a:endParaRPr/>
          </a:p>
        </p:txBody>
      </p:sp>
      <p:sp>
        <p:nvSpPr>
          <p:cNvPr id="983" name="Google Shape;983;p84"/>
          <p:cNvSpPr txBox="1"/>
          <p:nvPr/>
        </p:nvSpPr>
        <p:spPr>
          <a:xfrm>
            <a:off x="6690350" y="2061115"/>
            <a:ext cx="11736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curiye (element)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4" name="Google Shape;984;p84"/>
          <p:cNvSpPr txBox="1"/>
          <p:nvPr/>
        </p:nvSpPr>
        <p:spPr>
          <a:xfrm>
            <a:off x="6690350" y="2516490"/>
            <a:ext cx="20268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 aha curiye (element)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5" name="Google Shape;985;p84"/>
          <p:cNvSpPr txBox="1"/>
          <p:nvPr/>
        </p:nvSpPr>
        <p:spPr>
          <a:xfrm>
            <a:off x="6690350" y="2971865"/>
            <a:ext cx="20268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 aha curiye (element)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6" name="Google Shape;986;p84"/>
          <p:cNvSpPr txBox="1"/>
          <p:nvPr/>
        </p:nvSpPr>
        <p:spPr>
          <a:xfrm>
            <a:off x="6690350" y="3427240"/>
            <a:ext cx="20268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 aha curiye (element)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7" name="Google Shape;987;p84"/>
          <p:cNvSpPr txBox="1"/>
          <p:nvPr/>
        </p:nvSpPr>
        <p:spPr>
          <a:xfrm>
            <a:off x="6690350" y="4337990"/>
            <a:ext cx="20268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 aha curiye (element)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8" name="Google Shape;988;p84"/>
          <p:cNvSpPr txBox="1"/>
          <p:nvPr/>
        </p:nvSpPr>
        <p:spPr>
          <a:xfrm>
            <a:off x="6690350" y="3882615"/>
            <a:ext cx="11736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curiye (element)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9" name="Google Shape;989;p84"/>
          <p:cNvSpPr txBox="1"/>
          <p:nvPr/>
        </p:nvSpPr>
        <p:spPr>
          <a:xfrm>
            <a:off x="324000" y="705498"/>
            <a:ext cx="568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8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Sifooyinka jireed ee curiyeyaasha (elements)</a:t>
            </a:r>
            <a:endParaRPr/>
          </a:p>
        </p:txBody>
      </p:sp>
      <p:sp>
        <p:nvSpPr>
          <p:cNvPr id="995" name="Google Shape;995;p85"/>
          <p:cNvSpPr txBox="1"/>
          <p:nvPr/>
        </p:nvSpPr>
        <p:spPr>
          <a:xfrm>
            <a:off x="4824125" y="873925"/>
            <a:ext cx="28140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Liiska sifooyinka:</a:t>
            </a: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6" name="Google Shape;996;p85"/>
          <p:cNvSpPr txBox="1"/>
          <p:nvPr/>
        </p:nvSpPr>
        <p:spPr>
          <a:xfrm>
            <a:off x="324000" y="810000"/>
            <a:ext cx="3996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rabicParenR" startAt="3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Kani waa dhuxul (coal), waxa uu ka samaysan yahay kaarboon (carbon).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Dooro sifooyinka curiye (element) kaarboon (carbon) liiska.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7" name="Google Shape;997;p85"/>
          <p:cNvSpPr txBox="1"/>
          <p:nvPr/>
        </p:nvSpPr>
        <p:spPr>
          <a:xfrm>
            <a:off x="4824000" y="1409600"/>
            <a:ext cx="15690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 kala bixi karo (ductile)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8" name="Google Shape;998;p85"/>
          <p:cNvSpPr txBox="1"/>
          <p:nvPr/>
        </p:nvSpPr>
        <p:spPr>
          <a:xfrm>
            <a:off x="4824125" y="2242671"/>
            <a:ext cx="12060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dhalaalaya (shiny)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9" name="Google Shape;999;p85"/>
          <p:cNvSpPr txBox="1"/>
          <p:nvPr/>
        </p:nvSpPr>
        <p:spPr>
          <a:xfrm>
            <a:off x="4824116" y="2709407"/>
            <a:ext cx="12060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caajis ah (dull)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0" name="Google Shape;1000;p85"/>
          <p:cNvSpPr txBox="1"/>
          <p:nvPr/>
        </p:nvSpPr>
        <p:spPr>
          <a:xfrm>
            <a:off x="4824125" y="3611400"/>
            <a:ext cx="20652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 qaabayn karo (malleable)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1" name="Google Shape;1001;p85"/>
          <p:cNvSpPr txBox="1"/>
          <p:nvPr/>
        </p:nvSpPr>
        <p:spPr>
          <a:xfrm>
            <a:off x="4824116" y="3205749"/>
            <a:ext cx="23025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jajaban (brittle)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2" name="Google Shape;1002;p85"/>
          <p:cNvSpPr txBox="1"/>
          <p:nvPr/>
        </p:nvSpPr>
        <p:spPr>
          <a:xfrm>
            <a:off x="4824125" y="4009200"/>
            <a:ext cx="3996000" cy="8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xaaladda maadada heerkulka qolka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3" name="Google Shape;1003;p85"/>
          <p:cNvSpPr txBox="1"/>
          <p:nvPr/>
        </p:nvSpPr>
        <p:spPr>
          <a:xfrm>
            <a:off x="4824128" y="1807413"/>
            <a:ext cx="23025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la kala bixin karin (not ductile)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04" name="Google Shape;1004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475" y="2145413"/>
            <a:ext cx="3285050" cy="218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8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Sifooyinka jireed ee curiye (element)</a:t>
            </a:r>
            <a:endParaRPr/>
          </a:p>
        </p:txBody>
      </p:sp>
      <p:sp>
        <p:nvSpPr>
          <p:cNvPr id="1010" name="Google Shape;1010;p86"/>
          <p:cNvSpPr txBox="1"/>
          <p:nvPr/>
        </p:nvSpPr>
        <p:spPr>
          <a:xfrm>
            <a:off x="324000" y="733800"/>
            <a:ext cx="8237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AutoNum type="arabicParenR" startAt="3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Kani waa dhuxul (coal), wuxuu ka samaysan yahay kaarboon (carbon). Dooro sifooyinka kaarboon (carbon) liiska.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11" name="Google Shape;1011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0550" y="1517988"/>
            <a:ext cx="3285050" cy="2189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86"/>
          <p:cNvSpPr txBox="1"/>
          <p:nvPr/>
        </p:nvSpPr>
        <p:spPr>
          <a:xfrm>
            <a:off x="1009810" y="2572508"/>
            <a:ext cx="12060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caajis ah (dull)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13" name="Google Shape;1013;p86"/>
          <p:cNvSpPr txBox="1"/>
          <p:nvPr/>
        </p:nvSpPr>
        <p:spPr>
          <a:xfrm>
            <a:off x="933610" y="3412267"/>
            <a:ext cx="23025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jajaban (brittle)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14" name="Google Shape;1014;p86"/>
          <p:cNvSpPr txBox="1"/>
          <p:nvPr/>
        </p:nvSpPr>
        <p:spPr>
          <a:xfrm>
            <a:off x="933600" y="4092425"/>
            <a:ext cx="72717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xaaladda maadada - adag heerkulka qolka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15" name="Google Shape;1015;p86"/>
          <p:cNvSpPr txBox="1"/>
          <p:nvPr/>
        </p:nvSpPr>
        <p:spPr>
          <a:xfrm>
            <a:off x="1009810" y="1732750"/>
            <a:ext cx="17112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aan la kala bixin karin (not ductile)</a:t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8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Sifooyinka jireed ee curiye (element)</a:t>
            </a:r>
            <a:endParaRPr/>
          </a:p>
        </p:txBody>
      </p:sp>
      <p:sp>
        <p:nvSpPr>
          <p:cNvPr id="1021" name="Google Shape;1021;p87"/>
          <p:cNvSpPr txBox="1"/>
          <p:nvPr/>
        </p:nvSpPr>
        <p:spPr>
          <a:xfrm>
            <a:off x="4806350" y="873925"/>
            <a:ext cx="31440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Liiska sifooyinka:</a:t>
            </a:r>
            <a:endParaRPr sz="22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22" name="Google Shape;1022;p87" title="copper cable.jpg"/>
          <p:cNvPicPr preferRelativeResize="0"/>
          <p:nvPr/>
        </p:nvPicPr>
        <p:blipFill rotWithShape="1">
          <a:blip r:embed="rId3">
            <a:alphaModFix/>
          </a:blip>
          <a:srcRect b="6933" l="0" r="0" t="6933"/>
          <a:stretch/>
        </p:blipFill>
        <p:spPr>
          <a:xfrm>
            <a:off x="857365" y="2739146"/>
            <a:ext cx="3143933" cy="1804594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87"/>
          <p:cNvSpPr txBox="1"/>
          <p:nvPr/>
        </p:nvSpPr>
        <p:spPr>
          <a:xfrm>
            <a:off x="857355" y="4543739"/>
            <a:ext cx="1419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9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4" name="Google Shape;1024;p87"/>
          <p:cNvSpPr txBox="1"/>
          <p:nvPr/>
        </p:nvSpPr>
        <p:spPr>
          <a:xfrm>
            <a:off x="324000" y="810000"/>
            <a:ext cx="4248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rabicParenR" startAt="4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Fiiladani waxay ka samaysan yihiin naxaas (copper).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Liis garo sifooyinka naxaasta (copper).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Sharax sida aad u ogaatay in naxaastu (copper) leedahay sifadan.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5" name="Google Shape;1025;p87"/>
          <p:cNvSpPr txBox="1"/>
          <p:nvPr/>
        </p:nvSpPr>
        <p:spPr>
          <a:xfrm>
            <a:off x="4770075" y="1522375"/>
            <a:ext cx="15462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 kala bixi karo (ductile)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6" name="Google Shape;1026;p87"/>
          <p:cNvSpPr txBox="1"/>
          <p:nvPr/>
        </p:nvSpPr>
        <p:spPr>
          <a:xfrm>
            <a:off x="4770075" y="1998750"/>
            <a:ext cx="14421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dhalaalaya (shiny)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7" name="Google Shape;1027;p87"/>
          <p:cNvSpPr txBox="1"/>
          <p:nvPr/>
        </p:nvSpPr>
        <p:spPr>
          <a:xfrm>
            <a:off x="4770075" y="2398589"/>
            <a:ext cx="1089600" cy="3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caajis ah (dull)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8" name="Google Shape;1028;p87"/>
          <p:cNvSpPr txBox="1"/>
          <p:nvPr/>
        </p:nvSpPr>
        <p:spPr>
          <a:xfrm>
            <a:off x="7052875" y="3530750"/>
            <a:ext cx="17586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 qaabayn karo (malleable)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9" name="Google Shape;1029;p87"/>
          <p:cNvSpPr txBox="1"/>
          <p:nvPr/>
        </p:nvSpPr>
        <p:spPr>
          <a:xfrm>
            <a:off x="4770075" y="2735000"/>
            <a:ext cx="1758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xoog badan (strong)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0" name="Google Shape;1030;p87"/>
          <p:cNvSpPr txBox="1"/>
          <p:nvPr/>
        </p:nvSpPr>
        <p:spPr>
          <a:xfrm>
            <a:off x="4770075" y="3127050"/>
            <a:ext cx="14421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daciif (weak)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1" name="Google Shape;1031;p87"/>
          <p:cNvSpPr txBox="1"/>
          <p:nvPr/>
        </p:nvSpPr>
        <p:spPr>
          <a:xfrm>
            <a:off x="7052875" y="3982812"/>
            <a:ext cx="20805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jajab badan (brittle)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2" name="Google Shape;1032;p87"/>
          <p:cNvSpPr txBox="1"/>
          <p:nvPr/>
        </p:nvSpPr>
        <p:spPr>
          <a:xfrm>
            <a:off x="7052875" y="2965113"/>
            <a:ext cx="17586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koronto qaade (electrical conductor)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3" name="Google Shape;1033;p87"/>
          <p:cNvSpPr txBox="1"/>
          <p:nvPr/>
        </p:nvSpPr>
        <p:spPr>
          <a:xfrm>
            <a:off x="4770075" y="3535200"/>
            <a:ext cx="2317500" cy="11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xaaladda walaxda ee heerkulka qolka (state of matter at room temperature)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4" name="Google Shape;1034;p87"/>
          <p:cNvSpPr txBox="1"/>
          <p:nvPr/>
        </p:nvSpPr>
        <p:spPr>
          <a:xfrm>
            <a:off x="7052875" y="2019175"/>
            <a:ext cx="17586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koronto qaade (not an electrical conductor)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5" name="Google Shape;1035;p87"/>
          <p:cNvSpPr txBox="1"/>
          <p:nvPr/>
        </p:nvSpPr>
        <p:spPr>
          <a:xfrm>
            <a:off x="7052875" y="1528988"/>
            <a:ext cx="17586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mid la jiidi karo (not ductile)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p88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Sifooyinka jireed ee curiyeyaasha (Physical properties of elements)</a:t>
            </a:r>
            <a:endParaRPr/>
          </a:p>
        </p:txBody>
      </p:sp>
      <p:pic>
        <p:nvPicPr>
          <p:cNvPr id="1041" name="Google Shape;1041;p88" title="copper cable.jpg"/>
          <p:cNvPicPr preferRelativeResize="0"/>
          <p:nvPr/>
        </p:nvPicPr>
        <p:blipFill rotWithShape="1">
          <a:blip r:embed="rId3">
            <a:alphaModFix/>
          </a:blip>
          <a:srcRect b="6301" l="0" r="0" t="6301"/>
          <a:stretch/>
        </p:blipFill>
        <p:spPr>
          <a:xfrm>
            <a:off x="7022002" y="768921"/>
            <a:ext cx="1798000" cy="1047173"/>
          </a:xfrm>
          <a:prstGeom prst="rect">
            <a:avLst/>
          </a:prstGeom>
          <a:noFill/>
          <a:ln>
            <a:noFill/>
          </a:ln>
        </p:spPr>
      </p:pic>
      <p:sp>
        <p:nvSpPr>
          <p:cNvPr id="1042" name="Google Shape;1042;p88"/>
          <p:cNvSpPr txBox="1"/>
          <p:nvPr/>
        </p:nvSpPr>
        <p:spPr>
          <a:xfrm>
            <a:off x="7022004" y="1816100"/>
            <a:ext cx="1798056" cy="1385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9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3" name="Google Shape;1043;p88"/>
          <p:cNvSpPr txBox="1"/>
          <p:nvPr/>
        </p:nvSpPr>
        <p:spPr>
          <a:xfrm>
            <a:off x="324000" y="810000"/>
            <a:ext cx="82377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rabicParenR" startAt="4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Fiiladani waxay ka samaysan yihiin naxaas (copper).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lphaLcParenR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Tax sifooyinka naxaasta (copper).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Sharax sida aad u ogaatay in naxaastu (copper) leedahay sifadan.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4" name="Google Shape;1044;p88"/>
          <p:cNvSpPr txBox="1"/>
          <p:nvPr/>
        </p:nvSpPr>
        <p:spPr>
          <a:xfrm>
            <a:off x="493300" y="1618174"/>
            <a:ext cx="25797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 jiidi karo (ductile)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5" name="Google Shape;1045;p88"/>
          <p:cNvSpPr txBox="1"/>
          <p:nvPr/>
        </p:nvSpPr>
        <p:spPr>
          <a:xfrm>
            <a:off x="1684800" y="1618175"/>
            <a:ext cx="22659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dhalaalaya (shiny)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6" name="Google Shape;1046;p88"/>
          <p:cNvSpPr txBox="1"/>
          <p:nvPr/>
        </p:nvSpPr>
        <p:spPr>
          <a:xfrm>
            <a:off x="493300" y="2024948"/>
            <a:ext cx="2952000" cy="4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 qaabayn karo (malleable)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7" name="Google Shape;1047;p88"/>
          <p:cNvSpPr txBox="1"/>
          <p:nvPr/>
        </p:nvSpPr>
        <p:spPr>
          <a:xfrm>
            <a:off x="2206225" y="2024950"/>
            <a:ext cx="10965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xoog badan (strong)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8" name="Google Shape;1048;p88"/>
          <p:cNvSpPr txBox="1"/>
          <p:nvPr/>
        </p:nvSpPr>
        <p:spPr>
          <a:xfrm>
            <a:off x="2887200" y="1618175"/>
            <a:ext cx="30969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koronto qaade (electrical conductor)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9" name="Google Shape;1049;p88"/>
          <p:cNvSpPr txBox="1"/>
          <p:nvPr/>
        </p:nvSpPr>
        <p:spPr>
          <a:xfrm>
            <a:off x="4058400" y="1968398"/>
            <a:ext cx="7545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adag (solid)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0" name="Google Shape;1050;p88"/>
          <p:cNvSpPr txBox="1"/>
          <p:nvPr/>
        </p:nvSpPr>
        <p:spPr>
          <a:xfrm>
            <a:off x="324000" y="2841900"/>
            <a:ext cx="52839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 jiidi karo (ductile) - sawirku wuxuu muujinayaa fiilooyin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1" name="Google Shape;1051;p88"/>
          <p:cNvSpPr txBox="1"/>
          <p:nvPr/>
        </p:nvSpPr>
        <p:spPr>
          <a:xfrm>
            <a:off x="307500" y="3181175"/>
            <a:ext cx="6163500" cy="3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dhalaalaya (shiny) - sawirku wuxuu muujinayaa inay dhalaalayso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2" name="Google Shape;1052;p88"/>
          <p:cNvSpPr txBox="1"/>
          <p:nvPr/>
        </p:nvSpPr>
        <p:spPr>
          <a:xfrm>
            <a:off x="307150" y="3837025"/>
            <a:ext cx="8512800" cy="4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 qaabayn karo (malleable) - fiilooyinka naxaasta (copper) waa la qaabayn karaa iyaga oo aan jabin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3" name="Google Shape;1053;p88"/>
          <p:cNvSpPr txBox="1"/>
          <p:nvPr/>
        </p:nvSpPr>
        <p:spPr>
          <a:xfrm>
            <a:off x="323995" y="4131250"/>
            <a:ext cx="64011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xoog badan (strong) - way adag tahay in la jebiyo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4" name="Google Shape;1054;p88"/>
          <p:cNvSpPr txBox="1"/>
          <p:nvPr/>
        </p:nvSpPr>
        <p:spPr>
          <a:xfrm>
            <a:off x="296175" y="3499925"/>
            <a:ext cx="60807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koronto-socod (electrical conductor) - loo isticmaalo fiilooyinka korontada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5" name="Google Shape;1055;p88"/>
          <p:cNvSpPr txBox="1"/>
          <p:nvPr/>
        </p:nvSpPr>
        <p:spPr>
          <a:xfrm>
            <a:off x="324000" y="4481750"/>
            <a:ext cx="78084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adag (solid) - heerkulka qolka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8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Sifooyinka jireed ee curiyeyaasha (elements)</a:t>
            </a:r>
            <a:endParaRPr/>
          </a:p>
        </p:txBody>
      </p:sp>
      <p:sp>
        <p:nvSpPr>
          <p:cNvPr id="1061" name="Google Shape;1061;p89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Sifooyinka kiimikada iyo isbeddellada curiyeyaasha (elements)</a:t>
            </a:r>
            <a:endParaRPr/>
          </a:p>
        </p:txBody>
      </p:sp>
      <p:sp>
        <p:nvSpPr>
          <p:cNvPr id="1062" name="Google Shape;1062;p8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Sifooyinka curiyeyaasha (elements)</a:t>
            </a:r>
            <a:endParaRPr/>
          </a:p>
        </p:txBody>
      </p:sp>
      <p:pic>
        <p:nvPicPr>
          <p:cNvPr id="1063" name="Google Shape;1063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752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90"/>
          <p:cNvSpPr txBox="1"/>
          <p:nvPr>
            <p:ph idx="1" type="body"/>
          </p:nvPr>
        </p:nvSpPr>
        <p:spPr>
          <a:xfrm>
            <a:off x="324000" y="1809600"/>
            <a:ext cx="4041900" cy="301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Sifo kiimikada waa sida walax ugu falceliso kiimikooyin gaar ah, tusaale: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-GB" sz="1800">
                <a:latin typeface="Lexend"/>
              </a:rPr>
              <a:t>biyo (water)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800">
                <a:latin typeface="Lexend"/>
              </a:rPr>
              <a:t>aashito (acids)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800">
                <a:latin typeface="Lexend"/>
              </a:rPr>
              <a:t>oksijiin (oxygen)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Walxo cusub had iyo jeer waa la sameeyaa.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1069" name="Google Shape;1069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Sifooyinka kiimikada iyo isbeddellada curiyeyaasha (elements)</a:t>
            </a:r>
            <a:endParaRPr/>
          </a:p>
        </p:txBody>
      </p:sp>
      <p:sp>
        <p:nvSpPr>
          <p:cNvPr id="1070" name="Google Shape;1070;p90"/>
          <p:cNvSpPr txBox="1"/>
          <p:nvPr/>
        </p:nvSpPr>
        <p:spPr>
          <a:xfrm>
            <a:off x="4572000" y="759300"/>
            <a:ext cx="3996000" cy="18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 ka mid ah sifooyinka kiimikada ee birta (iron) waa inay si tartiib ah ula falceliso oksijiinta (oxygen) si ay u samayso walax cusub oo la yiraahdo bir-oksaydh (iron oxide) (miridh).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1" name="Google Shape;1071;p90"/>
          <p:cNvSpPr txBox="1"/>
          <p:nvPr/>
        </p:nvSpPr>
        <p:spPr>
          <a:xfrm>
            <a:off x="324000" y="828000"/>
            <a:ext cx="3996000" cy="7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Curiye kastaa (element) wuxuu leeyahay sifooyin kiimikada oo gaar ah.</a:t>
            </a: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pic>
        <p:nvPicPr>
          <p:cNvPr id="1072" name="Google Shape;1072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801400"/>
            <a:ext cx="3022586" cy="201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91"/>
          <p:cNvSpPr txBox="1"/>
          <p:nvPr>
            <p:ph idx="1" type="subTitle"/>
          </p:nvPr>
        </p:nvSpPr>
        <p:spPr>
          <a:xfrm>
            <a:off x="324000" y="1080000"/>
            <a:ext cx="84960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Tusaale sifo kiimikada: curiyaha (element) hydrogen wuxuu si qarax ah ula falceliyaa oksijiinta (oxygen), waxaa la sameeyaa badeecad cusub.</a:t>
            </a:r>
            <a:endParaRPr/>
          </a:p>
        </p:txBody>
      </p:sp>
      <p:sp>
        <p:nvSpPr>
          <p:cNvPr id="1078" name="Google Shape;1078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Sifooyinka kiimikada iyo isbeddellada curiyeyaasha (elements)</a:t>
            </a:r>
            <a:endParaRPr/>
          </a:p>
        </p:txBody>
      </p:sp>
      <p:sp>
        <p:nvSpPr>
          <p:cNvPr id="1079" name="Google Shape;1079;p9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Hydrogen si qarax ah ula falcelinta oksijiinta (oxygen) waa sifo kiimikada ee hydrogen.</a:t>
            </a:r>
            <a:endParaRPr/>
          </a:p>
        </p:txBody>
      </p:sp>
      <p:sp>
        <p:nvSpPr>
          <p:cNvPr id="1080" name="Google Shape;1080;p9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Hydrogen falcelinta si uu u sameeyo badeecad cusub waa tusaale sifo jireed.</a:t>
            </a:r>
            <a:endParaRPr/>
          </a:p>
        </p:txBody>
      </p:sp>
      <p:pic>
        <p:nvPicPr>
          <p:cNvPr id="1081" name="Google Shape;108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4033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2" name="Google Shape;108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5708" y="35078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92"/>
          <p:cNvSpPr txBox="1"/>
          <p:nvPr>
            <p:ph idx="1" type="body"/>
          </p:nvPr>
        </p:nvSpPr>
        <p:spPr>
          <a:xfrm>
            <a:off x="324000" y="759300"/>
            <a:ext cx="7135200" cy="169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Curiyeyaasha (elements) leh sifooyin isku mid ah ayaa si wada jir ah loogu habeeyaa shaxda xilliyeedka (periodic table).</a:t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88" name="Google Shape;1088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Sifooyinka kiimikada iyo isbeddellada curiyeyaasha (elements)</a:t>
            </a:r>
            <a:endParaRPr/>
          </a:p>
        </p:txBody>
      </p:sp>
      <p:pic>
        <p:nvPicPr>
          <p:cNvPr id="1089" name="Google Shape;1089;p92"/>
          <p:cNvPicPr preferRelativeResize="0"/>
          <p:nvPr/>
        </p:nvPicPr>
        <p:blipFill rotWithShape="1">
          <a:blip r:embed="rId3">
            <a:alphaModFix/>
          </a:blip>
          <a:srcRect b="0" l="4752" r="0" t="27150"/>
          <a:stretch/>
        </p:blipFill>
        <p:spPr>
          <a:xfrm>
            <a:off x="1518850" y="1933950"/>
            <a:ext cx="6242499" cy="2720849"/>
          </a:xfrm>
          <a:prstGeom prst="rect">
            <a:avLst/>
          </a:prstGeom>
          <a:noFill/>
          <a:ln>
            <a:noFill/>
          </a:ln>
        </p:spPr>
      </p:pic>
      <p:sp>
        <p:nvSpPr>
          <p:cNvPr id="1090" name="Google Shape;1090;p92"/>
          <p:cNvSpPr txBox="1"/>
          <p:nvPr/>
        </p:nvSpPr>
        <p:spPr>
          <a:xfrm>
            <a:off x="2052250" y="4481700"/>
            <a:ext cx="3000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shaxda xilliyeedka (periodic table)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Sifooyinka kiimikada iyo isbeddellada curiyeyaasha (elements)</a:t>
            </a:r>
            <a:endParaRPr/>
          </a:p>
        </p:txBody>
      </p:sp>
      <p:pic>
        <p:nvPicPr>
          <p:cNvPr id="1096" name="Google Shape;1096;p93"/>
          <p:cNvPicPr preferRelativeResize="0"/>
          <p:nvPr/>
        </p:nvPicPr>
        <p:blipFill rotWithShape="1">
          <a:blip r:embed="rId3">
            <a:alphaModFix/>
          </a:blip>
          <a:srcRect b="0" l="4752" r="0" t="27150"/>
          <a:stretch/>
        </p:blipFill>
        <p:spPr>
          <a:xfrm>
            <a:off x="331150" y="1394450"/>
            <a:ext cx="8374349" cy="365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97" name="Google Shape;1097;p93"/>
          <p:cNvGrpSpPr/>
          <p:nvPr/>
        </p:nvGrpSpPr>
        <p:grpSpPr>
          <a:xfrm>
            <a:off x="388600" y="819250"/>
            <a:ext cx="7171100" cy="3791025"/>
            <a:chOff x="160000" y="819250"/>
            <a:chExt cx="7171100" cy="3791025"/>
          </a:xfrm>
        </p:grpSpPr>
        <p:sp>
          <p:nvSpPr>
            <p:cNvPr id="1098" name="Google Shape;1098;p93"/>
            <p:cNvSpPr/>
            <p:nvPr/>
          </p:nvSpPr>
          <p:spPr>
            <a:xfrm>
              <a:off x="160000" y="1973575"/>
              <a:ext cx="472500" cy="26367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9" name="Google Shape;1099;p93"/>
            <p:cNvSpPr txBox="1"/>
            <p:nvPr/>
          </p:nvSpPr>
          <p:spPr>
            <a:xfrm>
              <a:off x="1684800" y="819250"/>
              <a:ext cx="56463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Tusaale sifo kiimikada: curiyeyaashan (elements) dhamaantood waxay si firfircoon ula falceliyaan biyaha (water).</a:t>
              </a:r>
              <a:r>
                <a:rPr lang="en-GB" sz="13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00" name="Google Shape;1100;p93"/>
            <p:cNvCxnSpPr>
              <a:endCxn id="1099" idx="1"/>
            </p:cNvCxnSpPr>
            <p:nvPr/>
          </p:nvCxnSpPr>
          <p:spPr>
            <a:xfrm flipH="1" rot="10800000">
              <a:off x="602100" y="1096300"/>
              <a:ext cx="1082700" cy="8850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01" name="Google Shape;1101;p93"/>
          <p:cNvGrpSpPr/>
          <p:nvPr/>
        </p:nvGrpSpPr>
        <p:grpSpPr>
          <a:xfrm>
            <a:off x="845700" y="1620000"/>
            <a:ext cx="4633200" cy="917550"/>
            <a:chOff x="617100" y="1620000"/>
            <a:chExt cx="4633200" cy="917550"/>
          </a:xfrm>
        </p:grpSpPr>
        <p:sp>
          <p:nvSpPr>
            <p:cNvPr id="1102" name="Google Shape;1102;p93"/>
            <p:cNvSpPr txBox="1"/>
            <p:nvPr/>
          </p:nvSpPr>
          <p:spPr>
            <a:xfrm>
              <a:off x="2384400" y="1620000"/>
              <a:ext cx="28659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Tusaale sifo jireed (physical property): curiyayaashan (elements) dhammaantood waa jilicsan yihiin.</a:t>
              </a:r>
              <a:r>
                <a:rPr lang="en-GB" sz="13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03" name="Google Shape;1103;p93"/>
            <p:cNvCxnSpPr>
              <a:endCxn id="1102" idx="1"/>
            </p:cNvCxnSpPr>
            <p:nvPr/>
          </p:nvCxnSpPr>
          <p:spPr>
            <a:xfrm flipH="1" rot="10800000">
              <a:off x="617100" y="2035650"/>
              <a:ext cx="1767300" cy="501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Sifooyinka kiimikada (chemical properties) iyo isbeddellada (trends) curiyayaasha (elements)</a:t>
            </a:r>
            <a:endParaRPr/>
          </a:p>
        </p:txBody>
      </p:sp>
      <p:pic>
        <p:nvPicPr>
          <p:cNvPr id="1109" name="Google Shape;1109;p94"/>
          <p:cNvPicPr preferRelativeResize="0"/>
          <p:nvPr/>
        </p:nvPicPr>
        <p:blipFill rotWithShape="1">
          <a:blip r:embed="rId3">
            <a:alphaModFix/>
          </a:blip>
          <a:srcRect b="0" l="5150" r="0" t="26155"/>
          <a:stretch/>
        </p:blipFill>
        <p:spPr>
          <a:xfrm>
            <a:off x="333550" y="1359575"/>
            <a:ext cx="8476902" cy="37608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0" name="Google Shape;1110;p94"/>
          <p:cNvGrpSpPr/>
          <p:nvPr/>
        </p:nvGrpSpPr>
        <p:grpSpPr>
          <a:xfrm>
            <a:off x="1485900" y="810000"/>
            <a:ext cx="7033145" cy="3899150"/>
            <a:chOff x="1485900" y="810000"/>
            <a:chExt cx="7033145" cy="3899150"/>
          </a:xfrm>
        </p:grpSpPr>
        <p:sp>
          <p:nvSpPr>
            <p:cNvPr id="1111" name="Google Shape;1111;p94"/>
            <p:cNvSpPr/>
            <p:nvPr/>
          </p:nvSpPr>
          <p:spPr>
            <a:xfrm>
              <a:off x="8032745" y="1470650"/>
              <a:ext cx="486300" cy="3238500"/>
            </a:xfrm>
            <a:prstGeom prst="rect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2" name="Google Shape;1112;p94"/>
            <p:cNvSpPr txBox="1"/>
            <p:nvPr/>
          </p:nvSpPr>
          <p:spPr>
            <a:xfrm>
              <a:off x="1485900" y="810000"/>
              <a:ext cx="4288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Tusaale sifo kiimikada (chemical property): curiyayaashan (elements) ma aha kuwo falcelin (reactive) badan.</a:t>
              </a: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13" name="Google Shape;1113;p94"/>
            <p:cNvCxnSpPr>
              <a:stCxn id="1111" idx="0"/>
              <a:endCxn id="1112" idx="3"/>
            </p:cNvCxnSpPr>
            <p:nvPr/>
          </p:nvCxnSpPr>
          <p:spPr>
            <a:xfrm rot="10800000">
              <a:off x="5774495" y="1086950"/>
              <a:ext cx="2501400" cy="3837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14" name="Google Shape;1114;p94"/>
          <p:cNvGrpSpPr/>
          <p:nvPr/>
        </p:nvGrpSpPr>
        <p:grpSpPr>
          <a:xfrm>
            <a:off x="1950725" y="1548900"/>
            <a:ext cx="6096000" cy="831300"/>
            <a:chOff x="1950725" y="1548900"/>
            <a:chExt cx="6096000" cy="831300"/>
          </a:xfrm>
        </p:grpSpPr>
        <p:sp>
          <p:nvSpPr>
            <p:cNvPr id="1115" name="Google Shape;1115;p94"/>
            <p:cNvSpPr txBox="1"/>
            <p:nvPr/>
          </p:nvSpPr>
          <p:spPr>
            <a:xfrm>
              <a:off x="1950725" y="1548900"/>
              <a:ext cx="35739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Tusaale sifo jireed (physical property): curiyayaashan (elements) waxay leeyihiin barta dhalaalida (melting point) iyo barta karkarinta (boiling point) oo aad u hooseeya.</a:t>
              </a: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16" name="Google Shape;1116;p94"/>
            <p:cNvCxnSpPr>
              <a:endCxn id="1115" idx="3"/>
            </p:cNvCxnSpPr>
            <p:nvPr/>
          </p:nvCxnSpPr>
          <p:spPr>
            <a:xfrm rot="10800000">
              <a:off x="5524625" y="1964550"/>
              <a:ext cx="2522100" cy="852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95"/>
          <p:cNvSpPr txBox="1"/>
          <p:nvPr>
            <p:ph idx="1" type="subTitle"/>
          </p:nvPr>
        </p:nvSpPr>
        <p:spPr>
          <a:xfrm>
            <a:off x="324000" y="1080000"/>
            <a:ext cx="8496000" cy="48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Curiyayaasha (elements) isla qaybta (part) miiska xilliyeedka (periodic table) waxay u dhaqmaan si isku mid ah midba midka kale.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122" name="Google Shape;1122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Sifooyinka kiimikada (chemical properties) iyo isbeddellada (trends) curiyayaasha (elements)</a:t>
            </a:r>
            <a:endParaRPr/>
          </a:p>
        </p:txBody>
      </p:sp>
      <p:sp>
        <p:nvSpPr>
          <p:cNvPr id="1123" name="Google Shape;1123;p95"/>
          <p:cNvSpPr txBox="1"/>
          <p:nvPr>
            <p:ph idx="2" type="subTitle"/>
          </p:nvPr>
        </p:nvSpPr>
        <p:spPr>
          <a:xfrm>
            <a:off x="980575" y="3073475"/>
            <a:ext cx="7839300" cy="73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Curiyayaasha (elements) leh sifooyin kiimiko (chemical) iyo jireed (physical) oo isku mid ah waxay ku dhow yihiin midba midka kale miiska xilliyeedka (periodic table).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124" name="Google Shape;1124;p95"/>
          <p:cNvSpPr txBox="1"/>
          <p:nvPr>
            <p:ph idx="3" type="subTitle"/>
          </p:nvPr>
        </p:nvSpPr>
        <p:spPr>
          <a:xfrm>
            <a:off x="980575" y="4047373"/>
            <a:ext cx="7452600" cy="419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Curiyayaasha (elements) waxaa loo habeeyey taariikhda (date) laga helay miiska xilliyeedka (periodic table).</a:t>
            </a:r>
            <a:endParaRPr/>
          </a:p>
        </p:txBody>
      </p:sp>
      <p:pic>
        <p:nvPicPr>
          <p:cNvPr id="1125" name="Google Shape;1125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" name="Google Shape;1126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7483" y="32293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96"/>
          <p:cNvSpPr txBox="1"/>
          <p:nvPr>
            <p:ph idx="1" type="body"/>
          </p:nvPr>
        </p:nvSpPr>
        <p:spPr>
          <a:xfrm>
            <a:off x="324000" y="759300"/>
            <a:ext cx="8482200" cy="82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1400">
                <a:latin typeface="Lexend"/>
              </a:rPr>
              <a:t>Ardayda (students) kee/kutub qeexaya sifooyinka kiimikada (chemical properties) curiye (element)?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132" name="Google Shape;1132;p9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Sifooyinka kiimikada (chemical properties) iyo isbeddellada (trends) curiyayaasha (elements)</a:t>
            </a:r>
            <a:endParaRPr/>
          </a:p>
        </p:txBody>
      </p:sp>
      <p:grpSp>
        <p:nvGrpSpPr>
          <p:cNvPr id="1133" name="Google Shape;1133;p96"/>
          <p:cNvGrpSpPr/>
          <p:nvPr/>
        </p:nvGrpSpPr>
        <p:grpSpPr>
          <a:xfrm>
            <a:off x="781620" y="1198138"/>
            <a:ext cx="3750502" cy="1488305"/>
            <a:chOff x="781620" y="1198138"/>
            <a:chExt cx="3750502" cy="1488305"/>
          </a:xfrm>
        </p:grpSpPr>
        <p:pic>
          <p:nvPicPr>
            <p:cNvPr id="1134" name="Google Shape;1134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575163" y="1198138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5" name="Google Shape;1135;p96"/>
            <p:cNvSpPr txBox="1"/>
            <p:nvPr/>
          </p:nvSpPr>
          <p:spPr>
            <a:xfrm flipH="1">
              <a:off x="2762357" y="1378613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Sida uu u dhalaalayo (shiny) curiye (element).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136" name="Google Shape;1136;p96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1780863" y="1509418"/>
              <a:ext cx="623346" cy="11770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7" name="Google Shape;1137;p96"/>
            <p:cNvSpPr txBox="1"/>
            <p:nvPr/>
          </p:nvSpPr>
          <p:spPr>
            <a:xfrm>
              <a:off x="781620" y="1576474"/>
              <a:ext cx="788400" cy="3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latin typeface="Lexend"/>
                  <a:ea typeface="Lexend"/>
                  <a:cs typeface="Lexend"/>
                  <a:sym typeface="Lexend"/>
                </a:rPr>
                <a:t>Caasha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8" name="Google Shape;1138;p96"/>
          <p:cNvGrpSpPr/>
          <p:nvPr/>
        </p:nvGrpSpPr>
        <p:grpSpPr>
          <a:xfrm>
            <a:off x="5082549" y="1136125"/>
            <a:ext cx="3670424" cy="1955791"/>
            <a:chOff x="5082549" y="1136125"/>
            <a:chExt cx="3670424" cy="1955791"/>
          </a:xfrm>
        </p:grpSpPr>
        <p:pic>
          <p:nvPicPr>
            <p:cNvPr id="1139" name="Google Shape;1139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5082549" y="1198150"/>
              <a:ext cx="2186674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0" name="Google Shape;1140;p96"/>
            <p:cNvSpPr txBox="1"/>
            <p:nvPr/>
          </p:nvSpPr>
          <p:spPr>
            <a:xfrm flipH="1">
              <a:off x="5242450" y="1136125"/>
              <a:ext cx="1897500" cy="115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Sida curiye (element) ula falcelin doono (react) kiimikooyin (chemicals) kale.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141" name="Google Shape;1141;p96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7315900" y="1738149"/>
              <a:ext cx="788350" cy="10165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2" name="Google Shape;1142;p96"/>
            <p:cNvSpPr txBox="1"/>
            <p:nvPr/>
          </p:nvSpPr>
          <p:spPr>
            <a:xfrm>
              <a:off x="7687374" y="2754716"/>
              <a:ext cx="1065600" cy="3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latin typeface="Lexend"/>
                  <a:ea typeface="Lexend"/>
                  <a:cs typeface="Lexend"/>
                  <a:sym typeface="Lexend"/>
                </a:rPr>
                <a:t>Cali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3" name="Google Shape;1143;p96"/>
          <p:cNvGrpSpPr/>
          <p:nvPr/>
        </p:nvGrpSpPr>
        <p:grpSpPr>
          <a:xfrm>
            <a:off x="371246" y="2820638"/>
            <a:ext cx="2656227" cy="1999768"/>
            <a:chOff x="371246" y="2820638"/>
            <a:chExt cx="2656227" cy="1999768"/>
          </a:xfrm>
        </p:grpSpPr>
        <p:pic>
          <p:nvPicPr>
            <p:cNvPr id="1144" name="Google Shape;1144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70513" y="2820638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5" name="Google Shape;1145;p96"/>
            <p:cNvSpPr txBox="1"/>
            <p:nvPr/>
          </p:nvSpPr>
          <p:spPr>
            <a:xfrm flipH="1">
              <a:off x="1257707" y="3001113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Marka curiye (element) xoog (strong) yahay.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46" name="Google Shape;1146;p96"/>
            <p:cNvSpPr txBox="1"/>
            <p:nvPr/>
          </p:nvSpPr>
          <p:spPr>
            <a:xfrm>
              <a:off x="1257000" y="4495250"/>
              <a:ext cx="1065600" cy="2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latin typeface="Lexend"/>
                  <a:ea typeface="Lexend"/>
                  <a:cs typeface="Lexend"/>
                  <a:sym typeface="Lexend"/>
                </a:rPr>
                <a:t>Cabdi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147" name="Google Shape;1147;p96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371246" y="3924300"/>
              <a:ext cx="798316" cy="89610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48" name="Google Shape;1148;p96"/>
          <p:cNvGrpSpPr/>
          <p:nvPr/>
        </p:nvGrpSpPr>
        <p:grpSpPr>
          <a:xfrm>
            <a:off x="5391098" y="2880888"/>
            <a:ext cx="2875251" cy="1718712"/>
            <a:chOff x="5391098" y="2880888"/>
            <a:chExt cx="2875251" cy="1718712"/>
          </a:xfrm>
        </p:grpSpPr>
        <p:pic>
          <p:nvPicPr>
            <p:cNvPr id="1149" name="Google Shape;1149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5391098" y="2880888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0" name="Google Shape;1150;p96"/>
            <p:cNvSpPr txBox="1"/>
            <p:nvPr/>
          </p:nvSpPr>
          <p:spPr>
            <a:xfrm flipH="1">
              <a:off x="5631632" y="3061363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Barta karkarinta (boiling point) curiye (element).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1" name="Google Shape;1151;p96"/>
            <p:cNvSpPr txBox="1"/>
            <p:nvPr/>
          </p:nvSpPr>
          <p:spPr>
            <a:xfrm>
              <a:off x="6409199" y="4320000"/>
              <a:ext cx="965400" cy="2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latin typeface="Lexend"/>
                  <a:ea typeface="Lexend"/>
                  <a:cs typeface="Lexend"/>
                  <a:sym typeface="Lexend"/>
                </a:rPr>
                <a:t>Suad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152" name="Google Shape;1152;p96"/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7458590" y="3695700"/>
              <a:ext cx="807760" cy="8960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53" name="Google Shape;1153;p96"/>
          <p:cNvGrpSpPr/>
          <p:nvPr/>
        </p:nvGrpSpPr>
        <p:grpSpPr>
          <a:xfrm>
            <a:off x="3179876" y="2592002"/>
            <a:ext cx="2273175" cy="2182847"/>
            <a:chOff x="3179876" y="2592002"/>
            <a:chExt cx="2273175" cy="2182847"/>
          </a:xfrm>
        </p:grpSpPr>
        <p:pic>
          <p:nvPicPr>
            <p:cNvPr id="1154" name="Google Shape;1154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3179876" y="2592002"/>
              <a:ext cx="1956949" cy="1488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5" name="Google Shape;1155;p96"/>
            <p:cNvSpPr txBox="1"/>
            <p:nvPr/>
          </p:nvSpPr>
          <p:spPr>
            <a:xfrm flipH="1">
              <a:off x="3311900" y="2816688"/>
              <a:ext cx="16929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Walxo (substances) cusub ayaa la sameeyaa marka uu falceliyo (reacts).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156" name="Google Shape;1156;p96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4725875" y="3872125"/>
              <a:ext cx="727175" cy="8957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7" name="Google Shape;1157;p96"/>
            <p:cNvSpPr txBox="1"/>
            <p:nvPr/>
          </p:nvSpPr>
          <p:spPr>
            <a:xfrm>
              <a:off x="3740551" y="4495249"/>
              <a:ext cx="1158900" cy="2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latin typeface="Lexend"/>
                  <a:ea typeface="Lexend"/>
                  <a:cs typeface="Lexend"/>
                  <a:sym typeface="Lexend"/>
                </a:rPr>
                <a:t>Yacquub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9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Sifooyinka kiimikada (chemical properties) iyo isbeddellada (trends) curiyayaasha (elements)</a:t>
            </a:r>
            <a:endParaRPr/>
          </a:p>
        </p:txBody>
      </p:sp>
      <p:grpSp>
        <p:nvGrpSpPr>
          <p:cNvPr id="1163" name="Google Shape;1163;p97"/>
          <p:cNvGrpSpPr/>
          <p:nvPr/>
        </p:nvGrpSpPr>
        <p:grpSpPr>
          <a:xfrm>
            <a:off x="781620" y="1198138"/>
            <a:ext cx="3750502" cy="1488305"/>
            <a:chOff x="781620" y="1198138"/>
            <a:chExt cx="3750502" cy="1488305"/>
          </a:xfrm>
        </p:grpSpPr>
        <p:pic>
          <p:nvPicPr>
            <p:cNvPr id="1164" name="Google Shape;1164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575163" y="1198138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5" name="Google Shape;1165;p97"/>
            <p:cNvSpPr txBox="1"/>
            <p:nvPr/>
          </p:nvSpPr>
          <p:spPr>
            <a:xfrm flipH="1">
              <a:off x="2762357" y="1378613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Sida uu u dhalaalayo (shiny) curiye (element).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166" name="Google Shape;1166;p97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1780863" y="1509418"/>
              <a:ext cx="623346" cy="11770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7" name="Google Shape;1167;p97"/>
            <p:cNvSpPr txBox="1"/>
            <p:nvPr/>
          </p:nvSpPr>
          <p:spPr>
            <a:xfrm>
              <a:off x="781620" y="1576474"/>
              <a:ext cx="788400" cy="3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latin typeface="Lexend"/>
                  <a:ea typeface="Lexend"/>
                  <a:cs typeface="Lexend"/>
                  <a:sym typeface="Lexend"/>
                </a:rPr>
                <a:t>Caasha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8" name="Google Shape;1168;p97"/>
          <p:cNvGrpSpPr/>
          <p:nvPr/>
        </p:nvGrpSpPr>
        <p:grpSpPr>
          <a:xfrm>
            <a:off x="5082549" y="1136125"/>
            <a:ext cx="3670424" cy="1955791"/>
            <a:chOff x="5082549" y="1136125"/>
            <a:chExt cx="3670424" cy="1955791"/>
          </a:xfrm>
        </p:grpSpPr>
        <p:pic>
          <p:nvPicPr>
            <p:cNvPr id="1169" name="Google Shape;1169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5082549" y="1198150"/>
              <a:ext cx="2186674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0" name="Google Shape;1170;p97"/>
            <p:cNvSpPr txBox="1"/>
            <p:nvPr/>
          </p:nvSpPr>
          <p:spPr>
            <a:xfrm flipH="1">
              <a:off x="5242450" y="1136125"/>
              <a:ext cx="1897500" cy="115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Sida curiye (element) uu ula falgalo kiimikooyinka kale.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171" name="Google Shape;1171;p97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7315900" y="1738149"/>
              <a:ext cx="788350" cy="10165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2" name="Google Shape;1172;p97"/>
            <p:cNvSpPr txBox="1"/>
            <p:nvPr/>
          </p:nvSpPr>
          <p:spPr>
            <a:xfrm>
              <a:off x="7687374" y="2754716"/>
              <a:ext cx="1065600" cy="3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latin typeface="Lexend"/>
                  <a:ea typeface="Lexend"/>
                  <a:cs typeface="Lexend"/>
                  <a:sym typeface="Lexend"/>
                </a:rPr>
                <a:t>Cali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3" name="Google Shape;1173;p97"/>
          <p:cNvGrpSpPr/>
          <p:nvPr/>
        </p:nvGrpSpPr>
        <p:grpSpPr>
          <a:xfrm>
            <a:off x="371246" y="2820638"/>
            <a:ext cx="2656227" cy="1999768"/>
            <a:chOff x="371246" y="2820638"/>
            <a:chExt cx="2656227" cy="1999768"/>
          </a:xfrm>
        </p:grpSpPr>
        <p:pic>
          <p:nvPicPr>
            <p:cNvPr id="1174" name="Google Shape;1174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70513" y="2820638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5" name="Google Shape;1175;p97"/>
            <p:cNvSpPr txBox="1"/>
            <p:nvPr/>
          </p:nvSpPr>
          <p:spPr>
            <a:xfrm flipH="1">
              <a:off x="1257707" y="3001113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Marka curiye (element) uu xooggan yahay.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76" name="Google Shape;1176;p97"/>
            <p:cNvSpPr txBox="1"/>
            <p:nvPr/>
          </p:nvSpPr>
          <p:spPr>
            <a:xfrm>
              <a:off x="1257000" y="4495250"/>
              <a:ext cx="1065600" cy="2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latin typeface="Lexend"/>
                  <a:ea typeface="Lexend"/>
                  <a:cs typeface="Lexend"/>
                  <a:sym typeface="Lexend"/>
                </a:rPr>
                <a:t>Cabdi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177" name="Google Shape;1177;p97"/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371246" y="3924300"/>
              <a:ext cx="798316" cy="89610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78" name="Google Shape;1178;p97"/>
          <p:cNvGrpSpPr/>
          <p:nvPr/>
        </p:nvGrpSpPr>
        <p:grpSpPr>
          <a:xfrm>
            <a:off x="5391098" y="2880888"/>
            <a:ext cx="2875251" cy="1718712"/>
            <a:chOff x="5391098" y="2880888"/>
            <a:chExt cx="2875251" cy="1718712"/>
          </a:xfrm>
        </p:grpSpPr>
        <p:pic>
          <p:nvPicPr>
            <p:cNvPr id="1179" name="Google Shape;1179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5391098" y="2880888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0" name="Google Shape;1180;p97"/>
            <p:cNvSpPr txBox="1"/>
            <p:nvPr/>
          </p:nvSpPr>
          <p:spPr>
            <a:xfrm flipH="1">
              <a:off x="5631632" y="3061363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Heerkulka karkarinta ee curiye (element).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1" name="Google Shape;1181;p97"/>
            <p:cNvSpPr txBox="1"/>
            <p:nvPr/>
          </p:nvSpPr>
          <p:spPr>
            <a:xfrm>
              <a:off x="6409199" y="4320000"/>
              <a:ext cx="965400" cy="2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latin typeface="Lexend"/>
                  <a:ea typeface="Lexend"/>
                  <a:cs typeface="Lexend"/>
                  <a:sym typeface="Lexend"/>
                </a:rPr>
                <a:t>Suad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182" name="Google Shape;1182;p97"/>
            <p:cNvPicPr preferRelativeResize="0"/>
            <p:nvPr/>
          </p:nvPicPr>
          <p:blipFill>
            <a:blip r:embed="rId17">
              <a:alphaModFix/>
            </a:blip>
            <a:stretch>
              <a:fillRect/>
            </a:stretch>
          </p:blipFill>
          <p:spPr>
            <a:xfrm>
              <a:off x="7458590" y="3695700"/>
              <a:ext cx="807760" cy="8960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83" name="Google Shape;1183;p97"/>
          <p:cNvGrpSpPr/>
          <p:nvPr/>
        </p:nvGrpSpPr>
        <p:grpSpPr>
          <a:xfrm>
            <a:off x="3179876" y="2592001"/>
            <a:ext cx="2273175" cy="2182848"/>
            <a:chOff x="3179876" y="2592001"/>
            <a:chExt cx="2273175" cy="2182848"/>
          </a:xfrm>
        </p:grpSpPr>
        <p:pic>
          <p:nvPicPr>
            <p:cNvPr id="1184" name="Google Shape;1184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3179876" y="2592001"/>
              <a:ext cx="1956949" cy="14044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5" name="Google Shape;1185;p97"/>
            <p:cNvSpPr txBox="1"/>
            <p:nvPr/>
          </p:nvSpPr>
          <p:spPr>
            <a:xfrm flipH="1">
              <a:off x="3311900" y="2816688"/>
              <a:ext cx="16929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Walxo cusub ayaa la sameeyaa marka uu falgalo.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186" name="Google Shape;1186;p97"/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4725875" y="3872125"/>
              <a:ext cx="727175" cy="8957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7" name="Google Shape;1187;p97"/>
            <p:cNvSpPr txBox="1"/>
            <p:nvPr/>
          </p:nvSpPr>
          <p:spPr>
            <a:xfrm>
              <a:off x="3740551" y="4495249"/>
              <a:ext cx="1158900" cy="2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latin typeface="Lexend"/>
                  <a:ea typeface="Lexend"/>
                  <a:cs typeface="Lexend"/>
                  <a:sym typeface="Lexend"/>
                </a:rPr>
                <a:t>Yacquub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88" name="Google Shape;1188;p9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459208" y="12760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9" name="Google Shape;1189;p9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176008" y="39964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0" name="Google Shape;1190;p97"/>
          <p:cNvSpPr txBox="1"/>
          <p:nvPr>
            <p:ph idx="1" type="body"/>
          </p:nvPr>
        </p:nvSpPr>
        <p:spPr>
          <a:xfrm>
            <a:off x="324000" y="759300"/>
            <a:ext cx="8482200" cy="82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1400">
                <a:latin typeface="Lexend"/>
              </a:rPr>
              <a:t>Ardaydee (ama ardayda) ku tilmaamaya sifooyinka kiimikaad ee curiye (element)?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98"/>
          <p:cNvSpPr txBox="1"/>
          <p:nvPr>
            <p:ph idx="1" type="body"/>
          </p:nvPr>
        </p:nvSpPr>
        <p:spPr>
          <a:xfrm>
            <a:off x="324000" y="759300"/>
            <a:ext cx="8237700" cy="82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 startAt="2"/>
            </a:pPr>
            <a:r>
              <a:rPr lang="en-GB" sz="1800">
                <a:latin typeface="Lexend"/>
              </a:rPr>
              <a:t>Ardaydee (ama ardayda) ku tilmaamaya sifooyinka jireed ee curiye (element)?</a:t>
            </a:r>
            <a:r>
              <a:rPr lang="en-GB" sz="1800">
                <a:solidFill>
                  <a:schemeClr val="accent5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196" name="Google Shape;1196;p98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Sifooyinka kiimikaad iyo isbeddellada curiyeyaasha (elements)</a:t>
            </a:r>
            <a:endParaRPr/>
          </a:p>
        </p:txBody>
      </p:sp>
      <p:grpSp>
        <p:nvGrpSpPr>
          <p:cNvPr id="1197" name="Google Shape;1197;p98"/>
          <p:cNvGrpSpPr/>
          <p:nvPr/>
        </p:nvGrpSpPr>
        <p:grpSpPr>
          <a:xfrm>
            <a:off x="323995" y="1731538"/>
            <a:ext cx="3065127" cy="1715161"/>
            <a:chOff x="323995" y="1731538"/>
            <a:chExt cx="3065127" cy="1715161"/>
          </a:xfrm>
        </p:grpSpPr>
        <p:pic>
          <p:nvPicPr>
            <p:cNvPr id="1198" name="Google Shape;1198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432163" y="1731538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9" name="Google Shape;1199;p98"/>
            <p:cNvSpPr txBox="1"/>
            <p:nvPr/>
          </p:nvSpPr>
          <p:spPr>
            <a:xfrm flipH="1">
              <a:off x="1619357" y="1912013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Heerkulka dhalaalka ee curiye (element).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200" name="Google Shape;1200;p98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534838" y="1846618"/>
              <a:ext cx="623346" cy="11770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1" name="Google Shape;1201;p98"/>
            <p:cNvSpPr txBox="1"/>
            <p:nvPr/>
          </p:nvSpPr>
          <p:spPr>
            <a:xfrm>
              <a:off x="323995" y="3109499"/>
              <a:ext cx="788400" cy="3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latin typeface="Lexend"/>
                  <a:ea typeface="Lexend"/>
                  <a:cs typeface="Lexend"/>
                  <a:sym typeface="Lexend"/>
                </a:rPr>
                <a:t>Caasha</a:t>
              </a: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2" name="Google Shape;1202;p98"/>
          <p:cNvGrpSpPr/>
          <p:nvPr/>
        </p:nvGrpSpPr>
        <p:grpSpPr>
          <a:xfrm>
            <a:off x="4442000" y="1245298"/>
            <a:ext cx="4059524" cy="1539890"/>
            <a:chOff x="4442000" y="1359598"/>
            <a:chExt cx="4059524" cy="1539890"/>
          </a:xfrm>
        </p:grpSpPr>
        <p:pic>
          <p:nvPicPr>
            <p:cNvPr id="1203" name="Google Shape;1203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4442000" y="1359598"/>
              <a:ext cx="2172325" cy="1357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4" name="Google Shape;1204;p98"/>
            <p:cNvSpPr txBox="1"/>
            <p:nvPr/>
          </p:nvSpPr>
          <p:spPr>
            <a:xfrm flipH="1">
              <a:off x="4577400" y="1532175"/>
              <a:ext cx="1899600" cy="69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Haddii curiye (element) uu la falgalo koloriin.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205" name="Google Shape;1205;p98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7253950" y="1882924"/>
              <a:ext cx="788350" cy="10165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6" name="Google Shape;1206;p98"/>
            <p:cNvSpPr txBox="1"/>
            <p:nvPr/>
          </p:nvSpPr>
          <p:spPr>
            <a:xfrm>
              <a:off x="7435924" y="1420041"/>
              <a:ext cx="1065600" cy="3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latin typeface="Lexend"/>
                  <a:ea typeface="Lexend"/>
                  <a:cs typeface="Lexend"/>
                  <a:sym typeface="Lexend"/>
                </a:rPr>
                <a:t>Cali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7" name="Google Shape;1207;p98"/>
          <p:cNvGrpSpPr/>
          <p:nvPr/>
        </p:nvGrpSpPr>
        <p:grpSpPr>
          <a:xfrm>
            <a:off x="319046" y="3201638"/>
            <a:ext cx="2853207" cy="1625387"/>
            <a:chOff x="319046" y="3201638"/>
            <a:chExt cx="2853207" cy="1625387"/>
          </a:xfrm>
        </p:grpSpPr>
        <p:pic>
          <p:nvPicPr>
            <p:cNvPr id="1208" name="Google Shape;1208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15293" y="3201638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9" name="Google Shape;1209;p98"/>
            <p:cNvSpPr txBox="1"/>
            <p:nvPr/>
          </p:nvSpPr>
          <p:spPr>
            <a:xfrm flipH="1">
              <a:off x="1322582" y="3413538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Haddii curiye (element) uu adag yahay.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0" name="Google Shape;1210;p98"/>
            <p:cNvSpPr txBox="1"/>
            <p:nvPr/>
          </p:nvSpPr>
          <p:spPr>
            <a:xfrm>
              <a:off x="1081750" y="4547425"/>
              <a:ext cx="1065600" cy="2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latin typeface="Lexend"/>
                  <a:ea typeface="Lexend"/>
                  <a:cs typeface="Lexend"/>
                  <a:sym typeface="Lexend"/>
                </a:rPr>
                <a:t>Cabdi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211" name="Google Shape;1211;p98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319046" y="3924300"/>
              <a:ext cx="798316" cy="89610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12" name="Google Shape;1212;p98"/>
          <p:cNvGrpSpPr/>
          <p:nvPr/>
        </p:nvGrpSpPr>
        <p:grpSpPr>
          <a:xfrm>
            <a:off x="5703575" y="2814475"/>
            <a:ext cx="2843699" cy="1953565"/>
            <a:chOff x="5703575" y="2966875"/>
            <a:chExt cx="2843699" cy="1953565"/>
          </a:xfrm>
        </p:grpSpPr>
        <p:pic>
          <p:nvPicPr>
            <p:cNvPr id="1213" name="Google Shape;1213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5703575" y="2966875"/>
              <a:ext cx="2124125" cy="13433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4" name="Google Shape;1214;p98"/>
            <p:cNvSpPr txBox="1"/>
            <p:nvPr/>
          </p:nvSpPr>
          <p:spPr>
            <a:xfrm flipH="1">
              <a:off x="5869575" y="3200825"/>
              <a:ext cx="1994400" cy="58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Heerkulka uu qalajku (silver) ku dhalaalo.</a:t>
              </a: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5" name="Google Shape;1215;p98"/>
            <p:cNvSpPr txBox="1"/>
            <p:nvPr/>
          </p:nvSpPr>
          <p:spPr>
            <a:xfrm>
              <a:off x="6614324" y="4310250"/>
              <a:ext cx="965400" cy="2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latin typeface="Lexend"/>
                  <a:ea typeface="Lexend"/>
                  <a:cs typeface="Lexend"/>
                  <a:sym typeface="Lexend"/>
                </a:rPr>
                <a:t>Suad</a:t>
              </a: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216" name="Google Shape;1216;p98"/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7739515" y="4024350"/>
              <a:ext cx="807760" cy="8960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17" name="Google Shape;1217;p98"/>
          <p:cNvGrpSpPr/>
          <p:nvPr/>
        </p:nvGrpSpPr>
        <p:grpSpPr>
          <a:xfrm>
            <a:off x="3387038" y="3033288"/>
            <a:ext cx="2567987" cy="1817737"/>
            <a:chOff x="3387038" y="3033288"/>
            <a:chExt cx="2567987" cy="1817737"/>
          </a:xfrm>
        </p:grpSpPr>
        <p:pic>
          <p:nvPicPr>
            <p:cNvPr id="1218" name="Google Shape;1218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3387038" y="3033288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9" name="Google Shape;1219;p98"/>
            <p:cNvSpPr txBox="1"/>
            <p:nvPr/>
          </p:nvSpPr>
          <p:spPr>
            <a:xfrm flipH="1">
              <a:off x="3574232" y="3213763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Haddii curiye (element) uusan falgalin.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220" name="Google Shape;1220;p98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5227850" y="3955275"/>
              <a:ext cx="727175" cy="8957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1" name="Google Shape;1221;p98"/>
            <p:cNvSpPr txBox="1"/>
            <p:nvPr/>
          </p:nvSpPr>
          <p:spPr>
            <a:xfrm>
              <a:off x="3630276" y="4232549"/>
              <a:ext cx="1158900" cy="2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latin typeface="Lexend"/>
                  <a:ea typeface="Lexend"/>
                  <a:cs typeface="Lexend"/>
                  <a:sym typeface="Lexend"/>
                </a:rPr>
                <a:t>Yacquub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99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Sifooyinka kiimikada iyo isbeddellada curiyeyaasha (elements)</a:t>
            </a:r>
            <a:endParaRPr/>
          </a:p>
        </p:txBody>
      </p:sp>
      <p:sp>
        <p:nvSpPr>
          <p:cNvPr id="1227" name="Google Shape;1227;p99"/>
          <p:cNvSpPr txBox="1"/>
          <p:nvPr>
            <p:ph idx="1" type="body"/>
          </p:nvPr>
        </p:nvSpPr>
        <p:spPr>
          <a:xfrm>
            <a:off x="324000" y="759300"/>
            <a:ext cx="8237700" cy="82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 startAt="2"/>
            </a:pPr>
            <a:r>
              <a:rPr lang="en-GB" sz="1800">
                <a:latin typeface="Lexend"/>
              </a:rPr>
              <a:t>Ardaydee (ama ardayda) ayaa qeexaya sifooyinka jireed ee curiye (element)?</a:t>
            </a:r>
            <a:r>
              <a:rPr lang="en-GB" sz="1800">
                <a:solidFill>
                  <a:schemeClr val="accent5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grpSp>
        <p:nvGrpSpPr>
          <p:cNvPr id="1228" name="Google Shape;1228;p99"/>
          <p:cNvGrpSpPr/>
          <p:nvPr/>
        </p:nvGrpSpPr>
        <p:grpSpPr>
          <a:xfrm>
            <a:off x="323995" y="1731538"/>
            <a:ext cx="3065127" cy="1715161"/>
            <a:chOff x="323995" y="1731538"/>
            <a:chExt cx="3065127" cy="1715161"/>
          </a:xfrm>
        </p:grpSpPr>
        <p:pic>
          <p:nvPicPr>
            <p:cNvPr id="1229" name="Google Shape;1229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432163" y="1731538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0" name="Google Shape;1230;p99"/>
            <p:cNvSpPr txBox="1"/>
            <p:nvPr/>
          </p:nvSpPr>
          <p:spPr>
            <a:xfrm flipH="1">
              <a:off x="1619357" y="1912013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Heerka dhalaalka ee curiye (element).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231" name="Google Shape;1231;p99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534838" y="1846618"/>
              <a:ext cx="623346" cy="11770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2" name="Google Shape;1232;p99"/>
            <p:cNvSpPr txBox="1"/>
            <p:nvPr/>
          </p:nvSpPr>
          <p:spPr>
            <a:xfrm>
              <a:off x="323995" y="3109499"/>
              <a:ext cx="788400" cy="3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latin typeface="Lexend"/>
                  <a:ea typeface="Lexend"/>
                  <a:cs typeface="Lexend"/>
                  <a:sym typeface="Lexend"/>
                </a:rPr>
                <a:t>Caasha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3" name="Google Shape;1233;p99"/>
          <p:cNvGrpSpPr/>
          <p:nvPr/>
        </p:nvGrpSpPr>
        <p:grpSpPr>
          <a:xfrm>
            <a:off x="4442000" y="1245298"/>
            <a:ext cx="4059524" cy="1539890"/>
            <a:chOff x="4442000" y="1359598"/>
            <a:chExt cx="4059524" cy="1539890"/>
          </a:xfrm>
        </p:grpSpPr>
        <p:pic>
          <p:nvPicPr>
            <p:cNvPr id="1234" name="Google Shape;1234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4442000" y="1359598"/>
              <a:ext cx="2172325" cy="1357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5" name="Google Shape;1235;p99"/>
            <p:cNvSpPr txBox="1"/>
            <p:nvPr/>
          </p:nvSpPr>
          <p:spPr>
            <a:xfrm flipH="1">
              <a:off x="4577400" y="1532175"/>
              <a:ext cx="1899600" cy="69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Haddii curiye (element) uu falceliyo koloriin (chlorine).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236" name="Google Shape;1236;p99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7253950" y="1882924"/>
              <a:ext cx="788350" cy="10165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7" name="Google Shape;1237;p99"/>
            <p:cNvSpPr txBox="1"/>
            <p:nvPr/>
          </p:nvSpPr>
          <p:spPr>
            <a:xfrm>
              <a:off x="7435924" y="1420041"/>
              <a:ext cx="1065600" cy="3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latin typeface="Lexend"/>
                  <a:ea typeface="Lexend"/>
                  <a:cs typeface="Lexend"/>
                  <a:sym typeface="Lexend"/>
                </a:rPr>
                <a:t>Cali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8" name="Google Shape;1238;p99"/>
          <p:cNvGrpSpPr/>
          <p:nvPr/>
        </p:nvGrpSpPr>
        <p:grpSpPr>
          <a:xfrm>
            <a:off x="319046" y="3201638"/>
            <a:ext cx="2853207" cy="1625387"/>
            <a:chOff x="319046" y="3201638"/>
            <a:chExt cx="2853207" cy="1625387"/>
          </a:xfrm>
        </p:grpSpPr>
        <p:pic>
          <p:nvPicPr>
            <p:cNvPr id="1239" name="Google Shape;1239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15293" y="3201638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0" name="Google Shape;1240;p99"/>
            <p:cNvSpPr txBox="1"/>
            <p:nvPr/>
          </p:nvSpPr>
          <p:spPr>
            <a:xfrm flipH="1">
              <a:off x="1322582" y="3413538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Haddii curiye (element) uu adag yahay.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1" name="Google Shape;1241;p99"/>
            <p:cNvSpPr txBox="1"/>
            <p:nvPr/>
          </p:nvSpPr>
          <p:spPr>
            <a:xfrm>
              <a:off x="1081750" y="4547425"/>
              <a:ext cx="1065600" cy="2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latin typeface="Lexend"/>
                  <a:ea typeface="Lexend"/>
                  <a:cs typeface="Lexend"/>
                  <a:sym typeface="Lexend"/>
                </a:rPr>
                <a:t>Cabdi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242" name="Google Shape;1242;p99"/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319046" y="3924300"/>
              <a:ext cx="798316" cy="89610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43" name="Google Shape;1243;p99"/>
          <p:cNvGrpSpPr/>
          <p:nvPr/>
        </p:nvGrpSpPr>
        <p:grpSpPr>
          <a:xfrm>
            <a:off x="5703575" y="2814475"/>
            <a:ext cx="2843699" cy="1953565"/>
            <a:chOff x="5703575" y="2966875"/>
            <a:chExt cx="2843699" cy="1953565"/>
          </a:xfrm>
        </p:grpSpPr>
        <p:pic>
          <p:nvPicPr>
            <p:cNvPr id="1244" name="Google Shape;1244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5703575" y="2966875"/>
              <a:ext cx="2172325" cy="13433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5" name="Google Shape;1245;p99"/>
            <p:cNvSpPr txBox="1"/>
            <p:nvPr/>
          </p:nvSpPr>
          <p:spPr>
            <a:xfrm flipH="1">
              <a:off x="5869700" y="3200825"/>
              <a:ext cx="2052300" cy="89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Heerkulka qalinka (silver) ku dhalaalo.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6" name="Google Shape;1246;p99"/>
            <p:cNvSpPr txBox="1"/>
            <p:nvPr/>
          </p:nvSpPr>
          <p:spPr>
            <a:xfrm>
              <a:off x="6614324" y="4310250"/>
              <a:ext cx="965400" cy="2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latin typeface="Lexend"/>
                  <a:ea typeface="Lexend"/>
                  <a:cs typeface="Lexend"/>
                  <a:sym typeface="Lexend"/>
                </a:rPr>
                <a:t>Suad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247" name="Google Shape;1247;p99"/>
            <p:cNvPicPr preferRelativeResize="0"/>
            <p:nvPr/>
          </p:nvPicPr>
          <p:blipFill>
            <a:blip r:embed="rId17">
              <a:alphaModFix/>
            </a:blip>
            <a:stretch>
              <a:fillRect/>
            </a:stretch>
          </p:blipFill>
          <p:spPr>
            <a:xfrm>
              <a:off x="7739515" y="4024350"/>
              <a:ext cx="807760" cy="8960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48" name="Google Shape;1248;p99"/>
          <p:cNvGrpSpPr/>
          <p:nvPr/>
        </p:nvGrpSpPr>
        <p:grpSpPr>
          <a:xfrm>
            <a:off x="3387038" y="3033288"/>
            <a:ext cx="2567987" cy="1817737"/>
            <a:chOff x="3387038" y="3033288"/>
            <a:chExt cx="2567987" cy="1817737"/>
          </a:xfrm>
        </p:grpSpPr>
        <p:pic>
          <p:nvPicPr>
            <p:cNvPr id="1249" name="Google Shape;1249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3387038" y="3033288"/>
              <a:ext cx="1956959" cy="12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0" name="Google Shape;1250;p99"/>
            <p:cNvSpPr txBox="1"/>
            <p:nvPr/>
          </p:nvSpPr>
          <p:spPr>
            <a:xfrm flipH="1">
              <a:off x="3574232" y="3213763"/>
              <a:ext cx="1603800" cy="73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Haddii curiye (element) uu yahay mid aan falcelin (unreactive).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251" name="Google Shape;1251;p99"/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5227850" y="3955275"/>
              <a:ext cx="727175" cy="8957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2" name="Google Shape;1252;p99"/>
            <p:cNvSpPr txBox="1"/>
            <p:nvPr/>
          </p:nvSpPr>
          <p:spPr>
            <a:xfrm>
              <a:off x="3630276" y="4232549"/>
              <a:ext cx="1158900" cy="27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latin typeface="Lexend"/>
                  <a:ea typeface="Lexend"/>
                  <a:cs typeface="Lexend"/>
                  <a:sym typeface="Lexend"/>
                </a:rPr>
                <a:t>Yacquub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253" name="Google Shape;1253;p9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71608" y="2097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4" name="Google Shape;1254;p9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689208" y="3804788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5" name="Google Shape;1255;p9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415133" y="34866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9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100"/>
          <p:cNvSpPr txBox="1"/>
          <p:nvPr>
            <p:ph idx="1" type="body"/>
          </p:nvPr>
        </p:nvSpPr>
        <p:spPr>
          <a:xfrm>
            <a:off x="324000" y="759300"/>
            <a:ext cx="8237700" cy="9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3"/>
              <a:defRPr/>
            </a:pPr>
            <a:r>
              <a:rPr lang="en-GB" sz="1100">
                <a:latin typeface="Lexend"/>
              </a:rPr>
              <a:t>Qalinku (silver) waa curiye (element). Halkan waxaa ah liis sifooyinka qalinka (silver).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U kala saar sifooyinka kiimikada (chemical) iyo kuwa jireed (physical).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261" name="Google Shape;1261;p100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Sifooyinka kiimikada iyo isbeddellada curiyeyaasha (elements)</a:t>
            </a:r>
            <a:endParaRPr/>
          </a:p>
        </p:txBody>
      </p:sp>
      <p:sp>
        <p:nvSpPr>
          <p:cNvPr id="1262" name="Google Shape;1262;p100"/>
          <p:cNvSpPr txBox="1"/>
          <p:nvPr>
            <p:ph idx="1" type="body"/>
          </p:nvPr>
        </p:nvSpPr>
        <p:spPr>
          <a:xfrm>
            <a:off x="324000" y="1855300"/>
            <a:ext cx="3867000" cy="266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heerka dhalaalka = 962°C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adag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wuxuu la falceliyaa koloriin (chlorine)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wuxuu sameeyaa walxo cusub markuu taabto oksijiin (oxygen)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63" name="Google Shape;1263;p100"/>
          <p:cNvSpPr txBox="1"/>
          <p:nvPr>
            <p:ph idx="1" type="body"/>
          </p:nvPr>
        </p:nvSpPr>
        <p:spPr>
          <a:xfrm>
            <a:off x="4572000" y="1855300"/>
            <a:ext cx="3867000" cy="266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wuxuu qaadi doonaa koronto (electricity)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wuxuu la falceliyaa aashitada hydrochloric (hydrochloric acid)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waa la qaloocin karaa qaabab kala duwan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dhalaalaya marka la nadiifiyo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p101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Sifooyinka kiimikada iyo isbeddellada curiyeyaasha (elements)</a:t>
            </a:r>
            <a:endParaRPr/>
          </a:p>
        </p:txBody>
      </p:sp>
      <p:graphicFrame>
        <p:nvGraphicFramePr>
          <p:cNvPr id="1269" name="Google Shape;1269;p101"/>
          <p:cNvGraphicFramePr/>
          <p:nvPr/>
        </p:nvGraphicFramePr>
        <p:xfrm>
          <a:off x="324000" y="1292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{B90A9B7A-47E3-449B-B449-120F8038BB6A}</a:tableStyleId>
              </a:tblPr>
              <a:tblGrid>
                <a:gridCol w="4050675"/>
                <a:gridCol w="4050675"/>
              </a:tblGrid>
              <a:tr h="494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4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sifooyinka jireed ee qalinka (silver)</a:t>
                      </a:r>
                      <a:r>
                        <a:rPr b="1" lang="en-GB" sz="14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b="1" lang="en-GB" sz="14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4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sifooyinka kiimikada ee qalinka (silver)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2995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70" name="Google Shape;1270;p101"/>
          <p:cNvSpPr txBox="1"/>
          <p:nvPr/>
        </p:nvSpPr>
        <p:spPr>
          <a:xfrm>
            <a:off x="396250" y="1845600"/>
            <a:ext cx="35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barta dhalaalka = 962°C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71" name="Google Shape;1271;p101"/>
          <p:cNvSpPr txBox="1"/>
          <p:nvPr/>
        </p:nvSpPr>
        <p:spPr>
          <a:xfrm>
            <a:off x="396250" y="2308650"/>
            <a:ext cx="35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adag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72" name="Google Shape;1272;p101"/>
          <p:cNvSpPr txBox="1"/>
          <p:nvPr/>
        </p:nvSpPr>
        <p:spPr>
          <a:xfrm>
            <a:off x="396250" y="4005600"/>
            <a:ext cx="35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dhalaalaya marka la nadiifiyo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73" name="Google Shape;1273;p101"/>
          <p:cNvSpPr txBox="1"/>
          <p:nvPr/>
        </p:nvSpPr>
        <p:spPr>
          <a:xfrm>
            <a:off x="4572000" y="1890300"/>
            <a:ext cx="35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wuxuu la falgalaa koloriin (chlorine)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74" name="Google Shape;1274;p101"/>
          <p:cNvSpPr txBox="1"/>
          <p:nvPr/>
        </p:nvSpPr>
        <p:spPr>
          <a:xfrm>
            <a:off x="4572000" y="2947950"/>
            <a:ext cx="3550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wuxuu sameeyaa walxo cusub markuu la xiriiro oksijiin (oxygen)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75" name="Google Shape;1275;p101"/>
          <p:cNvSpPr txBox="1"/>
          <p:nvPr/>
        </p:nvSpPr>
        <p:spPr>
          <a:xfrm>
            <a:off x="396250" y="3234750"/>
            <a:ext cx="3550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waa la qaloocin karaa qaabab kala duwan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76" name="Google Shape;1276;p101"/>
          <p:cNvSpPr txBox="1"/>
          <p:nvPr/>
        </p:nvSpPr>
        <p:spPr>
          <a:xfrm>
            <a:off x="4528475" y="3697800"/>
            <a:ext cx="35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wuxuu la falgalaa aashitada hydrochloric (hydrochloric acid)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77" name="Google Shape;1277;p101"/>
          <p:cNvSpPr txBox="1"/>
          <p:nvPr/>
        </p:nvSpPr>
        <p:spPr>
          <a:xfrm>
            <a:off x="396250" y="2771700"/>
            <a:ext cx="35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wuxuu qaadi doonaa koronto (electricity)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p102"/>
          <p:cNvSpPr txBox="1"/>
          <p:nvPr>
            <p:ph idx="1" type="body"/>
          </p:nvPr>
        </p:nvSpPr>
        <p:spPr>
          <a:xfrm>
            <a:off x="324000" y="977675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Curiyeyaasha (elements) waa nadiif kiimiko ah laakiin way isla falgali karaan.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Curiye kastaa wuxuu leeyahay barta dhalaalka iyo karkarinta go'an.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Curiye kastaa wuxuu leeyahay sifooyin jireed iyo kiimiko oo gaar ah.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Sifooyinka curiyeyaasha (elements) way ka duwan yihiin kuwa atom (atom) keliya.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Curiyeyaasha (elements) leh sifooyin isku mid ah ayaa si wada jir ah loogu habeeyay shaxda xilliyeedka (periodic table).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83" name="Google Shape;1283;p102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Sifooyinka curiyeyaasha (elements)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