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18dc85dd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18dc85dd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b18dc85dd6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b18dc85dd6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b18dc85dd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b18dc85dd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18dc85dd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18dc85dd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b18dc85dd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b18dc85dd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b18dc85dd6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b18dc85dd6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b18dc85dd6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b18dc85dd6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2b18dc85dd6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2b18dc85dd6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b18dc85dd6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b18dc85dd6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2b18dc85dd6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2b18dc85dd6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2b18dc85dd6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2b18dc85dd6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2b18dc85dd6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2b18dc85dd6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2b18dc85dd6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2b18dc85dd6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2b18dc85dd6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2b18dc85dd6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2b18dc85dd6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2b18dc85dd6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2b18dc85dd6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2b18dc85dd6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2b18dc85dd6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2b18dc85dd6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b18dc85dd6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b18dc85dd6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2b18dc85dd6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2b18dc85dd6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2b18dc85dd6_0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2b18dc85dd6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2b18dc85dd6_0_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2b18dc85dd6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2b18dc85dd6_0_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3" name="Google Shape;1263;g2b18dc85dd6_0_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2b18dc85dd6_0_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2b18dc85dd6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2b18dc85dd6_0_6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2b18dc85dd6_0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2b18dc85dd6_0_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6" name="Google Shape;1326;g2b18dc85dd6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2b18dc85dd6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2b18dc85dd6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2b18dc85dd6_0_6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g2b18dc85dd6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5" name="Shape 1385"/>
        <p:cNvGrpSpPr/>
        <p:nvPr/>
      </p:nvGrpSpPr>
      <p:grpSpPr>
        <a:xfrm>
          <a:off x="0" y="0"/>
          <a:ext cx="0" cy="0"/>
          <a:chOff x="0" y="0"/>
          <a:chExt cx="0" cy="0"/>
        </a:xfrm>
      </p:grpSpPr>
      <p:sp>
        <p:nvSpPr>
          <p:cNvPr id="1386" name="Google Shape;1386;g2b18dc85dd6_0_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7" name="Google Shape;1387;g2b18dc85dd6_0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2b18dc85dd6_0_7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8" name="Google Shape;1418;g2b18dc85dd6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2b18dc85dd6_0_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2b18dc85dd6_0_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2b18dc85dd6_0_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2b18dc85dd6_0_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2b18dc85dd6_0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2b18dc85dd6_0_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2b24ae42c05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2b24ae42c05_1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2b18dc85dd6_0_8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3" name="Google Shape;1523;g2b18dc85dd6_0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2b18dc85dd6_0_9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9" name="Google Shape;1529;g2b18dc85dd6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2b18dc85dd6_0_9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2b18dc85dd6_0_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2b18dc85dd6_0_9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2b18dc85dd6_0_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9" name="Shape 1589"/>
        <p:cNvGrpSpPr/>
        <p:nvPr/>
      </p:nvGrpSpPr>
      <p:grpSpPr>
        <a:xfrm>
          <a:off x="0" y="0"/>
          <a:ext cx="0" cy="0"/>
          <a:chOff x="0" y="0"/>
          <a:chExt cx="0" cy="0"/>
        </a:xfrm>
      </p:grpSpPr>
      <p:sp>
        <p:nvSpPr>
          <p:cNvPr id="1590" name="Google Shape;1590;g2b18dc85dd6_0_9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1" name="Google Shape;1591;g2b18dc85dd6_0_9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5" name="Shape 1605"/>
        <p:cNvGrpSpPr/>
        <p:nvPr/>
      </p:nvGrpSpPr>
      <p:grpSpPr>
        <a:xfrm>
          <a:off x="0" y="0"/>
          <a:ext cx="0" cy="0"/>
          <a:chOff x="0" y="0"/>
          <a:chExt cx="0" cy="0"/>
        </a:xfrm>
      </p:grpSpPr>
      <p:sp>
        <p:nvSpPr>
          <p:cNvPr id="1606" name="Google Shape;1606;g2b18dc85dd6_0_9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7" name="Google Shape;1607;g2b18dc85dd6_0_9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g2b18dc85dd6_0_10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2" name="Google Shape;1622;g2b18dc85dd6_0_10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7" name="Shape 1637"/>
        <p:cNvGrpSpPr/>
        <p:nvPr/>
      </p:nvGrpSpPr>
      <p:grpSpPr>
        <a:xfrm>
          <a:off x="0" y="0"/>
          <a:ext cx="0" cy="0"/>
          <a:chOff x="0" y="0"/>
          <a:chExt cx="0" cy="0"/>
        </a:xfrm>
      </p:grpSpPr>
      <p:sp>
        <p:nvSpPr>
          <p:cNvPr id="1638" name="Google Shape;1638;g2b18dc85dd6_0_10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9" name="Google Shape;1639;g2b18dc85dd6_0_10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7" name="Shape 1667"/>
        <p:cNvGrpSpPr/>
        <p:nvPr/>
      </p:nvGrpSpPr>
      <p:grpSpPr>
        <a:xfrm>
          <a:off x="0" y="0"/>
          <a:ext cx="0" cy="0"/>
          <a:chOff x="0" y="0"/>
          <a:chExt cx="0" cy="0"/>
        </a:xfrm>
      </p:grpSpPr>
      <p:sp>
        <p:nvSpPr>
          <p:cNvPr id="1668" name="Google Shape;1668;g2b18dc85dd6_0_10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9" name="Google Shape;1669;g2b18dc85dd6_0_10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1" name="Shape 1701"/>
        <p:cNvGrpSpPr/>
        <p:nvPr/>
      </p:nvGrpSpPr>
      <p:grpSpPr>
        <a:xfrm>
          <a:off x="0" y="0"/>
          <a:ext cx="0" cy="0"/>
          <a:chOff x="0" y="0"/>
          <a:chExt cx="0" cy="0"/>
        </a:xfrm>
      </p:grpSpPr>
      <p:sp>
        <p:nvSpPr>
          <p:cNvPr id="1702" name="Google Shape;1702;g36e848abdd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3" name="Google Shape;1703;g36e848abd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9.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0.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23.png"/><Relationship Id="rId6" Type="http://schemas.openxmlformats.org/officeDocument/2006/relationships/image" Target="../media/image16.png"/><Relationship Id="rId7"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1.png"/><Relationship Id="rId4" Type="http://schemas.openxmlformats.org/officeDocument/2006/relationships/image" Target="../media/image68.png"/><Relationship Id="rId5" Type="http://schemas.openxmlformats.org/officeDocument/2006/relationships/image" Target="../media/image29.png"/><Relationship Id="rId6" Type="http://schemas.openxmlformats.org/officeDocument/2006/relationships/image" Target="../media/image31.png"/><Relationship Id="rId7"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68.png"/><Relationship Id="rId4" Type="http://schemas.openxmlformats.org/officeDocument/2006/relationships/image" Target="../media/image25.png"/><Relationship Id="rId5" Type="http://schemas.openxmlformats.org/officeDocument/2006/relationships/image" Target="../media/image21.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1.png"/><Relationship Id="rId9"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68.png"/><Relationship Id="rId4" Type="http://schemas.openxmlformats.org/officeDocument/2006/relationships/image" Target="../media/image32.png"/><Relationship Id="rId5" Type="http://schemas.openxmlformats.org/officeDocument/2006/relationships/image" Target="../media/image25.png"/><Relationship Id="rId6" Type="http://schemas.openxmlformats.org/officeDocument/2006/relationships/image" Target="../media/image21.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1.png"/><Relationship Id="rId10" Type="http://schemas.openxmlformats.org/officeDocument/2006/relationships/image" Target="../media/image39.png"/><Relationship Id="rId11"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5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5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5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1.png"/><Relationship Id="rId4" Type="http://schemas.openxmlformats.org/officeDocument/2006/relationships/image" Target="../media/image5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1.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44.png"/><Relationship Id="rId6"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3.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44.png"/><Relationship Id="rId6" Type="http://schemas.openxmlformats.org/officeDocument/2006/relationships/image" Target="../media/image52.png"/><Relationship Id="rId7"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44.png"/><Relationship Id="rId6" Type="http://schemas.openxmlformats.org/officeDocument/2006/relationships/image" Target="../media/image52.png"/><Relationship Id="rId7"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 Id="rId3" Type="http://schemas.openxmlformats.org/officeDocument/2006/relationships/image" Target="../media/image6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 Id="rId3" Type="http://schemas.openxmlformats.org/officeDocument/2006/relationships/image" Target="../media/image62.png"/><Relationship Id="rId4" Type="http://schemas.openxmlformats.org/officeDocument/2006/relationships/image" Target="../media/image58.png"/><Relationship Id="rId5" Type="http://schemas.openxmlformats.org/officeDocument/2006/relationships/image" Target="../media/image61.png"/><Relationship Id="rId6" Type="http://schemas.openxmlformats.org/officeDocument/2006/relationships/image" Target="../media/image57.png"/><Relationship Id="rId7" Type="http://schemas.openxmlformats.org/officeDocument/2006/relationships/image" Target="../media/image27.png"/><Relationship Id="rId8" Type="http://schemas.openxmlformats.org/officeDocument/2006/relationships/image" Target="../media/image33.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 Id="rId3" Type="http://schemas.openxmlformats.org/officeDocument/2006/relationships/image" Target="../media/image5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 Id="rId3" Type="http://schemas.openxmlformats.org/officeDocument/2006/relationships/image" Target="../media/image6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 Id="rId3" Type="http://schemas.openxmlformats.org/officeDocument/2006/relationships/image" Target="../media/image62.png"/><Relationship Id="rId4" Type="http://schemas.openxmlformats.org/officeDocument/2006/relationships/image" Target="../media/image58.png"/><Relationship Id="rId5" Type="http://schemas.openxmlformats.org/officeDocument/2006/relationships/image" Target="../media/image61.png"/><Relationship Id="rId6" Type="http://schemas.openxmlformats.org/officeDocument/2006/relationships/image" Target="../media/image57.png"/><Relationship Id="rId7"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 Id="rId3" Type="http://schemas.openxmlformats.org/officeDocument/2006/relationships/image" Target="../media/image5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5.xml"/><Relationship Id="rId3"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 Id="rId3"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 Id="rId3"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1.png"/><Relationship Id="rId6" Type="http://schemas.openxmlformats.org/officeDocument/2006/relationships/image" Target="../media/image30.png"/><Relationship Id="rId7" Type="http://schemas.openxmlformats.org/officeDocument/2006/relationships/image" Target="../media/image27.png"/><Relationship Id="rId8" Type="http://schemas.openxmlformats.org/officeDocument/2006/relationships/image" Target="../media/image34.png"/><Relationship Id="rId9"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2.xml"/><Relationship Id="rId3" Type="http://schemas.openxmlformats.org/officeDocument/2006/relationships/image" Target="../media/image6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6.xml"/><Relationship Id="rId3" Type="http://schemas.openxmlformats.org/officeDocument/2006/relationships/image" Target="../media/image6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 Id="rId3" Type="http://schemas.openxmlformats.org/officeDocument/2006/relationships/image" Target="../media/image6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ee macnaha guud</a:t>
            </a:r>
            <a:endParaRPr/>
          </a:p>
        </p:txBody>
      </p:sp>
      <p:sp>
        <p:nvSpPr>
          <p:cNvPr id="747" name="Google Shape;747;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Sifooyinka joomatari (Geometrical properties): isku ekaansho (similarity) iyo aragtida Pythagoras (Pythagoras’ theorem)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awoodi karaa inaan isticmaalo oo aan dabaqo aragtida Pythagoras (Pythagoras’ theorem) si aan u xalliyo mashaakil xaalado kala duwan.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6" type="subTitle"/>
          </p:nvPr>
        </p:nvSpPr>
        <p:spPr>
          <a:xfrm>
            <a:off x="324000" y="34008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Hypotenuse (hypotenuse) waa dhinaca saddexagalka qumman (right-angle triangle) ee ka soo horjeeda xagasha qumman (right-angle).</a:t>
            </a:r>
            <a:endParaRPr/>
          </a:p>
        </p:txBody>
      </p:sp>
      <p:sp>
        <p:nvSpPr>
          <p:cNvPr id="763" name="Google Shape;763;p65"/>
          <p:cNvSpPr txBox="1"/>
          <p:nvPr>
            <p:ph idx="4" type="subTitle"/>
          </p:nvPr>
        </p:nvSpPr>
        <p:spPr>
          <a:xfrm>
            <a:off x="324000" y="1946100"/>
            <a:ext cx="84960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Aragtida Pythagoras (Pythagoras’ theorem) waxay muujinaysaa in wadarta labajibbaaranayaasha (squares) labada dhinac ee gaagaaban ee saddexagalka qumman (right-angled triangle) ay la mid tahay labajibbaaranaha (square) dhinaca ugu dheer (hypotenuse).</a:t>
            </a:r>
            <a:endParaRPr/>
          </a:p>
        </p:txBody>
      </p:sp>
      <p:sp>
        <p:nvSpPr>
          <p:cNvPr id="764" name="Google Shape;764;p65"/>
          <p:cNvSpPr txBox="1"/>
          <p:nvPr>
            <p:ph idx="2" type="subTitle"/>
          </p:nvPr>
        </p:nvSpPr>
        <p:spPr>
          <a:xfrm>
            <a:off x="324000" y="8100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Dhererka toosan (perpendicular height) waa masaafada toosan (perpendicular distance) ee u dhaxaysa saldhiga (base) iyo cidhifka (vertex) ka soo horjeeda.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iyo qiimeynta xaaladaha la qaabeeyey (modelled contexts)</a:t>
            </a:r>
            <a:endParaRPr/>
          </a:p>
        </p:txBody>
      </p:sp>
      <p:sp>
        <p:nvSpPr>
          <p:cNvPr id="770" name="Google Shape;770;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Xaalado lagu qaabeeyey saddexagallo qumman (right-angled triangles)</a:t>
            </a:r>
            <a:endParaRPr/>
          </a:p>
        </p:txBody>
      </p:sp>
      <p:sp>
        <p:nvSpPr>
          <p:cNvPr id="771" name="Google Shape;771;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ee macnaha guud</a:t>
            </a:r>
            <a:endParaRPr/>
          </a:p>
        </p:txBody>
      </p:sp>
      <p:pic>
        <p:nvPicPr>
          <p:cNvPr id="772" name="Google Shape;772;p66"/>
          <p:cNvPicPr preferRelativeResize="0"/>
          <p:nvPr/>
        </p:nvPicPr>
        <p:blipFill>
          <a:blip r:embed="rId3">
            <a:alphaModFix/>
          </a:blip>
          <a:stretch>
            <a:fillRect/>
          </a:stretch>
        </p:blipFill>
        <p:spPr>
          <a:xfrm>
            <a:off x="411015" y="2053189"/>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7"/>
          <p:cNvSpPr txBox="1"/>
          <p:nvPr/>
        </p:nvSpPr>
        <p:spPr>
          <a:xfrm flipH="1" rot="2671">
            <a:off x="324016" y="1745886"/>
            <a:ext cx="8496003"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Mararka qaarkood waxaa faa'iido leh in xaaladahan loo qaabeeyo saddexagallo qumman (right-angled triangles) si loo xisaabiyo dhererka ama masaafada muhiimka ah.</a:t>
            </a:r>
            <a:endParaRPr sz="1800">
              <a:latin typeface="Lexend"/>
              <a:ea typeface="Lexend"/>
              <a:cs typeface="Lexend"/>
              <a:sym typeface="Lexend"/>
            </a:endParaRPr>
          </a:p>
        </p:txBody>
      </p:sp>
      <p:sp>
        <p:nvSpPr>
          <p:cNvPr id="778" name="Google Shape;778;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Xaalado lagu qaabeeyey saddexagallo qumman (right-angled triangles)</a:t>
            </a:r>
            <a:endParaRPr/>
          </a:p>
        </p:txBody>
      </p:sp>
      <p:sp>
        <p:nvSpPr>
          <p:cNvPr id="779" name="Google Shape;779;p67"/>
          <p:cNvSpPr txBox="1"/>
          <p:nvPr/>
        </p:nvSpPr>
        <p:spPr>
          <a:xfrm flipH="1" rot="2650">
            <a:off x="1037123" y="1002121"/>
            <a:ext cx="77829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solidFill>
                  <a:schemeClr val="dk1"/>
                </a:solidFill>
                <a:latin typeface="Lexend"/>
                <a:ea typeface="Lexend"/>
                <a:cs typeface="Lexend"/>
                <a:sym typeface="Lexend"/>
              </a:rPr>
              <a:t>dherer ama masaafo isku toosan (perpendicular) midba midka kale</a:t>
            </a:r>
            <a:r>
              <a:rPr lang="en-GB" sz="1400">
                <a:latin typeface="Lexend"/>
                <a:ea typeface="Lexend"/>
                <a:cs typeface="Lexend"/>
                <a:sym typeface="Lexend"/>
              </a:rPr>
              <a:t/>
            </a:r>
            <a:endParaRPr sz="1800">
              <a:latin typeface="Lexend"/>
              <a:ea typeface="Lexend"/>
              <a:cs typeface="Lexend"/>
              <a:sym typeface="Lexend"/>
            </a:endParaRPr>
          </a:p>
        </p:txBody>
      </p:sp>
      <p:sp>
        <p:nvSpPr>
          <p:cNvPr id="780" name="Google Shape;780;p67"/>
          <p:cNvSpPr txBox="1"/>
          <p:nvPr/>
        </p:nvSpPr>
        <p:spPr>
          <a:xfrm flipH="1" rot="2650">
            <a:off x="1037123" y="1336546"/>
            <a:ext cx="77829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solidFill>
                  <a:schemeClr val="dk1"/>
                </a:solidFill>
                <a:latin typeface="Lexend"/>
                <a:ea typeface="Lexend"/>
                <a:cs typeface="Lexend"/>
                <a:sym typeface="Lexend"/>
              </a:rPr>
              <a:t>dherer saddexaad oo xira saddexagal qumman (right-angled triangle) oo mala awaal ah</a:t>
            </a:r>
            <a:endParaRPr sz="1800">
              <a:latin typeface="Lexend"/>
              <a:ea typeface="Lexend"/>
              <a:cs typeface="Lexend"/>
              <a:sym typeface="Lexend"/>
            </a:endParaRPr>
          </a:p>
        </p:txBody>
      </p:sp>
      <p:sp>
        <p:nvSpPr>
          <p:cNvPr id="781" name="Google Shape;781;p67"/>
          <p:cNvSpPr txBox="1"/>
          <p:nvPr/>
        </p:nvSpPr>
        <p:spPr>
          <a:xfrm flipH="1" rot="2671">
            <a:off x="324016" y="667411"/>
            <a:ext cx="8496003"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Waxaa jira xaalado badan oo dunida dhabta ah oo ku lug leh:</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68"/>
          <p:cNvSpPr txBox="1"/>
          <p:nvPr/>
        </p:nvSpPr>
        <p:spPr>
          <a:xfrm flipH="1" rot="2671">
            <a:off x="324016" y="667411"/>
            <a:ext cx="8496003"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Tusaale ahaan, si xariiqdan baastada (spaghetti) si siman u karsato, waa inay si buuxda ugu dhex milanto weelka (saucepan), iyada oo aan qayb ka soo bixin.</a:t>
            </a:r>
            <a:endParaRPr sz="1800">
              <a:latin typeface="Lexend"/>
              <a:ea typeface="Lexend"/>
              <a:cs typeface="Lexend"/>
              <a:sym typeface="Lexend"/>
            </a:endParaRPr>
          </a:p>
        </p:txBody>
      </p:sp>
      <p:sp>
        <p:nvSpPr>
          <p:cNvPr id="787" name="Google Shape;787;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Xaalado lagu qaabeeyey saddexagallo qumman (right-angled triangles)</a:t>
            </a:r>
            <a:endParaRPr/>
          </a:p>
        </p:txBody>
      </p:sp>
      <p:grpSp>
        <p:nvGrpSpPr>
          <p:cNvPr id="788" name="Google Shape;788;p68"/>
          <p:cNvGrpSpPr/>
          <p:nvPr/>
        </p:nvGrpSpPr>
        <p:grpSpPr>
          <a:xfrm>
            <a:off x="1625441" y="2804457"/>
            <a:ext cx="3163246" cy="1395874"/>
            <a:chOff x="2820561" y="1873957"/>
            <a:chExt cx="3163246" cy="1395874"/>
          </a:xfrm>
        </p:grpSpPr>
        <p:sp>
          <p:nvSpPr>
            <p:cNvPr id="789" name="Google Shape;789;p68"/>
            <p:cNvSpPr/>
            <p:nvPr/>
          </p:nvSpPr>
          <p:spPr>
            <a:xfrm flipH="1" rot="9489519">
              <a:off x="4621733" y="21201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90" name="Google Shape;790;p68"/>
            <p:cNvSpPr/>
            <p:nvPr/>
          </p:nvSpPr>
          <p:spPr>
            <a:xfrm>
              <a:off x="4641607" y="21144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91" name="Google Shape;791;p68"/>
            <p:cNvSpPr/>
            <p:nvPr/>
          </p:nvSpPr>
          <p:spPr>
            <a:xfrm>
              <a:off x="2820561" y="28279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92" name="Google Shape;792;p68"/>
            <p:cNvSpPr/>
            <p:nvPr/>
          </p:nvSpPr>
          <p:spPr>
            <a:xfrm>
              <a:off x="2820653" y="22009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93" name="Google Shape;793;p68"/>
            <p:cNvSpPr/>
            <p:nvPr/>
          </p:nvSpPr>
          <p:spPr>
            <a:xfrm>
              <a:off x="2820561" y="19688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794" name="Google Shape;794;p68"/>
            <p:cNvCxnSpPr/>
            <p:nvPr/>
          </p:nvCxnSpPr>
          <p:spPr>
            <a:xfrm>
              <a:off x="2820561" y="2200999"/>
              <a:ext cx="0" cy="841800"/>
            </a:xfrm>
            <a:prstGeom prst="straightConnector1">
              <a:avLst/>
            </a:prstGeom>
            <a:noFill/>
            <a:ln cap="flat" cmpd="sng" w="28575">
              <a:solidFill>
                <a:schemeClr val="dk1"/>
              </a:solidFill>
              <a:prstDash val="solid"/>
              <a:round/>
              <a:headEnd len="med" w="med" type="none"/>
              <a:tailEnd len="med" w="med" type="none"/>
            </a:ln>
          </p:spPr>
        </p:cxnSp>
        <p:sp>
          <p:nvSpPr>
            <p:cNvPr id="795" name="Google Shape;795;p68"/>
            <p:cNvSpPr/>
            <p:nvPr/>
          </p:nvSpPr>
          <p:spPr>
            <a:xfrm rot="-6078596">
              <a:off x="5714197" y="21016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796" name="Google Shape;796;p68"/>
            <p:cNvCxnSpPr/>
            <p:nvPr/>
          </p:nvCxnSpPr>
          <p:spPr>
            <a:xfrm>
              <a:off x="4689114" y="2200999"/>
              <a:ext cx="0" cy="841800"/>
            </a:xfrm>
            <a:prstGeom prst="straightConnector1">
              <a:avLst/>
            </a:prstGeom>
            <a:noFill/>
            <a:ln cap="flat" cmpd="sng" w="28575">
              <a:solidFill>
                <a:schemeClr val="dk1"/>
              </a:solidFill>
              <a:prstDash val="solid"/>
              <a:round/>
              <a:headEnd len="med" w="med" type="none"/>
              <a:tailEnd len="med" w="med" type="none"/>
            </a:ln>
          </p:spPr>
        </p:cxnSp>
      </p:grpSp>
      <p:sp>
        <p:nvSpPr>
          <p:cNvPr id="797" name="Google Shape;797;p68"/>
          <p:cNvSpPr txBox="1"/>
          <p:nvPr/>
        </p:nvSpPr>
        <p:spPr>
          <a:xfrm flipH="1" rot="1626">
            <a:off x="1604581" y="4200663"/>
            <a:ext cx="1902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weel (saucepan)</a:t>
            </a:r>
            <a:endParaRPr sz="1800">
              <a:latin typeface="Lexend"/>
              <a:ea typeface="Lexend"/>
              <a:cs typeface="Lexend"/>
              <a:sym typeface="Lexend"/>
            </a:endParaRPr>
          </a:p>
        </p:txBody>
      </p:sp>
      <p:grpSp>
        <p:nvGrpSpPr>
          <p:cNvPr id="798" name="Google Shape;798;p68"/>
          <p:cNvGrpSpPr/>
          <p:nvPr/>
        </p:nvGrpSpPr>
        <p:grpSpPr>
          <a:xfrm>
            <a:off x="5626891" y="1462069"/>
            <a:ext cx="3163246" cy="1395874"/>
            <a:chOff x="6583961" y="2804457"/>
            <a:chExt cx="3163246" cy="1395874"/>
          </a:xfrm>
        </p:grpSpPr>
        <p:grpSp>
          <p:nvGrpSpPr>
            <p:cNvPr id="799" name="Google Shape;799;p68"/>
            <p:cNvGrpSpPr/>
            <p:nvPr/>
          </p:nvGrpSpPr>
          <p:grpSpPr>
            <a:xfrm>
              <a:off x="6583961" y="2804457"/>
              <a:ext cx="3163246" cy="1395874"/>
              <a:chOff x="6583961" y="2804457"/>
              <a:chExt cx="3163246" cy="1395874"/>
            </a:xfrm>
          </p:grpSpPr>
          <p:sp>
            <p:nvSpPr>
              <p:cNvPr id="800" name="Google Shape;800;p68"/>
              <p:cNvSpPr/>
              <p:nvPr/>
            </p:nvSpPr>
            <p:spPr>
              <a:xfrm flipH="1" rot="9489519">
                <a:off x="8385133" y="30506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01" name="Google Shape;801;p68"/>
              <p:cNvSpPr/>
              <p:nvPr/>
            </p:nvSpPr>
            <p:spPr>
              <a:xfrm>
                <a:off x="8405007" y="30449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802" name="Google Shape;802;p68"/>
              <p:cNvGrpSpPr/>
              <p:nvPr/>
            </p:nvGrpSpPr>
            <p:grpSpPr>
              <a:xfrm>
                <a:off x="6583961" y="2899389"/>
                <a:ext cx="1868792" cy="1300942"/>
                <a:chOff x="6583961" y="2899389"/>
                <a:chExt cx="1868792" cy="1300942"/>
              </a:xfrm>
            </p:grpSpPr>
            <p:sp>
              <p:nvSpPr>
                <p:cNvPr id="803" name="Google Shape;803;p68"/>
                <p:cNvSpPr/>
                <p:nvPr/>
              </p:nvSpPr>
              <p:spPr>
                <a:xfrm>
                  <a:off x="6583961" y="37584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04" name="Google Shape;804;p68"/>
                <p:cNvSpPr/>
                <p:nvPr/>
              </p:nvSpPr>
              <p:spPr>
                <a:xfrm>
                  <a:off x="6584053" y="31314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05" name="Google Shape;805;p68"/>
                <p:cNvCxnSpPr/>
                <p:nvPr/>
              </p:nvCxnSpPr>
              <p:spPr>
                <a:xfrm>
                  <a:off x="6583961" y="3131499"/>
                  <a:ext cx="0" cy="841800"/>
                </a:xfrm>
                <a:prstGeom prst="straightConnector1">
                  <a:avLst/>
                </a:prstGeom>
                <a:noFill/>
                <a:ln cap="flat" cmpd="sng" w="28575">
                  <a:solidFill>
                    <a:schemeClr val="dk1"/>
                  </a:solidFill>
                  <a:prstDash val="solid"/>
                  <a:round/>
                  <a:headEnd len="med" w="med" type="none"/>
                  <a:tailEnd len="med" w="med" type="none"/>
                </a:ln>
              </p:spPr>
            </p:cxnSp>
            <p:sp>
              <p:nvSpPr>
                <p:cNvPr id="806" name="Google Shape;806;p68"/>
                <p:cNvSpPr/>
                <p:nvPr/>
              </p:nvSpPr>
              <p:spPr>
                <a:xfrm>
                  <a:off x="6583961" y="28993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07" name="Google Shape;807;p68"/>
              <p:cNvSpPr/>
              <p:nvPr/>
            </p:nvSpPr>
            <p:spPr>
              <a:xfrm rot="-6078596">
                <a:off x="9477597" y="30321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808" name="Google Shape;808;p68"/>
            <p:cNvCxnSpPr/>
            <p:nvPr/>
          </p:nvCxnSpPr>
          <p:spPr>
            <a:xfrm>
              <a:off x="8452514" y="3131499"/>
              <a:ext cx="0" cy="841800"/>
            </a:xfrm>
            <a:prstGeom prst="straightConnector1">
              <a:avLst/>
            </a:prstGeom>
            <a:noFill/>
            <a:ln cap="flat" cmpd="sng" w="28575">
              <a:solidFill>
                <a:schemeClr val="dk1"/>
              </a:solidFill>
              <a:prstDash val="solid"/>
              <a:round/>
              <a:headEnd len="med" w="med" type="none"/>
              <a:tailEnd len="med" w="med" type="none"/>
            </a:ln>
          </p:spPr>
        </p:cxnSp>
      </p:grpSp>
      <p:grpSp>
        <p:nvGrpSpPr>
          <p:cNvPr id="809" name="Google Shape;809;p68"/>
          <p:cNvGrpSpPr/>
          <p:nvPr/>
        </p:nvGrpSpPr>
        <p:grpSpPr>
          <a:xfrm rot="3846797">
            <a:off x="6704327" y="925118"/>
            <a:ext cx="43710" cy="2405891"/>
            <a:chOff x="3023575" y="2980750"/>
            <a:chExt cx="43500" cy="1079200"/>
          </a:xfrm>
        </p:grpSpPr>
        <p:sp>
          <p:nvSpPr>
            <p:cNvPr id="810" name="Google Shape;810;p68"/>
            <p:cNvSpPr/>
            <p:nvPr/>
          </p:nvSpPr>
          <p:spPr>
            <a:xfrm>
              <a:off x="3023575" y="2990775"/>
              <a:ext cx="43500" cy="1057500"/>
            </a:xfrm>
            <a:prstGeom prst="rect">
              <a:avLst/>
            </a:prstGeom>
            <a:solidFill>
              <a:srgbClr val="FFD96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11" name="Google Shape;811;p68"/>
            <p:cNvSpPr/>
            <p:nvPr/>
          </p:nvSpPr>
          <p:spPr>
            <a:xfrm>
              <a:off x="3023575" y="29807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12" name="Google Shape;812;p68"/>
            <p:cNvSpPr/>
            <p:nvPr/>
          </p:nvSpPr>
          <p:spPr>
            <a:xfrm>
              <a:off x="3023575" y="40332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13" name="Google Shape;813;p68"/>
          <p:cNvPicPr preferRelativeResize="0"/>
          <p:nvPr/>
        </p:nvPicPr>
        <p:blipFill>
          <a:blip r:embed="rId3">
            <a:alphaModFix/>
          </a:blip>
          <a:stretch>
            <a:fillRect/>
          </a:stretch>
        </p:blipFill>
        <p:spPr>
          <a:xfrm>
            <a:off x="5115088" y="1994767"/>
            <a:ext cx="396000" cy="419760"/>
          </a:xfrm>
          <a:prstGeom prst="rect">
            <a:avLst/>
          </a:prstGeom>
          <a:noFill/>
          <a:ln>
            <a:noFill/>
          </a:ln>
        </p:spPr>
      </p:pic>
      <p:grpSp>
        <p:nvGrpSpPr>
          <p:cNvPr id="814" name="Google Shape;814;p68"/>
          <p:cNvGrpSpPr/>
          <p:nvPr/>
        </p:nvGrpSpPr>
        <p:grpSpPr>
          <a:xfrm>
            <a:off x="5626891" y="3315469"/>
            <a:ext cx="3163246" cy="1395874"/>
            <a:chOff x="6583961" y="2804457"/>
            <a:chExt cx="3163246" cy="1395874"/>
          </a:xfrm>
        </p:grpSpPr>
        <p:grpSp>
          <p:nvGrpSpPr>
            <p:cNvPr id="815" name="Google Shape;815;p68"/>
            <p:cNvGrpSpPr/>
            <p:nvPr/>
          </p:nvGrpSpPr>
          <p:grpSpPr>
            <a:xfrm>
              <a:off x="6583961" y="2804457"/>
              <a:ext cx="3163246" cy="1395874"/>
              <a:chOff x="6583961" y="2804457"/>
              <a:chExt cx="3163246" cy="1395874"/>
            </a:xfrm>
          </p:grpSpPr>
          <p:sp>
            <p:nvSpPr>
              <p:cNvPr id="816" name="Google Shape;816;p68"/>
              <p:cNvSpPr/>
              <p:nvPr/>
            </p:nvSpPr>
            <p:spPr>
              <a:xfrm flipH="1" rot="9489519">
                <a:off x="8385133" y="30506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17" name="Google Shape;817;p68"/>
              <p:cNvSpPr/>
              <p:nvPr/>
            </p:nvSpPr>
            <p:spPr>
              <a:xfrm>
                <a:off x="8405007" y="30449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818" name="Google Shape;818;p68"/>
              <p:cNvGrpSpPr/>
              <p:nvPr/>
            </p:nvGrpSpPr>
            <p:grpSpPr>
              <a:xfrm>
                <a:off x="6583961" y="2899389"/>
                <a:ext cx="1868792" cy="1300942"/>
                <a:chOff x="6583961" y="2899389"/>
                <a:chExt cx="1868792" cy="1300942"/>
              </a:xfrm>
            </p:grpSpPr>
            <p:sp>
              <p:nvSpPr>
                <p:cNvPr id="819" name="Google Shape;819;p68"/>
                <p:cNvSpPr/>
                <p:nvPr/>
              </p:nvSpPr>
              <p:spPr>
                <a:xfrm>
                  <a:off x="6583961" y="37584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0" name="Google Shape;820;p68"/>
                <p:cNvSpPr/>
                <p:nvPr/>
              </p:nvSpPr>
              <p:spPr>
                <a:xfrm>
                  <a:off x="6584053" y="31314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21" name="Google Shape;821;p68"/>
                <p:cNvCxnSpPr/>
                <p:nvPr/>
              </p:nvCxnSpPr>
              <p:spPr>
                <a:xfrm>
                  <a:off x="6583961" y="3131499"/>
                  <a:ext cx="0" cy="841800"/>
                </a:xfrm>
                <a:prstGeom prst="straightConnector1">
                  <a:avLst/>
                </a:prstGeom>
                <a:noFill/>
                <a:ln cap="flat" cmpd="sng" w="28575">
                  <a:solidFill>
                    <a:schemeClr val="dk1"/>
                  </a:solidFill>
                  <a:prstDash val="solid"/>
                  <a:round/>
                  <a:headEnd len="med" w="med" type="none"/>
                  <a:tailEnd len="med" w="med" type="none"/>
                </a:ln>
              </p:spPr>
            </p:cxnSp>
            <p:sp>
              <p:nvSpPr>
                <p:cNvPr id="822" name="Google Shape;822;p68"/>
                <p:cNvSpPr/>
                <p:nvPr/>
              </p:nvSpPr>
              <p:spPr>
                <a:xfrm>
                  <a:off x="6583961" y="28993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23" name="Google Shape;823;p68"/>
              <p:cNvSpPr/>
              <p:nvPr/>
            </p:nvSpPr>
            <p:spPr>
              <a:xfrm rot="-6078596">
                <a:off x="9477597" y="30321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824" name="Google Shape;824;p68"/>
            <p:cNvCxnSpPr/>
            <p:nvPr/>
          </p:nvCxnSpPr>
          <p:spPr>
            <a:xfrm>
              <a:off x="8452514" y="3131499"/>
              <a:ext cx="0" cy="841800"/>
            </a:xfrm>
            <a:prstGeom prst="straightConnector1">
              <a:avLst/>
            </a:prstGeom>
            <a:noFill/>
            <a:ln cap="flat" cmpd="sng" w="28575">
              <a:solidFill>
                <a:schemeClr val="dk1"/>
              </a:solidFill>
              <a:prstDash val="solid"/>
              <a:round/>
              <a:headEnd len="med" w="med" type="none"/>
              <a:tailEnd len="med" w="med" type="none"/>
            </a:ln>
          </p:spPr>
        </p:cxnSp>
      </p:grpSp>
      <p:grpSp>
        <p:nvGrpSpPr>
          <p:cNvPr id="825" name="Google Shape;825;p68"/>
          <p:cNvGrpSpPr/>
          <p:nvPr/>
        </p:nvGrpSpPr>
        <p:grpSpPr>
          <a:xfrm rot="4345186">
            <a:off x="6547985" y="3240553"/>
            <a:ext cx="43710" cy="1946384"/>
            <a:chOff x="3023575" y="2980750"/>
            <a:chExt cx="43500" cy="1079200"/>
          </a:xfrm>
        </p:grpSpPr>
        <p:sp>
          <p:nvSpPr>
            <p:cNvPr id="826" name="Google Shape;826;p68"/>
            <p:cNvSpPr/>
            <p:nvPr/>
          </p:nvSpPr>
          <p:spPr>
            <a:xfrm>
              <a:off x="3023575" y="2990775"/>
              <a:ext cx="43500" cy="1057500"/>
            </a:xfrm>
            <a:prstGeom prst="rect">
              <a:avLst/>
            </a:prstGeom>
            <a:solidFill>
              <a:srgbClr val="FFD96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7" name="Google Shape;827;p68"/>
            <p:cNvSpPr/>
            <p:nvPr/>
          </p:nvSpPr>
          <p:spPr>
            <a:xfrm>
              <a:off x="3023575" y="29807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8" name="Google Shape;828;p68"/>
            <p:cNvSpPr/>
            <p:nvPr/>
          </p:nvSpPr>
          <p:spPr>
            <a:xfrm>
              <a:off x="3023575" y="40332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29" name="Google Shape;829;p68"/>
          <p:cNvPicPr preferRelativeResize="0"/>
          <p:nvPr/>
        </p:nvPicPr>
        <p:blipFill>
          <a:blip r:embed="rId4">
            <a:alphaModFix/>
          </a:blip>
          <a:stretch>
            <a:fillRect/>
          </a:stretch>
        </p:blipFill>
        <p:spPr>
          <a:xfrm>
            <a:off x="5115108" y="3875250"/>
            <a:ext cx="396000" cy="419100"/>
          </a:xfrm>
          <a:prstGeom prst="rect">
            <a:avLst/>
          </a:prstGeom>
          <a:noFill/>
          <a:ln>
            <a:noFill/>
          </a:ln>
        </p:spPr>
      </p:pic>
      <p:sp>
        <p:nvSpPr>
          <p:cNvPr id="830" name="Google Shape;830;p68"/>
          <p:cNvSpPr txBox="1"/>
          <p:nvPr/>
        </p:nvSpPr>
        <p:spPr>
          <a:xfrm flipH="1" rot="2748">
            <a:off x="324174" y="1408711"/>
            <a:ext cx="4128001"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Waa maxay macluumaadka ku saabsan baastada (spaghetti) iyo weelka (saucepan) ee laga yaabo inaan u baahanno si aan u ogaanno in baastadu si buuxda ugu habboonaan doonto?</a:t>
            </a:r>
            <a:endParaRPr sz="1800">
              <a:latin typeface="Lexend"/>
              <a:ea typeface="Lexend"/>
              <a:cs typeface="Lexend"/>
              <a:sym typeface="Lexend"/>
            </a:endParaRPr>
          </a:p>
        </p:txBody>
      </p:sp>
      <p:grpSp>
        <p:nvGrpSpPr>
          <p:cNvPr id="831" name="Google Shape;831;p68"/>
          <p:cNvGrpSpPr/>
          <p:nvPr/>
        </p:nvGrpSpPr>
        <p:grpSpPr>
          <a:xfrm>
            <a:off x="845180" y="2801423"/>
            <a:ext cx="43500" cy="1451416"/>
            <a:chOff x="3023575" y="2980750"/>
            <a:chExt cx="43500" cy="1079200"/>
          </a:xfrm>
        </p:grpSpPr>
        <p:sp>
          <p:nvSpPr>
            <p:cNvPr id="832" name="Google Shape;832;p68"/>
            <p:cNvSpPr/>
            <p:nvPr/>
          </p:nvSpPr>
          <p:spPr>
            <a:xfrm>
              <a:off x="3023575" y="2990775"/>
              <a:ext cx="43500" cy="1057500"/>
            </a:xfrm>
            <a:prstGeom prst="rect">
              <a:avLst/>
            </a:prstGeom>
            <a:solidFill>
              <a:srgbClr val="FFD96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3" name="Google Shape;833;p68"/>
            <p:cNvSpPr/>
            <p:nvPr/>
          </p:nvSpPr>
          <p:spPr>
            <a:xfrm>
              <a:off x="3023575" y="29807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4" name="Google Shape;834;p68"/>
            <p:cNvSpPr/>
            <p:nvPr/>
          </p:nvSpPr>
          <p:spPr>
            <a:xfrm>
              <a:off x="3023575" y="40332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35" name="Google Shape;835;p68"/>
          <p:cNvSpPr txBox="1"/>
          <p:nvPr/>
        </p:nvSpPr>
        <p:spPr>
          <a:xfrm flipH="1" rot="1923">
            <a:off x="330600" y="4253316"/>
            <a:ext cx="10728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xariiq baasto (spaghetti)</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69"/>
          <p:cNvSpPr txBox="1"/>
          <p:nvPr/>
        </p:nvSpPr>
        <p:spPr>
          <a:xfrm flipH="1" rot="2572">
            <a:off x="324121" y="665878"/>
            <a:ext cx="44115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Haddii aan ognahay</a:t>
            </a:r>
            <a:endParaRPr sz="1800">
              <a:latin typeface="Lexend"/>
              <a:ea typeface="Lexend"/>
              <a:cs typeface="Lexend"/>
              <a:sym typeface="Lexend"/>
            </a:endParaRPr>
          </a:p>
        </p:txBody>
      </p:sp>
      <p:sp>
        <p:nvSpPr>
          <p:cNvPr id="841" name="Google Shape;841;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Xaalado lagu qaabeeyey saddexagallo qumman (right-angled triangles)</a:t>
            </a:r>
            <a:endParaRPr/>
          </a:p>
        </p:txBody>
      </p:sp>
      <p:grpSp>
        <p:nvGrpSpPr>
          <p:cNvPr id="842" name="Google Shape;842;p69"/>
          <p:cNvGrpSpPr/>
          <p:nvPr/>
        </p:nvGrpSpPr>
        <p:grpSpPr>
          <a:xfrm>
            <a:off x="5587841" y="2728257"/>
            <a:ext cx="3163246" cy="1395874"/>
            <a:chOff x="2820561" y="1873957"/>
            <a:chExt cx="3163246" cy="1395874"/>
          </a:xfrm>
        </p:grpSpPr>
        <p:sp>
          <p:nvSpPr>
            <p:cNvPr id="843" name="Google Shape;843;p69"/>
            <p:cNvSpPr/>
            <p:nvPr/>
          </p:nvSpPr>
          <p:spPr>
            <a:xfrm flipH="1" rot="9489519">
              <a:off x="4621733" y="21201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4" name="Google Shape;844;p69"/>
            <p:cNvSpPr/>
            <p:nvPr/>
          </p:nvSpPr>
          <p:spPr>
            <a:xfrm>
              <a:off x="4641607" y="21144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5" name="Google Shape;845;p69"/>
            <p:cNvSpPr/>
            <p:nvPr/>
          </p:nvSpPr>
          <p:spPr>
            <a:xfrm>
              <a:off x="2820561" y="28279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6" name="Google Shape;846;p69"/>
            <p:cNvSpPr/>
            <p:nvPr/>
          </p:nvSpPr>
          <p:spPr>
            <a:xfrm>
              <a:off x="2820653" y="22009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7" name="Google Shape;847;p69"/>
            <p:cNvSpPr/>
            <p:nvPr/>
          </p:nvSpPr>
          <p:spPr>
            <a:xfrm>
              <a:off x="2820561" y="19688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48" name="Google Shape;848;p69"/>
            <p:cNvCxnSpPr/>
            <p:nvPr/>
          </p:nvCxnSpPr>
          <p:spPr>
            <a:xfrm>
              <a:off x="2820561" y="2200999"/>
              <a:ext cx="0" cy="841800"/>
            </a:xfrm>
            <a:prstGeom prst="straightConnector1">
              <a:avLst/>
            </a:prstGeom>
            <a:noFill/>
            <a:ln cap="flat" cmpd="sng" w="28575">
              <a:solidFill>
                <a:schemeClr val="dk1"/>
              </a:solidFill>
              <a:prstDash val="solid"/>
              <a:round/>
              <a:headEnd len="med" w="med" type="none"/>
              <a:tailEnd len="med" w="med" type="none"/>
            </a:ln>
          </p:spPr>
        </p:cxnSp>
        <p:sp>
          <p:nvSpPr>
            <p:cNvPr id="849" name="Google Shape;849;p69"/>
            <p:cNvSpPr/>
            <p:nvPr/>
          </p:nvSpPr>
          <p:spPr>
            <a:xfrm rot="-6078596">
              <a:off x="5714197" y="21016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50" name="Google Shape;850;p69"/>
            <p:cNvCxnSpPr/>
            <p:nvPr/>
          </p:nvCxnSpPr>
          <p:spPr>
            <a:xfrm>
              <a:off x="4689114" y="2200999"/>
              <a:ext cx="0" cy="841800"/>
            </a:xfrm>
            <a:prstGeom prst="straightConnector1">
              <a:avLst/>
            </a:prstGeom>
            <a:noFill/>
            <a:ln cap="flat" cmpd="sng" w="28575">
              <a:solidFill>
                <a:schemeClr val="dk1"/>
              </a:solidFill>
              <a:prstDash val="solid"/>
              <a:round/>
              <a:headEnd len="med" w="med" type="none"/>
              <a:tailEnd len="med" w="med" type="none"/>
            </a:ln>
          </p:spPr>
        </p:cxnSp>
      </p:grpSp>
      <p:grpSp>
        <p:nvGrpSpPr>
          <p:cNvPr id="851" name="Google Shape;851;p69"/>
          <p:cNvGrpSpPr/>
          <p:nvPr/>
        </p:nvGrpSpPr>
        <p:grpSpPr>
          <a:xfrm>
            <a:off x="845180" y="2801423"/>
            <a:ext cx="43500" cy="1451416"/>
            <a:chOff x="3023575" y="2980750"/>
            <a:chExt cx="43500" cy="1079200"/>
          </a:xfrm>
        </p:grpSpPr>
        <p:sp>
          <p:nvSpPr>
            <p:cNvPr id="852" name="Google Shape;852;p69"/>
            <p:cNvSpPr/>
            <p:nvPr/>
          </p:nvSpPr>
          <p:spPr>
            <a:xfrm>
              <a:off x="3023575" y="2990775"/>
              <a:ext cx="43500" cy="1057500"/>
            </a:xfrm>
            <a:prstGeom prst="rect">
              <a:avLst/>
            </a:prstGeom>
            <a:solidFill>
              <a:srgbClr val="FFD96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3" name="Google Shape;853;p69"/>
            <p:cNvSpPr/>
            <p:nvPr/>
          </p:nvSpPr>
          <p:spPr>
            <a:xfrm>
              <a:off x="3023575" y="29807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4" name="Google Shape;854;p69"/>
            <p:cNvSpPr/>
            <p:nvPr/>
          </p:nvSpPr>
          <p:spPr>
            <a:xfrm>
              <a:off x="3023575" y="40332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55" name="Google Shape;855;p69"/>
          <p:cNvSpPr txBox="1"/>
          <p:nvPr/>
        </p:nvSpPr>
        <p:spPr>
          <a:xfrm flipH="1" rot="1923">
            <a:off x="330600" y="4253316"/>
            <a:ext cx="10728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xariijin baasto (strand of spaghetti)</a:t>
            </a:r>
            <a:endParaRPr sz="1800">
              <a:latin typeface="Lexend"/>
              <a:ea typeface="Lexend"/>
              <a:cs typeface="Lexend"/>
              <a:sym typeface="Lexend"/>
            </a:endParaRPr>
          </a:p>
        </p:txBody>
      </p:sp>
      <p:cxnSp>
        <p:nvCxnSpPr>
          <p:cNvPr id="856" name="Google Shape;856;p69"/>
          <p:cNvCxnSpPr/>
          <p:nvPr/>
        </p:nvCxnSpPr>
        <p:spPr>
          <a:xfrm>
            <a:off x="5587850" y="422997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857" name="Google Shape;857;p69"/>
          <p:cNvSpPr txBox="1"/>
          <p:nvPr/>
        </p:nvSpPr>
        <p:spPr>
          <a:xfrm>
            <a:off x="5933130" y="4252125"/>
            <a:ext cx="11808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22 cm</a:t>
            </a:r>
            <a:endParaRPr sz="1800">
              <a:latin typeface="Lexend"/>
              <a:ea typeface="Lexend"/>
              <a:cs typeface="Lexend"/>
              <a:sym typeface="Lexend"/>
            </a:endParaRPr>
          </a:p>
        </p:txBody>
      </p:sp>
      <p:sp>
        <p:nvSpPr>
          <p:cNvPr id="858" name="Google Shape;858;p69"/>
          <p:cNvSpPr txBox="1"/>
          <p:nvPr/>
        </p:nvSpPr>
        <p:spPr>
          <a:xfrm flipH="1" rot="2549">
            <a:off x="324002" y="967016"/>
            <a:ext cx="84960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iyo dhererkeeda ugu weyn (diameter-ka saldhiggeeda wareegsan),</a:t>
            </a:r>
            <a:endParaRPr sz="1800">
              <a:latin typeface="Lexend"/>
              <a:ea typeface="Lexend"/>
              <a:cs typeface="Lexend"/>
              <a:sym typeface="Lexend"/>
            </a:endParaRPr>
          </a:p>
        </p:txBody>
      </p:sp>
      <p:grpSp>
        <p:nvGrpSpPr>
          <p:cNvPr id="859" name="Google Shape;859;p69"/>
          <p:cNvGrpSpPr/>
          <p:nvPr/>
        </p:nvGrpSpPr>
        <p:grpSpPr>
          <a:xfrm>
            <a:off x="4631177" y="2990102"/>
            <a:ext cx="807075" cy="966765"/>
            <a:chOff x="5889400" y="3070525"/>
            <a:chExt cx="807075" cy="1871400"/>
          </a:xfrm>
        </p:grpSpPr>
        <p:cxnSp>
          <p:nvCxnSpPr>
            <p:cNvPr id="860" name="Google Shape;860;p69"/>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861" name="Google Shape;861;p69"/>
            <p:cNvSpPr txBox="1"/>
            <p:nvPr/>
          </p:nvSpPr>
          <p:spPr>
            <a:xfrm>
              <a:off x="5889400" y="3844375"/>
              <a:ext cx="8028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12 cm</a:t>
              </a:r>
              <a:endParaRPr sz="1800">
                <a:latin typeface="Lexend"/>
                <a:ea typeface="Lexend"/>
                <a:cs typeface="Lexend"/>
                <a:sym typeface="Lexend"/>
              </a:endParaRPr>
            </a:p>
          </p:txBody>
        </p:sp>
      </p:grpSp>
      <p:sp>
        <p:nvSpPr>
          <p:cNvPr id="862" name="Google Shape;862;p69"/>
          <p:cNvSpPr txBox="1"/>
          <p:nvPr/>
        </p:nvSpPr>
        <p:spPr>
          <a:xfrm flipH="1" rot="2608">
            <a:off x="1616927" y="665395"/>
            <a:ext cx="31632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joogga weelka (saucepan),</a:t>
            </a:r>
            <a:endParaRPr sz="1800">
              <a:latin typeface="Lexend"/>
              <a:ea typeface="Lexend"/>
              <a:cs typeface="Lexend"/>
              <a:sym typeface="Lexend"/>
            </a:endParaRPr>
          </a:p>
        </p:txBody>
      </p:sp>
      <p:sp>
        <p:nvSpPr>
          <p:cNvPr id="863" name="Google Shape;863;p69"/>
          <p:cNvSpPr txBox="1"/>
          <p:nvPr/>
        </p:nvSpPr>
        <p:spPr>
          <a:xfrm flipH="1" rot="2549">
            <a:off x="324002" y="1269655"/>
            <a:ext cx="84960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waxaan xisaabin karnaa masaafada ugu weyn ee u dhaxaysa dhammaadka weelka iyo dhammaadka kale ee iska soo horjeeda.</a:t>
            </a:r>
            <a:endParaRPr sz="1800">
              <a:latin typeface="Lexend"/>
              <a:ea typeface="Lexend"/>
              <a:cs typeface="Lexend"/>
              <a:sym typeface="Lexend"/>
            </a:endParaRPr>
          </a:p>
        </p:txBody>
      </p:sp>
      <p:cxnSp>
        <p:nvCxnSpPr>
          <p:cNvPr id="864" name="Google Shape;864;p69"/>
          <p:cNvCxnSpPr/>
          <p:nvPr/>
        </p:nvCxnSpPr>
        <p:spPr>
          <a:xfrm>
            <a:off x="5587856" y="3097085"/>
            <a:ext cx="1866000" cy="837600"/>
          </a:xfrm>
          <a:prstGeom prst="straightConnector1">
            <a:avLst/>
          </a:prstGeom>
          <a:noFill/>
          <a:ln cap="flat" cmpd="sng" w="28575">
            <a:solidFill>
              <a:schemeClr val="accent3"/>
            </a:solidFill>
            <a:prstDash val="solid"/>
            <a:round/>
            <a:headEnd len="med" w="med" type="triangle"/>
            <a:tailEnd len="med" w="med" type="triangle"/>
          </a:ln>
        </p:spPr>
      </p:cxnSp>
      <p:sp>
        <p:nvSpPr>
          <p:cNvPr id="865" name="Google Shape;865;p69"/>
          <p:cNvSpPr txBox="1"/>
          <p:nvPr/>
        </p:nvSpPr>
        <p:spPr>
          <a:xfrm flipH="1" rot="2549">
            <a:off x="324002" y="1849193"/>
            <a:ext cx="84960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Oo haddii xariijinta baastadu (strand of spaghetti) ka gaaban tahay masaafadan, waxay ku habboonaan doontaa weelka.</a:t>
            </a:r>
            <a:endParaRPr sz="1800">
              <a:latin typeface="Lexend"/>
              <a:ea typeface="Lexend"/>
              <a:cs typeface="Lexend"/>
              <a:sym typeface="Lexend"/>
            </a:endParaRPr>
          </a:p>
        </p:txBody>
      </p:sp>
      <p:grpSp>
        <p:nvGrpSpPr>
          <p:cNvPr id="866" name="Google Shape;866;p69"/>
          <p:cNvGrpSpPr/>
          <p:nvPr/>
        </p:nvGrpSpPr>
        <p:grpSpPr>
          <a:xfrm flipH="1">
            <a:off x="1050073" y="2772134"/>
            <a:ext cx="807075" cy="1451458"/>
            <a:chOff x="5889400" y="3070525"/>
            <a:chExt cx="807075" cy="1871400"/>
          </a:xfrm>
        </p:grpSpPr>
        <p:cxnSp>
          <p:nvCxnSpPr>
            <p:cNvPr id="867" name="Google Shape;867;p69"/>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868" name="Google Shape;868;p69"/>
            <p:cNvSpPr txBox="1"/>
            <p:nvPr/>
          </p:nvSpPr>
          <p:spPr>
            <a:xfrm>
              <a:off x="5889400" y="3844375"/>
              <a:ext cx="8028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28 cm</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70"/>
          <p:cNvSpPr txBox="1"/>
          <p:nvPr/>
        </p:nvSpPr>
        <p:spPr>
          <a:xfrm flipH="1" rot="3268">
            <a:off x="2316395" y="3612343"/>
            <a:ext cx="12624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solidFill>
                  <a:schemeClr val="lt1"/>
                </a:solidFill>
                <a:latin typeface="Lexend"/>
                <a:ea typeface="Lexend"/>
                <a:cs typeface="Lexend"/>
                <a:sym typeface="Lexend"/>
              </a:rPr>
              <a:t>²</a:t>
            </a:r>
            <a:r>
              <a:rPr lang="en-GB" sz="1800">
                <a:solidFill>
                  <a:schemeClr val="dk1"/>
                </a:solidFill>
                <a:latin typeface="Lexend"/>
                <a:ea typeface="Lexend"/>
                <a:cs typeface="Lexend"/>
                <a:sym typeface="Lexend"/>
              </a:rPr>
              <a:t>  </a:t>
            </a:r>
            <a:r>
              <a:rPr lang="en-GB" sz="1800">
                <a:latin typeface="Lexend"/>
                <a:ea typeface="Lexend"/>
                <a:cs typeface="Lexend"/>
                <a:sym typeface="Lexend"/>
              </a:rPr>
              <a:t>=  25.1</a:t>
            </a:r>
            <a:endParaRPr sz="1800">
              <a:latin typeface="Lexend"/>
              <a:ea typeface="Lexend"/>
              <a:cs typeface="Lexend"/>
              <a:sym typeface="Lexend"/>
            </a:endParaRPr>
          </a:p>
        </p:txBody>
      </p:sp>
      <p:sp>
        <p:nvSpPr>
          <p:cNvPr id="874" name="Google Shape;874;p70"/>
          <p:cNvSpPr txBox="1"/>
          <p:nvPr/>
        </p:nvSpPr>
        <p:spPr>
          <a:xfrm flipH="1" rot="2549">
            <a:off x="324074" y="667417"/>
            <a:ext cx="8496002"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Waxaan u qaabayn karnaa weelka (saucepan) sida saddex-xagal quman (right-angled triangle), iyadoo joogga iyo saldhigga ugu weyn ee weelka ay matalaan labada dhinac ee gaaban ee saddex-xagalkan.</a:t>
            </a:r>
            <a:endParaRPr sz="1800">
              <a:latin typeface="Lexend"/>
              <a:ea typeface="Lexend"/>
              <a:cs typeface="Lexend"/>
              <a:sym typeface="Lexend"/>
            </a:endParaRPr>
          </a:p>
        </p:txBody>
      </p:sp>
      <p:sp>
        <p:nvSpPr>
          <p:cNvPr id="875" name="Google Shape;875;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Macnaha (Contexts) ay qaabeeyaan saddex-xagallada quman (right-angled triangles)</a:t>
            </a:r>
            <a:endParaRPr/>
          </a:p>
        </p:txBody>
      </p:sp>
      <p:grpSp>
        <p:nvGrpSpPr>
          <p:cNvPr id="876" name="Google Shape;876;p70"/>
          <p:cNvGrpSpPr/>
          <p:nvPr/>
        </p:nvGrpSpPr>
        <p:grpSpPr>
          <a:xfrm>
            <a:off x="5587841" y="2728257"/>
            <a:ext cx="3163246" cy="1395874"/>
            <a:chOff x="2820561" y="1873957"/>
            <a:chExt cx="3163246" cy="1395874"/>
          </a:xfrm>
        </p:grpSpPr>
        <p:sp>
          <p:nvSpPr>
            <p:cNvPr id="877" name="Google Shape;877;p70"/>
            <p:cNvSpPr/>
            <p:nvPr/>
          </p:nvSpPr>
          <p:spPr>
            <a:xfrm flipH="1" rot="9489519">
              <a:off x="4621733" y="21201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8" name="Google Shape;878;p70"/>
            <p:cNvSpPr/>
            <p:nvPr/>
          </p:nvSpPr>
          <p:spPr>
            <a:xfrm>
              <a:off x="4641607" y="21144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9" name="Google Shape;879;p70"/>
            <p:cNvSpPr/>
            <p:nvPr/>
          </p:nvSpPr>
          <p:spPr>
            <a:xfrm>
              <a:off x="2820561" y="28279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80" name="Google Shape;880;p70"/>
            <p:cNvSpPr/>
            <p:nvPr/>
          </p:nvSpPr>
          <p:spPr>
            <a:xfrm>
              <a:off x="2820653" y="22009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81" name="Google Shape;881;p70"/>
            <p:cNvSpPr/>
            <p:nvPr/>
          </p:nvSpPr>
          <p:spPr>
            <a:xfrm>
              <a:off x="2820561" y="19688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82" name="Google Shape;882;p70"/>
            <p:cNvCxnSpPr/>
            <p:nvPr/>
          </p:nvCxnSpPr>
          <p:spPr>
            <a:xfrm>
              <a:off x="2820561" y="2200999"/>
              <a:ext cx="0" cy="841800"/>
            </a:xfrm>
            <a:prstGeom prst="straightConnector1">
              <a:avLst/>
            </a:prstGeom>
            <a:noFill/>
            <a:ln cap="flat" cmpd="sng" w="28575">
              <a:solidFill>
                <a:schemeClr val="dk1"/>
              </a:solidFill>
              <a:prstDash val="solid"/>
              <a:round/>
              <a:headEnd len="med" w="med" type="none"/>
              <a:tailEnd len="med" w="med" type="none"/>
            </a:ln>
          </p:spPr>
        </p:cxnSp>
        <p:sp>
          <p:nvSpPr>
            <p:cNvPr id="883" name="Google Shape;883;p70"/>
            <p:cNvSpPr/>
            <p:nvPr/>
          </p:nvSpPr>
          <p:spPr>
            <a:xfrm rot="-6078596">
              <a:off x="5714197" y="21016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84" name="Google Shape;884;p70"/>
            <p:cNvCxnSpPr/>
            <p:nvPr/>
          </p:nvCxnSpPr>
          <p:spPr>
            <a:xfrm>
              <a:off x="4689114" y="2200999"/>
              <a:ext cx="0" cy="841800"/>
            </a:xfrm>
            <a:prstGeom prst="straightConnector1">
              <a:avLst/>
            </a:prstGeom>
            <a:noFill/>
            <a:ln cap="flat" cmpd="sng" w="28575">
              <a:solidFill>
                <a:schemeClr val="dk1"/>
              </a:solidFill>
              <a:prstDash val="solid"/>
              <a:round/>
              <a:headEnd len="med" w="med" type="none"/>
              <a:tailEnd len="med" w="med" type="none"/>
            </a:ln>
          </p:spPr>
        </p:cxnSp>
      </p:grpSp>
      <p:cxnSp>
        <p:nvCxnSpPr>
          <p:cNvPr id="885" name="Google Shape;885;p70"/>
          <p:cNvCxnSpPr/>
          <p:nvPr/>
        </p:nvCxnSpPr>
        <p:spPr>
          <a:xfrm>
            <a:off x="5587850" y="422997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886" name="Google Shape;886;p70"/>
          <p:cNvSpPr txBox="1"/>
          <p:nvPr/>
        </p:nvSpPr>
        <p:spPr>
          <a:xfrm>
            <a:off x="5933130" y="4252125"/>
            <a:ext cx="11808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22 cm</a:t>
            </a:r>
            <a:endParaRPr sz="1800">
              <a:latin typeface="Lexend"/>
              <a:ea typeface="Lexend"/>
              <a:cs typeface="Lexend"/>
              <a:sym typeface="Lexend"/>
            </a:endParaRPr>
          </a:p>
        </p:txBody>
      </p:sp>
      <p:grpSp>
        <p:nvGrpSpPr>
          <p:cNvPr id="887" name="Google Shape;887;p70"/>
          <p:cNvGrpSpPr/>
          <p:nvPr/>
        </p:nvGrpSpPr>
        <p:grpSpPr>
          <a:xfrm>
            <a:off x="4631177" y="2990102"/>
            <a:ext cx="807075" cy="966765"/>
            <a:chOff x="5889400" y="3070525"/>
            <a:chExt cx="807075" cy="1871400"/>
          </a:xfrm>
        </p:grpSpPr>
        <p:cxnSp>
          <p:nvCxnSpPr>
            <p:cNvPr id="888" name="Google Shape;888;p70"/>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889" name="Google Shape;889;p70"/>
            <p:cNvSpPr txBox="1"/>
            <p:nvPr/>
          </p:nvSpPr>
          <p:spPr>
            <a:xfrm>
              <a:off x="5889400" y="3844375"/>
              <a:ext cx="8028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12 cm</a:t>
              </a:r>
              <a:endParaRPr sz="1800">
                <a:latin typeface="Lexend"/>
                <a:ea typeface="Lexend"/>
                <a:cs typeface="Lexend"/>
                <a:sym typeface="Lexend"/>
              </a:endParaRPr>
            </a:p>
          </p:txBody>
        </p:sp>
      </p:grpSp>
      <p:sp>
        <p:nvSpPr>
          <p:cNvPr id="890" name="Google Shape;890;p70"/>
          <p:cNvSpPr/>
          <p:nvPr/>
        </p:nvSpPr>
        <p:spPr>
          <a:xfrm>
            <a:off x="5523725" y="2544875"/>
            <a:ext cx="3296400" cy="16161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91" name="Google Shape;891;p70"/>
          <p:cNvCxnSpPr/>
          <p:nvPr/>
        </p:nvCxnSpPr>
        <p:spPr>
          <a:xfrm>
            <a:off x="5587856" y="3097085"/>
            <a:ext cx="1866000" cy="837600"/>
          </a:xfrm>
          <a:prstGeom prst="straightConnector1">
            <a:avLst/>
          </a:prstGeom>
          <a:noFill/>
          <a:ln cap="flat" cmpd="sng" w="28575">
            <a:solidFill>
              <a:schemeClr val="accent3"/>
            </a:solidFill>
            <a:prstDash val="solid"/>
            <a:round/>
            <a:headEnd len="med" w="med" type="triangle"/>
            <a:tailEnd len="med" w="med" type="triangle"/>
          </a:ln>
        </p:spPr>
      </p:cxnSp>
      <p:sp>
        <p:nvSpPr>
          <p:cNvPr id="892" name="Google Shape;892;p70"/>
          <p:cNvSpPr/>
          <p:nvPr/>
        </p:nvSpPr>
        <p:spPr>
          <a:xfrm>
            <a:off x="5641250" y="3236043"/>
            <a:ext cx="1755900" cy="801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93" name="Google Shape;893;p70"/>
          <p:cNvGrpSpPr/>
          <p:nvPr/>
        </p:nvGrpSpPr>
        <p:grpSpPr>
          <a:xfrm>
            <a:off x="4631177" y="3235867"/>
            <a:ext cx="807075" cy="801895"/>
            <a:chOff x="5889400" y="3070525"/>
            <a:chExt cx="807075" cy="1871400"/>
          </a:xfrm>
        </p:grpSpPr>
        <p:cxnSp>
          <p:nvCxnSpPr>
            <p:cNvPr id="894" name="Google Shape;894;p70"/>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895" name="Google Shape;895;p70"/>
            <p:cNvSpPr txBox="1"/>
            <p:nvPr/>
          </p:nvSpPr>
          <p:spPr>
            <a:xfrm>
              <a:off x="5889400" y="3844375"/>
              <a:ext cx="8028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12 cm</a:t>
              </a:r>
              <a:endParaRPr sz="1800">
                <a:latin typeface="Lexend"/>
                <a:ea typeface="Lexend"/>
                <a:cs typeface="Lexend"/>
                <a:sym typeface="Lexend"/>
              </a:endParaRPr>
            </a:p>
          </p:txBody>
        </p:sp>
      </p:grpSp>
      <p:sp>
        <p:nvSpPr>
          <p:cNvPr id="896" name="Google Shape;896;p70"/>
          <p:cNvSpPr txBox="1"/>
          <p:nvPr/>
        </p:nvSpPr>
        <p:spPr>
          <a:xfrm flipH="1" rot="2549">
            <a:off x="323999" y="1562817"/>
            <a:ext cx="84960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Masaafada ugu weyn ee weelka (saucepan) waa hypotenuse-ka saddex-xagalkan quman (right-angled triangle).</a:t>
            </a:r>
            <a:endParaRPr sz="1800">
              <a:latin typeface="Lexend"/>
              <a:ea typeface="Lexend"/>
              <a:cs typeface="Lexend"/>
              <a:sym typeface="Lexend"/>
            </a:endParaRPr>
          </a:p>
        </p:txBody>
      </p:sp>
      <p:cxnSp>
        <p:nvCxnSpPr>
          <p:cNvPr id="897" name="Google Shape;897;p70"/>
          <p:cNvCxnSpPr/>
          <p:nvPr/>
        </p:nvCxnSpPr>
        <p:spPr>
          <a:xfrm>
            <a:off x="5624867" y="3101994"/>
            <a:ext cx="1866000" cy="837600"/>
          </a:xfrm>
          <a:prstGeom prst="straightConnector1">
            <a:avLst/>
          </a:prstGeom>
          <a:noFill/>
          <a:ln cap="flat" cmpd="sng" w="28575">
            <a:solidFill>
              <a:schemeClr val="accent3"/>
            </a:solidFill>
            <a:prstDash val="solid"/>
            <a:round/>
            <a:headEnd len="med" w="med" type="triangle"/>
            <a:tailEnd len="med" w="med" type="triangle"/>
          </a:ln>
        </p:spPr>
      </p:cxnSp>
      <p:sp>
        <p:nvSpPr>
          <p:cNvPr id="898" name="Google Shape;898;p70"/>
          <p:cNvSpPr/>
          <p:nvPr/>
        </p:nvSpPr>
        <p:spPr>
          <a:xfrm>
            <a:off x="5641250" y="38580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99" name="Google Shape;899;p70"/>
          <p:cNvGrpSpPr/>
          <p:nvPr/>
        </p:nvGrpSpPr>
        <p:grpSpPr>
          <a:xfrm>
            <a:off x="4606119" y="3772038"/>
            <a:ext cx="2998504" cy="1031520"/>
            <a:chOff x="4606119" y="3772038"/>
            <a:chExt cx="2998504" cy="1031520"/>
          </a:xfrm>
        </p:grpSpPr>
        <p:sp>
          <p:nvSpPr>
            <p:cNvPr id="900" name="Google Shape;900;p70"/>
            <p:cNvSpPr txBox="1"/>
            <p:nvPr/>
          </p:nvSpPr>
          <p:spPr>
            <a:xfrm flipH="1" rot="2556">
              <a:off x="4606119" y="3772338"/>
              <a:ext cx="8070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joog (height)</a:t>
              </a:r>
              <a:endParaRPr sz="1800">
                <a:latin typeface="Lexend"/>
                <a:ea typeface="Lexend"/>
                <a:cs typeface="Lexend"/>
                <a:sym typeface="Lexend"/>
              </a:endParaRPr>
            </a:p>
          </p:txBody>
        </p:sp>
        <p:sp>
          <p:nvSpPr>
            <p:cNvPr id="901" name="Google Shape;901;p70"/>
            <p:cNvSpPr txBox="1"/>
            <p:nvPr/>
          </p:nvSpPr>
          <p:spPr>
            <a:xfrm flipH="1" rot="2385">
              <a:off x="5442523" y="4525608"/>
              <a:ext cx="2162101"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saldhig ugu weyn (maximum base)</a:t>
              </a:r>
              <a:endParaRPr sz="1800">
                <a:latin typeface="Lexend"/>
                <a:ea typeface="Lexend"/>
                <a:cs typeface="Lexend"/>
                <a:sym typeface="Lexend"/>
              </a:endParaRPr>
            </a:p>
          </p:txBody>
        </p:sp>
      </p:grpSp>
      <p:sp>
        <p:nvSpPr>
          <p:cNvPr id="902" name="Google Shape;902;p70"/>
          <p:cNvSpPr txBox="1"/>
          <p:nvPr/>
        </p:nvSpPr>
        <p:spPr>
          <a:xfrm flipH="1" rot="1454681">
            <a:off x="5570131" y="3147686"/>
            <a:ext cx="2127440" cy="33853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hypotenuse (x cm)</a:t>
            </a:r>
            <a:r>
              <a:rPr i="1"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903" name="Google Shape;903;p70"/>
          <p:cNvSpPr txBox="1"/>
          <p:nvPr/>
        </p:nvSpPr>
        <p:spPr>
          <a:xfrm flipH="1" rot="3044">
            <a:off x="1085400" y="2329850"/>
            <a:ext cx="2032501" cy="3387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Clr>
                <a:srgbClr val="000000"/>
              </a:buClr>
              <a:buSzPts val="1800"/>
              <a:buFont typeface="Arial"/>
              <a:buNone/>
            </a:pPr>
            <a:r>
              <a:rPr lang="en-GB" sz="1100">
                <a:latin typeface="Lexend"/>
                <a:ea typeface="Lexend"/>
                <a:cs typeface="Lexend"/>
                <a:sym typeface="Lexend"/>
              </a:rPr>
              <a:t>12²  +  22²  =  </a:t>
            </a:r>
            <a:r>
              <a:rPr i="1" lang="en-GB" sz="1100">
                <a:solidFill>
                  <a:schemeClr val="dk1"/>
                </a:solidFill>
                <a:latin typeface="Lexend"/>
                <a:ea typeface="Times New Roman"/>
                <a:cs typeface="Times New Roman"/>
                <a:sym typeface="Times New Roman"/>
              </a:rPr>
              <a:t>x</a:t>
            </a:r>
            <a:r>
              <a:rPr lang="en-GB" sz="1100">
                <a:latin typeface="Lexend"/>
                <a:ea typeface="Lexend"/>
                <a:cs typeface="Lexend"/>
                <a:sym typeface="Lexend"/>
              </a:rPr>
              <a:t>²</a:t>
            </a:r>
            <a:endParaRPr sz="1800">
              <a:latin typeface="Lexend"/>
              <a:ea typeface="Lexend"/>
              <a:cs typeface="Lexend"/>
              <a:sym typeface="Lexend"/>
            </a:endParaRPr>
          </a:p>
        </p:txBody>
      </p:sp>
      <p:sp>
        <p:nvSpPr>
          <p:cNvPr id="904" name="Google Shape;904;p70"/>
          <p:cNvSpPr txBox="1"/>
          <p:nvPr/>
        </p:nvSpPr>
        <p:spPr>
          <a:xfrm flipH="1" rot="3044">
            <a:off x="1085400" y="2757475"/>
            <a:ext cx="2032501" cy="3387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Clr>
                <a:srgbClr val="000000"/>
              </a:buClr>
              <a:buSzPts val="1800"/>
              <a:buFont typeface="Arial"/>
              <a:buNone/>
            </a:pPr>
            <a:r>
              <a:rPr lang="en-GB" sz="1100">
                <a:latin typeface="Lexend"/>
                <a:ea typeface="Lexend"/>
                <a:cs typeface="Lexend"/>
                <a:sym typeface="Lexend"/>
              </a:rPr>
              <a:t>628  =  </a:t>
            </a:r>
            <a:r>
              <a:rPr i="1" lang="en-GB" sz="1100">
                <a:solidFill>
                  <a:schemeClr val="dk1"/>
                </a:solidFill>
                <a:latin typeface="Lexend"/>
                <a:ea typeface="Times New Roman"/>
                <a:cs typeface="Times New Roman"/>
                <a:sym typeface="Times New Roman"/>
              </a:rPr>
              <a:t>x</a:t>
            </a:r>
            <a:r>
              <a:rPr lang="en-GB" sz="1100">
                <a:latin typeface="Lexend"/>
                <a:ea typeface="Lexend"/>
                <a:cs typeface="Lexend"/>
                <a:sym typeface="Lexend"/>
              </a:rPr>
              <a:t>²</a:t>
            </a:r>
            <a:endParaRPr sz="1800">
              <a:latin typeface="Lexend"/>
              <a:ea typeface="Lexend"/>
              <a:cs typeface="Lexend"/>
              <a:sym typeface="Lexend"/>
            </a:endParaRPr>
          </a:p>
        </p:txBody>
      </p:sp>
      <p:sp>
        <p:nvSpPr>
          <p:cNvPr id="905" name="Google Shape;905;p70"/>
          <p:cNvSpPr txBox="1"/>
          <p:nvPr/>
        </p:nvSpPr>
        <p:spPr>
          <a:xfrm flipH="1" rot="3044">
            <a:off x="2316438" y="3185100"/>
            <a:ext cx="20325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solidFill>
                  <a:schemeClr val="lt1"/>
                </a:solidFill>
                <a:latin typeface="Lexend"/>
                <a:ea typeface="Lexend"/>
                <a:cs typeface="Lexend"/>
                <a:sym typeface="Lexend"/>
              </a:rPr>
              <a:t>²</a:t>
            </a:r>
            <a:r>
              <a:rPr lang="en-GB" sz="1800">
                <a:solidFill>
                  <a:schemeClr val="dk1"/>
                </a:solidFill>
                <a:latin typeface="Lexend"/>
                <a:ea typeface="Lexend"/>
                <a:cs typeface="Lexend"/>
                <a:sym typeface="Lexend"/>
              </a:rPr>
              <a:t>  </a:t>
            </a:r>
            <a:r>
              <a:rPr lang="en-GB" sz="1800">
                <a:latin typeface="Lexend"/>
                <a:ea typeface="Lexend"/>
                <a:cs typeface="Lexend"/>
                <a:sym typeface="Lexend"/>
              </a:rPr>
              <a:t>=    628  </a:t>
            </a:r>
            <a:endParaRPr sz="1800">
              <a:latin typeface="Lexend"/>
              <a:ea typeface="Lexend"/>
              <a:cs typeface="Lexend"/>
              <a:sym typeface="Lexend"/>
            </a:endParaRPr>
          </a:p>
        </p:txBody>
      </p:sp>
      <p:sp>
        <p:nvSpPr>
          <p:cNvPr id="906" name="Google Shape;906;p70"/>
          <p:cNvSpPr txBox="1"/>
          <p:nvPr/>
        </p:nvSpPr>
        <p:spPr>
          <a:xfrm flipH="1" rot="3275">
            <a:off x="415496" y="4150302"/>
            <a:ext cx="44085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Masaafada ugu weyn ee u dhaxaysa dhammaadka weelka iyo kan kale waa 25.1 cm.</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 \ \ \ \ \ \ \ \ \ \ \ \ \ \ \ \ \ \ \ \ \ \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907" name="Google Shape;907;p70" title="the square root of"/>
          <p:cNvPicPr preferRelativeResize="0"/>
          <p:nvPr/>
        </p:nvPicPr>
        <p:blipFill rotWithShape="1">
          <a:blip r:embed="rId3">
            <a:alphaModFix/>
          </a:blip>
          <a:srcRect b="10" l="0" r="83737" t="0"/>
          <a:stretch/>
        </p:blipFill>
        <p:spPr>
          <a:xfrm>
            <a:off x="2844011" y="3220498"/>
            <a:ext cx="598574" cy="26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7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8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9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Macnaha (Contexts) ay qaabeeyaan saddex-xagallada quman (right-angled triangles)</a:t>
            </a:r>
            <a:endParaRPr/>
          </a:p>
        </p:txBody>
      </p:sp>
      <p:cxnSp>
        <p:nvCxnSpPr>
          <p:cNvPr id="913" name="Google Shape;913;p71"/>
          <p:cNvCxnSpPr/>
          <p:nvPr/>
        </p:nvCxnSpPr>
        <p:spPr>
          <a:xfrm>
            <a:off x="5587850" y="422997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914" name="Google Shape;914;p71"/>
          <p:cNvSpPr txBox="1"/>
          <p:nvPr/>
        </p:nvSpPr>
        <p:spPr>
          <a:xfrm>
            <a:off x="5933130" y="4252125"/>
            <a:ext cx="11808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22 cm</a:t>
            </a:r>
            <a:endParaRPr sz="1800">
              <a:latin typeface="Lexend"/>
              <a:ea typeface="Lexend"/>
              <a:cs typeface="Lexend"/>
              <a:sym typeface="Lexend"/>
            </a:endParaRPr>
          </a:p>
        </p:txBody>
      </p:sp>
      <p:sp>
        <p:nvSpPr>
          <p:cNvPr id="915" name="Google Shape;915;p71"/>
          <p:cNvSpPr/>
          <p:nvPr/>
        </p:nvSpPr>
        <p:spPr>
          <a:xfrm>
            <a:off x="5641250" y="3236043"/>
            <a:ext cx="1755900" cy="801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16" name="Google Shape;916;p71"/>
          <p:cNvGrpSpPr/>
          <p:nvPr/>
        </p:nvGrpSpPr>
        <p:grpSpPr>
          <a:xfrm>
            <a:off x="4631177" y="3235867"/>
            <a:ext cx="807075" cy="801895"/>
            <a:chOff x="5889400" y="3070525"/>
            <a:chExt cx="807075" cy="1871400"/>
          </a:xfrm>
        </p:grpSpPr>
        <p:cxnSp>
          <p:nvCxnSpPr>
            <p:cNvPr id="917" name="Google Shape;917;p71"/>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918" name="Google Shape;918;p71"/>
            <p:cNvSpPr txBox="1"/>
            <p:nvPr/>
          </p:nvSpPr>
          <p:spPr>
            <a:xfrm>
              <a:off x="5889400" y="3844375"/>
              <a:ext cx="8028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12 cm</a:t>
              </a:r>
              <a:endParaRPr sz="1800">
                <a:latin typeface="Lexend"/>
                <a:ea typeface="Lexend"/>
                <a:cs typeface="Lexend"/>
                <a:sym typeface="Lexend"/>
              </a:endParaRPr>
            </a:p>
          </p:txBody>
        </p:sp>
      </p:grpSp>
      <p:cxnSp>
        <p:nvCxnSpPr>
          <p:cNvPr id="919" name="Google Shape;919;p71"/>
          <p:cNvCxnSpPr/>
          <p:nvPr/>
        </p:nvCxnSpPr>
        <p:spPr>
          <a:xfrm>
            <a:off x="5624867" y="3101994"/>
            <a:ext cx="1866000" cy="837600"/>
          </a:xfrm>
          <a:prstGeom prst="straightConnector1">
            <a:avLst/>
          </a:prstGeom>
          <a:noFill/>
          <a:ln cap="flat" cmpd="sng" w="28575">
            <a:solidFill>
              <a:schemeClr val="accent3"/>
            </a:solidFill>
            <a:prstDash val="solid"/>
            <a:round/>
            <a:headEnd len="med" w="med" type="triangle"/>
            <a:tailEnd len="med" w="med" type="triangle"/>
          </a:ln>
        </p:spPr>
      </p:cxnSp>
      <p:sp>
        <p:nvSpPr>
          <p:cNvPr id="920" name="Google Shape;920;p71"/>
          <p:cNvSpPr/>
          <p:nvPr/>
        </p:nvSpPr>
        <p:spPr>
          <a:xfrm>
            <a:off x="5641250" y="38580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21" name="Google Shape;921;p71"/>
          <p:cNvGrpSpPr/>
          <p:nvPr/>
        </p:nvGrpSpPr>
        <p:grpSpPr>
          <a:xfrm>
            <a:off x="4606119" y="3772038"/>
            <a:ext cx="2998504" cy="1031520"/>
            <a:chOff x="4606119" y="3772038"/>
            <a:chExt cx="2998504" cy="1031520"/>
          </a:xfrm>
        </p:grpSpPr>
        <p:sp>
          <p:nvSpPr>
            <p:cNvPr id="922" name="Google Shape;922;p71"/>
            <p:cNvSpPr txBox="1"/>
            <p:nvPr/>
          </p:nvSpPr>
          <p:spPr>
            <a:xfrm flipH="1" rot="2556">
              <a:off x="4606119" y="3772338"/>
              <a:ext cx="8070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joog (height)</a:t>
              </a:r>
              <a:endParaRPr sz="1800">
                <a:latin typeface="Lexend"/>
                <a:ea typeface="Lexend"/>
                <a:cs typeface="Lexend"/>
                <a:sym typeface="Lexend"/>
              </a:endParaRPr>
            </a:p>
          </p:txBody>
        </p:sp>
        <p:sp>
          <p:nvSpPr>
            <p:cNvPr id="923" name="Google Shape;923;p71"/>
            <p:cNvSpPr txBox="1"/>
            <p:nvPr/>
          </p:nvSpPr>
          <p:spPr>
            <a:xfrm flipH="1" rot="2385">
              <a:off x="5442523" y="4525608"/>
              <a:ext cx="2162101"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saldhig ugu weyn (maximum base)</a:t>
              </a:r>
              <a:endParaRPr sz="1800">
                <a:latin typeface="Lexend"/>
                <a:ea typeface="Lexend"/>
                <a:cs typeface="Lexend"/>
                <a:sym typeface="Lexend"/>
              </a:endParaRPr>
            </a:p>
          </p:txBody>
        </p:sp>
      </p:grpSp>
      <p:sp>
        <p:nvSpPr>
          <p:cNvPr id="924" name="Google Shape;924;p71"/>
          <p:cNvSpPr txBox="1"/>
          <p:nvPr/>
        </p:nvSpPr>
        <p:spPr>
          <a:xfrm flipH="1" rot="1454549">
            <a:off x="5449587" y="3150402"/>
            <a:ext cx="2393575" cy="27703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jibaaran (hypotenuse) (25.1 cm)</a:t>
            </a:r>
            <a:endParaRPr sz="1800">
              <a:latin typeface="Lexend"/>
              <a:ea typeface="Lexend"/>
              <a:cs typeface="Lexend"/>
              <a:sym typeface="Lexend"/>
            </a:endParaRPr>
          </a:p>
        </p:txBody>
      </p:sp>
      <p:grpSp>
        <p:nvGrpSpPr>
          <p:cNvPr id="925" name="Google Shape;925;p71"/>
          <p:cNvGrpSpPr/>
          <p:nvPr/>
        </p:nvGrpSpPr>
        <p:grpSpPr>
          <a:xfrm>
            <a:off x="845180" y="2801423"/>
            <a:ext cx="43500" cy="1451416"/>
            <a:chOff x="3023575" y="2980750"/>
            <a:chExt cx="43500" cy="1079200"/>
          </a:xfrm>
        </p:grpSpPr>
        <p:sp>
          <p:nvSpPr>
            <p:cNvPr id="926" name="Google Shape;926;p71"/>
            <p:cNvSpPr/>
            <p:nvPr/>
          </p:nvSpPr>
          <p:spPr>
            <a:xfrm>
              <a:off x="3023575" y="2990775"/>
              <a:ext cx="43500" cy="1057500"/>
            </a:xfrm>
            <a:prstGeom prst="rect">
              <a:avLst/>
            </a:prstGeom>
            <a:solidFill>
              <a:srgbClr val="FFD96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7" name="Google Shape;927;p71"/>
            <p:cNvSpPr/>
            <p:nvPr/>
          </p:nvSpPr>
          <p:spPr>
            <a:xfrm>
              <a:off x="3023575" y="29807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8" name="Google Shape;928;p71"/>
            <p:cNvSpPr/>
            <p:nvPr/>
          </p:nvSpPr>
          <p:spPr>
            <a:xfrm>
              <a:off x="3023575" y="40332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29" name="Google Shape;929;p71"/>
          <p:cNvSpPr txBox="1"/>
          <p:nvPr/>
        </p:nvSpPr>
        <p:spPr>
          <a:xfrm flipH="1" rot="1923">
            <a:off x="330600" y="4253316"/>
            <a:ext cx="1072800" cy="554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xariijin spaghetti ah (strand of spaghetti)</a:t>
            </a:r>
            <a:endParaRPr sz="1800">
              <a:latin typeface="Lexend"/>
              <a:ea typeface="Lexend"/>
              <a:cs typeface="Lexend"/>
              <a:sym typeface="Lexend"/>
            </a:endParaRPr>
          </a:p>
        </p:txBody>
      </p:sp>
      <p:grpSp>
        <p:nvGrpSpPr>
          <p:cNvPr id="930" name="Google Shape;930;p71"/>
          <p:cNvGrpSpPr/>
          <p:nvPr/>
        </p:nvGrpSpPr>
        <p:grpSpPr>
          <a:xfrm flipH="1">
            <a:off x="1050073" y="2772134"/>
            <a:ext cx="807075" cy="1451458"/>
            <a:chOff x="5889400" y="3070525"/>
            <a:chExt cx="807075" cy="1871400"/>
          </a:xfrm>
        </p:grpSpPr>
        <p:cxnSp>
          <p:nvCxnSpPr>
            <p:cNvPr id="931" name="Google Shape;931;p71"/>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932" name="Google Shape;932;p71"/>
            <p:cNvSpPr txBox="1"/>
            <p:nvPr/>
          </p:nvSpPr>
          <p:spPr>
            <a:xfrm>
              <a:off x="5889400" y="3844375"/>
              <a:ext cx="8028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28 cm</a:t>
              </a:r>
              <a:endParaRPr sz="1800">
                <a:latin typeface="Lexend"/>
                <a:ea typeface="Lexend"/>
                <a:cs typeface="Lexend"/>
                <a:sym typeface="Lexend"/>
              </a:endParaRPr>
            </a:p>
          </p:txBody>
        </p:sp>
      </p:grpSp>
      <p:sp>
        <p:nvSpPr>
          <p:cNvPr id="933" name="Google Shape;933;p71"/>
          <p:cNvSpPr/>
          <p:nvPr/>
        </p:nvSpPr>
        <p:spPr>
          <a:xfrm>
            <a:off x="4507475" y="2516450"/>
            <a:ext cx="4583400" cy="23397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34" name="Google Shape;934;p71"/>
          <p:cNvGrpSpPr/>
          <p:nvPr/>
        </p:nvGrpSpPr>
        <p:grpSpPr>
          <a:xfrm>
            <a:off x="5626891" y="2771296"/>
            <a:ext cx="3163246" cy="1395874"/>
            <a:chOff x="6583961" y="2804457"/>
            <a:chExt cx="3163246" cy="1395874"/>
          </a:xfrm>
        </p:grpSpPr>
        <p:grpSp>
          <p:nvGrpSpPr>
            <p:cNvPr id="935" name="Google Shape;935;p71"/>
            <p:cNvGrpSpPr/>
            <p:nvPr/>
          </p:nvGrpSpPr>
          <p:grpSpPr>
            <a:xfrm>
              <a:off x="6583961" y="2804457"/>
              <a:ext cx="3163246" cy="1395874"/>
              <a:chOff x="6583961" y="2804457"/>
              <a:chExt cx="3163246" cy="1395874"/>
            </a:xfrm>
          </p:grpSpPr>
          <p:sp>
            <p:nvSpPr>
              <p:cNvPr id="936" name="Google Shape;936;p71"/>
              <p:cNvSpPr/>
              <p:nvPr/>
            </p:nvSpPr>
            <p:spPr>
              <a:xfrm flipH="1" rot="9489519">
                <a:off x="8385133" y="30506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7" name="Google Shape;937;p71"/>
              <p:cNvSpPr/>
              <p:nvPr/>
            </p:nvSpPr>
            <p:spPr>
              <a:xfrm>
                <a:off x="8405007" y="30449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938" name="Google Shape;938;p71"/>
              <p:cNvGrpSpPr/>
              <p:nvPr/>
            </p:nvGrpSpPr>
            <p:grpSpPr>
              <a:xfrm>
                <a:off x="6583961" y="2899389"/>
                <a:ext cx="1868792" cy="1300942"/>
                <a:chOff x="6583961" y="2899389"/>
                <a:chExt cx="1868792" cy="1300942"/>
              </a:xfrm>
            </p:grpSpPr>
            <p:sp>
              <p:nvSpPr>
                <p:cNvPr id="939" name="Google Shape;939;p71"/>
                <p:cNvSpPr/>
                <p:nvPr/>
              </p:nvSpPr>
              <p:spPr>
                <a:xfrm>
                  <a:off x="6583961" y="37584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0" name="Google Shape;940;p71"/>
                <p:cNvSpPr/>
                <p:nvPr/>
              </p:nvSpPr>
              <p:spPr>
                <a:xfrm>
                  <a:off x="6584053" y="31314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41" name="Google Shape;941;p71"/>
                <p:cNvCxnSpPr/>
                <p:nvPr/>
              </p:nvCxnSpPr>
              <p:spPr>
                <a:xfrm>
                  <a:off x="6583961" y="3131499"/>
                  <a:ext cx="0" cy="841800"/>
                </a:xfrm>
                <a:prstGeom prst="straightConnector1">
                  <a:avLst/>
                </a:prstGeom>
                <a:noFill/>
                <a:ln cap="flat" cmpd="sng" w="28575">
                  <a:solidFill>
                    <a:schemeClr val="dk1"/>
                  </a:solidFill>
                  <a:prstDash val="solid"/>
                  <a:round/>
                  <a:headEnd len="med" w="med" type="none"/>
                  <a:tailEnd len="med" w="med" type="none"/>
                </a:ln>
              </p:spPr>
            </p:cxnSp>
            <p:sp>
              <p:nvSpPr>
                <p:cNvPr id="942" name="Google Shape;942;p71"/>
                <p:cNvSpPr/>
                <p:nvPr/>
              </p:nvSpPr>
              <p:spPr>
                <a:xfrm>
                  <a:off x="6583961" y="28993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43" name="Google Shape;943;p71"/>
              <p:cNvSpPr/>
              <p:nvPr/>
            </p:nvSpPr>
            <p:spPr>
              <a:xfrm rot="-6078596">
                <a:off x="9477597" y="30321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944" name="Google Shape;944;p71"/>
            <p:cNvCxnSpPr/>
            <p:nvPr/>
          </p:nvCxnSpPr>
          <p:spPr>
            <a:xfrm>
              <a:off x="8452514" y="3131499"/>
              <a:ext cx="0" cy="841800"/>
            </a:xfrm>
            <a:prstGeom prst="straightConnector1">
              <a:avLst/>
            </a:prstGeom>
            <a:noFill/>
            <a:ln cap="flat" cmpd="sng" w="28575">
              <a:solidFill>
                <a:schemeClr val="dk1"/>
              </a:solidFill>
              <a:prstDash val="solid"/>
              <a:round/>
              <a:headEnd len="med" w="med" type="none"/>
              <a:tailEnd len="med" w="med" type="none"/>
            </a:ln>
          </p:spPr>
        </p:cxnSp>
      </p:grpSp>
      <p:grpSp>
        <p:nvGrpSpPr>
          <p:cNvPr id="945" name="Google Shape;945;p71"/>
          <p:cNvGrpSpPr/>
          <p:nvPr/>
        </p:nvGrpSpPr>
        <p:grpSpPr>
          <a:xfrm rot="3846797">
            <a:off x="6704327" y="2234345"/>
            <a:ext cx="43710" cy="2405891"/>
            <a:chOff x="3023575" y="2980750"/>
            <a:chExt cx="43500" cy="1079200"/>
          </a:xfrm>
        </p:grpSpPr>
        <p:sp>
          <p:nvSpPr>
            <p:cNvPr id="946" name="Google Shape;946;p71"/>
            <p:cNvSpPr/>
            <p:nvPr/>
          </p:nvSpPr>
          <p:spPr>
            <a:xfrm>
              <a:off x="3023575" y="2990775"/>
              <a:ext cx="43500" cy="1057500"/>
            </a:xfrm>
            <a:prstGeom prst="rect">
              <a:avLst/>
            </a:prstGeom>
            <a:solidFill>
              <a:srgbClr val="FFD966"/>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7" name="Google Shape;947;p71"/>
            <p:cNvSpPr/>
            <p:nvPr/>
          </p:nvSpPr>
          <p:spPr>
            <a:xfrm>
              <a:off x="3023575" y="29807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8" name="Google Shape;948;p71"/>
            <p:cNvSpPr/>
            <p:nvPr/>
          </p:nvSpPr>
          <p:spPr>
            <a:xfrm>
              <a:off x="3023575" y="4033250"/>
              <a:ext cx="43500" cy="26700"/>
            </a:xfrm>
            <a:prstGeom prst="ellipse">
              <a:avLst/>
            </a:prstGeom>
            <a:solidFill>
              <a:srgbClr val="BF9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49" name="Google Shape;949;p71"/>
          <p:cNvSpPr/>
          <p:nvPr/>
        </p:nvSpPr>
        <p:spPr>
          <a:xfrm rot="3825629">
            <a:off x="7537060" y="2708602"/>
            <a:ext cx="118066" cy="326294"/>
          </a:xfrm>
          <a:prstGeom prst="leftBrace">
            <a:avLst>
              <a:gd fmla="val 32386" name="adj1"/>
              <a:gd fmla="val 49761" name="adj2"/>
            </a:avLst>
          </a:prstGeom>
          <a:no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0" name="Google Shape;950;p71"/>
          <p:cNvSpPr txBox="1"/>
          <p:nvPr/>
        </p:nvSpPr>
        <p:spPr>
          <a:xfrm flipH="1" rot="2546">
            <a:off x="5433600" y="2301940"/>
            <a:ext cx="3240301"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2.9 cm oo aan ku dhex jirin weelka (saucepan)</a:t>
            </a:r>
            <a:endParaRPr sz="1800">
              <a:latin typeface="Lexend"/>
              <a:ea typeface="Lexend"/>
              <a:cs typeface="Lexend"/>
              <a:sym typeface="Lexend"/>
            </a:endParaRPr>
          </a:p>
        </p:txBody>
      </p:sp>
      <p:sp>
        <p:nvSpPr>
          <p:cNvPr id="951" name="Google Shape;951;p71"/>
          <p:cNvSpPr txBox="1"/>
          <p:nvPr/>
        </p:nvSpPr>
        <p:spPr>
          <a:xfrm flipH="1" rot="2549">
            <a:off x="324074" y="667417"/>
            <a:ext cx="8496002"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Oo maxaa yeelay dhererka xariijinta spaghetti waa 28 cm, waxay ka dheer tahay jibaaran (hypotenuse) saddexagalka qumman (25.1 cm).</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0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Tani waxay ka dhigan tahay inaysan si buuxda ugu habboonayn weelka - waxaa jiri doona qayb yar oo spaghetti ah oo aan ku dhex jiri doonin biyo (water), sidaas darteedna aan si siman u karin doonin.</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72"/>
          <p:cNvSpPr txBox="1"/>
          <p:nvPr/>
        </p:nvSpPr>
        <p:spPr>
          <a:xfrm flipH="1">
            <a:off x="4493895" y="3516150"/>
            <a:ext cx="757200" cy="19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11 cm</a:t>
            </a:r>
            <a:endParaRPr sz="1800">
              <a:latin typeface="Lexend"/>
              <a:ea typeface="Lexend"/>
              <a:cs typeface="Lexend"/>
              <a:sym typeface="Lexend"/>
            </a:endParaRPr>
          </a:p>
        </p:txBody>
      </p:sp>
      <p:sp>
        <p:nvSpPr>
          <p:cNvPr id="957" name="Google Shape;957;p72"/>
          <p:cNvSpPr txBox="1"/>
          <p:nvPr/>
        </p:nvSpPr>
        <p:spPr>
          <a:xfrm flipH="1">
            <a:off x="3364395" y="4543375"/>
            <a:ext cx="757200" cy="19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6 cm</a:t>
            </a:r>
            <a:endParaRPr sz="1800">
              <a:latin typeface="Lexend"/>
              <a:ea typeface="Lexend"/>
              <a:cs typeface="Lexend"/>
              <a:sym typeface="Lexend"/>
            </a:endParaRPr>
          </a:p>
        </p:txBody>
      </p:sp>
      <p:sp>
        <p:nvSpPr>
          <p:cNvPr id="958" name="Google Shape;958;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Xaalado lagu qiyaaso saddexagal qumman (right-angled triangles)</a:t>
            </a:r>
            <a:endParaRPr/>
          </a:p>
        </p:txBody>
      </p:sp>
      <p:pic>
        <p:nvPicPr>
          <p:cNvPr id="959" name="Google Shape;959;p72"/>
          <p:cNvPicPr preferRelativeResize="0"/>
          <p:nvPr/>
        </p:nvPicPr>
        <p:blipFill>
          <a:blip r:embed="rId6">
            <a:alphaModFix/>
          </a:blip>
          <a:stretch>
            <a:fillRect/>
          </a:stretch>
        </p:blipFill>
        <p:spPr>
          <a:xfrm>
            <a:off x="324001" y="613501"/>
            <a:ext cx="650950" cy="814025"/>
          </a:xfrm>
          <a:prstGeom prst="rect">
            <a:avLst/>
          </a:prstGeom>
          <a:noFill/>
          <a:ln>
            <a:noFill/>
          </a:ln>
        </p:spPr>
      </p:pic>
      <p:sp>
        <p:nvSpPr>
          <p:cNvPr id="960" name="Google Shape;960;p72"/>
          <p:cNvSpPr/>
          <p:nvPr/>
        </p:nvSpPr>
        <p:spPr>
          <a:xfrm>
            <a:off x="6942676" y="3952552"/>
            <a:ext cx="1088100" cy="568200"/>
          </a:xfrm>
          <a:prstGeom prst="ellipse">
            <a:avLst/>
          </a:prstGeom>
          <a:gradFill>
            <a:gsLst>
              <a:gs pos="0">
                <a:srgbClr val="9FC5E8"/>
              </a:gs>
              <a:gs pos="49000">
                <a:srgbClr val="0B5394"/>
              </a:gs>
              <a:gs pos="100000">
                <a:srgbClr val="07376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1" name="Google Shape;961;p72"/>
          <p:cNvSpPr/>
          <p:nvPr/>
        </p:nvSpPr>
        <p:spPr>
          <a:xfrm>
            <a:off x="6942729" y="3146517"/>
            <a:ext cx="1088100" cy="1082100"/>
          </a:xfrm>
          <a:prstGeom prst="rect">
            <a:avLst/>
          </a:prstGeom>
          <a:gradFill>
            <a:gsLst>
              <a:gs pos="0">
                <a:srgbClr val="9FC5E8"/>
              </a:gs>
              <a:gs pos="49000">
                <a:srgbClr val="0B5394"/>
              </a:gs>
              <a:gs pos="100000">
                <a:srgbClr val="073763"/>
              </a:gs>
            </a:gsLst>
            <a:lin ang="0" scaled="0"/>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2" name="Google Shape;962;p72"/>
          <p:cNvSpPr/>
          <p:nvPr/>
        </p:nvSpPr>
        <p:spPr>
          <a:xfrm>
            <a:off x="6942676" y="2848162"/>
            <a:ext cx="1088100" cy="568200"/>
          </a:xfrm>
          <a:prstGeom prst="ellipse">
            <a:avLst/>
          </a:prstGeom>
          <a:gradFill>
            <a:gsLst>
              <a:gs pos="0">
                <a:srgbClr val="CFE2F3"/>
              </a:gs>
              <a:gs pos="62000">
                <a:srgbClr val="073763"/>
              </a:gs>
              <a:gs pos="100000">
                <a:srgbClr val="073763"/>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63" name="Google Shape;963;p72"/>
          <p:cNvCxnSpPr/>
          <p:nvPr/>
        </p:nvCxnSpPr>
        <p:spPr>
          <a:xfrm>
            <a:off x="8031090" y="3146565"/>
            <a:ext cx="0" cy="1082100"/>
          </a:xfrm>
          <a:prstGeom prst="straightConnector1">
            <a:avLst/>
          </a:prstGeom>
          <a:noFill/>
          <a:ln cap="flat" cmpd="sng" w="28575">
            <a:solidFill>
              <a:schemeClr val="dk1"/>
            </a:solidFill>
            <a:prstDash val="solid"/>
            <a:round/>
            <a:headEnd len="med" w="med" type="none"/>
            <a:tailEnd len="med" w="med" type="none"/>
          </a:ln>
        </p:spPr>
      </p:cxnSp>
      <p:cxnSp>
        <p:nvCxnSpPr>
          <p:cNvPr id="964" name="Google Shape;964;p72"/>
          <p:cNvCxnSpPr/>
          <p:nvPr/>
        </p:nvCxnSpPr>
        <p:spPr>
          <a:xfrm>
            <a:off x="6942746" y="3146565"/>
            <a:ext cx="0" cy="1082100"/>
          </a:xfrm>
          <a:prstGeom prst="straightConnector1">
            <a:avLst/>
          </a:prstGeom>
          <a:noFill/>
          <a:ln cap="flat" cmpd="sng" w="28575">
            <a:solidFill>
              <a:schemeClr val="dk1"/>
            </a:solidFill>
            <a:prstDash val="solid"/>
            <a:round/>
            <a:headEnd len="med" w="med" type="none"/>
            <a:tailEnd len="med" w="med" type="none"/>
          </a:ln>
        </p:spPr>
      </p:cxnSp>
      <p:pic>
        <p:nvPicPr>
          <p:cNvPr id="965" name="Google Shape;965;p72"/>
          <p:cNvPicPr preferRelativeResize="0"/>
          <p:nvPr/>
        </p:nvPicPr>
        <p:blipFill rotWithShape="1">
          <a:blip r:embed="rId4">
            <a:alphaModFix/>
          </a:blip>
          <a:srcRect b="9364" l="27597" r="27534" t="12203"/>
          <a:stretch/>
        </p:blipFill>
        <p:spPr>
          <a:xfrm rot="-9181200">
            <a:off x="6226086" y="2903043"/>
            <a:ext cx="830040" cy="1454323"/>
          </a:xfrm>
          <a:prstGeom prst="rect">
            <a:avLst/>
          </a:prstGeom>
          <a:noFill/>
          <a:ln>
            <a:noFill/>
          </a:ln>
        </p:spPr>
      </p:pic>
      <p:grpSp>
        <p:nvGrpSpPr>
          <p:cNvPr id="966" name="Google Shape;966;p72"/>
          <p:cNvGrpSpPr/>
          <p:nvPr/>
        </p:nvGrpSpPr>
        <p:grpSpPr>
          <a:xfrm flipH="1">
            <a:off x="6942565" y="4602923"/>
            <a:ext cx="1088406" cy="262915"/>
            <a:chOff x="5587850" y="4229975"/>
            <a:chExt cx="1871400" cy="345850"/>
          </a:xfrm>
        </p:grpSpPr>
        <p:cxnSp>
          <p:nvCxnSpPr>
            <p:cNvPr id="967" name="Google Shape;967;p72"/>
            <p:cNvCxnSpPr/>
            <p:nvPr/>
          </p:nvCxnSpPr>
          <p:spPr>
            <a:xfrm>
              <a:off x="5587850" y="422997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968" name="Google Shape;968;p72"/>
            <p:cNvSpPr txBox="1"/>
            <p:nvPr/>
          </p:nvSpPr>
          <p:spPr>
            <a:xfrm>
              <a:off x="5933130" y="4252125"/>
              <a:ext cx="1180800" cy="32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6 cm</a:t>
              </a:r>
              <a:endParaRPr sz="1800">
                <a:latin typeface="Lexend"/>
                <a:ea typeface="Lexend"/>
                <a:cs typeface="Lexend"/>
                <a:sym typeface="Lexend"/>
              </a:endParaRPr>
            </a:p>
          </p:txBody>
        </p:sp>
      </p:grpSp>
      <p:grpSp>
        <p:nvGrpSpPr>
          <p:cNvPr id="969" name="Google Shape;969;p72"/>
          <p:cNvGrpSpPr/>
          <p:nvPr/>
        </p:nvGrpSpPr>
        <p:grpSpPr>
          <a:xfrm flipH="1">
            <a:off x="8105386" y="3154492"/>
            <a:ext cx="757159" cy="1155777"/>
            <a:chOff x="5738204" y="3070525"/>
            <a:chExt cx="996000" cy="1871400"/>
          </a:xfrm>
        </p:grpSpPr>
        <p:cxnSp>
          <p:nvCxnSpPr>
            <p:cNvPr id="970" name="Google Shape;970;p72"/>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971" name="Google Shape;971;p72"/>
            <p:cNvSpPr txBox="1"/>
            <p:nvPr/>
          </p:nvSpPr>
          <p:spPr>
            <a:xfrm>
              <a:off x="5738204" y="3844379"/>
              <a:ext cx="9960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11 cm</a:t>
              </a:r>
              <a:endParaRPr sz="1800">
                <a:latin typeface="Lexend"/>
                <a:ea typeface="Lexend"/>
                <a:cs typeface="Lexend"/>
                <a:sym typeface="Lexend"/>
              </a:endParaRPr>
            </a:p>
          </p:txBody>
        </p:sp>
      </p:grpSp>
      <p:grpSp>
        <p:nvGrpSpPr>
          <p:cNvPr id="972" name="Google Shape;972;p72"/>
          <p:cNvGrpSpPr/>
          <p:nvPr/>
        </p:nvGrpSpPr>
        <p:grpSpPr>
          <a:xfrm>
            <a:off x="5699512" y="2944124"/>
            <a:ext cx="760414" cy="1450335"/>
            <a:chOff x="5696193" y="3070525"/>
            <a:chExt cx="1000282" cy="1871400"/>
          </a:xfrm>
        </p:grpSpPr>
        <p:cxnSp>
          <p:nvCxnSpPr>
            <p:cNvPr id="973" name="Google Shape;973;p72"/>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974" name="Google Shape;974;p72"/>
            <p:cNvSpPr txBox="1"/>
            <p:nvPr/>
          </p:nvSpPr>
          <p:spPr>
            <a:xfrm>
              <a:off x="5696193" y="3844364"/>
              <a:ext cx="9960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14 cm</a:t>
              </a:r>
              <a:endParaRPr sz="1800">
                <a:latin typeface="Lexend"/>
                <a:ea typeface="Lexend"/>
                <a:cs typeface="Lexend"/>
                <a:sym typeface="Lexend"/>
              </a:endParaRPr>
            </a:p>
          </p:txBody>
        </p:sp>
      </p:grpSp>
      <p:sp>
        <p:nvSpPr>
          <p:cNvPr id="975" name="Google Shape;975;p72"/>
          <p:cNvSpPr txBox="1"/>
          <p:nvPr/>
        </p:nvSpPr>
        <p:spPr>
          <a:xfrm flipH="1" rot="2577">
            <a:off x="1216874" y="667713"/>
            <a:ext cx="76032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Nuur wuxuu doonayaa inuu isticmaalo qalimo dhaadheer oo ka soo baxa weelka qalimada, si uusan u raadin qalimo gaagaaban.</a:t>
            </a:r>
            <a:endParaRPr sz="1800">
              <a:latin typeface="Lexend"/>
              <a:ea typeface="Lexend"/>
              <a:cs typeface="Lexend"/>
              <a:sym typeface="Lexend"/>
            </a:endParaRPr>
          </a:p>
        </p:txBody>
      </p:sp>
      <p:sp>
        <p:nvSpPr>
          <p:cNvPr id="976" name="Google Shape;976;p72"/>
          <p:cNvSpPr txBox="1"/>
          <p:nvPr/>
        </p:nvSpPr>
        <p:spPr>
          <a:xfrm flipH="1" rot="2549">
            <a:off x="324074" y="1447377"/>
            <a:ext cx="84960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In kastoo qalinkani uu ka dheer yahay weelka qalimada, wuxuu ka walwalsan yahay in qalinku ku dhaco weelka oo ku xirmo gudaha.</a:t>
            </a:r>
            <a:endParaRPr sz="1800">
              <a:latin typeface="Lexend"/>
              <a:ea typeface="Lexend"/>
              <a:cs typeface="Lexend"/>
              <a:sym typeface="Lexend"/>
            </a:endParaRPr>
          </a:p>
        </p:txBody>
      </p:sp>
      <p:pic>
        <p:nvPicPr>
          <p:cNvPr id="977" name="Google Shape;977;p72"/>
          <p:cNvPicPr preferRelativeResize="0"/>
          <p:nvPr/>
        </p:nvPicPr>
        <p:blipFill rotWithShape="1">
          <a:blip r:embed="rId4">
            <a:alphaModFix/>
          </a:blip>
          <a:srcRect b="9364" l="27597" r="27534" t="12203"/>
          <a:stretch/>
        </p:blipFill>
        <p:spPr>
          <a:xfrm rot="-6339173">
            <a:off x="7116894" y="3147539"/>
            <a:ext cx="770764" cy="1350449"/>
          </a:xfrm>
          <a:prstGeom prst="rect">
            <a:avLst/>
          </a:prstGeom>
          <a:noFill/>
          <a:ln>
            <a:noFill/>
          </a:ln>
        </p:spPr>
      </p:pic>
      <p:sp>
        <p:nvSpPr>
          <p:cNvPr id="978" name="Google Shape;978;p72"/>
          <p:cNvSpPr txBox="1"/>
          <p:nvPr/>
        </p:nvSpPr>
        <p:spPr>
          <a:xfrm flipH="1" rot="2219">
            <a:off x="324000" y="2452101"/>
            <a:ext cx="2323800"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Nuur wuxuu u qaabeeyaa weelka qalimada sidii saddexagal qumman (right-angled triangle). Waa maxay dhererka labada dhinac ee gaagaaban ee saddexagalkan?</a:t>
            </a:r>
            <a:endParaRPr sz="1800">
              <a:latin typeface="Lexend"/>
              <a:ea typeface="Lexend"/>
              <a:cs typeface="Lexend"/>
              <a:sym typeface="Lexend"/>
            </a:endParaRPr>
          </a:p>
        </p:txBody>
      </p:sp>
      <p:cxnSp>
        <p:nvCxnSpPr>
          <p:cNvPr id="979" name="Google Shape;979;p72"/>
          <p:cNvCxnSpPr/>
          <p:nvPr/>
        </p:nvCxnSpPr>
        <p:spPr>
          <a:xfrm rot="10800000">
            <a:off x="3258283" y="4458575"/>
            <a:ext cx="983700" cy="0"/>
          </a:xfrm>
          <a:prstGeom prst="straightConnector1">
            <a:avLst/>
          </a:prstGeom>
          <a:noFill/>
          <a:ln cap="flat" cmpd="sng" w="28575">
            <a:solidFill>
              <a:srgbClr val="4F7BE8"/>
            </a:solidFill>
            <a:prstDash val="solid"/>
            <a:round/>
            <a:headEnd len="med" w="med" type="triangle"/>
            <a:tailEnd len="med" w="med" type="triangle"/>
          </a:ln>
        </p:spPr>
      </p:cxnSp>
      <p:sp>
        <p:nvSpPr>
          <p:cNvPr id="980" name="Google Shape;980;p72"/>
          <p:cNvSpPr/>
          <p:nvPr/>
        </p:nvSpPr>
        <p:spPr>
          <a:xfrm flipH="1">
            <a:off x="3262850" y="29285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81" name="Google Shape;981;p72"/>
          <p:cNvCxnSpPr/>
          <p:nvPr/>
        </p:nvCxnSpPr>
        <p:spPr>
          <a:xfrm>
            <a:off x="4426150" y="2965800"/>
            <a:ext cx="0" cy="1300500"/>
          </a:xfrm>
          <a:prstGeom prst="straightConnector1">
            <a:avLst/>
          </a:prstGeom>
          <a:noFill/>
          <a:ln cap="flat" cmpd="sng" w="28575">
            <a:solidFill>
              <a:srgbClr val="4F7BE8"/>
            </a:solidFill>
            <a:prstDash val="solid"/>
            <a:round/>
            <a:headEnd len="med" w="med" type="triangle"/>
            <a:tailEnd len="med" w="med" type="triangle"/>
          </a:ln>
        </p:spPr>
      </p:cxnSp>
      <p:grpSp>
        <p:nvGrpSpPr>
          <p:cNvPr id="982" name="Google Shape;982;p72"/>
          <p:cNvGrpSpPr/>
          <p:nvPr/>
        </p:nvGrpSpPr>
        <p:grpSpPr>
          <a:xfrm flipH="1">
            <a:off x="4491978" y="3487534"/>
            <a:ext cx="285339" cy="285339"/>
            <a:chOff x="1020916" y="1442088"/>
            <a:chExt cx="457200" cy="457200"/>
          </a:xfrm>
        </p:grpSpPr>
        <p:pic>
          <p:nvPicPr>
            <p:cNvPr id="983" name="Google Shape;983;p72"/>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984" name="Google Shape;984;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85" name="Google Shape;985;p72"/>
          <p:cNvGrpSpPr/>
          <p:nvPr/>
        </p:nvGrpSpPr>
        <p:grpSpPr>
          <a:xfrm flipH="1">
            <a:off x="3600335" y="4500609"/>
            <a:ext cx="285339" cy="285339"/>
            <a:chOff x="1020916" y="1442088"/>
            <a:chExt cx="457200" cy="457200"/>
          </a:xfrm>
        </p:grpSpPr>
        <p:pic>
          <p:nvPicPr>
            <p:cNvPr id="986" name="Google Shape;986;p72"/>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987" name="Google Shape;987;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88" name="Google Shape;988;p72"/>
          <p:cNvSpPr/>
          <p:nvPr/>
        </p:nvSpPr>
        <p:spPr>
          <a:xfrm flipH="1">
            <a:off x="4041125" y="40866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6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7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8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8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73"/>
          <p:cNvSpPr txBox="1"/>
          <p:nvPr/>
        </p:nvSpPr>
        <p:spPr>
          <a:xfrm flipH="1">
            <a:off x="4493895" y="3516150"/>
            <a:ext cx="757200" cy="19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11 cm</a:t>
            </a:r>
            <a:endParaRPr sz="1800">
              <a:latin typeface="Lexend"/>
              <a:ea typeface="Lexend"/>
              <a:cs typeface="Lexend"/>
              <a:sym typeface="Lexend"/>
            </a:endParaRPr>
          </a:p>
        </p:txBody>
      </p:sp>
      <p:sp>
        <p:nvSpPr>
          <p:cNvPr id="994" name="Google Shape;994;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Xaalado lagu qiyaaso saddexagal qumman (right-angled triangles)</a:t>
            </a:r>
            <a:endParaRPr/>
          </a:p>
        </p:txBody>
      </p:sp>
      <p:pic>
        <p:nvPicPr>
          <p:cNvPr id="995" name="Google Shape;995;p73"/>
          <p:cNvPicPr preferRelativeResize="0"/>
          <p:nvPr/>
        </p:nvPicPr>
        <p:blipFill>
          <a:blip r:embed="rId5">
            <a:alphaModFix/>
          </a:blip>
          <a:stretch>
            <a:fillRect/>
          </a:stretch>
        </p:blipFill>
        <p:spPr>
          <a:xfrm>
            <a:off x="324001" y="613501"/>
            <a:ext cx="650950" cy="814025"/>
          </a:xfrm>
          <a:prstGeom prst="rect">
            <a:avLst/>
          </a:prstGeom>
          <a:noFill/>
          <a:ln>
            <a:noFill/>
          </a:ln>
        </p:spPr>
      </p:pic>
      <p:sp>
        <p:nvSpPr>
          <p:cNvPr id="996" name="Google Shape;996;p73"/>
          <p:cNvSpPr/>
          <p:nvPr/>
        </p:nvSpPr>
        <p:spPr>
          <a:xfrm>
            <a:off x="6942676" y="3952552"/>
            <a:ext cx="1088100" cy="568200"/>
          </a:xfrm>
          <a:prstGeom prst="ellipse">
            <a:avLst/>
          </a:prstGeom>
          <a:gradFill>
            <a:gsLst>
              <a:gs pos="0">
                <a:srgbClr val="9FC5E8"/>
              </a:gs>
              <a:gs pos="49000">
                <a:srgbClr val="0B5394"/>
              </a:gs>
              <a:gs pos="100000">
                <a:srgbClr val="07376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7" name="Google Shape;997;p73"/>
          <p:cNvSpPr/>
          <p:nvPr/>
        </p:nvSpPr>
        <p:spPr>
          <a:xfrm>
            <a:off x="6942729" y="3146517"/>
            <a:ext cx="1088100" cy="1082100"/>
          </a:xfrm>
          <a:prstGeom prst="rect">
            <a:avLst/>
          </a:prstGeom>
          <a:gradFill>
            <a:gsLst>
              <a:gs pos="0">
                <a:srgbClr val="9FC5E8"/>
              </a:gs>
              <a:gs pos="49000">
                <a:srgbClr val="0B5394"/>
              </a:gs>
              <a:gs pos="100000">
                <a:srgbClr val="073763"/>
              </a:gs>
            </a:gsLst>
            <a:lin ang="0" scaled="0"/>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8" name="Google Shape;998;p73"/>
          <p:cNvSpPr/>
          <p:nvPr/>
        </p:nvSpPr>
        <p:spPr>
          <a:xfrm>
            <a:off x="6942676" y="2848162"/>
            <a:ext cx="1088100" cy="568200"/>
          </a:xfrm>
          <a:prstGeom prst="ellipse">
            <a:avLst/>
          </a:prstGeom>
          <a:gradFill>
            <a:gsLst>
              <a:gs pos="0">
                <a:srgbClr val="CFE2F3"/>
              </a:gs>
              <a:gs pos="62000">
                <a:srgbClr val="073763"/>
              </a:gs>
              <a:gs pos="100000">
                <a:srgbClr val="073763"/>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99" name="Google Shape;999;p73"/>
          <p:cNvCxnSpPr/>
          <p:nvPr/>
        </p:nvCxnSpPr>
        <p:spPr>
          <a:xfrm>
            <a:off x="8031090" y="3146565"/>
            <a:ext cx="0" cy="1082100"/>
          </a:xfrm>
          <a:prstGeom prst="straightConnector1">
            <a:avLst/>
          </a:prstGeom>
          <a:noFill/>
          <a:ln cap="flat" cmpd="sng" w="28575">
            <a:solidFill>
              <a:schemeClr val="dk1"/>
            </a:solidFill>
            <a:prstDash val="solid"/>
            <a:round/>
            <a:headEnd len="med" w="med" type="none"/>
            <a:tailEnd len="med" w="med" type="none"/>
          </a:ln>
        </p:spPr>
      </p:cxnSp>
      <p:cxnSp>
        <p:nvCxnSpPr>
          <p:cNvPr id="1000" name="Google Shape;1000;p73"/>
          <p:cNvCxnSpPr/>
          <p:nvPr/>
        </p:nvCxnSpPr>
        <p:spPr>
          <a:xfrm>
            <a:off x="6942746" y="3146565"/>
            <a:ext cx="0" cy="1082100"/>
          </a:xfrm>
          <a:prstGeom prst="straightConnector1">
            <a:avLst/>
          </a:prstGeom>
          <a:noFill/>
          <a:ln cap="flat" cmpd="sng" w="28575">
            <a:solidFill>
              <a:schemeClr val="dk1"/>
            </a:solidFill>
            <a:prstDash val="solid"/>
            <a:round/>
            <a:headEnd len="med" w="med" type="none"/>
            <a:tailEnd len="med" w="med" type="none"/>
          </a:ln>
        </p:spPr>
      </p:cxnSp>
      <p:pic>
        <p:nvPicPr>
          <p:cNvPr id="1001" name="Google Shape;1001;p73"/>
          <p:cNvPicPr preferRelativeResize="0"/>
          <p:nvPr/>
        </p:nvPicPr>
        <p:blipFill rotWithShape="1">
          <a:blip r:embed="rId4">
            <a:alphaModFix/>
          </a:blip>
          <a:srcRect b="9364" l="27597" r="27534" t="12203"/>
          <a:stretch/>
        </p:blipFill>
        <p:spPr>
          <a:xfrm rot="-9181200">
            <a:off x="6226086" y="2903043"/>
            <a:ext cx="830040" cy="1454323"/>
          </a:xfrm>
          <a:prstGeom prst="rect">
            <a:avLst/>
          </a:prstGeom>
          <a:noFill/>
          <a:ln>
            <a:noFill/>
          </a:ln>
        </p:spPr>
      </p:pic>
      <p:grpSp>
        <p:nvGrpSpPr>
          <p:cNvPr id="1002" name="Google Shape;1002;p73"/>
          <p:cNvGrpSpPr/>
          <p:nvPr/>
        </p:nvGrpSpPr>
        <p:grpSpPr>
          <a:xfrm flipH="1">
            <a:off x="6942565" y="4602923"/>
            <a:ext cx="1088406" cy="262915"/>
            <a:chOff x="5587850" y="4229975"/>
            <a:chExt cx="1871400" cy="345850"/>
          </a:xfrm>
        </p:grpSpPr>
        <p:cxnSp>
          <p:nvCxnSpPr>
            <p:cNvPr id="1003" name="Google Shape;1003;p73"/>
            <p:cNvCxnSpPr/>
            <p:nvPr/>
          </p:nvCxnSpPr>
          <p:spPr>
            <a:xfrm>
              <a:off x="5587850" y="422997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1004" name="Google Shape;1004;p73"/>
            <p:cNvSpPr txBox="1"/>
            <p:nvPr/>
          </p:nvSpPr>
          <p:spPr>
            <a:xfrm>
              <a:off x="5933130" y="4252125"/>
              <a:ext cx="1180800" cy="32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6 cm</a:t>
              </a:r>
              <a:endParaRPr sz="1800">
                <a:latin typeface="Lexend"/>
                <a:ea typeface="Lexend"/>
                <a:cs typeface="Lexend"/>
                <a:sym typeface="Lexend"/>
              </a:endParaRPr>
            </a:p>
          </p:txBody>
        </p:sp>
      </p:grpSp>
      <p:grpSp>
        <p:nvGrpSpPr>
          <p:cNvPr id="1005" name="Google Shape;1005;p73"/>
          <p:cNvGrpSpPr/>
          <p:nvPr/>
        </p:nvGrpSpPr>
        <p:grpSpPr>
          <a:xfrm flipH="1">
            <a:off x="8105386" y="3154492"/>
            <a:ext cx="757159" cy="1155777"/>
            <a:chOff x="5738204" y="3070525"/>
            <a:chExt cx="996000" cy="1871400"/>
          </a:xfrm>
        </p:grpSpPr>
        <p:cxnSp>
          <p:nvCxnSpPr>
            <p:cNvPr id="1006" name="Google Shape;1006;p73"/>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1007" name="Google Shape;1007;p73"/>
            <p:cNvSpPr txBox="1"/>
            <p:nvPr/>
          </p:nvSpPr>
          <p:spPr>
            <a:xfrm>
              <a:off x="5738204" y="3844379"/>
              <a:ext cx="9960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11 cm</a:t>
              </a:r>
              <a:endParaRPr sz="1800">
                <a:latin typeface="Lexend"/>
                <a:ea typeface="Lexend"/>
                <a:cs typeface="Lexend"/>
                <a:sym typeface="Lexend"/>
              </a:endParaRPr>
            </a:p>
          </p:txBody>
        </p:sp>
      </p:grpSp>
      <p:grpSp>
        <p:nvGrpSpPr>
          <p:cNvPr id="1008" name="Google Shape;1008;p73"/>
          <p:cNvGrpSpPr/>
          <p:nvPr/>
        </p:nvGrpSpPr>
        <p:grpSpPr>
          <a:xfrm>
            <a:off x="5699512" y="2944124"/>
            <a:ext cx="760414" cy="1450335"/>
            <a:chOff x="5696193" y="3070525"/>
            <a:chExt cx="1000282" cy="1871400"/>
          </a:xfrm>
        </p:grpSpPr>
        <p:cxnSp>
          <p:nvCxnSpPr>
            <p:cNvPr id="1009" name="Google Shape;1009;p73"/>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1010" name="Google Shape;1010;p73"/>
            <p:cNvSpPr txBox="1"/>
            <p:nvPr/>
          </p:nvSpPr>
          <p:spPr>
            <a:xfrm>
              <a:off x="5696193" y="3844364"/>
              <a:ext cx="9960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14 cm</a:t>
              </a:r>
              <a:endParaRPr sz="1800">
                <a:latin typeface="Lexend"/>
                <a:ea typeface="Lexend"/>
                <a:cs typeface="Lexend"/>
                <a:sym typeface="Lexend"/>
              </a:endParaRPr>
            </a:p>
          </p:txBody>
        </p:sp>
      </p:grpSp>
      <p:sp>
        <p:nvSpPr>
          <p:cNvPr id="1011" name="Google Shape;1011;p73"/>
          <p:cNvSpPr txBox="1"/>
          <p:nvPr/>
        </p:nvSpPr>
        <p:spPr>
          <a:xfrm flipH="1" rot="2577">
            <a:off x="1216874" y="667713"/>
            <a:ext cx="76032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Nuur wuxuu doonayaa inuu isticmaalo qalimo dhaadheer oo ka soo baxa weelka qalimada, si uusan u raadin qalimo gaagaaban.</a:t>
            </a:r>
            <a:endParaRPr sz="1800">
              <a:latin typeface="Lexend"/>
              <a:ea typeface="Lexend"/>
              <a:cs typeface="Lexend"/>
              <a:sym typeface="Lexend"/>
            </a:endParaRPr>
          </a:p>
        </p:txBody>
      </p:sp>
      <p:sp>
        <p:nvSpPr>
          <p:cNvPr id="1012" name="Google Shape;1012;p73"/>
          <p:cNvSpPr txBox="1"/>
          <p:nvPr/>
        </p:nvSpPr>
        <p:spPr>
          <a:xfrm flipH="1" rot="2549">
            <a:off x="324074" y="1447377"/>
            <a:ext cx="84960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In kasta oo qalin-kan uu ka dheer yahay weelka qalinka (pencil pot), wuxuu ka walaacsan yahay in qalinku ku dhaco weelka qalinka (pencil pot) oo ku xirmo gudaha.</a:t>
            </a:r>
            <a:endParaRPr sz="1800">
              <a:latin typeface="Lexend"/>
              <a:ea typeface="Lexend"/>
              <a:cs typeface="Lexend"/>
              <a:sym typeface="Lexend"/>
            </a:endParaRPr>
          </a:p>
        </p:txBody>
      </p:sp>
      <p:sp>
        <p:nvSpPr>
          <p:cNvPr id="1013" name="Google Shape;1013;p73"/>
          <p:cNvSpPr txBox="1"/>
          <p:nvPr/>
        </p:nvSpPr>
        <p:spPr>
          <a:xfrm flipH="1" rot="2219">
            <a:off x="324000" y="3061701"/>
            <a:ext cx="2323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Waa maxay dhererka hypotenuse-ka (hypotenuse) saddex-xagalkan (triangle), oo loo soo koobay 2 meelood oo jajab tobanle (decimal places)?</a:t>
            </a:r>
            <a:endParaRPr sz="1800">
              <a:latin typeface="Lexend"/>
              <a:ea typeface="Lexend"/>
              <a:cs typeface="Lexend"/>
              <a:sym typeface="Lexend"/>
            </a:endParaRPr>
          </a:p>
        </p:txBody>
      </p:sp>
      <p:grpSp>
        <p:nvGrpSpPr>
          <p:cNvPr id="1014" name="Google Shape;1014;p73"/>
          <p:cNvGrpSpPr/>
          <p:nvPr/>
        </p:nvGrpSpPr>
        <p:grpSpPr>
          <a:xfrm>
            <a:off x="3258283" y="4458575"/>
            <a:ext cx="983700" cy="284600"/>
            <a:chOff x="3258283" y="4458575"/>
            <a:chExt cx="983700" cy="284600"/>
          </a:xfrm>
        </p:grpSpPr>
        <p:sp>
          <p:nvSpPr>
            <p:cNvPr id="1015" name="Google Shape;1015;p73"/>
            <p:cNvSpPr txBox="1"/>
            <p:nvPr/>
          </p:nvSpPr>
          <p:spPr>
            <a:xfrm flipH="1">
              <a:off x="3364395" y="4543375"/>
              <a:ext cx="757200" cy="19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6 cm</a:t>
              </a:r>
              <a:endParaRPr sz="1800">
                <a:latin typeface="Lexend"/>
                <a:ea typeface="Lexend"/>
                <a:cs typeface="Lexend"/>
                <a:sym typeface="Lexend"/>
              </a:endParaRPr>
            </a:p>
          </p:txBody>
        </p:sp>
        <p:cxnSp>
          <p:nvCxnSpPr>
            <p:cNvPr id="1016" name="Google Shape;1016;p73"/>
            <p:cNvCxnSpPr/>
            <p:nvPr/>
          </p:nvCxnSpPr>
          <p:spPr>
            <a:xfrm rot="10800000">
              <a:off x="3258283" y="4458575"/>
              <a:ext cx="983700" cy="0"/>
            </a:xfrm>
            <a:prstGeom prst="straightConnector1">
              <a:avLst/>
            </a:prstGeom>
            <a:noFill/>
            <a:ln cap="flat" cmpd="sng" w="28575">
              <a:solidFill>
                <a:srgbClr val="4F7BE8"/>
              </a:solidFill>
              <a:prstDash val="solid"/>
              <a:round/>
              <a:headEnd len="med" w="med" type="triangle"/>
              <a:tailEnd len="med" w="med" type="triangle"/>
            </a:ln>
          </p:spPr>
        </p:cxnSp>
      </p:grpSp>
      <p:sp>
        <p:nvSpPr>
          <p:cNvPr id="1017" name="Google Shape;1017;p73"/>
          <p:cNvSpPr/>
          <p:nvPr/>
        </p:nvSpPr>
        <p:spPr>
          <a:xfrm flipH="1">
            <a:off x="3262850" y="29285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18" name="Google Shape;1018;p73"/>
          <p:cNvCxnSpPr/>
          <p:nvPr/>
        </p:nvCxnSpPr>
        <p:spPr>
          <a:xfrm>
            <a:off x="4426150" y="2965800"/>
            <a:ext cx="0" cy="1300500"/>
          </a:xfrm>
          <a:prstGeom prst="straightConnector1">
            <a:avLst/>
          </a:prstGeom>
          <a:noFill/>
          <a:ln cap="flat" cmpd="sng" w="28575">
            <a:solidFill>
              <a:srgbClr val="4F7BE8"/>
            </a:solidFill>
            <a:prstDash val="solid"/>
            <a:round/>
            <a:headEnd len="med" w="med" type="triangle"/>
            <a:tailEnd len="med" w="med" type="triangle"/>
          </a:ln>
        </p:spPr>
      </p:cxnSp>
      <p:sp>
        <p:nvSpPr>
          <p:cNvPr id="1019" name="Google Shape;1019;p73"/>
          <p:cNvSpPr/>
          <p:nvPr/>
        </p:nvSpPr>
        <p:spPr>
          <a:xfrm flipH="1">
            <a:off x="4041125" y="40866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20" name="Google Shape;1020;p73"/>
          <p:cNvGrpSpPr/>
          <p:nvPr/>
        </p:nvGrpSpPr>
        <p:grpSpPr>
          <a:xfrm flipH="1" rot="7545414">
            <a:off x="2647680" y="3282011"/>
            <a:ext cx="1700587" cy="285459"/>
            <a:chOff x="3258283" y="4458575"/>
            <a:chExt cx="983700" cy="284702"/>
          </a:xfrm>
        </p:grpSpPr>
        <p:sp>
          <p:nvSpPr>
            <p:cNvPr id="1021" name="Google Shape;1021;p73"/>
            <p:cNvSpPr txBox="1"/>
            <p:nvPr/>
          </p:nvSpPr>
          <p:spPr>
            <a:xfrm flipH="1" rot="10798638">
              <a:off x="3364394" y="4543327"/>
              <a:ext cx="757200" cy="19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2000">
                  <a:latin typeface="Kalam"/>
                  <a:ea typeface="Kalam"/>
                  <a:cs typeface="Kalam"/>
                  <a:sym typeface="Kalam"/>
                </a:rPr>
                <a:t>12.53 cm</a:t>
              </a:r>
              <a:endParaRPr sz="2000">
                <a:latin typeface="Kalam"/>
                <a:ea typeface="Kalam"/>
                <a:cs typeface="Kalam"/>
                <a:sym typeface="Kalam"/>
              </a:endParaRPr>
            </a:p>
          </p:txBody>
        </p:sp>
        <p:cxnSp>
          <p:nvCxnSpPr>
            <p:cNvPr id="1022" name="Google Shape;1022;p73"/>
            <p:cNvCxnSpPr/>
            <p:nvPr/>
          </p:nvCxnSpPr>
          <p:spPr>
            <a:xfrm rot="10800000">
              <a:off x="3258283" y="4458575"/>
              <a:ext cx="983700" cy="0"/>
            </a:xfrm>
            <a:prstGeom prst="straightConnector1">
              <a:avLst/>
            </a:prstGeom>
            <a:noFill/>
            <a:ln cap="flat" cmpd="sng" w="28575">
              <a:solidFill>
                <a:srgbClr val="4F7BE8"/>
              </a:solidFill>
              <a:prstDash val="solid"/>
              <a:round/>
              <a:headEnd len="med" w="med" type="triangl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Macnaha (Contexts) ay qaabeeyaan saddex-xagal quman (right-angled triangles)</a:t>
            </a:r>
            <a:endParaRPr/>
          </a:p>
        </p:txBody>
      </p:sp>
      <p:pic>
        <p:nvPicPr>
          <p:cNvPr id="1028" name="Google Shape;1028;p74"/>
          <p:cNvPicPr preferRelativeResize="0"/>
          <p:nvPr/>
        </p:nvPicPr>
        <p:blipFill>
          <a:blip r:embed="rId7">
            <a:alphaModFix/>
          </a:blip>
          <a:stretch>
            <a:fillRect/>
          </a:stretch>
        </p:blipFill>
        <p:spPr>
          <a:xfrm>
            <a:off x="324001" y="613501"/>
            <a:ext cx="650950" cy="814025"/>
          </a:xfrm>
          <a:prstGeom prst="rect">
            <a:avLst/>
          </a:prstGeom>
          <a:noFill/>
          <a:ln>
            <a:noFill/>
          </a:ln>
        </p:spPr>
      </p:pic>
      <p:grpSp>
        <p:nvGrpSpPr>
          <p:cNvPr id="1029" name="Google Shape;1029;p74"/>
          <p:cNvGrpSpPr/>
          <p:nvPr/>
        </p:nvGrpSpPr>
        <p:grpSpPr>
          <a:xfrm>
            <a:off x="3699576" y="2848162"/>
            <a:ext cx="1088414" cy="1672590"/>
            <a:chOff x="6942676" y="2848162"/>
            <a:chExt cx="1088414" cy="1672590"/>
          </a:xfrm>
        </p:grpSpPr>
        <p:sp>
          <p:nvSpPr>
            <p:cNvPr id="1030" name="Google Shape;1030;p74"/>
            <p:cNvSpPr/>
            <p:nvPr/>
          </p:nvSpPr>
          <p:spPr>
            <a:xfrm>
              <a:off x="6942676" y="3952552"/>
              <a:ext cx="1088100" cy="568200"/>
            </a:xfrm>
            <a:prstGeom prst="ellipse">
              <a:avLst/>
            </a:prstGeom>
            <a:gradFill>
              <a:gsLst>
                <a:gs pos="0">
                  <a:srgbClr val="9FC5E8"/>
                </a:gs>
                <a:gs pos="49000">
                  <a:srgbClr val="0B5394"/>
                </a:gs>
                <a:gs pos="100000">
                  <a:srgbClr val="07376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1" name="Google Shape;1031;p74"/>
            <p:cNvSpPr/>
            <p:nvPr/>
          </p:nvSpPr>
          <p:spPr>
            <a:xfrm>
              <a:off x="6942729" y="3146517"/>
              <a:ext cx="1088100" cy="1082100"/>
            </a:xfrm>
            <a:prstGeom prst="rect">
              <a:avLst/>
            </a:prstGeom>
            <a:gradFill>
              <a:gsLst>
                <a:gs pos="0">
                  <a:srgbClr val="9FC5E8"/>
                </a:gs>
                <a:gs pos="49000">
                  <a:srgbClr val="0B5394"/>
                </a:gs>
                <a:gs pos="100000">
                  <a:srgbClr val="07376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2" name="Google Shape;1032;p74"/>
            <p:cNvSpPr/>
            <p:nvPr/>
          </p:nvSpPr>
          <p:spPr>
            <a:xfrm>
              <a:off x="6942676" y="2848162"/>
              <a:ext cx="1088100" cy="568200"/>
            </a:xfrm>
            <a:prstGeom prst="ellipse">
              <a:avLst/>
            </a:prstGeom>
            <a:gradFill>
              <a:gsLst>
                <a:gs pos="0">
                  <a:srgbClr val="CFE2F3"/>
                </a:gs>
                <a:gs pos="62000">
                  <a:srgbClr val="073763"/>
                </a:gs>
                <a:gs pos="100000">
                  <a:srgbClr val="073763"/>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33" name="Google Shape;1033;p74"/>
            <p:cNvCxnSpPr/>
            <p:nvPr/>
          </p:nvCxnSpPr>
          <p:spPr>
            <a:xfrm>
              <a:off x="8031090" y="3146565"/>
              <a:ext cx="0" cy="1082100"/>
            </a:xfrm>
            <a:prstGeom prst="straightConnector1">
              <a:avLst/>
            </a:prstGeom>
            <a:noFill/>
            <a:ln cap="flat" cmpd="sng" w="28575">
              <a:solidFill>
                <a:schemeClr val="dk1"/>
              </a:solidFill>
              <a:prstDash val="solid"/>
              <a:round/>
              <a:headEnd len="med" w="med" type="none"/>
              <a:tailEnd len="med" w="med" type="none"/>
            </a:ln>
          </p:spPr>
        </p:cxnSp>
        <p:cxnSp>
          <p:nvCxnSpPr>
            <p:cNvPr id="1034" name="Google Shape;1034;p74"/>
            <p:cNvCxnSpPr/>
            <p:nvPr/>
          </p:nvCxnSpPr>
          <p:spPr>
            <a:xfrm>
              <a:off x="6942746" y="3146565"/>
              <a:ext cx="0" cy="1082100"/>
            </a:xfrm>
            <a:prstGeom prst="straightConnector1">
              <a:avLst/>
            </a:prstGeom>
            <a:noFill/>
            <a:ln cap="flat" cmpd="sng" w="28575">
              <a:solidFill>
                <a:schemeClr val="dk1"/>
              </a:solidFill>
              <a:prstDash val="solid"/>
              <a:round/>
              <a:headEnd len="med" w="med" type="none"/>
              <a:tailEnd len="med" w="med" type="none"/>
            </a:ln>
          </p:spPr>
        </p:cxnSp>
      </p:grpSp>
      <p:pic>
        <p:nvPicPr>
          <p:cNvPr id="1035" name="Google Shape;1035;p74"/>
          <p:cNvPicPr preferRelativeResize="0"/>
          <p:nvPr/>
        </p:nvPicPr>
        <p:blipFill rotWithShape="1">
          <a:blip r:embed="rId4">
            <a:alphaModFix/>
          </a:blip>
          <a:srcRect b="9364" l="27597" r="27534" t="12203"/>
          <a:stretch/>
        </p:blipFill>
        <p:spPr>
          <a:xfrm flipH="1" rot="9181200">
            <a:off x="40325" y="2903043"/>
            <a:ext cx="830040" cy="1454323"/>
          </a:xfrm>
          <a:prstGeom prst="rect">
            <a:avLst/>
          </a:prstGeom>
          <a:noFill/>
          <a:ln>
            <a:noFill/>
          </a:ln>
        </p:spPr>
      </p:pic>
      <p:grpSp>
        <p:nvGrpSpPr>
          <p:cNvPr id="1036" name="Google Shape;1036;p74"/>
          <p:cNvGrpSpPr/>
          <p:nvPr/>
        </p:nvGrpSpPr>
        <p:grpSpPr>
          <a:xfrm flipH="1">
            <a:off x="636524" y="2944124"/>
            <a:ext cx="760414" cy="1450335"/>
            <a:chOff x="5696193" y="3070525"/>
            <a:chExt cx="1000282" cy="1871400"/>
          </a:xfrm>
        </p:grpSpPr>
        <p:cxnSp>
          <p:nvCxnSpPr>
            <p:cNvPr id="1037" name="Google Shape;1037;p74"/>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1038" name="Google Shape;1038;p74"/>
            <p:cNvSpPr txBox="1"/>
            <p:nvPr/>
          </p:nvSpPr>
          <p:spPr>
            <a:xfrm>
              <a:off x="5696193" y="3844364"/>
              <a:ext cx="9960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14 cm</a:t>
              </a:r>
              <a:endParaRPr sz="1800">
                <a:latin typeface="Lexend"/>
                <a:ea typeface="Lexend"/>
                <a:cs typeface="Lexend"/>
                <a:sym typeface="Lexend"/>
              </a:endParaRPr>
            </a:p>
          </p:txBody>
        </p:sp>
      </p:grpSp>
      <p:sp>
        <p:nvSpPr>
          <p:cNvPr id="1039" name="Google Shape;1039;p74"/>
          <p:cNvSpPr txBox="1"/>
          <p:nvPr/>
        </p:nvSpPr>
        <p:spPr>
          <a:xfrm flipH="1" rot="2577">
            <a:off x="1216874" y="667713"/>
            <a:ext cx="76032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Nuur wuxuu doonayaa inuu isticmaalo qalimo dhaadheer oo ka soo baxa weelka qalinka (pencil pot), si uusan u baahan inuu gacanta ku raadiyo qalimo gaagaaban.</a:t>
            </a:r>
            <a:endParaRPr sz="1800">
              <a:latin typeface="Lexend"/>
              <a:ea typeface="Lexend"/>
              <a:cs typeface="Lexend"/>
              <a:sym typeface="Lexend"/>
            </a:endParaRPr>
          </a:p>
        </p:txBody>
      </p:sp>
      <p:sp>
        <p:nvSpPr>
          <p:cNvPr id="1040" name="Google Shape;1040;p74"/>
          <p:cNvSpPr txBox="1"/>
          <p:nvPr/>
        </p:nvSpPr>
        <p:spPr>
          <a:xfrm flipH="1" rot="2064">
            <a:off x="324074" y="1615728"/>
            <a:ext cx="8496002" cy="708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Hypotenuse-ka (hypotenuse) saddex-xagalkan (triangle) waa 12.53 cm.</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Maxaa gunaanad (conclusion) ah oo aan ka soo qaadan karnaa qalinka (pencil) iyo weelka qalinka (pencil pot)?</a:t>
            </a:r>
            <a:endParaRPr sz="1800">
              <a:solidFill>
                <a:schemeClr val="dk1"/>
              </a:solidFill>
              <a:latin typeface="Lexend"/>
              <a:ea typeface="Lexend"/>
              <a:cs typeface="Lexend"/>
              <a:sym typeface="Lexend"/>
            </a:endParaRPr>
          </a:p>
        </p:txBody>
      </p:sp>
      <p:pic>
        <p:nvPicPr>
          <p:cNvPr id="1041" name="Google Shape;1041;p74"/>
          <p:cNvPicPr preferRelativeResize="0"/>
          <p:nvPr/>
        </p:nvPicPr>
        <p:blipFill rotWithShape="1">
          <a:blip r:embed="rId4">
            <a:alphaModFix/>
          </a:blip>
          <a:srcRect b="9364" l="27597" r="27534" t="12203"/>
          <a:stretch/>
        </p:blipFill>
        <p:spPr>
          <a:xfrm flipH="1" rot="-10178130">
            <a:off x="3810016" y="2605959"/>
            <a:ext cx="1079628" cy="1891606"/>
          </a:xfrm>
          <a:prstGeom prst="rect">
            <a:avLst/>
          </a:prstGeom>
          <a:noFill/>
          <a:ln>
            <a:noFill/>
          </a:ln>
        </p:spPr>
      </p:pic>
      <p:grpSp>
        <p:nvGrpSpPr>
          <p:cNvPr id="1042" name="Google Shape;1042;p74"/>
          <p:cNvGrpSpPr/>
          <p:nvPr/>
        </p:nvGrpSpPr>
        <p:grpSpPr>
          <a:xfrm>
            <a:off x="5447101" y="2848162"/>
            <a:ext cx="1088414" cy="1672590"/>
            <a:chOff x="6942676" y="2848162"/>
            <a:chExt cx="1088414" cy="1672590"/>
          </a:xfrm>
        </p:grpSpPr>
        <p:sp>
          <p:nvSpPr>
            <p:cNvPr id="1043" name="Google Shape;1043;p74"/>
            <p:cNvSpPr/>
            <p:nvPr/>
          </p:nvSpPr>
          <p:spPr>
            <a:xfrm>
              <a:off x="6942676" y="3952552"/>
              <a:ext cx="1088100" cy="568200"/>
            </a:xfrm>
            <a:prstGeom prst="ellipse">
              <a:avLst/>
            </a:prstGeom>
            <a:gradFill>
              <a:gsLst>
                <a:gs pos="0">
                  <a:srgbClr val="9FC5E8"/>
                </a:gs>
                <a:gs pos="49000">
                  <a:srgbClr val="0B5394"/>
                </a:gs>
                <a:gs pos="100000">
                  <a:srgbClr val="07376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4" name="Google Shape;1044;p74"/>
            <p:cNvSpPr/>
            <p:nvPr/>
          </p:nvSpPr>
          <p:spPr>
            <a:xfrm>
              <a:off x="6942729" y="3146517"/>
              <a:ext cx="1088100" cy="1082100"/>
            </a:xfrm>
            <a:prstGeom prst="rect">
              <a:avLst/>
            </a:prstGeom>
            <a:gradFill>
              <a:gsLst>
                <a:gs pos="0">
                  <a:srgbClr val="9FC5E8"/>
                </a:gs>
                <a:gs pos="49000">
                  <a:srgbClr val="0B5394"/>
                </a:gs>
                <a:gs pos="100000">
                  <a:srgbClr val="07376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5" name="Google Shape;1045;p74"/>
            <p:cNvSpPr/>
            <p:nvPr/>
          </p:nvSpPr>
          <p:spPr>
            <a:xfrm>
              <a:off x="6942676" y="2848162"/>
              <a:ext cx="1088100" cy="568200"/>
            </a:xfrm>
            <a:prstGeom prst="ellipse">
              <a:avLst/>
            </a:prstGeom>
            <a:gradFill>
              <a:gsLst>
                <a:gs pos="0">
                  <a:srgbClr val="CFE2F3"/>
                </a:gs>
                <a:gs pos="62000">
                  <a:srgbClr val="073763"/>
                </a:gs>
                <a:gs pos="100000">
                  <a:srgbClr val="073763"/>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46" name="Google Shape;1046;p74"/>
            <p:cNvCxnSpPr/>
            <p:nvPr/>
          </p:nvCxnSpPr>
          <p:spPr>
            <a:xfrm>
              <a:off x="8031090" y="3146565"/>
              <a:ext cx="0" cy="1082100"/>
            </a:xfrm>
            <a:prstGeom prst="straightConnector1">
              <a:avLst/>
            </a:prstGeom>
            <a:noFill/>
            <a:ln cap="flat" cmpd="sng" w="28575">
              <a:solidFill>
                <a:schemeClr val="dk1"/>
              </a:solidFill>
              <a:prstDash val="solid"/>
              <a:round/>
              <a:headEnd len="med" w="med" type="none"/>
              <a:tailEnd len="med" w="med" type="none"/>
            </a:ln>
          </p:spPr>
        </p:cxnSp>
        <p:cxnSp>
          <p:nvCxnSpPr>
            <p:cNvPr id="1047" name="Google Shape;1047;p74"/>
            <p:cNvCxnSpPr/>
            <p:nvPr/>
          </p:nvCxnSpPr>
          <p:spPr>
            <a:xfrm>
              <a:off x="6942746" y="3146565"/>
              <a:ext cx="0" cy="1082100"/>
            </a:xfrm>
            <a:prstGeom prst="straightConnector1">
              <a:avLst/>
            </a:prstGeom>
            <a:noFill/>
            <a:ln cap="flat" cmpd="sng" w="28575">
              <a:solidFill>
                <a:schemeClr val="dk1"/>
              </a:solidFill>
              <a:prstDash val="solid"/>
              <a:round/>
              <a:headEnd len="med" w="med" type="none"/>
              <a:tailEnd len="med" w="med" type="none"/>
            </a:ln>
          </p:spPr>
        </p:cxnSp>
      </p:grpSp>
      <p:sp>
        <p:nvSpPr>
          <p:cNvPr id="1048" name="Google Shape;1048;p74"/>
          <p:cNvSpPr txBox="1"/>
          <p:nvPr/>
        </p:nvSpPr>
        <p:spPr>
          <a:xfrm flipH="1" rot="2208">
            <a:off x="1831175" y="3230849"/>
            <a:ext cx="18684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Qalinku waa dheer yahay oo wuu ka soo bixi karaa weelka qalinka (pencil pot).</a:t>
            </a:r>
            <a:endParaRPr sz="1800">
              <a:solidFill>
                <a:schemeClr val="dk1"/>
              </a:solidFill>
              <a:latin typeface="Lexend"/>
              <a:ea typeface="Lexend"/>
              <a:cs typeface="Lexend"/>
              <a:sym typeface="Lexend"/>
            </a:endParaRPr>
          </a:p>
        </p:txBody>
      </p:sp>
      <p:sp>
        <p:nvSpPr>
          <p:cNvPr id="1049" name="Google Shape;1049;p74"/>
          <p:cNvSpPr txBox="1"/>
          <p:nvPr/>
        </p:nvSpPr>
        <p:spPr>
          <a:xfrm flipH="1" rot="2290">
            <a:off x="6567900" y="3230944"/>
            <a:ext cx="22521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Qalinku kuma filna inuu ka soo baxo weelka qalinka (pencil pot), wuxuuna ku xirmi doonaa gudaha.</a:t>
            </a:r>
            <a:endParaRPr sz="1800">
              <a:solidFill>
                <a:schemeClr val="dk1"/>
              </a:solidFill>
              <a:latin typeface="Lexend"/>
              <a:ea typeface="Lexend"/>
              <a:cs typeface="Lexend"/>
              <a:sym typeface="Lexend"/>
            </a:endParaRPr>
          </a:p>
        </p:txBody>
      </p:sp>
      <p:pic>
        <p:nvPicPr>
          <p:cNvPr id="1050" name="Google Shape;1050;p74"/>
          <p:cNvPicPr preferRelativeResize="0"/>
          <p:nvPr/>
        </p:nvPicPr>
        <p:blipFill rotWithShape="1">
          <a:blip r:embed="rId4">
            <a:alphaModFix/>
          </a:blip>
          <a:srcRect b="9364" l="27597" r="27534" t="12203"/>
          <a:stretch/>
        </p:blipFill>
        <p:spPr>
          <a:xfrm flipH="1" rot="-9687943">
            <a:off x="5619811" y="3181138"/>
            <a:ext cx="756832" cy="1326049"/>
          </a:xfrm>
          <a:prstGeom prst="rect">
            <a:avLst/>
          </a:prstGeom>
          <a:noFill/>
          <a:ln>
            <a:noFill/>
          </a:ln>
        </p:spPr>
      </p:pic>
      <p:grpSp>
        <p:nvGrpSpPr>
          <p:cNvPr id="1051" name="Google Shape;1051;p74"/>
          <p:cNvGrpSpPr/>
          <p:nvPr/>
        </p:nvGrpSpPr>
        <p:grpSpPr>
          <a:xfrm flipH="1">
            <a:off x="2363528" y="2944134"/>
            <a:ext cx="285339" cy="285339"/>
            <a:chOff x="1020916" y="1442088"/>
            <a:chExt cx="457200" cy="457200"/>
          </a:xfrm>
        </p:grpSpPr>
        <p:pic>
          <p:nvPicPr>
            <p:cNvPr id="1052" name="Google Shape;1052;p7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53" name="Google Shape;1053;p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54" name="Google Shape;1054;p74"/>
          <p:cNvGrpSpPr/>
          <p:nvPr/>
        </p:nvGrpSpPr>
        <p:grpSpPr>
          <a:xfrm flipH="1">
            <a:off x="7367330" y="2954659"/>
            <a:ext cx="285339" cy="285339"/>
            <a:chOff x="1020916" y="1442088"/>
            <a:chExt cx="457200" cy="457200"/>
          </a:xfrm>
        </p:grpSpPr>
        <p:pic>
          <p:nvPicPr>
            <p:cNvPr id="1055" name="Google Shape;1055;p7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56" name="Google Shape;1056;p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57" name="Google Shape;1057;p74"/>
          <p:cNvPicPr preferRelativeResize="0"/>
          <p:nvPr/>
        </p:nvPicPr>
        <p:blipFill>
          <a:blip r:embed="rId6">
            <a:alphaModFix/>
          </a:blip>
          <a:stretch>
            <a:fillRect/>
          </a:stretch>
        </p:blipFill>
        <p:spPr>
          <a:xfrm>
            <a:off x="2662908" y="28772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Macnaha (Contexts) ay qaabeeyaan saddex-xagal quman (right-angled triangles)</a:t>
            </a:r>
            <a:endParaRPr/>
          </a:p>
        </p:txBody>
      </p:sp>
      <p:pic>
        <p:nvPicPr>
          <p:cNvPr id="1063" name="Google Shape;1063;p75"/>
          <p:cNvPicPr preferRelativeResize="0"/>
          <p:nvPr/>
        </p:nvPicPr>
        <p:blipFill>
          <a:blip r:embed="rId7">
            <a:alphaModFix/>
          </a:blip>
          <a:stretch>
            <a:fillRect/>
          </a:stretch>
        </p:blipFill>
        <p:spPr>
          <a:xfrm>
            <a:off x="324001" y="613501"/>
            <a:ext cx="650950" cy="814025"/>
          </a:xfrm>
          <a:prstGeom prst="rect">
            <a:avLst/>
          </a:prstGeom>
          <a:noFill/>
          <a:ln>
            <a:noFill/>
          </a:ln>
        </p:spPr>
      </p:pic>
      <p:grpSp>
        <p:nvGrpSpPr>
          <p:cNvPr id="1064" name="Google Shape;1064;p75"/>
          <p:cNvGrpSpPr/>
          <p:nvPr/>
        </p:nvGrpSpPr>
        <p:grpSpPr>
          <a:xfrm>
            <a:off x="3699576" y="2848162"/>
            <a:ext cx="1088414" cy="1672590"/>
            <a:chOff x="6942676" y="2848162"/>
            <a:chExt cx="1088414" cy="1672590"/>
          </a:xfrm>
        </p:grpSpPr>
        <p:sp>
          <p:nvSpPr>
            <p:cNvPr id="1065" name="Google Shape;1065;p75"/>
            <p:cNvSpPr/>
            <p:nvPr/>
          </p:nvSpPr>
          <p:spPr>
            <a:xfrm>
              <a:off x="6942676" y="3952552"/>
              <a:ext cx="1088100" cy="568200"/>
            </a:xfrm>
            <a:prstGeom prst="ellipse">
              <a:avLst/>
            </a:prstGeom>
            <a:gradFill>
              <a:gsLst>
                <a:gs pos="0">
                  <a:srgbClr val="9FC5E8"/>
                </a:gs>
                <a:gs pos="49000">
                  <a:srgbClr val="0B5394"/>
                </a:gs>
                <a:gs pos="100000">
                  <a:srgbClr val="07376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6" name="Google Shape;1066;p75"/>
            <p:cNvSpPr/>
            <p:nvPr/>
          </p:nvSpPr>
          <p:spPr>
            <a:xfrm>
              <a:off x="6942729" y="3146517"/>
              <a:ext cx="1088100" cy="1082100"/>
            </a:xfrm>
            <a:prstGeom prst="rect">
              <a:avLst/>
            </a:prstGeom>
            <a:gradFill>
              <a:gsLst>
                <a:gs pos="0">
                  <a:srgbClr val="9FC5E8"/>
                </a:gs>
                <a:gs pos="49000">
                  <a:srgbClr val="0B5394"/>
                </a:gs>
                <a:gs pos="100000">
                  <a:srgbClr val="07376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7" name="Google Shape;1067;p75"/>
            <p:cNvSpPr/>
            <p:nvPr/>
          </p:nvSpPr>
          <p:spPr>
            <a:xfrm>
              <a:off x="6942676" y="2848162"/>
              <a:ext cx="1088100" cy="568200"/>
            </a:xfrm>
            <a:prstGeom prst="ellipse">
              <a:avLst/>
            </a:prstGeom>
            <a:gradFill>
              <a:gsLst>
                <a:gs pos="0">
                  <a:srgbClr val="CFE2F3"/>
                </a:gs>
                <a:gs pos="62000">
                  <a:srgbClr val="073763"/>
                </a:gs>
                <a:gs pos="100000">
                  <a:srgbClr val="073763"/>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68" name="Google Shape;1068;p75"/>
            <p:cNvCxnSpPr/>
            <p:nvPr/>
          </p:nvCxnSpPr>
          <p:spPr>
            <a:xfrm>
              <a:off x="8031090" y="3146565"/>
              <a:ext cx="0" cy="1082100"/>
            </a:xfrm>
            <a:prstGeom prst="straightConnector1">
              <a:avLst/>
            </a:prstGeom>
            <a:noFill/>
            <a:ln cap="flat" cmpd="sng" w="28575">
              <a:solidFill>
                <a:schemeClr val="dk1"/>
              </a:solidFill>
              <a:prstDash val="solid"/>
              <a:round/>
              <a:headEnd len="med" w="med" type="none"/>
              <a:tailEnd len="med" w="med" type="none"/>
            </a:ln>
          </p:spPr>
        </p:cxnSp>
        <p:cxnSp>
          <p:nvCxnSpPr>
            <p:cNvPr id="1069" name="Google Shape;1069;p75"/>
            <p:cNvCxnSpPr/>
            <p:nvPr/>
          </p:nvCxnSpPr>
          <p:spPr>
            <a:xfrm>
              <a:off x="6942746" y="3146565"/>
              <a:ext cx="0" cy="1082100"/>
            </a:xfrm>
            <a:prstGeom prst="straightConnector1">
              <a:avLst/>
            </a:prstGeom>
            <a:noFill/>
            <a:ln cap="flat" cmpd="sng" w="28575">
              <a:solidFill>
                <a:schemeClr val="dk1"/>
              </a:solidFill>
              <a:prstDash val="solid"/>
              <a:round/>
              <a:headEnd len="med" w="med" type="none"/>
              <a:tailEnd len="med" w="med" type="none"/>
            </a:ln>
          </p:spPr>
        </p:cxnSp>
      </p:grpSp>
      <p:pic>
        <p:nvPicPr>
          <p:cNvPr id="1070" name="Google Shape;1070;p75"/>
          <p:cNvPicPr preferRelativeResize="0"/>
          <p:nvPr/>
        </p:nvPicPr>
        <p:blipFill rotWithShape="1">
          <a:blip r:embed="rId4">
            <a:alphaModFix/>
          </a:blip>
          <a:srcRect b="9364" l="27597" r="27534" t="12203"/>
          <a:stretch/>
        </p:blipFill>
        <p:spPr>
          <a:xfrm flipH="1" rot="9181200">
            <a:off x="40325" y="2903043"/>
            <a:ext cx="830040" cy="1454323"/>
          </a:xfrm>
          <a:prstGeom prst="rect">
            <a:avLst/>
          </a:prstGeom>
          <a:noFill/>
          <a:ln>
            <a:noFill/>
          </a:ln>
        </p:spPr>
      </p:pic>
      <p:grpSp>
        <p:nvGrpSpPr>
          <p:cNvPr id="1071" name="Google Shape;1071;p75"/>
          <p:cNvGrpSpPr/>
          <p:nvPr/>
        </p:nvGrpSpPr>
        <p:grpSpPr>
          <a:xfrm flipH="1">
            <a:off x="636524" y="2944124"/>
            <a:ext cx="760414" cy="1450335"/>
            <a:chOff x="5696193" y="3070525"/>
            <a:chExt cx="1000282" cy="1871400"/>
          </a:xfrm>
        </p:grpSpPr>
        <p:cxnSp>
          <p:nvCxnSpPr>
            <p:cNvPr id="1072" name="Google Shape;1072;p75"/>
            <p:cNvCxnSpPr/>
            <p:nvPr/>
          </p:nvCxnSpPr>
          <p:spPr>
            <a:xfrm rot="5400000">
              <a:off x="5760775" y="4006225"/>
              <a:ext cx="1871400" cy="0"/>
            </a:xfrm>
            <a:prstGeom prst="straightConnector1">
              <a:avLst/>
            </a:prstGeom>
            <a:noFill/>
            <a:ln cap="flat" cmpd="sng" w="28575">
              <a:solidFill>
                <a:srgbClr val="4F7BE8"/>
              </a:solidFill>
              <a:prstDash val="solid"/>
              <a:round/>
              <a:headEnd len="med" w="med" type="triangle"/>
              <a:tailEnd len="med" w="med" type="triangle"/>
            </a:ln>
          </p:spPr>
        </p:cxnSp>
        <p:sp>
          <p:nvSpPr>
            <p:cNvPr id="1073" name="Google Shape;1073;p75"/>
            <p:cNvSpPr txBox="1"/>
            <p:nvPr/>
          </p:nvSpPr>
          <p:spPr>
            <a:xfrm>
              <a:off x="5696193" y="3844364"/>
              <a:ext cx="9960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14 cm</a:t>
              </a:r>
              <a:endParaRPr sz="1800">
                <a:latin typeface="Lexend"/>
                <a:ea typeface="Lexend"/>
                <a:cs typeface="Lexend"/>
                <a:sym typeface="Lexend"/>
              </a:endParaRPr>
            </a:p>
          </p:txBody>
        </p:sp>
      </p:grpSp>
      <p:sp>
        <p:nvSpPr>
          <p:cNvPr id="1074" name="Google Shape;1074;p75"/>
          <p:cNvSpPr txBox="1"/>
          <p:nvPr/>
        </p:nvSpPr>
        <p:spPr>
          <a:xfrm flipH="1" rot="2577">
            <a:off x="1216874" y="667713"/>
            <a:ext cx="76032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Nuur wuxuu doonayaa inuu isticmaalo qalimo dhaadheer oo ka soo baxa weelka qalinka (pencil pot), si uusan u baahan inuu gacanta ku raadiyo qalimo gaagaaban.</a:t>
            </a:r>
            <a:endParaRPr sz="1800">
              <a:latin typeface="Lexend"/>
              <a:ea typeface="Lexend"/>
              <a:cs typeface="Lexend"/>
              <a:sym typeface="Lexend"/>
            </a:endParaRPr>
          </a:p>
        </p:txBody>
      </p:sp>
      <p:sp>
        <p:nvSpPr>
          <p:cNvPr id="1075" name="Google Shape;1075;p75"/>
          <p:cNvSpPr txBox="1"/>
          <p:nvPr/>
        </p:nvSpPr>
        <p:spPr>
          <a:xfrm flipH="1" rot="2064">
            <a:off x="324074" y="1615728"/>
            <a:ext cx="8496002" cy="708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Hypotenuse-ka (hypotenuse) saddex-xagalkan (triangle) waa 12.53 cm.</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0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Maxaa gunaanad (conclusion) ah oo aan ka soo qaadan karnaa qalinka (pencil) iyo weelka qalinka (pencil pot)?</a:t>
            </a:r>
            <a:endParaRPr sz="1800">
              <a:solidFill>
                <a:schemeClr val="dk1"/>
              </a:solidFill>
              <a:latin typeface="Lexend"/>
              <a:ea typeface="Lexend"/>
              <a:cs typeface="Lexend"/>
              <a:sym typeface="Lexend"/>
            </a:endParaRPr>
          </a:p>
        </p:txBody>
      </p:sp>
      <p:pic>
        <p:nvPicPr>
          <p:cNvPr id="1076" name="Google Shape;1076;p75"/>
          <p:cNvPicPr preferRelativeResize="0"/>
          <p:nvPr/>
        </p:nvPicPr>
        <p:blipFill rotWithShape="1">
          <a:blip r:embed="rId4">
            <a:alphaModFix/>
          </a:blip>
          <a:srcRect b="9364" l="27597" r="27534" t="12203"/>
          <a:stretch/>
        </p:blipFill>
        <p:spPr>
          <a:xfrm flipH="1" rot="-10178130">
            <a:off x="3810016" y="2605959"/>
            <a:ext cx="1079628" cy="1891606"/>
          </a:xfrm>
          <a:prstGeom prst="rect">
            <a:avLst/>
          </a:prstGeom>
          <a:noFill/>
          <a:ln>
            <a:noFill/>
          </a:ln>
        </p:spPr>
      </p:pic>
      <p:sp>
        <p:nvSpPr>
          <p:cNvPr id="1077" name="Google Shape;1077;p75"/>
          <p:cNvSpPr txBox="1"/>
          <p:nvPr/>
        </p:nvSpPr>
        <p:spPr>
          <a:xfrm flipH="1" rot="2208">
            <a:off x="1831175" y="3230849"/>
            <a:ext cx="18684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Qalinku waa dheer yahay oo wuu ka soo bixi karaa weelka qalinka (pencil pot).</a:t>
            </a:r>
            <a:endParaRPr sz="1800">
              <a:solidFill>
                <a:schemeClr val="dk1"/>
              </a:solidFill>
              <a:latin typeface="Lexend"/>
              <a:ea typeface="Lexend"/>
              <a:cs typeface="Lexend"/>
              <a:sym typeface="Lexend"/>
            </a:endParaRPr>
          </a:p>
        </p:txBody>
      </p:sp>
      <p:grpSp>
        <p:nvGrpSpPr>
          <p:cNvPr id="1078" name="Google Shape;1078;p75"/>
          <p:cNvGrpSpPr/>
          <p:nvPr/>
        </p:nvGrpSpPr>
        <p:grpSpPr>
          <a:xfrm flipH="1">
            <a:off x="2363528" y="2944134"/>
            <a:ext cx="285339" cy="285339"/>
            <a:chOff x="1020916" y="1442088"/>
            <a:chExt cx="457200" cy="457200"/>
          </a:xfrm>
        </p:grpSpPr>
        <p:pic>
          <p:nvPicPr>
            <p:cNvPr id="1079" name="Google Shape;1079;p75"/>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80" name="Google Shape;1080;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1081" name="Google Shape;1081;p75"/>
          <p:cNvPicPr preferRelativeResize="0"/>
          <p:nvPr/>
        </p:nvPicPr>
        <p:blipFill>
          <a:blip r:embed="rId6">
            <a:alphaModFix/>
          </a:blip>
          <a:stretch>
            <a:fillRect/>
          </a:stretch>
        </p:blipFill>
        <p:spPr>
          <a:xfrm>
            <a:off x="2662908" y="2877250"/>
            <a:ext cx="396000" cy="419100"/>
          </a:xfrm>
          <a:prstGeom prst="rect">
            <a:avLst/>
          </a:prstGeom>
          <a:noFill/>
          <a:ln>
            <a:noFill/>
          </a:ln>
        </p:spPr>
      </p:pic>
      <p:sp>
        <p:nvSpPr>
          <p:cNvPr id="1082" name="Google Shape;1082;p75"/>
          <p:cNvSpPr txBox="1"/>
          <p:nvPr/>
        </p:nvSpPr>
        <p:spPr>
          <a:xfrm flipH="1" rot="2189">
            <a:off x="5050875" y="2603927"/>
            <a:ext cx="3769201" cy="215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Qalinku waa dheer yahay oo wuu ka soo bixi karaa weelka qalinka (pencil pot), sababtoo ah qalinku waa ka dheer yahay (14 cm) hypotenuse-ka (hypotenuse) saddex-xagalka quman (right-angled triangle) (12.53 cm), taasoo la micno ah inuu ka dheer yahay masaafada ugu weyn ee gudaha weelka qalinka (pencil pot).</a:t>
            </a:r>
            <a:endParaRPr sz="2000">
              <a:solidFill>
                <a:schemeClr val="dk1"/>
              </a:solidFill>
              <a:latin typeface="Kalam"/>
              <a:ea typeface="Kalam"/>
              <a:cs typeface="Kalam"/>
              <a:sym typeface="Kala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Macnaha (Contexts) ay qaabeeyaan saddex-xagal quman (right-angled triangles)</a:t>
            </a:r>
            <a:endParaRPr/>
          </a:p>
        </p:txBody>
      </p:sp>
      <p:grpSp>
        <p:nvGrpSpPr>
          <p:cNvPr id="1088" name="Google Shape;1088;p76"/>
          <p:cNvGrpSpPr/>
          <p:nvPr/>
        </p:nvGrpSpPr>
        <p:grpSpPr>
          <a:xfrm>
            <a:off x="3197154" y="2490352"/>
            <a:ext cx="2444873" cy="1108268"/>
            <a:chOff x="1094849" y="1970557"/>
            <a:chExt cx="3312835" cy="1501718"/>
          </a:xfrm>
        </p:grpSpPr>
        <p:grpSp>
          <p:nvGrpSpPr>
            <p:cNvPr id="1089" name="Google Shape;1089;p76"/>
            <p:cNvGrpSpPr/>
            <p:nvPr/>
          </p:nvGrpSpPr>
          <p:grpSpPr>
            <a:xfrm>
              <a:off x="1244438" y="1970557"/>
              <a:ext cx="3163246" cy="1395874"/>
              <a:chOff x="2820561" y="1873957"/>
              <a:chExt cx="3163246" cy="1395874"/>
            </a:xfrm>
          </p:grpSpPr>
          <p:sp>
            <p:nvSpPr>
              <p:cNvPr id="1090" name="Google Shape;1090;p76"/>
              <p:cNvSpPr/>
              <p:nvPr/>
            </p:nvSpPr>
            <p:spPr>
              <a:xfrm flipH="1" rot="9489519">
                <a:off x="4621733" y="21201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1" name="Google Shape;1091;p76"/>
              <p:cNvSpPr/>
              <p:nvPr/>
            </p:nvSpPr>
            <p:spPr>
              <a:xfrm>
                <a:off x="4641607" y="21144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2" name="Google Shape;1092;p76"/>
              <p:cNvSpPr/>
              <p:nvPr/>
            </p:nvSpPr>
            <p:spPr>
              <a:xfrm>
                <a:off x="2820561" y="28279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3" name="Google Shape;1093;p76"/>
              <p:cNvSpPr/>
              <p:nvPr/>
            </p:nvSpPr>
            <p:spPr>
              <a:xfrm>
                <a:off x="2820653" y="22009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4" name="Google Shape;1094;p76"/>
              <p:cNvSpPr/>
              <p:nvPr/>
            </p:nvSpPr>
            <p:spPr>
              <a:xfrm>
                <a:off x="2820561" y="19688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95" name="Google Shape;1095;p76"/>
              <p:cNvCxnSpPr/>
              <p:nvPr/>
            </p:nvCxnSpPr>
            <p:spPr>
              <a:xfrm>
                <a:off x="2820561" y="2200999"/>
                <a:ext cx="0" cy="841800"/>
              </a:xfrm>
              <a:prstGeom prst="straightConnector1">
                <a:avLst/>
              </a:prstGeom>
              <a:noFill/>
              <a:ln cap="flat" cmpd="sng" w="28575">
                <a:solidFill>
                  <a:schemeClr val="dk1"/>
                </a:solidFill>
                <a:prstDash val="solid"/>
                <a:round/>
                <a:headEnd len="med" w="med" type="none"/>
                <a:tailEnd len="med" w="med" type="none"/>
              </a:ln>
            </p:spPr>
          </p:cxnSp>
          <p:sp>
            <p:nvSpPr>
              <p:cNvPr id="1096" name="Google Shape;1096;p76"/>
              <p:cNvSpPr/>
              <p:nvPr/>
            </p:nvSpPr>
            <p:spPr>
              <a:xfrm rot="-6078596">
                <a:off x="5714197" y="21016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97" name="Google Shape;1097;p76"/>
              <p:cNvCxnSpPr/>
              <p:nvPr/>
            </p:nvCxnSpPr>
            <p:spPr>
              <a:xfrm>
                <a:off x="4689114" y="2200999"/>
                <a:ext cx="0" cy="841800"/>
              </a:xfrm>
              <a:prstGeom prst="straightConnector1">
                <a:avLst/>
              </a:prstGeom>
              <a:noFill/>
              <a:ln cap="flat" cmpd="sng" w="28575">
                <a:solidFill>
                  <a:schemeClr val="dk1"/>
                </a:solidFill>
                <a:prstDash val="solid"/>
                <a:round/>
                <a:headEnd len="med" w="med" type="none"/>
                <a:tailEnd len="med" w="med" type="none"/>
              </a:ln>
            </p:spPr>
          </p:cxnSp>
        </p:grpSp>
        <p:cxnSp>
          <p:nvCxnSpPr>
            <p:cNvPr id="1098" name="Google Shape;1098;p76"/>
            <p:cNvCxnSpPr/>
            <p:nvPr/>
          </p:nvCxnSpPr>
          <p:spPr>
            <a:xfrm>
              <a:off x="1244447" y="3472275"/>
              <a:ext cx="1871400" cy="0"/>
            </a:xfrm>
            <a:prstGeom prst="straightConnector1">
              <a:avLst/>
            </a:prstGeom>
            <a:noFill/>
            <a:ln cap="flat" cmpd="sng" w="28575">
              <a:solidFill>
                <a:srgbClr val="4F7BE8"/>
              </a:solidFill>
              <a:prstDash val="solid"/>
              <a:round/>
              <a:headEnd len="med" w="med" type="triangle"/>
              <a:tailEnd len="med" w="med" type="triangle"/>
            </a:ln>
          </p:spPr>
        </p:cxnSp>
        <p:cxnSp>
          <p:nvCxnSpPr>
            <p:cNvPr id="1099" name="Google Shape;1099;p76"/>
            <p:cNvCxnSpPr/>
            <p:nvPr/>
          </p:nvCxnSpPr>
          <p:spPr>
            <a:xfrm rot="5400000">
              <a:off x="611399" y="2715852"/>
              <a:ext cx="966900" cy="0"/>
            </a:xfrm>
            <a:prstGeom prst="straightConnector1">
              <a:avLst/>
            </a:prstGeom>
            <a:noFill/>
            <a:ln cap="flat" cmpd="sng" w="28575">
              <a:solidFill>
                <a:srgbClr val="4F7BE8"/>
              </a:solidFill>
              <a:prstDash val="solid"/>
              <a:round/>
              <a:headEnd len="med" w="med" type="triangle"/>
              <a:tailEnd len="med" w="med" type="triangle"/>
            </a:ln>
          </p:spPr>
        </p:cxnSp>
      </p:grpSp>
      <p:pic>
        <p:nvPicPr>
          <p:cNvPr id="1100" name="Google Shape;1100;p76"/>
          <p:cNvPicPr preferRelativeResize="0"/>
          <p:nvPr/>
        </p:nvPicPr>
        <p:blipFill>
          <a:blip r:embed="rId3">
            <a:alphaModFix/>
          </a:blip>
          <a:stretch>
            <a:fillRect/>
          </a:stretch>
        </p:blipFill>
        <p:spPr>
          <a:xfrm>
            <a:off x="570484" y="2308466"/>
            <a:ext cx="1647875" cy="1329075"/>
          </a:xfrm>
          <a:prstGeom prst="rect">
            <a:avLst/>
          </a:prstGeom>
          <a:noFill/>
          <a:ln>
            <a:noFill/>
          </a:ln>
        </p:spPr>
      </p:pic>
      <p:cxnSp>
        <p:nvCxnSpPr>
          <p:cNvPr id="1101" name="Google Shape;1101;p76"/>
          <p:cNvCxnSpPr/>
          <p:nvPr/>
        </p:nvCxnSpPr>
        <p:spPr>
          <a:xfrm>
            <a:off x="335281" y="2851411"/>
            <a:ext cx="1731600" cy="929100"/>
          </a:xfrm>
          <a:prstGeom prst="straightConnector1">
            <a:avLst/>
          </a:prstGeom>
          <a:noFill/>
          <a:ln cap="flat" cmpd="sng" w="28575">
            <a:solidFill>
              <a:schemeClr val="accent3"/>
            </a:solidFill>
            <a:prstDash val="solid"/>
            <a:round/>
            <a:headEnd len="med" w="med" type="triangle"/>
            <a:tailEnd len="med" w="med" type="triangle"/>
          </a:ln>
        </p:spPr>
      </p:cxnSp>
      <p:sp>
        <p:nvSpPr>
          <p:cNvPr id="1102" name="Google Shape;1102;p76"/>
          <p:cNvSpPr txBox="1"/>
          <p:nvPr/>
        </p:nvSpPr>
        <p:spPr>
          <a:xfrm>
            <a:off x="646676" y="3345776"/>
            <a:ext cx="929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35 cm</a:t>
            </a:r>
            <a:endParaRPr sz="1800">
              <a:latin typeface="Lexend"/>
              <a:ea typeface="Lexend"/>
              <a:cs typeface="Lexend"/>
              <a:sym typeface="Lexend"/>
            </a:endParaRPr>
          </a:p>
        </p:txBody>
      </p:sp>
      <p:sp>
        <p:nvSpPr>
          <p:cNvPr id="1103" name="Google Shape;1103;p76"/>
          <p:cNvSpPr/>
          <p:nvPr/>
        </p:nvSpPr>
        <p:spPr>
          <a:xfrm>
            <a:off x="6726025" y="2751557"/>
            <a:ext cx="1755900" cy="801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4" name="Google Shape;1104;p76"/>
          <p:cNvSpPr/>
          <p:nvPr/>
        </p:nvSpPr>
        <p:spPr>
          <a:xfrm>
            <a:off x="6726015" y="3373773"/>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05" name="Google Shape;1105;p76"/>
          <p:cNvCxnSpPr/>
          <p:nvPr/>
        </p:nvCxnSpPr>
        <p:spPr>
          <a:xfrm>
            <a:off x="6726032" y="3705920"/>
            <a:ext cx="1761300" cy="0"/>
          </a:xfrm>
          <a:prstGeom prst="straightConnector1">
            <a:avLst/>
          </a:prstGeom>
          <a:noFill/>
          <a:ln cap="flat" cmpd="sng" w="28575">
            <a:solidFill>
              <a:srgbClr val="4F7BE8"/>
            </a:solidFill>
            <a:prstDash val="solid"/>
            <a:round/>
            <a:headEnd len="med" w="med" type="triangle"/>
            <a:tailEnd len="med" w="med" type="triangle"/>
          </a:ln>
        </p:spPr>
      </p:cxnSp>
      <p:cxnSp>
        <p:nvCxnSpPr>
          <p:cNvPr id="1106" name="Google Shape;1106;p76"/>
          <p:cNvCxnSpPr/>
          <p:nvPr/>
        </p:nvCxnSpPr>
        <p:spPr>
          <a:xfrm>
            <a:off x="6534950" y="2747764"/>
            <a:ext cx="0" cy="817200"/>
          </a:xfrm>
          <a:prstGeom prst="straightConnector1">
            <a:avLst/>
          </a:prstGeom>
          <a:noFill/>
          <a:ln cap="flat" cmpd="sng" w="28575">
            <a:solidFill>
              <a:srgbClr val="4F7BE8"/>
            </a:solidFill>
            <a:prstDash val="solid"/>
            <a:round/>
            <a:headEnd len="med" w="med" type="triangle"/>
            <a:tailEnd len="med" w="med" type="triangle"/>
          </a:ln>
        </p:spPr>
      </p:cxnSp>
      <p:sp>
        <p:nvSpPr>
          <p:cNvPr id="1107" name="Google Shape;1107;p76"/>
          <p:cNvSpPr txBox="1"/>
          <p:nvPr/>
        </p:nvSpPr>
        <p:spPr>
          <a:xfrm flipH="1" rot="3104">
            <a:off x="1257200" y="2527031"/>
            <a:ext cx="66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qabato (ladle)</a:t>
            </a:r>
            <a:endParaRPr sz="1800">
              <a:latin typeface="Lexend"/>
              <a:ea typeface="Lexend"/>
              <a:cs typeface="Lexend"/>
              <a:sym typeface="Lexend"/>
            </a:endParaRPr>
          </a:p>
        </p:txBody>
      </p:sp>
      <p:sp>
        <p:nvSpPr>
          <p:cNvPr id="1108" name="Google Shape;1108;p76"/>
          <p:cNvSpPr txBox="1"/>
          <p:nvPr/>
        </p:nvSpPr>
        <p:spPr>
          <a:xfrm flipH="1" rot="2984">
            <a:off x="3304525" y="2215881"/>
            <a:ext cx="13827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dheri (saucepan)</a:t>
            </a:r>
            <a:endParaRPr sz="1800">
              <a:latin typeface="Lexend"/>
              <a:ea typeface="Lexend"/>
              <a:cs typeface="Lexend"/>
              <a:sym typeface="Lexend"/>
            </a:endParaRPr>
          </a:p>
        </p:txBody>
      </p:sp>
      <p:sp>
        <p:nvSpPr>
          <p:cNvPr id="1109" name="Google Shape;1109;p76"/>
          <p:cNvSpPr txBox="1"/>
          <p:nvPr/>
        </p:nvSpPr>
        <p:spPr>
          <a:xfrm flipH="1" rot="2681">
            <a:off x="324099" y="657640"/>
            <a:ext cx="8462703" cy="3909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 Si qaaddadan loo isticmaali karo weelka (saucepan), waa inay dheer tahay si aysan ugu dhex liqin weelka.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Weelku wuxuu dheer yahay 20 cm, saldhiggiisuna wuxuu ugu badnaan yahay 30 cm.</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 Saddexagalka qumman (right-angled triangle) wuxuu u eg yahay weelka. Ku calaamadee weelka iyo saddexagalka dhererka ku habboon.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b) Adigoo isticmaalaya aragtida Pythagoras (Pythagoras’ theorem), sharax haddii qaadadu dheer tahay oo loo isticmaali karo weelkan.</a:t>
            </a:r>
            <a:endParaRPr sz="1800">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sp>
        <p:nvSpPr>
          <p:cNvPr id="1114" name="Google Shape;1114;p77"/>
          <p:cNvSpPr txBox="1"/>
          <p:nvPr/>
        </p:nvSpPr>
        <p:spPr>
          <a:xfrm flipH="1" rot="2654">
            <a:off x="2958999" y="707095"/>
            <a:ext cx="5827802" cy="126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2) Isra waxay ku tababaranaysaa garaacyada gadaasha (backhand). Waxay ku garaaci kartaa 28 mitir.</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0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Suad iyo Layla waxay taagan yihiin geeso kala duwan oo garoonka.</a:t>
            </a:r>
            <a:endParaRPr sz="1800">
              <a:latin typeface="Lexend"/>
              <a:ea typeface="Lexend"/>
              <a:cs typeface="Lexend"/>
              <a:sym typeface="Lexend"/>
            </a:endParaRPr>
          </a:p>
        </p:txBody>
      </p:sp>
      <p:sp>
        <p:nvSpPr>
          <p:cNvPr id="1115" name="Google Shape;1115;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Xaalado lagu qiyaaso saddexagal qumman (right-angled triangles)</a:t>
            </a:r>
            <a:endParaRPr/>
          </a:p>
        </p:txBody>
      </p:sp>
      <p:pic>
        <p:nvPicPr>
          <p:cNvPr id="1116" name="Google Shape;1116;p77"/>
          <p:cNvPicPr preferRelativeResize="0"/>
          <p:nvPr/>
        </p:nvPicPr>
        <p:blipFill rotWithShape="1">
          <a:blip r:embed="rId3">
            <a:alphaModFix/>
          </a:blip>
          <a:srcRect b="13001" l="23056" r="22845" t="13915"/>
          <a:stretch/>
        </p:blipFill>
        <p:spPr>
          <a:xfrm>
            <a:off x="962397" y="993400"/>
            <a:ext cx="1723453" cy="2775614"/>
          </a:xfrm>
          <a:prstGeom prst="rect">
            <a:avLst/>
          </a:prstGeom>
          <a:noFill/>
          <a:ln>
            <a:noFill/>
          </a:ln>
        </p:spPr>
      </p:pic>
      <p:grpSp>
        <p:nvGrpSpPr>
          <p:cNvPr id="1117" name="Google Shape;1117;p77"/>
          <p:cNvGrpSpPr/>
          <p:nvPr/>
        </p:nvGrpSpPr>
        <p:grpSpPr>
          <a:xfrm>
            <a:off x="1155643" y="3700905"/>
            <a:ext cx="1327810" cy="301754"/>
            <a:chOff x="5897099" y="4472400"/>
            <a:chExt cx="1472400" cy="345850"/>
          </a:xfrm>
        </p:grpSpPr>
        <p:cxnSp>
          <p:nvCxnSpPr>
            <p:cNvPr id="1118" name="Google Shape;1118;p77"/>
            <p:cNvCxnSpPr/>
            <p:nvPr/>
          </p:nvCxnSpPr>
          <p:spPr>
            <a:xfrm>
              <a:off x="5897099" y="4472400"/>
              <a:ext cx="1472400" cy="0"/>
            </a:xfrm>
            <a:prstGeom prst="straightConnector1">
              <a:avLst/>
            </a:prstGeom>
            <a:noFill/>
            <a:ln cap="flat" cmpd="sng" w="28575">
              <a:solidFill>
                <a:srgbClr val="4F7BE8"/>
              </a:solidFill>
              <a:prstDash val="solid"/>
              <a:round/>
              <a:headEnd len="med" w="med" type="triangle"/>
              <a:tailEnd len="med" w="med" type="triangle"/>
            </a:ln>
          </p:spPr>
        </p:cxnSp>
        <p:sp>
          <p:nvSpPr>
            <p:cNvPr id="1119" name="Google Shape;1119;p77"/>
            <p:cNvSpPr txBox="1"/>
            <p:nvPr/>
          </p:nvSpPr>
          <p:spPr>
            <a:xfrm>
              <a:off x="6168776" y="4494550"/>
              <a:ext cx="929100" cy="32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11 m</a:t>
              </a:r>
              <a:endParaRPr sz="1800">
                <a:latin typeface="Lexend"/>
                <a:ea typeface="Lexend"/>
                <a:cs typeface="Lexend"/>
                <a:sym typeface="Lexend"/>
              </a:endParaRPr>
            </a:p>
          </p:txBody>
        </p:sp>
      </p:grpSp>
      <p:grpSp>
        <p:nvGrpSpPr>
          <p:cNvPr id="1120" name="Google Shape;1120;p77"/>
          <p:cNvGrpSpPr/>
          <p:nvPr/>
        </p:nvGrpSpPr>
        <p:grpSpPr>
          <a:xfrm rot="5400000">
            <a:off x="-558469" y="2060965"/>
            <a:ext cx="2298269" cy="651723"/>
            <a:chOff x="5897099" y="4422778"/>
            <a:chExt cx="1472400" cy="787200"/>
          </a:xfrm>
        </p:grpSpPr>
        <p:cxnSp>
          <p:nvCxnSpPr>
            <p:cNvPr id="1121" name="Google Shape;1121;p77"/>
            <p:cNvCxnSpPr/>
            <p:nvPr/>
          </p:nvCxnSpPr>
          <p:spPr>
            <a:xfrm>
              <a:off x="5897099" y="4472400"/>
              <a:ext cx="1472400" cy="0"/>
            </a:xfrm>
            <a:prstGeom prst="straightConnector1">
              <a:avLst/>
            </a:prstGeom>
            <a:noFill/>
            <a:ln cap="flat" cmpd="sng" w="28575">
              <a:solidFill>
                <a:srgbClr val="4F7BE8"/>
              </a:solidFill>
              <a:prstDash val="solid"/>
              <a:round/>
              <a:headEnd len="med" w="med" type="triangle"/>
              <a:tailEnd len="med" w="med" type="triangle"/>
            </a:ln>
          </p:spPr>
        </p:cxnSp>
        <p:sp>
          <p:nvSpPr>
            <p:cNvPr id="1122" name="Google Shape;1122;p77"/>
            <p:cNvSpPr txBox="1"/>
            <p:nvPr/>
          </p:nvSpPr>
          <p:spPr>
            <a:xfrm rot="-5400000">
              <a:off x="6239799" y="4667728"/>
              <a:ext cx="787200" cy="297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24 m</a:t>
              </a:r>
              <a:endParaRPr sz="1800">
                <a:latin typeface="Lexend"/>
                <a:ea typeface="Lexend"/>
                <a:cs typeface="Lexend"/>
                <a:sym typeface="Lexend"/>
              </a:endParaRPr>
            </a:p>
          </p:txBody>
        </p:sp>
      </p:grpSp>
      <p:pic>
        <p:nvPicPr>
          <p:cNvPr id="1123" name="Google Shape;1123;p77"/>
          <p:cNvPicPr preferRelativeResize="0"/>
          <p:nvPr/>
        </p:nvPicPr>
        <p:blipFill>
          <a:blip r:embed="rId8">
            <a:alphaModFix/>
          </a:blip>
          <a:stretch>
            <a:fillRect/>
          </a:stretch>
        </p:blipFill>
        <p:spPr>
          <a:xfrm flipH="1">
            <a:off x="573535" y="607200"/>
            <a:ext cx="360916" cy="368100"/>
          </a:xfrm>
          <a:prstGeom prst="rect">
            <a:avLst/>
          </a:prstGeom>
          <a:noFill/>
          <a:ln>
            <a:noFill/>
          </a:ln>
        </p:spPr>
      </p:pic>
      <p:cxnSp>
        <p:nvCxnSpPr>
          <p:cNvPr id="1124" name="Google Shape;1124;p77"/>
          <p:cNvCxnSpPr/>
          <p:nvPr/>
        </p:nvCxnSpPr>
        <p:spPr>
          <a:xfrm>
            <a:off x="915540" y="942774"/>
            <a:ext cx="267000" cy="292800"/>
          </a:xfrm>
          <a:prstGeom prst="straightConnector1">
            <a:avLst/>
          </a:prstGeom>
          <a:noFill/>
          <a:ln cap="flat" cmpd="sng" w="38100">
            <a:solidFill>
              <a:srgbClr val="374CF1"/>
            </a:solidFill>
            <a:prstDash val="solid"/>
            <a:round/>
            <a:headEnd len="med" w="med" type="none"/>
            <a:tailEnd len="med" w="med" type="none"/>
          </a:ln>
        </p:spPr>
      </p:cxnSp>
      <p:pic>
        <p:nvPicPr>
          <p:cNvPr id="1125" name="Google Shape;1125;p77"/>
          <p:cNvPicPr preferRelativeResize="0"/>
          <p:nvPr/>
        </p:nvPicPr>
        <p:blipFill>
          <a:blip r:embed="rId9">
            <a:alphaModFix/>
          </a:blip>
          <a:stretch>
            <a:fillRect/>
          </a:stretch>
        </p:blipFill>
        <p:spPr>
          <a:xfrm flipH="1">
            <a:off x="2272979" y="4091909"/>
            <a:ext cx="266456" cy="367795"/>
          </a:xfrm>
          <a:prstGeom prst="rect">
            <a:avLst/>
          </a:prstGeom>
          <a:noFill/>
          <a:ln>
            <a:noFill/>
          </a:ln>
        </p:spPr>
      </p:pic>
      <p:cxnSp>
        <p:nvCxnSpPr>
          <p:cNvPr id="1126" name="Google Shape;1126;p77"/>
          <p:cNvCxnSpPr>
            <a:endCxn id="1125" idx="0"/>
          </p:cNvCxnSpPr>
          <p:nvPr/>
        </p:nvCxnSpPr>
        <p:spPr>
          <a:xfrm flipH="1">
            <a:off x="2406207" y="3524609"/>
            <a:ext cx="63300" cy="567300"/>
          </a:xfrm>
          <a:prstGeom prst="straightConnector1">
            <a:avLst/>
          </a:prstGeom>
          <a:noFill/>
          <a:ln cap="flat" cmpd="sng" w="38100">
            <a:solidFill>
              <a:srgbClr val="374CF1"/>
            </a:solidFill>
            <a:prstDash val="solid"/>
            <a:round/>
            <a:headEnd len="med" w="med" type="none"/>
            <a:tailEnd len="med" w="med" type="none"/>
          </a:ln>
        </p:spPr>
      </p:cxnSp>
      <p:sp>
        <p:nvSpPr>
          <p:cNvPr id="1127" name="Google Shape;1127;p77"/>
          <p:cNvSpPr txBox="1"/>
          <p:nvPr/>
        </p:nvSpPr>
        <p:spPr>
          <a:xfrm flipH="1" rot="3652">
            <a:off x="1989323" y="4369593"/>
            <a:ext cx="847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Layla</a:t>
            </a:r>
            <a:endParaRPr sz="1800">
              <a:latin typeface="Lexend"/>
              <a:ea typeface="Lexend"/>
              <a:cs typeface="Lexend"/>
              <a:sym typeface="Lexend"/>
            </a:endParaRPr>
          </a:p>
        </p:txBody>
      </p:sp>
      <p:sp>
        <p:nvSpPr>
          <p:cNvPr id="1128" name="Google Shape;1128;p77"/>
          <p:cNvSpPr txBox="1"/>
          <p:nvPr/>
        </p:nvSpPr>
        <p:spPr>
          <a:xfrm flipH="1" rot="3499">
            <a:off x="952690" y="670277"/>
            <a:ext cx="589500" cy="2772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Isra</a:t>
            </a:r>
            <a:endParaRPr sz="1800">
              <a:latin typeface="Lexend"/>
              <a:ea typeface="Lexend"/>
              <a:cs typeface="Lexend"/>
              <a:sym typeface="Lexend"/>
            </a:endParaRPr>
          </a:p>
        </p:txBody>
      </p:sp>
      <p:pic>
        <p:nvPicPr>
          <p:cNvPr id="1129" name="Google Shape;1129;p77"/>
          <p:cNvPicPr preferRelativeResize="0"/>
          <p:nvPr/>
        </p:nvPicPr>
        <p:blipFill>
          <a:blip r:embed="rId6">
            <a:alphaModFix/>
          </a:blip>
          <a:stretch>
            <a:fillRect/>
          </a:stretch>
        </p:blipFill>
        <p:spPr>
          <a:xfrm flipH="1">
            <a:off x="969685" y="4082319"/>
            <a:ext cx="287733" cy="336386"/>
          </a:xfrm>
          <a:prstGeom prst="rect">
            <a:avLst/>
          </a:prstGeom>
          <a:noFill/>
          <a:ln>
            <a:noFill/>
          </a:ln>
        </p:spPr>
      </p:pic>
      <p:sp>
        <p:nvSpPr>
          <p:cNvPr id="1130" name="Google Shape;1130;p77"/>
          <p:cNvSpPr txBox="1"/>
          <p:nvPr/>
        </p:nvSpPr>
        <p:spPr>
          <a:xfrm flipH="1" rot="3499">
            <a:off x="848045" y="4397282"/>
            <a:ext cx="5895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Suad</a:t>
            </a:r>
            <a:endParaRPr sz="1800">
              <a:latin typeface="Lexend"/>
              <a:ea typeface="Lexend"/>
              <a:cs typeface="Lexend"/>
              <a:sym typeface="Lexend"/>
            </a:endParaRPr>
          </a:p>
        </p:txBody>
      </p:sp>
      <p:cxnSp>
        <p:nvCxnSpPr>
          <p:cNvPr id="1131" name="Google Shape;1131;p77"/>
          <p:cNvCxnSpPr>
            <a:endCxn id="1129" idx="0"/>
          </p:cNvCxnSpPr>
          <p:nvPr/>
        </p:nvCxnSpPr>
        <p:spPr>
          <a:xfrm flipH="1">
            <a:off x="1113551" y="3510519"/>
            <a:ext cx="69000" cy="571800"/>
          </a:xfrm>
          <a:prstGeom prst="straightConnector1">
            <a:avLst/>
          </a:prstGeom>
          <a:noFill/>
          <a:ln cap="flat" cmpd="sng" w="38100">
            <a:solidFill>
              <a:srgbClr val="374CF1"/>
            </a:solidFill>
            <a:prstDash val="solid"/>
            <a:round/>
            <a:headEnd len="med" w="med" type="none"/>
            <a:tailEnd len="med" w="med" type="none"/>
          </a:ln>
        </p:spPr>
      </p:cxnSp>
      <p:sp>
        <p:nvSpPr>
          <p:cNvPr id="1132" name="Google Shape;1132;p77"/>
          <p:cNvSpPr txBox="1"/>
          <p:nvPr/>
        </p:nvSpPr>
        <p:spPr>
          <a:xfrm flipH="1" rot="2706">
            <a:off x="2958874" y="2116687"/>
            <a:ext cx="45732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a) Ku qiyaas xaaladdan saddexagalka qumman, adigoo calaamadinaya masaafooyinka ku habboon ee xaaladda lagu sheegay.</a:t>
            </a:r>
            <a:endParaRPr sz="1800">
              <a:latin typeface="Lexend"/>
              <a:ea typeface="Lexend"/>
              <a:cs typeface="Lexend"/>
              <a:sym typeface="Lexend"/>
            </a:endParaRPr>
          </a:p>
        </p:txBody>
      </p:sp>
      <p:cxnSp>
        <p:nvCxnSpPr>
          <p:cNvPr id="1133" name="Google Shape;1133;p77"/>
          <p:cNvCxnSpPr/>
          <p:nvPr/>
        </p:nvCxnSpPr>
        <p:spPr>
          <a:xfrm>
            <a:off x="7647953" y="3475200"/>
            <a:ext cx="983700" cy="0"/>
          </a:xfrm>
          <a:prstGeom prst="straightConnector1">
            <a:avLst/>
          </a:prstGeom>
          <a:noFill/>
          <a:ln cap="flat" cmpd="sng" w="28575">
            <a:solidFill>
              <a:srgbClr val="4F7BE8"/>
            </a:solidFill>
            <a:prstDash val="solid"/>
            <a:round/>
            <a:headEnd len="med" w="med" type="triangle"/>
            <a:tailEnd len="med" w="med" type="triangle"/>
          </a:ln>
        </p:spPr>
      </p:cxnSp>
      <p:sp>
        <p:nvSpPr>
          <p:cNvPr id="1134" name="Google Shape;1134;p77"/>
          <p:cNvSpPr/>
          <p:nvPr/>
        </p:nvSpPr>
        <p:spPr>
          <a:xfrm>
            <a:off x="7666786" y="1945224"/>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35" name="Google Shape;1135;p77"/>
          <p:cNvCxnSpPr/>
          <p:nvPr/>
        </p:nvCxnSpPr>
        <p:spPr>
          <a:xfrm>
            <a:off x="7463786" y="1982425"/>
            <a:ext cx="0" cy="1300500"/>
          </a:xfrm>
          <a:prstGeom prst="straightConnector1">
            <a:avLst/>
          </a:prstGeom>
          <a:noFill/>
          <a:ln cap="flat" cmpd="sng" w="28575">
            <a:solidFill>
              <a:srgbClr val="4F7BE8"/>
            </a:solidFill>
            <a:prstDash val="solid"/>
            <a:round/>
            <a:headEnd len="med" w="med" type="triangle"/>
            <a:tailEnd len="med" w="med" type="triangle"/>
          </a:ln>
        </p:spPr>
      </p:cxnSp>
      <p:sp>
        <p:nvSpPr>
          <p:cNvPr id="1136" name="Google Shape;1136;p77"/>
          <p:cNvSpPr/>
          <p:nvPr/>
        </p:nvSpPr>
        <p:spPr>
          <a:xfrm>
            <a:off x="7669111" y="3103275"/>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37" name="Google Shape;1137;p77"/>
          <p:cNvCxnSpPr/>
          <p:nvPr/>
        </p:nvCxnSpPr>
        <p:spPr>
          <a:xfrm rot="3254767">
            <a:off x="7425482" y="2524268"/>
            <a:ext cx="1700483" cy="0"/>
          </a:xfrm>
          <a:prstGeom prst="straightConnector1">
            <a:avLst/>
          </a:prstGeom>
          <a:noFill/>
          <a:ln cap="flat" cmpd="sng" w="28575">
            <a:solidFill>
              <a:srgbClr val="4F7BE8"/>
            </a:solidFill>
            <a:prstDash val="solid"/>
            <a:round/>
            <a:headEnd len="med" w="med" type="triangle"/>
            <a:tailEnd len="med" w="med" type="triangle"/>
          </a:ln>
        </p:spPr>
      </p:cxnSp>
      <p:sp>
        <p:nvSpPr>
          <p:cNvPr id="1138" name="Google Shape;1138;p77"/>
          <p:cNvSpPr txBox="1"/>
          <p:nvPr/>
        </p:nvSpPr>
        <p:spPr>
          <a:xfrm flipH="1" rot="3391">
            <a:off x="2958868" y="3365425"/>
            <a:ext cx="39534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b) Sharax haddii garaaca Isra uu gaari karo Suad.</a:t>
            </a:r>
            <a:endParaRPr sz="1800">
              <a:solidFill>
                <a:schemeClr val="dk1"/>
              </a:solidFill>
              <a:latin typeface="Lexend"/>
              <a:ea typeface="Lexend"/>
              <a:cs typeface="Lexend"/>
              <a:sym typeface="Lexend"/>
            </a:endParaRPr>
          </a:p>
        </p:txBody>
      </p:sp>
      <p:sp>
        <p:nvSpPr>
          <p:cNvPr id="1139" name="Google Shape;1139;p77"/>
          <p:cNvSpPr txBox="1"/>
          <p:nvPr/>
        </p:nvSpPr>
        <p:spPr>
          <a:xfrm flipH="1" rot="3371">
            <a:off x="2959124" y="4116500"/>
            <a:ext cx="5813403"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c) Adigoo isticmaalaya aragtida Pythagoras (Pythagoras’ theorem), sharax haddii garaaca Isra uu gaari karo Layla.</a:t>
            </a:r>
            <a:endParaRPr sz="1800">
              <a:solidFill>
                <a:schemeClr val="dk1"/>
              </a:solidFill>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78"/>
          <p:cNvSpPr txBox="1"/>
          <p:nvPr/>
        </p:nvSpPr>
        <p:spPr>
          <a:xfrm flipH="1" rot="2627">
            <a:off x="324099" y="655968"/>
            <a:ext cx="3925201" cy="3047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3) Tareenka (train) wuxuu isticmaalaa ramp (access ramp) dhererkiisu yahay 256 cm si uu u caawiyo rakaabka inay fuulaan tareenka maglev.</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Tallaabada lagu fuulo tareenka waxay ka sarraysaa 43 cm meesha rakaabku ku suganyihiin.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Intee ayay ramp-ku gaari doonaa meesha lagu sugayo (ilaa 1 d.p.)?</a:t>
            </a:r>
            <a:endParaRPr sz="1800">
              <a:latin typeface="Lexend"/>
              <a:ea typeface="Lexend"/>
              <a:cs typeface="Lexend"/>
              <a:sym typeface="Lexend"/>
            </a:endParaRPr>
          </a:p>
        </p:txBody>
      </p:sp>
      <p:sp>
        <p:nvSpPr>
          <p:cNvPr id="1145" name="Google Shape;1145;p78"/>
          <p:cNvSpPr/>
          <p:nvPr/>
        </p:nvSpPr>
        <p:spPr>
          <a:xfrm>
            <a:off x="4392325" y="3793486"/>
            <a:ext cx="4394400" cy="210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6" name="Google Shape;1146;p78"/>
          <p:cNvSpPr/>
          <p:nvPr/>
        </p:nvSpPr>
        <p:spPr>
          <a:xfrm>
            <a:off x="4824000" y="2978774"/>
            <a:ext cx="2084981" cy="573095"/>
          </a:xfrm>
          <a:custGeom>
            <a:rect b="b" l="l" r="r" t="t"/>
            <a:pathLst>
              <a:path extrusionOk="0" h="44931" w="90750">
                <a:moveTo>
                  <a:pt x="11528" y="44931"/>
                </a:moveTo>
                <a:lnTo>
                  <a:pt x="0" y="37541"/>
                </a:lnTo>
                <a:lnTo>
                  <a:pt x="90750" y="0"/>
                </a:lnTo>
                <a:lnTo>
                  <a:pt x="90750" y="12710"/>
                </a:lnTo>
                <a:close/>
              </a:path>
            </a:pathLst>
          </a:custGeom>
          <a:gradFill>
            <a:gsLst>
              <a:gs pos="0">
                <a:srgbClr val="FFFFFF"/>
              </a:gs>
              <a:gs pos="100000">
                <a:srgbClr val="595959"/>
              </a:gs>
            </a:gsLst>
            <a:lin ang="0" scaled="0"/>
          </a:gradFill>
          <a:ln cap="flat" cmpd="sng" w="19050">
            <a:solidFill>
              <a:schemeClr val="dk1"/>
            </a:solidFill>
            <a:prstDash val="solid"/>
            <a:round/>
            <a:headEnd len="med" w="med" type="none"/>
            <a:tailEnd len="med" w="med" type="none"/>
          </a:ln>
        </p:spPr>
        <p:txBody>
          <a:bodyPr wrap="square">
            <a:normAutofit/>
          </a:bodyPr>
          <a:p/>
        </p:txBody>
      </p:sp>
      <p:sp>
        <p:nvSpPr>
          <p:cNvPr id="1147" name="Google Shape;1147;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Xaalado lagu qiyaaso saddexagal qumman (right-angled triangles)</a:t>
            </a:r>
            <a:endParaRPr/>
          </a:p>
        </p:txBody>
      </p:sp>
      <p:sp>
        <p:nvSpPr>
          <p:cNvPr id="1148" name="Google Shape;1148;p78"/>
          <p:cNvSpPr txBox="1"/>
          <p:nvPr/>
        </p:nvSpPr>
        <p:spPr>
          <a:xfrm flipH="1" rot="-767597">
            <a:off x="5022996" y="2917532"/>
            <a:ext cx="1734150" cy="277142"/>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ramp (access ramp)</a:t>
            </a:r>
            <a:r>
              <a:rPr lang="en-GB" sz="1100">
                <a:latin typeface="Lexend"/>
                <a:ea typeface="Lexend"/>
                <a:cs typeface="Lexend"/>
                <a:sym typeface="Lexend"/>
              </a:rPr>
              <a:t/>
            </a:r>
            <a:endParaRPr sz="1800">
              <a:latin typeface="Lexend"/>
              <a:ea typeface="Lexend"/>
              <a:cs typeface="Lexend"/>
              <a:sym typeface="Lexend"/>
            </a:endParaRPr>
          </a:p>
        </p:txBody>
      </p:sp>
      <p:sp>
        <p:nvSpPr>
          <p:cNvPr id="1149" name="Google Shape;1149;p78"/>
          <p:cNvSpPr txBox="1"/>
          <p:nvPr/>
        </p:nvSpPr>
        <p:spPr>
          <a:xfrm flipH="1" rot="2848">
            <a:off x="7226933" y="4002457"/>
            <a:ext cx="1086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tareen (train)</a:t>
            </a:r>
            <a:endParaRPr sz="1800">
              <a:latin typeface="Lexend"/>
              <a:ea typeface="Lexend"/>
              <a:cs typeface="Lexend"/>
              <a:sym typeface="Lexend"/>
            </a:endParaRPr>
          </a:p>
        </p:txBody>
      </p:sp>
      <p:sp>
        <p:nvSpPr>
          <p:cNvPr id="1150" name="Google Shape;1150;p78"/>
          <p:cNvSpPr txBox="1"/>
          <p:nvPr/>
        </p:nvSpPr>
        <p:spPr>
          <a:xfrm flipH="1" rot="2848">
            <a:off x="7226933" y="1245507"/>
            <a:ext cx="1086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tareen (train)</a:t>
            </a:r>
            <a:endParaRPr sz="1800">
              <a:latin typeface="Lexend"/>
              <a:ea typeface="Lexend"/>
              <a:cs typeface="Lexend"/>
              <a:sym typeface="Lexend"/>
            </a:endParaRPr>
          </a:p>
        </p:txBody>
      </p:sp>
      <p:grpSp>
        <p:nvGrpSpPr>
          <p:cNvPr id="1151" name="Google Shape;1151;p78"/>
          <p:cNvGrpSpPr/>
          <p:nvPr/>
        </p:nvGrpSpPr>
        <p:grpSpPr>
          <a:xfrm>
            <a:off x="4392325" y="1523146"/>
            <a:ext cx="4394476" cy="2478850"/>
            <a:chOff x="4392325" y="1523146"/>
            <a:chExt cx="4394476" cy="2478850"/>
          </a:xfrm>
        </p:grpSpPr>
        <p:pic>
          <p:nvPicPr>
            <p:cNvPr id="1152" name="Google Shape;1152;p78"/>
            <p:cNvPicPr preferRelativeResize="0"/>
            <p:nvPr/>
          </p:nvPicPr>
          <p:blipFill>
            <a:blip r:embed="rId3">
              <a:alphaModFix/>
            </a:blip>
            <a:stretch>
              <a:fillRect/>
            </a:stretch>
          </p:blipFill>
          <p:spPr>
            <a:xfrm>
              <a:off x="6753377" y="1523146"/>
              <a:ext cx="2033425" cy="2478850"/>
            </a:xfrm>
            <a:prstGeom prst="rect">
              <a:avLst/>
            </a:prstGeom>
            <a:noFill/>
            <a:ln>
              <a:noFill/>
            </a:ln>
          </p:spPr>
        </p:pic>
        <p:sp>
          <p:nvSpPr>
            <p:cNvPr id="1153" name="Google Shape;1153;p78"/>
            <p:cNvSpPr/>
            <p:nvPr/>
          </p:nvSpPr>
          <p:spPr>
            <a:xfrm>
              <a:off x="4392325" y="3415350"/>
              <a:ext cx="2366700" cy="3828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4" name="Google Shape;1154;p78"/>
          <p:cNvSpPr txBox="1"/>
          <p:nvPr/>
        </p:nvSpPr>
        <p:spPr>
          <a:xfrm flipH="1" rot="2848">
            <a:off x="5044058" y="3559722"/>
            <a:ext cx="1086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solidFill>
                  <a:schemeClr val="lt1"/>
                </a:solidFill>
                <a:latin typeface="Lexend"/>
                <a:ea typeface="Lexend"/>
                <a:cs typeface="Lexend"/>
                <a:sym typeface="Lexend"/>
              </a:rPr>
              <a:t>meel lagu sugayo (platform)</a:t>
            </a:r>
            <a:endParaRPr sz="1800">
              <a:solidFill>
                <a:schemeClr val="lt1"/>
              </a:solidFill>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79"/>
          <p:cNvSpPr txBox="1"/>
          <p:nvPr/>
        </p:nvSpPr>
        <p:spPr>
          <a:xfrm flipH="1" rot="2681">
            <a:off x="324099" y="657640"/>
            <a:ext cx="8462703" cy="1231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solidFill>
                  <a:schemeClr val="dk1"/>
                </a:solidFill>
                <a:latin typeface="Lexend"/>
                <a:ea typeface="Lexend"/>
                <a:cs typeface="Lexend"/>
                <a:sym typeface="Lexend"/>
              </a:rPr>
              <a:t>1 a) Saddexagalka qumman (right-angled triangle) wuxuu u eg yahay weelka. Ku calaamadee weelka iyo saddexagalka dhererka ku habboon.</a:t>
            </a:r>
            <a:r>
              <a:rPr lang="en-GB" sz="1800">
                <a:solidFill>
                  <a:schemeClr val="dk1"/>
                </a:solidFill>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b) Adigoo isticmaalaya aragtida Pythagoras, sharax haddii qaaddada dheer tahay in lagu isticmaalo digsigan.</a:t>
            </a:r>
            <a:endParaRPr sz="1800">
              <a:latin typeface="Lexend"/>
              <a:ea typeface="Lexend"/>
              <a:cs typeface="Lexend"/>
              <a:sym typeface="Lexend"/>
            </a:endParaRPr>
          </a:p>
        </p:txBody>
      </p:sp>
      <p:sp>
        <p:nvSpPr>
          <p:cNvPr id="1160" name="Google Shape;1160;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Contexts modelled by right-angled triangles</a:t>
            </a:r>
            <a:endParaRPr/>
          </a:p>
        </p:txBody>
      </p:sp>
      <p:grpSp>
        <p:nvGrpSpPr>
          <p:cNvPr id="1161" name="Google Shape;1161;p79"/>
          <p:cNvGrpSpPr/>
          <p:nvPr/>
        </p:nvGrpSpPr>
        <p:grpSpPr>
          <a:xfrm>
            <a:off x="3197154" y="3279639"/>
            <a:ext cx="2444873" cy="1108268"/>
            <a:chOff x="1094849" y="1970557"/>
            <a:chExt cx="3312835" cy="1501718"/>
          </a:xfrm>
        </p:grpSpPr>
        <p:grpSp>
          <p:nvGrpSpPr>
            <p:cNvPr id="1162" name="Google Shape;1162;p79"/>
            <p:cNvGrpSpPr/>
            <p:nvPr/>
          </p:nvGrpSpPr>
          <p:grpSpPr>
            <a:xfrm>
              <a:off x="1244438" y="1970557"/>
              <a:ext cx="3163246" cy="1395874"/>
              <a:chOff x="2820561" y="1873957"/>
              <a:chExt cx="3163246" cy="1395874"/>
            </a:xfrm>
          </p:grpSpPr>
          <p:sp>
            <p:nvSpPr>
              <p:cNvPr id="1163" name="Google Shape;1163;p79"/>
              <p:cNvSpPr/>
              <p:nvPr/>
            </p:nvSpPr>
            <p:spPr>
              <a:xfrm flipH="1" rot="9489519">
                <a:off x="4621733" y="21201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64" name="Google Shape;1164;p79"/>
              <p:cNvSpPr/>
              <p:nvPr/>
            </p:nvSpPr>
            <p:spPr>
              <a:xfrm>
                <a:off x="4641607" y="21144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65" name="Google Shape;1165;p79"/>
              <p:cNvSpPr/>
              <p:nvPr/>
            </p:nvSpPr>
            <p:spPr>
              <a:xfrm>
                <a:off x="2820561" y="28279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66" name="Google Shape;1166;p79"/>
              <p:cNvSpPr/>
              <p:nvPr/>
            </p:nvSpPr>
            <p:spPr>
              <a:xfrm>
                <a:off x="2820653" y="22009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67" name="Google Shape;1167;p79"/>
              <p:cNvSpPr/>
              <p:nvPr/>
            </p:nvSpPr>
            <p:spPr>
              <a:xfrm>
                <a:off x="2820561" y="19688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68" name="Google Shape;1168;p79"/>
              <p:cNvCxnSpPr/>
              <p:nvPr/>
            </p:nvCxnSpPr>
            <p:spPr>
              <a:xfrm>
                <a:off x="2820561" y="2200999"/>
                <a:ext cx="0" cy="841800"/>
              </a:xfrm>
              <a:prstGeom prst="straightConnector1">
                <a:avLst/>
              </a:prstGeom>
              <a:noFill/>
              <a:ln cap="flat" cmpd="sng" w="28575">
                <a:solidFill>
                  <a:schemeClr val="dk1"/>
                </a:solidFill>
                <a:prstDash val="solid"/>
                <a:round/>
                <a:headEnd len="med" w="med" type="none"/>
                <a:tailEnd len="med" w="med" type="none"/>
              </a:ln>
            </p:spPr>
          </p:cxnSp>
          <p:sp>
            <p:nvSpPr>
              <p:cNvPr id="1169" name="Google Shape;1169;p79"/>
              <p:cNvSpPr/>
              <p:nvPr/>
            </p:nvSpPr>
            <p:spPr>
              <a:xfrm rot="-6078596">
                <a:off x="5714197" y="21016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70" name="Google Shape;1170;p79"/>
              <p:cNvCxnSpPr/>
              <p:nvPr/>
            </p:nvCxnSpPr>
            <p:spPr>
              <a:xfrm>
                <a:off x="4689114" y="2200999"/>
                <a:ext cx="0" cy="841800"/>
              </a:xfrm>
              <a:prstGeom prst="straightConnector1">
                <a:avLst/>
              </a:prstGeom>
              <a:noFill/>
              <a:ln cap="flat" cmpd="sng" w="28575">
                <a:solidFill>
                  <a:schemeClr val="dk1"/>
                </a:solidFill>
                <a:prstDash val="solid"/>
                <a:round/>
                <a:headEnd len="med" w="med" type="none"/>
                <a:tailEnd len="med" w="med" type="none"/>
              </a:ln>
            </p:spPr>
          </p:cxnSp>
        </p:grpSp>
        <p:cxnSp>
          <p:nvCxnSpPr>
            <p:cNvPr id="1171" name="Google Shape;1171;p79"/>
            <p:cNvCxnSpPr/>
            <p:nvPr/>
          </p:nvCxnSpPr>
          <p:spPr>
            <a:xfrm>
              <a:off x="1244447" y="3472275"/>
              <a:ext cx="1871400" cy="0"/>
            </a:xfrm>
            <a:prstGeom prst="straightConnector1">
              <a:avLst/>
            </a:prstGeom>
            <a:noFill/>
            <a:ln cap="flat" cmpd="sng" w="28575">
              <a:solidFill>
                <a:srgbClr val="4F7BE8"/>
              </a:solidFill>
              <a:prstDash val="solid"/>
              <a:round/>
              <a:headEnd len="med" w="med" type="triangle"/>
              <a:tailEnd len="med" w="med" type="triangle"/>
            </a:ln>
          </p:spPr>
        </p:cxnSp>
        <p:cxnSp>
          <p:nvCxnSpPr>
            <p:cNvPr id="1172" name="Google Shape;1172;p79"/>
            <p:cNvCxnSpPr/>
            <p:nvPr/>
          </p:nvCxnSpPr>
          <p:spPr>
            <a:xfrm rot="5400000">
              <a:off x="611399" y="2715852"/>
              <a:ext cx="966900" cy="0"/>
            </a:xfrm>
            <a:prstGeom prst="straightConnector1">
              <a:avLst/>
            </a:prstGeom>
            <a:noFill/>
            <a:ln cap="flat" cmpd="sng" w="28575">
              <a:solidFill>
                <a:srgbClr val="4F7BE8"/>
              </a:solidFill>
              <a:prstDash val="solid"/>
              <a:round/>
              <a:headEnd len="med" w="med" type="triangle"/>
              <a:tailEnd len="med" w="med" type="triangle"/>
            </a:ln>
          </p:spPr>
        </p:cxnSp>
      </p:grpSp>
      <p:pic>
        <p:nvPicPr>
          <p:cNvPr id="1173" name="Google Shape;1173;p79"/>
          <p:cNvPicPr preferRelativeResize="0"/>
          <p:nvPr/>
        </p:nvPicPr>
        <p:blipFill>
          <a:blip r:embed="rId3">
            <a:alphaModFix/>
          </a:blip>
          <a:stretch>
            <a:fillRect/>
          </a:stretch>
        </p:blipFill>
        <p:spPr>
          <a:xfrm>
            <a:off x="570484" y="3097752"/>
            <a:ext cx="1647875" cy="1329075"/>
          </a:xfrm>
          <a:prstGeom prst="rect">
            <a:avLst/>
          </a:prstGeom>
          <a:noFill/>
          <a:ln>
            <a:noFill/>
          </a:ln>
        </p:spPr>
      </p:pic>
      <p:cxnSp>
        <p:nvCxnSpPr>
          <p:cNvPr id="1174" name="Google Shape;1174;p79"/>
          <p:cNvCxnSpPr/>
          <p:nvPr/>
        </p:nvCxnSpPr>
        <p:spPr>
          <a:xfrm>
            <a:off x="335281" y="3640698"/>
            <a:ext cx="1731600" cy="929100"/>
          </a:xfrm>
          <a:prstGeom prst="straightConnector1">
            <a:avLst/>
          </a:prstGeom>
          <a:noFill/>
          <a:ln cap="flat" cmpd="sng" w="28575">
            <a:solidFill>
              <a:schemeClr val="accent3"/>
            </a:solidFill>
            <a:prstDash val="solid"/>
            <a:round/>
            <a:headEnd len="med" w="med" type="triangle"/>
            <a:tailEnd len="med" w="med" type="triangle"/>
          </a:ln>
        </p:spPr>
      </p:cxnSp>
      <p:sp>
        <p:nvSpPr>
          <p:cNvPr id="1175" name="Google Shape;1175;p79"/>
          <p:cNvSpPr txBox="1"/>
          <p:nvPr/>
        </p:nvSpPr>
        <p:spPr>
          <a:xfrm>
            <a:off x="646676" y="4135063"/>
            <a:ext cx="929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35 cm</a:t>
            </a:r>
            <a:endParaRPr sz="1800">
              <a:latin typeface="Lexend"/>
              <a:ea typeface="Lexend"/>
              <a:cs typeface="Lexend"/>
              <a:sym typeface="Lexend"/>
            </a:endParaRPr>
          </a:p>
        </p:txBody>
      </p:sp>
      <p:sp>
        <p:nvSpPr>
          <p:cNvPr id="1176" name="Google Shape;1176;p79"/>
          <p:cNvSpPr/>
          <p:nvPr/>
        </p:nvSpPr>
        <p:spPr>
          <a:xfrm>
            <a:off x="6726025" y="3540843"/>
            <a:ext cx="1755900" cy="801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7" name="Google Shape;1177;p79"/>
          <p:cNvSpPr/>
          <p:nvPr/>
        </p:nvSpPr>
        <p:spPr>
          <a:xfrm>
            <a:off x="6726015" y="416306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78" name="Google Shape;1178;p79"/>
          <p:cNvCxnSpPr/>
          <p:nvPr/>
        </p:nvCxnSpPr>
        <p:spPr>
          <a:xfrm>
            <a:off x="6726032" y="4495207"/>
            <a:ext cx="1761300" cy="0"/>
          </a:xfrm>
          <a:prstGeom prst="straightConnector1">
            <a:avLst/>
          </a:prstGeom>
          <a:noFill/>
          <a:ln cap="flat" cmpd="sng" w="28575">
            <a:solidFill>
              <a:srgbClr val="4F7BE8"/>
            </a:solidFill>
            <a:prstDash val="solid"/>
            <a:round/>
            <a:headEnd len="med" w="med" type="triangle"/>
            <a:tailEnd len="med" w="med" type="triangle"/>
          </a:ln>
        </p:spPr>
      </p:cxnSp>
      <p:cxnSp>
        <p:nvCxnSpPr>
          <p:cNvPr id="1179" name="Google Shape;1179;p79"/>
          <p:cNvCxnSpPr/>
          <p:nvPr/>
        </p:nvCxnSpPr>
        <p:spPr>
          <a:xfrm>
            <a:off x="6534950" y="3537050"/>
            <a:ext cx="0" cy="817200"/>
          </a:xfrm>
          <a:prstGeom prst="straightConnector1">
            <a:avLst/>
          </a:prstGeom>
          <a:noFill/>
          <a:ln cap="flat" cmpd="sng" w="28575">
            <a:solidFill>
              <a:srgbClr val="4F7BE8"/>
            </a:solidFill>
            <a:prstDash val="solid"/>
            <a:round/>
            <a:headEnd len="med" w="med" type="triangle"/>
            <a:tailEnd len="med" w="med" type="triangle"/>
          </a:ln>
        </p:spPr>
      </p:cxnSp>
      <p:sp>
        <p:nvSpPr>
          <p:cNvPr id="1180" name="Google Shape;1180;p79"/>
          <p:cNvSpPr txBox="1"/>
          <p:nvPr/>
        </p:nvSpPr>
        <p:spPr>
          <a:xfrm flipH="1" rot="3104">
            <a:off x="1257200" y="3316318"/>
            <a:ext cx="664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ladle</a:t>
            </a:r>
            <a:endParaRPr sz="1800">
              <a:latin typeface="Lexend"/>
              <a:ea typeface="Lexend"/>
              <a:cs typeface="Lexend"/>
              <a:sym typeface="Lexend"/>
            </a:endParaRPr>
          </a:p>
        </p:txBody>
      </p:sp>
      <p:sp>
        <p:nvSpPr>
          <p:cNvPr id="1181" name="Google Shape;1181;p79"/>
          <p:cNvSpPr txBox="1"/>
          <p:nvPr/>
        </p:nvSpPr>
        <p:spPr>
          <a:xfrm flipH="1" rot="2984">
            <a:off x="3304525" y="3005168"/>
            <a:ext cx="13827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saucepan</a:t>
            </a:r>
            <a:endParaRPr sz="1800">
              <a:latin typeface="Lexend"/>
              <a:ea typeface="Lexend"/>
              <a:cs typeface="Lexend"/>
              <a:sym typeface="Lexend"/>
            </a:endParaRPr>
          </a:p>
        </p:txBody>
      </p:sp>
      <p:sp>
        <p:nvSpPr>
          <p:cNvPr id="1182" name="Google Shape;1182;p79"/>
          <p:cNvSpPr txBox="1"/>
          <p:nvPr/>
        </p:nvSpPr>
        <p:spPr>
          <a:xfrm>
            <a:off x="3531326" y="4387888"/>
            <a:ext cx="929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30 cm</a:t>
            </a:r>
            <a:endParaRPr sz="2000">
              <a:latin typeface="Kalam"/>
              <a:ea typeface="Kalam"/>
              <a:cs typeface="Kalam"/>
              <a:sym typeface="Kalam"/>
            </a:endParaRPr>
          </a:p>
        </p:txBody>
      </p:sp>
      <p:sp>
        <p:nvSpPr>
          <p:cNvPr id="1183" name="Google Shape;1183;p79"/>
          <p:cNvSpPr txBox="1"/>
          <p:nvPr/>
        </p:nvSpPr>
        <p:spPr>
          <a:xfrm>
            <a:off x="7139426" y="4495188"/>
            <a:ext cx="929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30 cm</a:t>
            </a:r>
            <a:endParaRPr sz="2000">
              <a:latin typeface="Kalam"/>
              <a:ea typeface="Kalam"/>
              <a:cs typeface="Kalam"/>
              <a:sym typeface="Kalam"/>
            </a:endParaRPr>
          </a:p>
        </p:txBody>
      </p:sp>
      <p:sp>
        <p:nvSpPr>
          <p:cNvPr id="1184" name="Google Shape;1184;p79"/>
          <p:cNvSpPr txBox="1"/>
          <p:nvPr/>
        </p:nvSpPr>
        <p:spPr>
          <a:xfrm>
            <a:off x="5698736" y="3783788"/>
            <a:ext cx="929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20 cm</a:t>
            </a:r>
            <a:endParaRPr sz="2000">
              <a:latin typeface="Kalam"/>
              <a:ea typeface="Kalam"/>
              <a:cs typeface="Kalam"/>
              <a:sym typeface="Kalam"/>
            </a:endParaRPr>
          </a:p>
        </p:txBody>
      </p:sp>
      <p:sp>
        <p:nvSpPr>
          <p:cNvPr id="1185" name="Google Shape;1185;p79"/>
          <p:cNvSpPr txBox="1"/>
          <p:nvPr/>
        </p:nvSpPr>
        <p:spPr>
          <a:xfrm>
            <a:off x="2359458" y="3671913"/>
            <a:ext cx="929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20 cm</a:t>
            </a:r>
            <a:endParaRPr sz="2000">
              <a:latin typeface="Kalam"/>
              <a:ea typeface="Kalam"/>
              <a:cs typeface="Kalam"/>
              <a:sym typeface="Kalam"/>
            </a:endParaRPr>
          </a:p>
        </p:txBody>
      </p:sp>
      <p:cxnSp>
        <p:nvCxnSpPr>
          <p:cNvPr id="1186" name="Google Shape;1186;p79"/>
          <p:cNvCxnSpPr/>
          <p:nvPr/>
        </p:nvCxnSpPr>
        <p:spPr>
          <a:xfrm>
            <a:off x="6772303" y="3397029"/>
            <a:ext cx="1751700" cy="827100"/>
          </a:xfrm>
          <a:prstGeom prst="straightConnector1">
            <a:avLst/>
          </a:prstGeom>
          <a:noFill/>
          <a:ln cap="flat" cmpd="sng" w="28575">
            <a:solidFill>
              <a:srgbClr val="4F7BE8"/>
            </a:solidFill>
            <a:prstDash val="solid"/>
            <a:round/>
            <a:headEnd len="med" w="med" type="triangle"/>
            <a:tailEnd len="med" w="med" type="triangle"/>
          </a:ln>
        </p:spPr>
      </p:cxnSp>
      <p:sp>
        <p:nvSpPr>
          <p:cNvPr id="1187" name="Google Shape;1187;p79"/>
          <p:cNvSpPr txBox="1"/>
          <p:nvPr/>
        </p:nvSpPr>
        <p:spPr>
          <a:xfrm>
            <a:off x="518500" y="1919892"/>
            <a:ext cx="8268000" cy="32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Qaaddadu waa gaaban tahay, 35 cm.</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Sababta waa masaafada ugu badan ee gudaha digsigu waa dhererka jaantuska 36 cm, sidaas darteed qaaddadu waxay ku dhex dhici kartaa digsiga oo dhan.</a:t>
            </a:r>
            <a:endParaRPr sz="2000">
              <a:latin typeface="Kalam"/>
              <a:ea typeface="Kalam"/>
              <a:cs typeface="Kalam"/>
              <a:sym typeface="Kalam"/>
            </a:endParaRPr>
          </a:p>
        </p:txBody>
      </p:sp>
      <p:sp>
        <p:nvSpPr>
          <p:cNvPr id="1188" name="Google Shape;1188;p79"/>
          <p:cNvSpPr txBox="1"/>
          <p:nvPr/>
        </p:nvSpPr>
        <p:spPr>
          <a:xfrm rot="1470586">
            <a:off x="6758531" y="3456160"/>
            <a:ext cx="1945289" cy="323536"/>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36 cm</a:t>
            </a:r>
            <a:endParaRPr sz="2000">
              <a:latin typeface="Kalam"/>
              <a:ea typeface="Kalam"/>
              <a:cs typeface="Kalam"/>
              <a:sym typeface="Kala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80"/>
          <p:cNvSpPr txBox="1"/>
          <p:nvPr/>
        </p:nvSpPr>
        <p:spPr>
          <a:xfrm flipH="1" rot="2700">
            <a:off x="2938180" y="2061760"/>
            <a:ext cx="42015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b) Explain whether Izzy’s backhand shot can reach Sofia.</a:t>
            </a:r>
            <a:endParaRPr sz="1800">
              <a:solidFill>
                <a:schemeClr val="dk1"/>
              </a:solidFill>
              <a:latin typeface="Lexend"/>
              <a:ea typeface="Lexend"/>
              <a:cs typeface="Lexend"/>
              <a:sym typeface="Lexend"/>
            </a:endParaRPr>
          </a:p>
        </p:txBody>
      </p:sp>
      <p:sp>
        <p:nvSpPr>
          <p:cNvPr id="1194" name="Google Shape;1194;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Contexts modelled by right-angled triangles</a:t>
            </a:r>
            <a:endParaRPr/>
          </a:p>
        </p:txBody>
      </p:sp>
      <p:pic>
        <p:nvPicPr>
          <p:cNvPr id="1195" name="Google Shape;1195;p80"/>
          <p:cNvPicPr preferRelativeResize="0"/>
          <p:nvPr/>
        </p:nvPicPr>
        <p:blipFill rotWithShape="1">
          <a:blip r:embed="rId3">
            <a:alphaModFix/>
          </a:blip>
          <a:srcRect b="13001" l="23056" r="22845" t="13915"/>
          <a:stretch/>
        </p:blipFill>
        <p:spPr>
          <a:xfrm>
            <a:off x="962059" y="920409"/>
            <a:ext cx="1397730" cy="2251032"/>
          </a:xfrm>
          <a:prstGeom prst="rect">
            <a:avLst/>
          </a:prstGeom>
          <a:noFill/>
          <a:ln>
            <a:noFill/>
          </a:ln>
        </p:spPr>
      </p:pic>
      <p:grpSp>
        <p:nvGrpSpPr>
          <p:cNvPr id="1196" name="Google Shape;1196;p80"/>
          <p:cNvGrpSpPr/>
          <p:nvPr/>
        </p:nvGrpSpPr>
        <p:grpSpPr>
          <a:xfrm>
            <a:off x="1118991" y="3116203"/>
            <a:ext cx="1076913" cy="244723"/>
            <a:chOff x="5897099" y="4472400"/>
            <a:chExt cx="1472400" cy="345850"/>
          </a:xfrm>
        </p:grpSpPr>
        <p:cxnSp>
          <p:nvCxnSpPr>
            <p:cNvPr id="1197" name="Google Shape;1197;p80"/>
            <p:cNvCxnSpPr/>
            <p:nvPr/>
          </p:nvCxnSpPr>
          <p:spPr>
            <a:xfrm>
              <a:off x="5897099" y="4472400"/>
              <a:ext cx="1472400" cy="0"/>
            </a:xfrm>
            <a:prstGeom prst="straightConnector1">
              <a:avLst/>
            </a:prstGeom>
            <a:noFill/>
            <a:ln cap="flat" cmpd="sng" w="28575">
              <a:solidFill>
                <a:srgbClr val="4F7BE8"/>
              </a:solidFill>
              <a:prstDash val="solid"/>
              <a:round/>
              <a:headEnd len="med" w="med" type="triangle"/>
              <a:tailEnd len="med" w="med" type="triangle"/>
            </a:ln>
          </p:spPr>
        </p:cxnSp>
        <p:sp>
          <p:nvSpPr>
            <p:cNvPr id="1198" name="Google Shape;1198;p80"/>
            <p:cNvSpPr txBox="1"/>
            <p:nvPr/>
          </p:nvSpPr>
          <p:spPr>
            <a:xfrm>
              <a:off x="6168776" y="4494550"/>
              <a:ext cx="929100" cy="32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11 m</a:t>
              </a:r>
              <a:endParaRPr sz="1800">
                <a:latin typeface="Lexend"/>
                <a:ea typeface="Lexend"/>
                <a:cs typeface="Lexend"/>
                <a:sym typeface="Lexend"/>
              </a:endParaRPr>
            </a:p>
          </p:txBody>
        </p:sp>
      </p:grpSp>
      <p:grpSp>
        <p:nvGrpSpPr>
          <p:cNvPr id="1199" name="Google Shape;1199;p80"/>
          <p:cNvGrpSpPr/>
          <p:nvPr/>
        </p:nvGrpSpPr>
        <p:grpSpPr>
          <a:xfrm rot="5400000">
            <a:off x="-344349" y="1706989"/>
            <a:ext cx="1863911" cy="687044"/>
            <a:chOff x="5897099" y="4413646"/>
            <a:chExt cx="1472400" cy="1023300"/>
          </a:xfrm>
        </p:grpSpPr>
        <p:cxnSp>
          <p:nvCxnSpPr>
            <p:cNvPr id="1200" name="Google Shape;1200;p80"/>
            <p:cNvCxnSpPr/>
            <p:nvPr/>
          </p:nvCxnSpPr>
          <p:spPr>
            <a:xfrm>
              <a:off x="5897099" y="4472400"/>
              <a:ext cx="1472400" cy="0"/>
            </a:xfrm>
            <a:prstGeom prst="straightConnector1">
              <a:avLst/>
            </a:prstGeom>
            <a:noFill/>
            <a:ln cap="flat" cmpd="sng" w="28575">
              <a:solidFill>
                <a:srgbClr val="4F7BE8"/>
              </a:solidFill>
              <a:prstDash val="solid"/>
              <a:round/>
              <a:headEnd len="med" w="med" type="triangle"/>
              <a:tailEnd len="med" w="med" type="triangle"/>
            </a:ln>
          </p:spPr>
        </p:cxnSp>
        <p:sp>
          <p:nvSpPr>
            <p:cNvPr id="1201" name="Google Shape;1201;p80"/>
            <p:cNvSpPr txBox="1"/>
            <p:nvPr/>
          </p:nvSpPr>
          <p:spPr>
            <a:xfrm rot="-5400000">
              <a:off x="6121741" y="4776646"/>
              <a:ext cx="1023300" cy="297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24 m</a:t>
              </a:r>
              <a:endParaRPr sz="1800">
                <a:latin typeface="Lexend"/>
                <a:ea typeface="Lexend"/>
                <a:cs typeface="Lexend"/>
                <a:sym typeface="Lexend"/>
              </a:endParaRPr>
            </a:p>
          </p:txBody>
        </p:sp>
      </p:grpSp>
      <p:pic>
        <p:nvPicPr>
          <p:cNvPr id="1202" name="Google Shape;1202;p80"/>
          <p:cNvPicPr preferRelativeResize="0"/>
          <p:nvPr/>
        </p:nvPicPr>
        <p:blipFill>
          <a:blip r:embed="rId7">
            <a:alphaModFix/>
          </a:blip>
          <a:stretch>
            <a:fillRect/>
          </a:stretch>
        </p:blipFill>
        <p:spPr>
          <a:xfrm flipH="1">
            <a:off x="646689" y="607200"/>
            <a:ext cx="292705" cy="298532"/>
          </a:xfrm>
          <a:prstGeom prst="rect">
            <a:avLst/>
          </a:prstGeom>
          <a:noFill/>
          <a:ln>
            <a:noFill/>
          </a:ln>
        </p:spPr>
      </p:pic>
      <p:cxnSp>
        <p:nvCxnSpPr>
          <p:cNvPr id="1203" name="Google Shape;1203;p80"/>
          <p:cNvCxnSpPr/>
          <p:nvPr/>
        </p:nvCxnSpPr>
        <p:spPr>
          <a:xfrm>
            <a:off x="924058" y="879352"/>
            <a:ext cx="216600" cy="237600"/>
          </a:xfrm>
          <a:prstGeom prst="straightConnector1">
            <a:avLst/>
          </a:prstGeom>
          <a:noFill/>
          <a:ln cap="flat" cmpd="sng" w="38100">
            <a:solidFill>
              <a:srgbClr val="374CF1"/>
            </a:solidFill>
            <a:prstDash val="solid"/>
            <a:round/>
            <a:headEnd len="med" w="med" type="none"/>
            <a:tailEnd len="med" w="med" type="none"/>
          </a:ln>
        </p:spPr>
      </p:cxnSp>
      <p:pic>
        <p:nvPicPr>
          <p:cNvPr id="1204" name="Google Shape;1204;p80"/>
          <p:cNvPicPr preferRelativeResize="0"/>
          <p:nvPr/>
        </p:nvPicPr>
        <p:blipFill>
          <a:blip r:embed="rId7">
            <a:alphaModFix/>
          </a:blip>
          <a:stretch>
            <a:fillRect/>
          </a:stretch>
        </p:blipFill>
        <p:spPr>
          <a:xfrm flipH="1">
            <a:off x="2148545" y="3433312"/>
            <a:ext cx="216097" cy="298283"/>
          </a:xfrm>
          <a:prstGeom prst="rect">
            <a:avLst/>
          </a:prstGeom>
          <a:noFill/>
          <a:ln>
            <a:noFill/>
          </a:ln>
        </p:spPr>
      </p:pic>
      <p:cxnSp>
        <p:nvCxnSpPr>
          <p:cNvPr id="1205" name="Google Shape;1205;p80"/>
          <p:cNvCxnSpPr>
            <a:endCxn id="1204" idx="0"/>
          </p:cNvCxnSpPr>
          <p:nvPr/>
        </p:nvCxnSpPr>
        <p:spPr>
          <a:xfrm>
            <a:off x="2183694" y="2955412"/>
            <a:ext cx="72900" cy="477900"/>
          </a:xfrm>
          <a:prstGeom prst="straightConnector1">
            <a:avLst/>
          </a:prstGeom>
          <a:noFill/>
          <a:ln cap="flat" cmpd="sng" w="38100">
            <a:solidFill>
              <a:srgbClr val="374CF1"/>
            </a:solidFill>
            <a:prstDash val="solid"/>
            <a:round/>
            <a:headEnd len="med" w="med" type="none"/>
            <a:tailEnd len="med" w="med" type="none"/>
          </a:ln>
        </p:spPr>
      </p:cxnSp>
      <p:sp>
        <p:nvSpPr>
          <p:cNvPr id="1206" name="Google Shape;1206;p80"/>
          <p:cNvSpPr txBox="1"/>
          <p:nvPr/>
        </p:nvSpPr>
        <p:spPr>
          <a:xfrm flipH="1" rot="3002">
            <a:off x="1918582" y="3658580"/>
            <a:ext cx="6870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Laura</a:t>
            </a:r>
            <a:endParaRPr sz="1800">
              <a:latin typeface="Lexend"/>
              <a:ea typeface="Lexend"/>
              <a:cs typeface="Lexend"/>
              <a:sym typeface="Lexend"/>
            </a:endParaRPr>
          </a:p>
        </p:txBody>
      </p:sp>
      <p:sp>
        <p:nvSpPr>
          <p:cNvPr id="1207" name="Google Shape;1207;p80"/>
          <p:cNvSpPr txBox="1"/>
          <p:nvPr/>
        </p:nvSpPr>
        <p:spPr>
          <a:xfrm flipH="1" rot="4313">
            <a:off x="954074" y="658299"/>
            <a:ext cx="478200" cy="277200"/>
          </a:xfrm>
          <a:prstGeom prst="rect">
            <a:avLst/>
          </a:prstGeom>
          <a:noFill/>
          <a:ln>
            <a:noFill/>
          </a:ln>
        </p:spPr>
        <p:txBody>
          <a:bodyPr anchorCtr="0" anchor="t" bIns="0" lIns="0" spcFirstLastPara="1" rIns="0" wrap="non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Izzy</a:t>
            </a:r>
            <a:endParaRPr sz="1800">
              <a:latin typeface="Lexend"/>
              <a:ea typeface="Lexend"/>
              <a:cs typeface="Lexend"/>
              <a:sym typeface="Lexend"/>
            </a:endParaRPr>
          </a:p>
        </p:txBody>
      </p:sp>
      <p:pic>
        <p:nvPicPr>
          <p:cNvPr id="1208" name="Google Shape;1208;p80"/>
          <p:cNvPicPr preferRelativeResize="0"/>
          <p:nvPr/>
        </p:nvPicPr>
        <p:blipFill>
          <a:blip r:embed="rId6">
            <a:alphaModFix/>
          </a:blip>
          <a:stretch>
            <a:fillRect/>
          </a:stretch>
        </p:blipFill>
        <p:spPr>
          <a:xfrm flipH="1">
            <a:off x="967969" y="3425535"/>
            <a:ext cx="233353" cy="272811"/>
          </a:xfrm>
          <a:prstGeom prst="rect">
            <a:avLst/>
          </a:prstGeom>
          <a:noFill/>
          <a:ln>
            <a:noFill/>
          </a:ln>
        </p:spPr>
      </p:pic>
      <p:sp>
        <p:nvSpPr>
          <p:cNvPr id="1209" name="Google Shape;1209;p80"/>
          <p:cNvSpPr txBox="1"/>
          <p:nvPr/>
        </p:nvSpPr>
        <p:spPr>
          <a:xfrm flipH="1" rot="3877">
            <a:off x="709256" y="3680976"/>
            <a:ext cx="798001"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Sofia</a:t>
            </a:r>
            <a:endParaRPr sz="1800">
              <a:latin typeface="Lexend"/>
              <a:ea typeface="Lexend"/>
              <a:cs typeface="Lexend"/>
              <a:sym typeface="Lexend"/>
            </a:endParaRPr>
          </a:p>
        </p:txBody>
      </p:sp>
      <p:cxnSp>
        <p:nvCxnSpPr>
          <p:cNvPr id="1210" name="Google Shape;1210;p80"/>
          <p:cNvCxnSpPr>
            <a:endCxn id="1208" idx="0"/>
          </p:cNvCxnSpPr>
          <p:nvPr/>
        </p:nvCxnSpPr>
        <p:spPr>
          <a:xfrm flipH="1">
            <a:off x="1084645" y="2961735"/>
            <a:ext cx="56100" cy="463800"/>
          </a:xfrm>
          <a:prstGeom prst="straightConnector1">
            <a:avLst/>
          </a:prstGeom>
          <a:noFill/>
          <a:ln cap="flat" cmpd="sng" w="38100">
            <a:solidFill>
              <a:srgbClr val="374CF1"/>
            </a:solidFill>
            <a:prstDash val="solid"/>
            <a:round/>
            <a:headEnd len="med" w="med" type="none"/>
            <a:tailEnd len="med" w="med" type="none"/>
          </a:ln>
        </p:spPr>
      </p:cxnSp>
      <p:sp>
        <p:nvSpPr>
          <p:cNvPr id="1211" name="Google Shape;1211;p80"/>
          <p:cNvSpPr txBox="1"/>
          <p:nvPr/>
        </p:nvSpPr>
        <p:spPr>
          <a:xfrm flipH="1" rot="3652">
            <a:off x="7571006" y="2280743"/>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11 m</a:t>
            </a:r>
            <a:endParaRPr sz="2000">
              <a:latin typeface="Kalam"/>
              <a:ea typeface="Kalam"/>
              <a:cs typeface="Kalam"/>
              <a:sym typeface="Kalam"/>
            </a:endParaRPr>
          </a:p>
        </p:txBody>
      </p:sp>
      <p:grpSp>
        <p:nvGrpSpPr>
          <p:cNvPr id="1212" name="Google Shape;1212;p80"/>
          <p:cNvGrpSpPr/>
          <p:nvPr/>
        </p:nvGrpSpPr>
        <p:grpSpPr>
          <a:xfrm flipH="1">
            <a:off x="7340221" y="637968"/>
            <a:ext cx="1308737" cy="1640932"/>
            <a:chOff x="6717888" y="1981143"/>
            <a:chExt cx="1308737" cy="1640932"/>
          </a:xfrm>
        </p:grpSpPr>
        <p:cxnSp>
          <p:nvCxnSpPr>
            <p:cNvPr id="1213" name="Google Shape;1213;p80"/>
            <p:cNvCxnSpPr/>
            <p:nvPr/>
          </p:nvCxnSpPr>
          <p:spPr>
            <a:xfrm rot="10800000">
              <a:off x="6858758" y="3622075"/>
              <a:ext cx="983700" cy="0"/>
            </a:xfrm>
            <a:prstGeom prst="straightConnector1">
              <a:avLst/>
            </a:prstGeom>
            <a:noFill/>
            <a:ln cap="flat" cmpd="sng" w="28575">
              <a:solidFill>
                <a:srgbClr val="4F7BE8"/>
              </a:solidFill>
              <a:prstDash val="solid"/>
              <a:round/>
              <a:headEnd len="med" w="med" type="triangle"/>
              <a:tailEnd len="med" w="med" type="triangle"/>
            </a:ln>
          </p:spPr>
        </p:cxnSp>
        <p:sp>
          <p:nvSpPr>
            <p:cNvPr id="1214" name="Google Shape;1214;p80"/>
            <p:cNvSpPr/>
            <p:nvPr/>
          </p:nvSpPr>
          <p:spPr>
            <a:xfrm flipH="1">
              <a:off x="6863325" y="20920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5" name="Google Shape;1215;p80"/>
            <p:cNvCxnSpPr/>
            <p:nvPr/>
          </p:nvCxnSpPr>
          <p:spPr>
            <a:xfrm>
              <a:off x="8026625" y="2129300"/>
              <a:ext cx="0" cy="1300500"/>
            </a:xfrm>
            <a:prstGeom prst="straightConnector1">
              <a:avLst/>
            </a:prstGeom>
            <a:noFill/>
            <a:ln cap="flat" cmpd="sng" w="28575">
              <a:solidFill>
                <a:srgbClr val="4F7BE8"/>
              </a:solidFill>
              <a:prstDash val="solid"/>
              <a:round/>
              <a:headEnd len="med" w="med" type="triangle"/>
              <a:tailEnd len="med" w="med" type="triangle"/>
            </a:ln>
          </p:spPr>
        </p:cxnSp>
        <p:sp>
          <p:nvSpPr>
            <p:cNvPr id="1216" name="Google Shape;1216;p80"/>
            <p:cNvSpPr/>
            <p:nvPr/>
          </p:nvSpPr>
          <p:spPr>
            <a:xfrm flipH="1">
              <a:off x="7641600" y="32501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7" name="Google Shape;1217;p80"/>
            <p:cNvCxnSpPr/>
            <p:nvPr/>
          </p:nvCxnSpPr>
          <p:spPr>
            <a:xfrm rot="7545233">
              <a:off x="6364447" y="2671143"/>
              <a:ext cx="1700483" cy="0"/>
            </a:xfrm>
            <a:prstGeom prst="straightConnector1">
              <a:avLst/>
            </a:prstGeom>
            <a:noFill/>
            <a:ln cap="flat" cmpd="sng" w="28575">
              <a:solidFill>
                <a:srgbClr val="4F7BE8"/>
              </a:solidFill>
              <a:prstDash val="solid"/>
              <a:round/>
              <a:headEnd len="med" w="med" type="triangle"/>
              <a:tailEnd len="med" w="med" type="triangle"/>
            </a:ln>
          </p:spPr>
        </p:cxnSp>
      </p:grpSp>
      <p:sp>
        <p:nvSpPr>
          <p:cNvPr id="1218" name="Google Shape;1218;p80"/>
          <p:cNvSpPr txBox="1"/>
          <p:nvPr/>
        </p:nvSpPr>
        <p:spPr>
          <a:xfrm flipH="1" rot="3652">
            <a:off x="6568559" y="1567697"/>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24 m</a:t>
            </a:r>
            <a:endParaRPr sz="2000">
              <a:latin typeface="Kalam"/>
              <a:ea typeface="Kalam"/>
              <a:cs typeface="Kalam"/>
              <a:sym typeface="Kalam"/>
            </a:endParaRPr>
          </a:p>
        </p:txBody>
      </p:sp>
      <p:sp>
        <p:nvSpPr>
          <p:cNvPr id="1219" name="Google Shape;1219;p80"/>
          <p:cNvSpPr txBox="1"/>
          <p:nvPr/>
        </p:nvSpPr>
        <p:spPr>
          <a:xfrm flipH="1" rot="3652">
            <a:off x="8034034" y="928055"/>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26.4 m</a:t>
            </a:r>
            <a:endParaRPr sz="2000">
              <a:latin typeface="Kalam"/>
              <a:ea typeface="Kalam"/>
              <a:cs typeface="Kalam"/>
              <a:sym typeface="Kalam"/>
            </a:endParaRPr>
          </a:p>
        </p:txBody>
      </p:sp>
      <p:sp>
        <p:nvSpPr>
          <p:cNvPr id="1220" name="Google Shape;1220;p80"/>
          <p:cNvSpPr txBox="1"/>
          <p:nvPr/>
        </p:nvSpPr>
        <p:spPr>
          <a:xfrm flipH="1" rot="3485">
            <a:off x="3070474" y="2578616"/>
            <a:ext cx="4439102"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Waa karaa, maadaama tallaabada Izzy ee 28 m ay ka dheer tahay 24 m ee u dhaxaysa iyada iyo Sofia.</a:t>
            </a:r>
            <a:endParaRPr sz="2000">
              <a:latin typeface="Kalam"/>
              <a:ea typeface="Kalam"/>
              <a:cs typeface="Kalam"/>
              <a:sym typeface="Kalam"/>
            </a:endParaRPr>
          </a:p>
        </p:txBody>
      </p:sp>
      <p:sp>
        <p:nvSpPr>
          <p:cNvPr id="1221" name="Google Shape;1221;p80"/>
          <p:cNvSpPr txBox="1"/>
          <p:nvPr/>
        </p:nvSpPr>
        <p:spPr>
          <a:xfrm flipH="1" rot="3570">
            <a:off x="3070476" y="3932775"/>
            <a:ext cx="5488203"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Adigoo isticmaalaya aragtida Pythagoras, masaafada u dhaxaysa Izzy iyo Laura waa 26.4 m. Sidaas darteed, tallaabada Izzy ee 28 m waxay gaari kartaa Laura.</a:t>
            </a:r>
            <a:endParaRPr sz="2000">
              <a:latin typeface="Kalam"/>
              <a:ea typeface="Kalam"/>
              <a:cs typeface="Kalam"/>
              <a:sym typeface="Kalam"/>
            </a:endParaRPr>
          </a:p>
        </p:txBody>
      </p:sp>
      <p:sp>
        <p:nvSpPr>
          <p:cNvPr id="1222" name="Google Shape;1222;p80"/>
          <p:cNvSpPr txBox="1"/>
          <p:nvPr/>
        </p:nvSpPr>
        <p:spPr>
          <a:xfrm flipH="1" rot="2630">
            <a:off x="2938199" y="3362639"/>
            <a:ext cx="58818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c) Using Pythagoras’ theorem, explain whether Izzy’s backhand shot can reach Laura.</a:t>
            </a:r>
            <a:endParaRPr sz="1800">
              <a:solidFill>
                <a:schemeClr val="dk1"/>
              </a:solidFill>
              <a:latin typeface="Lexend"/>
              <a:ea typeface="Lexend"/>
              <a:cs typeface="Lexend"/>
              <a:sym typeface="Lexend"/>
            </a:endParaRPr>
          </a:p>
        </p:txBody>
      </p:sp>
      <p:sp>
        <p:nvSpPr>
          <p:cNvPr id="1223" name="Google Shape;1223;p80"/>
          <p:cNvSpPr txBox="1"/>
          <p:nvPr/>
        </p:nvSpPr>
        <p:spPr>
          <a:xfrm flipH="1" rot="2556">
            <a:off x="2605549" y="745890"/>
            <a:ext cx="44391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solidFill>
                  <a:schemeClr val="dk1"/>
                </a:solidFill>
                <a:latin typeface="Lexend"/>
                <a:ea typeface="Lexend"/>
                <a:cs typeface="Lexend"/>
                <a:sym typeface="Lexend"/>
              </a:rPr>
              <a:t>2 a) Model this context onto this right-angled triangle, labelling any relevant distances given in the context.</a:t>
            </a:r>
            <a:endParaRPr sz="1800">
              <a:solidFill>
                <a:schemeClr val="dk1"/>
              </a:solidFill>
              <a:latin typeface="Lexend"/>
              <a:ea typeface="Lexend"/>
              <a:cs typeface="Lexend"/>
              <a:sym typeface="Lexend"/>
            </a:endParaRPr>
          </a:p>
        </p:txBody>
      </p:sp>
      <p:sp>
        <p:nvSpPr>
          <p:cNvPr id="1224" name="Google Shape;1224;p80"/>
          <p:cNvSpPr txBox="1"/>
          <p:nvPr/>
        </p:nvSpPr>
        <p:spPr>
          <a:xfrm flipH="1" rot="4419">
            <a:off x="7342507" y="595788"/>
            <a:ext cx="2334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I</a:t>
            </a:r>
            <a:endParaRPr sz="2000">
              <a:latin typeface="Kalam"/>
              <a:ea typeface="Kalam"/>
              <a:cs typeface="Kalam"/>
              <a:sym typeface="Kalam"/>
            </a:endParaRPr>
          </a:p>
        </p:txBody>
      </p:sp>
      <p:sp>
        <p:nvSpPr>
          <p:cNvPr id="1225" name="Google Shape;1225;p80"/>
          <p:cNvSpPr txBox="1"/>
          <p:nvPr/>
        </p:nvSpPr>
        <p:spPr>
          <a:xfrm flipH="1" rot="4419">
            <a:off x="7342507" y="2022275"/>
            <a:ext cx="2334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S</a:t>
            </a:r>
            <a:endParaRPr sz="2000">
              <a:latin typeface="Kalam"/>
              <a:ea typeface="Kalam"/>
              <a:cs typeface="Kalam"/>
              <a:sym typeface="Kalam"/>
            </a:endParaRPr>
          </a:p>
        </p:txBody>
      </p:sp>
      <p:sp>
        <p:nvSpPr>
          <p:cNvPr id="1226" name="Google Shape;1226;p80"/>
          <p:cNvSpPr txBox="1"/>
          <p:nvPr/>
        </p:nvSpPr>
        <p:spPr>
          <a:xfrm flipH="1" rot="4419">
            <a:off x="8472207" y="2022275"/>
            <a:ext cx="2334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L</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81"/>
          <p:cNvSpPr txBox="1"/>
          <p:nvPr/>
        </p:nvSpPr>
        <p:spPr>
          <a:xfrm flipH="1" rot="2476">
            <a:off x="324124" y="656820"/>
            <a:ext cx="5831702"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3) </a:t>
            </a:r>
            <a:r>
              <a:rPr lang="en-GB" sz="1100">
                <a:latin typeface="Lexend"/>
                <a:ea typeface="Lexend"/>
                <a:cs typeface="Lexend"/>
                <a:sym typeface="Lexend"/>
              </a:rPr>
              <a:t>A train conductor uses a 256 cm long access ramp to help passengers board a maglev train.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Tallaabada lagu fuulo tareenka waa 43 cm ka sareysaa platform-ka (platform) ee rakaabku ku sugnaan.</a:t>
            </a:r>
            <a:endParaRPr sz="1800">
              <a:latin typeface="Lexend"/>
              <a:ea typeface="Lexend"/>
              <a:cs typeface="Lexend"/>
              <a:sym typeface="Lexend"/>
            </a:endParaRPr>
          </a:p>
        </p:txBody>
      </p:sp>
      <p:sp>
        <p:nvSpPr>
          <p:cNvPr id="1232" name="Google Shape;1232;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Xaalado lagu qaabeeyey saddexagal qumman (right-angled triangle)</a:t>
            </a:r>
            <a:endParaRPr/>
          </a:p>
        </p:txBody>
      </p:sp>
      <p:sp>
        <p:nvSpPr>
          <p:cNvPr id="1233" name="Google Shape;1233;p81"/>
          <p:cNvSpPr/>
          <p:nvPr/>
        </p:nvSpPr>
        <p:spPr>
          <a:xfrm flipH="1">
            <a:off x="963611" y="2464368"/>
            <a:ext cx="1755900" cy="801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4" name="Google Shape;1234;p81"/>
          <p:cNvSpPr/>
          <p:nvPr/>
        </p:nvSpPr>
        <p:spPr>
          <a:xfrm flipH="1">
            <a:off x="2539821" y="3086585"/>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35" name="Google Shape;1235;p81"/>
          <p:cNvCxnSpPr/>
          <p:nvPr/>
        </p:nvCxnSpPr>
        <p:spPr>
          <a:xfrm rot="10800000">
            <a:off x="958204" y="3418732"/>
            <a:ext cx="1761300" cy="0"/>
          </a:xfrm>
          <a:prstGeom prst="straightConnector1">
            <a:avLst/>
          </a:prstGeom>
          <a:noFill/>
          <a:ln cap="flat" cmpd="sng" w="28575">
            <a:solidFill>
              <a:srgbClr val="4F7BE8"/>
            </a:solidFill>
            <a:prstDash val="solid"/>
            <a:round/>
            <a:headEnd len="med" w="med" type="triangle"/>
            <a:tailEnd len="med" w="med" type="triangle"/>
          </a:ln>
        </p:spPr>
      </p:cxnSp>
      <p:cxnSp>
        <p:nvCxnSpPr>
          <p:cNvPr id="1236" name="Google Shape;1236;p81"/>
          <p:cNvCxnSpPr/>
          <p:nvPr/>
        </p:nvCxnSpPr>
        <p:spPr>
          <a:xfrm>
            <a:off x="2910586" y="2460575"/>
            <a:ext cx="0" cy="817200"/>
          </a:xfrm>
          <a:prstGeom prst="straightConnector1">
            <a:avLst/>
          </a:prstGeom>
          <a:noFill/>
          <a:ln cap="flat" cmpd="sng" w="28575">
            <a:solidFill>
              <a:srgbClr val="4F7BE8"/>
            </a:solidFill>
            <a:prstDash val="solid"/>
            <a:round/>
            <a:headEnd len="med" w="med" type="triangle"/>
            <a:tailEnd len="med" w="med" type="triangle"/>
          </a:ln>
        </p:spPr>
      </p:cxnSp>
      <p:sp>
        <p:nvSpPr>
          <p:cNvPr id="1237" name="Google Shape;1237;p81"/>
          <p:cNvSpPr txBox="1"/>
          <p:nvPr/>
        </p:nvSpPr>
        <p:spPr>
          <a:xfrm flipH="1">
            <a:off x="1192651" y="3418725"/>
            <a:ext cx="12978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252.4 cm</a:t>
            </a:r>
            <a:endParaRPr sz="2000">
              <a:latin typeface="Kalam"/>
              <a:ea typeface="Kalam"/>
              <a:cs typeface="Kalam"/>
              <a:sym typeface="Kalam"/>
            </a:endParaRPr>
          </a:p>
        </p:txBody>
      </p:sp>
      <p:sp>
        <p:nvSpPr>
          <p:cNvPr id="1238" name="Google Shape;1238;p81"/>
          <p:cNvSpPr txBox="1"/>
          <p:nvPr/>
        </p:nvSpPr>
        <p:spPr>
          <a:xfrm flipH="1">
            <a:off x="2817700" y="2707313"/>
            <a:ext cx="929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43 cm</a:t>
            </a:r>
            <a:endParaRPr sz="2000">
              <a:latin typeface="Kalam"/>
              <a:ea typeface="Kalam"/>
              <a:cs typeface="Kalam"/>
              <a:sym typeface="Kalam"/>
            </a:endParaRPr>
          </a:p>
        </p:txBody>
      </p:sp>
      <p:cxnSp>
        <p:nvCxnSpPr>
          <p:cNvPr id="1239" name="Google Shape;1239;p81"/>
          <p:cNvCxnSpPr/>
          <p:nvPr/>
        </p:nvCxnSpPr>
        <p:spPr>
          <a:xfrm flipH="1">
            <a:off x="921533" y="2320554"/>
            <a:ext cx="1751700" cy="827100"/>
          </a:xfrm>
          <a:prstGeom prst="straightConnector1">
            <a:avLst/>
          </a:prstGeom>
          <a:noFill/>
          <a:ln cap="flat" cmpd="sng" w="28575">
            <a:solidFill>
              <a:srgbClr val="4F7BE8"/>
            </a:solidFill>
            <a:prstDash val="solid"/>
            <a:round/>
            <a:headEnd len="med" w="med" type="triangle"/>
            <a:tailEnd len="med" w="med" type="triangle"/>
          </a:ln>
        </p:spPr>
      </p:cxnSp>
      <p:sp>
        <p:nvSpPr>
          <p:cNvPr id="1240" name="Google Shape;1240;p81"/>
          <p:cNvSpPr txBox="1"/>
          <p:nvPr/>
        </p:nvSpPr>
        <p:spPr>
          <a:xfrm flipH="1" rot="-1470586">
            <a:off x="741716" y="2379685"/>
            <a:ext cx="1945289" cy="323536"/>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256 cm</a:t>
            </a:r>
            <a:endParaRPr sz="2000">
              <a:latin typeface="Kalam"/>
              <a:ea typeface="Kalam"/>
              <a:cs typeface="Kalam"/>
              <a:sym typeface="Kalam"/>
            </a:endParaRPr>
          </a:p>
        </p:txBody>
      </p:sp>
      <p:sp>
        <p:nvSpPr>
          <p:cNvPr id="1241" name="Google Shape;1241;p81"/>
          <p:cNvSpPr txBox="1"/>
          <p:nvPr/>
        </p:nvSpPr>
        <p:spPr>
          <a:xfrm flipH="1">
            <a:off x="386948" y="3894875"/>
            <a:ext cx="3670200" cy="32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Fogaanta ugu yar ee tooska ah (horizontal) ee ka fog tareenka waa 252.4 cm.</a:t>
            </a:r>
            <a:endParaRPr sz="2000">
              <a:latin typeface="Kalam"/>
              <a:ea typeface="Kalam"/>
              <a:cs typeface="Kalam"/>
              <a:sym typeface="Kalam"/>
            </a:endParaRPr>
          </a:p>
        </p:txBody>
      </p:sp>
      <p:cxnSp>
        <p:nvCxnSpPr>
          <p:cNvPr id="1242" name="Google Shape;1242;p81"/>
          <p:cNvCxnSpPr/>
          <p:nvPr/>
        </p:nvCxnSpPr>
        <p:spPr>
          <a:xfrm rot="10800000">
            <a:off x="4743869" y="4524451"/>
            <a:ext cx="1904400" cy="0"/>
          </a:xfrm>
          <a:prstGeom prst="straightConnector1">
            <a:avLst/>
          </a:prstGeom>
          <a:noFill/>
          <a:ln cap="flat" cmpd="sng" w="28575">
            <a:solidFill>
              <a:srgbClr val="4F7BE8"/>
            </a:solidFill>
            <a:prstDash val="solid"/>
            <a:round/>
            <a:headEnd len="med" w="med" type="triangle"/>
            <a:tailEnd len="med" w="med" type="triangle"/>
          </a:ln>
        </p:spPr>
      </p:cxnSp>
      <p:sp>
        <p:nvSpPr>
          <p:cNvPr id="1243" name="Google Shape;1243;p81"/>
          <p:cNvSpPr txBox="1"/>
          <p:nvPr/>
        </p:nvSpPr>
        <p:spPr>
          <a:xfrm flipH="1">
            <a:off x="4997506" y="4524444"/>
            <a:ext cx="1403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252.4 cm</a:t>
            </a:r>
            <a:endParaRPr sz="2000">
              <a:latin typeface="Kalam"/>
              <a:ea typeface="Kalam"/>
              <a:cs typeface="Kalam"/>
              <a:sym typeface="Kalam"/>
            </a:endParaRPr>
          </a:p>
        </p:txBody>
      </p:sp>
      <p:sp>
        <p:nvSpPr>
          <p:cNvPr id="1244" name="Google Shape;1244;p81"/>
          <p:cNvSpPr/>
          <p:nvPr/>
        </p:nvSpPr>
        <p:spPr>
          <a:xfrm>
            <a:off x="4316125" y="3945886"/>
            <a:ext cx="4394400" cy="210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5" name="Google Shape;1245;p81"/>
          <p:cNvSpPr/>
          <p:nvPr/>
        </p:nvSpPr>
        <p:spPr>
          <a:xfrm>
            <a:off x="4747800" y="3131174"/>
            <a:ext cx="2084981" cy="573095"/>
          </a:xfrm>
          <a:custGeom>
            <a:rect b="b" l="l" r="r" t="t"/>
            <a:pathLst>
              <a:path extrusionOk="0" h="44931" w="90750">
                <a:moveTo>
                  <a:pt x="11528" y="44931"/>
                </a:moveTo>
                <a:lnTo>
                  <a:pt x="0" y="37541"/>
                </a:lnTo>
                <a:lnTo>
                  <a:pt x="90750" y="0"/>
                </a:lnTo>
                <a:lnTo>
                  <a:pt x="90750" y="12710"/>
                </a:lnTo>
                <a:close/>
              </a:path>
            </a:pathLst>
          </a:custGeom>
          <a:gradFill>
            <a:gsLst>
              <a:gs pos="0">
                <a:srgbClr val="FFFFFF"/>
              </a:gs>
              <a:gs pos="100000">
                <a:srgbClr val="595959"/>
              </a:gs>
            </a:gsLst>
            <a:lin ang="0" scaled="0"/>
          </a:gradFill>
          <a:ln cap="flat" cmpd="sng" w="19050">
            <a:solidFill>
              <a:schemeClr val="dk1"/>
            </a:solidFill>
            <a:prstDash val="solid"/>
            <a:round/>
            <a:headEnd len="med" w="med" type="none"/>
            <a:tailEnd len="med" w="med" type="none"/>
          </a:ln>
        </p:spPr>
        <p:txBody>
          <a:bodyPr wrap="square">
            <a:normAutofit/>
          </a:bodyPr>
          <a:p/>
        </p:txBody>
      </p:sp>
      <p:sp>
        <p:nvSpPr>
          <p:cNvPr id="1246" name="Google Shape;1246;p81"/>
          <p:cNvSpPr txBox="1"/>
          <p:nvPr/>
        </p:nvSpPr>
        <p:spPr>
          <a:xfrm flipH="1" rot="-767597">
            <a:off x="4946796" y="3069932"/>
            <a:ext cx="1734150" cy="277142"/>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waddo gelitaan (access ramp)</a:t>
            </a:r>
            <a:endParaRPr sz="1800">
              <a:latin typeface="Lexend"/>
              <a:ea typeface="Lexend"/>
              <a:cs typeface="Lexend"/>
              <a:sym typeface="Lexend"/>
            </a:endParaRPr>
          </a:p>
        </p:txBody>
      </p:sp>
      <p:sp>
        <p:nvSpPr>
          <p:cNvPr id="1247" name="Google Shape;1247;p81"/>
          <p:cNvSpPr txBox="1"/>
          <p:nvPr/>
        </p:nvSpPr>
        <p:spPr>
          <a:xfrm flipH="1" rot="2848">
            <a:off x="7150733" y="4154857"/>
            <a:ext cx="1086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tareen (train)</a:t>
            </a:r>
            <a:endParaRPr sz="1800">
              <a:latin typeface="Lexend"/>
              <a:ea typeface="Lexend"/>
              <a:cs typeface="Lexend"/>
              <a:sym typeface="Lexend"/>
            </a:endParaRPr>
          </a:p>
        </p:txBody>
      </p:sp>
      <p:sp>
        <p:nvSpPr>
          <p:cNvPr id="1248" name="Google Shape;1248;p81"/>
          <p:cNvSpPr txBox="1"/>
          <p:nvPr/>
        </p:nvSpPr>
        <p:spPr>
          <a:xfrm flipH="1" rot="2848">
            <a:off x="7150733" y="1397907"/>
            <a:ext cx="1086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tareen (train)</a:t>
            </a:r>
            <a:endParaRPr sz="1800">
              <a:latin typeface="Lexend"/>
              <a:ea typeface="Lexend"/>
              <a:cs typeface="Lexend"/>
              <a:sym typeface="Lexend"/>
            </a:endParaRPr>
          </a:p>
        </p:txBody>
      </p:sp>
      <p:grpSp>
        <p:nvGrpSpPr>
          <p:cNvPr id="1249" name="Google Shape;1249;p81"/>
          <p:cNvGrpSpPr/>
          <p:nvPr/>
        </p:nvGrpSpPr>
        <p:grpSpPr>
          <a:xfrm>
            <a:off x="4316125" y="1675546"/>
            <a:ext cx="4394476" cy="2478850"/>
            <a:chOff x="4392325" y="1523146"/>
            <a:chExt cx="4394476" cy="2478850"/>
          </a:xfrm>
        </p:grpSpPr>
        <p:pic>
          <p:nvPicPr>
            <p:cNvPr id="1250" name="Google Shape;1250;p81"/>
            <p:cNvPicPr preferRelativeResize="0"/>
            <p:nvPr/>
          </p:nvPicPr>
          <p:blipFill>
            <a:blip r:embed="rId3">
              <a:alphaModFix/>
            </a:blip>
            <a:stretch>
              <a:fillRect/>
            </a:stretch>
          </p:blipFill>
          <p:spPr>
            <a:xfrm>
              <a:off x="6753377" y="1523146"/>
              <a:ext cx="2033425" cy="2478850"/>
            </a:xfrm>
            <a:prstGeom prst="rect">
              <a:avLst/>
            </a:prstGeom>
            <a:noFill/>
            <a:ln>
              <a:noFill/>
            </a:ln>
          </p:spPr>
        </p:pic>
        <p:sp>
          <p:nvSpPr>
            <p:cNvPr id="1251" name="Google Shape;1251;p81"/>
            <p:cNvSpPr/>
            <p:nvPr/>
          </p:nvSpPr>
          <p:spPr>
            <a:xfrm>
              <a:off x="4392325" y="3415350"/>
              <a:ext cx="2366700" cy="3828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52" name="Google Shape;1252;p81"/>
          <p:cNvSpPr txBox="1"/>
          <p:nvPr/>
        </p:nvSpPr>
        <p:spPr>
          <a:xfrm flipH="1" rot="2848">
            <a:off x="4815458" y="3704732"/>
            <a:ext cx="1086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solidFill>
                  <a:schemeClr val="lt1"/>
                </a:solidFill>
                <a:latin typeface="Lexend"/>
                <a:ea typeface="Lexend"/>
                <a:cs typeface="Lexend"/>
                <a:sym typeface="Lexend"/>
              </a:rPr>
              <a:t>platform (platform)</a:t>
            </a:r>
            <a:endParaRPr sz="1800">
              <a:solidFill>
                <a:schemeClr val="lt1"/>
              </a:solidFill>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82"/>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iyo qiimaynta xaaladaha la qaabeeyey</a:t>
            </a:r>
            <a:endParaRPr/>
          </a:p>
        </p:txBody>
      </p:sp>
      <p:sp>
        <p:nvSpPr>
          <p:cNvPr id="1258" name="Google Shape;1258;p82"/>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Xaalado lagu qaabeeyey saddexagal qumman (right-angled triangle)</a:t>
            </a:r>
            <a:endParaRPr/>
          </a:p>
        </p:txBody>
      </p:sp>
      <p:sp>
        <p:nvSpPr>
          <p:cNvPr id="1259" name="Google Shape;1259;p82"/>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Aragtida Pythagoras (Pythagoras’ theorem) ee xaaladaha</a:t>
            </a:r>
            <a:endParaRPr/>
          </a:p>
        </p:txBody>
      </p:sp>
      <p:pic>
        <p:nvPicPr>
          <p:cNvPr id="1260" name="Google Shape;1260;p82"/>
          <p:cNvPicPr preferRelativeResize="0"/>
          <p:nvPr/>
        </p:nvPicPr>
        <p:blipFill>
          <a:blip r:embed="rId3">
            <a:alphaModFix/>
          </a:blip>
          <a:stretch>
            <a:fillRect/>
          </a:stretch>
        </p:blipFill>
        <p:spPr>
          <a:xfrm>
            <a:off x="411015" y="2995199"/>
            <a:ext cx="450575" cy="446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83"/>
          <p:cNvSpPr txBox="1"/>
          <p:nvPr/>
        </p:nvSpPr>
        <p:spPr>
          <a:xfrm flipH="1" rot="2671">
            <a:off x="324016" y="667411"/>
            <a:ext cx="8496003"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Mararka qaarkood, waxaan la tacaalaynaa sharaxaad xaalado ah oo aan lahayn jaantusyo, waxaan u qaabeynaa saddexagal qumman (right-angled triangle).</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266" name="Google Shape;1266;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iyo qiimaynta xaaladaha la qaabeeyey</a:t>
            </a:r>
            <a:endParaRPr/>
          </a:p>
        </p:txBody>
      </p:sp>
      <p:sp>
        <p:nvSpPr>
          <p:cNvPr id="1267" name="Google Shape;1267;p83"/>
          <p:cNvSpPr txBox="1"/>
          <p:nvPr/>
        </p:nvSpPr>
        <p:spPr>
          <a:xfrm flipH="1" rot="2671">
            <a:off x="324016" y="3156536"/>
            <a:ext cx="8496003"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Sidee loo qaabeyn karaa dhibaatadan saddexagal qumman (right-angled triangle), oo loo xallin karaa iyadoo la adeegsanayo aragtida Pythagoras (Pythagoras’ theorem)?</a:t>
            </a:r>
            <a:endParaRPr sz="1800">
              <a:latin typeface="Lexend"/>
              <a:ea typeface="Lexend"/>
              <a:cs typeface="Lexend"/>
              <a:sym typeface="Lexend"/>
            </a:endParaRPr>
          </a:p>
        </p:txBody>
      </p:sp>
      <p:sp>
        <p:nvSpPr>
          <p:cNvPr id="1268" name="Google Shape;1268;p83"/>
          <p:cNvSpPr txBox="1"/>
          <p:nvPr/>
        </p:nvSpPr>
        <p:spPr>
          <a:xfrm flipH="1" rot="2671">
            <a:off x="324016" y="1444724"/>
            <a:ext cx="8496003"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Tusaale ahaan:</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Shimbir yar waxay fadhidaa 3 mitir oo toos ah (horizontal) u jirta geed dheer.</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Shimbirdu waxay duushaa 9 mitir si ay u gaadho dusha geedka.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Immisa ayuu dhererkiisu yahay geedku, oo lagu soo koobay 1 meel jajab tobanle?</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84"/>
          <p:cNvSpPr txBox="1"/>
          <p:nvPr/>
        </p:nvSpPr>
        <p:spPr>
          <a:xfrm flipH="1" rot="2671">
            <a:off x="324016" y="667411"/>
            <a:ext cx="8496003"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Shimbir yar waxay fadhidaa 3 mitir oo toos ah (horizontal) u jirta geed dheer.</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Shimbirku (bird) wuxuu duulaa 9 mitir (metres) ilaa dusha geedka (tree).</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Imisa buu dhererkiisu yahay geedka (tree), oo lagu soo koobay 1 meel jajab tobanle (decimal place)?</a:t>
            </a:r>
            <a:endParaRPr sz="1800">
              <a:latin typeface="Lexend"/>
              <a:ea typeface="Lexend"/>
              <a:cs typeface="Lexend"/>
              <a:sym typeface="Lexend"/>
            </a:endParaRPr>
          </a:p>
        </p:txBody>
      </p:sp>
      <p:sp>
        <p:nvSpPr>
          <p:cNvPr id="1274" name="Google Shape;1274;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(analysing) iyo qiimeynta (evaluating) jawiga la qaabeeyey (modelled contexts)</a:t>
            </a:r>
            <a:endParaRPr/>
          </a:p>
        </p:txBody>
      </p:sp>
      <p:sp>
        <p:nvSpPr>
          <p:cNvPr id="1275" name="Google Shape;1275;p84"/>
          <p:cNvSpPr/>
          <p:nvPr/>
        </p:nvSpPr>
        <p:spPr>
          <a:xfrm>
            <a:off x="514125" y="675806"/>
            <a:ext cx="1166400" cy="2850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6" name="Google Shape;1276;p84"/>
          <p:cNvSpPr/>
          <p:nvPr/>
        </p:nvSpPr>
        <p:spPr>
          <a:xfrm>
            <a:off x="1244400" y="3921536"/>
            <a:ext cx="391800" cy="391800"/>
          </a:xfrm>
          <a:prstGeom prst="mathMultiply">
            <a:avLst>
              <a:gd fmla="val 8825" name="adj1"/>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7" name="Google Shape;1277;p84"/>
          <p:cNvSpPr txBox="1"/>
          <p:nvPr/>
        </p:nvSpPr>
        <p:spPr>
          <a:xfrm flipH="1" rot="1609">
            <a:off x="1119828" y="4164468"/>
            <a:ext cx="64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shimbir (bird)</a:t>
            </a:r>
            <a:endParaRPr sz="1800">
              <a:latin typeface="Lexend"/>
              <a:ea typeface="Lexend"/>
              <a:cs typeface="Lexend"/>
              <a:sym typeface="Lexend"/>
            </a:endParaRPr>
          </a:p>
        </p:txBody>
      </p:sp>
      <p:sp>
        <p:nvSpPr>
          <p:cNvPr id="1278" name="Google Shape;1278;p84"/>
          <p:cNvSpPr/>
          <p:nvPr/>
        </p:nvSpPr>
        <p:spPr>
          <a:xfrm>
            <a:off x="2097269" y="675800"/>
            <a:ext cx="3039300" cy="2850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79" name="Google Shape;1279;p84"/>
          <p:cNvGrpSpPr/>
          <p:nvPr/>
        </p:nvGrpSpPr>
        <p:grpSpPr>
          <a:xfrm>
            <a:off x="1444314" y="4117388"/>
            <a:ext cx="1860300" cy="715180"/>
            <a:chOff x="1444314" y="4117388"/>
            <a:chExt cx="1860300" cy="715180"/>
          </a:xfrm>
        </p:grpSpPr>
        <p:cxnSp>
          <p:nvCxnSpPr>
            <p:cNvPr id="1280" name="Google Shape;1280;p84"/>
            <p:cNvCxnSpPr/>
            <p:nvPr/>
          </p:nvCxnSpPr>
          <p:spPr>
            <a:xfrm>
              <a:off x="1444314" y="4117388"/>
              <a:ext cx="1860300" cy="0"/>
            </a:xfrm>
            <a:prstGeom prst="straightConnector1">
              <a:avLst/>
            </a:prstGeom>
            <a:noFill/>
            <a:ln cap="flat" cmpd="sng" w="28575">
              <a:solidFill>
                <a:schemeClr val="dk1"/>
              </a:solidFill>
              <a:prstDash val="solid"/>
              <a:round/>
              <a:headEnd len="med" w="med" type="none"/>
              <a:tailEnd len="med" w="med" type="none"/>
            </a:ln>
          </p:spPr>
        </p:cxnSp>
        <p:grpSp>
          <p:nvGrpSpPr>
            <p:cNvPr id="1281" name="Google Shape;1281;p84"/>
            <p:cNvGrpSpPr/>
            <p:nvPr/>
          </p:nvGrpSpPr>
          <p:grpSpPr>
            <a:xfrm>
              <a:off x="1444319" y="4547968"/>
              <a:ext cx="1860275" cy="284600"/>
              <a:chOff x="3258283" y="4458575"/>
              <a:chExt cx="983700" cy="284600"/>
            </a:xfrm>
          </p:grpSpPr>
          <p:sp>
            <p:nvSpPr>
              <p:cNvPr id="1282" name="Google Shape;1282;p84"/>
              <p:cNvSpPr txBox="1"/>
              <p:nvPr/>
            </p:nvSpPr>
            <p:spPr>
              <a:xfrm flipH="1">
                <a:off x="3364395" y="4543375"/>
                <a:ext cx="757200" cy="19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3 m</a:t>
                </a:r>
                <a:endParaRPr sz="1800">
                  <a:latin typeface="Lexend"/>
                  <a:ea typeface="Lexend"/>
                  <a:cs typeface="Lexend"/>
                  <a:sym typeface="Lexend"/>
                </a:endParaRPr>
              </a:p>
            </p:txBody>
          </p:sp>
          <p:cxnSp>
            <p:nvCxnSpPr>
              <p:cNvPr id="1283" name="Google Shape;1283;p84"/>
              <p:cNvCxnSpPr/>
              <p:nvPr/>
            </p:nvCxnSpPr>
            <p:spPr>
              <a:xfrm rot="10800000">
                <a:off x="3258283" y="4458575"/>
                <a:ext cx="983700" cy="0"/>
              </a:xfrm>
              <a:prstGeom prst="straightConnector1">
                <a:avLst/>
              </a:prstGeom>
              <a:noFill/>
              <a:ln cap="flat" cmpd="sng" w="28575">
                <a:solidFill>
                  <a:schemeClr val="accent5"/>
                </a:solidFill>
                <a:prstDash val="solid"/>
                <a:round/>
                <a:headEnd len="med" w="med" type="triangle"/>
                <a:tailEnd len="med" w="med" type="triangle"/>
              </a:ln>
            </p:spPr>
          </p:cxnSp>
        </p:grpSp>
      </p:grpSp>
      <p:sp>
        <p:nvSpPr>
          <p:cNvPr id="1284" name="Google Shape;1284;p84"/>
          <p:cNvSpPr/>
          <p:nvPr/>
        </p:nvSpPr>
        <p:spPr>
          <a:xfrm>
            <a:off x="5740600" y="675800"/>
            <a:ext cx="1110600" cy="2850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85" name="Google Shape;1285;p84"/>
          <p:cNvCxnSpPr/>
          <p:nvPr/>
        </p:nvCxnSpPr>
        <p:spPr>
          <a:xfrm>
            <a:off x="3304600" y="1804536"/>
            <a:ext cx="0" cy="2313000"/>
          </a:xfrm>
          <a:prstGeom prst="straightConnector1">
            <a:avLst/>
          </a:prstGeom>
          <a:noFill/>
          <a:ln cap="flat" cmpd="sng" w="28575">
            <a:solidFill>
              <a:schemeClr val="dk1"/>
            </a:solidFill>
            <a:prstDash val="solid"/>
            <a:round/>
            <a:headEnd len="med" w="med" type="none"/>
            <a:tailEnd len="med" w="med" type="none"/>
          </a:ln>
        </p:spPr>
      </p:cxnSp>
      <p:sp>
        <p:nvSpPr>
          <p:cNvPr id="1286" name="Google Shape;1286;p84"/>
          <p:cNvSpPr txBox="1"/>
          <p:nvPr/>
        </p:nvSpPr>
        <p:spPr>
          <a:xfrm flipH="1" rot="1752">
            <a:off x="3540696" y="2822401"/>
            <a:ext cx="588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geed (tree)</a:t>
            </a:r>
            <a:endParaRPr sz="1800">
              <a:latin typeface="Lexend"/>
              <a:ea typeface="Lexend"/>
              <a:cs typeface="Lexend"/>
              <a:sym typeface="Lexend"/>
            </a:endParaRPr>
          </a:p>
        </p:txBody>
      </p:sp>
      <p:sp>
        <p:nvSpPr>
          <p:cNvPr id="1287" name="Google Shape;1287;p84"/>
          <p:cNvSpPr/>
          <p:nvPr/>
        </p:nvSpPr>
        <p:spPr>
          <a:xfrm>
            <a:off x="769926" y="953875"/>
            <a:ext cx="4477200" cy="2850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88" name="Google Shape;1288;p84"/>
          <p:cNvCxnSpPr/>
          <p:nvPr/>
        </p:nvCxnSpPr>
        <p:spPr>
          <a:xfrm flipH="1">
            <a:off x="1451800" y="1806675"/>
            <a:ext cx="1854300" cy="2313600"/>
          </a:xfrm>
          <a:prstGeom prst="straightConnector1">
            <a:avLst/>
          </a:prstGeom>
          <a:noFill/>
          <a:ln cap="flat" cmpd="sng" w="28575">
            <a:solidFill>
              <a:schemeClr val="dk1"/>
            </a:solidFill>
            <a:prstDash val="solid"/>
            <a:round/>
            <a:headEnd len="med" w="med" type="none"/>
            <a:tailEnd len="med" w="med" type="none"/>
          </a:ln>
        </p:spPr>
      </p:cxnSp>
      <p:sp>
        <p:nvSpPr>
          <p:cNvPr id="1289" name="Google Shape;1289;p84"/>
          <p:cNvSpPr txBox="1"/>
          <p:nvPr/>
        </p:nvSpPr>
        <p:spPr>
          <a:xfrm flipH="1" rot="1678">
            <a:off x="769925" y="2348107"/>
            <a:ext cx="1229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waddada duulista shimbirka (flight path of bird)</a:t>
            </a:r>
            <a:endParaRPr sz="1800">
              <a:latin typeface="Lexend"/>
              <a:ea typeface="Lexend"/>
              <a:cs typeface="Lexend"/>
              <a:sym typeface="Lexend"/>
            </a:endParaRPr>
          </a:p>
        </p:txBody>
      </p:sp>
      <p:grpSp>
        <p:nvGrpSpPr>
          <p:cNvPr id="1290" name="Google Shape;1290;p84"/>
          <p:cNvGrpSpPr/>
          <p:nvPr/>
        </p:nvGrpSpPr>
        <p:grpSpPr>
          <a:xfrm flipH="1" rot="7722059">
            <a:off x="530284" y="2589041"/>
            <a:ext cx="3078586" cy="284489"/>
            <a:chOff x="3258283" y="4458575"/>
            <a:chExt cx="983700" cy="284481"/>
          </a:xfrm>
        </p:grpSpPr>
        <p:sp>
          <p:nvSpPr>
            <p:cNvPr id="1291" name="Google Shape;1291;p84"/>
            <p:cNvSpPr txBox="1"/>
            <p:nvPr/>
          </p:nvSpPr>
          <p:spPr>
            <a:xfrm flipH="1" rot="10800000">
              <a:off x="3364322" y="4543256"/>
              <a:ext cx="757200" cy="19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9 m</a:t>
              </a:r>
              <a:endParaRPr sz="1800">
                <a:latin typeface="Lexend"/>
                <a:ea typeface="Lexend"/>
                <a:cs typeface="Lexend"/>
                <a:sym typeface="Lexend"/>
              </a:endParaRPr>
            </a:p>
          </p:txBody>
        </p:sp>
        <p:cxnSp>
          <p:nvCxnSpPr>
            <p:cNvPr id="1292" name="Google Shape;1292;p84"/>
            <p:cNvCxnSpPr/>
            <p:nvPr/>
          </p:nvCxnSpPr>
          <p:spPr>
            <a:xfrm rot="10800000">
              <a:off x="3258283" y="4458575"/>
              <a:ext cx="9837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293" name="Google Shape;1293;p84"/>
          <p:cNvSpPr/>
          <p:nvPr/>
        </p:nvSpPr>
        <p:spPr>
          <a:xfrm>
            <a:off x="3116975" y="3940575"/>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4" name="Google Shape;1294;p84"/>
          <p:cNvSpPr txBox="1"/>
          <p:nvPr/>
        </p:nvSpPr>
        <p:spPr>
          <a:xfrm flipH="1" rot="2137">
            <a:off x="3352445" y="3253842"/>
            <a:ext cx="965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x mitir (metres) dherer (tall)</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295" name="Google Shape;1295;p84"/>
          <p:cNvSpPr txBox="1"/>
          <p:nvPr/>
        </p:nvSpPr>
        <p:spPr>
          <a:xfrm flipH="1" rot="2800">
            <a:off x="4908024" y="2343019"/>
            <a:ext cx="3683401"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Shimbirka (bird), geedka (tree), iyo masaafada (distances) u dhaxaysa ayaa hadda loo qaabeeyey (modelled) saddex-xagal qumman (right-angled triangle), halkaas oo aan rabno inaan helno dhererka geedka (height of the tree): dhererka (length) mid ka mid ah dhinacyada gaagaaban (shorter sides) ee saddex-xagalka (triangle).</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7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7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8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8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8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85"/>
          <p:cNvSpPr txBox="1"/>
          <p:nvPr/>
        </p:nvSpPr>
        <p:spPr>
          <a:xfrm flipH="1" rot="2304">
            <a:off x="5686825" y="2687750"/>
            <a:ext cx="3133201"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x</a:t>
            </a:r>
            <a:r>
              <a:rPr lang="en-GB" sz="1100">
                <a:solidFill>
                  <a:schemeClr val="dk1"/>
                </a:solidFill>
                <a:latin typeface="Lexend"/>
                <a:ea typeface="Lexend"/>
                <a:cs typeface="Lexend"/>
                <a:sym typeface="Lexend"/>
              </a:rPr>
              <a:t>²  </a:t>
            </a:r>
            <a:r>
              <a:rPr lang="en-GB" sz="1100">
                <a:solidFill>
                  <a:schemeClr val="lt1"/>
                </a:solidFill>
                <a:latin typeface="Lexend"/>
                <a:ea typeface="Lexend"/>
                <a:cs typeface="Lexend"/>
                <a:sym typeface="Lexend"/>
              </a:rPr>
              <a:t>+  3²</a:t>
            </a:r>
            <a:r>
              <a:rPr lang="en-GB" sz="1100">
                <a:solidFill>
                  <a:schemeClr val="dk1"/>
                </a:solidFill>
                <a:latin typeface="Lexend"/>
                <a:ea typeface="Lexend"/>
                <a:cs typeface="Lexend"/>
                <a:sym typeface="Lexend"/>
              </a:rPr>
              <a:t>  =  72</a:t>
            </a:r>
            <a:endParaRPr sz="1800">
              <a:latin typeface="Lexend"/>
              <a:ea typeface="Lexend"/>
              <a:cs typeface="Lexend"/>
              <a:sym typeface="Lexend"/>
            </a:endParaRPr>
          </a:p>
        </p:txBody>
      </p:sp>
      <p:sp>
        <p:nvSpPr>
          <p:cNvPr id="1301" name="Google Shape;1301;p85"/>
          <p:cNvSpPr txBox="1"/>
          <p:nvPr/>
        </p:nvSpPr>
        <p:spPr>
          <a:xfrm flipH="1" rot="2671">
            <a:off x="324016" y="667411"/>
            <a:ext cx="8496003"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Shimbir (bird) yar ayaa fadhiya 3 mitir (metres) si toosan (horizontally) uga fog geed (tree) dheer.</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Shimbirku (bird) wuxuu duulaa 9 mitir (metres) ilaa dusha geedka (tree).</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Imisa buu dhererkiisu yahay geedka (tree), oo lagu soo koobay 1 meel jajab tobanle (decimal place)?</a:t>
            </a:r>
            <a:endParaRPr sz="1800">
              <a:latin typeface="Lexend"/>
              <a:ea typeface="Lexend"/>
              <a:cs typeface="Lexend"/>
              <a:sym typeface="Lexend"/>
            </a:endParaRPr>
          </a:p>
        </p:txBody>
      </p:sp>
      <p:sp>
        <p:nvSpPr>
          <p:cNvPr id="1302" name="Google Shape;1302;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(analysing) iyo qiimeynta (evaluating) jawiga la qaabeeyey (modelled contexts)</a:t>
            </a:r>
            <a:endParaRPr/>
          </a:p>
        </p:txBody>
      </p:sp>
      <p:sp>
        <p:nvSpPr>
          <p:cNvPr id="1303" name="Google Shape;1303;p85"/>
          <p:cNvSpPr/>
          <p:nvPr/>
        </p:nvSpPr>
        <p:spPr>
          <a:xfrm>
            <a:off x="1244400" y="3921536"/>
            <a:ext cx="391800" cy="391800"/>
          </a:xfrm>
          <a:prstGeom prst="mathMultiply">
            <a:avLst>
              <a:gd fmla="val 8825" name="adj1"/>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4" name="Google Shape;1304;p85"/>
          <p:cNvSpPr txBox="1"/>
          <p:nvPr/>
        </p:nvSpPr>
        <p:spPr>
          <a:xfrm flipH="1" rot="1609">
            <a:off x="1119828" y="4164468"/>
            <a:ext cx="640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shimbir (bird)</a:t>
            </a:r>
            <a:endParaRPr sz="1800">
              <a:latin typeface="Lexend"/>
              <a:ea typeface="Lexend"/>
              <a:cs typeface="Lexend"/>
              <a:sym typeface="Lexend"/>
            </a:endParaRPr>
          </a:p>
        </p:txBody>
      </p:sp>
      <p:grpSp>
        <p:nvGrpSpPr>
          <p:cNvPr id="1305" name="Google Shape;1305;p85"/>
          <p:cNvGrpSpPr/>
          <p:nvPr/>
        </p:nvGrpSpPr>
        <p:grpSpPr>
          <a:xfrm>
            <a:off x="1444314" y="4117388"/>
            <a:ext cx="1860300" cy="715180"/>
            <a:chOff x="1444314" y="4117388"/>
            <a:chExt cx="1860300" cy="715180"/>
          </a:xfrm>
        </p:grpSpPr>
        <p:cxnSp>
          <p:nvCxnSpPr>
            <p:cNvPr id="1306" name="Google Shape;1306;p85"/>
            <p:cNvCxnSpPr/>
            <p:nvPr/>
          </p:nvCxnSpPr>
          <p:spPr>
            <a:xfrm>
              <a:off x="1444314" y="4117388"/>
              <a:ext cx="1860300" cy="0"/>
            </a:xfrm>
            <a:prstGeom prst="straightConnector1">
              <a:avLst/>
            </a:prstGeom>
            <a:noFill/>
            <a:ln cap="flat" cmpd="sng" w="28575">
              <a:solidFill>
                <a:schemeClr val="dk1"/>
              </a:solidFill>
              <a:prstDash val="solid"/>
              <a:round/>
              <a:headEnd len="med" w="med" type="none"/>
              <a:tailEnd len="med" w="med" type="none"/>
            </a:ln>
          </p:spPr>
        </p:cxnSp>
        <p:grpSp>
          <p:nvGrpSpPr>
            <p:cNvPr id="1307" name="Google Shape;1307;p85"/>
            <p:cNvGrpSpPr/>
            <p:nvPr/>
          </p:nvGrpSpPr>
          <p:grpSpPr>
            <a:xfrm>
              <a:off x="1444319" y="4547968"/>
              <a:ext cx="1860275" cy="284600"/>
              <a:chOff x="3258283" y="4458575"/>
              <a:chExt cx="983700" cy="284600"/>
            </a:xfrm>
          </p:grpSpPr>
          <p:sp>
            <p:nvSpPr>
              <p:cNvPr id="1308" name="Google Shape;1308;p85"/>
              <p:cNvSpPr txBox="1"/>
              <p:nvPr/>
            </p:nvSpPr>
            <p:spPr>
              <a:xfrm flipH="1">
                <a:off x="3364395" y="4543375"/>
                <a:ext cx="757200" cy="19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3 m</a:t>
                </a:r>
                <a:endParaRPr sz="1800">
                  <a:latin typeface="Lexend"/>
                  <a:ea typeface="Lexend"/>
                  <a:cs typeface="Lexend"/>
                  <a:sym typeface="Lexend"/>
                </a:endParaRPr>
              </a:p>
            </p:txBody>
          </p:sp>
          <p:cxnSp>
            <p:nvCxnSpPr>
              <p:cNvPr id="1309" name="Google Shape;1309;p85"/>
              <p:cNvCxnSpPr/>
              <p:nvPr/>
            </p:nvCxnSpPr>
            <p:spPr>
              <a:xfrm rot="10800000">
                <a:off x="3258283" y="4458575"/>
                <a:ext cx="983700" cy="0"/>
              </a:xfrm>
              <a:prstGeom prst="straightConnector1">
                <a:avLst/>
              </a:prstGeom>
              <a:noFill/>
              <a:ln cap="flat" cmpd="sng" w="28575">
                <a:solidFill>
                  <a:schemeClr val="accent5"/>
                </a:solidFill>
                <a:prstDash val="solid"/>
                <a:round/>
                <a:headEnd len="med" w="med" type="triangle"/>
                <a:tailEnd len="med" w="med" type="triangle"/>
              </a:ln>
            </p:spPr>
          </p:cxnSp>
        </p:grpSp>
      </p:grpSp>
      <p:cxnSp>
        <p:nvCxnSpPr>
          <p:cNvPr id="1310" name="Google Shape;1310;p85"/>
          <p:cNvCxnSpPr/>
          <p:nvPr/>
        </p:nvCxnSpPr>
        <p:spPr>
          <a:xfrm>
            <a:off x="3304600" y="1804536"/>
            <a:ext cx="0" cy="2313000"/>
          </a:xfrm>
          <a:prstGeom prst="straightConnector1">
            <a:avLst/>
          </a:prstGeom>
          <a:noFill/>
          <a:ln cap="flat" cmpd="sng" w="28575">
            <a:solidFill>
              <a:schemeClr val="dk1"/>
            </a:solidFill>
            <a:prstDash val="solid"/>
            <a:round/>
            <a:headEnd len="med" w="med" type="none"/>
            <a:tailEnd len="med" w="med" type="none"/>
          </a:ln>
        </p:spPr>
      </p:cxnSp>
      <p:sp>
        <p:nvSpPr>
          <p:cNvPr id="1311" name="Google Shape;1311;p85"/>
          <p:cNvSpPr txBox="1"/>
          <p:nvPr/>
        </p:nvSpPr>
        <p:spPr>
          <a:xfrm flipH="1" rot="1752">
            <a:off x="3540696" y="2822401"/>
            <a:ext cx="588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geed (tree)</a:t>
            </a:r>
            <a:endParaRPr sz="1800">
              <a:latin typeface="Lexend"/>
              <a:ea typeface="Lexend"/>
              <a:cs typeface="Lexend"/>
              <a:sym typeface="Lexend"/>
            </a:endParaRPr>
          </a:p>
        </p:txBody>
      </p:sp>
      <p:cxnSp>
        <p:nvCxnSpPr>
          <p:cNvPr id="1312" name="Google Shape;1312;p85"/>
          <p:cNvCxnSpPr/>
          <p:nvPr/>
        </p:nvCxnSpPr>
        <p:spPr>
          <a:xfrm flipH="1">
            <a:off x="1451800" y="1806675"/>
            <a:ext cx="1854300" cy="2313600"/>
          </a:xfrm>
          <a:prstGeom prst="straightConnector1">
            <a:avLst/>
          </a:prstGeom>
          <a:noFill/>
          <a:ln cap="flat" cmpd="sng" w="28575">
            <a:solidFill>
              <a:schemeClr val="dk1"/>
            </a:solidFill>
            <a:prstDash val="solid"/>
            <a:round/>
            <a:headEnd len="med" w="med" type="none"/>
            <a:tailEnd len="med" w="med" type="none"/>
          </a:ln>
        </p:spPr>
      </p:cxnSp>
      <p:sp>
        <p:nvSpPr>
          <p:cNvPr id="1313" name="Google Shape;1313;p85"/>
          <p:cNvSpPr txBox="1"/>
          <p:nvPr/>
        </p:nvSpPr>
        <p:spPr>
          <a:xfrm flipH="1" rot="1678">
            <a:off x="769925" y="2348107"/>
            <a:ext cx="1229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waddada duulista shimbirka (flight path of bird)</a:t>
            </a:r>
            <a:endParaRPr sz="1800">
              <a:latin typeface="Lexend"/>
              <a:ea typeface="Lexend"/>
              <a:cs typeface="Lexend"/>
              <a:sym typeface="Lexend"/>
            </a:endParaRPr>
          </a:p>
        </p:txBody>
      </p:sp>
      <p:sp>
        <p:nvSpPr>
          <p:cNvPr id="1314" name="Google Shape;1314;p85"/>
          <p:cNvSpPr txBox="1"/>
          <p:nvPr/>
        </p:nvSpPr>
        <p:spPr>
          <a:xfrm flipH="1" rot="2304">
            <a:off x="5686825" y="3069125"/>
            <a:ext cx="3133201"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x</a:t>
            </a:r>
            <a:r>
              <a:rPr lang="en-GB" sz="1100">
                <a:solidFill>
                  <a:schemeClr val="lt1"/>
                </a:solidFill>
                <a:latin typeface="Lexend"/>
                <a:ea typeface="Lexend"/>
                <a:cs typeface="Lexend"/>
                <a:sym typeface="Lexend"/>
              </a:rPr>
              <a:t>²</a:t>
            </a:r>
            <a:r>
              <a:rPr lang="en-GB" sz="1100">
                <a:solidFill>
                  <a:schemeClr val="dk1"/>
                </a:solidFill>
                <a:latin typeface="Lexend"/>
                <a:ea typeface="Lexend"/>
                <a:cs typeface="Lexend"/>
                <a:sym typeface="Lexend"/>
              </a:rPr>
              <a:t>  </a:t>
            </a:r>
            <a:r>
              <a:rPr lang="en-GB" sz="1100">
                <a:solidFill>
                  <a:schemeClr val="lt1"/>
                </a:solidFill>
                <a:latin typeface="Lexend"/>
                <a:ea typeface="Lexend"/>
                <a:cs typeface="Lexend"/>
                <a:sym typeface="Lexend"/>
              </a:rPr>
              <a:t>+  3²</a:t>
            </a:r>
            <a:r>
              <a:rPr lang="en-GB" sz="1100">
                <a:solidFill>
                  <a:schemeClr val="dk1"/>
                </a:solidFill>
                <a:latin typeface="Lexend"/>
                <a:ea typeface="Lexend"/>
                <a:cs typeface="Lexend"/>
                <a:sym typeface="Lexend"/>
              </a:rPr>
              <a:t>  =    72  =  8.5 (1 d.p.)</a:t>
            </a:r>
            <a:endParaRPr sz="1800">
              <a:latin typeface="Lexend"/>
              <a:ea typeface="Lexend"/>
              <a:cs typeface="Lexend"/>
              <a:sym typeface="Lexend"/>
            </a:endParaRPr>
          </a:p>
        </p:txBody>
      </p:sp>
      <p:grpSp>
        <p:nvGrpSpPr>
          <p:cNvPr id="1315" name="Google Shape;1315;p85"/>
          <p:cNvGrpSpPr/>
          <p:nvPr/>
        </p:nvGrpSpPr>
        <p:grpSpPr>
          <a:xfrm flipH="1" rot="7722059">
            <a:off x="530284" y="2589041"/>
            <a:ext cx="3078586" cy="284489"/>
            <a:chOff x="3258283" y="4458575"/>
            <a:chExt cx="983700" cy="284481"/>
          </a:xfrm>
        </p:grpSpPr>
        <p:sp>
          <p:nvSpPr>
            <p:cNvPr id="1316" name="Google Shape;1316;p85"/>
            <p:cNvSpPr txBox="1"/>
            <p:nvPr/>
          </p:nvSpPr>
          <p:spPr>
            <a:xfrm flipH="1" rot="10800000">
              <a:off x="3364322" y="4543256"/>
              <a:ext cx="757200" cy="19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000">
                  <a:latin typeface="Lexend"/>
                  <a:ea typeface="Lexend"/>
                  <a:cs typeface="Lexend"/>
                  <a:sym typeface="Lexend"/>
                </a:rPr>
                <a:t>9 m</a:t>
              </a:r>
              <a:endParaRPr sz="1800">
                <a:latin typeface="Lexend"/>
                <a:ea typeface="Lexend"/>
                <a:cs typeface="Lexend"/>
                <a:sym typeface="Lexend"/>
              </a:endParaRPr>
            </a:p>
          </p:txBody>
        </p:sp>
        <p:cxnSp>
          <p:nvCxnSpPr>
            <p:cNvPr id="1317" name="Google Shape;1317;p85"/>
            <p:cNvCxnSpPr/>
            <p:nvPr/>
          </p:nvCxnSpPr>
          <p:spPr>
            <a:xfrm rot="10800000">
              <a:off x="3258283" y="4458575"/>
              <a:ext cx="9837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318" name="Google Shape;1318;p85"/>
          <p:cNvSpPr/>
          <p:nvPr/>
        </p:nvSpPr>
        <p:spPr>
          <a:xfrm>
            <a:off x="3116975" y="3940575"/>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9" name="Google Shape;1319;p85"/>
          <p:cNvSpPr txBox="1"/>
          <p:nvPr/>
        </p:nvSpPr>
        <p:spPr>
          <a:xfrm flipH="1" rot="2304">
            <a:off x="5686825" y="2306375"/>
            <a:ext cx="3133201"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x</a:t>
            </a:r>
            <a:r>
              <a:rPr lang="en-GB" sz="1100">
                <a:solidFill>
                  <a:schemeClr val="dk1"/>
                </a:solidFill>
                <a:latin typeface="Lexend"/>
                <a:ea typeface="Lexend"/>
                <a:cs typeface="Lexend"/>
                <a:sym typeface="Lexend"/>
              </a:rPr>
              <a:t>²  </a:t>
            </a:r>
            <a:r>
              <a:rPr lang="en-GB" sz="1100">
                <a:solidFill>
                  <a:schemeClr val="lt1"/>
                </a:solidFill>
                <a:latin typeface="Lexend"/>
                <a:ea typeface="Lexend"/>
                <a:cs typeface="Lexend"/>
                <a:sym typeface="Lexend"/>
              </a:rPr>
              <a:t>+  3²</a:t>
            </a:r>
            <a:r>
              <a:rPr lang="en-GB" sz="1100">
                <a:solidFill>
                  <a:schemeClr val="dk1"/>
                </a:solidFill>
                <a:latin typeface="Lexend"/>
                <a:ea typeface="Lexend"/>
                <a:cs typeface="Lexend"/>
                <a:sym typeface="Lexend"/>
              </a:rPr>
              <a:t>  =  9²  –  3²</a:t>
            </a:r>
            <a:endParaRPr sz="1800">
              <a:latin typeface="Lexend"/>
              <a:ea typeface="Lexend"/>
              <a:cs typeface="Lexend"/>
              <a:sym typeface="Lexend"/>
            </a:endParaRPr>
          </a:p>
        </p:txBody>
      </p:sp>
      <p:sp>
        <p:nvSpPr>
          <p:cNvPr id="1320" name="Google Shape;1320;p85"/>
          <p:cNvSpPr txBox="1"/>
          <p:nvPr/>
        </p:nvSpPr>
        <p:spPr>
          <a:xfrm flipH="1" rot="2304">
            <a:off x="5686825" y="1925000"/>
            <a:ext cx="3133201"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x</a:t>
            </a:r>
            <a:r>
              <a:rPr lang="en-GB" sz="1100">
                <a:solidFill>
                  <a:schemeClr val="dk1"/>
                </a:solidFill>
                <a:latin typeface="Lexend"/>
                <a:ea typeface="Lexend"/>
                <a:cs typeface="Lexend"/>
                <a:sym typeface="Lexend"/>
              </a:rPr>
              <a:t>²  +  3²  =  9²</a:t>
            </a:r>
            <a:endParaRPr sz="1800">
              <a:latin typeface="Lexend"/>
              <a:ea typeface="Lexend"/>
              <a:cs typeface="Lexend"/>
              <a:sym typeface="Lexend"/>
            </a:endParaRPr>
          </a:p>
        </p:txBody>
      </p:sp>
      <p:sp>
        <p:nvSpPr>
          <p:cNvPr id="1321" name="Google Shape;1321;p85"/>
          <p:cNvSpPr txBox="1"/>
          <p:nvPr/>
        </p:nvSpPr>
        <p:spPr>
          <a:xfrm flipH="1" rot="2137">
            <a:off x="3352445" y="3253842"/>
            <a:ext cx="965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100">
                <a:solidFill>
                  <a:schemeClr val="dk1"/>
                </a:solidFill>
                <a:latin typeface="Lexend"/>
                <a:ea typeface="Times New Roman"/>
                <a:cs typeface="Times New Roman"/>
                <a:sym typeface="Times New Roman"/>
              </a:rPr>
              <a:t>x mitir (metres) dherer (tall)</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 \ \ \ \ \ \ \ \ \ \ \ \ \ \ \ \ \ \ \ \ \ \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322" name="Google Shape;1322;p85" title="the square root of"/>
          <p:cNvPicPr preferRelativeResize="0"/>
          <p:nvPr/>
        </p:nvPicPr>
        <p:blipFill rotWithShape="1">
          <a:blip r:embed="rId3">
            <a:alphaModFix/>
          </a:blip>
          <a:srcRect b="10" l="0" r="87641" t="0"/>
          <a:stretch/>
        </p:blipFill>
        <p:spPr>
          <a:xfrm>
            <a:off x="6798175" y="3100796"/>
            <a:ext cx="454875" cy="262775"/>
          </a:xfrm>
          <a:prstGeom prst="rect">
            <a:avLst/>
          </a:prstGeom>
          <a:noFill/>
          <a:ln>
            <a:noFill/>
          </a:ln>
        </p:spPr>
      </p:pic>
      <p:sp>
        <p:nvSpPr>
          <p:cNvPr id="1323" name="Google Shape;1323;p85"/>
          <p:cNvSpPr txBox="1"/>
          <p:nvPr/>
        </p:nvSpPr>
        <p:spPr>
          <a:xfrm flipH="1" rot="2304">
            <a:off x="5686825" y="3602900"/>
            <a:ext cx="3133201"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Geedka (tree) wuxuu dhererkiisu yahay 8.5 mitir (metres).</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7" name="Shape 1327"/>
        <p:cNvGrpSpPr/>
        <p:nvPr/>
      </p:nvGrpSpPr>
      <p:grpSpPr>
        <a:xfrm>
          <a:off x="0" y="0"/>
          <a:ext cx="0" cy="0"/>
          <a:chOff x="0" y="0"/>
          <a:chExt cx="0" cy="0"/>
        </a:xfrm>
      </p:grpSpPr>
      <p:sp>
        <p:nvSpPr>
          <p:cNvPr id="1328" name="Google Shape;1328;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(analysing) iyo qiimeynta (evaluating) jawiga la qaabeeyey (modelled contexts)</a:t>
            </a:r>
            <a:endParaRPr/>
          </a:p>
        </p:txBody>
      </p:sp>
      <p:cxnSp>
        <p:nvCxnSpPr>
          <p:cNvPr id="1329" name="Google Shape;1329;p86"/>
          <p:cNvCxnSpPr/>
          <p:nvPr/>
        </p:nvCxnSpPr>
        <p:spPr>
          <a:xfrm>
            <a:off x="6164275" y="3202988"/>
            <a:ext cx="1636200" cy="0"/>
          </a:xfrm>
          <a:prstGeom prst="straightConnector1">
            <a:avLst/>
          </a:prstGeom>
          <a:noFill/>
          <a:ln cap="flat" cmpd="sng" w="28575">
            <a:solidFill>
              <a:schemeClr val="dk1"/>
            </a:solidFill>
            <a:prstDash val="solid"/>
            <a:round/>
            <a:headEnd len="med" w="med" type="none"/>
            <a:tailEnd len="med" w="med" type="none"/>
          </a:ln>
        </p:spPr>
      </p:cxnSp>
      <p:cxnSp>
        <p:nvCxnSpPr>
          <p:cNvPr id="1330" name="Google Shape;1330;p86"/>
          <p:cNvCxnSpPr/>
          <p:nvPr/>
        </p:nvCxnSpPr>
        <p:spPr>
          <a:xfrm>
            <a:off x="7800581" y="890125"/>
            <a:ext cx="0" cy="2313000"/>
          </a:xfrm>
          <a:prstGeom prst="straightConnector1">
            <a:avLst/>
          </a:prstGeom>
          <a:noFill/>
          <a:ln cap="flat" cmpd="sng" w="28575">
            <a:solidFill>
              <a:schemeClr val="dk1"/>
            </a:solidFill>
            <a:prstDash val="solid"/>
            <a:round/>
            <a:headEnd len="med" w="med" type="none"/>
            <a:tailEnd len="med" w="med" type="none"/>
          </a:ln>
        </p:spPr>
      </p:cxnSp>
      <p:cxnSp>
        <p:nvCxnSpPr>
          <p:cNvPr id="1331" name="Google Shape;1331;p86"/>
          <p:cNvCxnSpPr/>
          <p:nvPr/>
        </p:nvCxnSpPr>
        <p:spPr>
          <a:xfrm flipH="1">
            <a:off x="6170800" y="892264"/>
            <a:ext cx="1631100" cy="2313600"/>
          </a:xfrm>
          <a:prstGeom prst="straightConnector1">
            <a:avLst/>
          </a:prstGeom>
          <a:noFill/>
          <a:ln cap="flat" cmpd="sng" w="28575">
            <a:solidFill>
              <a:schemeClr val="dk1"/>
            </a:solidFill>
            <a:prstDash val="solid"/>
            <a:round/>
            <a:headEnd len="med" w="med" type="none"/>
            <a:tailEnd len="med" w="med" type="none"/>
          </a:ln>
        </p:spPr>
      </p:cxnSp>
      <p:cxnSp>
        <p:nvCxnSpPr>
          <p:cNvPr id="1332" name="Google Shape;1332;p86"/>
          <p:cNvCxnSpPr/>
          <p:nvPr/>
        </p:nvCxnSpPr>
        <p:spPr>
          <a:xfrm rot="5400000">
            <a:off x="6822677" y="2054983"/>
            <a:ext cx="2325900" cy="0"/>
          </a:xfrm>
          <a:prstGeom prst="straightConnector1">
            <a:avLst/>
          </a:prstGeom>
          <a:noFill/>
          <a:ln cap="flat" cmpd="sng" w="28575">
            <a:solidFill>
              <a:schemeClr val="accent5"/>
            </a:solidFill>
            <a:prstDash val="solid"/>
            <a:round/>
            <a:headEnd len="med" w="med" type="triangle"/>
            <a:tailEnd len="med" w="med" type="triangle"/>
          </a:ln>
        </p:spPr>
      </p:cxnSp>
      <p:sp>
        <p:nvSpPr>
          <p:cNvPr id="1333" name="Google Shape;1333;p86"/>
          <p:cNvSpPr/>
          <p:nvPr/>
        </p:nvSpPr>
        <p:spPr>
          <a:xfrm>
            <a:off x="7612775" y="3026175"/>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4" name="Google Shape;1334;p86"/>
          <p:cNvSpPr txBox="1"/>
          <p:nvPr/>
        </p:nvSpPr>
        <p:spPr>
          <a:xfrm flipH="1" rot="2737">
            <a:off x="323999" y="3766443"/>
            <a:ext cx="15075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tiirka calanka (flagpole)</a:t>
            </a:r>
            <a:endParaRPr sz="2000">
              <a:latin typeface="Kalam"/>
              <a:ea typeface="Kalam"/>
              <a:cs typeface="Kalam"/>
              <a:sym typeface="Kalam"/>
            </a:endParaRPr>
          </a:p>
        </p:txBody>
      </p:sp>
      <p:grpSp>
        <p:nvGrpSpPr>
          <p:cNvPr id="1335" name="Google Shape;1335;p86"/>
          <p:cNvGrpSpPr/>
          <p:nvPr/>
        </p:nvGrpSpPr>
        <p:grpSpPr>
          <a:xfrm flipH="1">
            <a:off x="8032278" y="1906409"/>
            <a:ext cx="285339" cy="285339"/>
            <a:chOff x="1020916" y="1442088"/>
            <a:chExt cx="457200" cy="457200"/>
          </a:xfrm>
        </p:grpSpPr>
        <p:pic>
          <p:nvPicPr>
            <p:cNvPr id="1336" name="Google Shape;1336;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7" name="Google Shape;1337;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338" name="Google Shape;1338;p86"/>
          <p:cNvSpPr txBox="1"/>
          <p:nvPr/>
        </p:nvSpPr>
        <p:spPr>
          <a:xfrm flipH="1" rot="2600">
            <a:off x="324024" y="665826"/>
            <a:ext cx="4363201" cy="3047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Tiir calan (flagpole) 10 mitir (metres) dherer ah ayaa lagu taageeray silig (wire) bir ah oo dheer oo ku xidhan dusha tiirka calanka (flagpole) iyo qabatow (hook) dhulka ah, 4 mitir (metres) u jira saldhigga tiirka calanka (base of the flagpole).</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Tiirka calanka (flagpole) iyo qabatowga (hook) waxaa loo qaabeeyn karaa (modelled) saddex-xagal qumman (right-angled triangle) ah.</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Saddex-xagalka (triangle), maxay dhererkan toosan (vertical height) u taagan tahay?</a:t>
            </a:r>
            <a:endParaRPr sz="1800">
              <a:latin typeface="Lexend"/>
              <a:ea typeface="Lexend"/>
              <a:cs typeface="Lexend"/>
              <a:sym typeface="Lexend"/>
            </a:endParaRPr>
          </a:p>
        </p:txBody>
      </p:sp>
      <p:sp>
        <p:nvSpPr>
          <p:cNvPr id="1339" name="Google Shape;1339;p86"/>
          <p:cNvSpPr txBox="1"/>
          <p:nvPr/>
        </p:nvSpPr>
        <p:spPr>
          <a:xfrm>
            <a:off x="241189" y="4231919"/>
            <a:ext cx="3000000" cy="738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Waa imisa dhererka dhinacan saddexagalka?</a:t>
            </a:r>
            <a:endParaRPr/>
          </a:p>
        </p:txBody>
      </p:sp>
      <p:sp>
        <p:nvSpPr>
          <p:cNvPr id="1340" name="Google Shape;1340;p86"/>
          <p:cNvSpPr txBox="1"/>
          <p:nvPr/>
        </p:nvSpPr>
        <p:spPr>
          <a:xfrm flipH="1" rot="2737">
            <a:off x="3369599" y="4511993"/>
            <a:ext cx="15075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10 mitir</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iyo qiimaynta macnaha (contexts) la qaabeeyey</a:t>
            </a:r>
            <a:endParaRPr/>
          </a:p>
        </p:txBody>
      </p:sp>
      <p:cxnSp>
        <p:nvCxnSpPr>
          <p:cNvPr id="1346" name="Google Shape;1346;p87"/>
          <p:cNvCxnSpPr/>
          <p:nvPr/>
        </p:nvCxnSpPr>
        <p:spPr>
          <a:xfrm>
            <a:off x="6164275" y="3202988"/>
            <a:ext cx="1636200" cy="0"/>
          </a:xfrm>
          <a:prstGeom prst="straightConnector1">
            <a:avLst/>
          </a:prstGeom>
          <a:noFill/>
          <a:ln cap="flat" cmpd="sng" w="28575">
            <a:solidFill>
              <a:schemeClr val="dk1"/>
            </a:solidFill>
            <a:prstDash val="solid"/>
            <a:round/>
            <a:headEnd len="med" w="med" type="none"/>
            <a:tailEnd len="med" w="med" type="none"/>
          </a:ln>
        </p:spPr>
      </p:cxnSp>
      <p:cxnSp>
        <p:nvCxnSpPr>
          <p:cNvPr id="1347" name="Google Shape;1347;p87"/>
          <p:cNvCxnSpPr/>
          <p:nvPr/>
        </p:nvCxnSpPr>
        <p:spPr>
          <a:xfrm>
            <a:off x="7800581" y="890125"/>
            <a:ext cx="0" cy="2313000"/>
          </a:xfrm>
          <a:prstGeom prst="straightConnector1">
            <a:avLst/>
          </a:prstGeom>
          <a:noFill/>
          <a:ln cap="flat" cmpd="sng" w="28575">
            <a:solidFill>
              <a:schemeClr val="dk1"/>
            </a:solidFill>
            <a:prstDash val="solid"/>
            <a:round/>
            <a:headEnd len="med" w="med" type="none"/>
            <a:tailEnd len="med" w="med" type="none"/>
          </a:ln>
        </p:spPr>
      </p:cxnSp>
      <p:cxnSp>
        <p:nvCxnSpPr>
          <p:cNvPr id="1348" name="Google Shape;1348;p87"/>
          <p:cNvCxnSpPr/>
          <p:nvPr/>
        </p:nvCxnSpPr>
        <p:spPr>
          <a:xfrm flipH="1">
            <a:off x="6170800" y="892264"/>
            <a:ext cx="1631100" cy="2313600"/>
          </a:xfrm>
          <a:prstGeom prst="straightConnector1">
            <a:avLst/>
          </a:prstGeom>
          <a:noFill/>
          <a:ln cap="flat" cmpd="sng" w="28575">
            <a:solidFill>
              <a:schemeClr val="dk1"/>
            </a:solidFill>
            <a:prstDash val="solid"/>
            <a:round/>
            <a:headEnd len="med" w="med" type="none"/>
            <a:tailEnd len="med" w="med" type="none"/>
          </a:ln>
        </p:spPr>
      </p:cxnSp>
      <p:cxnSp>
        <p:nvCxnSpPr>
          <p:cNvPr id="1349" name="Google Shape;1349;p87"/>
          <p:cNvCxnSpPr/>
          <p:nvPr/>
        </p:nvCxnSpPr>
        <p:spPr>
          <a:xfrm rot="5400000">
            <a:off x="6822677" y="2054983"/>
            <a:ext cx="2325900" cy="0"/>
          </a:xfrm>
          <a:prstGeom prst="straightConnector1">
            <a:avLst/>
          </a:prstGeom>
          <a:noFill/>
          <a:ln cap="flat" cmpd="sng" w="28575">
            <a:solidFill>
              <a:schemeClr val="accent5"/>
            </a:solidFill>
            <a:prstDash val="solid"/>
            <a:round/>
            <a:headEnd len="med" w="med" type="triangle"/>
            <a:tailEnd len="med" w="med" type="triangle"/>
          </a:ln>
        </p:spPr>
      </p:cxnSp>
      <p:sp>
        <p:nvSpPr>
          <p:cNvPr id="1350" name="Google Shape;1350;p87"/>
          <p:cNvSpPr/>
          <p:nvPr/>
        </p:nvSpPr>
        <p:spPr>
          <a:xfrm>
            <a:off x="7612775" y="3026175"/>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1" name="Google Shape;1351;p87"/>
          <p:cNvSpPr txBox="1"/>
          <p:nvPr/>
        </p:nvSpPr>
        <p:spPr>
          <a:xfrm flipH="1" rot="2737">
            <a:off x="6232599" y="3736768"/>
            <a:ext cx="15075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4 mitir</a:t>
            </a:r>
            <a:endParaRPr sz="2000">
              <a:latin typeface="Kalam"/>
              <a:ea typeface="Kalam"/>
              <a:cs typeface="Kalam"/>
              <a:sym typeface="Kalam"/>
            </a:endParaRPr>
          </a:p>
        </p:txBody>
      </p:sp>
      <p:sp>
        <p:nvSpPr>
          <p:cNvPr id="1352" name="Google Shape;1352;p87"/>
          <p:cNvSpPr txBox="1"/>
          <p:nvPr/>
        </p:nvSpPr>
        <p:spPr>
          <a:xfrm flipH="1">
            <a:off x="7975696" y="1955075"/>
            <a:ext cx="555000" cy="19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10 m</a:t>
            </a:r>
            <a:endParaRPr sz="1800">
              <a:latin typeface="Lexend"/>
              <a:ea typeface="Lexend"/>
              <a:cs typeface="Lexend"/>
              <a:sym typeface="Lexend"/>
            </a:endParaRPr>
          </a:p>
        </p:txBody>
      </p:sp>
      <p:cxnSp>
        <p:nvCxnSpPr>
          <p:cNvPr id="1353" name="Google Shape;1353;p87"/>
          <p:cNvCxnSpPr/>
          <p:nvPr/>
        </p:nvCxnSpPr>
        <p:spPr>
          <a:xfrm rot="10800000">
            <a:off x="6164321" y="3402375"/>
            <a:ext cx="16311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354" name="Google Shape;1354;p87"/>
          <p:cNvCxnSpPr/>
          <p:nvPr/>
        </p:nvCxnSpPr>
        <p:spPr>
          <a:xfrm rot="7512079">
            <a:off x="5380983" y="1936472"/>
            <a:ext cx="2893047" cy="0"/>
          </a:xfrm>
          <a:prstGeom prst="straightConnector1">
            <a:avLst/>
          </a:prstGeom>
          <a:noFill/>
          <a:ln cap="flat" cmpd="sng" w="28575">
            <a:solidFill>
              <a:schemeClr val="accent5"/>
            </a:solidFill>
            <a:prstDash val="solid"/>
            <a:round/>
            <a:headEnd len="med" w="med" type="triangle"/>
            <a:tailEnd len="med" w="med" type="triangle"/>
          </a:ln>
        </p:spPr>
      </p:cxnSp>
      <p:grpSp>
        <p:nvGrpSpPr>
          <p:cNvPr id="1355" name="Google Shape;1355;p87"/>
          <p:cNvGrpSpPr/>
          <p:nvPr/>
        </p:nvGrpSpPr>
        <p:grpSpPr>
          <a:xfrm flipH="1">
            <a:off x="6843678" y="3450841"/>
            <a:ext cx="285339" cy="285339"/>
            <a:chOff x="1020916" y="1442088"/>
            <a:chExt cx="457200" cy="457200"/>
          </a:xfrm>
        </p:grpSpPr>
        <p:pic>
          <p:nvPicPr>
            <p:cNvPr id="1356" name="Google Shape;1356;p8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7" name="Google Shape;1357;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358" name="Google Shape;1358;p87"/>
          <p:cNvSpPr txBox="1"/>
          <p:nvPr/>
        </p:nvSpPr>
        <p:spPr>
          <a:xfrm flipH="1" rot="2600">
            <a:off x="323995" y="665711"/>
            <a:ext cx="4363201" cy="360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Tiir calan (flagpole) oo dhererkiisu yahay 10 mitir ayaa lagu taageeray silig bir ah oo dheer oo ku xidhan dusheeda iyo jillaab (hook) dhulka ku yaal, 4 mitir u jira saldhigga tiirka.</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Tiirka iyo jillaabka waxaa lagu qaabayn karaa saddexagal qumman (right-angled triangle).</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Laba dhinac ee kale ee saddexagalka, kee baan u garanaynaa dhererkiisa, iyo waa imisa?</a:t>
            </a:r>
            <a:endParaRPr sz="1800">
              <a:latin typeface="Lexend"/>
              <a:ea typeface="Lexend"/>
              <a:cs typeface="Lexend"/>
              <a:sym typeface="Lexend"/>
            </a:endParaRPr>
          </a:p>
        </p:txBody>
      </p:sp>
      <p:grpSp>
        <p:nvGrpSpPr>
          <p:cNvPr id="1359" name="Google Shape;1359;p87"/>
          <p:cNvGrpSpPr/>
          <p:nvPr/>
        </p:nvGrpSpPr>
        <p:grpSpPr>
          <a:xfrm flipH="1">
            <a:off x="6464528" y="1669729"/>
            <a:ext cx="285339" cy="285339"/>
            <a:chOff x="1020916" y="1442088"/>
            <a:chExt cx="457200" cy="457200"/>
          </a:xfrm>
        </p:grpSpPr>
        <p:pic>
          <p:nvPicPr>
            <p:cNvPr id="1360" name="Google Shape;1360;p8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61" name="Google Shape;1361;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cxnSp>
        <p:nvCxnSpPr>
          <p:cNvPr id="1362" name="Google Shape;1362;p87"/>
          <p:cNvCxnSpPr/>
          <p:nvPr/>
        </p:nvCxnSpPr>
        <p:spPr>
          <a:xfrm flipH="1">
            <a:off x="5717250" y="3270000"/>
            <a:ext cx="442500" cy="933300"/>
          </a:xfrm>
          <a:prstGeom prst="straightConnector1">
            <a:avLst/>
          </a:prstGeom>
          <a:noFill/>
          <a:ln cap="flat" cmpd="sng" w="28575">
            <a:solidFill>
              <a:schemeClr val="accent5"/>
            </a:solidFill>
            <a:prstDash val="solid"/>
            <a:round/>
            <a:headEnd len="med" w="med" type="none"/>
            <a:tailEnd len="med" w="med" type="none"/>
          </a:ln>
        </p:spPr>
      </p:cxnSp>
      <p:cxnSp>
        <p:nvCxnSpPr>
          <p:cNvPr id="1363" name="Google Shape;1363;p87"/>
          <p:cNvCxnSpPr/>
          <p:nvPr/>
        </p:nvCxnSpPr>
        <p:spPr>
          <a:xfrm>
            <a:off x="7812950" y="3270000"/>
            <a:ext cx="442500" cy="933300"/>
          </a:xfrm>
          <a:prstGeom prst="straightConnector1">
            <a:avLst/>
          </a:prstGeom>
          <a:noFill/>
          <a:ln cap="flat" cmpd="sng" w="28575">
            <a:solidFill>
              <a:schemeClr val="accent5"/>
            </a:solidFill>
            <a:prstDash val="solid"/>
            <a:round/>
            <a:headEnd len="med" w="med" type="none"/>
            <a:tailEnd len="med" w="med" type="none"/>
          </a:ln>
        </p:spPr>
      </p:cxnSp>
      <p:sp>
        <p:nvSpPr>
          <p:cNvPr id="1364" name="Google Shape;1364;p87"/>
          <p:cNvSpPr txBox="1"/>
          <p:nvPr/>
        </p:nvSpPr>
        <p:spPr>
          <a:xfrm flipH="1" rot="2737">
            <a:off x="4957024" y="4203893"/>
            <a:ext cx="1507500" cy="6156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jillaab (hook) dhulka ku yaal</a:t>
            </a:r>
            <a:endParaRPr sz="2000">
              <a:latin typeface="Kalam"/>
              <a:ea typeface="Kalam"/>
              <a:cs typeface="Kalam"/>
              <a:sym typeface="Kalam"/>
            </a:endParaRPr>
          </a:p>
        </p:txBody>
      </p:sp>
      <p:sp>
        <p:nvSpPr>
          <p:cNvPr id="1365" name="Google Shape;1365;p87"/>
          <p:cNvSpPr txBox="1"/>
          <p:nvPr/>
        </p:nvSpPr>
        <p:spPr>
          <a:xfrm flipH="1" rot="2729">
            <a:off x="7686300" y="4203892"/>
            <a:ext cx="1133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tiir calan (flagpole)</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9" name="Shape 1369"/>
        <p:cNvGrpSpPr/>
        <p:nvPr/>
      </p:nvGrpSpPr>
      <p:grpSpPr>
        <a:xfrm>
          <a:off x="0" y="0"/>
          <a:ext cx="0" cy="0"/>
          <a:chOff x="0" y="0"/>
          <a:chExt cx="0" cy="0"/>
        </a:xfrm>
      </p:grpSpPr>
      <p:sp>
        <p:nvSpPr>
          <p:cNvPr id="1370" name="Google Shape;1370;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iyo qiimaynta macnaha (contexts) la qaabeeyey</a:t>
            </a:r>
            <a:endParaRPr/>
          </a:p>
        </p:txBody>
      </p:sp>
      <p:cxnSp>
        <p:nvCxnSpPr>
          <p:cNvPr id="1371" name="Google Shape;1371;p88"/>
          <p:cNvCxnSpPr/>
          <p:nvPr/>
        </p:nvCxnSpPr>
        <p:spPr>
          <a:xfrm>
            <a:off x="6164275" y="3202988"/>
            <a:ext cx="1636200" cy="0"/>
          </a:xfrm>
          <a:prstGeom prst="straightConnector1">
            <a:avLst/>
          </a:prstGeom>
          <a:noFill/>
          <a:ln cap="flat" cmpd="sng" w="28575">
            <a:solidFill>
              <a:schemeClr val="dk1"/>
            </a:solidFill>
            <a:prstDash val="solid"/>
            <a:round/>
            <a:headEnd len="med" w="med" type="none"/>
            <a:tailEnd len="med" w="med" type="none"/>
          </a:ln>
        </p:spPr>
      </p:cxnSp>
      <p:cxnSp>
        <p:nvCxnSpPr>
          <p:cNvPr id="1372" name="Google Shape;1372;p88"/>
          <p:cNvCxnSpPr/>
          <p:nvPr/>
        </p:nvCxnSpPr>
        <p:spPr>
          <a:xfrm>
            <a:off x="7800581" y="890125"/>
            <a:ext cx="0" cy="2313000"/>
          </a:xfrm>
          <a:prstGeom prst="straightConnector1">
            <a:avLst/>
          </a:prstGeom>
          <a:noFill/>
          <a:ln cap="flat" cmpd="sng" w="28575">
            <a:solidFill>
              <a:schemeClr val="dk1"/>
            </a:solidFill>
            <a:prstDash val="solid"/>
            <a:round/>
            <a:headEnd len="med" w="med" type="none"/>
            <a:tailEnd len="med" w="med" type="none"/>
          </a:ln>
        </p:spPr>
      </p:cxnSp>
      <p:cxnSp>
        <p:nvCxnSpPr>
          <p:cNvPr id="1373" name="Google Shape;1373;p88"/>
          <p:cNvCxnSpPr/>
          <p:nvPr/>
        </p:nvCxnSpPr>
        <p:spPr>
          <a:xfrm flipH="1">
            <a:off x="6170800" y="892264"/>
            <a:ext cx="1631100" cy="2313600"/>
          </a:xfrm>
          <a:prstGeom prst="straightConnector1">
            <a:avLst/>
          </a:prstGeom>
          <a:noFill/>
          <a:ln cap="flat" cmpd="sng" w="28575">
            <a:solidFill>
              <a:schemeClr val="dk1"/>
            </a:solidFill>
            <a:prstDash val="solid"/>
            <a:round/>
            <a:headEnd len="med" w="med" type="none"/>
            <a:tailEnd len="med" w="med" type="none"/>
          </a:ln>
        </p:spPr>
      </p:cxnSp>
      <p:cxnSp>
        <p:nvCxnSpPr>
          <p:cNvPr id="1374" name="Google Shape;1374;p88"/>
          <p:cNvCxnSpPr/>
          <p:nvPr/>
        </p:nvCxnSpPr>
        <p:spPr>
          <a:xfrm rot="5400000">
            <a:off x="6822677" y="2054983"/>
            <a:ext cx="2325900" cy="0"/>
          </a:xfrm>
          <a:prstGeom prst="straightConnector1">
            <a:avLst/>
          </a:prstGeom>
          <a:noFill/>
          <a:ln cap="flat" cmpd="sng" w="28575">
            <a:solidFill>
              <a:schemeClr val="accent5"/>
            </a:solidFill>
            <a:prstDash val="solid"/>
            <a:round/>
            <a:headEnd len="med" w="med" type="triangle"/>
            <a:tailEnd len="med" w="med" type="triangle"/>
          </a:ln>
        </p:spPr>
      </p:cxnSp>
      <p:sp>
        <p:nvSpPr>
          <p:cNvPr id="1375" name="Google Shape;1375;p88"/>
          <p:cNvSpPr/>
          <p:nvPr/>
        </p:nvSpPr>
        <p:spPr>
          <a:xfrm>
            <a:off x="7612775" y="3026175"/>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6" name="Google Shape;1376;p88"/>
          <p:cNvSpPr txBox="1"/>
          <p:nvPr/>
        </p:nvSpPr>
        <p:spPr>
          <a:xfrm flipH="1" rot="2737">
            <a:off x="6232600" y="3436949"/>
            <a:ext cx="15075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4 m</a:t>
            </a:r>
            <a:endParaRPr sz="2000">
              <a:latin typeface="Kalam"/>
              <a:ea typeface="Kalam"/>
              <a:cs typeface="Kalam"/>
              <a:sym typeface="Kalam"/>
            </a:endParaRPr>
          </a:p>
        </p:txBody>
      </p:sp>
      <p:sp>
        <p:nvSpPr>
          <p:cNvPr id="1377" name="Google Shape;1377;p88"/>
          <p:cNvSpPr txBox="1"/>
          <p:nvPr/>
        </p:nvSpPr>
        <p:spPr>
          <a:xfrm flipH="1">
            <a:off x="7975696" y="1955075"/>
            <a:ext cx="555000" cy="19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10 m</a:t>
            </a:r>
            <a:endParaRPr sz="1800">
              <a:latin typeface="Lexend"/>
              <a:ea typeface="Lexend"/>
              <a:cs typeface="Lexend"/>
              <a:sym typeface="Lexend"/>
            </a:endParaRPr>
          </a:p>
        </p:txBody>
      </p:sp>
      <p:cxnSp>
        <p:nvCxnSpPr>
          <p:cNvPr id="1378" name="Google Shape;1378;p88"/>
          <p:cNvCxnSpPr/>
          <p:nvPr/>
        </p:nvCxnSpPr>
        <p:spPr>
          <a:xfrm rot="10800000">
            <a:off x="6164321" y="3402375"/>
            <a:ext cx="16311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379" name="Google Shape;1379;p88"/>
          <p:cNvCxnSpPr/>
          <p:nvPr/>
        </p:nvCxnSpPr>
        <p:spPr>
          <a:xfrm rot="7512079">
            <a:off x="5380983" y="1936472"/>
            <a:ext cx="2893047" cy="0"/>
          </a:xfrm>
          <a:prstGeom prst="straightConnector1">
            <a:avLst/>
          </a:prstGeom>
          <a:noFill/>
          <a:ln cap="flat" cmpd="sng" w="28575">
            <a:solidFill>
              <a:schemeClr val="accent5"/>
            </a:solidFill>
            <a:prstDash val="solid"/>
            <a:round/>
            <a:headEnd len="med" w="med" type="triangle"/>
            <a:tailEnd len="med" w="med" type="triangle"/>
          </a:ln>
        </p:spPr>
      </p:cxnSp>
      <p:grpSp>
        <p:nvGrpSpPr>
          <p:cNvPr id="1380" name="Google Shape;1380;p88"/>
          <p:cNvGrpSpPr/>
          <p:nvPr/>
        </p:nvGrpSpPr>
        <p:grpSpPr>
          <a:xfrm flipH="1">
            <a:off x="6464528" y="1669729"/>
            <a:ext cx="285339" cy="285339"/>
            <a:chOff x="1020916" y="1442088"/>
            <a:chExt cx="457200" cy="457200"/>
          </a:xfrm>
        </p:grpSpPr>
        <p:pic>
          <p:nvPicPr>
            <p:cNvPr id="1381" name="Google Shape;1381;p8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82" name="Google Shape;1382;p8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383" name="Google Shape;1383;p88"/>
          <p:cNvSpPr txBox="1"/>
          <p:nvPr/>
        </p:nvSpPr>
        <p:spPr>
          <a:xfrm flipH="1" rot="2600">
            <a:off x="323995" y="665711"/>
            <a:ext cx="4363201" cy="360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Tiir calan (flagpole) oo dhererkiisu yahay 10 mitir ayaa lagu taageeray silig bir ah oo dheer oo ku xidhan dusheeda iyo jillaab (hook) dhulka ku yaal, 4 mitir u jira saldhigga tiirka.</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Tiirka iyo jillaabka waxaa lagu qaabayn karaa saddexagal qumman (right-angled triangle).</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Sidaas awgeed, xisaabi dhererka siligga birta, oo ku soo wareeji 2 jajab tobanle (decimal places).</a:t>
            </a:r>
            <a:endParaRPr sz="1800">
              <a:latin typeface="Lexend"/>
              <a:ea typeface="Lexend"/>
              <a:cs typeface="Lexend"/>
              <a:sym typeface="Lexend"/>
            </a:endParaRPr>
          </a:p>
        </p:txBody>
      </p:sp>
      <p:sp>
        <p:nvSpPr>
          <p:cNvPr id="1384" name="Google Shape;1384;p88"/>
          <p:cNvSpPr txBox="1"/>
          <p:nvPr/>
        </p:nvSpPr>
        <p:spPr>
          <a:xfrm flipH="1" rot="2737">
            <a:off x="1338174" y="4227768"/>
            <a:ext cx="15075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10.77 mitir</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8" name="Shape 1388"/>
        <p:cNvGrpSpPr/>
        <p:nvPr/>
      </p:nvGrpSpPr>
      <p:grpSpPr>
        <a:xfrm>
          <a:off x="0" y="0"/>
          <a:ext cx="0" cy="0"/>
          <a:chOff x="0" y="0"/>
          <a:chExt cx="0" cy="0"/>
        </a:xfrm>
      </p:grpSpPr>
      <p:sp>
        <p:nvSpPr>
          <p:cNvPr id="1389" name="Google Shape;1389;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iyo qiimaynta macnaha (contexts) la qaabeeyey</a:t>
            </a:r>
            <a:endParaRPr/>
          </a:p>
        </p:txBody>
      </p:sp>
      <p:pic>
        <p:nvPicPr>
          <p:cNvPr id="1390" name="Google Shape;1390;p89"/>
          <p:cNvPicPr preferRelativeResize="0"/>
          <p:nvPr/>
        </p:nvPicPr>
        <p:blipFill>
          <a:blip r:embed="rId8">
            <a:alphaModFix/>
          </a:blip>
          <a:stretch>
            <a:fillRect/>
          </a:stretch>
        </p:blipFill>
        <p:spPr>
          <a:xfrm flipH="1">
            <a:off x="433569" y="1691968"/>
            <a:ext cx="650925" cy="839350"/>
          </a:xfrm>
          <a:prstGeom prst="rect">
            <a:avLst/>
          </a:prstGeom>
          <a:noFill/>
          <a:ln>
            <a:noFill/>
          </a:ln>
        </p:spPr>
      </p:pic>
      <p:sp>
        <p:nvSpPr>
          <p:cNvPr id="1391" name="Google Shape;1391;p89"/>
          <p:cNvSpPr txBox="1"/>
          <p:nvPr/>
        </p:nvSpPr>
        <p:spPr>
          <a:xfrm>
            <a:off x="316381" y="2492069"/>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pic>
        <p:nvPicPr>
          <p:cNvPr id="1392" name="Google Shape;1392;p89"/>
          <p:cNvPicPr preferRelativeResize="0"/>
          <p:nvPr/>
        </p:nvPicPr>
        <p:blipFill rotWithShape="1">
          <a:blip r:embed="rId4">
            <a:alphaModFix/>
          </a:blip>
          <a:srcRect b="4760" l="40550" r="0" t="13015"/>
          <a:stretch/>
        </p:blipFill>
        <p:spPr>
          <a:xfrm>
            <a:off x="948469" y="596895"/>
            <a:ext cx="3006848" cy="1564700"/>
          </a:xfrm>
          <a:prstGeom prst="rect">
            <a:avLst/>
          </a:prstGeom>
          <a:noFill/>
          <a:ln>
            <a:noFill/>
          </a:ln>
        </p:spPr>
      </p:pic>
      <p:sp>
        <p:nvSpPr>
          <p:cNvPr id="1393" name="Google Shape;1393;p89"/>
          <p:cNvSpPr txBox="1"/>
          <p:nvPr/>
        </p:nvSpPr>
        <p:spPr>
          <a:xfrm>
            <a:off x="1179720" y="702137"/>
            <a:ext cx="27474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Wow, waxaa jira xaglo qumman (right-angles) iyo saddexagallo badan oo qarsoon oo adduunka aanan moodin!</a:t>
            </a:r>
            <a:endParaRPr sz="1800">
              <a:latin typeface="Lexend"/>
              <a:ea typeface="Lexend"/>
              <a:cs typeface="Lexend"/>
              <a:sym typeface="Lexend"/>
            </a:endParaRPr>
          </a:p>
        </p:txBody>
      </p:sp>
      <p:sp>
        <p:nvSpPr>
          <p:cNvPr id="1394" name="Google Shape;1394;p89"/>
          <p:cNvSpPr txBox="1"/>
          <p:nvPr/>
        </p:nvSpPr>
        <p:spPr>
          <a:xfrm flipH="1">
            <a:off x="5995646" y="708086"/>
            <a:ext cx="24177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Haa, laakiin dhamaantood xaaladahan miyay dhab ahaan leeyihiin xaglo qumman (right angles)?</a:t>
            </a:r>
            <a:endParaRPr sz="1800">
              <a:latin typeface="Lexend"/>
              <a:ea typeface="Lexend"/>
              <a:cs typeface="Lexend"/>
              <a:sym typeface="Lexend"/>
            </a:endParaRPr>
          </a:p>
        </p:txBody>
      </p:sp>
      <p:pic>
        <p:nvPicPr>
          <p:cNvPr id="1395" name="Google Shape;1395;p89"/>
          <p:cNvPicPr preferRelativeResize="0"/>
          <p:nvPr/>
        </p:nvPicPr>
        <p:blipFill rotWithShape="1">
          <a:blip r:embed="rId4">
            <a:alphaModFix/>
          </a:blip>
          <a:srcRect b="4218" l="40550" r="0" t="13558"/>
          <a:stretch/>
        </p:blipFill>
        <p:spPr>
          <a:xfrm flipH="1">
            <a:off x="5945585" y="639772"/>
            <a:ext cx="2676250" cy="1459451"/>
          </a:xfrm>
          <a:prstGeom prst="rect">
            <a:avLst/>
          </a:prstGeom>
          <a:noFill/>
          <a:ln>
            <a:noFill/>
          </a:ln>
        </p:spPr>
      </p:pic>
      <p:sp>
        <p:nvSpPr>
          <p:cNvPr id="1396" name="Google Shape;1396;p89"/>
          <p:cNvSpPr txBox="1"/>
          <p:nvPr/>
        </p:nvSpPr>
        <p:spPr>
          <a:xfrm flipH="1">
            <a:off x="8061266" y="2680557"/>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1397" name="Google Shape;1397;p89"/>
          <p:cNvPicPr preferRelativeResize="0"/>
          <p:nvPr/>
        </p:nvPicPr>
        <p:blipFill>
          <a:blip r:embed="rId9">
            <a:alphaModFix/>
          </a:blip>
          <a:stretch>
            <a:fillRect/>
          </a:stretch>
        </p:blipFill>
        <p:spPr>
          <a:xfrm flipH="1">
            <a:off x="8153866" y="1889554"/>
            <a:ext cx="629124" cy="823977"/>
          </a:xfrm>
          <a:prstGeom prst="rect">
            <a:avLst/>
          </a:prstGeom>
          <a:noFill/>
          <a:ln>
            <a:noFill/>
          </a:ln>
        </p:spPr>
      </p:pic>
      <p:pic>
        <p:nvPicPr>
          <p:cNvPr id="1398" name="Google Shape;1398;p89"/>
          <p:cNvPicPr preferRelativeResize="0"/>
          <p:nvPr/>
        </p:nvPicPr>
        <p:blipFill rotWithShape="1">
          <a:blip r:embed="rId4">
            <a:alphaModFix/>
          </a:blip>
          <a:srcRect b="4218" l="40550" r="0" t="13558"/>
          <a:stretch/>
        </p:blipFill>
        <p:spPr>
          <a:xfrm rot="10800000">
            <a:off x="5869385" y="3149772"/>
            <a:ext cx="2676250" cy="1459451"/>
          </a:xfrm>
          <a:prstGeom prst="rect">
            <a:avLst/>
          </a:prstGeom>
          <a:noFill/>
          <a:ln>
            <a:noFill/>
          </a:ln>
        </p:spPr>
      </p:pic>
      <p:sp>
        <p:nvSpPr>
          <p:cNvPr id="1399" name="Google Shape;1399;p89"/>
          <p:cNvSpPr txBox="1"/>
          <p:nvPr/>
        </p:nvSpPr>
        <p:spPr>
          <a:xfrm>
            <a:off x="5919446" y="3432708"/>
            <a:ext cx="2417700" cy="1108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Sida, miyaanay ahayn inaan samaynay mala-awaal (assumptions) badan oo ku saabsan shimbirta iyo geedka?</a:t>
            </a:r>
            <a:endParaRPr sz="1800">
              <a:latin typeface="Lexend"/>
              <a:ea typeface="Lexend"/>
              <a:cs typeface="Lexend"/>
              <a:sym typeface="Lexend"/>
            </a:endParaRPr>
          </a:p>
        </p:txBody>
      </p:sp>
      <p:grpSp>
        <p:nvGrpSpPr>
          <p:cNvPr id="1400" name="Google Shape;1400;p89"/>
          <p:cNvGrpSpPr/>
          <p:nvPr/>
        </p:nvGrpSpPr>
        <p:grpSpPr>
          <a:xfrm>
            <a:off x="2765095" y="2306181"/>
            <a:ext cx="2793657" cy="2414647"/>
            <a:chOff x="26121" y="1441063"/>
            <a:chExt cx="4004095" cy="3460866"/>
          </a:xfrm>
        </p:grpSpPr>
        <p:sp>
          <p:nvSpPr>
            <p:cNvPr id="1401" name="Google Shape;1401;p89"/>
            <p:cNvSpPr/>
            <p:nvPr/>
          </p:nvSpPr>
          <p:spPr>
            <a:xfrm>
              <a:off x="1244400" y="3921536"/>
              <a:ext cx="391800" cy="391800"/>
            </a:xfrm>
            <a:prstGeom prst="mathMultiply">
              <a:avLst>
                <a:gd fmla="val 8825" name="adj1"/>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2" name="Google Shape;1402;p89"/>
            <p:cNvSpPr txBox="1"/>
            <p:nvPr/>
          </p:nvSpPr>
          <p:spPr>
            <a:xfrm flipH="1" rot="1609">
              <a:off x="1119828" y="4164468"/>
              <a:ext cx="640800" cy="39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shimbir</a:t>
              </a:r>
              <a:endParaRPr sz="1800">
                <a:latin typeface="Lexend"/>
                <a:ea typeface="Lexend"/>
                <a:cs typeface="Lexend"/>
                <a:sym typeface="Lexend"/>
              </a:endParaRPr>
            </a:p>
          </p:txBody>
        </p:sp>
        <p:grpSp>
          <p:nvGrpSpPr>
            <p:cNvPr id="1403" name="Google Shape;1403;p89"/>
            <p:cNvGrpSpPr/>
            <p:nvPr/>
          </p:nvGrpSpPr>
          <p:grpSpPr>
            <a:xfrm>
              <a:off x="1444314" y="4117388"/>
              <a:ext cx="1860300" cy="784541"/>
              <a:chOff x="1444314" y="4117388"/>
              <a:chExt cx="1860300" cy="784541"/>
            </a:xfrm>
          </p:grpSpPr>
          <p:cxnSp>
            <p:nvCxnSpPr>
              <p:cNvPr id="1404" name="Google Shape;1404;p89"/>
              <p:cNvCxnSpPr/>
              <p:nvPr/>
            </p:nvCxnSpPr>
            <p:spPr>
              <a:xfrm>
                <a:off x="1444314" y="4117388"/>
                <a:ext cx="1860300" cy="0"/>
              </a:xfrm>
              <a:prstGeom prst="straightConnector1">
                <a:avLst/>
              </a:prstGeom>
              <a:noFill/>
              <a:ln cap="flat" cmpd="sng" w="28575">
                <a:solidFill>
                  <a:schemeClr val="dk1"/>
                </a:solidFill>
                <a:prstDash val="solid"/>
                <a:round/>
                <a:headEnd len="med" w="med" type="none"/>
                <a:tailEnd len="med" w="med" type="none"/>
              </a:ln>
            </p:spPr>
          </p:cxnSp>
          <p:grpSp>
            <p:nvGrpSpPr>
              <p:cNvPr id="1405" name="Google Shape;1405;p89"/>
              <p:cNvGrpSpPr/>
              <p:nvPr/>
            </p:nvGrpSpPr>
            <p:grpSpPr>
              <a:xfrm>
                <a:off x="1444319" y="4617329"/>
                <a:ext cx="1860275" cy="284600"/>
                <a:chOff x="3258283" y="4527936"/>
                <a:chExt cx="983700" cy="284600"/>
              </a:xfrm>
            </p:grpSpPr>
            <p:sp>
              <p:nvSpPr>
                <p:cNvPr id="1406" name="Google Shape;1406;p89"/>
                <p:cNvSpPr txBox="1"/>
                <p:nvPr/>
              </p:nvSpPr>
              <p:spPr>
                <a:xfrm flipH="1">
                  <a:off x="3364395" y="4612736"/>
                  <a:ext cx="757200" cy="19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 m</a:t>
                  </a:r>
                  <a:endParaRPr sz="1800">
                    <a:latin typeface="Lexend"/>
                    <a:ea typeface="Lexend"/>
                    <a:cs typeface="Lexend"/>
                    <a:sym typeface="Lexend"/>
                  </a:endParaRPr>
                </a:p>
              </p:txBody>
            </p:sp>
            <p:cxnSp>
              <p:nvCxnSpPr>
                <p:cNvPr id="1407" name="Google Shape;1407;p89"/>
                <p:cNvCxnSpPr/>
                <p:nvPr/>
              </p:nvCxnSpPr>
              <p:spPr>
                <a:xfrm rot="10800000">
                  <a:off x="3258283" y="4527936"/>
                  <a:ext cx="983700" cy="0"/>
                </a:xfrm>
                <a:prstGeom prst="straightConnector1">
                  <a:avLst/>
                </a:prstGeom>
                <a:noFill/>
                <a:ln cap="flat" cmpd="sng" w="28575">
                  <a:solidFill>
                    <a:schemeClr val="accent5"/>
                  </a:solidFill>
                  <a:prstDash val="solid"/>
                  <a:round/>
                  <a:headEnd len="med" w="med" type="triangle"/>
                  <a:tailEnd len="med" w="med" type="triangle"/>
                </a:ln>
              </p:spPr>
            </p:cxnSp>
          </p:grpSp>
        </p:grpSp>
        <p:cxnSp>
          <p:nvCxnSpPr>
            <p:cNvPr id="1408" name="Google Shape;1408;p89"/>
            <p:cNvCxnSpPr/>
            <p:nvPr/>
          </p:nvCxnSpPr>
          <p:spPr>
            <a:xfrm>
              <a:off x="3304600" y="1804536"/>
              <a:ext cx="0" cy="2313000"/>
            </a:xfrm>
            <a:prstGeom prst="straightConnector1">
              <a:avLst/>
            </a:prstGeom>
            <a:noFill/>
            <a:ln cap="flat" cmpd="sng" w="28575">
              <a:solidFill>
                <a:schemeClr val="dk1"/>
              </a:solidFill>
              <a:prstDash val="solid"/>
              <a:round/>
              <a:headEnd len="med" w="med" type="none"/>
              <a:tailEnd len="med" w="med" type="none"/>
            </a:ln>
          </p:spPr>
        </p:cxnSp>
        <p:sp>
          <p:nvSpPr>
            <p:cNvPr id="1409" name="Google Shape;1409;p89"/>
            <p:cNvSpPr txBox="1"/>
            <p:nvPr/>
          </p:nvSpPr>
          <p:spPr>
            <a:xfrm flipH="1" rot="1457">
              <a:off x="3322216" y="2822446"/>
              <a:ext cx="7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geed</a:t>
              </a:r>
              <a:endParaRPr sz="1800">
                <a:latin typeface="Lexend"/>
                <a:ea typeface="Lexend"/>
                <a:cs typeface="Lexend"/>
                <a:sym typeface="Lexend"/>
              </a:endParaRPr>
            </a:p>
          </p:txBody>
        </p:sp>
        <p:cxnSp>
          <p:nvCxnSpPr>
            <p:cNvPr id="1410" name="Google Shape;1410;p89"/>
            <p:cNvCxnSpPr/>
            <p:nvPr/>
          </p:nvCxnSpPr>
          <p:spPr>
            <a:xfrm flipH="1">
              <a:off x="1451800" y="1806675"/>
              <a:ext cx="1854300" cy="2313600"/>
            </a:xfrm>
            <a:prstGeom prst="straightConnector1">
              <a:avLst/>
            </a:prstGeom>
            <a:noFill/>
            <a:ln cap="flat" cmpd="sng" w="28575">
              <a:solidFill>
                <a:schemeClr val="dk1"/>
              </a:solidFill>
              <a:prstDash val="solid"/>
              <a:round/>
              <a:headEnd len="med" w="med" type="none"/>
              <a:tailEnd len="med" w="med" type="none"/>
            </a:ln>
          </p:spPr>
        </p:cxnSp>
        <p:sp>
          <p:nvSpPr>
            <p:cNvPr id="1411" name="Google Shape;1411;p89"/>
            <p:cNvSpPr txBox="1"/>
            <p:nvPr/>
          </p:nvSpPr>
          <p:spPr>
            <a:xfrm flipH="1" rot="2225">
              <a:off x="26121" y="2347778"/>
              <a:ext cx="18543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waddada duulimaadka shimbirta (flight path of bird)</a:t>
              </a:r>
              <a:endParaRPr sz="1800">
                <a:latin typeface="Lexend"/>
                <a:ea typeface="Lexend"/>
                <a:cs typeface="Lexend"/>
                <a:sym typeface="Lexend"/>
              </a:endParaRPr>
            </a:p>
          </p:txBody>
        </p:sp>
        <p:grpSp>
          <p:nvGrpSpPr>
            <p:cNvPr id="1412" name="Google Shape;1412;p89"/>
            <p:cNvGrpSpPr/>
            <p:nvPr/>
          </p:nvGrpSpPr>
          <p:grpSpPr>
            <a:xfrm flipH="1" rot="7722059">
              <a:off x="530284" y="2589041"/>
              <a:ext cx="3078586" cy="284489"/>
              <a:chOff x="3258283" y="4458575"/>
              <a:chExt cx="983700" cy="284481"/>
            </a:xfrm>
          </p:grpSpPr>
          <p:sp>
            <p:nvSpPr>
              <p:cNvPr id="1413" name="Google Shape;1413;p89"/>
              <p:cNvSpPr txBox="1"/>
              <p:nvPr/>
            </p:nvSpPr>
            <p:spPr>
              <a:xfrm flipH="1" rot="10800000">
                <a:off x="3364322" y="4543256"/>
                <a:ext cx="757200" cy="199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9 m</a:t>
                </a:r>
                <a:endParaRPr sz="1800">
                  <a:latin typeface="Lexend"/>
                  <a:ea typeface="Lexend"/>
                  <a:cs typeface="Lexend"/>
                  <a:sym typeface="Lexend"/>
                </a:endParaRPr>
              </a:p>
            </p:txBody>
          </p:sp>
          <p:cxnSp>
            <p:nvCxnSpPr>
              <p:cNvPr id="1414" name="Google Shape;1414;p89"/>
              <p:cNvCxnSpPr/>
              <p:nvPr/>
            </p:nvCxnSpPr>
            <p:spPr>
              <a:xfrm rot="10800000">
                <a:off x="3258283" y="4458575"/>
                <a:ext cx="9837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415" name="Google Shape;1415;p89"/>
            <p:cNvSpPr/>
            <p:nvPr/>
          </p:nvSpPr>
          <p:spPr>
            <a:xfrm>
              <a:off x="3116975" y="3940575"/>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9" name="Shape 1419"/>
        <p:cNvGrpSpPr/>
        <p:nvPr/>
      </p:nvGrpSpPr>
      <p:grpSpPr>
        <a:xfrm>
          <a:off x="0" y="0"/>
          <a:ext cx="0" cy="0"/>
          <a:chOff x="0" y="0"/>
          <a:chExt cx="0" cy="0"/>
        </a:xfrm>
      </p:grpSpPr>
      <p:sp>
        <p:nvSpPr>
          <p:cNvPr id="1420" name="Google Shape;1420;p90"/>
          <p:cNvSpPr txBox="1"/>
          <p:nvPr/>
        </p:nvSpPr>
        <p:spPr>
          <a:xfrm flipH="1" rot="2549">
            <a:off x="323999" y="667447"/>
            <a:ext cx="8496002"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Marka la qaabeeyeyno (modelling) waxaa inta badan loo baahan yahay in la sameeyo qiyaaso macquul ah si loo xalliyo dhibaatada. Qaar ka mid ah qiyaasaha waxaa ka mid ah:</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421" name="Google Shape;1421;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iyo qiimeynta duruufaha la qaabeeyey (Analysing and evaluating modelled contexts)</a:t>
            </a:r>
            <a:endParaRPr/>
          </a:p>
        </p:txBody>
      </p:sp>
      <p:grpSp>
        <p:nvGrpSpPr>
          <p:cNvPr id="1422" name="Google Shape;1422;p90"/>
          <p:cNvGrpSpPr/>
          <p:nvPr/>
        </p:nvGrpSpPr>
        <p:grpSpPr>
          <a:xfrm>
            <a:off x="323950" y="1706296"/>
            <a:ext cx="2296200" cy="2805582"/>
            <a:chOff x="323950" y="1706296"/>
            <a:chExt cx="2296200" cy="2805582"/>
          </a:xfrm>
        </p:grpSpPr>
        <p:cxnSp>
          <p:nvCxnSpPr>
            <p:cNvPr id="1423" name="Google Shape;1423;p90"/>
            <p:cNvCxnSpPr/>
            <p:nvPr/>
          </p:nvCxnSpPr>
          <p:spPr>
            <a:xfrm>
              <a:off x="856064" y="3319973"/>
              <a:ext cx="1297800" cy="0"/>
            </a:xfrm>
            <a:prstGeom prst="straightConnector1">
              <a:avLst/>
            </a:prstGeom>
            <a:noFill/>
            <a:ln cap="flat" cmpd="sng" w="28575">
              <a:solidFill>
                <a:schemeClr val="dk1"/>
              </a:solidFill>
              <a:prstDash val="solid"/>
              <a:round/>
              <a:headEnd len="med" w="med" type="none"/>
              <a:tailEnd len="med" w="med" type="none"/>
            </a:ln>
          </p:spPr>
        </p:cxnSp>
        <p:cxnSp>
          <p:nvCxnSpPr>
            <p:cNvPr id="1424" name="Google Shape;1424;p90"/>
            <p:cNvCxnSpPr/>
            <p:nvPr/>
          </p:nvCxnSpPr>
          <p:spPr>
            <a:xfrm>
              <a:off x="2150735" y="1706296"/>
              <a:ext cx="0" cy="1613700"/>
            </a:xfrm>
            <a:prstGeom prst="straightConnector1">
              <a:avLst/>
            </a:prstGeom>
            <a:noFill/>
            <a:ln cap="flat" cmpd="sng" w="28575">
              <a:solidFill>
                <a:schemeClr val="dk1"/>
              </a:solidFill>
              <a:prstDash val="solid"/>
              <a:round/>
              <a:headEnd len="med" w="med" type="none"/>
              <a:tailEnd len="med" w="med" type="none"/>
            </a:ln>
          </p:spPr>
        </p:cxnSp>
        <p:sp>
          <p:nvSpPr>
            <p:cNvPr id="1425" name="Google Shape;1425;p90"/>
            <p:cNvSpPr/>
            <p:nvPr/>
          </p:nvSpPr>
          <p:spPr>
            <a:xfrm>
              <a:off x="792329" y="1721100"/>
              <a:ext cx="1349625" cy="1599150"/>
            </a:xfrm>
            <a:custGeom>
              <a:rect b="b" l="l" r="r" t="t"/>
              <a:pathLst>
                <a:path extrusionOk="0" h="63966" w="53985">
                  <a:moveTo>
                    <a:pt x="2603" y="63966"/>
                  </a:moveTo>
                  <a:cubicBezTo>
                    <a:pt x="1121" y="60791"/>
                    <a:pt x="-489" y="57186"/>
                    <a:pt x="156" y="53742"/>
                  </a:cubicBezTo>
                  <a:cubicBezTo>
                    <a:pt x="604" y="51350"/>
                    <a:pt x="4196" y="50603"/>
                    <a:pt x="5050" y="48324"/>
                  </a:cubicBezTo>
                  <a:cubicBezTo>
                    <a:pt x="6843" y="43542"/>
                    <a:pt x="2247" y="36484"/>
                    <a:pt x="6011" y="33032"/>
                  </a:cubicBezTo>
                  <a:cubicBezTo>
                    <a:pt x="7665" y="31516"/>
                    <a:pt x="11927" y="34948"/>
                    <a:pt x="12740" y="32857"/>
                  </a:cubicBezTo>
                  <a:cubicBezTo>
                    <a:pt x="14876" y="27362"/>
                    <a:pt x="12110" y="19921"/>
                    <a:pt x="15973" y="15467"/>
                  </a:cubicBezTo>
                  <a:cubicBezTo>
                    <a:pt x="19828" y="11022"/>
                    <a:pt x="27996" y="15699"/>
                    <a:pt x="33537" y="13720"/>
                  </a:cubicBezTo>
                  <a:cubicBezTo>
                    <a:pt x="41267" y="10959"/>
                    <a:pt x="45937" y="1613"/>
                    <a:pt x="53985" y="0"/>
                  </a:cubicBezTo>
                </a:path>
              </a:pathLst>
            </a:custGeom>
            <a:noFill/>
            <a:ln cap="flat" cmpd="sng" w="28575">
              <a:solidFill>
                <a:schemeClr val="accent5"/>
              </a:solidFill>
              <a:prstDash val="dash"/>
              <a:round/>
              <a:headEnd len="med" w="med" type="none"/>
              <a:tailEnd len="med" w="med" type="none"/>
            </a:ln>
          </p:spPr>
          <p:txBody>
            <a:bodyPr/>
            <a:p/>
          </p:txBody>
        </p:sp>
        <p:cxnSp>
          <p:nvCxnSpPr>
            <p:cNvPr id="1426" name="Google Shape;1426;p90"/>
            <p:cNvCxnSpPr/>
            <p:nvPr/>
          </p:nvCxnSpPr>
          <p:spPr>
            <a:xfrm flipH="1">
              <a:off x="858181" y="1713513"/>
              <a:ext cx="1293600" cy="1614300"/>
            </a:xfrm>
            <a:prstGeom prst="straightConnector1">
              <a:avLst/>
            </a:prstGeom>
            <a:noFill/>
            <a:ln cap="flat" cmpd="sng" w="28575">
              <a:solidFill>
                <a:schemeClr val="dk1"/>
              </a:solidFill>
              <a:prstDash val="solid"/>
              <a:round/>
              <a:headEnd len="med" w="med" type="none"/>
              <a:tailEnd len="med" w="med" type="none"/>
            </a:ln>
          </p:spPr>
        </p:cxnSp>
        <p:sp>
          <p:nvSpPr>
            <p:cNvPr id="1427" name="Google Shape;1427;p90"/>
            <p:cNvSpPr txBox="1"/>
            <p:nvPr/>
          </p:nvSpPr>
          <p:spPr>
            <a:xfrm flipH="1" rot="2695">
              <a:off x="323950" y="3402778"/>
              <a:ext cx="2296201" cy="110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800"/>
                <a:buFont typeface="Arial"/>
                <a:buNone/>
              </a:pPr>
              <a:r>
                <a:rPr lang="en-GB" sz="1200">
                  <a:latin typeface="Lexend"/>
                  <a:ea typeface="Lexend"/>
                  <a:cs typeface="Lexend"/>
                  <a:sym typeface="Lexend"/>
                </a:rPr>
                <a:t>qiyaasashada in dhammaan dhererka iyo masaafada ay yihiin waddooyin toosan (linear paths), oo aan ahayn qalooc (curves)</a:t>
              </a:r>
              <a:endParaRPr sz="1800">
                <a:latin typeface="Lexend"/>
                <a:ea typeface="Lexend"/>
                <a:cs typeface="Lexend"/>
                <a:sym typeface="Lexend"/>
              </a:endParaRPr>
            </a:p>
          </p:txBody>
        </p:sp>
      </p:grpSp>
      <p:grpSp>
        <p:nvGrpSpPr>
          <p:cNvPr id="1428" name="Google Shape;1428;p90"/>
          <p:cNvGrpSpPr/>
          <p:nvPr/>
        </p:nvGrpSpPr>
        <p:grpSpPr>
          <a:xfrm>
            <a:off x="3456650" y="1706296"/>
            <a:ext cx="2488800" cy="3082893"/>
            <a:chOff x="3380450" y="1706296"/>
            <a:chExt cx="2488800" cy="3082893"/>
          </a:xfrm>
        </p:grpSpPr>
        <p:cxnSp>
          <p:nvCxnSpPr>
            <p:cNvPr id="1429" name="Google Shape;1429;p90"/>
            <p:cNvCxnSpPr/>
            <p:nvPr/>
          </p:nvCxnSpPr>
          <p:spPr>
            <a:xfrm flipH="1">
              <a:off x="5299104" y="1845153"/>
              <a:ext cx="189000" cy="1479300"/>
            </a:xfrm>
            <a:prstGeom prst="straightConnector1">
              <a:avLst/>
            </a:prstGeom>
            <a:noFill/>
            <a:ln cap="flat" cmpd="sng" w="28575">
              <a:solidFill>
                <a:schemeClr val="accent5"/>
              </a:solidFill>
              <a:prstDash val="dash"/>
              <a:round/>
              <a:headEnd len="med" w="med" type="none"/>
              <a:tailEnd len="med" w="med" type="none"/>
            </a:ln>
          </p:spPr>
        </p:cxnSp>
        <p:cxnSp>
          <p:nvCxnSpPr>
            <p:cNvPr id="1430" name="Google Shape;1430;p90"/>
            <p:cNvCxnSpPr/>
            <p:nvPr/>
          </p:nvCxnSpPr>
          <p:spPr>
            <a:xfrm flipH="1">
              <a:off x="4006954" y="1848078"/>
              <a:ext cx="1484100" cy="1479000"/>
            </a:xfrm>
            <a:prstGeom prst="straightConnector1">
              <a:avLst/>
            </a:prstGeom>
            <a:noFill/>
            <a:ln cap="flat" cmpd="sng" w="28575">
              <a:solidFill>
                <a:schemeClr val="accent5"/>
              </a:solidFill>
              <a:prstDash val="dash"/>
              <a:round/>
              <a:headEnd len="med" w="med" type="none"/>
              <a:tailEnd len="med" w="med" type="none"/>
            </a:ln>
          </p:spPr>
        </p:cxnSp>
        <p:cxnSp>
          <p:nvCxnSpPr>
            <p:cNvPr id="1431" name="Google Shape;1431;p90"/>
            <p:cNvCxnSpPr/>
            <p:nvPr/>
          </p:nvCxnSpPr>
          <p:spPr>
            <a:xfrm>
              <a:off x="4008814" y="3319973"/>
              <a:ext cx="1297800" cy="0"/>
            </a:xfrm>
            <a:prstGeom prst="straightConnector1">
              <a:avLst/>
            </a:prstGeom>
            <a:noFill/>
            <a:ln cap="flat" cmpd="sng" w="28575">
              <a:solidFill>
                <a:schemeClr val="dk1"/>
              </a:solidFill>
              <a:prstDash val="solid"/>
              <a:round/>
              <a:headEnd len="med" w="med" type="none"/>
              <a:tailEnd len="med" w="med" type="none"/>
            </a:ln>
          </p:spPr>
        </p:cxnSp>
        <p:cxnSp>
          <p:nvCxnSpPr>
            <p:cNvPr id="1432" name="Google Shape;1432;p90"/>
            <p:cNvCxnSpPr/>
            <p:nvPr/>
          </p:nvCxnSpPr>
          <p:spPr>
            <a:xfrm>
              <a:off x="5303485" y="1706296"/>
              <a:ext cx="0" cy="1613700"/>
            </a:xfrm>
            <a:prstGeom prst="straightConnector1">
              <a:avLst/>
            </a:prstGeom>
            <a:noFill/>
            <a:ln cap="flat" cmpd="sng" w="28575">
              <a:solidFill>
                <a:schemeClr val="dk1"/>
              </a:solidFill>
              <a:prstDash val="solid"/>
              <a:round/>
              <a:headEnd len="med" w="med" type="none"/>
              <a:tailEnd len="med" w="med" type="none"/>
            </a:ln>
          </p:spPr>
        </p:cxnSp>
        <p:cxnSp>
          <p:nvCxnSpPr>
            <p:cNvPr id="1433" name="Google Shape;1433;p90"/>
            <p:cNvCxnSpPr/>
            <p:nvPr/>
          </p:nvCxnSpPr>
          <p:spPr>
            <a:xfrm flipH="1">
              <a:off x="4010931" y="1713513"/>
              <a:ext cx="1293600" cy="1614300"/>
            </a:xfrm>
            <a:prstGeom prst="straightConnector1">
              <a:avLst/>
            </a:prstGeom>
            <a:noFill/>
            <a:ln cap="flat" cmpd="sng" w="28575">
              <a:solidFill>
                <a:schemeClr val="dk1"/>
              </a:solidFill>
              <a:prstDash val="solid"/>
              <a:round/>
              <a:headEnd len="med" w="med" type="none"/>
              <a:tailEnd len="med" w="med" type="none"/>
            </a:ln>
          </p:spPr>
        </p:cxnSp>
        <p:sp>
          <p:nvSpPr>
            <p:cNvPr id="1434" name="Google Shape;1434;p90"/>
            <p:cNvSpPr txBox="1"/>
            <p:nvPr/>
          </p:nvSpPr>
          <p:spPr>
            <a:xfrm flipH="1" rot="2072">
              <a:off x="3380450" y="3403039"/>
              <a:ext cx="2488800" cy="138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800"/>
                <a:buFont typeface="Arial"/>
                <a:buNone/>
              </a:pPr>
              <a:r>
                <a:rPr lang="en-GB" sz="1200">
                  <a:latin typeface="Lexend"/>
                  <a:ea typeface="Lexend"/>
                  <a:cs typeface="Lexend"/>
                  <a:sym typeface="Lexend"/>
                </a:rPr>
                <a:t>qiyaasashada in laba dherer ama masaafo ay isku qumman yihiin (perpendicular), oo aan ahayn xagal kale</a:t>
              </a:r>
              <a:endParaRPr sz="1800">
                <a:latin typeface="Lexend"/>
                <a:ea typeface="Lexend"/>
                <a:cs typeface="Lexend"/>
                <a:sym typeface="Lexend"/>
              </a:endParaRPr>
            </a:p>
          </p:txBody>
        </p:sp>
        <p:sp>
          <p:nvSpPr>
            <p:cNvPr id="1435" name="Google Shape;1435;p90"/>
            <p:cNvSpPr/>
            <p:nvPr/>
          </p:nvSpPr>
          <p:spPr>
            <a:xfrm>
              <a:off x="5126615" y="314141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36" name="Google Shape;1436;p90"/>
          <p:cNvGrpSpPr/>
          <p:nvPr/>
        </p:nvGrpSpPr>
        <p:grpSpPr>
          <a:xfrm>
            <a:off x="7022714" y="1706296"/>
            <a:ext cx="1297800" cy="1613700"/>
            <a:chOff x="7022714" y="1706296"/>
            <a:chExt cx="1297800" cy="1613700"/>
          </a:xfrm>
        </p:grpSpPr>
        <p:cxnSp>
          <p:nvCxnSpPr>
            <p:cNvPr id="1437" name="Google Shape;1437;p90"/>
            <p:cNvCxnSpPr/>
            <p:nvPr/>
          </p:nvCxnSpPr>
          <p:spPr>
            <a:xfrm>
              <a:off x="7022714" y="3319973"/>
              <a:ext cx="1297800" cy="0"/>
            </a:xfrm>
            <a:prstGeom prst="straightConnector1">
              <a:avLst/>
            </a:prstGeom>
            <a:noFill/>
            <a:ln cap="flat" cmpd="sng" w="28575">
              <a:solidFill>
                <a:schemeClr val="dk1"/>
              </a:solidFill>
              <a:prstDash val="solid"/>
              <a:round/>
              <a:headEnd len="med" w="med" type="none"/>
              <a:tailEnd len="med" w="med" type="none"/>
            </a:ln>
          </p:spPr>
        </p:cxnSp>
        <p:cxnSp>
          <p:nvCxnSpPr>
            <p:cNvPr id="1438" name="Google Shape;1438;p90"/>
            <p:cNvCxnSpPr/>
            <p:nvPr/>
          </p:nvCxnSpPr>
          <p:spPr>
            <a:xfrm>
              <a:off x="8317385" y="1706296"/>
              <a:ext cx="0" cy="1613700"/>
            </a:xfrm>
            <a:prstGeom prst="straightConnector1">
              <a:avLst/>
            </a:prstGeom>
            <a:noFill/>
            <a:ln cap="flat" cmpd="sng" w="28575">
              <a:solidFill>
                <a:schemeClr val="dk1"/>
              </a:solidFill>
              <a:prstDash val="solid"/>
              <a:round/>
              <a:headEnd len="med" w="med" type="none"/>
              <a:tailEnd len="med" w="med" type="none"/>
            </a:ln>
          </p:spPr>
        </p:cxnSp>
      </p:grpSp>
      <p:cxnSp>
        <p:nvCxnSpPr>
          <p:cNvPr id="1439" name="Google Shape;1439;p90"/>
          <p:cNvCxnSpPr/>
          <p:nvPr/>
        </p:nvCxnSpPr>
        <p:spPr>
          <a:xfrm flipH="1">
            <a:off x="7024831" y="1713513"/>
            <a:ext cx="1293600" cy="1614300"/>
          </a:xfrm>
          <a:prstGeom prst="straightConnector1">
            <a:avLst/>
          </a:prstGeom>
          <a:noFill/>
          <a:ln cap="flat" cmpd="sng" w="28575">
            <a:solidFill>
              <a:schemeClr val="dk1"/>
            </a:solidFill>
            <a:prstDash val="solid"/>
            <a:round/>
            <a:headEnd len="med" w="med" type="none"/>
            <a:tailEnd len="med" w="med" type="none"/>
          </a:ln>
        </p:spPr>
      </p:cxnSp>
      <p:sp>
        <p:nvSpPr>
          <p:cNvPr id="1440" name="Google Shape;1440;p90"/>
          <p:cNvSpPr txBox="1"/>
          <p:nvPr/>
        </p:nvSpPr>
        <p:spPr>
          <a:xfrm flipH="1" rot="2695">
            <a:off x="6490600" y="3402778"/>
            <a:ext cx="2296201"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qiyaasashada in labada dherer ee isku qumman (perpendicular) ay taabtaan ama isgooyaan si uun</a:t>
            </a:r>
            <a:endParaRPr sz="1800">
              <a:latin typeface="Lexend"/>
              <a:ea typeface="Lexend"/>
              <a:cs typeface="Lexend"/>
              <a:sym typeface="Lexend"/>
            </a:endParaRPr>
          </a:p>
        </p:txBody>
      </p:sp>
      <p:grpSp>
        <p:nvGrpSpPr>
          <p:cNvPr id="1441" name="Google Shape;1441;p90"/>
          <p:cNvGrpSpPr/>
          <p:nvPr/>
        </p:nvGrpSpPr>
        <p:grpSpPr>
          <a:xfrm>
            <a:off x="7024805" y="1706956"/>
            <a:ext cx="1293636" cy="1612386"/>
            <a:chOff x="7022714" y="1706296"/>
            <a:chExt cx="1294671" cy="1613677"/>
          </a:xfrm>
        </p:grpSpPr>
        <p:cxnSp>
          <p:nvCxnSpPr>
            <p:cNvPr id="1442" name="Google Shape;1442;p90"/>
            <p:cNvCxnSpPr/>
            <p:nvPr/>
          </p:nvCxnSpPr>
          <p:spPr>
            <a:xfrm>
              <a:off x="7022714" y="3319973"/>
              <a:ext cx="823800" cy="0"/>
            </a:xfrm>
            <a:prstGeom prst="straightConnector1">
              <a:avLst/>
            </a:prstGeom>
            <a:noFill/>
            <a:ln cap="flat" cmpd="sng" w="28575">
              <a:solidFill>
                <a:srgbClr val="4F7BE8"/>
              </a:solidFill>
              <a:prstDash val="dash"/>
              <a:round/>
              <a:headEnd len="med" w="med" type="none"/>
              <a:tailEnd len="med" w="med" type="none"/>
            </a:ln>
          </p:spPr>
        </p:cxnSp>
        <p:cxnSp>
          <p:nvCxnSpPr>
            <p:cNvPr id="1443" name="Google Shape;1443;p90"/>
            <p:cNvCxnSpPr/>
            <p:nvPr/>
          </p:nvCxnSpPr>
          <p:spPr>
            <a:xfrm>
              <a:off x="8317385" y="1706296"/>
              <a:ext cx="0" cy="1281000"/>
            </a:xfrm>
            <a:prstGeom prst="straightConnector1">
              <a:avLst/>
            </a:prstGeom>
            <a:noFill/>
            <a:ln cap="flat" cmpd="sng" w="28575">
              <a:solidFill>
                <a:srgbClr val="4F7BE8"/>
              </a:solidFill>
              <a:prstDash val="dash"/>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3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iyo qiimeynta duruufaha la qaabeeyey (Analysing and evaluating modelled contexts)</a:t>
            </a:r>
            <a:endParaRPr/>
          </a:p>
        </p:txBody>
      </p:sp>
      <p:grpSp>
        <p:nvGrpSpPr>
          <p:cNvPr id="1449" name="Google Shape;1449;p91"/>
          <p:cNvGrpSpPr/>
          <p:nvPr/>
        </p:nvGrpSpPr>
        <p:grpSpPr>
          <a:xfrm>
            <a:off x="1216788" y="670857"/>
            <a:ext cx="3163246" cy="1395874"/>
            <a:chOff x="2820561" y="1873957"/>
            <a:chExt cx="3163246" cy="1395874"/>
          </a:xfrm>
        </p:grpSpPr>
        <p:sp>
          <p:nvSpPr>
            <p:cNvPr id="1450" name="Google Shape;1450;p91"/>
            <p:cNvSpPr/>
            <p:nvPr/>
          </p:nvSpPr>
          <p:spPr>
            <a:xfrm flipH="1" rot="9489519">
              <a:off x="4621733" y="21201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1" name="Google Shape;1451;p91"/>
            <p:cNvSpPr/>
            <p:nvPr/>
          </p:nvSpPr>
          <p:spPr>
            <a:xfrm>
              <a:off x="4641607" y="21144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2" name="Google Shape;1452;p91"/>
            <p:cNvSpPr/>
            <p:nvPr/>
          </p:nvSpPr>
          <p:spPr>
            <a:xfrm>
              <a:off x="2820561" y="2827930"/>
              <a:ext cx="1868700" cy="441900"/>
            </a:xfrm>
            <a:prstGeom prst="ellipse">
              <a:avLst/>
            </a:prstGeom>
            <a:gradFill>
              <a:gsLst>
                <a:gs pos="0">
                  <a:srgbClr val="999999"/>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3" name="Google Shape;1453;p91"/>
            <p:cNvSpPr/>
            <p:nvPr/>
          </p:nvSpPr>
          <p:spPr>
            <a:xfrm>
              <a:off x="2820653" y="2200962"/>
              <a:ext cx="1868700" cy="841800"/>
            </a:xfrm>
            <a:prstGeom prst="rect">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4" name="Google Shape;1454;p91"/>
            <p:cNvSpPr/>
            <p:nvPr/>
          </p:nvSpPr>
          <p:spPr>
            <a:xfrm>
              <a:off x="2820561" y="1968889"/>
              <a:ext cx="1868700" cy="441900"/>
            </a:xfrm>
            <a:prstGeom prst="ellipse">
              <a:avLst/>
            </a:prstGeom>
            <a:gradFill>
              <a:gsLst>
                <a:gs pos="0">
                  <a:srgbClr val="D9D9D9"/>
                </a:gs>
                <a:gs pos="62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55" name="Google Shape;1455;p91"/>
            <p:cNvCxnSpPr/>
            <p:nvPr/>
          </p:nvCxnSpPr>
          <p:spPr>
            <a:xfrm>
              <a:off x="2820561" y="2200999"/>
              <a:ext cx="0" cy="841800"/>
            </a:xfrm>
            <a:prstGeom prst="straightConnector1">
              <a:avLst/>
            </a:prstGeom>
            <a:noFill/>
            <a:ln cap="flat" cmpd="sng" w="28575">
              <a:solidFill>
                <a:schemeClr val="dk1"/>
              </a:solidFill>
              <a:prstDash val="solid"/>
              <a:round/>
              <a:headEnd len="med" w="med" type="none"/>
              <a:tailEnd len="med" w="med" type="none"/>
            </a:ln>
          </p:spPr>
        </p:cxnSp>
        <p:sp>
          <p:nvSpPr>
            <p:cNvPr id="1456" name="Google Shape;1456;p91"/>
            <p:cNvSpPr/>
            <p:nvPr/>
          </p:nvSpPr>
          <p:spPr>
            <a:xfrm rot="-6078596">
              <a:off x="5714197" y="21016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57" name="Google Shape;1457;p91"/>
            <p:cNvCxnSpPr/>
            <p:nvPr/>
          </p:nvCxnSpPr>
          <p:spPr>
            <a:xfrm>
              <a:off x="4689114" y="2200999"/>
              <a:ext cx="0" cy="841800"/>
            </a:xfrm>
            <a:prstGeom prst="straightConnector1">
              <a:avLst/>
            </a:prstGeom>
            <a:noFill/>
            <a:ln cap="flat" cmpd="sng" w="28575">
              <a:solidFill>
                <a:schemeClr val="dk1"/>
              </a:solidFill>
              <a:prstDash val="solid"/>
              <a:round/>
              <a:headEnd len="med" w="med" type="none"/>
              <a:tailEnd len="med" w="med" type="none"/>
            </a:ln>
          </p:spPr>
        </p:cxnSp>
      </p:grpSp>
      <p:cxnSp>
        <p:nvCxnSpPr>
          <p:cNvPr id="1458" name="Google Shape;1458;p91"/>
          <p:cNvCxnSpPr/>
          <p:nvPr/>
        </p:nvCxnSpPr>
        <p:spPr>
          <a:xfrm>
            <a:off x="1216797" y="2172575"/>
            <a:ext cx="1871400" cy="0"/>
          </a:xfrm>
          <a:prstGeom prst="straightConnector1">
            <a:avLst/>
          </a:prstGeom>
          <a:noFill/>
          <a:ln cap="flat" cmpd="sng" w="28575">
            <a:solidFill>
              <a:schemeClr val="accent5"/>
            </a:solidFill>
            <a:prstDash val="solid"/>
            <a:round/>
            <a:headEnd len="med" w="med" type="triangle"/>
            <a:tailEnd len="med" w="med" type="triangle"/>
          </a:ln>
        </p:spPr>
      </p:cxnSp>
      <p:sp>
        <p:nvSpPr>
          <p:cNvPr id="1459" name="Google Shape;1459;p91"/>
          <p:cNvSpPr txBox="1"/>
          <p:nvPr/>
        </p:nvSpPr>
        <p:spPr>
          <a:xfrm>
            <a:off x="1562076" y="2194725"/>
            <a:ext cx="11808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22 cm</a:t>
            </a:r>
            <a:endParaRPr sz="1800">
              <a:latin typeface="Lexend"/>
              <a:ea typeface="Lexend"/>
              <a:cs typeface="Lexend"/>
              <a:sym typeface="Lexend"/>
            </a:endParaRPr>
          </a:p>
        </p:txBody>
      </p:sp>
      <p:sp>
        <p:nvSpPr>
          <p:cNvPr id="1460" name="Google Shape;1460;p91"/>
          <p:cNvSpPr txBox="1"/>
          <p:nvPr/>
        </p:nvSpPr>
        <p:spPr>
          <a:xfrm flipH="1" rot="2665">
            <a:off x="4529499" y="811690"/>
            <a:ext cx="4257301"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Dheriga (saucepan) this, waxay ahayd mid macquul ah in la qiyaaso in saldhigga ugu weyn iyo joogga (height) ay isku qumman yihiin (perpendicular) oo ay taabtaan wareegga (circumference) goobada (circle) saldhigga dheriga.</a:t>
            </a:r>
            <a:endParaRPr sz="1800">
              <a:latin typeface="Lexend"/>
              <a:ea typeface="Lexend"/>
              <a:cs typeface="Lexend"/>
              <a:sym typeface="Lexend"/>
            </a:endParaRPr>
          </a:p>
        </p:txBody>
      </p:sp>
      <p:grpSp>
        <p:nvGrpSpPr>
          <p:cNvPr id="1461" name="Google Shape;1461;p91"/>
          <p:cNvGrpSpPr/>
          <p:nvPr/>
        </p:nvGrpSpPr>
        <p:grpSpPr>
          <a:xfrm>
            <a:off x="260123" y="932702"/>
            <a:ext cx="807075" cy="966765"/>
            <a:chOff x="5889400" y="3070525"/>
            <a:chExt cx="807075" cy="1871400"/>
          </a:xfrm>
        </p:grpSpPr>
        <p:cxnSp>
          <p:nvCxnSpPr>
            <p:cNvPr id="1462" name="Google Shape;1462;p91"/>
            <p:cNvCxnSpPr/>
            <p:nvPr/>
          </p:nvCxnSpPr>
          <p:spPr>
            <a:xfrm rot="5400000">
              <a:off x="5760775" y="4006225"/>
              <a:ext cx="1871400" cy="0"/>
            </a:xfrm>
            <a:prstGeom prst="straightConnector1">
              <a:avLst/>
            </a:prstGeom>
            <a:noFill/>
            <a:ln cap="flat" cmpd="sng" w="28575">
              <a:solidFill>
                <a:schemeClr val="accent5"/>
              </a:solidFill>
              <a:prstDash val="solid"/>
              <a:round/>
              <a:headEnd len="med" w="med" type="triangle"/>
              <a:tailEnd len="med" w="med" type="triangle"/>
            </a:ln>
          </p:spPr>
        </p:cxnSp>
        <p:sp>
          <p:nvSpPr>
            <p:cNvPr id="1463" name="Google Shape;1463;p91"/>
            <p:cNvSpPr txBox="1"/>
            <p:nvPr/>
          </p:nvSpPr>
          <p:spPr>
            <a:xfrm>
              <a:off x="5889400" y="3844375"/>
              <a:ext cx="8028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12 cm</a:t>
              </a:r>
              <a:endParaRPr sz="1800">
                <a:latin typeface="Lexend"/>
                <a:ea typeface="Lexend"/>
                <a:cs typeface="Lexend"/>
                <a:sym typeface="Lexend"/>
              </a:endParaRPr>
            </a:p>
          </p:txBody>
        </p:sp>
      </p:grpSp>
      <p:sp>
        <p:nvSpPr>
          <p:cNvPr id="1464" name="Google Shape;1464;p91"/>
          <p:cNvSpPr/>
          <p:nvPr/>
        </p:nvSpPr>
        <p:spPr>
          <a:xfrm>
            <a:off x="1081015" y="1748494"/>
            <a:ext cx="273300" cy="273300"/>
          </a:xfrm>
          <a:prstGeom prst="mathMultiply">
            <a:avLst>
              <a:gd fmla="val 8825" name="adj1"/>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65" name="Google Shape;1465;p91"/>
          <p:cNvCxnSpPr/>
          <p:nvPr/>
        </p:nvCxnSpPr>
        <p:spPr>
          <a:xfrm>
            <a:off x="1219506" y="1061885"/>
            <a:ext cx="1866000" cy="837600"/>
          </a:xfrm>
          <a:prstGeom prst="straightConnector1">
            <a:avLst/>
          </a:prstGeom>
          <a:noFill/>
          <a:ln cap="flat" cmpd="sng" w="28575">
            <a:solidFill>
              <a:schemeClr val="accent3"/>
            </a:solidFill>
            <a:prstDash val="solid"/>
            <a:round/>
            <a:headEnd len="med" w="med" type="triangle"/>
            <a:tailEnd len="med" w="med" type="triangle"/>
          </a:ln>
        </p:spPr>
      </p:cxnSp>
      <p:sp>
        <p:nvSpPr>
          <p:cNvPr id="1466" name="Google Shape;1466;p91"/>
          <p:cNvSpPr txBox="1"/>
          <p:nvPr/>
        </p:nvSpPr>
        <p:spPr>
          <a:xfrm flipH="1" rot="2830">
            <a:off x="260124" y="2923233"/>
            <a:ext cx="3644101"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Dherigan (saucepan), waa maxay qiyaasta (assumption) aan runta ahayn taas oo ka dhigan in aannu u qaabeyn karin (model) sida saddex-xagal quman (right-angled triangle)?</a:t>
            </a:r>
            <a:endParaRPr sz="1800">
              <a:latin typeface="Lexend"/>
              <a:ea typeface="Lexend"/>
              <a:cs typeface="Lexend"/>
              <a:sym typeface="Lexend"/>
            </a:endParaRPr>
          </a:p>
        </p:txBody>
      </p:sp>
      <p:sp>
        <p:nvSpPr>
          <p:cNvPr id="1467" name="Google Shape;1467;p91"/>
          <p:cNvSpPr txBox="1"/>
          <p:nvPr/>
        </p:nvSpPr>
        <p:spPr>
          <a:xfrm flipH="1" rot="2736">
            <a:off x="927899" y="4101078"/>
            <a:ext cx="3392101"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Midna ka mid ah saddexda dherer (lengths) iskuma qummana (perpendicular) midba midka kale.</a:t>
            </a:r>
            <a:endParaRPr sz="2000">
              <a:latin typeface="Kalam"/>
              <a:ea typeface="Kalam"/>
              <a:cs typeface="Kalam"/>
              <a:sym typeface="Kalam"/>
            </a:endParaRPr>
          </a:p>
        </p:txBody>
      </p:sp>
      <p:grpSp>
        <p:nvGrpSpPr>
          <p:cNvPr id="1468" name="Google Shape;1468;p91"/>
          <p:cNvGrpSpPr/>
          <p:nvPr/>
        </p:nvGrpSpPr>
        <p:grpSpPr>
          <a:xfrm>
            <a:off x="5699739" y="2970382"/>
            <a:ext cx="3087069" cy="1407243"/>
            <a:chOff x="5508864" y="1808957"/>
            <a:chExt cx="3087069" cy="1407243"/>
          </a:xfrm>
        </p:grpSpPr>
        <p:sp>
          <p:nvSpPr>
            <p:cNvPr id="1469" name="Google Shape;1469;p91"/>
            <p:cNvSpPr/>
            <p:nvPr/>
          </p:nvSpPr>
          <p:spPr>
            <a:xfrm flipH="1" rot="9489519">
              <a:off x="7233858" y="2055173"/>
              <a:ext cx="1358733" cy="257568"/>
            </a:xfrm>
            <a:prstGeom prst="diagStripe">
              <a:avLst>
                <a:gd fmla="val 68104" name="adj"/>
              </a:avLst>
            </a:prstGeom>
            <a:solidFill>
              <a:srgbClr val="43434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0" name="Google Shape;1470;p91"/>
            <p:cNvSpPr/>
            <p:nvPr/>
          </p:nvSpPr>
          <p:spPr>
            <a:xfrm>
              <a:off x="7253732" y="2049401"/>
              <a:ext cx="1342200" cy="260400"/>
            </a:xfrm>
            <a:prstGeom prst="diagStripe">
              <a:avLst>
                <a:gd fmla="val 84995" name="adj"/>
              </a:avLst>
            </a:prstGeom>
            <a:solidFill>
              <a:srgbClr val="78787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1" name="Google Shape;1471;p91"/>
            <p:cNvSpPr/>
            <p:nvPr/>
          </p:nvSpPr>
          <p:spPr>
            <a:xfrm>
              <a:off x="5720050" y="2874200"/>
              <a:ext cx="1446300" cy="342000"/>
            </a:xfrm>
            <a:prstGeom prst="ellipse">
              <a:avLst/>
            </a:prstGeom>
            <a:gradFill>
              <a:gsLst>
                <a:gs pos="0">
                  <a:srgbClr val="828282"/>
                </a:gs>
                <a:gs pos="23000">
                  <a:srgbClr val="666666"/>
                </a:gs>
                <a:gs pos="49000">
                  <a:srgbClr val="434343"/>
                </a:gs>
                <a:gs pos="100000">
                  <a:srgbClr val="434343"/>
                </a:gs>
              </a:gsLst>
              <a:lin ang="0"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2" name="Google Shape;1472;p91"/>
            <p:cNvSpPr/>
            <p:nvPr/>
          </p:nvSpPr>
          <p:spPr>
            <a:xfrm flipH="1" rot="10800000">
              <a:off x="5508978" y="2212162"/>
              <a:ext cx="1868700" cy="841800"/>
            </a:xfrm>
            <a:prstGeom prst="trapezoid">
              <a:avLst>
                <a:gd fmla="val 25000" name="adj"/>
              </a:avLst>
            </a:prstGeom>
            <a:gradFill>
              <a:gsLst>
                <a:gs pos="0">
                  <a:srgbClr val="999999"/>
                </a:gs>
                <a:gs pos="49000">
                  <a:srgbClr val="434343"/>
                </a:gs>
                <a:gs pos="100000">
                  <a:srgbClr val="434343"/>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3" name="Google Shape;1473;p91"/>
            <p:cNvSpPr/>
            <p:nvPr/>
          </p:nvSpPr>
          <p:spPr>
            <a:xfrm>
              <a:off x="5508886" y="1987164"/>
              <a:ext cx="1868700" cy="441900"/>
            </a:xfrm>
            <a:prstGeom prst="ellipse">
              <a:avLst/>
            </a:prstGeom>
            <a:gradFill>
              <a:gsLst>
                <a:gs pos="0">
                  <a:srgbClr val="FFFFFF"/>
                </a:gs>
                <a:gs pos="58000">
                  <a:srgbClr val="808080"/>
                </a:gs>
                <a:gs pos="100000">
                  <a:srgbClr val="808080"/>
                </a:gs>
              </a:gsLst>
              <a:lin ang="8100019" scaled="0"/>
            </a:gra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4" name="Google Shape;1474;p91"/>
            <p:cNvSpPr/>
            <p:nvPr/>
          </p:nvSpPr>
          <p:spPr>
            <a:xfrm rot="-6078596">
              <a:off x="8326322" y="2036673"/>
              <a:ext cx="26005" cy="85017"/>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75" name="Google Shape;1475;p91"/>
            <p:cNvCxnSpPr/>
            <p:nvPr/>
          </p:nvCxnSpPr>
          <p:spPr>
            <a:xfrm flipH="1">
              <a:off x="7165039" y="2212199"/>
              <a:ext cx="212400" cy="847500"/>
            </a:xfrm>
            <a:prstGeom prst="straightConnector1">
              <a:avLst/>
            </a:prstGeom>
            <a:noFill/>
            <a:ln cap="flat" cmpd="sng" w="28575">
              <a:solidFill>
                <a:schemeClr val="dk1"/>
              </a:solidFill>
              <a:prstDash val="solid"/>
              <a:round/>
              <a:headEnd len="med" w="med" type="none"/>
              <a:tailEnd len="med" w="med" type="none"/>
            </a:ln>
          </p:spPr>
        </p:cxnSp>
        <p:cxnSp>
          <p:nvCxnSpPr>
            <p:cNvPr id="1476" name="Google Shape;1476;p91"/>
            <p:cNvCxnSpPr/>
            <p:nvPr/>
          </p:nvCxnSpPr>
          <p:spPr>
            <a:xfrm>
              <a:off x="5508864" y="2212199"/>
              <a:ext cx="212400" cy="847500"/>
            </a:xfrm>
            <a:prstGeom prst="straightConnector1">
              <a:avLst/>
            </a:prstGeom>
            <a:noFill/>
            <a:ln cap="flat" cmpd="sng" w="28575">
              <a:solidFill>
                <a:schemeClr val="dk1"/>
              </a:solidFill>
              <a:prstDash val="solid"/>
              <a:round/>
              <a:headEnd len="med" w="med" type="none"/>
              <a:tailEnd len="med" w="med" type="none"/>
            </a:ln>
          </p:spPr>
        </p:cxnSp>
      </p:grpSp>
      <p:cxnSp>
        <p:nvCxnSpPr>
          <p:cNvPr id="1477" name="Google Shape;1477;p91"/>
          <p:cNvCxnSpPr/>
          <p:nvPr/>
        </p:nvCxnSpPr>
        <p:spPr>
          <a:xfrm>
            <a:off x="5897099" y="4472400"/>
            <a:ext cx="1472400" cy="0"/>
          </a:xfrm>
          <a:prstGeom prst="straightConnector1">
            <a:avLst/>
          </a:prstGeom>
          <a:noFill/>
          <a:ln cap="flat" cmpd="sng" w="28575">
            <a:solidFill>
              <a:schemeClr val="accent5"/>
            </a:solidFill>
            <a:prstDash val="solid"/>
            <a:round/>
            <a:headEnd len="med" w="med" type="triangle"/>
            <a:tailEnd len="med" w="med" type="triangle"/>
          </a:ln>
        </p:spPr>
      </p:cxnSp>
      <p:sp>
        <p:nvSpPr>
          <p:cNvPr id="1478" name="Google Shape;1478;p91"/>
          <p:cNvSpPr txBox="1"/>
          <p:nvPr/>
        </p:nvSpPr>
        <p:spPr>
          <a:xfrm>
            <a:off x="6168776" y="4494550"/>
            <a:ext cx="9291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18 cm</a:t>
            </a:r>
            <a:endParaRPr sz="1800">
              <a:latin typeface="Lexend"/>
              <a:ea typeface="Lexend"/>
              <a:cs typeface="Lexend"/>
              <a:sym typeface="Lexend"/>
            </a:endParaRPr>
          </a:p>
        </p:txBody>
      </p:sp>
      <p:grpSp>
        <p:nvGrpSpPr>
          <p:cNvPr id="1479" name="Google Shape;1479;p91"/>
          <p:cNvGrpSpPr/>
          <p:nvPr/>
        </p:nvGrpSpPr>
        <p:grpSpPr>
          <a:xfrm rot="-855515">
            <a:off x="4876464" y="3432421"/>
            <a:ext cx="807080" cy="1012934"/>
            <a:chOff x="5889400" y="3070525"/>
            <a:chExt cx="807075" cy="1871400"/>
          </a:xfrm>
        </p:grpSpPr>
        <p:cxnSp>
          <p:nvCxnSpPr>
            <p:cNvPr id="1480" name="Google Shape;1480;p91"/>
            <p:cNvCxnSpPr/>
            <p:nvPr/>
          </p:nvCxnSpPr>
          <p:spPr>
            <a:xfrm rot="5400000">
              <a:off x="5760775" y="4006225"/>
              <a:ext cx="1871400" cy="0"/>
            </a:xfrm>
            <a:prstGeom prst="straightConnector1">
              <a:avLst/>
            </a:prstGeom>
            <a:noFill/>
            <a:ln cap="flat" cmpd="sng" w="28575">
              <a:solidFill>
                <a:schemeClr val="accent5"/>
              </a:solidFill>
              <a:prstDash val="solid"/>
              <a:round/>
              <a:headEnd len="med" w="med" type="triangle"/>
              <a:tailEnd len="med" w="med" type="triangle"/>
            </a:ln>
          </p:spPr>
        </p:cxnSp>
        <p:sp>
          <p:nvSpPr>
            <p:cNvPr id="1481" name="Google Shape;1481;p91"/>
            <p:cNvSpPr txBox="1"/>
            <p:nvPr/>
          </p:nvSpPr>
          <p:spPr>
            <a:xfrm>
              <a:off x="5889400" y="3844375"/>
              <a:ext cx="802800" cy="323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800"/>
                <a:buFont typeface="Arial"/>
                <a:buNone/>
              </a:pPr>
              <a:r>
                <a:rPr lang="en-GB" sz="1300">
                  <a:latin typeface="Lexend"/>
                  <a:ea typeface="Lexend"/>
                  <a:cs typeface="Lexend"/>
                  <a:sym typeface="Lexend"/>
                </a:rPr>
                <a:t>12 cm</a:t>
              </a:r>
              <a:endParaRPr sz="1800">
                <a:latin typeface="Lexend"/>
                <a:ea typeface="Lexend"/>
                <a:cs typeface="Lexend"/>
                <a:sym typeface="Lexend"/>
              </a:endParaRPr>
            </a:p>
          </p:txBody>
        </p:sp>
      </p:grpSp>
      <p:sp>
        <p:nvSpPr>
          <p:cNvPr id="1482" name="Google Shape;1482;p91"/>
          <p:cNvSpPr/>
          <p:nvPr/>
        </p:nvSpPr>
        <p:spPr>
          <a:xfrm>
            <a:off x="5795840" y="4104319"/>
            <a:ext cx="273300" cy="273300"/>
          </a:xfrm>
          <a:prstGeom prst="mathMultiply">
            <a:avLst>
              <a:gd fmla="val 8825" name="adj1"/>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83" name="Google Shape;1483;p91"/>
          <p:cNvCxnSpPr/>
          <p:nvPr/>
        </p:nvCxnSpPr>
        <p:spPr>
          <a:xfrm>
            <a:off x="5700331" y="3391660"/>
            <a:ext cx="1655400" cy="860100"/>
          </a:xfrm>
          <a:prstGeom prst="straightConnector1">
            <a:avLst/>
          </a:prstGeom>
          <a:noFill/>
          <a:ln cap="flat" cmpd="sng" w="28575">
            <a:solidFill>
              <a:schemeClr val="accent3"/>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7" name="Shape 1487"/>
        <p:cNvGrpSpPr/>
        <p:nvPr/>
      </p:nvGrpSpPr>
      <p:grpSpPr>
        <a:xfrm>
          <a:off x="0" y="0"/>
          <a:ext cx="0" cy="0"/>
          <a:chOff x="0" y="0"/>
          <a:chExt cx="0" cy="0"/>
        </a:xfrm>
      </p:grpSpPr>
      <p:sp>
        <p:nvSpPr>
          <p:cNvPr id="1488" name="Google Shape;1488;p92"/>
          <p:cNvSpPr txBox="1"/>
          <p:nvPr/>
        </p:nvSpPr>
        <p:spPr>
          <a:xfrm flipH="1" rot="2553">
            <a:off x="324099" y="656661"/>
            <a:ext cx="5655902" cy="3879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 Taawerada raadiyaha (Radio towers) waa in ay ugu badnaan 3000 m kala fog yihiin si calaamadda raadiyaha (radio signal) loogu baahiyo (broadcast) aagga deegaanka.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Taawerada raadiyaha B waxay 1900 m waqooyi (north) u jirtaa taawerada raadiyaha 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Taawerada raadiyaha C waxay 2400 m galbeed (west) u jirtaa taawerada raadiyaha 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 Qaabee (Model) masaafada (distances) u dhaxaysa saddexda taawero raadiyaha (radio towers) saddex-xagalkan quman (right-angled triangle), oo ku calaamadee (label) gees kasta (vertex) A, B, ama C si ay u matalaan (represent) saddexda taawero.</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b) Taawerada raadiyaha A way jabtay (breaks down). Taawerada raadiyaha B iyo C ma ku dhow yihiin (close enough) midba midka kale si calaamadda raadiyaha (radio signal) weli loo baahiyo (broadcast)? Sharax sida aad u ogaatay.</a:t>
            </a:r>
            <a:endParaRPr sz="1800">
              <a:latin typeface="Lexend"/>
              <a:ea typeface="Lexend"/>
              <a:cs typeface="Lexend"/>
              <a:sym typeface="Lexend"/>
            </a:endParaRPr>
          </a:p>
        </p:txBody>
      </p:sp>
      <p:sp>
        <p:nvSpPr>
          <p:cNvPr id="1489" name="Google Shape;1489;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iyo qiimeynta duruufaha la qaabeeyey (Analysing and evaluating modelled contexts)</a:t>
            </a:r>
            <a:endParaRPr/>
          </a:p>
        </p:txBody>
      </p:sp>
      <p:grpSp>
        <p:nvGrpSpPr>
          <p:cNvPr id="1490" name="Google Shape;1490;p92"/>
          <p:cNvGrpSpPr/>
          <p:nvPr/>
        </p:nvGrpSpPr>
        <p:grpSpPr>
          <a:xfrm flipH="1" rot="-5400000">
            <a:off x="6534482" y="1818722"/>
            <a:ext cx="1308737" cy="1640932"/>
            <a:chOff x="6717888" y="1981143"/>
            <a:chExt cx="1308737" cy="1640932"/>
          </a:xfrm>
        </p:grpSpPr>
        <p:cxnSp>
          <p:nvCxnSpPr>
            <p:cNvPr id="1491" name="Google Shape;1491;p92"/>
            <p:cNvCxnSpPr/>
            <p:nvPr/>
          </p:nvCxnSpPr>
          <p:spPr>
            <a:xfrm rot="10800000">
              <a:off x="6858758" y="3622075"/>
              <a:ext cx="983700" cy="0"/>
            </a:xfrm>
            <a:prstGeom prst="straightConnector1">
              <a:avLst/>
            </a:prstGeom>
            <a:noFill/>
            <a:ln cap="flat" cmpd="sng" w="28575">
              <a:solidFill>
                <a:schemeClr val="accent5"/>
              </a:solidFill>
              <a:prstDash val="solid"/>
              <a:round/>
              <a:headEnd len="med" w="med" type="triangle"/>
              <a:tailEnd len="med" w="med" type="triangle"/>
            </a:ln>
          </p:spPr>
        </p:cxnSp>
        <p:sp>
          <p:nvSpPr>
            <p:cNvPr id="1492" name="Google Shape;1492;p92"/>
            <p:cNvSpPr/>
            <p:nvPr/>
          </p:nvSpPr>
          <p:spPr>
            <a:xfrm flipH="1">
              <a:off x="6863325" y="20920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93" name="Google Shape;1493;p92"/>
            <p:cNvCxnSpPr/>
            <p:nvPr/>
          </p:nvCxnSpPr>
          <p:spPr>
            <a:xfrm>
              <a:off x="8026625" y="2129300"/>
              <a:ext cx="0" cy="1300500"/>
            </a:xfrm>
            <a:prstGeom prst="straightConnector1">
              <a:avLst/>
            </a:prstGeom>
            <a:noFill/>
            <a:ln cap="flat" cmpd="sng" w="28575">
              <a:solidFill>
                <a:schemeClr val="accent5"/>
              </a:solidFill>
              <a:prstDash val="solid"/>
              <a:round/>
              <a:headEnd len="med" w="med" type="triangle"/>
              <a:tailEnd len="med" w="med" type="triangle"/>
            </a:ln>
          </p:spPr>
        </p:cxnSp>
        <p:sp>
          <p:nvSpPr>
            <p:cNvPr id="1494" name="Google Shape;1494;p92"/>
            <p:cNvSpPr/>
            <p:nvPr/>
          </p:nvSpPr>
          <p:spPr>
            <a:xfrm flipH="1">
              <a:off x="7641600" y="32501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95" name="Google Shape;1495;p92"/>
            <p:cNvCxnSpPr/>
            <p:nvPr/>
          </p:nvCxnSpPr>
          <p:spPr>
            <a:xfrm rot="7545233">
              <a:off x="6364447" y="2671143"/>
              <a:ext cx="1700483" cy="0"/>
            </a:xfrm>
            <a:prstGeom prst="straightConnector1">
              <a:avLst/>
            </a:prstGeom>
            <a:noFill/>
            <a:ln cap="flat" cmpd="sng" w="28575">
              <a:solidFill>
                <a:schemeClr val="accent5"/>
              </a:solidFill>
              <a:prstDash val="solid"/>
              <a:round/>
              <a:headEnd len="med" w="med" type="triangle"/>
              <a:tailEnd len="med" w="med" type="triangle"/>
            </a:ln>
          </p:spPr>
        </p:cxn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9" name="Shape 1499"/>
        <p:cNvGrpSpPr/>
        <p:nvPr/>
      </p:nvGrpSpPr>
      <p:grpSpPr>
        <a:xfrm>
          <a:off x="0" y="0"/>
          <a:ext cx="0" cy="0"/>
          <a:chOff x="0" y="0"/>
          <a:chExt cx="0" cy="0"/>
        </a:xfrm>
      </p:grpSpPr>
      <p:sp>
        <p:nvSpPr>
          <p:cNvPr id="1500" name="Google Shape;1500;p93"/>
          <p:cNvSpPr/>
          <p:nvPr/>
        </p:nvSpPr>
        <p:spPr>
          <a:xfrm rot="-5400000">
            <a:off x="6668191" y="3084407"/>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1" name="Google Shape;1501;p93"/>
          <p:cNvSpPr txBox="1"/>
          <p:nvPr/>
        </p:nvSpPr>
        <p:spPr>
          <a:xfrm flipH="1" rot="2590">
            <a:off x="324224" y="656298"/>
            <a:ext cx="4777801" cy="332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2) Iftiin-guri (lighthouse) dhererkiisu waa 50 mitir (metres), oo iftiinka (light) ka soo baxa wuxuu u safraa (travels) 130 mitir (metres) si uu u gaaro doonta (boat).</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Kabiidka (captain) doonta (boat) wuxuu si kalsooni leh (confidently) ku dhawaaqayaa (declares):</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“Waxaan ka fog nahay xeebta 120 mitir (metres).”</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Sharax sababta kabiitanka (captain) laga yaabo inuu khaldan yahay.</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Waxaad tixraaci kartaa mala-awaal (assumptions) uu sameeyay kabiitanka (captain) oo khaldan.</a:t>
            </a:r>
            <a:endParaRPr sz="1800">
              <a:latin typeface="Lexend"/>
              <a:ea typeface="Lexend"/>
              <a:cs typeface="Lexend"/>
              <a:sym typeface="Lexend"/>
            </a:endParaRPr>
          </a:p>
        </p:txBody>
      </p:sp>
      <p:sp>
        <p:nvSpPr>
          <p:cNvPr id="1502" name="Google Shape;1502;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iyo qiimeynta macnaha (contexts) la qaabeeyey</a:t>
            </a:r>
            <a:endParaRPr/>
          </a:p>
        </p:txBody>
      </p:sp>
      <p:pic>
        <p:nvPicPr>
          <p:cNvPr id="1503" name="Google Shape;1503;p93"/>
          <p:cNvPicPr preferRelativeResize="0"/>
          <p:nvPr/>
        </p:nvPicPr>
        <p:blipFill rotWithShape="1">
          <a:blip r:embed="rId3">
            <a:alphaModFix/>
          </a:blip>
          <a:srcRect b="55363" l="0" r="23259" t="0"/>
          <a:stretch/>
        </p:blipFill>
        <p:spPr>
          <a:xfrm>
            <a:off x="5202200" y="810000"/>
            <a:ext cx="3617799" cy="1664975"/>
          </a:xfrm>
          <a:prstGeom prst="rect">
            <a:avLst/>
          </a:prstGeom>
          <a:noFill/>
          <a:ln>
            <a:noFill/>
          </a:ln>
        </p:spPr>
      </p:pic>
      <p:grpSp>
        <p:nvGrpSpPr>
          <p:cNvPr id="1504" name="Google Shape;1504;p93"/>
          <p:cNvGrpSpPr/>
          <p:nvPr/>
        </p:nvGrpSpPr>
        <p:grpSpPr>
          <a:xfrm>
            <a:off x="6241146" y="1139550"/>
            <a:ext cx="2032500" cy="960900"/>
            <a:chOff x="2253750" y="1818200"/>
            <a:chExt cx="2032500" cy="960900"/>
          </a:xfrm>
        </p:grpSpPr>
        <p:cxnSp>
          <p:nvCxnSpPr>
            <p:cNvPr id="1505" name="Google Shape;1505;p93"/>
            <p:cNvCxnSpPr/>
            <p:nvPr/>
          </p:nvCxnSpPr>
          <p:spPr>
            <a:xfrm flipH="1">
              <a:off x="2253750" y="1818200"/>
              <a:ext cx="2032500" cy="960900"/>
            </a:xfrm>
            <a:prstGeom prst="straightConnector1">
              <a:avLst/>
            </a:prstGeom>
            <a:noFill/>
            <a:ln cap="flat" cmpd="sng" w="76200">
              <a:solidFill>
                <a:srgbClr val="FFD966"/>
              </a:solidFill>
              <a:prstDash val="solid"/>
              <a:round/>
              <a:headEnd len="med" w="med" type="none"/>
              <a:tailEnd len="med" w="med" type="none"/>
            </a:ln>
          </p:spPr>
        </p:cxnSp>
        <p:cxnSp>
          <p:nvCxnSpPr>
            <p:cNvPr id="1506" name="Google Shape;1506;p93"/>
            <p:cNvCxnSpPr/>
            <p:nvPr/>
          </p:nvCxnSpPr>
          <p:spPr>
            <a:xfrm flipH="1">
              <a:off x="2253750" y="1818200"/>
              <a:ext cx="2032500" cy="960900"/>
            </a:xfrm>
            <a:prstGeom prst="straightConnector1">
              <a:avLst/>
            </a:prstGeom>
            <a:noFill/>
            <a:ln cap="flat" cmpd="sng" w="38100">
              <a:solidFill>
                <a:srgbClr val="FFFF00"/>
              </a:solidFill>
              <a:prstDash val="solid"/>
              <a:round/>
              <a:headEnd len="med" w="med" type="none"/>
              <a:tailEnd len="med" w="med" type="none"/>
            </a:ln>
          </p:spPr>
        </p:cxnSp>
        <p:cxnSp>
          <p:nvCxnSpPr>
            <p:cNvPr id="1507" name="Google Shape;1507;p93"/>
            <p:cNvCxnSpPr/>
            <p:nvPr/>
          </p:nvCxnSpPr>
          <p:spPr>
            <a:xfrm flipH="1">
              <a:off x="2253750" y="1818200"/>
              <a:ext cx="2032500" cy="960900"/>
            </a:xfrm>
            <a:prstGeom prst="straightConnector1">
              <a:avLst/>
            </a:prstGeom>
            <a:noFill/>
            <a:ln cap="flat" cmpd="sng" w="19050">
              <a:solidFill>
                <a:schemeClr val="lt1"/>
              </a:solidFill>
              <a:prstDash val="solid"/>
              <a:round/>
              <a:headEnd len="med" w="med" type="none"/>
              <a:tailEnd len="med" w="med" type="none"/>
            </a:ln>
          </p:spPr>
        </p:cxnSp>
      </p:grpSp>
      <p:cxnSp>
        <p:nvCxnSpPr>
          <p:cNvPr id="1508" name="Google Shape;1508;p93"/>
          <p:cNvCxnSpPr/>
          <p:nvPr/>
        </p:nvCxnSpPr>
        <p:spPr>
          <a:xfrm rot="-5400000">
            <a:off x="7517467" y="3760540"/>
            <a:ext cx="983700" cy="0"/>
          </a:xfrm>
          <a:prstGeom prst="straightConnector1">
            <a:avLst/>
          </a:prstGeom>
          <a:noFill/>
          <a:ln cap="flat" cmpd="sng" w="28575">
            <a:solidFill>
              <a:schemeClr val="accent5"/>
            </a:solidFill>
            <a:prstDash val="solid"/>
            <a:round/>
            <a:headEnd len="med" w="med" type="triangle"/>
            <a:tailEnd len="med" w="med" type="triangle"/>
          </a:ln>
        </p:spPr>
      </p:cxnSp>
      <p:sp>
        <p:nvSpPr>
          <p:cNvPr id="1509" name="Google Shape;1509;p93"/>
          <p:cNvSpPr/>
          <p:nvPr/>
        </p:nvSpPr>
        <p:spPr>
          <a:xfrm rot="-5400000">
            <a:off x="7637392" y="4051532"/>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10" name="Google Shape;1510;p93"/>
          <p:cNvCxnSpPr/>
          <p:nvPr/>
        </p:nvCxnSpPr>
        <p:spPr>
          <a:xfrm rot="-2145233">
            <a:off x="6208143" y="3624620"/>
            <a:ext cx="1700483" cy="0"/>
          </a:xfrm>
          <a:prstGeom prst="straightConnector1">
            <a:avLst/>
          </a:prstGeom>
          <a:noFill/>
          <a:ln cap="flat" cmpd="sng" w="28575">
            <a:solidFill>
              <a:schemeClr val="accent5"/>
            </a:solidFill>
            <a:prstDash val="solid"/>
            <a:round/>
            <a:headEnd len="med" w="med" type="triangle"/>
            <a:tailEnd len="med" w="med" type="triangle"/>
          </a:ln>
        </p:spPr>
      </p:cxnSp>
      <p:sp>
        <p:nvSpPr>
          <p:cNvPr id="1511" name="Google Shape;1511;p93"/>
          <p:cNvSpPr txBox="1"/>
          <p:nvPr/>
        </p:nvSpPr>
        <p:spPr>
          <a:xfrm flipH="1" rot="1433">
            <a:off x="6417130" y="3330513"/>
            <a:ext cx="719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130 m</a:t>
            </a:r>
            <a:endParaRPr sz="1800">
              <a:latin typeface="Lexend"/>
              <a:ea typeface="Lexend"/>
              <a:cs typeface="Lexend"/>
              <a:sym typeface="Lexend"/>
            </a:endParaRPr>
          </a:p>
        </p:txBody>
      </p:sp>
      <p:sp>
        <p:nvSpPr>
          <p:cNvPr id="1512" name="Google Shape;1512;p93"/>
          <p:cNvSpPr txBox="1"/>
          <p:nvPr/>
        </p:nvSpPr>
        <p:spPr>
          <a:xfrm flipH="1" rot="1433">
            <a:off x="8055580" y="3614788"/>
            <a:ext cx="719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50 m</a:t>
            </a:r>
            <a:endParaRPr sz="1800">
              <a:latin typeface="Lexend"/>
              <a:ea typeface="Lexend"/>
              <a:cs typeface="Lexend"/>
              <a:sym typeface="Lexend"/>
            </a:endParaRPr>
          </a:p>
        </p:txBody>
      </p:sp>
      <p:cxnSp>
        <p:nvCxnSpPr>
          <p:cNvPr id="1513" name="Google Shape;1513;p93"/>
          <p:cNvCxnSpPr/>
          <p:nvPr/>
        </p:nvCxnSpPr>
        <p:spPr>
          <a:xfrm>
            <a:off x="6516000" y="4329100"/>
            <a:ext cx="1301100" cy="0"/>
          </a:xfrm>
          <a:prstGeom prst="straightConnector1">
            <a:avLst/>
          </a:prstGeom>
          <a:noFill/>
          <a:ln cap="flat" cmpd="sng" w="28575">
            <a:solidFill>
              <a:schemeClr val="accent5"/>
            </a:solidFill>
            <a:prstDash val="solid"/>
            <a:round/>
            <a:headEnd len="med" w="med" type="triangle"/>
            <a:tailEnd len="med" w="med" type="triangl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94"/>
          <p:cNvSpPr txBox="1"/>
          <p:nvPr/>
        </p:nvSpPr>
        <p:spPr>
          <a:xfrm flipH="1" rot="2428">
            <a:off x="324299" y="657777"/>
            <a:ext cx="8495702"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3) Nadiifiyaha daaqadaha (window cleaner) wuxuu u baahan yahay inuu gaaro daaqad 412 cm ka sarraysa dhulka. Tani waa ammaan in la sameeyo haddii masaafada toosan (horizontal distance) ee darbiga ilaa cagta sallalka (ladder) ay tahay rubuc (quarter) dhererka uu sallalku (ladder) u baahan yahay inuu gaaro.</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p:txBody>
      </p:sp>
      <p:sp>
        <p:nvSpPr>
          <p:cNvPr id="1519" name="Google Shape;1519;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iyo qiimeynta macnaha (contexts) la qaabeeyey</a:t>
            </a:r>
            <a:endParaRPr/>
          </a:p>
        </p:txBody>
      </p:sp>
      <p:sp>
        <p:nvSpPr>
          <p:cNvPr id="1520" name="Google Shape;1520;p94"/>
          <p:cNvSpPr txBox="1"/>
          <p:nvPr/>
        </p:nvSpPr>
        <p:spPr>
          <a:xfrm flipH="1" rot="2428">
            <a:off x="324274" y="1965724"/>
            <a:ext cx="8495702"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 Qaabeey xaaladdan saddexagalka qumman (right-angled triangle), oo ku calaamadee dhererka la yaqaan iyo dhinaca saddexagalka ee matalaya sallalka (ladder).</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b) Intee buu Nadiifiyaha daaqadaha (window cleaner) u dhigayaa sallalkiisa (ladder)?</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c) Waa maxay mala-awaal (assumptions) aad ka samaynaysid xaaladdan?</a:t>
            </a:r>
            <a:endParaRPr sz="1800">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4" name="Shape 1524"/>
        <p:cNvGrpSpPr/>
        <p:nvPr/>
      </p:nvGrpSpPr>
      <p:grpSpPr>
        <a:xfrm>
          <a:off x="0" y="0"/>
          <a:ext cx="0" cy="0"/>
          <a:chOff x="0" y="0"/>
          <a:chExt cx="0" cy="0"/>
        </a:xfrm>
      </p:grpSpPr>
      <p:sp>
        <p:nvSpPr>
          <p:cNvPr id="1525" name="Google Shape;1525;p95"/>
          <p:cNvSpPr txBox="1"/>
          <p:nvPr/>
        </p:nvSpPr>
        <p:spPr>
          <a:xfrm flipH="1" rot="2671">
            <a:off x="323999" y="657728"/>
            <a:ext cx="8496003" cy="3879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4) Tiir taleefan (phone mast) oo dhererkiisu yahay 15 m waxaa taageeraya fiil (cable) dhererkiisu yahay 24 m oo dhulka ku xidhan jillaab (hook).</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Laba nal (lights) ayaa lagu xidhay: mid kororka tiirka taleefanka (phone mast), iyo midka jillaabka (hook), si loo yareeyo khatarta dadka ku socda habeenkii.</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Si nalku (lights) u shaqeeyo, koronto-dhaliye (battery generator) ayaa lagu xidhay saldhigga tiirka taleefanka (phone mast), wuxuuna u baahan yahay in lagu xiro labada nal (lights) fiil koronto (electrical wire).</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 Ma ku filan tahay fiil koronto (electrical wire) oo dhererkeedu yahay 35 mitir (metres) in lagu xiro koronto-dhaliyaha (battery) labada nal (lights)?</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b) Waa maxay mala-awaal (assumptions) aad ka samaysay xaaladdan qaybta a)?</a:t>
            </a:r>
            <a:endParaRPr sz="1800">
              <a:latin typeface="Lexend"/>
              <a:ea typeface="Lexend"/>
              <a:cs typeface="Lexend"/>
              <a:sym typeface="Lexend"/>
            </a:endParaRPr>
          </a:p>
        </p:txBody>
      </p:sp>
      <p:sp>
        <p:nvSpPr>
          <p:cNvPr id="1526" name="Google Shape;1526;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iyo qiimeynta macnaha (contexts) la qaabeeyey</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0" name="Shape 1530"/>
        <p:cNvGrpSpPr/>
        <p:nvPr/>
      </p:nvGrpSpPr>
      <p:grpSpPr>
        <a:xfrm>
          <a:off x="0" y="0"/>
          <a:ext cx="0" cy="0"/>
          <a:chOff x="0" y="0"/>
          <a:chExt cx="0" cy="0"/>
        </a:xfrm>
      </p:grpSpPr>
      <p:sp>
        <p:nvSpPr>
          <p:cNvPr id="1531" name="Google Shape;1531;p96"/>
          <p:cNvSpPr txBox="1"/>
          <p:nvPr/>
        </p:nvSpPr>
        <p:spPr>
          <a:xfrm flipH="1" rot="2553">
            <a:off x="324099" y="656661"/>
            <a:ext cx="5655902" cy="360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 Taawarada raadiyaha (radio towers) waa inay ugu badnaan 3000 m kala fogaan si calaamadda raadiyaha (radio signal) loogu baahiyo aagga deegaanka.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Taawarka raadiyaha (radio tower) B wuxuu ka xigaa 1900 m woqooyi taawarka raadiyaha (radio tower) 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Taawarka raadiyaha (radio tower) C wuxuu ka xigaa 2400 m galbeed taawarka raadiyaha (radio tower) 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 Qaabeey masaafada (distances) u dhaxaysa saddexda taawarka raadiyaha (radio towers) saddexagalkan qumman (right-angled triangle), oo ku calaamadee gees kasta A, B, ama C si ay u matalaan saddexda taawarka (towers).</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b) Taawarka raadiyaha (radio tower) A wuu jajabay. Ma ku dhow yihiin taawarada raadiyaha (radio towers) B iyo C si calaamadda raadiyaha (radio signal) weli loo baahiyo? Sharax sida aad u ogaatay.</a:t>
            </a:r>
            <a:endParaRPr sz="1800">
              <a:latin typeface="Lexend"/>
              <a:ea typeface="Lexend"/>
              <a:cs typeface="Lexend"/>
              <a:sym typeface="Lexend"/>
            </a:endParaRPr>
          </a:p>
        </p:txBody>
      </p:sp>
      <p:sp>
        <p:nvSpPr>
          <p:cNvPr id="1532" name="Google Shape;1532;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iyo qiimeynta macnaha (contexts) la qaabeeyey</a:t>
            </a:r>
            <a:endParaRPr/>
          </a:p>
        </p:txBody>
      </p:sp>
      <p:sp>
        <p:nvSpPr>
          <p:cNvPr id="1533" name="Google Shape;1533;p96"/>
          <p:cNvSpPr txBox="1"/>
          <p:nvPr/>
        </p:nvSpPr>
        <p:spPr>
          <a:xfrm flipH="1" rot="3652">
            <a:off x="8004779" y="2485271"/>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1900 m</a:t>
            </a:r>
            <a:endParaRPr sz="2000">
              <a:latin typeface="Kalam"/>
              <a:ea typeface="Kalam"/>
              <a:cs typeface="Kalam"/>
              <a:sym typeface="Kalam"/>
            </a:endParaRPr>
          </a:p>
        </p:txBody>
      </p:sp>
      <p:grpSp>
        <p:nvGrpSpPr>
          <p:cNvPr id="1534" name="Google Shape;1534;p96"/>
          <p:cNvGrpSpPr/>
          <p:nvPr/>
        </p:nvGrpSpPr>
        <p:grpSpPr>
          <a:xfrm flipH="1" rot="-5400000">
            <a:off x="6534482" y="1818722"/>
            <a:ext cx="1308737" cy="1640932"/>
            <a:chOff x="6717888" y="1981143"/>
            <a:chExt cx="1308737" cy="1640932"/>
          </a:xfrm>
        </p:grpSpPr>
        <p:cxnSp>
          <p:nvCxnSpPr>
            <p:cNvPr id="1535" name="Google Shape;1535;p96"/>
            <p:cNvCxnSpPr/>
            <p:nvPr/>
          </p:nvCxnSpPr>
          <p:spPr>
            <a:xfrm rot="10800000">
              <a:off x="6858758" y="3622075"/>
              <a:ext cx="983700" cy="0"/>
            </a:xfrm>
            <a:prstGeom prst="straightConnector1">
              <a:avLst/>
            </a:prstGeom>
            <a:noFill/>
            <a:ln cap="flat" cmpd="sng" w="28575">
              <a:solidFill>
                <a:schemeClr val="accent5"/>
              </a:solidFill>
              <a:prstDash val="solid"/>
              <a:round/>
              <a:headEnd len="med" w="med" type="triangle"/>
              <a:tailEnd len="med" w="med" type="triangle"/>
            </a:ln>
          </p:spPr>
        </p:cxnSp>
        <p:sp>
          <p:nvSpPr>
            <p:cNvPr id="1536" name="Google Shape;1536;p96"/>
            <p:cNvSpPr/>
            <p:nvPr/>
          </p:nvSpPr>
          <p:spPr>
            <a:xfrm flipH="1">
              <a:off x="6863325" y="20920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37" name="Google Shape;1537;p96"/>
            <p:cNvCxnSpPr/>
            <p:nvPr/>
          </p:nvCxnSpPr>
          <p:spPr>
            <a:xfrm>
              <a:off x="8026625" y="2129300"/>
              <a:ext cx="0" cy="1300500"/>
            </a:xfrm>
            <a:prstGeom prst="straightConnector1">
              <a:avLst/>
            </a:prstGeom>
            <a:noFill/>
            <a:ln cap="flat" cmpd="sng" w="28575">
              <a:solidFill>
                <a:schemeClr val="accent5"/>
              </a:solidFill>
              <a:prstDash val="solid"/>
              <a:round/>
              <a:headEnd len="med" w="med" type="triangle"/>
              <a:tailEnd len="med" w="med" type="triangle"/>
            </a:ln>
          </p:spPr>
        </p:cxnSp>
        <p:sp>
          <p:nvSpPr>
            <p:cNvPr id="1538" name="Google Shape;1538;p96"/>
            <p:cNvSpPr/>
            <p:nvPr/>
          </p:nvSpPr>
          <p:spPr>
            <a:xfrm flipH="1">
              <a:off x="7641600" y="32501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39" name="Google Shape;1539;p96"/>
            <p:cNvCxnSpPr/>
            <p:nvPr/>
          </p:nvCxnSpPr>
          <p:spPr>
            <a:xfrm rot="7545233">
              <a:off x="6364447" y="2671143"/>
              <a:ext cx="1700483"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540" name="Google Shape;1540;p96"/>
          <p:cNvSpPr txBox="1"/>
          <p:nvPr/>
        </p:nvSpPr>
        <p:spPr>
          <a:xfrm flipH="1" rot="3652">
            <a:off x="6765238" y="3314693"/>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2400 m</a:t>
            </a:r>
            <a:endParaRPr sz="2000">
              <a:latin typeface="Kalam"/>
              <a:ea typeface="Kalam"/>
              <a:cs typeface="Kalam"/>
              <a:sym typeface="Kalam"/>
            </a:endParaRPr>
          </a:p>
        </p:txBody>
      </p:sp>
      <p:sp>
        <p:nvSpPr>
          <p:cNvPr id="1541" name="Google Shape;1541;p96"/>
          <p:cNvSpPr txBox="1"/>
          <p:nvPr/>
        </p:nvSpPr>
        <p:spPr>
          <a:xfrm flipH="1" rot="3652">
            <a:off x="6312572" y="2174643"/>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3061 m</a:t>
            </a:r>
            <a:endParaRPr sz="2000">
              <a:latin typeface="Kalam"/>
              <a:ea typeface="Kalam"/>
              <a:cs typeface="Kalam"/>
              <a:sym typeface="Kalam"/>
            </a:endParaRPr>
          </a:p>
        </p:txBody>
      </p:sp>
      <p:sp>
        <p:nvSpPr>
          <p:cNvPr id="1542" name="Google Shape;1542;p96"/>
          <p:cNvSpPr txBox="1"/>
          <p:nvPr/>
        </p:nvSpPr>
        <p:spPr>
          <a:xfrm flipH="1" rot="2872">
            <a:off x="7708200" y="2999393"/>
            <a:ext cx="3591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A</a:t>
            </a:r>
            <a:endParaRPr sz="2000">
              <a:latin typeface="Kalam"/>
              <a:ea typeface="Kalam"/>
              <a:cs typeface="Kalam"/>
              <a:sym typeface="Kalam"/>
            </a:endParaRPr>
          </a:p>
        </p:txBody>
      </p:sp>
      <p:sp>
        <p:nvSpPr>
          <p:cNvPr id="1543" name="Google Shape;1543;p96"/>
          <p:cNvSpPr txBox="1"/>
          <p:nvPr/>
        </p:nvSpPr>
        <p:spPr>
          <a:xfrm flipH="1" rot="2872">
            <a:off x="7708200" y="1852043"/>
            <a:ext cx="3591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B</a:t>
            </a:r>
            <a:endParaRPr sz="2000">
              <a:latin typeface="Kalam"/>
              <a:ea typeface="Kalam"/>
              <a:cs typeface="Kalam"/>
              <a:sym typeface="Kalam"/>
            </a:endParaRPr>
          </a:p>
        </p:txBody>
      </p:sp>
      <p:sp>
        <p:nvSpPr>
          <p:cNvPr id="1544" name="Google Shape;1544;p96"/>
          <p:cNvSpPr txBox="1"/>
          <p:nvPr/>
        </p:nvSpPr>
        <p:spPr>
          <a:xfrm flipH="1" rot="2872">
            <a:off x="6173425" y="2999393"/>
            <a:ext cx="3591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C</a:t>
            </a:r>
            <a:endParaRPr sz="2000">
              <a:latin typeface="Kalam"/>
              <a:ea typeface="Kalam"/>
              <a:cs typeface="Kalam"/>
              <a:sym typeface="Kalam"/>
            </a:endParaRPr>
          </a:p>
        </p:txBody>
      </p:sp>
      <p:sp>
        <p:nvSpPr>
          <p:cNvPr id="1545" name="Google Shape;1545;p96"/>
          <p:cNvSpPr txBox="1"/>
          <p:nvPr/>
        </p:nvSpPr>
        <p:spPr>
          <a:xfrm flipH="1" rot="2836">
            <a:off x="995414" y="4208320"/>
            <a:ext cx="7272902"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Calaamadda raadiyaha (radio signal) waa lumi doonaa, sababtoo ah masaafada ugu gaaban (shortest distance) ee taawarka raadiyaha (radio tower) B ilaa taawarka raadiyaha (radio tower) C waa in ka badan 3000 m, oo ah 3061 m.</a:t>
            </a:r>
            <a:endParaRPr sz="2000">
              <a:latin typeface="Kalam"/>
              <a:ea typeface="Kalam"/>
              <a:cs typeface="Kalam"/>
              <a:sym typeface="Kala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9" name="Shape 1549"/>
        <p:cNvGrpSpPr/>
        <p:nvPr/>
      </p:nvGrpSpPr>
      <p:grpSpPr>
        <a:xfrm>
          <a:off x="0" y="0"/>
          <a:ext cx="0" cy="0"/>
          <a:chOff x="0" y="0"/>
          <a:chExt cx="0" cy="0"/>
        </a:xfrm>
      </p:grpSpPr>
      <p:sp>
        <p:nvSpPr>
          <p:cNvPr id="1550" name="Google Shape;1550;p97"/>
          <p:cNvSpPr/>
          <p:nvPr/>
        </p:nvSpPr>
        <p:spPr>
          <a:xfrm rot="-5400000">
            <a:off x="6668191" y="2627207"/>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1" name="Google Shape;1551;p97"/>
          <p:cNvSpPr/>
          <p:nvPr/>
        </p:nvSpPr>
        <p:spPr>
          <a:xfrm rot="-5400000">
            <a:off x="7637392" y="3594332"/>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2" name="Google Shape;1552;p97"/>
          <p:cNvSpPr txBox="1"/>
          <p:nvPr/>
        </p:nvSpPr>
        <p:spPr>
          <a:xfrm flipH="1" rot="1433">
            <a:off x="6417130" y="2873313"/>
            <a:ext cx="719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130 m</a:t>
            </a:r>
            <a:endParaRPr sz="1800">
              <a:latin typeface="Lexend"/>
              <a:ea typeface="Lexend"/>
              <a:cs typeface="Lexend"/>
              <a:sym typeface="Lexend"/>
            </a:endParaRPr>
          </a:p>
        </p:txBody>
      </p:sp>
      <p:sp>
        <p:nvSpPr>
          <p:cNvPr id="1553" name="Google Shape;1553;p97"/>
          <p:cNvSpPr txBox="1"/>
          <p:nvPr/>
        </p:nvSpPr>
        <p:spPr>
          <a:xfrm flipH="1" rot="1433">
            <a:off x="8055580" y="3157588"/>
            <a:ext cx="719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50 m</a:t>
            </a:r>
            <a:endParaRPr sz="1800">
              <a:latin typeface="Lexend"/>
              <a:ea typeface="Lexend"/>
              <a:cs typeface="Lexend"/>
              <a:sym typeface="Lexend"/>
            </a:endParaRPr>
          </a:p>
        </p:txBody>
      </p:sp>
      <p:sp>
        <p:nvSpPr>
          <p:cNvPr id="1554" name="Google Shape;1554;p97"/>
          <p:cNvSpPr txBox="1"/>
          <p:nvPr/>
        </p:nvSpPr>
        <p:spPr>
          <a:xfrm flipH="1" rot="2590">
            <a:off x="324224" y="656298"/>
            <a:ext cx="4777801" cy="332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2) Taam (Lighthouse) dhererkiisu waa 50 mitir (metres), iftiinka (light) ka soo baxa wuxuu u safraa 130 mitir (metres) si uu u gaaro doonta (boat).</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Kabiirka (captain) doonta wuxuu si kalsooni leh u cadeeyaa:</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“waxaan ka fog nahay xeebta (shore) 120 mitir (metres)”.</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Sharax sababta kabiirka (captain) uu khalad u noqon karo.</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Waxaad tixraaci kartaa malooyinka (assumptions) uu sameeyay kabiirka (captain) ee khaldan.</a:t>
            </a:r>
            <a:endParaRPr sz="1800">
              <a:latin typeface="Lexend"/>
              <a:ea typeface="Lexend"/>
              <a:cs typeface="Lexend"/>
              <a:sym typeface="Lexend"/>
            </a:endParaRPr>
          </a:p>
        </p:txBody>
      </p:sp>
      <p:sp>
        <p:nvSpPr>
          <p:cNvPr id="1555" name="Google Shape;1555;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(Analysing) iyo qiimeynta (evaluating) qaababka la qaabeeyey (modelled contexts)</a:t>
            </a:r>
            <a:endParaRPr/>
          </a:p>
        </p:txBody>
      </p:sp>
      <p:pic>
        <p:nvPicPr>
          <p:cNvPr id="1556" name="Google Shape;1556;p97"/>
          <p:cNvPicPr preferRelativeResize="0"/>
          <p:nvPr/>
        </p:nvPicPr>
        <p:blipFill rotWithShape="1">
          <a:blip r:embed="rId3">
            <a:alphaModFix/>
          </a:blip>
          <a:srcRect b="55363" l="0" r="23259" t="0"/>
          <a:stretch/>
        </p:blipFill>
        <p:spPr>
          <a:xfrm>
            <a:off x="5202200" y="810000"/>
            <a:ext cx="3617799" cy="1664975"/>
          </a:xfrm>
          <a:prstGeom prst="rect">
            <a:avLst/>
          </a:prstGeom>
          <a:noFill/>
          <a:ln>
            <a:noFill/>
          </a:ln>
        </p:spPr>
      </p:pic>
      <p:grpSp>
        <p:nvGrpSpPr>
          <p:cNvPr id="1557" name="Google Shape;1557;p97"/>
          <p:cNvGrpSpPr/>
          <p:nvPr/>
        </p:nvGrpSpPr>
        <p:grpSpPr>
          <a:xfrm>
            <a:off x="6241146" y="1139550"/>
            <a:ext cx="2032500" cy="960900"/>
            <a:chOff x="2253750" y="1818200"/>
            <a:chExt cx="2032500" cy="960900"/>
          </a:xfrm>
        </p:grpSpPr>
        <p:cxnSp>
          <p:nvCxnSpPr>
            <p:cNvPr id="1558" name="Google Shape;1558;p97"/>
            <p:cNvCxnSpPr/>
            <p:nvPr/>
          </p:nvCxnSpPr>
          <p:spPr>
            <a:xfrm flipH="1">
              <a:off x="2253750" y="1818200"/>
              <a:ext cx="2032500" cy="960900"/>
            </a:xfrm>
            <a:prstGeom prst="straightConnector1">
              <a:avLst/>
            </a:prstGeom>
            <a:noFill/>
            <a:ln cap="flat" cmpd="sng" w="76200">
              <a:solidFill>
                <a:srgbClr val="FFD966"/>
              </a:solidFill>
              <a:prstDash val="solid"/>
              <a:round/>
              <a:headEnd len="med" w="med" type="none"/>
              <a:tailEnd len="med" w="med" type="none"/>
            </a:ln>
          </p:spPr>
        </p:cxnSp>
        <p:cxnSp>
          <p:nvCxnSpPr>
            <p:cNvPr id="1559" name="Google Shape;1559;p97"/>
            <p:cNvCxnSpPr/>
            <p:nvPr/>
          </p:nvCxnSpPr>
          <p:spPr>
            <a:xfrm flipH="1">
              <a:off x="2253750" y="1818200"/>
              <a:ext cx="2032500" cy="960900"/>
            </a:xfrm>
            <a:prstGeom prst="straightConnector1">
              <a:avLst/>
            </a:prstGeom>
            <a:noFill/>
            <a:ln cap="flat" cmpd="sng" w="38100">
              <a:solidFill>
                <a:srgbClr val="FFFF00"/>
              </a:solidFill>
              <a:prstDash val="solid"/>
              <a:round/>
              <a:headEnd len="med" w="med" type="none"/>
              <a:tailEnd len="med" w="med" type="none"/>
            </a:ln>
          </p:spPr>
        </p:cxnSp>
        <p:cxnSp>
          <p:nvCxnSpPr>
            <p:cNvPr id="1560" name="Google Shape;1560;p97"/>
            <p:cNvCxnSpPr/>
            <p:nvPr/>
          </p:nvCxnSpPr>
          <p:spPr>
            <a:xfrm flipH="1">
              <a:off x="2253750" y="1818200"/>
              <a:ext cx="2032500" cy="960900"/>
            </a:xfrm>
            <a:prstGeom prst="straightConnector1">
              <a:avLst/>
            </a:prstGeom>
            <a:noFill/>
            <a:ln cap="flat" cmpd="sng" w="19050">
              <a:solidFill>
                <a:schemeClr val="lt1"/>
              </a:solidFill>
              <a:prstDash val="solid"/>
              <a:round/>
              <a:headEnd len="med" w="med" type="none"/>
              <a:tailEnd len="med" w="med" type="none"/>
            </a:ln>
          </p:spPr>
        </p:cxnSp>
      </p:grpSp>
      <p:sp>
        <p:nvSpPr>
          <p:cNvPr id="1561" name="Google Shape;1561;p97"/>
          <p:cNvSpPr txBox="1"/>
          <p:nvPr/>
        </p:nvSpPr>
        <p:spPr>
          <a:xfrm flipH="1" rot="3652">
            <a:off x="6765238" y="4000493"/>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120 m</a:t>
            </a:r>
            <a:endParaRPr sz="2000">
              <a:latin typeface="Kalam"/>
              <a:ea typeface="Kalam"/>
              <a:cs typeface="Kalam"/>
              <a:sym typeface="Kalam"/>
            </a:endParaRPr>
          </a:p>
        </p:txBody>
      </p:sp>
      <p:sp>
        <p:nvSpPr>
          <p:cNvPr id="1562" name="Google Shape;1562;p97"/>
          <p:cNvSpPr txBox="1"/>
          <p:nvPr/>
        </p:nvSpPr>
        <p:spPr>
          <a:xfrm flipH="1" rot="3762">
            <a:off x="459323" y="4044637"/>
            <a:ext cx="6031804"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Qaabka (model) saddex-xagalka qumman (right-angle triangle) ee taamka (lighthouse) iyo doonta, 120 m waa sax. Haddaba maxaa u khaldan?</a:t>
            </a:r>
            <a:endParaRPr sz="2000">
              <a:latin typeface="Kalam"/>
              <a:ea typeface="Kalam"/>
              <a:cs typeface="Kalam"/>
              <a:sym typeface="Kalam"/>
            </a:endParaRPr>
          </a:p>
        </p:txBody>
      </p:sp>
      <p:cxnSp>
        <p:nvCxnSpPr>
          <p:cNvPr id="1563" name="Google Shape;1563;p97"/>
          <p:cNvCxnSpPr/>
          <p:nvPr/>
        </p:nvCxnSpPr>
        <p:spPr>
          <a:xfrm>
            <a:off x="7939588" y="2817550"/>
            <a:ext cx="15000" cy="961800"/>
          </a:xfrm>
          <a:prstGeom prst="straightConnector1">
            <a:avLst/>
          </a:prstGeom>
          <a:noFill/>
          <a:ln cap="flat" cmpd="sng" w="28575">
            <a:solidFill>
              <a:schemeClr val="accent5"/>
            </a:solidFill>
            <a:prstDash val="solid"/>
            <a:round/>
            <a:headEnd len="med" w="med" type="triangle"/>
            <a:tailEnd len="med" w="med" type="triangle"/>
          </a:ln>
        </p:spPr>
      </p:cxnSp>
      <p:cxnSp>
        <p:nvCxnSpPr>
          <p:cNvPr id="1564" name="Google Shape;1564;p97"/>
          <p:cNvCxnSpPr/>
          <p:nvPr/>
        </p:nvCxnSpPr>
        <p:spPr>
          <a:xfrm flipH="1" rot="10800000">
            <a:off x="6413725" y="2750125"/>
            <a:ext cx="1313700" cy="955200"/>
          </a:xfrm>
          <a:prstGeom prst="straightConnector1">
            <a:avLst/>
          </a:prstGeom>
          <a:noFill/>
          <a:ln cap="flat" cmpd="sng" w="28575">
            <a:solidFill>
              <a:schemeClr val="accent5"/>
            </a:solidFill>
            <a:prstDash val="solid"/>
            <a:round/>
            <a:headEnd len="med" w="med" type="triangle"/>
            <a:tailEnd len="med" w="med" type="triangle"/>
          </a:ln>
        </p:spPr>
      </p:cxnSp>
      <p:cxnSp>
        <p:nvCxnSpPr>
          <p:cNvPr id="1565" name="Google Shape;1565;p97"/>
          <p:cNvCxnSpPr/>
          <p:nvPr/>
        </p:nvCxnSpPr>
        <p:spPr>
          <a:xfrm>
            <a:off x="6479351" y="3862937"/>
            <a:ext cx="1333500" cy="3600"/>
          </a:xfrm>
          <a:prstGeom prst="straightConnector1">
            <a:avLst/>
          </a:prstGeom>
          <a:noFill/>
          <a:ln cap="flat" cmpd="sng" w="28575">
            <a:solidFill>
              <a:schemeClr val="accent5"/>
            </a:solidFill>
            <a:prstDash val="solid"/>
            <a:round/>
            <a:headEnd len="med" w="med" type="triangle"/>
            <a:tailEnd len="med" w="med" type="triangl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sp>
        <p:nvSpPr>
          <p:cNvPr id="1570" name="Google Shape;1570;p98"/>
          <p:cNvSpPr txBox="1"/>
          <p:nvPr/>
        </p:nvSpPr>
        <p:spPr>
          <a:xfrm flipH="1" rot="3023">
            <a:off x="324099" y="656300"/>
            <a:ext cx="40935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Jawaabaha suurtagalka ah waxaa ka mid noqon kara:</a:t>
            </a:r>
            <a:endParaRPr sz="1800">
              <a:latin typeface="Lexend"/>
              <a:ea typeface="Lexend"/>
              <a:cs typeface="Lexend"/>
              <a:sym typeface="Lexend"/>
            </a:endParaRPr>
          </a:p>
        </p:txBody>
      </p:sp>
      <p:sp>
        <p:nvSpPr>
          <p:cNvPr id="1571" name="Google Shape;1571;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(Analysing) iyo qiimeynta (evaluating) qaababka la qaabeeyey (modelled contexts)</a:t>
            </a:r>
            <a:endParaRPr/>
          </a:p>
        </p:txBody>
      </p:sp>
      <p:pic>
        <p:nvPicPr>
          <p:cNvPr id="1572" name="Google Shape;1572;p98"/>
          <p:cNvPicPr preferRelativeResize="0"/>
          <p:nvPr/>
        </p:nvPicPr>
        <p:blipFill rotWithShape="1">
          <a:blip r:embed="rId3">
            <a:alphaModFix/>
          </a:blip>
          <a:srcRect b="55363" l="0" r="23259" t="0"/>
          <a:stretch/>
        </p:blipFill>
        <p:spPr>
          <a:xfrm>
            <a:off x="4745000" y="810000"/>
            <a:ext cx="3617799" cy="1664975"/>
          </a:xfrm>
          <a:prstGeom prst="rect">
            <a:avLst/>
          </a:prstGeom>
          <a:noFill/>
          <a:ln>
            <a:noFill/>
          </a:ln>
        </p:spPr>
      </p:pic>
      <p:sp>
        <p:nvSpPr>
          <p:cNvPr id="1573" name="Google Shape;1573;p98"/>
          <p:cNvSpPr txBox="1"/>
          <p:nvPr/>
        </p:nvSpPr>
        <p:spPr>
          <a:xfrm flipH="1" rot="3484">
            <a:off x="626801" y="1985597"/>
            <a:ext cx="3552602"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Dhererka taamka (lighthouse) ma aha masaafada (distance) toosan (vertical) ee heerka badda (sea level). Sidaa darteed, kabiirka (captain) kuma xisaabtamin masaafada (distance) toosan (vertical) ee dheeriga ah.</a:t>
            </a:r>
            <a:endParaRPr sz="2000">
              <a:latin typeface="Kalam"/>
              <a:ea typeface="Kalam"/>
              <a:cs typeface="Kalam"/>
              <a:sym typeface="Kalam"/>
            </a:endParaRPr>
          </a:p>
        </p:txBody>
      </p:sp>
      <p:grpSp>
        <p:nvGrpSpPr>
          <p:cNvPr id="1574" name="Google Shape;1574;p98"/>
          <p:cNvGrpSpPr/>
          <p:nvPr/>
        </p:nvGrpSpPr>
        <p:grpSpPr>
          <a:xfrm>
            <a:off x="5783946" y="1139550"/>
            <a:ext cx="2032500" cy="960900"/>
            <a:chOff x="2253750" y="1818200"/>
            <a:chExt cx="2032500" cy="960900"/>
          </a:xfrm>
        </p:grpSpPr>
        <p:cxnSp>
          <p:nvCxnSpPr>
            <p:cNvPr id="1575" name="Google Shape;1575;p98"/>
            <p:cNvCxnSpPr/>
            <p:nvPr/>
          </p:nvCxnSpPr>
          <p:spPr>
            <a:xfrm flipH="1">
              <a:off x="2253750" y="1818200"/>
              <a:ext cx="2032500" cy="960900"/>
            </a:xfrm>
            <a:prstGeom prst="straightConnector1">
              <a:avLst/>
            </a:prstGeom>
            <a:noFill/>
            <a:ln cap="flat" cmpd="sng" w="76200">
              <a:solidFill>
                <a:srgbClr val="FFD966"/>
              </a:solidFill>
              <a:prstDash val="solid"/>
              <a:round/>
              <a:headEnd len="med" w="med" type="none"/>
              <a:tailEnd len="med" w="med" type="none"/>
            </a:ln>
          </p:spPr>
        </p:cxnSp>
        <p:cxnSp>
          <p:nvCxnSpPr>
            <p:cNvPr id="1576" name="Google Shape;1576;p98"/>
            <p:cNvCxnSpPr/>
            <p:nvPr/>
          </p:nvCxnSpPr>
          <p:spPr>
            <a:xfrm flipH="1">
              <a:off x="2253750" y="1818200"/>
              <a:ext cx="2032500" cy="960900"/>
            </a:xfrm>
            <a:prstGeom prst="straightConnector1">
              <a:avLst/>
            </a:prstGeom>
            <a:noFill/>
            <a:ln cap="flat" cmpd="sng" w="38100">
              <a:solidFill>
                <a:srgbClr val="FFFF00"/>
              </a:solidFill>
              <a:prstDash val="solid"/>
              <a:round/>
              <a:headEnd len="med" w="med" type="none"/>
              <a:tailEnd len="med" w="med" type="none"/>
            </a:ln>
          </p:spPr>
        </p:cxnSp>
        <p:cxnSp>
          <p:nvCxnSpPr>
            <p:cNvPr id="1577" name="Google Shape;1577;p98"/>
            <p:cNvCxnSpPr/>
            <p:nvPr/>
          </p:nvCxnSpPr>
          <p:spPr>
            <a:xfrm flipH="1">
              <a:off x="2253750" y="1818200"/>
              <a:ext cx="2032500" cy="960900"/>
            </a:xfrm>
            <a:prstGeom prst="straightConnector1">
              <a:avLst/>
            </a:prstGeom>
            <a:noFill/>
            <a:ln cap="flat" cmpd="sng" w="19050">
              <a:solidFill>
                <a:schemeClr val="lt1"/>
              </a:solidFill>
              <a:prstDash val="solid"/>
              <a:round/>
              <a:headEnd len="med" w="med" type="none"/>
              <a:tailEnd len="med" w="med" type="none"/>
            </a:ln>
          </p:spPr>
        </p:cxnSp>
      </p:grpSp>
      <p:sp>
        <p:nvSpPr>
          <p:cNvPr id="1578" name="Google Shape;1578;p98"/>
          <p:cNvSpPr txBox="1"/>
          <p:nvPr/>
        </p:nvSpPr>
        <p:spPr>
          <a:xfrm flipH="1" rot="3484">
            <a:off x="626801" y="997845"/>
            <a:ext cx="3552602"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Xeebta (shore) ayaa u dhow doonta (boat) si toosan (horizontally) marka loo eego taamka (lighthouse).</a:t>
            </a:r>
            <a:endParaRPr sz="2000">
              <a:latin typeface="Kalam"/>
              <a:ea typeface="Kalam"/>
              <a:cs typeface="Kalam"/>
              <a:sym typeface="Kalam"/>
            </a:endParaRPr>
          </a:p>
        </p:txBody>
      </p:sp>
      <p:sp>
        <p:nvSpPr>
          <p:cNvPr id="1579" name="Google Shape;1579;p98"/>
          <p:cNvSpPr txBox="1"/>
          <p:nvPr/>
        </p:nvSpPr>
        <p:spPr>
          <a:xfrm flipH="1" rot="2975">
            <a:off x="5340550" y="3236182"/>
            <a:ext cx="2426701"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masaafada (distance) xeebta (shore)</a:t>
            </a:r>
            <a:endParaRPr sz="2000">
              <a:latin typeface="Kalam"/>
              <a:ea typeface="Kalam"/>
              <a:cs typeface="Kalam"/>
              <a:sym typeface="Kalam"/>
            </a:endParaRPr>
          </a:p>
        </p:txBody>
      </p:sp>
      <p:sp>
        <p:nvSpPr>
          <p:cNvPr id="1580" name="Google Shape;1580;p98"/>
          <p:cNvSpPr txBox="1"/>
          <p:nvPr/>
        </p:nvSpPr>
        <p:spPr>
          <a:xfrm flipH="1" rot="2975">
            <a:off x="5617125" y="2590094"/>
            <a:ext cx="2426701"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masaafada (distance) taamka (lighthouse)</a:t>
            </a:r>
            <a:endParaRPr sz="2000">
              <a:latin typeface="Kalam"/>
              <a:ea typeface="Kalam"/>
              <a:cs typeface="Kalam"/>
              <a:sym typeface="Kalam"/>
            </a:endParaRPr>
          </a:p>
        </p:txBody>
      </p:sp>
      <p:grpSp>
        <p:nvGrpSpPr>
          <p:cNvPr id="1581" name="Google Shape;1581;p98"/>
          <p:cNvGrpSpPr/>
          <p:nvPr/>
        </p:nvGrpSpPr>
        <p:grpSpPr>
          <a:xfrm flipH="1">
            <a:off x="8109530" y="935032"/>
            <a:ext cx="771060" cy="820746"/>
            <a:chOff x="6560425" y="3493800"/>
            <a:chExt cx="771060" cy="1300500"/>
          </a:xfrm>
        </p:grpSpPr>
        <p:cxnSp>
          <p:nvCxnSpPr>
            <p:cNvPr id="1582" name="Google Shape;1582;p98"/>
            <p:cNvCxnSpPr/>
            <p:nvPr/>
          </p:nvCxnSpPr>
          <p:spPr>
            <a:xfrm>
              <a:off x="7331485" y="3493800"/>
              <a:ext cx="0" cy="1300500"/>
            </a:xfrm>
            <a:prstGeom prst="straightConnector1">
              <a:avLst/>
            </a:prstGeom>
            <a:noFill/>
            <a:ln cap="flat" cmpd="sng" w="28575">
              <a:solidFill>
                <a:schemeClr val="accent5"/>
              </a:solidFill>
              <a:prstDash val="solid"/>
              <a:round/>
              <a:headEnd len="med" w="med" type="triangle"/>
              <a:tailEnd len="med" w="med" type="triangle"/>
            </a:ln>
          </p:spPr>
        </p:cxnSp>
        <p:sp>
          <p:nvSpPr>
            <p:cNvPr id="1583" name="Google Shape;1583;p98"/>
            <p:cNvSpPr txBox="1"/>
            <p:nvPr/>
          </p:nvSpPr>
          <p:spPr>
            <a:xfrm flipH="1" rot="4209">
              <a:off x="6560425" y="4012131"/>
              <a:ext cx="735001" cy="48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50 m</a:t>
              </a:r>
              <a:endParaRPr sz="2000">
                <a:latin typeface="Kalam"/>
                <a:ea typeface="Kalam"/>
                <a:cs typeface="Kalam"/>
                <a:sym typeface="Kalam"/>
              </a:endParaRPr>
            </a:p>
          </p:txBody>
        </p:sp>
      </p:grpSp>
      <p:grpSp>
        <p:nvGrpSpPr>
          <p:cNvPr id="1584" name="Google Shape;1584;p98"/>
          <p:cNvGrpSpPr/>
          <p:nvPr/>
        </p:nvGrpSpPr>
        <p:grpSpPr>
          <a:xfrm flipH="1">
            <a:off x="8109668" y="1749733"/>
            <a:ext cx="771060" cy="517989"/>
            <a:chOff x="6560425" y="3493800"/>
            <a:chExt cx="771060" cy="1300500"/>
          </a:xfrm>
        </p:grpSpPr>
        <p:cxnSp>
          <p:nvCxnSpPr>
            <p:cNvPr id="1585" name="Google Shape;1585;p98"/>
            <p:cNvCxnSpPr/>
            <p:nvPr/>
          </p:nvCxnSpPr>
          <p:spPr>
            <a:xfrm>
              <a:off x="7331485" y="3493800"/>
              <a:ext cx="0" cy="1300500"/>
            </a:xfrm>
            <a:prstGeom prst="straightConnector1">
              <a:avLst/>
            </a:prstGeom>
            <a:noFill/>
            <a:ln cap="flat" cmpd="sng" w="28575">
              <a:solidFill>
                <a:schemeClr val="accent2"/>
              </a:solidFill>
              <a:prstDash val="solid"/>
              <a:round/>
              <a:headEnd len="med" w="med" type="triangle"/>
              <a:tailEnd len="med" w="med" type="triangle"/>
            </a:ln>
          </p:spPr>
        </p:cxnSp>
        <p:sp>
          <p:nvSpPr>
            <p:cNvPr id="1586" name="Google Shape;1586;p98"/>
            <p:cNvSpPr txBox="1"/>
            <p:nvPr/>
          </p:nvSpPr>
          <p:spPr>
            <a:xfrm flipH="1" rot="4209">
              <a:off x="6560425" y="4012131"/>
              <a:ext cx="735001" cy="772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a:t>
              </a:r>
              <a:endParaRPr sz="2000">
                <a:latin typeface="Kalam"/>
                <a:ea typeface="Kalam"/>
                <a:cs typeface="Kalam"/>
                <a:sym typeface="Kalam"/>
              </a:endParaRPr>
            </a:p>
          </p:txBody>
        </p:sp>
      </p:grpSp>
      <p:cxnSp>
        <p:nvCxnSpPr>
          <p:cNvPr id="1587" name="Google Shape;1587;p98"/>
          <p:cNvCxnSpPr/>
          <p:nvPr/>
        </p:nvCxnSpPr>
        <p:spPr>
          <a:xfrm>
            <a:off x="5673854" y="2571760"/>
            <a:ext cx="2357400" cy="1800"/>
          </a:xfrm>
          <a:prstGeom prst="straightConnector1">
            <a:avLst/>
          </a:prstGeom>
          <a:noFill/>
          <a:ln cap="flat" cmpd="sng" w="28575">
            <a:solidFill>
              <a:schemeClr val="accent3"/>
            </a:solidFill>
            <a:prstDash val="solid"/>
            <a:round/>
            <a:headEnd len="med" w="med" type="triangle"/>
            <a:tailEnd len="med" w="med" type="triangle"/>
          </a:ln>
        </p:spPr>
      </p:cxnSp>
      <p:cxnSp>
        <p:nvCxnSpPr>
          <p:cNvPr id="1588" name="Google Shape;1588;p98"/>
          <p:cNvCxnSpPr/>
          <p:nvPr/>
        </p:nvCxnSpPr>
        <p:spPr>
          <a:xfrm flipH="1" rot="10800000">
            <a:off x="5617129" y="3195035"/>
            <a:ext cx="1795200" cy="2400"/>
          </a:xfrm>
          <a:prstGeom prst="straightConnector1">
            <a:avLst/>
          </a:prstGeom>
          <a:noFill/>
          <a:ln cap="flat" cmpd="sng" w="28575">
            <a:solidFill>
              <a:schemeClr val="accent3"/>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2" name="Shape 1592"/>
        <p:cNvGrpSpPr/>
        <p:nvPr/>
      </p:nvGrpSpPr>
      <p:grpSpPr>
        <a:xfrm>
          <a:off x="0" y="0"/>
          <a:ext cx="0" cy="0"/>
          <a:chOff x="0" y="0"/>
          <a:chExt cx="0" cy="0"/>
        </a:xfrm>
      </p:grpSpPr>
      <p:sp>
        <p:nvSpPr>
          <p:cNvPr id="1593" name="Google Shape;1593;p99"/>
          <p:cNvSpPr txBox="1"/>
          <p:nvPr/>
        </p:nvSpPr>
        <p:spPr>
          <a:xfrm flipH="1" rot="2191">
            <a:off x="324174" y="656729"/>
            <a:ext cx="5178901" cy="3047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3) Nadiifiyaha daaqadaha (window cleaner) wuxuu u baahan yahay inuu gaaro daaqad (window) dhererkeedu yahay 412 cm oo ka sarreysa dhulka (ground). Tani waa badbaado (safe) haddii masaafada (distance) toosan (horizontal) u dhaxaysa gidaarka (wall) iyo cagta (foot) sallanka (ladder) ay tahay rubuc (quarter) dhererka uu sallanku (ladder) u baahan yahay inuu gaaro.</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a) Qaabeey (Model) xaaladdan (situation) saddex-xagalkan qumman (right-angled triangle), ku calaamadee dherer kasta oo la yaqaan iyo dhinaca (side) saddex-xagalka (triangle) ee qaabeynaya sallanka (ladder).</a:t>
            </a:r>
            <a:endParaRPr sz="1800">
              <a:latin typeface="Lexend"/>
              <a:ea typeface="Lexend"/>
              <a:cs typeface="Lexend"/>
              <a:sym typeface="Lexend"/>
            </a:endParaRPr>
          </a:p>
        </p:txBody>
      </p:sp>
      <p:sp>
        <p:nvSpPr>
          <p:cNvPr id="1594" name="Google Shape;1594;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(Analysing) iyo qiimeynta (evaluating) qaababka la qaabeeyey (modelled contexts)</a:t>
            </a:r>
            <a:endParaRPr/>
          </a:p>
        </p:txBody>
      </p:sp>
      <p:grpSp>
        <p:nvGrpSpPr>
          <p:cNvPr id="1595" name="Google Shape;1595;p99"/>
          <p:cNvGrpSpPr/>
          <p:nvPr/>
        </p:nvGrpSpPr>
        <p:grpSpPr>
          <a:xfrm flipH="1" rot="-5400000">
            <a:off x="6050182" y="2877472"/>
            <a:ext cx="1308737" cy="1640932"/>
            <a:chOff x="6717888" y="1981143"/>
            <a:chExt cx="1308737" cy="1640932"/>
          </a:xfrm>
        </p:grpSpPr>
        <p:cxnSp>
          <p:nvCxnSpPr>
            <p:cNvPr id="1596" name="Google Shape;1596;p99"/>
            <p:cNvCxnSpPr/>
            <p:nvPr/>
          </p:nvCxnSpPr>
          <p:spPr>
            <a:xfrm rot="10800000">
              <a:off x="6858758" y="3622075"/>
              <a:ext cx="983700" cy="0"/>
            </a:xfrm>
            <a:prstGeom prst="straightConnector1">
              <a:avLst/>
            </a:prstGeom>
            <a:noFill/>
            <a:ln cap="flat" cmpd="sng" w="28575">
              <a:solidFill>
                <a:schemeClr val="accent5"/>
              </a:solidFill>
              <a:prstDash val="solid"/>
              <a:round/>
              <a:headEnd len="med" w="med" type="triangle"/>
              <a:tailEnd len="med" w="med" type="triangle"/>
            </a:ln>
          </p:spPr>
        </p:cxnSp>
        <p:sp>
          <p:nvSpPr>
            <p:cNvPr id="1597" name="Google Shape;1597;p99"/>
            <p:cNvSpPr/>
            <p:nvPr/>
          </p:nvSpPr>
          <p:spPr>
            <a:xfrm flipH="1">
              <a:off x="6863325" y="20920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98" name="Google Shape;1598;p99"/>
            <p:cNvCxnSpPr/>
            <p:nvPr/>
          </p:nvCxnSpPr>
          <p:spPr>
            <a:xfrm>
              <a:off x="8026625" y="2129300"/>
              <a:ext cx="0" cy="1300500"/>
            </a:xfrm>
            <a:prstGeom prst="straightConnector1">
              <a:avLst/>
            </a:prstGeom>
            <a:noFill/>
            <a:ln cap="flat" cmpd="sng" w="28575">
              <a:solidFill>
                <a:schemeClr val="accent5"/>
              </a:solidFill>
              <a:prstDash val="solid"/>
              <a:round/>
              <a:headEnd len="med" w="med" type="triangle"/>
              <a:tailEnd len="med" w="med" type="triangle"/>
            </a:ln>
          </p:spPr>
        </p:cxnSp>
        <p:sp>
          <p:nvSpPr>
            <p:cNvPr id="1599" name="Google Shape;1599;p99"/>
            <p:cNvSpPr/>
            <p:nvPr/>
          </p:nvSpPr>
          <p:spPr>
            <a:xfrm flipH="1">
              <a:off x="7641600" y="32501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00" name="Google Shape;1600;p99"/>
            <p:cNvCxnSpPr/>
            <p:nvPr/>
          </p:nvCxnSpPr>
          <p:spPr>
            <a:xfrm rot="7545233">
              <a:off x="6364447" y="2671143"/>
              <a:ext cx="1700483"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601" name="Google Shape;1601;p99"/>
          <p:cNvSpPr txBox="1"/>
          <p:nvPr/>
        </p:nvSpPr>
        <p:spPr>
          <a:xfrm flipH="1" rot="4018">
            <a:off x="7524918" y="3390288"/>
            <a:ext cx="1283401" cy="9234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412 cm</a:t>
            </a:r>
            <a:r>
              <a:rPr lang="en-GB" sz="1100">
                <a:latin typeface="Kalam"/>
                <a:ea typeface="Kalam"/>
                <a:cs typeface="Kalam"/>
                <a:sym typeface="Kalam"/>
              </a:rPr>
              <a:t/>
            </a:r>
            <a:endParaRPr sz="2000">
              <a:latin typeface="Kalam"/>
              <a:ea typeface="Kalam"/>
              <a:cs typeface="Kalam"/>
              <a:sym typeface="Kalam"/>
            </a:endParaRPr>
          </a:p>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dhererka (height) daaqadda (window)</a:t>
            </a:r>
            <a:endParaRPr sz="2000">
              <a:latin typeface="Kalam"/>
              <a:ea typeface="Kalam"/>
              <a:cs typeface="Kalam"/>
              <a:sym typeface="Kalam"/>
            </a:endParaRPr>
          </a:p>
        </p:txBody>
      </p:sp>
      <p:sp>
        <p:nvSpPr>
          <p:cNvPr id="1602" name="Google Shape;1602;p99"/>
          <p:cNvSpPr txBox="1"/>
          <p:nvPr/>
        </p:nvSpPr>
        <p:spPr>
          <a:xfrm flipH="1" rot="4018">
            <a:off x="6062843" y="4429238"/>
            <a:ext cx="1283401"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103 cm</a:t>
            </a:r>
            <a:r>
              <a:rPr lang="en-GB" sz="1100">
                <a:latin typeface="Kalam"/>
                <a:ea typeface="Kalam"/>
                <a:cs typeface="Kalam"/>
                <a:sym typeface="Kalam"/>
              </a:rPr>
              <a:t/>
            </a:r>
            <a:endParaRPr sz="2000">
              <a:latin typeface="Kalam"/>
              <a:ea typeface="Kalam"/>
              <a:cs typeface="Kalam"/>
              <a:sym typeface="Kalam"/>
            </a:endParaRPr>
          </a:p>
        </p:txBody>
      </p:sp>
      <p:cxnSp>
        <p:nvCxnSpPr>
          <p:cNvPr id="1603" name="Google Shape;1603;p99"/>
          <p:cNvCxnSpPr>
            <a:stCxn id="1604" idx="2"/>
          </p:cNvCxnSpPr>
          <p:nvPr/>
        </p:nvCxnSpPr>
        <p:spPr>
          <a:xfrm flipH="1">
            <a:off x="6510625" y="2613175"/>
            <a:ext cx="58800" cy="867600"/>
          </a:xfrm>
          <a:prstGeom prst="straightConnector1">
            <a:avLst/>
          </a:prstGeom>
          <a:noFill/>
          <a:ln cap="flat" cmpd="sng" w="38100">
            <a:solidFill>
              <a:schemeClr val="accent5"/>
            </a:solidFill>
            <a:prstDash val="solid"/>
            <a:round/>
            <a:headEnd len="med" w="med" type="none"/>
            <a:tailEnd len="med" w="med" type="none"/>
          </a:ln>
        </p:spPr>
      </p:cxnSp>
      <p:sp>
        <p:nvSpPr>
          <p:cNvPr id="1604" name="Google Shape;1604;p99"/>
          <p:cNvSpPr txBox="1"/>
          <p:nvPr/>
        </p:nvSpPr>
        <p:spPr>
          <a:xfrm flipH="1" rot="3762">
            <a:off x="5884075" y="1381675"/>
            <a:ext cx="1370701" cy="12315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424.68 cm</a:t>
            </a:r>
            <a:endParaRPr sz="2000">
              <a:latin typeface="Kalam"/>
              <a:ea typeface="Kalam"/>
              <a:cs typeface="Kalam"/>
              <a:sym typeface="Kalam"/>
            </a:endParaRPr>
          </a:p>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masaafada (distance) sallanku (ladder) u baahan yahay inuu gaaro</a:t>
            </a:r>
            <a:endParaRPr sz="2000">
              <a:latin typeface="Kalam"/>
              <a:ea typeface="Kalam"/>
              <a:cs typeface="Kalam"/>
              <a:sym typeface="Kalam"/>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8" name="Shape 1608"/>
        <p:cNvGrpSpPr/>
        <p:nvPr/>
      </p:nvGrpSpPr>
      <p:grpSpPr>
        <a:xfrm>
          <a:off x="0" y="0"/>
          <a:ext cx="0" cy="0"/>
          <a:chOff x="0" y="0"/>
          <a:chExt cx="0" cy="0"/>
        </a:xfrm>
      </p:grpSpPr>
      <p:sp>
        <p:nvSpPr>
          <p:cNvPr id="1609" name="Google Shape;1609;p100"/>
          <p:cNvSpPr txBox="1"/>
          <p:nvPr/>
        </p:nvSpPr>
        <p:spPr>
          <a:xfrm flipH="1" rot="2428">
            <a:off x="324299" y="657777"/>
            <a:ext cx="8495702"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3) Nadiifiyaha daaqadaha (window cleaner) wuxuu u baahan yahay inuu gaaro daaqad (window) dhererkeedu yahay 412 cm oo ka sarreysa dhulka (ground). Tani waa badbaado (safe) haddii masaafada (distance) toosan (horizontal) u dhaxaysa gidaarka (wall) iyo cagta (foot) sallanka (ladder) ay tahay rubuc (quarter) dhererka uu sallanku (ladder) u baahan yahay inuu gaaro.</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b) Intee buu dherer ugu habboon yahay in nadiifiyaha daaqadaha uu dejiyo sallalka (ladder)?</a:t>
            </a:r>
            <a:endParaRPr sz="1800">
              <a:solidFill>
                <a:schemeClr val="dk1"/>
              </a:solidFill>
              <a:latin typeface="Lexend"/>
              <a:ea typeface="Lexend"/>
              <a:cs typeface="Lexend"/>
              <a:sym typeface="Lexend"/>
            </a:endParaRPr>
          </a:p>
        </p:txBody>
      </p:sp>
      <p:sp>
        <p:nvSpPr>
          <p:cNvPr id="1610" name="Google Shape;1610;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iyo qiimaynta macnaha la qaabeeyey (modelled contexts)</a:t>
            </a:r>
            <a:endParaRPr/>
          </a:p>
        </p:txBody>
      </p:sp>
      <p:sp>
        <p:nvSpPr>
          <p:cNvPr id="1611" name="Google Shape;1611;p100"/>
          <p:cNvSpPr txBox="1"/>
          <p:nvPr/>
        </p:nvSpPr>
        <p:spPr>
          <a:xfrm flipH="1" rot="3441">
            <a:off x="927898" y="2987163"/>
            <a:ext cx="3896102" cy="1231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Masaafada uu sallalku (ladder) u baahan yahay inuu gaadho waa 424.68 cm.</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solidFill>
                  <a:schemeClr val="dk1"/>
                </a:solidFill>
                <a:latin typeface="Kalam"/>
                <a:ea typeface="Kalam"/>
                <a:cs typeface="Kalam"/>
                <a:sym typeface="Kalam"/>
              </a:rPr>
              <a:t>Sidaas darteed, nadiifiyaha daaqadaha wuxuu u baahan yahay inuu dejiyo sallalka (ladder) ilaa 425 cm.</a:t>
            </a:r>
            <a:endParaRPr sz="2000">
              <a:solidFill>
                <a:schemeClr val="dk1"/>
              </a:solidFill>
              <a:latin typeface="Kalam"/>
              <a:ea typeface="Kalam"/>
              <a:cs typeface="Kalam"/>
              <a:sym typeface="Kalam"/>
            </a:endParaRPr>
          </a:p>
        </p:txBody>
      </p:sp>
      <p:grpSp>
        <p:nvGrpSpPr>
          <p:cNvPr id="1612" name="Google Shape;1612;p100"/>
          <p:cNvGrpSpPr/>
          <p:nvPr/>
        </p:nvGrpSpPr>
        <p:grpSpPr>
          <a:xfrm flipH="1" rot="-5400000">
            <a:off x="6050182" y="2877472"/>
            <a:ext cx="1308737" cy="1640932"/>
            <a:chOff x="6717888" y="1981143"/>
            <a:chExt cx="1308737" cy="1640932"/>
          </a:xfrm>
        </p:grpSpPr>
        <p:cxnSp>
          <p:nvCxnSpPr>
            <p:cNvPr id="1613" name="Google Shape;1613;p100"/>
            <p:cNvCxnSpPr/>
            <p:nvPr/>
          </p:nvCxnSpPr>
          <p:spPr>
            <a:xfrm rot="10800000">
              <a:off x="6858758" y="3622075"/>
              <a:ext cx="983700" cy="0"/>
            </a:xfrm>
            <a:prstGeom prst="straightConnector1">
              <a:avLst/>
            </a:prstGeom>
            <a:noFill/>
            <a:ln cap="flat" cmpd="sng" w="28575">
              <a:solidFill>
                <a:schemeClr val="accent5"/>
              </a:solidFill>
              <a:prstDash val="solid"/>
              <a:round/>
              <a:headEnd len="med" w="med" type="triangle"/>
              <a:tailEnd len="med" w="med" type="triangle"/>
            </a:ln>
          </p:spPr>
        </p:cxnSp>
        <p:sp>
          <p:nvSpPr>
            <p:cNvPr id="1614" name="Google Shape;1614;p100"/>
            <p:cNvSpPr/>
            <p:nvPr/>
          </p:nvSpPr>
          <p:spPr>
            <a:xfrm flipH="1">
              <a:off x="6863325" y="20920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15" name="Google Shape;1615;p100"/>
            <p:cNvCxnSpPr/>
            <p:nvPr/>
          </p:nvCxnSpPr>
          <p:spPr>
            <a:xfrm>
              <a:off x="8026625" y="2129300"/>
              <a:ext cx="0" cy="1300500"/>
            </a:xfrm>
            <a:prstGeom prst="straightConnector1">
              <a:avLst/>
            </a:prstGeom>
            <a:noFill/>
            <a:ln cap="flat" cmpd="sng" w="28575">
              <a:solidFill>
                <a:schemeClr val="accent5"/>
              </a:solidFill>
              <a:prstDash val="solid"/>
              <a:round/>
              <a:headEnd len="med" w="med" type="triangle"/>
              <a:tailEnd len="med" w="med" type="triangle"/>
            </a:ln>
          </p:spPr>
        </p:cxnSp>
        <p:sp>
          <p:nvSpPr>
            <p:cNvPr id="1616" name="Google Shape;1616;p100"/>
            <p:cNvSpPr/>
            <p:nvPr/>
          </p:nvSpPr>
          <p:spPr>
            <a:xfrm flipH="1">
              <a:off x="7641600" y="32501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17" name="Google Shape;1617;p100"/>
            <p:cNvCxnSpPr/>
            <p:nvPr/>
          </p:nvCxnSpPr>
          <p:spPr>
            <a:xfrm rot="7545233">
              <a:off x="6364447" y="2671143"/>
              <a:ext cx="1700483"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618" name="Google Shape;1618;p100"/>
          <p:cNvSpPr txBox="1"/>
          <p:nvPr/>
        </p:nvSpPr>
        <p:spPr>
          <a:xfrm flipH="1" rot="4018">
            <a:off x="7524918" y="3390288"/>
            <a:ext cx="1283401" cy="9234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412 cm</a:t>
            </a:r>
            <a:endParaRPr sz="2000">
              <a:latin typeface="Kalam"/>
              <a:ea typeface="Kalam"/>
              <a:cs typeface="Kalam"/>
              <a:sym typeface="Kalam"/>
            </a:endParaRPr>
          </a:p>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joogga daaqadda</a:t>
            </a:r>
            <a:endParaRPr sz="2000">
              <a:latin typeface="Kalam"/>
              <a:ea typeface="Kalam"/>
              <a:cs typeface="Kalam"/>
              <a:sym typeface="Kalam"/>
            </a:endParaRPr>
          </a:p>
        </p:txBody>
      </p:sp>
      <p:sp>
        <p:nvSpPr>
          <p:cNvPr id="1619" name="Google Shape;1619;p100"/>
          <p:cNvSpPr txBox="1"/>
          <p:nvPr/>
        </p:nvSpPr>
        <p:spPr>
          <a:xfrm flipH="1" rot="4018">
            <a:off x="6062843" y="4353038"/>
            <a:ext cx="1283401"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103 cm</a:t>
            </a:r>
            <a:endParaRPr sz="2000">
              <a:latin typeface="Kalam"/>
              <a:ea typeface="Kalam"/>
              <a:cs typeface="Kalam"/>
              <a:sym typeface="Kalam"/>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sp>
        <p:nvSpPr>
          <p:cNvPr id="1624" name="Google Shape;1624;p101"/>
          <p:cNvSpPr txBox="1"/>
          <p:nvPr/>
        </p:nvSpPr>
        <p:spPr>
          <a:xfrm flipH="1" rot="3516">
            <a:off x="1040948" y="2965378"/>
            <a:ext cx="3813302"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Gidaarku wuxuu qumman yahay (perpendicular) dhulka</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Dhulku ma aha mid janjeedha</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Sallalku (ladder) ma foorarsado marka nadiifiyaha daaqadaha uu saaran yahay</a:t>
            </a:r>
            <a:endParaRPr sz="2000">
              <a:latin typeface="Kalam"/>
              <a:ea typeface="Kalam"/>
              <a:cs typeface="Kalam"/>
              <a:sym typeface="Kalam"/>
            </a:endParaRPr>
          </a:p>
        </p:txBody>
      </p:sp>
      <p:sp>
        <p:nvSpPr>
          <p:cNvPr id="1625" name="Google Shape;1625;p101"/>
          <p:cNvSpPr txBox="1"/>
          <p:nvPr/>
        </p:nvSpPr>
        <p:spPr>
          <a:xfrm flipH="1" rot="3516">
            <a:off x="812348" y="2588653"/>
            <a:ext cx="3813302"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Tusaalooyinka waxaa ka mid ah:</a:t>
            </a:r>
            <a:endParaRPr sz="2000">
              <a:latin typeface="Kalam"/>
              <a:ea typeface="Kalam"/>
              <a:cs typeface="Kalam"/>
              <a:sym typeface="Kalam"/>
            </a:endParaRPr>
          </a:p>
        </p:txBody>
      </p:sp>
      <p:sp>
        <p:nvSpPr>
          <p:cNvPr id="1626" name="Google Shape;1626;p101"/>
          <p:cNvSpPr txBox="1"/>
          <p:nvPr/>
        </p:nvSpPr>
        <p:spPr>
          <a:xfrm flipH="1" rot="2428">
            <a:off x="324299" y="657777"/>
            <a:ext cx="8495702"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3) Nadiifiyaha daaqadaha wuxuu u baahan yahay inuu gaadho daaqad 412 cm ka sarraysa dhulka. Tani waa ammaan haddii masaafada tooska ah (horizontal) ee gidaarka ilaa cagta sallalka (ladder) ay tahay rubuc (quarter) joogga uu sallalku (ladder) u baahan yahay inuu gaadho.</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c) Maxaad u qaadanaysaa (assumptions) oo ku saabsan macnahan?</a:t>
            </a:r>
            <a:endParaRPr sz="1800">
              <a:solidFill>
                <a:schemeClr val="dk1"/>
              </a:solidFill>
              <a:latin typeface="Lexend"/>
              <a:ea typeface="Lexend"/>
              <a:cs typeface="Lexend"/>
              <a:sym typeface="Lexend"/>
            </a:endParaRPr>
          </a:p>
        </p:txBody>
      </p:sp>
      <p:sp>
        <p:nvSpPr>
          <p:cNvPr id="1627" name="Google Shape;1627;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iyo qiimaynta macnaha la qaabeeyey (modelled contexts)</a:t>
            </a:r>
            <a:endParaRPr/>
          </a:p>
        </p:txBody>
      </p:sp>
      <p:grpSp>
        <p:nvGrpSpPr>
          <p:cNvPr id="1628" name="Google Shape;1628;p101"/>
          <p:cNvGrpSpPr/>
          <p:nvPr/>
        </p:nvGrpSpPr>
        <p:grpSpPr>
          <a:xfrm flipH="1" rot="-5400000">
            <a:off x="5669182" y="2877472"/>
            <a:ext cx="1308737" cy="1640932"/>
            <a:chOff x="6717888" y="1981143"/>
            <a:chExt cx="1308737" cy="1640932"/>
          </a:xfrm>
        </p:grpSpPr>
        <p:cxnSp>
          <p:nvCxnSpPr>
            <p:cNvPr id="1629" name="Google Shape;1629;p101"/>
            <p:cNvCxnSpPr/>
            <p:nvPr/>
          </p:nvCxnSpPr>
          <p:spPr>
            <a:xfrm rot="10800000">
              <a:off x="6858758" y="3622075"/>
              <a:ext cx="983700" cy="0"/>
            </a:xfrm>
            <a:prstGeom prst="straightConnector1">
              <a:avLst/>
            </a:prstGeom>
            <a:noFill/>
            <a:ln cap="flat" cmpd="sng" w="28575">
              <a:solidFill>
                <a:schemeClr val="accent5"/>
              </a:solidFill>
              <a:prstDash val="solid"/>
              <a:round/>
              <a:headEnd len="med" w="med" type="triangle"/>
              <a:tailEnd len="med" w="med" type="triangle"/>
            </a:ln>
          </p:spPr>
        </p:cxnSp>
        <p:sp>
          <p:nvSpPr>
            <p:cNvPr id="1630" name="Google Shape;1630;p101"/>
            <p:cNvSpPr/>
            <p:nvPr/>
          </p:nvSpPr>
          <p:spPr>
            <a:xfrm flipH="1">
              <a:off x="6863325" y="20920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31" name="Google Shape;1631;p101"/>
            <p:cNvCxnSpPr/>
            <p:nvPr/>
          </p:nvCxnSpPr>
          <p:spPr>
            <a:xfrm>
              <a:off x="8026625" y="2129300"/>
              <a:ext cx="0" cy="1300500"/>
            </a:xfrm>
            <a:prstGeom prst="straightConnector1">
              <a:avLst/>
            </a:prstGeom>
            <a:noFill/>
            <a:ln cap="flat" cmpd="sng" w="28575">
              <a:solidFill>
                <a:schemeClr val="accent5"/>
              </a:solidFill>
              <a:prstDash val="solid"/>
              <a:round/>
              <a:headEnd len="med" w="med" type="triangle"/>
              <a:tailEnd len="med" w="med" type="triangle"/>
            </a:ln>
          </p:spPr>
        </p:cxnSp>
        <p:sp>
          <p:nvSpPr>
            <p:cNvPr id="1632" name="Google Shape;1632;p101"/>
            <p:cNvSpPr/>
            <p:nvPr/>
          </p:nvSpPr>
          <p:spPr>
            <a:xfrm flipH="1">
              <a:off x="7641600" y="32501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33" name="Google Shape;1633;p101"/>
            <p:cNvCxnSpPr/>
            <p:nvPr/>
          </p:nvCxnSpPr>
          <p:spPr>
            <a:xfrm rot="7545233">
              <a:off x="6364447" y="2671143"/>
              <a:ext cx="1700483"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634" name="Google Shape;1634;p101"/>
          <p:cNvSpPr txBox="1"/>
          <p:nvPr/>
        </p:nvSpPr>
        <p:spPr>
          <a:xfrm flipH="1" rot="3652">
            <a:off x="5376687" y="3044018"/>
            <a:ext cx="847200" cy="6156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425 cm</a:t>
            </a:r>
            <a:endParaRPr sz="2000">
              <a:latin typeface="Kalam"/>
              <a:ea typeface="Kalam"/>
              <a:cs typeface="Kalam"/>
              <a:sym typeface="Kalam"/>
            </a:endParaRPr>
          </a:p>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sallal (ladder)</a:t>
            </a:r>
            <a:endParaRPr sz="2000">
              <a:latin typeface="Kalam"/>
              <a:ea typeface="Kalam"/>
              <a:cs typeface="Kalam"/>
              <a:sym typeface="Kalam"/>
            </a:endParaRPr>
          </a:p>
        </p:txBody>
      </p:sp>
      <p:sp>
        <p:nvSpPr>
          <p:cNvPr id="1635" name="Google Shape;1635;p101"/>
          <p:cNvSpPr txBox="1"/>
          <p:nvPr/>
        </p:nvSpPr>
        <p:spPr>
          <a:xfrm flipH="1" rot="4018">
            <a:off x="7143918" y="3390288"/>
            <a:ext cx="1283401" cy="9234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412 cm</a:t>
            </a:r>
            <a:r>
              <a:rPr lang="en-GB" sz="1100">
                <a:latin typeface="Kalam"/>
                <a:ea typeface="Kalam"/>
                <a:cs typeface="Kalam"/>
                <a:sym typeface="Kalam"/>
              </a:rPr>
              <a:t/>
            </a:r>
            <a:endParaRPr sz="2000">
              <a:latin typeface="Kalam"/>
              <a:ea typeface="Kalam"/>
              <a:cs typeface="Kalam"/>
              <a:sym typeface="Kalam"/>
            </a:endParaRPr>
          </a:p>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joogga daaqadda</a:t>
            </a:r>
            <a:endParaRPr sz="2000">
              <a:latin typeface="Kalam"/>
              <a:ea typeface="Kalam"/>
              <a:cs typeface="Kalam"/>
              <a:sym typeface="Kalam"/>
            </a:endParaRPr>
          </a:p>
        </p:txBody>
      </p:sp>
      <p:sp>
        <p:nvSpPr>
          <p:cNvPr id="1636" name="Google Shape;1636;p101"/>
          <p:cNvSpPr txBox="1"/>
          <p:nvPr/>
        </p:nvSpPr>
        <p:spPr>
          <a:xfrm flipH="1" rot="4018">
            <a:off x="5681843" y="4353038"/>
            <a:ext cx="1283401"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103 cm</a:t>
            </a:r>
            <a:endParaRPr sz="2000">
              <a:latin typeface="Kalam"/>
              <a:ea typeface="Kalam"/>
              <a:cs typeface="Kalam"/>
              <a:sym typeface="Kalam"/>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0" name="Shape 1640"/>
        <p:cNvGrpSpPr/>
        <p:nvPr/>
      </p:nvGrpSpPr>
      <p:grpSpPr>
        <a:xfrm>
          <a:off x="0" y="0"/>
          <a:ext cx="0" cy="0"/>
          <a:chOff x="0" y="0"/>
          <a:chExt cx="0" cy="0"/>
        </a:xfrm>
      </p:grpSpPr>
      <p:sp>
        <p:nvSpPr>
          <p:cNvPr id="1641" name="Google Shape;1641;p102"/>
          <p:cNvSpPr txBox="1"/>
          <p:nvPr/>
        </p:nvSpPr>
        <p:spPr>
          <a:xfrm flipH="1" rot="2671">
            <a:off x="323999" y="650353"/>
            <a:ext cx="8496003"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a) Ma waxaa ku filan gariiradda (reel) korontada ee dhererkeedu yahay 35 mitir in lagu xiro batteriga (battery) labada nal (lights)?</a:t>
            </a:r>
            <a:endParaRPr sz="1800">
              <a:latin typeface="Lexend"/>
              <a:ea typeface="Lexend"/>
              <a:cs typeface="Lexend"/>
              <a:sym typeface="Lexend"/>
            </a:endParaRPr>
          </a:p>
        </p:txBody>
      </p:sp>
      <p:cxnSp>
        <p:nvCxnSpPr>
          <p:cNvPr id="1642" name="Google Shape;1642;p102"/>
          <p:cNvCxnSpPr/>
          <p:nvPr/>
        </p:nvCxnSpPr>
        <p:spPr>
          <a:xfrm>
            <a:off x="7182275" y="2685300"/>
            <a:ext cx="550800" cy="398400"/>
          </a:xfrm>
          <a:prstGeom prst="straightConnector1">
            <a:avLst/>
          </a:prstGeom>
          <a:noFill/>
          <a:ln cap="flat" cmpd="sng" w="28575">
            <a:solidFill>
              <a:srgbClr val="374CF1"/>
            </a:solidFill>
            <a:prstDash val="solid"/>
            <a:round/>
            <a:headEnd len="med" w="med" type="none"/>
            <a:tailEnd len="med" w="med" type="none"/>
          </a:ln>
        </p:spPr>
      </p:cxnSp>
      <p:sp>
        <p:nvSpPr>
          <p:cNvPr id="1643" name="Google Shape;1643;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iyo qiimaynta macnaha la qaabeeyey (modelled contexts)</a:t>
            </a:r>
            <a:endParaRPr/>
          </a:p>
        </p:txBody>
      </p:sp>
      <p:sp>
        <p:nvSpPr>
          <p:cNvPr id="1644" name="Google Shape;1644;p102"/>
          <p:cNvSpPr txBox="1"/>
          <p:nvPr/>
        </p:nvSpPr>
        <p:spPr>
          <a:xfrm flipH="1" rot="3274">
            <a:off x="7368701" y="2081744"/>
            <a:ext cx="6300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15 m</a:t>
            </a:r>
            <a:endParaRPr sz="2000">
              <a:latin typeface="Kalam"/>
              <a:ea typeface="Kalam"/>
              <a:cs typeface="Kalam"/>
              <a:sym typeface="Kalam"/>
            </a:endParaRPr>
          </a:p>
        </p:txBody>
      </p:sp>
      <p:grpSp>
        <p:nvGrpSpPr>
          <p:cNvPr id="1645" name="Google Shape;1645;p102"/>
          <p:cNvGrpSpPr/>
          <p:nvPr/>
        </p:nvGrpSpPr>
        <p:grpSpPr>
          <a:xfrm flipH="1" rot="-5400000">
            <a:off x="5898457" y="1415272"/>
            <a:ext cx="1308737" cy="1640932"/>
            <a:chOff x="6717888" y="1981143"/>
            <a:chExt cx="1308737" cy="1640932"/>
          </a:xfrm>
        </p:grpSpPr>
        <p:cxnSp>
          <p:nvCxnSpPr>
            <p:cNvPr id="1646" name="Google Shape;1646;p102"/>
            <p:cNvCxnSpPr/>
            <p:nvPr/>
          </p:nvCxnSpPr>
          <p:spPr>
            <a:xfrm rot="10800000">
              <a:off x="6858758" y="3622075"/>
              <a:ext cx="983700" cy="0"/>
            </a:xfrm>
            <a:prstGeom prst="straightConnector1">
              <a:avLst/>
            </a:prstGeom>
            <a:noFill/>
            <a:ln cap="flat" cmpd="sng" w="28575">
              <a:solidFill>
                <a:schemeClr val="accent5"/>
              </a:solidFill>
              <a:prstDash val="solid"/>
              <a:round/>
              <a:headEnd len="med" w="med" type="triangle"/>
              <a:tailEnd len="med" w="med" type="triangle"/>
            </a:ln>
          </p:spPr>
        </p:cxnSp>
        <p:sp>
          <p:nvSpPr>
            <p:cNvPr id="1647" name="Google Shape;1647;p102"/>
            <p:cNvSpPr/>
            <p:nvPr/>
          </p:nvSpPr>
          <p:spPr>
            <a:xfrm flipH="1">
              <a:off x="6863325" y="20920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48" name="Google Shape;1648;p102"/>
            <p:cNvCxnSpPr/>
            <p:nvPr/>
          </p:nvCxnSpPr>
          <p:spPr>
            <a:xfrm>
              <a:off x="8026625" y="2129300"/>
              <a:ext cx="0" cy="1300500"/>
            </a:xfrm>
            <a:prstGeom prst="straightConnector1">
              <a:avLst/>
            </a:prstGeom>
            <a:noFill/>
            <a:ln cap="flat" cmpd="sng" w="28575">
              <a:solidFill>
                <a:schemeClr val="accent5"/>
              </a:solidFill>
              <a:prstDash val="solid"/>
              <a:round/>
              <a:headEnd len="med" w="med" type="triangle"/>
              <a:tailEnd len="med" w="med" type="triangle"/>
            </a:ln>
          </p:spPr>
        </p:cxnSp>
        <p:sp>
          <p:nvSpPr>
            <p:cNvPr id="1649" name="Google Shape;1649;p102"/>
            <p:cNvSpPr/>
            <p:nvPr/>
          </p:nvSpPr>
          <p:spPr>
            <a:xfrm flipH="1">
              <a:off x="7641600" y="32501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50" name="Google Shape;1650;p102"/>
            <p:cNvCxnSpPr/>
            <p:nvPr/>
          </p:nvCxnSpPr>
          <p:spPr>
            <a:xfrm rot="7545233">
              <a:off x="6364447" y="2671143"/>
              <a:ext cx="1700483"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651" name="Google Shape;1651;p102"/>
          <p:cNvSpPr txBox="1"/>
          <p:nvPr/>
        </p:nvSpPr>
        <p:spPr>
          <a:xfrm flipH="1" rot="3652">
            <a:off x="6129213" y="2911243"/>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18.7 m</a:t>
            </a:r>
            <a:endParaRPr sz="2000">
              <a:latin typeface="Kalam"/>
              <a:ea typeface="Kalam"/>
              <a:cs typeface="Kalam"/>
              <a:sym typeface="Kalam"/>
            </a:endParaRPr>
          </a:p>
        </p:txBody>
      </p:sp>
      <p:sp>
        <p:nvSpPr>
          <p:cNvPr id="1652" name="Google Shape;1652;p102"/>
          <p:cNvSpPr txBox="1"/>
          <p:nvPr/>
        </p:nvSpPr>
        <p:spPr>
          <a:xfrm flipH="1" rot="3652">
            <a:off x="5676547" y="1771193"/>
            <a:ext cx="8472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24 m</a:t>
            </a:r>
            <a:endParaRPr sz="2000">
              <a:latin typeface="Kalam"/>
              <a:ea typeface="Kalam"/>
              <a:cs typeface="Kalam"/>
              <a:sym typeface="Kalam"/>
            </a:endParaRPr>
          </a:p>
        </p:txBody>
      </p:sp>
      <p:sp>
        <p:nvSpPr>
          <p:cNvPr id="1653" name="Google Shape;1653;p102"/>
          <p:cNvSpPr txBox="1"/>
          <p:nvPr/>
        </p:nvSpPr>
        <p:spPr>
          <a:xfrm flipH="1" rot="3065">
            <a:off x="7659775" y="3004046"/>
            <a:ext cx="10095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batteri (battery)</a:t>
            </a:r>
            <a:endParaRPr sz="2000">
              <a:latin typeface="Kalam"/>
              <a:ea typeface="Kalam"/>
              <a:cs typeface="Kalam"/>
              <a:sym typeface="Kalam"/>
            </a:endParaRPr>
          </a:p>
        </p:txBody>
      </p:sp>
      <p:sp>
        <p:nvSpPr>
          <p:cNvPr id="1654" name="Google Shape;1654;p102"/>
          <p:cNvSpPr txBox="1"/>
          <p:nvPr/>
        </p:nvSpPr>
        <p:spPr>
          <a:xfrm flipH="1" rot="3370">
            <a:off x="7289994" y="1080892"/>
            <a:ext cx="1530001" cy="6156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dusheeda tiirka iyo iftiinka (top of mast and light)</a:t>
            </a:r>
            <a:endParaRPr sz="2000">
              <a:latin typeface="Kalam"/>
              <a:ea typeface="Kalam"/>
              <a:cs typeface="Kalam"/>
              <a:sym typeface="Kalam"/>
            </a:endParaRPr>
          </a:p>
        </p:txBody>
      </p:sp>
      <p:sp>
        <p:nvSpPr>
          <p:cNvPr id="1655" name="Google Shape;1655;p102"/>
          <p:cNvSpPr txBox="1"/>
          <p:nvPr/>
        </p:nvSpPr>
        <p:spPr>
          <a:xfrm flipH="1" rot="2488">
            <a:off x="4432750" y="3004093"/>
            <a:ext cx="1243800" cy="6156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qabatada iyo iftiinka (hook and light)</a:t>
            </a:r>
            <a:endParaRPr sz="2000">
              <a:latin typeface="Kalam"/>
              <a:ea typeface="Kalam"/>
              <a:cs typeface="Kalam"/>
              <a:sym typeface="Kalam"/>
            </a:endParaRPr>
          </a:p>
        </p:txBody>
      </p:sp>
      <p:cxnSp>
        <p:nvCxnSpPr>
          <p:cNvPr id="1656" name="Google Shape;1656;p102"/>
          <p:cNvCxnSpPr>
            <a:stCxn id="1647" idx="0"/>
          </p:cNvCxnSpPr>
          <p:nvPr/>
        </p:nvCxnSpPr>
        <p:spPr>
          <a:xfrm flipH="1">
            <a:off x="5323116" y="2687107"/>
            <a:ext cx="520200" cy="396600"/>
          </a:xfrm>
          <a:prstGeom prst="straightConnector1">
            <a:avLst/>
          </a:prstGeom>
          <a:noFill/>
          <a:ln cap="flat" cmpd="sng" w="28575">
            <a:solidFill>
              <a:srgbClr val="374CF1"/>
            </a:solidFill>
            <a:prstDash val="solid"/>
            <a:round/>
            <a:headEnd len="med" w="med" type="none"/>
            <a:tailEnd len="med" w="med" type="none"/>
          </a:ln>
        </p:spPr>
      </p:cxnSp>
      <p:cxnSp>
        <p:nvCxnSpPr>
          <p:cNvPr id="1657" name="Google Shape;1657;p102"/>
          <p:cNvCxnSpPr/>
          <p:nvPr/>
        </p:nvCxnSpPr>
        <p:spPr>
          <a:xfrm flipH="1" rot="10800000">
            <a:off x="7183800" y="1425600"/>
            <a:ext cx="324000" cy="300300"/>
          </a:xfrm>
          <a:prstGeom prst="straightConnector1">
            <a:avLst/>
          </a:prstGeom>
          <a:noFill/>
          <a:ln cap="flat" cmpd="sng" w="28575">
            <a:solidFill>
              <a:srgbClr val="374CF1"/>
            </a:solidFill>
            <a:prstDash val="solid"/>
            <a:round/>
            <a:headEnd len="med" w="med" type="none"/>
            <a:tailEnd len="med" w="med" type="none"/>
          </a:ln>
        </p:spPr>
      </p:cxnSp>
      <p:grpSp>
        <p:nvGrpSpPr>
          <p:cNvPr id="1658" name="Google Shape;1658;p102"/>
          <p:cNvGrpSpPr/>
          <p:nvPr/>
        </p:nvGrpSpPr>
        <p:grpSpPr>
          <a:xfrm>
            <a:off x="5774400" y="2592864"/>
            <a:ext cx="181800" cy="181800"/>
            <a:chOff x="4176250" y="3995500"/>
            <a:chExt cx="181800" cy="181800"/>
          </a:xfrm>
        </p:grpSpPr>
        <p:sp>
          <p:nvSpPr>
            <p:cNvPr id="1659" name="Google Shape;1659;p102"/>
            <p:cNvSpPr/>
            <p:nvPr/>
          </p:nvSpPr>
          <p:spPr>
            <a:xfrm>
              <a:off x="4176250" y="3995500"/>
              <a:ext cx="181800" cy="181800"/>
            </a:xfrm>
            <a:prstGeom prst="ellipse">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0" name="Google Shape;1660;p102"/>
            <p:cNvSpPr/>
            <p:nvPr/>
          </p:nvSpPr>
          <p:spPr>
            <a:xfrm>
              <a:off x="4199828" y="4019078"/>
              <a:ext cx="134700" cy="1347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1" name="Google Shape;1661;p102"/>
            <p:cNvSpPr/>
            <p:nvPr/>
          </p:nvSpPr>
          <p:spPr>
            <a:xfrm>
              <a:off x="4219122" y="4038372"/>
              <a:ext cx="96000" cy="96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62" name="Google Shape;1662;p102"/>
          <p:cNvGrpSpPr/>
          <p:nvPr/>
        </p:nvGrpSpPr>
        <p:grpSpPr>
          <a:xfrm>
            <a:off x="7085439" y="1654039"/>
            <a:ext cx="181800" cy="181800"/>
            <a:chOff x="4176250" y="3995500"/>
            <a:chExt cx="181800" cy="181800"/>
          </a:xfrm>
        </p:grpSpPr>
        <p:sp>
          <p:nvSpPr>
            <p:cNvPr id="1663" name="Google Shape;1663;p102"/>
            <p:cNvSpPr/>
            <p:nvPr/>
          </p:nvSpPr>
          <p:spPr>
            <a:xfrm>
              <a:off x="4176250" y="3995500"/>
              <a:ext cx="181800" cy="181800"/>
            </a:xfrm>
            <a:prstGeom prst="ellipse">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4" name="Google Shape;1664;p102"/>
            <p:cNvSpPr/>
            <p:nvPr/>
          </p:nvSpPr>
          <p:spPr>
            <a:xfrm>
              <a:off x="4199828" y="4019078"/>
              <a:ext cx="134700" cy="1347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5" name="Google Shape;1665;p102"/>
            <p:cNvSpPr/>
            <p:nvPr/>
          </p:nvSpPr>
          <p:spPr>
            <a:xfrm>
              <a:off x="4219122" y="4038372"/>
              <a:ext cx="96000" cy="96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66" name="Google Shape;1666;p102"/>
          <p:cNvSpPr txBox="1"/>
          <p:nvPr/>
        </p:nvSpPr>
        <p:spPr>
          <a:xfrm flipH="1" rot="2917">
            <a:off x="629074" y="1266233"/>
            <a:ext cx="3182401" cy="3078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35 m oo dherer ah oo ah duub koronto (electrical wire) ayaa ku filan.</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Sababtoo ah waxaad u baahan tahay 15 m oo silig (wire) ah si aad ugu xidho iftiinka (light) dusheeda tiirka, iyo 18.7 m si aad ugu xidho iftiinka (light) qabatada (hook).</a:t>
            </a:r>
            <a:endParaRPr sz="2000">
              <a:latin typeface="Kalam"/>
              <a:ea typeface="Kalam"/>
              <a:cs typeface="Kalam"/>
              <a:sym typeface="Kalam"/>
            </a:endParaRPr>
          </a:p>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15 m + 18.7 m = 33.7 m, taas oo ka yar 35 m.</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0" name="Shape 1670"/>
        <p:cNvGrpSpPr/>
        <p:nvPr/>
      </p:nvGrpSpPr>
      <p:grpSpPr>
        <a:xfrm>
          <a:off x="0" y="0"/>
          <a:ext cx="0" cy="0"/>
          <a:chOff x="0" y="0"/>
          <a:chExt cx="0" cy="0"/>
        </a:xfrm>
      </p:grpSpPr>
      <p:sp>
        <p:nvSpPr>
          <p:cNvPr id="1671" name="Google Shape;1671;p103"/>
          <p:cNvSpPr txBox="1"/>
          <p:nvPr/>
        </p:nvSpPr>
        <p:spPr>
          <a:xfrm flipH="1" rot="2752">
            <a:off x="324049" y="648462"/>
            <a:ext cx="37479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b) Maxaa malo ah (assumptions) oo aad ka qaadatay macnahan (context) qaybta a)?</a:t>
            </a:r>
            <a:endParaRPr sz="1800">
              <a:latin typeface="Lexend"/>
              <a:ea typeface="Lexend"/>
              <a:cs typeface="Lexend"/>
              <a:sym typeface="Lexend"/>
            </a:endParaRPr>
          </a:p>
        </p:txBody>
      </p:sp>
      <p:sp>
        <p:nvSpPr>
          <p:cNvPr id="1672" name="Google Shape;1672;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iyo qiimeynta macnaha (contexts) la qaabeeyey (modelled)</a:t>
            </a:r>
            <a:endParaRPr/>
          </a:p>
        </p:txBody>
      </p:sp>
      <p:grpSp>
        <p:nvGrpSpPr>
          <p:cNvPr id="1673" name="Google Shape;1673;p103"/>
          <p:cNvGrpSpPr/>
          <p:nvPr/>
        </p:nvGrpSpPr>
        <p:grpSpPr>
          <a:xfrm>
            <a:off x="5039909" y="1080087"/>
            <a:ext cx="3779611" cy="2273499"/>
            <a:chOff x="4432750" y="1080142"/>
            <a:chExt cx="4387244" cy="2639001"/>
          </a:xfrm>
        </p:grpSpPr>
        <p:cxnSp>
          <p:nvCxnSpPr>
            <p:cNvPr id="1674" name="Google Shape;1674;p103"/>
            <p:cNvCxnSpPr/>
            <p:nvPr/>
          </p:nvCxnSpPr>
          <p:spPr>
            <a:xfrm>
              <a:off x="7182275" y="2685300"/>
              <a:ext cx="550800" cy="398400"/>
            </a:xfrm>
            <a:prstGeom prst="straightConnector1">
              <a:avLst/>
            </a:prstGeom>
            <a:noFill/>
            <a:ln cap="flat" cmpd="sng" w="28575">
              <a:solidFill>
                <a:srgbClr val="374CF1"/>
              </a:solidFill>
              <a:prstDash val="solid"/>
              <a:round/>
              <a:headEnd len="med" w="med" type="none"/>
              <a:tailEnd len="med" w="med" type="none"/>
            </a:ln>
          </p:spPr>
        </p:cxnSp>
        <p:sp>
          <p:nvSpPr>
            <p:cNvPr id="1675" name="Google Shape;1675;p103"/>
            <p:cNvSpPr txBox="1"/>
            <p:nvPr/>
          </p:nvSpPr>
          <p:spPr>
            <a:xfrm flipH="1" rot="3274">
              <a:off x="7368701" y="2081744"/>
              <a:ext cx="630000" cy="357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15 m</a:t>
              </a:r>
              <a:endParaRPr sz="2000">
                <a:latin typeface="Kalam"/>
                <a:ea typeface="Kalam"/>
                <a:cs typeface="Kalam"/>
                <a:sym typeface="Kalam"/>
              </a:endParaRPr>
            </a:p>
          </p:txBody>
        </p:sp>
        <p:grpSp>
          <p:nvGrpSpPr>
            <p:cNvPr id="1676" name="Google Shape;1676;p103"/>
            <p:cNvGrpSpPr/>
            <p:nvPr/>
          </p:nvGrpSpPr>
          <p:grpSpPr>
            <a:xfrm flipH="1" rot="-5400000">
              <a:off x="5898457" y="1415272"/>
              <a:ext cx="1308737" cy="1640932"/>
              <a:chOff x="6717888" y="1981143"/>
              <a:chExt cx="1308737" cy="1640932"/>
            </a:xfrm>
          </p:grpSpPr>
          <p:cxnSp>
            <p:nvCxnSpPr>
              <p:cNvPr id="1677" name="Google Shape;1677;p103"/>
              <p:cNvCxnSpPr/>
              <p:nvPr/>
            </p:nvCxnSpPr>
            <p:spPr>
              <a:xfrm rot="10800000">
                <a:off x="6858758" y="3622075"/>
                <a:ext cx="983700" cy="0"/>
              </a:xfrm>
              <a:prstGeom prst="straightConnector1">
                <a:avLst/>
              </a:prstGeom>
              <a:noFill/>
              <a:ln cap="flat" cmpd="sng" w="28575">
                <a:solidFill>
                  <a:schemeClr val="accent5"/>
                </a:solidFill>
                <a:prstDash val="solid"/>
                <a:round/>
                <a:headEnd len="med" w="med" type="triangle"/>
                <a:tailEnd len="med" w="med" type="triangle"/>
              </a:ln>
            </p:spPr>
          </p:cxnSp>
          <p:sp>
            <p:nvSpPr>
              <p:cNvPr id="1678" name="Google Shape;1678;p103"/>
              <p:cNvSpPr/>
              <p:nvPr/>
            </p:nvSpPr>
            <p:spPr>
              <a:xfrm flipH="1">
                <a:off x="6863325" y="2092099"/>
                <a:ext cx="960300" cy="13380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79" name="Google Shape;1679;p103"/>
              <p:cNvCxnSpPr/>
              <p:nvPr/>
            </p:nvCxnSpPr>
            <p:spPr>
              <a:xfrm>
                <a:off x="8026625" y="2129300"/>
                <a:ext cx="0" cy="1300500"/>
              </a:xfrm>
              <a:prstGeom prst="straightConnector1">
                <a:avLst/>
              </a:prstGeom>
              <a:noFill/>
              <a:ln cap="flat" cmpd="sng" w="28575">
                <a:solidFill>
                  <a:schemeClr val="accent5"/>
                </a:solidFill>
                <a:prstDash val="solid"/>
                <a:round/>
                <a:headEnd len="med" w="med" type="triangle"/>
                <a:tailEnd len="med" w="med" type="triangle"/>
              </a:ln>
            </p:spPr>
          </p:cxnSp>
          <p:sp>
            <p:nvSpPr>
              <p:cNvPr id="1680" name="Google Shape;1680;p103"/>
              <p:cNvSpPr/>
              <p:nvPr/>
            </p:nvSpPr>
            <p:spPr>
              <a:xfrm flipH="1">
                <a:off x="7641600" y="3250150"/>
                <a:ext cx="179700" cy="179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81" name="Google Shape;1681;p103"/>
              <p:cNvCxnSpPr/>
              <p:nvPr/>
            </p:nvCxnSpPr>
            <p:spPr>
              <a:xfrm rot="7545233">
                <a:off x="6364447" y="2671143"/>
                <a:ext cx="1700483"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682" name="Google Shape;1682;p103"/>
            <p:cNvSpPr txBox="1"/>
            <p:nvPr/>
          </p:nvSpPr>
          <p:spPr>
            <a:xfrm flipH="1" rot="3652">
              <a:off x="6129213" y="2911243"/>
              <a:ext cx="847200" cy="357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18.7 m</a:t>
              </a:r>
              <a:endParaRPr sz="2000">
                <a:latin typeface="Kalam"/>
                <a:ea typeface="Kalam"/>
                <a:cs typeface="Kalam"/>
                <a:sym typeface="Kalam"/>
              </a:endParaRPr>
            </a:p>
          </p:txBody>
        </p:sp>
        <p:sp>
          <p:nvSpPr>
            <p:cNvPr id="1683" name="Google Shape;1683;p103"/>
            <p:cNvSpPr txBox="1"/>
            <p:nvPr/>
          </p:nvSpPr>
          <p:spPr>
            <a:xfrm flipH="1" rot="3652">
              <a:off x="5676547" y="1771193"/>
              <a:ext cx="847200" cy="357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24 m</a:t>
              </a:r>
              <a:endParaRPr sz="2000">
                <a:latin typeface="Kalam"/>
                <a:ea typeface="Kalam"/>
                <a:cs typeface="Kalam"/>
                <a:sym typeface="Kalam"/>
              </a:endParaRPr>
            </a:p>
          </p:txBody>
        </p:sp>
        <p:sp>
          <p:nvSpPr>
            <p:cNvPr id="1684" name="Google Shape;1684;p103"/>
            <p:cNvSpPr txBox="1"/>
            <p:nvPr/>
          </p:nvSpPr>
          <p:spPr>
            <a:xfrm flipH="1" rot="3065">
              <a:off x="7659775" y="3004046"/>
              <a:ext cx="1009500" cy="357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batariga (battery)</a:t>
              </a:r>
              <a:endParaRPr sz="2000">
                <a:latin typeface="Kalam"/>
                <a:ea typeface="Kalam"/>
                <a:cs typeface="Kalam"/>
                <a:sym typeface="Kalam"/>
              </a:endParaRPr>
            </a:p>
          </p:txBody>
        </p:sp>
        <p:sp>
          <p:nvSpPr>
            <p:cNvPr id="1685" name="Google Shape;1685;p103"/>
            <p:cNvSpPr txBox="1"/>
            <p:nvPr/>
          </p:nvSpPr>
          <p:spPr>
            <a:xfrm flipH="1" rot="3370">
              <a:off x="7289994" y="1080892"/>
              <a:ext cx="1530001" cy="714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dusheeda tiirka iyo iftiinka (top of mast and light)</a:t>
              </a:r>
              <a:endParaRPr sz="2000">
                <a:latin typeface="Kalam"/>
                <a:ea typeface="Kalam"/>
                <a:cs typeface="Kalam"/>
                <a:sym typeface="Kalam"/>
              </a:endParaRPr>
            </a:p>
          </p:txBody>
        </p:sp>
        <p:sp>
          <p:nvSpPr>
            <p:cNvPr id="1686" name="Google Shape;1686;p103"/>
            <p:cNvSpPr txBox="1"/>
            <p:nvPr/>
          </p:nvSpPr>
          <p:spPr>
            <a:xfrm flipH="1" rot="2488">
              <a:off x="4432750" y="3004093"/>
              <a:ext cx="1243800" cy="714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800"/>
                <a:buFont typeface="Arial"/>
                <a:buNone/>
              </a:pPr>
              <a:r>
                <a:rPr lang="en-GB" sz="1100">
                  <a:latin typeface="Kalam"/>
                  <a:ea typeface="Kalam"/>
                  <a:cs typeface="Kalam"/>
                  <a:sym typeface="Kalam"/>
                </a:rPr>
                <a:t>qabatada iyo iftiinka (hook and light)</a:t>
              </a:r>
              <a:endParaRPr sz="2000">
                <a:latin typeface="Kalam"/>
                <a:ea typeface="Kalam"/>
                <a:cs typeface="Kalam"/>
                <a:sym typeface="Kalam"/>
              </a:endParaRPr>
            </a:p>
          </p:txBody>
        </p:sp>
        <p:cxnSp>
          <p:nvCxnSpPr>
            <p:cNvPr id="1687" name="Google Shape;1687;p103"/>
            <p:cNvCxnSpPr>
              <a:stCxn id="1678" idx="0"/>
            </p:cNvCxnSpPr>
            <p:nvPr/>
          </p:nvCxnSpPr>
          <p:spPr>
            <a:xfrm flipH="1">
              <a:off x="5323116" y="2687107"/>
              <a:ext cx="520200" cy="396600"/>
            </a:xfrm>
            <a:prstGeom prst="straightConnector1">
              <a:avLst/>
            </a:prstGeom>
            <a:noFill/>
            <a:ln cap="flat" cmpd="sng" w="28575">
              <a:solidFill>
                <a:srgbClr val="374CF1"/>
              </a:solidFill>
              <a:prstDash val="solid"/>
              <a:round/>
              <a:headEnd len="med" w="med" type="none"/>
              <a:tailEnd len="med" w="med" type="none"/>
            </a:ln>
          </p:spPr>
        </p:cxnSp>
        <p:cxnSp>
          <p:nvCxnSpPr>
            <p:cNvPr id="1688" name="Google Shape;1688;p103"/>
            <p:cNvCxnSpPr/>
            <p:nvPr/>
          </p:nvCxnSpPr>
          <p:spPr>
            <a:xfrm flipH="1" rot="10800000">
              <a:off x="7183800" y="1425600"/>
              <a:ext cx="324000" cy="300300"/>
            </a:xfrm>
            <a:prstGeom prst="straightConnector1">
              <a:avLst/>
            </a:prstGeom>
            <a:noFill/>
            <a:ln cap="flat" cmpd="sng" w="28575">
              <a:solidFill>
                <a:srgbClr val="374CF1"/>
              </a:solidFill>
              <a:prstDash val="solid"/>
              <a:round/>
              <a:headEnd len="med" w="med" type="none"/>
              <a:tailEnd len="med" w="med" type="none"/>
            </a:ln>
          </p:spPr>
        </p:cxnSp>
        <p:grpSp>
          <p:nvGrpSpPr>
            <p:cNvPr id="1689" name="Google Shape;1689;p103"/>
            <p:cNvGrpSpPr/>
            <p:nvPr/>
          </p:nvGrpSpPr>
          <p:grpSpPr>
            <a:xfrm>
              <a:off x="5774400" y="2592864"/>
              <a:ext cx="181800" cy="181800"/>
              <a:chOff x="4176250" y="3995500"/>
              <a:chExt cx="181800" cy="181800"/>
            </a:xfrm>
          </p:grpSpPr>
          <p:sp>
            <p:nvSpPr>
              <p:cNvPr id="1690" name="Google Shape;1690;p103"/>
              <p:cNvSpPr/>
              <p:nvPr/>
            </p:nvSpPr>
            <p:spPr>
              <a:xfrm>
                <a:off x="4176250" y="3995500"/>
                <a:ext cx="181800" cy="181800"/>
              </a:xfrm>
              <a:prstGeom prst="ellipse">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1" name="Google Shape;1691;p103"/>
              <p:cNvSpPr/>
              <p:nvPr/>
            </p:nvSpPr>
            <p:spPr>
              <a:xfrm>
                <a:off x="4199828" y="4019078"/>
                <a:ext cx="134700" cy="1347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2" name="Google Shape;1692;p103"/>
              <p:cNvSpPr/>
              <p:nvPr/>
            </p:nvSpPr>
            <p:spPr>
              <a:xfrm>
                <a:off x="4219122" y="4038372"/>
                <a:ext cx="96000" cy="96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93" name="Google Shape;1693;p103"/>
            <p:cNvGrpSpPr/>
            <p:nvPr/>
          </p:nvGrpSpPr>
          <p:grpSpPr>
            <a:xfrm>
              <a:off x="7085439" y="1654039"/>
              <a:ext cx="181800" cy="181800"/>
              <a:chOff x="4176250" y="3995500"/>
              <a:chExt cx="181800" cy="181800"/>
            </a:xfrm>
          </p:grpSpPr>
          <p:sp>
            <p:nvSpPr>
              <p:cNvPr id="1694" name="Google Shape;1694;p103"/>
              <p:cNvSpPr/>
              <p:nvPr/>
            </p:nvSpPr>
            <p:spPr>
              <a:xfrm>
                <a:off x="4176250" y="3995500"/>
                <a:ext cx="181800" cy="181800"/>
              </a:xfrm>
              <a:prstGeom prst="ellipse">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5" name="Google Shape;1695;p103"/>
              <p:cNvSpPr/>
              <p:nvPr/>
            </p:nvSpPr>
            <p:spPr>
              <a:xfrm>
                <a:off x="4199828" y="4019078"/>
                <a:ext cx="134700" cy="1347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6" name="Google Shape;1696;p103"/>
              <p:cNvSpPr/>
              <p:nvPr/>
            </p:nvSpPr>
            <p:spPr>
              <a:xfrm>
                <a:off x="4219122" y="4038372"/>
                <a:ext cx="96000" cy="96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1697" name="Google Shape;1697;p103"/>
          <p:cNvSpPr txBox="1"/>
          <p:nvPr/>
        </p:nvSpPr>
        <p:spPr>
          <a:xfrm flipH="1" rot="2907">
            <a:off x="324249" y="1647385"/>
            <a:ext cx="3547201"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Kalam"/>
                <a:ea typeface="Kalam"/>
                <a:cs typeface="Kalam"/>
                <a:sym typeface="Kalam"/>
              </a:rPr>
              <a:t>Jawaabaha suurtagalka ah waxaa ka mid noqon kara:</a:t>
            </a:r>
            <a:endParaRPr sz="2000">
              <a:latin typeface="Kalam"/>
              <a:ea typeface="Kalam"/>
              <a:cs typeface="Kalam"/>
              <a:sym typeface="Kalam"/>
            </a:endParaRPr>
          </a:p>
        </p:txBody>
      </p:sp>
      <p:sp>
        <p:nvSpPr>
          <p:cNvPr id="1698" name="Google Shape;1698;p103"/>
          <p:cNvSpPr txBox="1"/>
          <p:nvPr/>
        </p:nvSpPr>
        <p:spPr>
          <a:xfrm flipH="1" rot="2225">
            <a:off x="459000" y="2041575"/>
            <a:ext cx="4171801"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Tiirka taleefoonka (phone mast) waa si toos ah (vertical), sidaas darteed waa u qumman yahay (perpendicular) dhulka.</a:t>
            </a:r>
            <a:endParaRPr sz="2000">
              <a:latin typeface="Kalam"/>
              <a:ea typeface="Kalam"/>
              <a:cs typeface="Kalam"/>
              <a:sym typeface="Kalam"/>
            </a:endParaRPr>
          </a:p>
        </p:txBody>
      </p:sp>
      <p:sp>
        <p:nvSpPr>
          <p:cNvPr id="1699" name="Google Shape;1699;p103"/>
          <p:cNvSpPr txBox="1"/>
          <p:nvPr/>
        </p:nvSpPr>
        <p:spPr>
          <a:xfrm flipH="1" rot="2225">
            <a:off x="459000" y="2743425"/>
            <a:ext cx="4171801"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Siliga (cable) uu qaabeeyey (modelled) hypotenuse-ka saddexagalka (triangle) waa si toos ah (straight), oo ma foorarsado ama ma hoobto.</a:t>
            </a:r>
            <a:endParaRPr sz="2000">
              <a:latin typeface="Kalam"/>
              <a:ea typeface="Kalam"/>
              <a:cs typeface="Kalam"/>
              <a:sym typeface="Kalam"/>
            </a:endParaRPr>
          </a:p>
        </p:txBody>
      </p:sp>
      <p:sp>
        <p:nvSpPr>
          <p:cNvPr id="1700" name="Google Shape;1700;p103"/>
          <p:cNvSpPr txBox="1"/>
          <p:nvPr/>
        </p:nvSpPr>
        <p:spPr>
          <a:xfrm flipH="1" rot="2326">
            <a:off x="459124" y="3753094"/>
            <a:ext cx="4433101"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Kalam"/>
                <a:ea typeface="Kalam"/>
                <a:cs typeface="Kalam"/>
                <a:sym typeface="Kalam"/>
              </a:rPr>
              <a:t>Dhulku waa si siman (horizontal), oo ma beddelo jiiradiisa (gradient) meel kasta oo u dhaxaysa qabatada (hook) iyo tiirka.</a:t>
            </a:r>
            <a:endParaRPr sz="2000">
              <a:latin typeface="Kalam"/>
              <a:ea typeface="Kalam"/>
              <a:cs typeface="Kalam"/>
              <a:sym typeface="Kalam"/>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4" name="Shape 1704"/>
        <p:cNvGrpSpPr/>
        <p:nvPr/>
      </p:nvGrpSpPr>
      <p:grpSpPr>
        <a:xfrm>
          <a:off x="0" y="0"/>
          <a:ext cx="0" cy="0"/>
          <a:chOff x="0" y="0"/>
          <a:chExt cx="0" cy="0"/>
        </a:xfrm>
      </p:grpSpPr>
      <p:sp>
        <p:nvSpPr>
          <p:cNvPr id="1705" name="Google Shape;1705;p104"/>
          <p:cNvSpPr txBox="1"/>
          <p:nvPr/>
        </p:nvSpPr>
        <p:spPr>
          <a:xfrm rot="-4613">
            <a:off x="323996" y="651483"/>
            <a:ext cx="8496008" cy="1496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Waxaa jira macnayaal badan oo dhabta ah (real-world contexts) oo ku lug leh dherer ama masaafo u qumman (perpendicular) oo loo qaabeyn karo (modelled) sida saddexagallo qumman (right-angled triangles).</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Qiyaasta (theorem) ee Pythagoras ayaa markaa loo isticmaali karaa xisaabinta dhererka maqan (missing lengths) si loo xalliyo dhibaatooyinka macnaha (context).</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Si kastaba ha ahaatee, macnayaashan (contexts), haddii qaar ka mid ah malooyinka (assumptions) la qaaday ay run kama aha, tani waxay burin kartaa in macnaha (context) loo qaabeyn karo (modelled) sida saddexagal qumman (right-angled triangle), sidaas darteedna in qiyaasta (theorem) ee Pythagoras la isticmaali karo.</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Qaar ka mid ah malooyinkan (assumptions) waxaa ka mid ah: dhererka iyo masaafada (lengths and distances) oo ah waddooyin toosan (linear paths), dhererka oo isu qumman (perpendicular), iyo masaafada (distances) oo isgoysa (intersect).</a:t>
            </a:r>
            <a:endParaRPr sz="1800">
              <a:solidFill>
                <a:schemeClr val="dk1"/>
              </a:solidFill>
              <a:latin typeface="Lexend"/>
              <a:ea typeface="Lexend"/>
              <a:cs typeface="Lexend"/>
              <a:sym typeface="Lexend"/>
            </a:endParaRPr>
          </a:p>
        </p:txBody>
      </p:sp>
      <p:sp>
        <p:nvSpPr>
          <p:cNvPr id="1706" name="Google Shape;1706;p10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Qiyaasta (theorem) ee Pythagoras ee macnaha (context)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