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3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351B46-0E67-4716-9E2F-C60DA20F5B84}">
  <a:tblStyle styleId="{17351B46-0E67-4716-9E2F-C60DA20F5B8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32395a699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32395a699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000">
              <a:latin typeface="Quicksand"/>
              <a:ea typeface="Quicksand"/>
              <a:cs typeface="Quicksand"/>
              <a:sym typeface="Quicksand"/>
            </a:endParaRPr>
          </a:p>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32395a6996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32395a6996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32395a6996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32395a6996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32395a6996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32395a6996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32395a6996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32395a6996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32395a6996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32395a6996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32395a69966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32395a69966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32395a6996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32395a6996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32395a6996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32395a6996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32395a6996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32395a6996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32395a69966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32395a69966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2395a6996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32395a6996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32395a69966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32395a69966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32395a69966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0" name="Google Shape;1150;g32395a69966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32395a69966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32395a69966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32395a69966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32395a69966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32395a69966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32395a69966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32395a69966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32395a69966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32395a69966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32395a69966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32395a69966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32395a69966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32395a69966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32395a69966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32395a69966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32395a69966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32395a6996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32395a6996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32395a69966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32395a69966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32395a69966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32395a69966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32395a69966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32395a69966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32395a69966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32395a69966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32395a69966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32395a69966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32395a69966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32395a69966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32395a69966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32395a69966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2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7.png"/><Relationship Id="rId5"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1.png"/><Relationship Id="rId5" Type="http://schemas.openxmlformats.org/officeDocument/2006/relationships/image" Target="../media/image2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2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2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4.png"/><Relationship Id="rId4" Type="http://schemas.openxmlformats.org/officeDocument/2006/relationships/image" Target="../media/image92.png"/><Relationship Id="rId5" Type="http://schemas.openxmlformats.org/officeDocument/2006/relationships/image" Target="../media/image41.png"/><Relationship Id="rId6" Type="http://schemas.openxmlformats.org/officeDocument/2006/relationships/image" Target="../media/image39.png"/><Relationship Id="rId7"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92.png"/><Relationship Id="rId4" Type="http://schemas.openxmlformats.org/officeDocument/2006/relationships/image" Target="../media/image37.png"/><Relationship Id="rId5" Type="http://schemas.openxmlformats.org/officeDocument/2006/relationships/image" Target="../media/image34.png"/><Relationship Id="rId6" Type="http://schemas.openxmlformats.org/officeDocument/2006/relationships/image" Target="../media/image42.png"/><Relationship Id="rId7" Type="http://schemas.openxmlformats.org/officeDocument/2006/relationships/image" Target="../media/image41.png"/><Relationship Id="rId8" Type="http://schemas.openxmlformats.org/officeDocument/2006/relationships/image" Target="../media/image39.png"/><Relationship Id="rId9"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92.png"/><Relationship Id="rId4" Type="http://schemas.openxmlformats.org/officeDocument/2006/relationships/image" Target="../media/image51.png"/><Relationship Id="rId5" Type="http://schemas.openxmlformats.org/officeDocument/2006/relationships/image" Target="../media/image37.png"/><Relationship Id="rId6" Type="http://schemas.openxmlformats.org/officeDocument/2006/relationships/image" Target="../media/image34.png"/><Relationship Id="rId7" Type="http://schemas.openxmlformats.org/officeDocument/2006/relationships/image" Target="../media/image42.png"/><Relationship Id="rId8" Type="http://schemas.openxmlformats.org/officeDocument/2006/relationships/image" Target="../media/image41.png"/><Relationship Id="rId9" Type="http://schemas.openxmlformats.org/officeDocument/2006/relationships/image" Target="../media/image39.png"/><Relationship Id="rId10" Type="http://schemas.openxmlformats.org/officeDocument/2006/relationships/image" Target="../media/image49.png"/><Relationship Id="rId11" Type="http://schemas.openxmlformats.org/officeDocument/2006/relationships/image" Target="../media/image3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6.png"/><Relationship Id="rId4" Type="http://schemas.openxmlformats.org/officeDocument/2006/relationships/image" Target="../media/image5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6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3.png"/><Relationship Id="rId3" Type="http://schemas.openxmlformats.org/officeDocument/2006/relationships/image" Target="../media/image70.png"/><Relationship Id="rId4" Type="http://schemas.openxmlformats.org/officeDocument/2006/relationships/image" Target="../media/image7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8.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 Id="rId3" Type="http://schemas.openxmlformats.org/officeDocument/2006/relationships/image" Target="../media/image69.png"/><Relationship Id="rId4" Type="http://schemas.openxmlformats.org/officeDocument/2006/relationships/image" Target="../media/image92.png"/><Relationship Id="rId5" Type="http://schemas.openxmlformats.org/officeDocument/2006/relationships/image" Target="../media/image75.png"/><Relationship Id="rId6" Type="http://schemas.openxmlformats.org/officeDocument/2006/relationships/image" Target="../media/image73.png"/><Relationship Id="rId7" Type="http://schemas.openxmlformats.org/officeDocument/2006/relationships/image" Target="../media/image68.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6.png"/><Relationship Id="rId3" Type="http://schemas.openxmlformats.org/officeDocument/2006/relationships/image" Target="../media/image7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6.png"/><Relationship Id="rId3" Type="http://schemas.openxmlformats.org/officeDocument/2006/relationships/image" Target="../media/image79.png"/><Relationship Id="rId4" Type="http://schemas.openxmlformats.org/officeDocument/2006/relationships/image" Target="../media/image78.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6.png"/><Relationship Id="rId3" Type="http://schemas.openxmlformats.org/officeDocument/2006/relationships/image" Target="../media/image8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6.png"/><Relationship Id="rId3" Type="http://schemas.openxmlformats.org/officeDocument/2006/relationships/image" Target="../media/image8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png"/><Relationship Id="rId3" Type="http://schemas.openxmlformats.org/officeDocument/2006/relationships/image" Target="../media/image77.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png"/><Relationship Id="rId3" Type="http://schemas.openxmlformats.org/officeDocument/2006/relationships/image" Target="../media/image79.png"/><Relationship Id="rId4" Type="http://schemas.openxmlformats.org/officeDocument/2006/relationships/image" Target="../media/image78.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png"/><Relationship Id="rId3" Type="http://schemas.openxmlformats.org/officeDocument/2006/relationships/image" Target="../media/image80.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png"/><Relationship Id="rId3" Type="http://schemas.openxmlformats.org/officeDocument/2006/relationships/image" Target="../media/image8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7" name="Google Shape;357;p3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66" name="Google Shape;366;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4" name="Google Shape;374;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40"/>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6" name="Google Shape;526;p44"/>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0" name="Google Shape;770;p5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3" name="Google Shape;803;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9" name="Google Shape;839;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8" name="Google Shape;848;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88" name="Google Shape;888;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1" name="Google Shape;891;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2" name="Google Shape;892;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3" name="Shape 893"/>
        <p:cNvGrpSpPr/>
        <p:nvPr/>
      </p:nvGrpSpPr>
      <p:grpSpPr>
        <a:xfrm>
          <a:off x="0" y="0"/>
          <a:ext cx="0" cy="0"/>
          <a:chOff x="0" y="0"/>
          <a:chExt cx="0" cy="0"/>
        </a:xfrm>
      </p:grpSpPr>
      <p:pic>
        <p:nvPicPr>
          <p:cNvPr id="894" name="Google Shape;894;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5" name="Google Shape;895;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6" name="Shape 896"/>
        <p:cNvGrpSpPr/>
        <p:nvPr/>
      </p:nvGrpSpPr>
      <p:grpSpPr>
        <a:xfrm>
          <a:off x="0" y="0"/>
          <a:ext cx="0" cy="0"/>
          <a:chOff x="0" y="0"/>
          <a:chExt cx="0" cy="0"/>
        </a:xfrm>
      </p:grpSpPr>
      <p:sp>
        <p:nvSpPr>
          <p:cNvPr id="897" name="Google Shape;897;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8" name="Google Shape;898;p7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1">
  <p:cSld name="CUSTOM_1_2">
    <p:bg>
      <p:bgPr>
        <a:solidFill>
          <a:srgbClr val="FFF7CC"/>
        </a:solidFill>
      </p:bgPr>
    </p:bg>
    <p:spTree>
      <p:nvGrpSpPr>
        <p:cNvPr id="899" name="Shape 899"/>
        <p:cNvGrpSpPr/>
        <p:nvPr/>
      </p:nvGrpSpPr>
      <p:grpSpPr>
        <a:xfrm>
          <a:off x="0" y="0"/>
          <a:ext cx="0" cy="0"/>
          <a:chOff x="0" y="0"/>
          <a:chExt cx="0" cy="0"/>
        </a:xfrm>
      </p:grpSpPr>
      <p:sp>
        <p:nvSpPr>
          <p:cNvPr id="900" name="Google Shape;900;p73"/>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3"/>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73"/>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903" name="Google Shape;903;p73"/>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904" name="Google Shape;904;p73"/>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905" name="Google Shape;905;p73"/>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906" name="Google Shape;906;p73"/>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907" name="Google Shape;907;p73"/>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908" name="Google Shape;908;p73"/>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909" name="Google Shape;909;p73"/>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910" name="Google Shape;910;p73"/>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911" name="Google Shape;911;p73"/>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912" name="Google Shape;912;p73"/>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913" name="Google Shape;913;p73"/>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1">
  <p:cSld name="CUSTOM_3_1_1_2">
    <p:spTree>
      <p:nvGrpSpPr>
        <p:cNvPr id="914" name="Shape 914"/>
        <p:cNvGrpSpPr/>
        <p:nvPr/>
      </p:nvGrpSpPr>
      <p:grpSpPr>
        <a:xfrm>
          <a:off x="0" y="0"/>
          <a:ext cx="0" cy="0"/>
          <a:chOff x="0" y="0"/>
          <a:chExt cx="0" cy="0"/>
        </a:xfrm>
      </p:grpSpPr>
      <p:sp>
        <p:nvSpPr>
          <p:cNvPr id="915" name="Google Shape;91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6" name="Google Shape;91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17" name="Google Shape;91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18" name="Google Shape;918;p74"/>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19" name="Google Shape;919;p74"/>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0" name="Google Shape;920;p74"/>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1" name="Google Shape;921;p74"/>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2" name="Google Shape;922;p74"/>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3" name="Google Shape;923;p74"/>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4" name="Google Shape;924;p74"/>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5" name="Google Shape;925;p74"/>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1">
  <p:cSld name="CUSTOM_3_3">
    <p:spTree>
      <p:nvGrpSpPr>
        <p:cNvPr id="926" name="Shape 926"/>
        <p:cNvGrpSpPr/>
        <p:nvPr/>
      </p:nvGrpSpPr>
      <p:grpSpPr>
        <a:xfrm>
          <a:off x="0" y="0"/>
          <a:ext cx="0" cy="0"/>
          <a:chOff x="0" y="0"/>
          <a:chExt cx="0" cy="0"/>
        </a:xfrm>
      </p:grpSpPr>
      <p:sp>
        <p:nvSpPr>
          <p:cNvPr id="927" name="Google Shape;927;p75"/>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8" name="Google Shape;928;p75"/>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929" name="Google Shape;929;p75"/>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930" name="Google Shape;930;p75"/>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931" name="Google Shape;931;p75"/>
          <p:cNvCxnSpPr>
            <a:endCxn id="932"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33" name="Google Shape;933;p75"/>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34" name="Google Shape;934;p75"/>
          <p:cNvSpPr txBox="1"/>
          <p:nvPr>
            <p:ph type="title"/>
          </p:nvPr>
        </p:nvSpPr>
        <p:spPr>
          <a:xfrm>
            <a:off x="1225225" y="2090813"/>
            <a:ext cx="68523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35" name="Google Shape;935;p75"/>
          <p:cNvSpPr txBox="1"/>
          <p:nvPr>
            <p:ph idx="2" type="title"/>
          </p:nvPr>
        </p:nvSpPr>
        <p:spPr>
          <a:xfrm>
            <a:off x="1225225" y="3027088"/>
            <a:ext cx="68523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pic>
        <p:nvPicPr>
          <p:cNvPr id="932" name="Google Shape;932;p75"/>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36" name="Google Shape;936;p75"/>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37" name="Google Shape;937;p75"/>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38" name="Google Shape;938;p75"/>
          <p:cNvSpPr txBox="1"/>
          <p:nvPr>
            <p:ph idx="3" type="title"/>
          </p:nvPr>
        </p:nvSpPr>
        <p:spPr>
          <a:xfrm>
            <a:off x="324000" y="657600"/>
            <a:ext cx="5741400" cy="615600"/>
          </a:xfrm>
          <a:prstGeom prst="rect">
            <a:avLst/>
          </a:prstGeom>
        </p:spPr>
        <p:txBody>
          <a:bodyPr anchorCtr="0" anchor="t" bIns="0" lIns="0" spcFirstLastPara="1" rIns="0" wrap="square" tIns="0">
            <a:sp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1">
  <p:cSld name="TITLE_AND_TWO_COLUMNS_1_1_6_2_1_4_1">
    <p:spTree>
      <p:nvGrpSpPr>
        <p:cNvPr id="939" name="Shape 939"/>
        <p:cNvGrpSpPr/>
        <p:nvPr/>
      </p:nvGrpSpPr>
      <p:grpSpPr>
        <a:xfrm>
          <a:off x="0" y="0"/>
          <a:ext cx="0" cy="0"/>
          <a:chOff x="0" y="0"/>
          <a:chExt cx="0" cy="0"/>
        </a:xfrm>
      </p:grpSpPr>
      <p:pic>
        <p:nvPicPr>
          <p:cNvPr id="940" name="Google Shape;940;p7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1" name="Google Shape;941;p76"/>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76"/>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3" name="Google Shape;943;p76"/>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44" name="Google Shape;944;p7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45" name="Google Shape;945;p7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1">
  <p:cSld name="TITLE_AND_TWO_COLUMNS_1_1_7_1_1">
    <p:bg>
      <p:bgPr>
        <a:solidFill>
          <a:srgbClr val="EBEDFE"/>
        </a:solidFill>
      </p:bgPr>
    </p:bg>
    <p:spTree>
      <p:nvGrpSpPr>
        <p:cNvPr id="946" name="Shape 946"/>
        <p:cNvGrpSpPr/>
        <p:nvPr/>
      </p:nvGrpSpPr>
      <p:grpSpPr>
        <a:xfrm>
          <a:off x="0" y="0"/>
          <a:ext cx="0" cy="0"/>
          <a:chOff x="0" y="0"/>
          <a:chExt cx="0" cy="0"/>
        </a:xfrm>
      </p:grpSpPr>
      <p:pic>
        <p:nvPicPr>
          <p:cNvPr id="947" name="Google Shape;947;p7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48" name="Google Shape;948;p7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77"/>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50" name="Google Shape;950;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51" name="Google Shape;951;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952" name="Google Shape;952;p77"/>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53" name="Google Shape;953;p7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54" name="Google Shape;954;p77"/>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55" name="Google Shape;955;p77"/>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grpSp>
        <p:nvGrpSpPr>
          <p:cNvPr id="956" name="Google Shape;956;p77"/>
          <p:cNvGrpSpPr/>
          <p:nvPr/>
        </p:nvGrpSpPr>
        <p:grpSpPr>
          <a:xfrm>
            <a:off x="323653" y="1804438"/>
            <a:ext cx="457200" cy="457200"/>
            <a:chOff x="1020916" y="1442088"/>
            <a:chExt cx="457200" cy="457200"/>
          </a:xfrm>
        </p:grpSpPr>
        <p:pic>
          <p:nvPicPr>
            <p:cNvPr id="957" name="Google Shape;957;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58" name="Google Shape;958;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59" name="Google Shape;959;p77"/>
          <p:cNvGrpSpPr/>
          <p:nvPr/>
        </p:nvGrpSpPr>
        <p:grpSpPr>
          <a:xfrm>
            <a:off x="323653" y="2766575"/>
            <a:ext cx="457200" cy="457200"/>
            <a:chOff x="1020916" y="1442088"/>
            <a:chExt cx="457200" cy="457200"/>
          </a:xfrm>
        </p:grpSpPr>
        <p:pic>
          <p:nvPicPr>
            <p:cNvPr id="960" name="Google Shape;960;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61" name="Google Shape;961;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62" name="Google Shape;962;p77"/>
          <p:cNvGrpSpPr/>
          <p:nvPr/>
        </p:nvGrpSpPr>
        <p:grpSpPr>
          <a:xfrm>
            <a:off x="323641" y="3729038"/>
            <a:ext cx="457200" cy="457200"/>
            <a:chOff x="1020916" y="1442088"/>
            <a:chExt cx="457200" cy="457200"/>
          </a:xfrm>
        </p:grpSpPr>
        <p:pic>
          <p:nvPicPr>
            <p:cNvPr id="963" name="Google Shape;963;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64" name="Google Shape;964;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1">
    <p:spTree>
      <p:nvGrpSpPr>
        <p:cNvPr id="965" name="Shape 965"/>
        <p:cNvGrpSpPr/>
        <p:nvPr/>
      </p:nvGrpSpPr>
      <p:grpSpPr>
        <a:xfrm>
          <a:off x="0" y="0"/>
          <a:ext cx="0" cy="0"/>
          <a:chOff x="0" y="0"/>
          <a:chExt cx="0" cy="0"/>
        </a:xfrm>
      </p:grpSpPr>
      <p:pic>
        <p:nvPicPr>
          <p:cNvPr id="966" name="Google Shape;966;p7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67" name="Google Shape;967;p7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78"/>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969" name="Google Shape;969;p7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70" name="Google Shape;970;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71" name="Google Shape;971;p78"/>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972" name="Google Shape;972;p7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3">
    <p:bg>
      <p:bgPr>
        <a:solidFill>
          <a:srgbClr val="EBEDFE"/>
        </a:solidFill>
      </p:bgPr>
    </p:bg>
    <p:spTree>
      <p:nvGrpSpPr>
        <p:cNvPr id="973" name="Shape 973"/>
        <p:cNvGrpSpPr/>
        <p:nvPr/>
      </p:nvGrpSpPr>
      <p:grpSpPr>
        <a:xfrm>
          <a:off x="0" y="0"/>
          <a:ext cx="0" cy="0"/>
          <a:chOff x="0" y="0"/>
          <a:chExt cx="0" cy="0"/>
        </a:xfrm>
      </p:grpSpPr>
      <p:pic>
        <p:nvPicPr>
          <p:cNvPr id="974" name="Google Shape;974;p7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75" name="Google Shape;975;p7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79"/>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977" name="Google Shape;977;p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78" name="Google Shape;978;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79" name="Google Shape;979;p79"/>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980" name="Google Shape;980;p7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1">
  <p:cSld name="TITLE_AND_TWO_COLUMNS_1_1_6_2_1_2_1">
    <p:spTree>
      <p:nvGrpSpPr>
        <p:cNvPr id="981" name="Shape 981"/>
        <p:cNvGrpSpPr/>
        <p:nvPr/>
      </p:nvGrpSpPr>
      <p:grpSpPr>
        <a:xfrm>
          <a:off x="0" y="0"/>
          <a:ext cx="0" cy="0"/>
          <a:chOff x="0" y="0"/>
          <a:chExt cx="0" cy="0"/>
        </a:xfrm>
      </p:grpSpPr>
      <p:pic>
        <p:nvPicPr>
          <p:cNvPr id="982" name="Google Shape;982;p8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83" name="Google Shape;983;p8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0"/>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985" name="Google Shape;985;p8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86" name="Google Shape;986;p80"/>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87" name="Google Shape;987;p8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1">
  <p:cSld name="TITLE_AND_TWO_COLUMNS_1_1_7_1_1_1_3">
    <p:bg>
      <p:bgPr>
        <a:solidFill>
          <a:srgbClr val="EBEDFE"/>
        </a:solidFill>
      </p:bgPr>
    </p:bg>
    <p:spTree>
      <p:nvGrpSpPr>
        <p:cNvPr id="988" name="Shape 988"/>
        <p:cNvGrpSpPr/>
        <p:nvPr/>
      </p:nvGrpSpPr>
      <p:grpSpPr>
        <a:xfrm>
          <a:off x="0" y="0"/>
          <a:ext cx="0" cy="0"/>
          <a:chOff x="0" y="0"/>
          <a:chExt cx="0" cy="0"/>
        </a:xfrm>
      </p:grpSpPr>
      <p:pic>
        <p:nvPicPr>
          <p:cNvPr id="989" name="Google Shape;989;p8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90" name="Google Shape;990;p8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1"/>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92" name="Google Shape;992;p8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3" name="Google Shape;993;p8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994" name="Google Shape;994;p81"/>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5" name="Google Shape;995;p81"/>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6" name="Google Shape;996;p81"/>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7" name="Google Shape;997;p81"/>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grpSp>
        <p:nvGrpSpPr>
          <p:cNvPr id="998" name="Google Shape;998;p81"/>
          <p:cNvGrpSpPr/>
          <p:nvPr/>
        </p:nvGrpSpPr>
        <p:grpSpPr>
          <a:xfrm>
            <a:off x="323653" y="1804438"/>
            <a:ext cx="457200" cy="457200"/>
            <a:chOff x="1020916" y="1442088"/>
            <a:chExt cx="457200" cy="457200"/>
          </a:xfrm>
        </p:grpSpPr>
        <p:pic>
          <p:nvPicPr>
            <p:cNvPr id="999" name="Google Shape;999;p8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00" name="Google Shape;1000;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01" name="Google Shape;1001;p81"/>
          <p:cNvGrpSpPr/>
          <p:nvPr/>
        </p:nvGrpSpPr>
        <p:grpSpPr>
          <a:xfrm>
            <a:off x="323653" y="2766575"/>
            <a:ext cx="457200" cy="457200"/>
            <a:chOff x="1020916" y="1442088"/>
            <a:chExt cx="457200" cy="457200"/>
          </a:xfrm>
        </p:grpSpPr>
        <p:pic>
          <p:nvPicPr>
            <p:cNvPr id="1002" name="Google Shape;1002;p8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03" name="Google Shape;1003;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04" name="Google Shape;1004;p81"/>
          <p:cNvGrpSpPr/>
          <p:nvPr/>
        </p:nvGrpSpPr>
        <p:grpSpPr>
          <a:xfrm>
            <a:off x="323641" y="3729038"/>
            <a:ext cx="457200" cy="457200"/>
            <a:chOff x="1020916" y="1442088"/>
            <a:chExt cx="457200" cy="457200"/>
          </a:xfrm>
        </p:grpSpPr>
        <p:pic>
          <p:nvPicPr>
            <p:cNvPr id="1005" name="Google Shape;1005;p8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06" name="Google Shape;1006;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1007" name="Shape 1007"/>
        <p:cNvGrpSpPr/>
        <p:nvPr/>
      </p:nvGrpSpPr>
      <p:grpSpPr>
        <a:xfrm>
          <a:off x="0" y="0"/>
          <a:ext cx="0" cy="0"/>
          <a:chOff x="0" y="0"/>
          <a:chExt cx="0" cy="0"/>
        </a:xfrm>
      </p:grpSpPr>
      <p:pic>
        <p:nvPicPr>
          <p:cNvPr id="1008" name="Google Shape;1008;p8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9" name="Google Shape;1009;p8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82"/>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011" name="Google Shape;1011;p8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012" name="Google Shape;1012;p8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013" name="Google Shape;1013;p82"/>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014" name="Google Shape;1014;p8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1015" name="Shape 1015"/>
        <p:cNvGrpSpPr/>
        <p:nvPr/>
      </p:nvGrpSpPr>
      <p:grpSpPr>
        <a:xfrm>
          <a:off x="0" y="0"/>
          <a:ext cx="0" cy="0"/>
          <a:chOff x="0" y="0"/>
          <a:chExt cx="0" cy="0"/>
        </a:xfrm>
      </p:grpSpPr>
      <p:pic>
        <p:nvPicPr>
          <p:cNvPr id="1016" name="Google Shape;1016;p8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17" name="Google Shape;1017;p8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83"/>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019" name="Google Shape;1019;p8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020" name="Google Shape;1020;p8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21" name="Google Shape;1021;p83"/>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022" name="Google Shape;1022;p8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1_1">
    <p:spTree>
      <p:nvGrpSpPr>
        <p:cNvPr id="1023" name="Shape 1023"/>
        <p:cNvGrpSpPr/>
        <p:nvPr/>
      </p:nvGrpSpPr>
      <p:grpSpPr>
        <a:xfrm>
          <a:off x="0" y="0"/>
          <a:ext cx="0" cy="0"/>
          <a:chOff x="0" y="0"/>
          <a:chExt cx="0" cy="0"/>
        </a:xfrm>
      </p:grpSpPr>
      <p:sp>
        <p:nvSpPr>
          <p:cNvPr id="1024" name="Google Shape;1024;p84"/>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5" name="Google Shape;1025;p84"/>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026" name="Google Shape;1026;p84"/>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27" name="Google Shape;1027;p8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028" name="Google Shape;1028;p84"/>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slideLayout" Target="../slideLayouts/slideLayout80.xml"/><Relationship Id="rId82" Type="http://schemas.openxmlformats.org/officeDocument/2006/relationships/slideLayout" Target="../slideLayouts/slideLayout81.xml"/><Relationship Id="rId83" Type="http://schemas.openxmlformats.org/officeDocument/2006/relationships/slideLayout" Target="../slideLayouts/slideLayout82.xml"/><Relationship Id="rId84" Type="http://schemas.openxmlformats.org/officeDocument/2006/relationships/slideLayout" Target="../slideLayouts/slideLayout83.xml"/><Relationship Id="rId8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 id="2147483727" r:id="rId81"/>
    <p:sldLayoutId id="2147483728" r:id="rId82"/>
    <p:sldLayoutId id="2147483729" r:id="rId83"/>
    <p:sldLayoutId id="2147483730" r:id="rId8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xml"/><Relationship Id="rId3" Type="http://schemas.openxmlformats.org/officeDocument/2006/relationships/image" Target="../media/image8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9.xml"/><Relationship Id="rId3" Type="http://schemas.openxmlformats.org/officeDocument/2006/relationships/image" Target="../media/image88.png"/><Relationship Id="rId4" Type="http://schemas.openxmlformats.org/officeDocument/2006/relationships/image" Target="../media/image86.png"/><Relationship Id="rId5" Type="http://schemas.openxmlformats.org/officeDocument/2006/relationships/image" Target="../media/image85.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1.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0.xml"/><Relationship Id="rId3" Type="http://schemas.openxmlformats.org/officeDocument/2006/relationships/image" Target="../media/image8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1.xml"/><Relationship Id="rId3" Type="http://schemas.openxmlformats.org/officeDocument/2006/relationships/image" Target="../media/image88.png"/><Relationship Id="rId4" Type="http://schemas.openxmlformats.org/officeDocument/2006/relationships/image" Target="../media/image86.png"/><Relationship Id="rId5" Type="http://schemas.openxmlformats.org/officeDocument/2006/relationships/image" Target="../media/image85.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1.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2.xml"/><Relationship Id="rId3" Type="http://schemas.openxmlformats.org/officeDocument/2006/relationships/image" Target="../media/image8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3.xml"/><Relationship Id="rId3" Type="http://schemas.openxmlformats.org/officeDocument/2006/relationships/hyperlink" Target="http://oak.link/planet-list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5.xml"/><Relationship Id="rId3" Type="http://schemas.openxmlformats.org/officeDocument/2006/relationships/hyperlink" Target="http://oak.link/planet-lists-soluti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6.xml"/><Relationship Id="rId3" Type="http://schemas.openxmlformats.org/officeDocument/2006/relationships/image" Target="../media/image8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8.xml"/><Relationship Id="rId3" Type="http://schemas.openxmlformats.org/officeDocument/2006/relationships/image" Target="../media/image88.png"/><Relationship Id="rId4" Type="http://schemas.openxmlformats.org/officeDocument/2006/relationships/image" Target="../media/image86.png"/><Relationship Id="rId5" Type="http://schemas.openxmlformats.org/officeDocument/2006/relationships/image" Target="../media/image85.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11.png"/><Relationship Id="rId9"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xml"/><Relationship Id="rId3" Type="http://schemas.openxmlformats.org/officeDocument/2006/relationships/image" Target="../media/image8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2.xml"/><Relationship Id="rId3" Type="http://schemas.openxmlformats.org/officeDocument/2006/relationships/image" Target="../media/image8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3.xml"/><Relationship Id="rId3" Type="http://schemas.openxmlformats.org/officeDocument/2006/relationships/image" Target="../media/image9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4.xml"/><Relationship Id="rId3" Type="http://schemas.openxmlformats.org/officeDocument/2006/relationships/image" Target="../media/image90.png"/><Relationship Id="rId4" Type="http://schemas.openxmlformats.org/officeDocument/2006/relationships/image" Target="../media/image89.png"/><Relationship Id="rId5" Type="http://schemas.openxmlformats.org/officeDocument/2006/relationships/image" Target="../media/image9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5.xml"/><Relationship Id="rId3" Type="http://schemas.openxmlformats.org/officeDocument/2006/relationships/image" Target="../media/image90.png"/><Relationship Id="rId4" Type="http://schemas.openxmlformats.org/officeDocument/2006/relationships/image" Target="../media/image89.png"/><Relationship Id="rId5" Type="http://schemas.openxmlformats.org/officeDocument/2006/relationships/image" Target="../media/image9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6.xml"/><Relationship Id="rId3" Type="http://schemas.openxmlformats.org/officeDocument/2006/relationships/hyperlink" Target="http://oak.link/dice-roll-gam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8.xml"/><Relationship Id="rId3" Type="http://schemas.openxmlformats.org/officeDocument/2006/relationships/hyperlink" Target="http://oak.link/dice-roll-game-solution"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9.xml"/><Relationship Id="rId3" Type="http://schemas.openxmlformats.org/officeDocument/2006/relationships/hyperlink" Target="http://oak.link/dice-roll-game-solution"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DFE"/>
        </a:solidFill>
      </p:bgPr>
    </p:bg>
    <p:spTree>
      <p:nvGrpSpPr>
        <p:cNvPr id="1032" name="Shape 1032"/>
        <p:cNvGrpSpPr/>
        <p:nvPr/>
      </p:nvGrpSpPr>
      <p:grpSpPr>
        <a:xfrm>
          <a:off x="0" y="0"/>
          <a:ext cx="0" cy="0"/>
          <a:chOff x="0" y="0"/>
          <a:chExt cx="0" cy="0"/>
        </a:xfrm>
      </p:grpSpPr>
      <p:sp>
        <p:nvSpPr>
          <p:cNvPr id="1033" name="Google Shape;1033;p8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Hawlaha liiska Python</a:t>
            </a:r>
            <a:endParaRPr/>
          </a:p>
          <a:p>
            <a:pPr indent="0" lvl="0" marL="0" rtl="0" algn="l">
              <a:spcBef>
                <a:spcPts val="0"/>
              </a:spcBef>
              <a:spcAft>
                <a:spcPts val="0"/>
              </a:spcAft>
              <a:buNone/>
            </a:pPr>
            <a:r>
              <a:rPr>
                <a:latin typeface="Lexend"/>
              </a:rPr>
              <a:t/>
            </a:r>
            <a:endParaRPr/>
          </a:p>
        </p:txBody>
      </p:sp>
      <p:sp>
        <p:nvSpPr>
          <p:cNvPr id="1034" name="Google Shape;1034;p85"/>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Barnaamijyada Python ee xogta taxan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8" name="Shape 1038"/>
        <p:cNvGrpSpPr/>
        <p:nvPr/>
      </p:nvGrpSpPr>
      <p:grpSpPr>
        <a:xfrm>
          <a:off x="0" y="0"/>
          <a:ext cx="0" cy="0"/>
          <a:chOff x="0" y="0"/>
          <a:chExt cx="0" cy="0"/>
        </a:xfrm>
      </p:grpSpPr>
      <p:sp>
        <p:nvSpPr>
          <p:cNvPr id="1039" name="Google Shape;1039;p86"/>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
        <p:nvSpPr>
          <p:cNvPr id="1040" name="Google Shape;1040;p86"/>
          <p:cNvSpPr/>
          <p:nvPr/>
        </p:nvSpPr>
        <p:spPr>
          <a:xfrm>
            <a:off x="4685475" y="2308650"/>
            <a:ext cx="4134600" cy="782700"/>
          </a:xfrm>
          <a:prstGeom prst="rect">
            <a:avLst/>
          </a:prstGeom>
          <a:solidFill>
            <a:schemeClr val="lt1"/>
          </a:solidFill>
          <a:ln cap="flat" cmpd="sng" w="19050">
            <a:solidFill>
              <a:srgbClr val="7C9AEC"/>
            </a:solidFill>
            <a:prstDash val="solid"/>
            <a:round/>
            <a:headEnd len="sm" w="sm" type="none"/>
            <a:tailEnd len="sm" w="sm" type="none"/>
          </a:ln>
        </p:spPr>
        <p:txBody>
          <a:bodyPr anchorCtr="0" anchor="ctr" bIns="0" lIns="91425" spcFirstLastPara="1" rIns="91425"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Darsigani wuxuu ku darayaa agab dheeri ah oo laga soo dejin karo bogga darsiga.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87"/>
          <p:cNvSpPr txBox="1"/>
          <p:nvPr>
            <p:ph idx="1" type="subTitle"/>
          </p:nvPr>
        </p:nvSpPr>
        <p:spPr>
          <a:xfrm>
            <a:off x="666000" y="1620000"/>
            <a:ext cx="7270800" cy="25041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Clr>
                <a:schemeClr val="dk1"/>
              </a:buClr>
              <a:buSzPts val="1100"/>
              <a:buFont typeface="Arial"/>
              <a:buNone/>
              <a:defRPr/>
            </a:pPr>
            <a:r>
              <a:rPr lang="en-GB" sz="1100">
                <a:latin typeface="Lexend"/>
              </a:rPr>
              <a:t>Waxaan ku dari karaa oo ka saari karaa walxaha oo aan kala saari karaa xogta ku jirta liiska.</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88"/>
          <p:cNvSpPr txBox="1"/>
          <p:nvPr>
            <p:ph idx="3" type="subTitle"/>
          </p:nvPr>
        </p:nvSpPr>
        <p:spPr>
          <a:xfrm>
            <a:off x="324000" y="30960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habka liiska (list method)</a:t>
            </a:r>
            <a:endParaRPr/>
          </a:p>
        </p:txBody>
      </p:sp>
      <p:sp>
        <p:nvSpPr>
          <p:cNvPr id="1051" name="Google Shape;1051;p88"/>
          <p:cNvSpPr txBox="1"/>
          <p:nvPr>
            <p:ph idx="1" type="subTitle"/>
          </p:nvPr>
        </p:nvSpPr>
        <p:spPr>
          <a:xfrm>
            <a:off x="324000" y="40866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kala saar (sort)</a:t>
            </a:r>
            <a:endParaRPr/>
          </a:p>
        </p:txBody>
      </p:sp>
      <p:sp>
        <p:nvSpPr>
          <p:cNvPr id="1052" name="Google Shape;1052;p88"/>
          <p:cNvSpPr txBox="1"/>
          <p:nvPr>
            <p:ph idx="2" type="subTitle"/>
          </p:nvPr>
        </p:nvSpPr>
        <p:spPr>
          <a:xfrm>
            <a:off x="2699325" y="4086600"/>
            <a:ext cx="40479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habaynta xogta si macno leh</a:t>
            </a:r>
            <a:endParaRPr/>
          </a:p>
        </p:txBody>
      </p:sp>
      <p:sp>
        <p:nvSpPr>
          <p:cNvPr id="1053" name="Google Shape;1053;p88"/>
          <p:cNvSpPr txBox="1"/>
          <p:nvPr>
            <p:ph idx="4" type="subTitle"/>
          </p:nvPr>
        </p:nvSpPr>
        <p:spPr>
          <a:xfrm>
            <a:off x="2699325" y="3096000"/>
            <a:ext cx="40479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shaqo ku dhex jirta oo ku shaqaynaysa liiska</a:t>
            </a:r>
            <a:endParaRPr/>
          </a:p>
        </p:txBody>
      </p:sp>
      <p:sp>
        <p:nvSpPr>
          <p:cNvPr id="1054" name="Google Shape;1054;p88"/>
          <p:cNvSpPr txBox="1"/>
          <p:nvPr>
            <p:ph idx="5" type="subTitle"/>
          </p:nvPr>
        </p:nvSpPr>
        <p:spPr>
          <a:xfrm>
            <a:off x="324000" y="11148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dar (append)</a:t>
            </a:r>
            <a:endParaRPr/>
          </a:p>
        </p:txBody>
      </p:sp>
      <p:sp>
        <p:nvSpPr>
          <p:cNvPr id="1055" name="Google Shape;1055;p88"/>
          <p:cNvSpPr txBox="1"/>
          <p:nvPr>
            <p:ph idx="6" type="subTitle"/>
          </p:nvPr>
        </p:nvSpPr>
        <p:spPr>
          <a:xfrm>
            <a:off x="2699325" y="1114800"/>
            <a:ext cx="4047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ku darista qaab dhismeedka xogta jira</a:t>
            </a:r>
            <a:r>
              <a:rPr lang="en-GB" sz="1400">
                <a:latin typeface="Lexend"/>
              </a:rPr>
              <a:t/>
            </a:r>
            <a:endParaRPr/>
          </a:p>
        </p:txBody>
      </p:sp>
      <p:sp>
        <p:nvSpPr>
          <p:cNvPr id="1056" name="Google Shape;1056;p88"/>
          <p:cNvSpPr txBox="1"/>
          <p:nvPr>
            <p:ph idx="7" type="subTitle"/>
          </p:nvPr>
        </p:nvSpPr>
        <p:spPr>
          <a:xfrm>
            <a:off x="324000" y="21054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ka saar (remove)</a:t>
            </a:r>
            <a:endParaRPr/>
          </a:p>
        </p:txBody>
      </p:sp>
      <p:sp>
        <p:nvSpPr>
          <p:cNvPr id="1057" name="Google Shape;1057;p88"/>
          <p:cNvSpPr txBox="1"/>
          <p:nvPr>
            <p:ph idx="8" type="subTitle"/>
          </p:nvPr>
        </p:nvSpPr>
        <p:spPr>
          <a:xfrm>
            <a:off x="2699325" y="2105400"/>
            <a:ext cx="53274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ka qaadista shay ka mid ah qaab dhismeedka xogta jira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89"/>
          <p:cNvSpPr txBox="1"/>
          <p:nvPr>
            <p:ph type="title"/>
          </p:nvPr>
        </p:nvSpPr>
        <p:spPr>
          <a:xfrm>
            <a:off x="1225225" y="2090813"/>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hababka si aad u beddesho waxa ku jira liiska</a:t>
            </a:r>
            <a:endParaRPr/>
          </a:p>
        </p:txBody>
      </p:sp>
      <p:sp>
        <p:nvSpPr>
          <p:cNvPr id="1063" name="Google Shape;1063;p89"/>
          <p:cNvSpPr txBox="1"/>
          <p:nvPr>
            <p:ph idx="2" type="title"/>
          </p:nvPr>
        </p:nvSpPr>
        <p:spPr>
          <a:xfrm>
            <a:off x="1225225" y="3027088"/>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 saar walxaha liiska adigoo isticmaalaya kala saar (sort)</a:t>
            </a:r>
            <a:endParaRPr/>
          </a:p>
        </p:txBody>
      </p:sp>
      <p:sp>
        <p:nvSpPr>
          <p:cNvPr id="1064" name="Google Shape;1064;p89"/>
          <p:cNvSpPr txBox="1"/>
          <p:nvPr>
            <p:ph idx="3"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Hawlaha liiska Python</a:t>
            </a:r>
            <a:endParaRPr sz="2200"/>
          </a:p>
        </p:txBody>
      </p:sp>
      <p:pic>
        <p:nvPicPr>
          <p:cNvPr id="1065" name="Google Shape;1065;p89"/>
          <p:cNvPicPr preferRelativeResize="0"/>
          <p:nvPr/>
        </p:nvPicPr>
        <p:blipFill>
          <a:blip r:embed="rId3">
            <a:alphaModFix/>
          </a:blip>
          <a:stretch>
            <a:fillRect/>
          </a:stretch>
        </p:blipFill>
        <p:spPr>
          <a:xfrm>
            <a:off x="422567"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90"/>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hababka si aad u beddesho waxa ku jira liiska</a:t>
            </a:r>
            <a:endParaRPr/>
          </a:p>
        </p:txBody>
      </p:sp>
      <p:sp>
        <p:nvSpPr>
          <p:cNvPr id="1071" name="Google Shape;1071;p90"/>
          <p:cNvSpPr txBox="1"/>
          <p:nvPr>
            <p:ph idx="1" type="body"/>
          </p:nvPr>
        </p:nvSpPr>
        <p:spPr>
          <a:xfrm>
            <a:off x="324000" y="810000"/>
            <a:ext cx="82569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Maxaa la soo bandhigi doonaa marka barnaamijkan la shubo?</a:t>
            </a:r>
            <a:endParaRPr sz="2000"/>
          </a:p>
        </p:txBody>
      </p:sp>
      <p:sp>
        <p:nvSpPr>
          <p:cNvPr id="1072" name="Google Shape;1072;p90"/>
          <p:cNvSpPr txBox="1"/>
          <p:nvPr/>
        </p:nvSpPr>
        <p:spPr>
          <a:xfrm>
            <a:off x="759638" y="1335150"/>
            <a:ext cx="4774800" cy="185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planets = ["Mercury", "Venus",</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"Earth", "Mars",</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"Jupiter", "Saturn",</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"Uranus", "Neptune"]</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position = planets.index(</a:t>
            </a:r>
            <a:r>
              <a:rPr lang="en-GB" sz="1800">
                <a:solidFill>
                  <a:srgbClr val="94F9AF"/>
                </a:solidFill>
                <a:latin typeface="Lexend"/>
                <a:ea typeface="Roboto Mono"/>
                <a:cs typeface="Roboto Mono"/>
                <a:sym typeface="Roboto Mono"/>
              </a:rPr>
              <a:t>"Venus"</a:t>
            </a:r>
            <a:r>
              <a:rPr lang="en-GB" sz="1800">
                <a:solidFill>
                  <a:schemeClr val="lt1"/>
                </a:solidFill>
                <a:latin typeface="Lexend"/>
                <a:ea typeface="Roboto Mono"/>
                <a:cs typeface="Roboto Mono"/>
                <a:sym typeface="Roboto Mono"/>
              </a:rPr>
              <a: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print(position)</a:t>
            </a:r>
            <a:endParaRPr sz="1800">
              <a:solidFill>
                <a:schemeClr val="lt1"/>
              </a:solidFill>
              <a:latin typeface="Roboto Mono"/>
              <a:ea typeface="Roboto Mono"/>
              <a:cs typeface="Roboto Mono"/>
              <a:sym typeface="Roboto Mono"/>
            </a:endParaRPr>
          </a:p>
        </p:txBody>
      </p:sp>
      <p:sp>
        <p:nvSpPr>
          <p:cNvPr id="1073" name="Google Shape;1073;p90"/>
          <p:cNvSpPr txBox="1"/>
          <p:nvPr/>
        </p:nvSpPr>
        <p:spPr>
          <a:xfrm>
            <a:off x="374219" y="1335150"/>
            <a:ext cx="355800" cy="185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p:txBody>
      </p:sp>
      <p:sp>
        <p:nvSpPr>
          <p:cNvPr id="1074" name="Google Shape;1074;p90"/>
          <p:cNvSpPr/>
          <p:nvPr/>
        </p:nvSpPr>
        <p:spPr>
          <a:xfrm>
            <a:off x="6658775" y="1526025"/>
            <a:ext cx="1922100" cy="2536800"/>
          </a:xfrm>
          <a:prstGeom prst="roundRect">
            <a:avLst>
              <a:gd fmla="val 5380" name="adj"/>
            </a:avLst>
          </a:prstGeom>
          <a:noFill/>
          <a:ln cap="flat" cmpd="sng" w="9525">
            <a:solidFill>
              <a:schemeClr val="dk1"/>
            </a:solidFill>
            <a:prstDash val="solid"/>
            <a:round/>
            <a:headEnd len="sm" w="sm" type="none"/>
            <a:tailEnd len="sm" w="sm" type="none"/>
          </a:ln>
        </p:spPr>
        <p:txBody>
          <a:bodyPr anchorCtr="0" anchor="ctr" bIns="0" lIns="91425" spcFirstLastPara="1" rIns="91425" wrap="square" tIns="18000">
            <a:normAutofit/>
          </a:bodyPr>
          <a:lstStyle/>
          <a:p>
            <a:pPr indent="0" lvl="0" marL="0" rtl="0" algn="ctr">
              <a:lnSpc>
                <a:spcPct val="115000"/>
              </a:lnSpc>
              <a:spcBef>
                <a:spcPts val="0"/>
              </a:spcBef>
              <a:spcAft>
                <a:spcPts val="0"/>
              </a:spcAft>
              <a:buNone/>
            </a:pPr>
            <a:r>
              <a:rPr>
                <a:latin typeface="Lexend"/>
              </a:rPr>
              <a:t/>
            </a:r>
            <a:endParaRPr/>
          </a:p>
        </p:txBody>
      </p:sp>
      <p:graphicFrame>
        <p:nvGraphicFramePr>
          <p:cNvPr id="1075" name="Google Shape;1075;p90"/>
          <p:cNvGraphicFramePr/>
          <p:nvPr/>
        </p:nvGraphicFramePr>
        <p:xfrm>
          <a:off x="6582587" y="1548217"/>
          <a:ext cx="3000000" cy="3000000"/>
        </p:xfrm>
        <a:graphic>
          <a:graphicData uri="http://schemas.openxmlformats.org/drawingml/2006/table">
            <a:tbl>
              <a:tblPr>
                <a:noFill/>
                <a:tableStyleId>{17351B46-0E67-4716-9E2F-C60DA20F5B84}</a:tableStyleId>
              </a:tblPr>
              <a:tblGrid>
                <a:gridCol w="408825"/>
                <a:gridCol w="1513275"/>
              </a:tblGrid>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0</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"Mercury"</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r>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1</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"Venus"</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15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2</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"Earth"</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3</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"Mars"</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4</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"Jupiter"</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5</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"Saturn"</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6</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800">
                          <a:latin typeface="Roboto Mono"/>
                          <a:ea typeface="Roboto Mono"/>
                          <a:cs typeface="Roboto Mono"/>
                          <a:sym typeface="Roboto Mono"/>
                        </a:rPr>
                        <a:t>"Uranus"</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68425">
                <a:tc>
                  <a:txBody>
                    <a:bodyPr/>
                    <a:lstStyle/>
                    <a:p>
                      <a:pPr indent="0" lvl="0" marL="0" rtl="0" algn="r">
                        <a:lnSpc>
                          <a:spcPct val="115000"/>
                        </a:lnSpc>
                        <a:spcBef>
                          <a:spcPts val="0"/>
                        </a:spcBef>
                        <a:spcAft>
                          <a:spcPts val="0"/>
                        </a:spcAft>
                        <a:buNone/>
                      </a:pPr>
                      <a:r>
                        <a:rPr lang="en-GB" sz="1800">
                          <a:solidFill>
                            <a:schemeClr val="dk1"/>
                          </a:solidFill>
                          <a:latin typeface="Roboto Mono"/>
                          <a:ea typeface="Roboto Mono"/>
                          <a:cs typeface="Roboto Mono"/>
                          <a:sym typeface="Roboto Mono"/>
                        </a:rPr>
                        <a:t>7</a:t>
                      </a:r>
                      <a:endParaRPr sz="1800">
                        <a:solidFill>
                          <a:schemeClr val="dk1"/>
                        </a:solidFill>
                        <a:latin typeface="Roboto Mono"/>
                        <a:ea typeface="Roboto Mono"/>
                        <a:cs typeface="Roboto Mono"/>
                        <a:sym typeface="Roboto Mono"/>
                      </a:endParaRPr>
                    </a:p>
                  </a:txBody>
                  <a:tcPr marT="0" marB="0" marR="91425" marL="54000" anchor="ctr">
                    <a:lnL cap="flat" cmpd="sng" w="9525">
                      <a:solidFill>
                        <a:srgbClr val="9E9E9E">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GB" sz="1800">
                          <a:latin typeface="Roboto Mono"/>
                          <a:ea typeface="Roboto Mono"/>
                          <a:cs typeface="Roboto Mono"/>
                          <a:sym typeface="Roboto Mono"/>
                        </a:rPr>
                        <a:t>"Neptune"</a:t>
                      </a:r>
                      <a:endParaRPr sz="1800">
                        <a:latin typeface="Roboto Mono"/>
                        <a:ea typeface="Roboto Mono"/>
                        <a:cs typeface="Roboto Mono"/>
                        <a:sym typeface="Roboto Mono"/>
                      </a:endParaRPr>
                    </a:p>
                  </a:txBody>
                  <a:tcPr marT="0" marB="0" marR="91425" marL="54000" anchor="ctr">
                    <a:lnL cap="flat" cmpd="sng" w="9525">
                      <a:solidFill>
                        <a:schemeClr val="dk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076" name="Google Shape;1076;p90"/>
          <p:cNvSpPr txBox="1"/>
          <p:nvPr/>
        </p:nvSpPr>
        <p:spPr>
          <a:xfrm>
            <a:off x="5576113" y="1501050"/>
            <a:ext cx="1058700" cy="3618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latin typeface="Lexend"/>
                <a:ea typeface="Roboto Mono"/>
                <a:cs typeface="Roboto Mono"/>
                <a:sym typeface="Roboto Mono"/>
              </a:rPr>
              <a:t>planets</a:t>
            </a:r>
            <a:endParaRPr sz="1600">
              <a:latin typeface="Roboto Mono"/>
              <a:ea typeface="Roboto Mono"/>
              <a:cs typeface="Roboto Mono"/>
              <a:sym typeface="Roboto Mono"/>
            </a:endParaRPr>
          </a:p>
        </p:txBody>
      </p:sp>
      <p:sp>
        <p:nvSpPr>
          <p:cNvPr id="1077" name="Google Shape;1077;p90"/>
          <p:cNvSpPr txBox="1"/>
          <p:nvPr/>
        </p:nvSpPr>
        <p:spPr>
          <a:xfrm>
            <a:off x="357875" y="3420675"/>
            <a:ext cx="6025800" cy="1156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The program will print 1, because this is the index position that holds the item “Venus”. Remember, in Python, list indexing starts at 0.</a:t>
            </a:r>
            <a:endParaRPr sz="2000">
              <a:solidFill>
                <a:schemeClr val="dk1"/>
              </a:solidFill>
              <a:latin typeface="Lexend"/>
              <a:ea typeface="Lexend"/>
              <a:cs typeface="Lexend"/>
              <a:sym typeface="Lexend"/>
            </a:endParaRPr>
          </a:p>
        </p:txBody>
      </p:sp>
      <p:cxnSp>
        <p:nvCxnSpPr>
          <p:cNvPr id="1078" name="Google Shape;1078;p90"/>
          <p:cNvCxnSpPr/>
          <p:nvPr/>
        </p:nvCxnSpPr>
        <p:spPr>
          <a:xfrm flipH="1" rot="10800000">
            <a:off x="5776025" y="2014150"/>
            <a:ext cx="998700" cy="1872600"/>
          </a:xfrm>
          <a:prstGeom prst="straightConnector1">
            <a:avLst/>
          </a:prstGeom>
          <a:noFill/>
          <a:ln cap="flat" cmpd="sng" w="28575">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1"/>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habab si aad u beddesho waxa ku jira liiska</a:t>
            </a:r>
            <a:endParaRPr/>
          </a:p>
        </p:txBody>
      </p:sp>
      <p:sp>
        <p:nvSpPr>
          <p:cNvPr id="1084" name="Google Shape;1084;p91"/>
          <p:cNvSpPr txBox="1"/>
          <p:nvPr>
            <p:ph idx="1" type="body"/>
          </p:nvPr>
        </p:nvSpPr>
        <p:spPr>
          <a:xfrm>
            <a:off x="324000" y="810000"/>
            <a:ext cx="8256900" cy="3737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Liisku waa qaab xog ah oo loo isticmaali karo in lagu hayo waxyaabo badan oo xog ah.</a:t>
            </a:r>
            <a:endParaRPr/>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defRPr/>
            </a:pPr>
            <a:r>
              <a:rPr lang="en-GB">
                <a:latin typeface="Lexend"/>
              </a:rPr>
              <a:t>Once a list is created, you may want to change the list by adding, </a:t>
            </a:r>
            <a:r>
              <a:rPr b="1" lang="en-GB">
                <a:latin typeface="Lexend"/>
              </a:rPr>
              <a:t>removing</a:t>
            </a:r>
            <a:r>
              <a:rPr lang="en-GB">
                <a:latin typeface="Lexend"/>
              </a:rPr>
              <a:t> or updating the items held in the list.</a:t>
            </a:r>
            <a:endParaRPr/>
          </a:p>
          <a:p>
            <a:pPr indent="0" lvl="0" marL="0" rtl="0" algn="l">
              <a:spcBef>
                <a:spcPts val="1000"/>
              </a:spcBef>
              <a:spcAft>
                <a:spcPts val="0"/>
              </a:spcAft>
              <a:buNone/>
            </a:pPr>
            <a:r>
              <a:rPr>
                <a:latin typeface="Lexend"/>
              </a:rPr>
              <a:t/>
            </a:r>
            <a:endParaRPr sz="1500"/>
          </a:p>
          <a:p>
            <a:pPr indent="0" lvl="0" marL="0" rtl="0" algn="l">
              <a:spcBef>
                <a:spcPts val="1000"/>
              </a:spcBef>
              <a:spcAft>
                <a:spcPts val="1000"/>
              </a:spcAft>
              <a:buNone/>
              <a:defRPr/>
            </a:pPr>
            <a:r>
              <a:rPr lang="en-GB">
                <a:latin typeface="Lexend"/>
              </a:rPr>
              <a:t>In Python, a list is a dynamic data structure, which means that it can change size as elements are </a:t>
            </a:r>
            <a:r>
              <a:rPr b="1" lang="en-GB">
                <a:latin typeface="Lexend"/>
              </a:rPr>
              <a:t>appended</a:t>
            </a:r>
            <a:r>
              <a:rPr lang="en-GB">
                <a:latin typeface="Lexend"/>
              </a:rPr>
              <a:t> or </a:t>
            </a:r>
            <a:r>
              <a:rPr b="1" lang="en-GB">
                <a:latin typeface="Lexend"/>
              </a:rPr>
              <a:t>removed</a:t>
            </a:r>
            <a:r>
              <a:rPr lang="en-GB">
                <a:latin typeface="Lexend"/>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9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habab si aad u beddesho waxa ku jira liiska</a:t>
            </a:r>
            <a:endParaRPr/>
          </a:p>
        </p:txBody>
      </p:sp>
      <p:sp>
        <p:nvSpPr>
          <p:cNvPr id="1090" name="Google Shape;1090;p92"/>
          <p:cNvSpPr txBox="1"/>
          <p:nvPr>
            <p:ph idx="1" type="body"/>
          </p:nvPr>
        </p:nvSpPr>
        <p:spPr>
          <a:xfrm>
            <a:off x="324000" y="7593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 jira tiro habab oo liis ah oo loo isticmaali karo in lagu beddelo waxa ku jira liiska iyo in lagu sameeyo hawlo.</a:t>
            </a:r>
            <a:r>
              <a:rPr b="1" lang="en-GB" sz="1400">
                <a:latin typeface="Lexend"/>
              </a:rPr>
              <a:t/>
            </a:r>
            <a:r>
              <a:rPr lang="en-GB" sz="1400">
                <a:latin typeface="Lexend"/>
              </a:rPr>
              <a:t/>
            </a:r>
            <a:endParaRPr/>
          </a:p>
        </p:txBody>
      </p:sp>
      <p:graphicFrame>
        <p:nvGraphicFramePr>
          <p:cNvPr id="1091" name="Google Shape;1091;p92"/>
          <p:cNvGraphicFramePr/>
          <p:nvPr/>
        </p:nvGraphicFramePr>
        <p:xfrm>
          <a:off x="324000" y="1567525"/>
          <a:ext cx="3000000" cy="3000000"/>
        </p:xfrm>
        <a:graphic>
          <a:graphicData uri="http://schemas.openxmlformats.org/drawingml/2006/table">
            <a:tbl>
              <a:tblPr>
                <a:noFill/>
                <a:tableStyleId>{17351B46-0E67-4716-9E2F-C60DA20F5B84}</a:tableStyleId>
              </a:tblPr>
              <a:tblGrid>
                <a:gridCol w="2069000"/>
                <a:gridCol w="3076075"/>
                <a:gridCol w="3009450"/>
              </a:tblGrid>
              <a:tr h="398575">
                <a:tc>
                  <a:txBody>
                    <a:bodyPr/>
                    <a:lstStyle/>
                    <a:p>
                      <a:pPr indent="0" lvl="0" marL="0" rtl="0" algn="l">
                        <a:spcBef>
                          <a:spcPts val="0"/>
                        </a:spcBef>
                        <a:spcAft>
                          <a:spcPts val="0"/>
                        </a:spcAft>
                        <a:buNone/>
                        <a:defRPr/>
                      </a:pPr>
                      <a:r>
                        <a:rPr lang="en-GB" sz="1500">
                          <a:solidFill>
                            <a:schemeClr val="lt1"/>
                          </a:solidFill>
                          <a:latin typeface="Lexend"/>
                          <a:ea typeface="Lexend"/>
                          <a:cs typeface="Lexend"/>
                          <a:sym typeface="Lexend"/>
                        </a:rPr>
                        <a:t>list method</a:t>
                      </a:r>
                      <a:endParaRPr>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defRPr/>
                      </a:pPr>
                      <a:r>
                        <a:rPr lang="en-GB" sz="1500">
                          <a:solidFill>
                            <a:schemeClr val="lt1"/>
                          </a:solidFill>
                          <a:latin typeface="Lexend"/>
                          <a:ea typeface="Lexend"/>
                          <a:cs typeface="Lexend"/>
                          <a:sym typeface="Lexend"/>
                        </a:rPr>
                        <a:t>e</a:t>
                      </a:r>
                      <a:r>
                        <a:rPr lang="en-GB" sz="1500">
                          <a:solidFill>
                            <a:schemeClr val="lt1"/>
                          </a:solidFill>
                          <a:latin typeface="Lexend"/>
                          <a:ea typeface="Lexend"/>
                          <a:cs typeface="Lexend"/>
                          <a:sym typeface="Lexend"/>
                        </a:rPr>
                        <a:t>xplanation</a:t>
                      </a:r>
                      <a:endParaRPr>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defRPr/>
                      </a:pPr>
                      <a:r>
                        <a:rPr lang="en-GB" sz="1500">
                          <a:solidFill>
                            <a:schemeClr val="lt1"/>
                          </a:solidFill>
                          <a:latin typeface="Lexend"/>
                          <a:ea typeface="Lexend"/>
                          <a:cs typeface="Lexend"/>
                          <a:sym typeface="Lexend"/>
                        </a:rPr>
                        <a:t>e</a:t>
                      </a:r>
                      <a:r>
                        <a:rPr lang="en-GB" sz="1500">
                          <a:solidFill>
                            <a:schemeClr val="lt1"/>
                          </a:solidFill>
                          <a:latin typeface="Lexend"/>
                          <a:ea typeface="Lexend"/>
                          <a:cs typeface="Lexend"/>
                          <a:sym typeface="Lexend"/>
                        </a:rPr>
                        <a:t>xample</a:t>
                      </a:r>
                      <a:endParaRPr>
                        <a:solidFill>
                          <a:schemeClr val="lt1"/>
                        </a:solidFill>
                        <a:latin typeface="Lexend"/>
                        <a:ea typeface="Lexend"/>
                        <a:cs typeface="Lexend"/>
                        <a:sym typeface="Lexend"/>
                      </a:endParaRPr>
                    </a:p>
                  </a:txBody>
                  <a:tcPr marT="91425" marB="91425" marR="91425" marL="91425">
                    <a:solidFill>
                      <a:schemeClr val="accent4"/>
                    </a:solidFill>
                  </a:tcPr>
                </a:tc>
              </a:tr>
              <a:tr h="398575">
                <a:tc>
                  <a:txBody>
                    <a:bodyPr/>
                    <a:lstStyle/>
                    <a:p>
                      <a:pPr indent="0" lvl="0" marL="0" rtl="0" algn="l">
                        <a:spcBef>
                          <a:spcPts val="0"/>
                        </a:spcBef>
                        <a:spcAft>
                          <a:spcPts val="0"/>
                        </a:spcAft>
                        <a:buNone/>
                        <a:defRPr/>
                      </a:pPr>
                      <a:r>
                        <a:rPr lang="en-GB" sz="1500">
                          <a:latin typeface="Lexend"/>
                          <a:ea typeface="Lexend"/>
                          <a:cs typeface="Lexend"/>
                          <a:sym typeface="Lexend"/>
                        </a:rPr>
                        <a:t>list.append(item)</a:t>
                      </a:r>
                      <a:endParaRPr>
                        <a:latin typeface="Lexend"/>
                        <a:ea typeface="Lexend"/>
                        <a:cs typeface="Lexend"/>
                        <a:sym typeface="Lexend"/>
                      </a:endParaRPr>
                    </a:p>
                  </a:txBody>
                  <a:tcPr marT="91425" marB="91425" marR="91425" marL="91425"/>
                </a:tc>
                <a:tc>
                  <a:txBody>
                    <a:bodyPr/>
                    <a:lstStyle/>
                    <a:p>
                      <a:pPr indent="0" lvl="0" marL="0" rtl="0" algn="l">
                        <a:lnSpc>
                          <a:spcPct val="112000"/>
                        </a:lnSpc>
                        <a:spcBef>
                          <a:spcPts val="0"/>
                        </a:spcBef>
                        <a:spcAft>
                          <a:spcPts val="300"/>
                        </a:spcAft>
                        <a:buClr>
                          <a:schemeClr val="dk1"/>
                        </a:buClr>
                        <a:buSzPts val="1100"/>
                        <a:buFont typeface="Arial"/>
                        <a:buNone/>
                        <a:defRPr/>
                      </a:pPr>
                      <a:r>
                        <a:rPr lang="en-GB" sz="1500">
                          <a:solidFill>
                            <a:schemeClr val="dk1"/>
                          </a:solidFill>
                          <a:latin typeface="Lexend"/>
                          <a:ea typeface="Lexend"/>
                          <a:cs typeface="Lexend"/>
                          <a:sym typeface="Lexend"/>
                        </a:rPr>
                        <a:t>ku dar shay dhamaadka liiska</a:t>
                      </a:r>
                      <a:r>
                        <a:rPr lang="en-GB" sz="1500">
                          <a:solidFill>
                            <a:schemeClr val="dk1"/>
                          </a:solidFill>
                          <a:latin typeface="Lexend"/>
                          <a:ea typeface="Lexend"/>
                          <a:cs typeface="Lexend"/>
                          <a:sym typeface="Lexend"/>
                        </a:rPr>
                        <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defRPr/>
                      </a:pPr>
                      <a:r>
                        <a:rPr lang="en-GB" sz="1500">
                          <a:solidFill>
                            <a:schemeClr val="lt1"/>
                          </a:solidFill>
                          <a:highlight>
                            <a:schemeClr val="dk1"/>
                          </a:highlight>
                          <a:latin typeface="Roboto Mono"/>
                          <a:ea typeface="Roboto Mono"/>
                          <a:cs typeface="Roboto Mono"/>
                          <a:sym typeface="Roboto Mono"/>
                        </a:rPr>
                        <a:t>planets.append("Neptune")</a:t>
                      </a:r>
                      <a:r>
                        <a:rPr lang="en-GB" sz="1500">
                          <a:solidFill>
                            <a:srgbClr val="94F9AF"/>
                          </a:solidFill>
                          <a:highlight>
                            <a:schemeClr val="dk1"/>
                          </a:highlight>
                          <a:latin typeface="Roboto Mono"/>
                          <a:ea typeface="Roboto Mono"/>
                          <a:cs typeface="Roboto Mono"/>
                          <a:sym typeface="Roboto Mono"/>
                        </a:rPr>
                        <a:t/>
                      </a:r>
                      <a:r>
                        <a:rPr lang="en-GB" sz="1500">
                          <a:solidFill>
                            <a:schemeClr val="lt1"/>
                          </a:solidFill>
                          <a:highlight>
                            <a:schemeClr val="dk1"/>
                          </a:highlight>
                          <a:latin typeface="Roboto Mono"/>
                          <a:ea typeface="Roboto Mono"/>
                          <a:cs typeface="Roboto Mono"/>
                          <a:sym typeface="Roboto Mono"/>
                        </a:rPr>
                        <a:t/>
                      </a:r>
                      <a:endParaRPr>
                        <a:solidFill>
                          <a:schemeClr val="lt1"/>
                        </a:solidFill>
                        <a:highlight>
                          <a:schemeClr val="dk1"/>
                        </a:highlight>
                        <a:latin typeface="Roboto"/>
                        <a:ea typeface="Roboto"/>
                        <a:cs typeface="Roboto"/>
                        <a:sym typeface="Roboto"/>
                      </a:endParaRPr>
                    </a:p>
                  </a:txBody>
                  <a:tcPr marT="91425" marB="91425" marR="91425" marL="91425"/>
                </a:tc>
              </a:tr>
              <a:tr h="398575">
                <a:tc>
                  <a:txBody>
                    <a:bodyPr/>
                    <a:lstStyle/>
                    <a:p>
                      <a:pPr indent="0" lvl="0" marL="0" rtl="0" algn="l">
                        <a:spcBef>
                          <a:spcPts val="0"/>
                        </a:spcBef>
                        <a:spcAft>
                          <a:spcPts val="0"/>
                        </a:spcAft>
                        <a:buNone/>
                        <a:defRPr/>
                      </a:pPr>
                      <a:r>
                        <a:rPr lang="en-GB" sz="1500">
                          <a:latin typeface="Lexend"/>
                          <a:ea typeface="Lexend"/>
                          <a:cs typeface="Lexend"/>
                          <a:sym typeface="Lexend"/>
                        </a:rPr>
                        <a:t>list.insert(index, item)</a:t>
                      </a:r>
                      <a:endParaRPr>
                        <a:latin typeface="Lexend"/>
                        <a:ea typeface="Lexend"/>
                        <a:cs typeface="Lexend"/>
                        <a:sym typeface="Lexend"/>
                      </a:endParaRPr>
                    </a:p>
                  </a:txBody>
                  <a:tcPr marT="91425" marB="91425" marR="91425" marL="91425"/>
                </a:tc>
                <a:tc>
                  <a:txBody>
                    <a:bodyPr/>
                    <a:lstStyle/>
                    <a:p>
                      <a:pPr indent="0" lvl="0" marL="0" rtl="0" algn="l">
                        <a:lnSpc>
                          <a:spcPct val="112000"/>
                        </a:lnSpc>
                        <a:spcBef>
                          <a:spcPts val="0"/>
                        </a:spcBef>
                        <a:spcAft>
                          <a:spcPts val="300"/>
                        </a:spcAft>
                        <a:buClr>
                          <a:schemeClr val="dk1"/>
                        </a:buClr>
                        <a:buSzPts val="1100"/>
                        <a:buFont typeface="Arial"/>
                        <a:buNone/>
                        <a:defRPr/>
                      </a:pPr>
                      <a:r>
                        <a:rPr lang="en-GB" sz="1500">
                          <a:solidFill>
                            <a:schemeClr val="dk1"/>
                          </a:solidFill>
                          <a:latin typeface="Lexend"/>
                          <a:ea typeface="Lexend"/>
                          <a:cs typeface="Lexend"/>
                          <a:sym typeface="Lexend"/>
                        </a:rPr>
                        <a:t>ku dar shay meel go'an oo index ah</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defRPr/>
                      </a:pPr>
                      <a:r>
                        <a:rPr lang="en-GB" sz="1500">
                          <a:solidFill>
                            <a:schemeClr val="lt1"/>
                          </a:solidFill>
                          <a:highlight>
                            <a:schemeClr val="dk1"/>
                          </a:highlight>
                          <a:latin typeface="Roboto Mono"/>
                          <a:ea typeface="Roboto Mono"/>
                          <a:cs typeface="Roboto Mono"/>
                          <a:sym typeface="Roboto Mono"/>
                        </a:rPr>
                        <a:t>planets.insert(3, "Mars")</a:t>
                      </a:r>
                      <a:r>
                        <a:rPr lang="en-GB" sz="1500">
                          <a:solidFill>
                            <a:schemeClr val="lt1"/>
                          </a:solidFill>
                          <a:highlight>
                            <a:schemeClr val="dk1"/>
                          </a:highlight>
                          <a:latin typeface="Roboto Mono"/>
                          <a:ea typeface="Roboto Mono"/>
                          <a:cs typeface="Roboto Mono"/>
                          <a:sym typeface="Roboto Mono"/>
                        </a:rPr>
                        <a:t/>
                      </a:r>
                      <a:r>
                        <a:rPr lang="en-GB" sz="1500">
                          <a:solidFill>
                            <a:srgbClr val="94F9AF"/>
                          </a:solidFill>
                          <a:highlight>
                            <a:schemeClr val="dk1"/>
                          </a:highlight>
                          <a:latin typeface="Roboto Mono"/>
                          <a:ea typeface="Roboto Mono"/>
                          <a:cs typeface="Roboto Mono"/>
                          <a:sym typeface="Roboto Mono"/>
                        </a:rPr>
                        <a:t/>
                      </a:r>
                      <a:r>
                        <a:rPr lang="en-GB" sz="1500">
                          <a:solidFill>
                            <a:schemeClr val="lt1"/>
                          </a:solidFill>
                          <a:highlight>
                            <a:schemeClr val="dk1"/>
                          </a:highlight>
                          <a:latin typeface="Roboto Mono"/>
                          <a:ea typeface="Roboto Mono"/>
                          <a:cs typeface="Roboto Mono"/>
                          <a:sym typeface="Roboto Mono"/>
                        </a:rPr>
                        <a:t/>
                      </a:r>
                      <a:endParaRPr>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defRPr/>
                      </a:pPr>
                      <a:r>
                        <a:rPr lang="en-GB" sz="1500">
                          <a:latin typeface="Lexend"/>
                          <a:ea typeface="Lexend"/>
                          <a:cs typeface="Lexend"/>
                          <a:sym typeface="Lexend"/>
                        </a:rPr>
                        <a:t>list.pop(index)</a:t>
                      </a:r>
                      <a:endParaRPr>
                        <a:latin typeface="Lexend"/>
                        <a:ea typeface="Lexend"/>
                        <a:cs typeface="Lexend"/>
                        <a:sym typeface="Lexend"/>
                      </a:endParaRPr>
                    </a:p>
                  </a:txBody>
                  <a:tcPr marT="91425" marB="91425" marR="91425" marL="91425"/>
                </a:tc>
                <a:tc>
                  <a:txBody>
                    <a:bodyPr/>
                    <a:lstStyle/>
                    <a:p>
                      <a:pPr indent="0" lvl="0" marL="0" rtl="0" algn="l">
                        <a:lnSpc>
                          <a:spcPct val="112000"/>
                        </a:lnSpc>
                        <a:spcBef>
                          <a:spcPts val="0"/>
                        </a:spcBef>
                        <a:spcAft>
                          <a:spcPts val="300"/>
                        </a:spcAft>
                        <a:buClr>
                          <a:schemeClr val="dk1"/>
                        </a:buClr>
                        <a:buSzPts val="1100"/>
                        <a:buFont typeface="Arial"/>
                        <a:buNone/>
                        <a:defRPr/>
                      </a:pPr>
                      <a:r>
                        <a:rPr b="1" lang="en-GB" sz="1500">
                          <a:solidFill>
                            <a:schemeClr val="dk1"/>
                          </a:solidFill>
                          <a:latin typeface="Lexend"/>
                          <a:ea typeface="Lexend"/>
                          <a:cs typeface="Lexend"/>
                          <a:sym typeface="Lexend"/>
                        </a:rPr>
                        <a:t>ka saar shay meel go'an oo index ah</a:t>
                      </a:r>
                      <a:r>
                        <a:rPr lang="en-GB" sz="1500">
                          <a:solidFill>
                            <a:schemeClr val="dk1"/>
                          </a:solidFill>
                          <a:latin typeface="Lexend"/>
                          <a:ea typeface="Lexend"/>
                          <a:cs typeface="Lexend"/>
                          <a:sym typeface="Lexend"/>
                        </a:rPr>
                        <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defRPr/>
                      </a:pPr>
                      <a:r>
                        <a:rPr lang="en-GB" sz="1500">
                          <a:solidFill>
                            <a:schemeClr val="lt1"/>
                          </a:solidFill>
                          <a:highlight>
                            <a:schemeClr val="dk1"/>
                          </a:highlight>
                          <a:latin typeface="Roboto Mono"/>
                          <a:ea typeface="Roboto Mono"/>
                          <a:cs typeface="Roboto Mono"/>
                          <a:sym typeface="Roboto Mono"/>
                        </a:rPr>
                        <a:t>planets.pop(2)</a:t>
                      </a:r>
                      <a:endParaRPr>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defRPr/>
                      </a:pPr>
                      <a:r>
                        <a:rPr lang="en-GB" sz="1500">
                          <a:latin typeface="Lexend"/>
                          <a:ea typeface="Lexend"/>
                          <a:cs typeface="Lexend"/>
                          <a:sym typeface="Lexend"/>
                        </a:rPr>
                        <a:t>list.remove(item)</a:t>
                      </a:r>
                      <a:endParaRPr>
                        <a:latin typeface="Lexend"/>
                        <a:ea typeface="Lexend"/>
                        <a:cs typeface="Lexend"/>
                        <a:sym typeface="Lexend"/>
                      </a:endParaRPr>
                    </a:p>
                  </a:txBody>
                  <a:tcPr marT="91425" marB="91425" marR="91425" marL="91425"/>
                </a:tc>
                <a:tc>
                  <a:txBody>
                    <a:bodyPr/>
                    <a:lstStyle/>
                    <a:p>
                      <a:pPr indent="0" lvl="0" marL="0" rtl="0" algn="l">
                        <a:lnSpc>
                          <a:spcPct val="112000"/>
                        </a:lnSpc>
                        <a:spcBef>
                          <a:spcPts val="0"/>
                        </a:spcBef>
                        <a:spcAft>
                          <a:spcPts val="300"/>
                        </a:spcAft>
                        <a:buClr>
                          <a:schemeClr val="dk1"/>
                        </a:buClr>
                        <a:buSzPts val="1100"/>
                        <a:buFont typeface="Arial"/>
                        <a:buNone/>
                        <a:defRPr/>
                      </a:pPr>
                      <a:r>
                        <a:rPr b="1" lang="en-GB" sz="1500">
                          <a:solidFill>
                            <a:schemeClr val="dk1"/>
                          </a:solidFill>
                          <a:latin typeface="Lexend"/>
                          <a:ea typeface="Lexend"/>
                          <a:cs typeface="Lexend"/>
                          <a:sym typeface="Lexend"/>
                        </a:rPr>
                        <a:t>ka saar shay gaar ah</a:t>
                      </a:r>
                      <a:r>
                        <a:rPr lang="en-GB" sz="1500">
                          <a:solidFill>
                            <a:schemeClr val="dk1"/>
                          </a:solidFill>
                          <a:latin typeface="Lexend"/>
                          <a:ea typeface="Lexend"/>
                          <a:cs typeface="Lexend"/>
                          <a:sym typeface="Lexend"/>
                        </a:rPr>
                        <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defRPr/>
                      </a:pPr>
                      <a:r>
                        <a:rPr lang="en-GB" sz="1500">
                          <a:solidFill>
                            <a:schemeClr val="lt1"/>
                          </a:solidFill>
                          <a:highlight>
                            <a:schemeClr val="dk1"/>
                          </a:highlight>
                          <a:latin typeface="Roboto Mono"/>
                          <a:ea typeface="Roboto Mono"/>
                          <a:cs typeface="Roboto Mono"/>
                          <a:sym typeface="Roboto Mono"/>
                        </a:rPr>
                        <a:t>planets.remove("Venus")</a:t>
                      </a:r>
                      <a:r>
                        <a:rPr lang="en-GB" sz="1500">
                          <a:solidFill>
                            <a:srgbClr val="94F9AF"/>
                          </a:solidFill>
                          <a:highlight>
                            <a:schemeClr val="dk1"/>
                          </a:highlight>
                          <a:latin typeface="Roboto Mono"/>
                          <a:ea typeface="Roboto Mono"/>
                          <a:cs typeface="Roboto Mono"/>
                          <a:sym typeface="Roboto Mono"/>
                        </a:rPr>
                        <a:t/>
                      </a:r>
                      <a:r>
                        <a:rPr lang="en-GB" sz="1500">
                          <a:solidFill>
                            <a:schemeClr val="lt1"/>
                          </a:solidFill>
                          <a:highlight>
                            <a:schemeClr val="dk1"/>
                          </a:highlight>
                          <a:latin typeface="Roboto Mono"/>
                          <a:ea typeface="Roboto Mono"/>
                          <a:cs typeface="Roboto Mono"/>
                          <a:sym typeface="Roboto Mono"/>
                        </a:rPr>
                        <a:t/>
                      </a:r>
                      <a:endParaRPr>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defRPr/>
                      </a:pPr>
                      <a:r>
                        <a:rPr lang="en-GB" sz="1500">
                          <a:latin typeface="Lexend"/>
                          <a:ea typeface="Lexend"/>
                          <a:cs typeface="Lexend"/>
                          <a:sym typeface="Lexend"/>
                        </a:rPr>
                        <a:t>list.index(item)</a:t>
                      </a:r>
                      <a:endParaRPr>
                        <a:latin typeface="Lexend"/>
                        <a:ea typeface="Lexend"/>
                        <a:cs typeface="Lexend"/>
                        <a:sym typeface="Lexend"/>
                      </a:endParaRPr>
                    </a:p>
                  </a:txBody>
                  <a:tcPr marT="91425" marB="91425" marR="91425" marL="91425"/>
                </a:tc>
                <a:tc>
                  <a:txBody>
                    <a:bodyPr/>
                    <a:lstStyle/>
                    <a:p>
                      <a:pPr indent="0" lvl="0" marL="0" rtl="0" algn="l">
                        <a:lnSpc>
                          <a:spcPct val="112000"/>
                        </a:lnSpc>
                        <a:spcBef>
                          <a:spcPts val="0"/>
                        </a:spcBef>
                        <a:spcAft>
                          <a:spcPts val="300"/>
                        </a:spcAft>
                        <a:buClr>
                          <a:schemeClr val="dk1"/>
                        </a:buClr>
                        <a:buSzPts val="1100"/>
                        <a:buFont typeface="Arial"/>
                        <a:buNone/>
                        <a:defRPr/>
                      </a:pPr>
                      <a:r>
                        <a:rPr lang="en-GB" sz="1500">
                          <a:solidFill>
                            <a:schemeClr val="dk1"/>
                          </a:solidFill>
                          <a:latin typeface="Lexend"/>
                          <a:ea typeface="Lexend"/>
                          <a:cs typeface="Lexend"/>
                          <a:sym typeface="Lexend"/>
                        </a:rPr>
                        <a:t>raadi index-ka shayga</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defRPr/>
                      </a:pPr>
                      <a:r>
                        <a:rPr lang="en-GB" sz="1500">
                          <a:solidFill>
                            <a:schemeClr val="lt1"/>
                          </a:solidFill>
                          <a:highlight>
                            <a:schemeClr val="dk1"/>
                          </a:highlight>
                          <a:latin typeface="Roboto Mono"/>
                          <a:ea typeface="Roboto Mono"/>
                          <a:cs typeface="Roboto Mono"/>
                          <a:sym typeface="Roboto Mono"/>
                        </a:rPr>
                        <a:t>planets.index("Saturn")</a:t>
                      </a:r>
                      <a:r>
                        <a:rPr lang="en-GB" sz="1500">
                          <a:solidFill>
                            <a:srgbClr val="94F9AF"/>
                          </a:solidFill>
                          <a:highlight>
                            <a:schemeClr val="dk1"/>
                          </a:highlight>
                          <a:latin typeface="Roboto Mono"/>
                          <a:ea typeface="Roboto Mono"/>
                          <a:cs typeface="Roboto Mono"/>
                          <a:sym typeface="Roboto Mono"/>
                        </a:rPr>
                        <a:t/>
                      </a:r>
                      <a:r>
                        <a:rPr lang="en-GB" sz="1500">
                          <a:solidFill>
                            <a:schemeClr val="lt1"/>
                          </a:solidFill>
                          <a:highlight>
                            <a:schemeClr val="dk1"/>
                          </a:highlight>
                          <a:latin typeface="Roboto Mono"/>
                          <a:ea typeface="Roboto Mono"/>
                          <a:cs typeface="Roboto Mono"/>
                          <a:sym typeface="Roboto Mono"/>
                        </a:rPr>
                        <a:t/>
                      </a:r>
                      <a:endParaRPr>
                        <a:latin typeface="Lexend"/>
                        <a:ea typeface="Lexend"/>
                        <a:cs typeface="Lexend"/>
                        <a:sym typeface="Lexend"/>
                      </a:endParaRPr>
                    </a:p>
                  </a:txBody>
                  <a:tcPr marT="91425" marB="91425" marR="91425" marL="91425"/>
                </a:tc>
              </a:tr>
              <a:tr h="398575">
                <a:tc>
                  <a:txBody>
                    <a:bodyPr/>
                    <a:lstStyle/>
                    <a:p>
                      <a:pPr indent="0" lvl="0" marL="0" rtl="0" algn="l">
                        <a:spcBef>
                          <a:spcPts val="0"/>
                        </a:spcBef>
                        <a:spcAft>
                          <a:spcPts val="0"/>
                        </a:spcAft>
                        <a:buNone/>
                        <a:defRPr/>
                      </a:pPr>
                      <a:r>
                        <a:rPr lang="en-GB" sz="1500">
                          <a:latin typeface="Lexend"/>
                          <a:ea typeface="Lexend"/>
                          <a:cs typeface="Lexend"/>
                          <a:sym typeface="Lexend"/>
                        </a:rPr>
                        <a:t>list.count(item)</a:t>
                      </a:r>
                      <a:endParaRPr>
                        <a:latin typeface="Lexend"/>
                        <a:ea typeface="Lexend"/>
                        <a:cs typeface="Lexend"/>
                        <a:sym typeface="Lexend"/>
                      </a:endParaRPr>
                    </a:p>
                  </a:txBody>
                  <a:tcPr marT="91425" marB="91425" marR="91425" marL="91425"/>
                </a:tc>
                <a:tc>
                  <a:txBody>
                    <a:bodyPr/>
                    <a:lstStyle/>
                    <a:p>
                      <a:pPr indent="0" lvl="0" marL="0" rtl="0" algn="l">
                        <a:lnSpc>
                          <a:spcPct val="112000"/>
                        </a:lnSpc>
                        <a:spcBef>
                          <a:spcPts val="0"/>
                        </a:spcBef>
                        <a:spcAft>
                          <a:spcPts val="300"/>
                        </a:spcAft>
                        <a:buClr>
                          <a:schemeClr val="dk1"/>
                        </a:buClr>
                        <a:buSzPts val="1100"/>
                        <a:buFont typeface="Arial"/>
                        <a:buNone/>
                        <a:defRPr/>
                      </a:pPr>
                      <a:r>
                        <a:rPr lang="en-GB" sz="1500">
                          <a:solidFill>
                            <a:schemeClr val="dk1"/>
                          </a:solidFill>
                          <a:latin typeface="Lexend"/>
                          <a:ea typeface="Lexend"/>
                          <a:cs typeface="Lexend"/>
                          <a:sym typeface="Lexend"/>
                        </a:rPr>
                        <a:t>tiri inta jeer ee shayga soo baxo</a:t>
                      </a:r>
                      <a:r>
                        <a:rPr lang="en-GB" sz="1500">
                          <a:solidFill>
                            <a:schemeClr val="dk1"/>
                          </a:solidFill>
                          <a:latin typeface="Lexend"/>
                          <a:ea typeface="Lexend"/>
                          <a:cs typeface="Lexend"/>
                          <a:sym typeface="Lexend"/>
                        </a:rPr>
                        <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defRPr/>
                      </a:pPr>
                      <a:r>
                        <a:rPr lang="en-GB" sz="1500">
                          <a:solidFill>
                            <a:schemeClr val="lt1"/>
                          </a:solidFill>
                          <a:highlight>
                            <a:schemeClr val="dk1"/>
                          </a:highlight>
                          <a:latin typeface="Roboto Mono"/>
                          <a:ea typeface="Roboto Mono"/>
                          <a:cs typeface="Roboto Mono"/>
                          <a:sym typeface="Roboto Mono"/>
                        </a:rPr>
                        <a:t>planets.count("Earth")</a:t>
                      </a:r>
                      <a:r>
                        <a:rPr lang="en-GB" sz="1500">
                          <a:solidFill>
                            <a:srgbClr val="94F9AF"/>
                          </a:solidFill>
                          <a:highlight>
                            <a:schemeClr val="dk1"/>
                          </a:highlight>
                          <a:latin typeface="Roboto Mono"/>
                          <a:ea typeface="Roboto Mono"/>
                          <a:cs typeface="Roboto Mono"/>
                          <a:sym typeface="Roboto Mono"/>
                        </a:rPr>
                        <a:t/>
                      </a:r>
                      <a:r>
                        <a:rPr lang="en-GB" sz="1500">
                          <a:solidFill>
                            <a:schemeClr val="lt1"/>
                          </a:solidFill>
                          <a:highlight>
                            <a:schemeClr val="dk1"/>
                          </a:highlight>
                          <a:latin typeface="Roboto Mono"/>
                          <a:ea typeface="Roboto Mono"/>
                          <a:cs typeface="Roboto Mono"/>
                          <a:sym typeface="Roboto Mono"/>
                        </a:rPr>
                        <a:t/>
                      </a:r>
                      <a:endParaRPr>
                        <a:latin typeface="Lexend"/>
                        <a:ea typeface="Lexend"/>
                        <a:cs typeface="Lexend"/>
                        <a:sym typeface="Lexend"/>
                      </a:endParaRPr>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9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habab (methods) si aad u beddesho waxa ku jira liiska</a:t>
            </a:r>
            <a:endParaRPr/>
          </a:p>
        </p:txBody>
      </p:sp>
      <p:pic>
        <p:nvPicPr>
          <p:cNvPr id="1097" name="Google Shape;1097;p93"/>
          <p:cNvPicPr preferRelativeResize="0"/>
          <p:nvPr/>
        </p:nvPicPr>
        <p:blipFill>
          <a:blip r:embed="rId8">
            <a:alphaModFix/>
          </a:blip>
          <a:stretch>
            <a:fillRect/>
          </a:stretch>
        </p:blipFill>
        <p:spPr>
          <a:xfrm>
            <a:off x="512487" y="1662737"/>
            <a:ext cx="727174" cy="909325"/>
          </a:xfrm>
          <a:prstGeom prst="rect">
            <a:avLst/>
          </a:prstGeom>
          <a:noFill/>
          <a:ln>
            <a:noFill/>
          </a:ln>
        </p:spPr>
      </p:pic>
      <p:sp>
        <p:nvSpPr>
          <p:cNvPr id="1098" name="Google Shape;1098;p93"/>
          <p:cNvSpPr txBox="1"/>
          <p:nvPr/>
        </p:nvSpPr>
        <p:spPr>
          <a:xfrm>
            <a:off x="701699" y="2566200"/>
            <a:ext cx="6795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Nuur</a:t>
            </a:r>
            <a:endParaRPr sz="1800">
              <a:solidFill>
                <a:srgbClr val="222222"/>
              </a:solidFill>
              <a:latin typeface="Lexend"/>
              <a:ea typeface="Lexend"/>
              <a:cs typeface="Lexend"/>
              <a:sym typeface="Lexend"/>
            </a:endParaRPr>
          </a:p>
        </p:txBody>
      </p:sp>
      <p:pic>
        <p:nvPicPr>
          <p:cNvPr id="1099" name="Google Shape;1099;p93"/>
          <p:cNvPicPr preferRelativeResize="0"/>
          <p:nvPr/>
        </p:nvPicPr>
        <p:blipFill>
          <a:blip r:embed="rId4">
            <a:alphaModFix/>
          </a:blip>
          <a:stretch>
            <a:fillRect/>
          </a:stretch>
        </p:blipFill>
        <p:spPr>
          <a:xfrm>
            <a:off x="1434100" y="810000"/>
            <a:ext cx="7247631" cy="1472175"/>
          </a:xfrm>
          <a:prstGeom prst="rect">
            <a:avLst/>
          </a:prstGeom>
          <a:noFill/>
          <a:ln>
            <a:noFill/>
          </a:ln>
        </p:spPr>
      </p:pic>
      <p:sp>
        <p:nvSpPr>
          <p:cNvPr id="1100" name="Google Shape;1100;p93"/>
          <p:cNvSpPr txBox="1"/>
          <p:nvPr/>
        </p:nvSpPr>
        <p:spPr>
          <a:xfrm>
            <a:off x="1589634" y="970714"/>
            <a:ext cx="6944400" cy="82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Waa maxay farqiga u dhexeeya list.append() iyo list.insert()? Miyayna labadooduba si fudud ugu darayaan shay cusub?</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01" name="Google Shape;1101;p93"/>
          <p:cNvSpPr txBox="1"/>
          <p:nvPr/>
        </p:nvSpPr>
        <p:spPr>
          <a:xfrm>
            <a:off x="7767525" y="4479725"/>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102" name="Google Shape;1102;p93"/>
          <p:cNvPicPr preferRelativeResize="0"/>
          <p:nvPr/>
        </p:nvPicPr>
        <p:blipFill>
          <a:blip r:embed="rId9">
            <a:alphaModFix/>
          </a:blip>
          <a:stretch>
            <a:fillRect/>
          </a:stretch>
        </p:blipFill>
        <p:spPr>
          <a:xfrm flipH="1">
            <a:off x="7700957" y="3410887"/>
            <a:ext cx="705943" cy="1016575"/>
          </a:xfrm>
          <a:prstGeom prst="rect">
            <a:avLst/>
          </a:prstGeom>
          <a:noFill/>
          <a:ln>
            <a:noFill/>
          </a:ln>
        </p:spPr>
      </p:pic>
      <p:pic>
        <p:nvPicPr>
          <p:cNvPr id="1103" name="Google Shape;1103;p93"/>
          <p:cNvPicPr preferRelativeResize="0"/>
          <p:nvPr/>
        </p:nvPicPr>
        <p:blipFill>
          <a:blip r:embed="rId4">
            <a:alphaModFix/>
          </a:blip>
          <a:stretch>
            <a:fillRect/>
          </a:stretch>
        </p:blipFill>
        <p:spPr>
          <a:xfrm flipH="1">
            <a:off x="360425" y="2911500"/>
            <a:ext cx="7247631" cy="1472175"/>
          </a:xfrm>
          <a:prstGeom prst="rect">
            <a:avLst/>
          </a:prstGeom>
          <a:noFill/>
          <a:ln>
            <a:noFill/>
          </a:ln>
        </p:spPr>
      </p:pic>
      <p:sp>
        <p:nvSpPr>
          <p:cNvPr id="1104" name="Google Shape;1104;p93"/>
          <p:cNvSpPr txBox="1"/>
          <p:nvPr/>
        </p:nvSpPr>
        <p:spPr>
          <a:xfrm>
            <a:off x="451982" y="2970765"/>
            <a:ext cx="6874800" cy="82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Labaduba waxay ku darayaan shay liiska, laakiin list.append() wuxuu kaliya ku dari karaa shay dhamaadka liiska, halka list.insert() uu kuu ogolaanayo inaad sheegto halka liiska shayga lagu daro.</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7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94"/>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 hababka wax ku beddelka liiska (list)</a:t>
            </a:r>
            <a:endParaRPr/>
          </a:p>
        </p:txBody>
      </p:sp>
      <p:sp>
        <p:nvSpPr>
          <p:cNvPr id="1110" name="Google Shape;1110;p94"/>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lt1"/>
                </a:solidFill>
                <a:highlight>
                  <a:schemeClr val="dk1"/>
                </a:highlight>
                <a:latin typeface="Lexend"/>
                <a:ea typeface="Roboto Mono"/>
                <a:cs typeface="Roboto Mono"/>
                <a:sym typeface="Roboto Mono"/>
              </a:rPr>
              <a:t>list.append()</a:t>
            </a:r>
            <a:endParaRPr/>
          </a:p>
        </p:txBody>
      </p:sp>
      <p:sp>
        <p:nvSpPr>
          <p:cNvPr id="1111" name="Google Shape;1111;p94"/>
          <p:cNvSpPr txBox="1"/>
          <p:nvPr>
            <p:ph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Habee liiska (list method) kee ayaad isticmaali lahayd si aad ugu darto shay (item) dhamaadka liiska (list)?</a:t>
            </a:r>
            <a:r>
              <a:rPr b="1" lang="en-GB" sz="1100">
                <a:latin typeface="Lexend"/>
              </a:rPr>
              <a:t/>
            </a:r>
            <a:r>
              <a:rPr lang="en-GB" sz="1100">
                <a:latin typeface="Lexend"/>
              </a:rPr>
              <a:t/>
            </a:r>
            <a:endParaRPr/>
          </a:p>
        </p:txBody>
      </p:sp>
      <p:sp>
        <p:nvSpPr>
          <p:cNvPr id="1112" name="Google Shape;1112;p94"/>
          <p:cNvSpPr txBox="1"/>
          <p:nvPr>
            <p:ph idx="3"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lt1"/>
                </a:solidFill>
                <a:highlight>
                  <a:schemeClr val="dk1"/>
                </a:highlight>
                <a:latin typeface="Lexend"/>
                <a:ea typeface="Roboto Mono"/>
                <a:cs typeface="Roboto Mono"/>
                <a:sym typeface="Roboto Mono"/>
              </a:rPr>
              <a:t>list.insert()</a:t>
            </a:r>
            <a:endParaRPr/>
          </a:p>
        </p:txBody>
      </p:sp>
      <p:sp>
        <p:nvSpPr>
          <p:cNvPr id="1113" name="Google Shape;1113;p94"/>
          <p:cNvSpPr txBox="1"/>
          <p:nvPr>
            <p:ph idx="4"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lt1"/>
                </a:solidFill>
                <a:highlight>
                  <a:schemeClr val="dk1"/>
                </a:highlight>
                <a:latin typeface="Lexend"/>
                <a:ea typeface="Roboto Mono"/>
                <a:cs typeface="Roboto Mono"/>
                <a:sym typeface="Roboto Mono"/>
              </a:rPr>
              <a:t>list.add()</a:t>
            </a:r>
            <a:endParaRPr/>
          </a:p>
        </p:txBody>
      </p:sp>
      <p:pic>
        <p:nvPicPr>
          <p:cNvPr id="1114" name="Google Shape;1114;p94"/>
          <p:cNvPicPr preferRelativeResize="0"/>
          <p:nvPr/>
        </p:nvPicPr>
        <p:blipFill>
          <a:blip r:embed="rId3">
            <a:alphaModFix/>
          </a:blip>
          <a:stretch>
            <a:fillRect/>
          </a:stretch>
        </p:blipFill>
        <p:spPr>
          <a:xfrm>
            <a:off x="3700708" y="17915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95"/>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 hababka wax ku beddelka liiska (list)</a:t>
            </a:r>
            <a:endParaRPr/>
          </a:p>
        </p:txBody>
      </p:sp>
      <p:pic>
        <p:nvPicPr>
          <p:cNvPr id="1120" name="Google Shape;1120;p95"/>
          <p:cNvPicPr preferRelativeResize="0"/>
          <p:nvPr/>
        </p:nvPicPr>
        <p:blipFill>
          <a:blip r:embed="rId8">
            <a:alphaModFix/>
          </a:blip>
          <a:stretch>
            <a:fillRect/>
          </a:stretch>
        </p:blipFill>
        <p:spPr>
          <a:xfrm>
            <a:off x="512487" y="1662737"/>
            <a:ext cx="727174" cy="909325"/>
          </a:xfrm>
          <a:prstGeom prst="rect">
            <a:avLst/>
          </a:prstGeom>
          <a:noFill/>
          <a:ln>
            <a:noFill/>
          </a:ln>
        </p:spPr>
      </p:pic>
      <p:sp>
        <p:nvSpPr>
          <p:cNvPr id="1121" name="Google Shape;1121;p95"/>
          <p:cNvSpPr txBox="1"/>
          <p:nvPr/>
        </p:nvSpPr>
        <p:spPr>
          <a:xfrm>
            <a:off x="701699" y="2566200"/>
            <a:ext cx="6795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Nuur</a:t>
            </a:r>
            <a:endParaRPr sz="1800">
              <a:solidFill>
                <a:srgbClr val="222222"/>
              </a:solidFill>
              <a:latin typeface="Lexend"/>
              <a:ea typeface="Lexend"/>
              <a:cs typeface="Lexend"/>
              <a:sym typeface="Lexend"/>
            </a:endParaRPr>
          </a:p>
        </p:txBody>
      </p:sp>
      <p:pic>
        <p:nvPicPr>
          <p:cNvPr id="1122" name="Google Shape;1122;p95"/>
          <p:cNvPicPr preferRelativeResize="0"/>
          <p:nvPr/>
        </p:nvPicPr>
        <p:blipFill>
          <a:blip r:embed="rId4">
            <a:alphaModFix/>
          </a:blip>
          <a:stretch>
            <a:fillRect/>
          </a:stretch>
        </p:blipFill>
        <p:spPr>
          <a:xfrm>
            <a:off x="1434100" y="810000"/>
            <a:ext cx="7247631" cy="1472175"/>
          </a:xfrm>
          <a:prstGeom prst="rect">
            <a:avLst/>
          </a:prstGeom>
          <a:noFill/>
          <a:ln>
            <a:noFill/>
          </a:ln>
        </p:spPr>
      </p:pic>
      <p:sp>
        <p:nvSpPr>
          <p:cNvPr id="1123" name="Google Shape;1123;p95"/>
          <p:cNvSpPr txBox="1"/>
          <p:nvPr/>
        </p:nvSpPr>
        <p:spPr>
          <a:xfrm>
            <a:off x="1589634" y="904132"/>
            <a:ext cx="6944400" cy="82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Maxaa dhacaya haddii aan doonayo in aan ka saaro shayga (item) ugu dambeeya liiska (list), laakiin aanan ogayn inta uu liisku (list) dheer yahay ama qiimaha (value) ku jira booska ugu dambeeya?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24" name="Google Shape;1124;p95"/>
          <p:cNvSpPr txBox="1"/>
          <p:nvPr/>
        </p:nvSpPr>
        <p:spPr>
          <a:xfrm>
            <a:off x="7767525" y="4479725"/>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125" name="Google Shape;1125;p95"/>
          <p:cNvPicPr preferRelativeResize="0"/>
          <p:nvPr/>
        </p:nvPicPr>
        <p:blipFill>
          <a:blip r:embed="rId9">
            <a:alphaModFix/>
          </a:blip>
          <a:stretch>
            <a:fillRect/>
          </a:stretch>
        </p:blipFill>
        <p:spPr>
          <a:xfrm flipH="1">
            <a:off x="7700957" y="3410887"/>
            <a:ext cx="705943" cy="1016575"/>
          </a:xfrm>
          <a:prstGeom prst="rect">
            <a:avLst/>
          </a:prstGeom>
          <a:noFill/>
          <a:ln>
            <a:noFill/>
          </a:ln>
        </p:spPr>
      </p:pic>
      <p:pic>
        <p:nvPicPr>
          <p:cNvPr id="1126" name="Google Shape;1126;p95"/>
          <p:cNvPicPr preferRelativeResize="0"/>
          <p:nvPr/>
        </p:nvPicPr>
        <p:blipFill>
          <a:blip r:embed="rId4">
            <a:alphaModFix/>
          </a:blip>
          <a:stretch>
            <a:fillRect/>
          </a:stretch>
        </p:blipFill>
        <p:spPr>
          <a:xfrm flipH="1">
            <a:off x="360425" y="2911500"/>
            <a:ext cx="7247631" cy="1472175"/>
          </a:xfrm>
          <a:prstGeom prst="rect">
            <a:avLst/>
          </a:prstGeom>
          <a:noFill/>
          <a:ln>
            <a:noFill/>
          </a:ln>
        </p:spPr>
      </p:pic>
      <p:sp>
        <p:nvSpPr>
          <p:cNvPr id="1127" name="Google Shape;1127;p95"/>
          <p:cNvSpPr txBox="1"/>
          <p:nvPr/>
        </p:nvSpPr>
        <p:spPr>
          <a:xfrm>
            <a:off x="451982" y="2970765"/>
            <a:ext cx="6874800" cy="82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Waxaad isticmaali kartaa list.pop() oo aadan cayimin lambarka tusaha (index number). Tani waxay si toos ah uga saari doontaa shayga (item) ugu dambeeya liiska (list). Tusaale ahaan, planets.pop().</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lt1"/>
                </a:solidFill>
                <a:highlight>
                  <a:schemeClr val="dk1"/>
                </a:highlight>
                <a:latin typeface="Lexend"/>
                <a:ea typeface="Roboto Mono"/>
                <a:cs typeface="Roboto Mono"/>
                <a:sym typeface="Roboto Mono"/>
              </a:rPr>
              <a:t/>
            </a:r>
            <a:r>
              <a:rPr lang="en-GB" sz="1100">
                <a:solidFill>
                  <a:schemeClr val="dk1"/>
                </a:solidFill>
                <a:latin typeface="Lexend"/>
                <a:ea typeface="Lexend"/>
                <a:cs typeface="Lexend"/>
                <a:sym typeface="Lexend"/>
              </a:rPr>
              <a:t/>
            </a:r>
            <a:endParaRPr sz="21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96"/>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hababka wax ku beddelka liiska (list)</a:t>
            </a:r>
            <a:endParaRPr/>
          </a:p>
        </p:txBody>
      </p:sp>
      <p:sp>
        <p:nvSpPr>
          <p:cNvPr id="1133" name="Google Shape;1133;p96"/>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lt1"/>
                </a:solidFill>
                <a:highlight>
                  <a:schemeClr val="dk1"/>
                </a:highlight>
                <a:latin typeface="Lexend"/>
                <a:ea typeface="Roboto Mono"/>
                <a:cs typeface="Roboto Mono"/>
                <a:sym typeface="Roboto Mono"/>
              </a:rPr>
              <a:t>list.pop(4)</a:t>
            </a:r>
            <a:endParaRPr/>
          </a:p>
        </p:txBody>
      </p:sp>
      <p:sp>
        <p:nvSpPr>
          <p:cNvPr id="1134" name="Google Shape;1134;p96"/>
          <p:cNvSpPr txBox="1"/>
          <p:nvPr>
            <p:ph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Habee liiska (list method) kee ayaad isticmaali lahayd si aad uga saarto shayga (item) ugu dambeeya liiska (list) haddii aadan ogayn inta uu liisku (list) dheer yahay?</a:t>
            </a:r>
            <a:r>
              <a:rPr b="1" lang="en-GB" sz="1400">
                <a:latin typeface="Lexend"/>
              </a:rPr>
              <a:t/>
            </a:r>
            <a:r>
              <a:rPr lang="en-GB" sz="1400">
                <a:latin typeface="Lexend"/>
              </a:rPr>
              <a:t/>
            </a:r>
            <a:r>
              <a:rPr b="1" lang="en-GB" sz="1400">
                <a:latin typeface="Lexend"/>
              </a:rPr>
              <a:t/>
            </a:r>
            <a:r>
              <a:rPr lang="en-GB" sz="1400">
                <a:latin typeface="Lexend"/>
              </a:rPr>
              <a:t/>
            </a:r>
            <a:endParaRPr/>
          </a:p>
        </p:txBody>
      </p:sp>
      <p:sp>
        <p:nvSpPr>
          <p:cNvPr id="1135" name="Google Shape;1135;p96"/>
          <p:cNvSpPr txBox="1"/>
          <p:nvPr>
            <p:ph idx="3"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lt1"/>
                </a:solidFill>
                <a:highlight>
                  <a:schemeClr val="dk1"/>
                </a:highlight>
                <a:latin typeface="Lexend"/>
                <a:ea typeface="Roboto Mono"/>
                <a:cs typeface="Roboto Mono"/>
                <a:sym typeface="Roboto Mono"/>
              </a:rPr>
              <a:t>list.pop()</a:t>
            </a:r>
            <a:endParaRPr/>
          </a:p>
        </p:txBody>
      </p:sp>
      <p:sp>
        <p:nvSpPr>
          <p:cNvPr id="1136" name="Google Shape;1136;p96"/>
          <p:cNvSpPr txBox="1"/>
          <p:nvPr>
            <p:ph idx="4"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lt1"/>
                </a:solidFill>
                <a:highlight>
                  <a:schemeClr val="dk1"/>
                </a:highlight>
                <a:latin typeface="Lexend"/>
                <a:ea typeface="Roboto Mono"/>
                <a:cs typeface="Roboto Mono"/>
                <a:sym typeface="Roboto Mono"/>
              </a:rPr>
              <a:t>list.remove(item)</a:t>
            </a:r>
            <a:endParaRPr/>
          </a:p>
        </p:txBody>
      </p:sp>
      <p:pic>
        <p:nvPicPr>
          <p:cNvPr id="1137" name="Google Shape;1137;p96"/>
          <p:cNvPicPr preferRelativeResize="0"/>
          <p:nvPr/>
        </p:nvPicPr>
        <p:blipFill>
          <a:blip r:embed="rId3">
            <a:alphaModFix/>
          </a:blip>
          <a:stretch>
            <a:fillRect/>
          </a:stretch>
        </p:blipFill>
        <p:spPr>
          <a:xfrm>
            <a:off x="3525958" y="270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97"/>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 hababka wax ku beddelka liiska (list)</a:t>
            </a:r>
            <a:endParaRPr/>
          </a:p>
        </p:txBody>
      </p:sp>
      <p:sp>
        <p:nvSpPr>
          <p:cNvPr id="1143" name="Google Shape;1143;p97"/>
          <p:cNvSpPr txBox="1"/>
          <p:nvPr>
            <p:ph idx="1" type="body"/>
          </p:nvPr>
        </p:nvSpPr>
        <p:spPr>
          <a:xfrm>
            <a:off x="324000" y="759300"/>
            <a:ext cx="8237700" cy="24321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400">
                <a:latin typeface="Lexend"/>
              </a:rPr>
              <a:t>Fur barnaamijka bilowga ah oak.link/planet-lists</a:t>
            </a:r>
            <a:r>
              <a:rPr lang="en-GB" sz="1400">
                <a:solidFill>
                  <a:schemeClr val="hlink"/>
                </a:solidFill>
                <a:uFill>
                  <a:noFill/>
                </a:uFill>
                <a:latin typeface="Lexend"/>
                <a:hlinkClick r:id="rId3"/>
              </a:rPr>
              <a:t/>
            </a:r>
            <a:r>
              <a:rPr lang="en-GB" sz="1400">
                <a:latin typeface="Lexend"/>
              </a:rPr>
              <a:t/>
            </a:r>
            <a:endParaRPr sz="2000"/>
          </a:p>
          <a:p>
            <a:pPr indent="-355600" lvl="0" marL="457200" rtl="0" algn="l">
              <a:spcBef>
                <a:spcPts val="0"/>
              </a:spcBef>
              <a:spcAft>
                <a:spcPts val="0"/>
              </a:spcAft>
              <a:buSzPts val="2000"/>
              <a:buAutoNum type="arabicParenR"/>
            </a:pPr>
            <a:r>
              <a:rPr lang="en-GB" sz="1400">
                <a:latin typeface="Lexend"/>
              </a:rPr>
              <a:t>Dhammeystir sadarka 6 si 'Uranus' loogu daro dhamaadka liiska (list) meerayaasha (planets).</a:t>
            </a:r>
            <a:endParaRPr sz="2000"/>
          </a:p>
          <a:p>
            <a:pPr indent="-355600" lvl="0" marL="457200" rtl="0" algn="l">
              <a:spcBef>
                <a:spcPts val="0"/>
              </a:spcBef>
              <a:spcAft>
                <a:spcPts val="0"/>
              </a:spcAft>
              <a:buSzPts val="2000"/>
              <a:buAutoNum type="arabicParenR"/>
            </a:pPr>
            <a:r>
              <a:rPr lang="en-GB" sz="1400">
                <a:latin typeface="Lexend"/>
              </a:rPr>
              <a:t>Tijaabi barnaamijka si aad u hubiso in Uranus ku jiro liiska (list) meerayaasha (planets) 'oo la yaqaan 1930'.</a:t>
            </a:r>
            <a:endParaRPr sz="2000"/>
          </a:p>
          <a:p>
            <a:pPr indent="-355600" lvl="0" marL="457200" rtl="0" algn="l">
              <a:spcBef>
                <a:spcPts val="0"/>
              </a:spcBef>
              <a:spcAft>
                <a:spcPts val="0"/>
              </a:spcAft>
              <a:buSzPts val="2000"/>
              <a:buAutoNum type="arabicParenR"/>
            </a:pPr>
            <a:r>
              <a:rPr lang="en-GB" sz="1400">
                <a:latin typeface="Lexend"/>
              </a:rPr>
              <a:t>Dhammeystir sadarka 7 iyo 8 si 'Neptune' iyo 'Pluto' loogu daro dhamaadka liiska (list) meerayaasha (planets).</a:t>
            </a:r>
            <a:endParaRPr sz="2000"/>
          </a:p>
        </p:txBody>
      </p:sp>
      <p:grpSp>
        <p:nvGrpSpPr>
          <p:cNvPr id="1144" name="Google Shape;1144;p97"/>
          <p:cNvGrpSpPr/>
          <p:nvPr/>
        </p:nvGrpSpPr>
        <p:grpSpPr>
          <a:xfrm>
            <a:off x="366261" y="3252850"/>
            <a:ext cx="7898558" cy="1419375"/>
            <a:chOff x="5032193" y="3600475"/>
            <a:chExt cx="3379207" cy="1419375"/>
          </a:xfrm>
        </p:grpSpPr>
        <p:sp>
          <p:nvSpPr>
            <p:cNvPr id="1145" name="Google Shape;1145;p97"/>
            <p:cNvSpPr txBox="1"/>
            <p:nvPr/>
          </p:nvSpPr>
          <p:spPr>
            <a:xfrm>
              <a:off x="5032196" y="4049950"/>
              <a:ext cx="3379200" cy="9699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Roboto Mono"/>
                  <a:ea typeface="Roboto Mono"/>
                  <a:cs typeface="Roboto Mono"/>
                  <a:sym typeface="Roboto Mono"/>
                </a:rPr>
                <a:t>Meerayaasha la yaqaan 1930: ['Mercury', 'Venus', 'Earth', 'Mars', 'Jupiter', 'Saturn', 'Uranus', 'Neptune', 'Pluto']</a:t>
              </a:r>
              <a:br>
                <a:rPr b="0" i="0" lang="en-GB" sz="1600" u="none" cap="none" strike="noStrike">
                  <a:solidFill>
                    <a:srgbClr val="FFFFFF"/>
                  </a:solidFill>
                  <a:latin typeface="Roboto Mono"/>
                  <a:ea typeface="Roboto Mono"/>
                  <a:cs typeface="Roboto Mono"/>
                  <a:sym typeface="Roboto Mono"/>
                </a:rPr>
              </a:b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r>
                <a:rPr lang="en-GB" sz="1400">
                  <a:solidFill>
                    <a:srgbClr val="FFFFFF"/>
                  </a:solidFill>
                  <a:latin typeface="Roboto Mono"/>
                  <a:ea typeface="Roboto Mono"/>
                  <a:cs typeface="Roboto Mono"/>
                  <a:sym typeface="Roboto Mono"/>
                </a:rPr>
                <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146" name="Google Shape;1146;p97"/>
            <p:cNvSpPr txBox="1"/>
            <p:nvPr/>
          </p:nvSpPr>
          <p:spPr>
            <a:xfrm>
              <a:off x="5032200" y="3600475"/>
              <a:ext cx="33792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400" u="none" cap="none" strike="noStrike">
                  <a:solidFill>
                    <a:srgbClr val="FFFFFF"/>
                  </a:solidFill>
                  <a:latin typeface="Roboto Mono"/>
                  <a:ea typeface="Roboto Mono"/>
                  <a:cs typeface="Roboto Mono"/>
                  <a:sym typeface="Roboto Mono"/>
                </a:rPr>
                <a:t>Soo saarista qoraalka (text output)</a:t>
              </a:r>
              <a:endParaRPr b="0" i="0" sz="1600" u="none" cap="none" strike="noStrike">
                <a:solidFill>
                  <a:srgbClr val="FFFFFF"/>
                </a:solidFill>
                <a:latin typeface="Quicksand"/>
                <a:ea typeface="Quicksand"/>
                <a:cs typeface="Quicksand"/>
                <a:sym typeface="Quicksand"/>
              </a:endParaRPr>
            </a:p>
          </p:txBody>
        </p:sp>
        <p:cxnSp>
          <p:nvCxnSpPr>
            <p:cNvPr id="1147" name="Google Shape;1147;p97"/>
            <p:cNvCxnSpPr/>
            <p:nvPr/>
          </p:nvCxnSpPr>
          <p:spPr>
            <a:xfrm>
              <a:off x="5032193" y="4045382"/>
              <a:ext cx="1643400" cy="0"/>
            </a:xfrm>
            <a:prstGeom prst="straightConnector1">
              <a:avLst/>
            </a:prstGeom>
            <a:noFill/>
            <a:ln cap="flat" cmpd="sng" w="76200">
              <a:solidFill>
                <a:srgbClr val="2CE5CA"/>
              </a:solidFill>
              <a:prstDash val="solid"/>
              <a:round/>
              <a:headEnd len="sm" w="sm" type="none"/>
              <a:tailEnd len="sm" w="sm" type="none"/>
            </a:ln>
          </p:spPr>
        </p:cxn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98"/>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habab (methods) si aad u beddesho waxa ku jira liiska (list)</a:t>
            </a:r>
            <a:endParaRPr/>
          </a:p>
        </p:txBody>
      </p:sp>
      <p:sp>
        <p:nvSpPr>
          <p:cNvPr id="1153" name="Google Shape;1153;p98"/>
          <p:cNvSpPr txBox="1"/>
          <p:nvPr>
            <p:ph idx="1" type="body"/>
          </p:nvPr>
        </p:nvSpPr>
        <p:spPr>
          <a:xfrm>
            <a:off x="324000" y="835500"/>
            <a:ext cx="8237700" cy="1369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5"/>
            </a:pPr>
            <a:r>
              <a:rPr lang="en-GB" sz="1800">
                <a:latin typeface="Lexend"/>
              </a:rPr>
              <a:t>Sannadkii 2006, Pluto waa laga saaray liiska meeraha. Dhammaystir sadarka 11 si aad uga saarto Pluto liiska meeraha.</a:t>
            </a:r>
            <a:r>
              <a:rPr b="1" lang="en-GB" sz="1800">
                <a:latin typeface="Lexend"/>
              </a:rPr>
              <a:t/>
            </a:r>
            <a:r>
              <a:rPr lang="en-GB" sz="1800">
                <a:latin typeface="Lexend"/>
              </a:rPr>
              <a:t/>
            </a:r>
            <a:endParaRPr sz="2000"/>
          </a:p>
          <a:p>
            <a:pPr indent="-355600" lvl="0" marL="457200" rtl="0" algn="l">
              <a:spcBef>
                <a:spcPts val="0"/>
              </a:spcBef>
              <a:spcAft>
                <a:spcPts val="0"/>
              </a:spcAft>
              <a:buSzPts val="2000"/>
              <a:buAutoNum type="arabicParenR" startAt="5"/>
            </a:pPr>
            <a:r>
              <a:rPr lang="en-GB" sz="1800">
                <a:latin typeface="Lexend"/>
              </a:rPr>
              <a:t>Ku shub barnaamijka si aad u hubiso in Pluto uusan ku jirin liiska meeraha 'wixii ka dambeeyay 2006'.</a:t>
            </a:r>
            <a:endParaRPr sz="2000"/>
          </a:p>
        </p:txBody>
      </p:sp>
      <p:grpSp>
        <p:nvGrpSpPr>
          <p:cNvPr id="1154" name="Google Shape;1154;p98"/>
          <p:cNvGrpSpPr/>
          <p:nvPr/>
        </p:nvGrpSpPr>
        <p:grpSpPr>
          <a:xfrm>
            <a:off x="393803" y="2480450"/>
            <a:ext cx="7669451" cy="1399500"/>
            <a:chOff x="5032193" y="3600479"/>
            <a:chExt cx="3379208" cy="809990"/>
          </a:xfrm>
        </p:grpSpPr>
        <p:sp>
          <p:nvSpPr>
            <p:cNvPr id="1155" name="Google Shape;1155;p98"/>
            <p:cNvSpPr txBox="1"/>
            <p:nvPr/>
          </p:nvSpPr>
          <p:spPr>
            <a:xfrm>
              <a:off x="5032201" y="3868968"/>
              <a:ext cx="3379200" cy="5415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GB" sz="1500">
                  <a:solidFill>
                    <a:srgbClr val="FFFFFF"/>
                  </a:solidFill>
                  <a:latin typeface="Roboto Mono"/>
                  <a:ea typeface="Roboto Mono"/>
                  <a:cs typeface="Roboto Mono"/>
                  <a:sym typeface="Roboto Mono"/>
                </a:rPr>
                <a:t>Meeraha wixii ka dambeeyay 2006: ['Mercury', 'Venus', 'Earth', 'Mars', 'Jupiter', 'Saturn', 'Uranus', 'Neptune']</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br>
                <a:rPr b="0" i="0" lang="en-GB" sz="1600" u="none" cap="none" strike="noStrike">
                  <a:solidFill>
                    <a:srgbClr val="FFFFFF"/>
                  </a:solidFill>
                  <a:latin typeface="Roboto Mono"/>
                  <a:ea typeface="Roboto Mono"/>
                  <a:cs typeface="Roboto Mono"/>
                  <a:sym typeface="Roboto Mono"/>
                </a:rPr>
              </a:b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r>
                <a:rPr lang="en-GB" sz="1500">
                  <a:solidFill>
                    <a:srgbClr val="FFFFFF"/>
                  </a:solidFill>
                  <a:latin typeface="Roboto Mono"/>
                  <a:ea typeface="Roboto Mono"/>
                  <a:cs typeface="Roboto Mono"/>
                  <a:sym typeface="Roboto Mono"/>
                </a:rPr>
                <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156" name="Google Shape;1156;p98"/>
            <p:cNvSpPr txBox="1"/>
            <p:nvPr/>
          </p:nvSpPr>
          <p:spPr>
            <a:xfrm>
              <a:off x="5032201" y="3600479"/>
              <a:ext cx="3379200" cy="268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500" u="none" cap="none" strike="noStrike">
                  <a:solidFill>
                    <a:srgbClr val="FFFFFF"/>
                  </a:solidFill>
                  <a:latin typeface="Roboto Mono"/>
                  <a:ea typeface="Roboto Mono"/>
                  <a:cs typeface="Roboto Mono"/>
                  <a:sym typeface="Roboto Mono"/>
                </a:rPr>
                <a:t>Soo saarista qoraalka (Text output)</a:t>
              </a:r>
              <a:endParaRPr b="0" i="0" sz="1600" u="none" cap="none" strike="noStrike">
                <a:solidFill>
                  <a:srgbClr val="FFFFFF"/>
                </a:solidFill>
                <a:latin typeface="Quicksand"/>
                <a:ea typeface="Quicksand"/>
                <a:cs typeface="Quicksand"/>
                <a:sym typeface="Quicksand"/>
              </a:endParaRPr>
            </a:p>
          </p:txBody>
        </p:sp>
        <p:cxnSp>
          <p:nvCxnSpPr>
            <p:cNvPr id="1157" name="Google Shape;1157;p98"/>
            <p:cNvCxnSpPr/>
            <p:nvPr/>
          </p:nvCxnSpPr>
          <p:spPr>
            <a:xfrm>
              <a:off x="5032193" y="3868973"/>
              <a:ext cx="1643400" cy="0"/>
            </a:xfrm>
            <a:prstGeom prst="straightConnector1">
              <a:avLst/>
            </a:prstGeom>
            <a:noFill/>
            <a:ln cap="flat" cmpd="sng" w="76200">
              <a:solidFill>
                <a:srgbClr val="2CE5CA"/>
              </a:solidFill>
              <a:prstDash val="solid"/>
              <a:round/>
              <a:headEnd len="sm" w="sm" type="none"/>
              <a:tailEnd len="sm" w="sm" type="none"/>
            </a:ln>
          </p:spPr>
        </p:cxn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99"/>
          <p:cNvSpPr txBox="1"/>
          <p:nvPr>
            <p:ph idx="1" type="body"/>
          </p:nvPr>
        </p:nvSpPr>
        <p:spPr>
          <a:xfrm>
            <a:off x="324000" y="6069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hlink"/>
                </a:solidFill>
                <a:uFill>
                  <a:noFill/>
                </a:uFill>
                <a:latin typeface="Lexend"/>
                <a:hlinkClick r:id="rId3"/>
              </a:rPr>
              <a:t>oak.link/planet-lists-solution</a:t>
            </a:r>
            <a:endParaRPr/>
          </a:p>
        </p:txBody>
      </p:sp>
      <p:sp>
        <p:nvSpPr>
          <p:cNvPr id="1163" name="Google Shape;1163;p99"/>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habab (methods) si aad u beddesho waxa ku jira liiska (list)</a:t>
            </a:r>
            <a:endParaRPr/>
          </a:p>
        </p:txBody>
      </p:sp>
      <p:sp>
        <p:nvSpPr>
          <p:cNvPr id="1164" name="Google Shape;1164;p99"/>
          <p:cNvSpPr txBox="1"/>
          <p:nvPr/>
        </p:nvSpPr>
        <p:spPr>
          <a:xfrm>
            <a:off x="835850" y="1030350"/>
            <a:ext cx="7575000" cy="3691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planets = ["Mercury", "Venus",</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"Earth", "Mars",</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"Jupiter", "Saturn"]</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print("Meeraha qadiimiga ah:")</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print(planets)</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planets.append("Uranus") # Ku dar Uranus liiska</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FFCA99"/>
                </a:solidFill>
                <a:latin typeface="Lexend"/>
                <a:ea typeface="Roboto Mono"/>
                <a:cs typeface="Roboto Mono"/>
                <a:sym typeface="Roboto Mono"/>
              </a:rPr>
              <a:t/>
            </a:r>
            <a:endParaRPr sz="1800">
              <a:solidFill>
                <a:srgbClr val="FFCA99"/>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planets.append("Neptune") # Ku dar Neptune liiska</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FFCA99"/>
                </a:solidFill>
                <a:latin typeface="Lexend"/>
                <a:ea typeface="Roboto Mono"/>
                <a:cs typeface="Roboto Mono"/>
                <a:sym typeface="Roboto Mono"/>
              </a:rPr>
              <a:t/>
            </a:r>
            <a:endParaRPr sz="1800">
              <a:solidFill>
                <a:srgbClr val="FFCA99"/>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planets.append("Pluto") # Ku dar Pluto liiska</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FFCA99"/>
                </a:solidFill>
                <a:latin typeface="Lexend"/>
                <a:ea typeface="Roboto Mono"/>
                <a:cs typeface="Roboto Mono"/>
                <a:sym typeface="Roboto Mono"/>
              </a:rPr>
              <a:t/>
            </a:r>
            <a:endParaRPr sz="1800">
              <a:solidFill>
                <a:srgbClr val="FFCA99"/>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print("Meeraha la yaqaan 1930:")</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print(planets)</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planets.remove("Pluto") # Ka saar Pluto liiska</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FFCA99"/>
                </a:solidFill>
                <a:latin typeface="Lexend"/>
                <a:ea typeface="Roboto Mono"/>
                <a:cs typeface="Roboto Mono"/>
                <a:sym typeface="Roboto Mono"/>
              </a:rPr>
              <a:t/>
            </a:r>
            <a:endParaRPr sz="1800">
              <a:solidFill>
                <a:srgbClr val="FFCA99"/>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print("Meeraha wixii ka dambeeyay 2006:")</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print(planets)</a:t>
            </a:r>
            <a:endParaRPr sz="1800">
              <a:solidFill>
                <a:schemeClr val="lt1"/>
              </a:solidFill>
              <a:latin typeface="Roboto Mono"/>
              <a:ea typeface="Roboto Mono"/>
              <a:cs typeface="Roboto Mono"/>
              <a:sym typeface="Roboto Mono"/>
            </a:endParaRPr>
          </a:p>
        </p:txBody>
      </p:sp>
      <p:sp>
        <p:nvSpPr>
          <p:cNvPr id="1165" name="Google Shape;1165;p99"/>
          <p:cNvSpPr txBox="1"/>
          <p:nvPr/>
        </p:nvSpPr>
        <p:spPr>
          <a:xfrm>
            <a:off x="301850" y="1030350"/>
            <a:ext cx="504300" cy="3691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8</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9</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10</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13</a:t>
            </a:r>
            <a:endParaRPr sz="1800">
              <a:solidFill>
                <a:srgbClr val="FFFFFF"/>
              </a:solidFill>
              <a:latin typeface="Roboto Mono"/>
              <a:ea typeface="Roboto Mono"/>
              <a:cs typeface="Roboto Mono"/>
              <a:sym typeface="Roboto Mon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100"/>
          <p:cNvSpPr txBox="1"/>
          <p:nvPr>
            <p:ph type="title"/>
          </p:nvPr>
        </p:nvSpPr>
        <p:spPr>
          <a:xfrm>
            <a:off x="1225225" y="2090813"/>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habab (methods) si aad u beddesho waxa ku jira liiska (list)</a:t>
            </a:r>
            <a:endParaRPr/>
          </a:p>
        </p:txBody>
      </p:sp>
      <p:sp>
        <p:nvSpPr>
          <p:cNvPr id="1171" name="Google Shape;1171;p100"/>
          <p:cNvSpPr txBox="1"/>
          <p:nvPr>
            <p:ph idx="2" type="title"/>
          </p:nvPr>
        </p:nvSpPr>
        <p:spPr>
          <a:xfrm>
            <a:off x="1225225" y="3027088"/>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U kala horreey waxyaabaha ku jira liiska (list) adigoo isticmaalaya kala-sooc (sort)</a:t>
            </a:r>
            <a:endParaRPr/>
          </a:p>
        </p:txBody>
      </p:sp>
      <p:sp>
        <p:nvSpPr>
          <p:cNvPr id="1172" name="Google Shape;1172;p100"/>
          <p:cNvSpPr txBox="1"/>
          <p:nvPr>
            <p:ph idx="3"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Hawlgallada liiska Python (Python list operations)</a:t>
            </a:r>
            <a:endParaRPr sz="2200"/>
          </a:p>
        </p:txBody>
      </p:sp>
      <p:pic>
        <p:nvPicPr>
          <p:cNvPr id="1173" name="Google Shape;1173;p100"/>
          <p:cNvPicPr preferRelativeResize="0"/>
          <p:nvPr/>
        </p:nvPicPr>
        <p:blipFill>
          <a:blip r:embed="rId3">
            <a:alphaModFix/>
          </a:blip>
          <a:stretch>
            <a:fillRect/>
          </a:stretch>
        </p:blipFill>
        <p:spPr>
          <a:xfrm>
            <a:off x="422567" y="2988375"/>
            <a:ext cx="450575" cy="446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101"/>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kala hagaaji shayga liiska adigoo isticmaalaya kala-saar (sort)</a:t>
            </a:r>
            <a:endParaRPr/>
          </a:p>
        </p:txBody>
      </p:sp>
      <p:sp>
        <p:nvSpPr>
          <p:cNvPr id="1179" name="Google Shape;1179;p101"/>
          <p:cNvSpPr txBox="1"/>
          <p:nvPr>
            <p:ph idx="1" type="body"/>
          </p:nvPr>
        </p:nvSpPr>
        <p:spPr>
          <a:xfrm>
            <a:off x="324000" y="759300"/>
            <a:ext cx="8237700" cy="276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Liisaska aad ilaa hadda aragtay kuma jiraan nidaam gaar ah.</a:t>
            </a:r>
            <a:endParaRPr sz="2000"/>
          </a:p>
          <a:p>
            <a:pPr indent="0" lvl="0" marL="0" rtl="0" algn="l">
              <a:spcBef>
                <a:spcPts val="1000"/>
              </a:spcBef>
              <a:spcAft>
                <a:spcPts val="0"/>
              </a:spcAft>
              <a:buNone/>
            </a:pPr>
            <a:r>
              <a:rPr>
                <a:latin typeface="Lexend"/>
              </a:rPr>
              <a:t/>
            </a:r>
            <a:endParaRPr sz="500"/>
          </a:p>
          <a:p>
            <a:pPr indent="0" lvl="0" marL="0" rtl="0" algn="l">
              <a:spcBef>
                <a:spcPts val="1000"/>
              </a:spcBef>
              <a:spcAft>
                <a:spcPts val="0"/>
              </a:spcAft>
              <a:buNone/>
            </a:pPr>
            <a:r>
              <a:rPr lang="en-GB" sz="1400">
                <a:latin typeface="Lexend"/>
              </a:rPr>
              <a:t>Mararka qaarkood waa faa'iido in la kala saaro (sort) shayga ku jira liiska si loogu isticmaalo barnaamijka.</a:t>
            </a:r>
            <a:r>
              <a:rPr b="1" lang="en-GB" sz="1400">
                <a:latin typeface="Lexend"/>
              </a:rPr>
              <a:t/>
            </a:r>
            <a:r>
              <a:rPr lang="en-GB" sz="1400">
                <a:latin typeface="Lexend"/>
              </a:rPr>
              <a:t/>
            </a:r>
            <a:endParaRPr sz="2000"/>
          </a:p>
          <a:p>
            <a:pPr indent="0" lvl="0" marL="0" rtl="0" algn="l">
              <a:spcBef>
                <a:spcPts val="1000"/>
              </a:spcBef>
              <a:spcAft>
                <a:spcPts val="0"/>
              </a:spcAft>
              <a:buNone/>
            </a:pPr>
            <a:r>
              <a:rPr>
                <a:latin typeface="Lexend"/>
              </a:rPr>
              <a:t/>
            </a:r>
            <a:endParaRPr sz="500"/>
          </a:p>
          <a:p>
            <a:pPr indent="0" lvl="0" marL="0" rtl="0" algn="l">
              <a:spcBef>
                <a:spcPts val="1000"/>
              </a:spcBef>
              <a:spcAft>
                <a:spcPts val="1000"/>
              </a:spcAft>
              <a:buNone/>
            </a:pPr>
            <a:r>
              <a:rPr lang="en-GB" sz="1400">
                <a:latin typeface="Lexend"/>
              </a:rPr>
              <a:t>Tusaale ahaan, waxaa laga yaabaa inaad haysato liiska buundooyinka (scores) ciyaar oo aad rabto inaad u kala saarto (sort) si aad u helato buundada (score) ugu sarreysa.</a:t>
            </a:r>
            <a:r>
              <a:rPr b="1" lang="en-GB" sz="1400">
                <a:latin typeface="Lexend"/>
              </a:rPr>
              <a:t/>
            </a:r>
            <a:r>
              <a:rPr lang="en-GB" sz="1400">
                <a:latin typeface="Lexend"/>
              </a:rPr>
              <a:t/>
            </a:r>
            <a:r>
              <a:rPr lang="en-GB" sz="1400">
                <a:latin typeface="Lexend"/>
              </a:rPr>
              <a:t/>
            </a:r>
            <a:r>
              <a:rPr lang="en-GB" sz="1400">
                <a:latin typeface="Lexend"/>
              </a:rPr>
              <a:t/>
            </a:r>
            <a:endParaRPr sz="2000"/>
          </a:p>
        </p:txBody>
      </p:sp>
      <p:graphicFrame>
        <p:nvGraphicFramePr>
          <p:cNvPr id="1180" name="Google Shape;1180;p101"/>
          <p:cNvGraphicFramePr/>
          <p:nvPr/>
        </p:nvGraphicFramePr>
        <p:xfrm>
          <a:off x="747150" y="3756200"/>
          <a:ext cx="3000000" cy="3000000"/>
        </p:xfrm>
        <a:graphic>
          <a:graphicData uri="http://schemas.openxmlformats.org/drawingml/2006/table">
            <a:tbl>
              <a:tblPr>
                <a:noFill/>
                <a:tableStyleId>{17351B46-0E67-4716-9E2F-C60DA20F5B84}</a:tableStyleId>
              </a:tblPr>
              <a:tblGrid>
                <a:gridCol w="1206500"/>
                <a:gridCol w="1206500"/>
                <a:gridCol w="1206500"/>
                <a:gridCol w="1206500"/>
                <a:gridCol w="1206500"/>
                <a:gridCol w="1206500"/>
              </a:tblGrid>
              <a:tr h="381000">
                <a:tc>
                  <a:txBody>
                    <a:bodyPr/>
                    <a:lstStyle/>
                    <a:p>
                      <a:pPr indent="0" lvl="0" marL="0" rtl="0" algn="l">
                        <a:spcBef>
                          <a:spcPts val="0"/>
                        </a:spcBef>
                        <a:spcAft>
                          <a:spcPts val="0"/>
                        </a:spcAft>
                        <a:buNone/>
                        <a:defRPr/>
                      </a:pPr>
                      <a:r>
                        <a:rPr lang="en-GB">
                          <a:latin typeface="Lexend"/>
                          <a:ea typeface="Lexend"/>
                          <a:cs typeface="Lexend"/>
                          <a:sym typeface="Lexend"/>
                        </a:rPr>
                        <a:t>index</a:t>
                      </a:r>
                      <a:endParaRPr>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defRPr/>
                      </a:pPr>
                      <a:r>
                        <a:rPr lang="en-GB">
                          <a:solidFill>
                            <a:schemeClr val="lt1"/>
                          </a:solidFill>
                          <a:latin typeface="Lexend"/>
                          <a:ea typeface="Lexend"/>
                          <a:cs typeface="Lexend"/>
                          <a:sym typeface="Lexend"/>
                        </a:rPr>
                        <a:t>0</a:t>
                      </a:r>
                      <a:endParaRPr>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defRPr/>
                      </a:pPr>
                      <a:r>
                        <a:rPr lang="en-GB">
                          <a:solidFill>
                            <a:schemeClr val="lt1"/>
                          </a:solidFill>
                          <a:latin typeface="Lexend"/>
                          <a:ea typeface="Lexend"/>
                          <a:cs typeface="Lexend"/>
                          <a:sym typeface="Lexend"/>
                        </a:rPr>
                        <a:t>1</a:t>
                      </a:r>
                      <a:endParaRPr>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defRPr/>
                      </a:pPr>
                      <a:r>
                        <a:rPr lang="en-GB">
                          <a:solidFill>
                            <a:schemeClr val="lt1"/>
                          </a:solidFill>
                          <a:latin typeface="Lexend"/>
                          <a:ea typeface="Lexend"/>
                          <a:cs typeface="Lexend"/>
                          <a:sym typeface="Lexend"/>
                        </a:rPr>
                        <a:t>2</a:t>
                      </a:r>
                      <a:endParaRPr>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defRPr/>
                      </a:pPr>
                      <a:r>
                        <a:rPr lang="en-GB">
                          <a:solidFill>
                            <a:schemeClr val="lt1"/>
                          </a:solidFill>
                          <a:latin typeface="Lexend"/>
                          <a:ea typeface="Lexend"/>
                          <a:cs typeface="Lexend"/>
                          <a:sym typeface="Lexend"/>
                        </a:rPr>
                        <a:t>3</a:t>
                      </a:r>
                      <a:endParaRPr>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defRPr/>
                      </a:pPr>
                      <a:r>
                        <a:rPr lang="en-GB">
                          <a:solidFill>
                            <a:schemeClr val="lt1"/>
                          </a:solidFill>
                          <a:latin typeface="Lexend"/>
                          <a:ea typeface="Lexend"/>
                          <a:cs typeface="Lexend"/>
                          <a:sym typeface="Lexend"/>
                        </a:rPr>
                        <a:t>4</a:t>
                      </a:r>
                      <a:endParaRPr>
                        <a:solidFill>
                          <a:schemeClr val="lt1"/>
                        </a:solidFill>
                        <a:latin typeface="Lexend"/>
                        <a:ea typeface="Lexend"/>
                        <a:cs typeface="Lexend"/>
                        <a:sym typeface="Lexend"/>
                      </a:endParaRPr>
                    </a:p>
                  </a:txBody>
                  <a:tcPr marT="91425" marB="91425" marR="91425" marL="91425">
                    <a:solidFill>
                      <a:schemeClr val="accent5"/>
                    </a:solidFill>
                  </a:tcPr>
                </a:tc>
              </a:tr>
              <a:tr h="381000">
                <a:tc>
                  <a:txBody>
                    <a:bodyPr/>
                    <a:lstStyle/>
                    <a:p>
                      <a:pPr indent="0" lvl="0" marL="0" rtl="0" algn="l">
                        <a:spcBef>
                          <a:spcPts val="0"/>
                        </a:spcBef>
                        <a:spcAft>
                          <a:spcPts val="0"/>
                        </a:spcAft>
                        <a:buNone/>
                        <a:defRPr/>
                      </a:pPr>
                      <a:r>
                        <a:rPr lang="en-GB">
                          <a:latin typeface="Lexend"/>
                          <a:ea typeface="Lexend"/>
                          <a:cs typeface="Lexend"/>
                          <a:sym typeface="Lexend"/>
                        </a:rPr>
                        <a:t>qiime (value)</a:t>
                      </a:r>
                      <a:endParaRPr>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defRPr/>
                      </a:pPr>
                      <a:r>
                        <a:rPr lang="en-GB">
                          <a:latin typeface="Lexend"/>
                          <a:ea typeface="Lexend"/>
                          <a:cs typeface="Lexend"/>
                          <a:sym typeface="Lexend"/>
                        </a:rPr>
                        <a:t>5</a:t>
                      </a:r>
                      <a:endParaRPr>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defRPr/>
                      </a:pPr>
                      <a:r>
                        <a:rPr lang="en-GB">
                          <a:latin typeface="Lexend"/>
                          <a:ea typeface="Lexend"/>
                          <a:cs typeface="Lexend"/>
                          <a:sym typeface="Lexend"/>
                        </a:rPr>
                        <a:t>2</a:t>
                      </a:r>
                      <a:endParaRPr>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tcPr>
                </a:tc>
                <a:tc>
                  <a:txBody>
                    <a:bodyPr/>
                    <a:lstStyle/>
                    <a:p>
                      <a:pPr indent="0" lvl="0" marL="0" rtl="0" algn="l">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defRPr/>
                      </a:pPr>
                      <a:r>
                        <a:rPr lang="en-GB">
                          <a:latin typeface="Lexend"/>
                          <a:ea typeface="Lexend"/>
                          <a:cs typeface="Lexend"/>
                          <a:sym typeface="Lexend"/>
                        </a:rPr>
                        <a:t>7</a:t>
                      </a:r>
                      <a:endParaRPr>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defRPr/>
                      </a:pPr>
                      <a:r>
                        <a:rPr lang="en-GB">
                          <a:latin typeface="Lexend"/>
                          <a:ea typeface="Lexend"/>
                          <a:cs typeface="Lexend"/>
                          <a:sym typeface="Lexend"/>
                        </a:rPr>
                        <a:t>4</a:t>
                      </a:r>
                      <a:endParaRPr>
                        <a:latin typeface="Lexend"/>
                        <a:ea typeface="Lexend"/>
                        <a:cs typeface="Lexend"/>
                        <a:sym typeface="Lexend"/>
                      </a:endParaRPr>
                    </a:p>
                  </a:txBody>
                  <a:tcPr marT="91425" marB="91425" marR="91425" marL="914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0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kala hagaaji shayga liiska adigoo isticmaalaya kala-saar (sort)</a:t>
            </a:r>
            <a:endParaRPr/>
          </a:p>
        </p:txBody>
      </p:sp>
      <p:pic>
        <p:nvPicPr>
          <p:cNvPr id="1186" name="Google Shape;1186;p102"/>
          <p:cNvPicPr preferRelativeResize="0"/>
          <p:nvPr/>
        </p:nvPicPr>
        <p:blipFill>
          <a:blip r:embed="rId8">
            <a:alphaModFix/>
          </a:blip>
          <a:stretch>
            <a:fillRect/>
          </a:stretch>
        </p:blipFill>
        <p:spPr>
          <a:xfrm>
            <a:off x="512487" y="1662737"/>
            <a:ext cx="727174" cy="909325"/>
          </a:xfrm>
          <a:prstGeom prst="rect">
            <a:avLst/>
          </a:prstGeom>
          <a:noFill/>
          <a:ln>
            <a:noFill/>
          </a:ln>
        </p:spPr>
      </p:pic>
      <p:sp>
        <p:nvSpPr>
          <p:cNvPr id="1187" name="Google Shape;1187;p102"/>
          <p:cNvSpPr txBox="1"/>
          <p:nvPr/>
        </p:nvSpPr>
        <p:spPr>
          <a:xfrm>
            <a:off x="701699" y="2566200"/>
            <a:ext cx="6795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Nuur</a:t>
            </a:r>
            <a:endParaRPr sz="1800">
              <a:solidFill>
                <a:srgbClr val="222222"/>
              </a:solidFill>
              <a:latin typeface="Lexend"/>
              <a:ea typeface="Lexend"/>
              <a:cs typeface="Lexend"/>
              <a:sym typeface="Lexend"/>
            </a:endParaRPr>
          </a:p>
        </p:txBody>
      </p:sp>
      <p:pic>
        <p:nvPicPr>
          <p:cNvPr id="1188" name="Google Shape;1188;p102"/>
          <p:cNvPicPr preferRelativeResize="0"/>
          <p:nvPr/>
        </p:nvPicPr>
        <p:blipFill>
          <a:blip r:embed="rId4">
            <a:alphaModFix/>
          </a:blip>
          <a:stretch>
            <a:fillRect/>
          </a:stretch>
        </p:blipFill>
        <p:spPr>
          <a:xfrm>
            <a:off x="1434100" y="810000"/>
            <a:ext cx="7247631" cy="1472175"/>
          </a:xfrm>
          <a:prstGeom prst="rect">
            <a:avLst/>
          </a:prstGeom>
          <a:noFill/>
          <a:ln>
            <a:noFill/>
          </a:ln>
        </p:spPr>
      </p:pic>
      <p:sp>
        <p:nvSpPr>
          <p:cNvPr id="1189" name="Google Shape;1189;p102"/>
          <p:cNvSpPr txBox="1"/>
          <p:nvPr/>
        </p:nvSpPr>
        <p:spPr>
          <a:xfrm>
            <a:off x="1589634" y="904132"/>
            <a:ext cx="6944400" cy="82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Waxaan isticmaali karaa kala-saar (sort) si aan u dhigo liiska magacyada sida alifbeetada (alphabetically).</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90" name="Google Shape;1190;p102"/>
          <p:cNvSpPr txBox="1"/>
          <p:nvPr/>
        </p:nvSpPr>
        <p:spPr>
          <a:xfrm>
            <a:off x="7767525" y="4479725"/>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191" name="Google Shape;1191;p102"/>
          <p:cNvPicPr preferRelativeResize="0"/>
          <p:nvPr/>
        </p:nvPicPr>
        <p:blipFill>
          <a:blip r:embed="rId9">
            <a:alphaModFix/>
          </a:blip>
          <a:stretch>
            <a:fillRect/>
          </a:stretch>
        </p:blipFill>
        <p:spPr>
          <a:xfrm flipH="1">
            <a:off x="7700957" y="3410887"/>
            <a:ext cx="705943" cy="1016575"/>
          </a:xfrm>
          <a:prstGeom prst="rect">
            <a:avLst/>
          </a:prstGeom>
          <a:noFill/>
          <a:ln>
            <a:noFill/>
          </a:ln>
        </p:spPr>
      </p:pic>
      <p:pic>
        <p:nvPicPr>
          <p:cNvPr id="1192" name="Google Shape;1192;p102"/>
          <p:cNvPicPr preferRelativeResize="0"/>
          <p:nvPr/>
        </p:nvPicPr>
        <p:blipFill>
          <a:blip r:embed="rId4">
            <a:alphaModFix/>
          </a:blip>
          <a:stretch>
            <a:fillRect/>
          </a:stretch>
        </p:blipFill>
        <p:spPr>
          <a:xfrm flipH="1">
            <a:off x="360425" y="2911500"/>
            <a:ext cx="7247631" cy="1472175"/>
          </a:xfrm>
          <a:prstGeom prst="rect">
            <a:avLst/>
          </a:prstGeom>
          <a:noFill/>
          <a:ln>
            <a:noFill/>
          </a:ln>
        </p:spPr>
      </p:pic>
      <p:sp>
        <p:nvSpPr>
          <p:cNvPr id="1193" name="Google Shape;1193;p102"/>
          <p:cNvSpPr txBox="1"/>
          <p:nvPr/>
        </p:nvSpPr>
        <p:spPr>
          <a:xfrm>
            <a:off x="451982" y="2970765"/>
            <a:ext cx="6874800" cy="82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Waxaan isticmaali karaa kala-saar (sort) si aan u dhigo buundooyinka (scores) ciyaartayda sida kan ugu sarreeya una dhaadheer, ka dibna aan ka saaro buundada (score) ugu hooseeya liiska anigoo isticmaalaya score.pop().</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lt1"/>
                </a:solidFill>
                <a:highlight>
                  <a:schemeClr val="dk1"/>
                </a:highlight>
                <a:latin typeface="Lexend"/>
                <a:ea typeface="Roboto Mono"/>
                <a:cs typeface="Roboto Mono"/>
                <a:sym typeface="Roboto Mono"/>
              </a:rPr>
              <a:t/>
            </a:r>
            <a:r>
              <a:rPr lang="en-GB" sz="1100">
                <a:solidFill>
                  <a:schemeClr val="dk1"/>
                </a:solidFill>
                <a:latin typeface="Lexend"/>
                <a:ea typeface="Lexend"/>
                <a:cs typeface="Lexend"/>
                <a:sym typeface="Lexend"/>
              </a:rPr>
              <a:t/>
            </a:r>
            <a:endParaRPr sz="21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10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kala hagaaji shayga liiska adigoo isticmaalaya kala-saar (sort)</a:t>
            </a:r>
            <a:endParaRPr/>
          </a:p>
        </p:txBody>
      </p:sp>
      <p:sp>
        <p:nvSpPr>
          <p:cNvPr id="1199" name="Google Shape;1199;p103"/>
          <p:cNvSpPr txBox="1"/>
          <p:nvPr>
            <p:ph idx="1" type="body"/>
          </p:nvPr>
        </p:nvSpPr>
        <p:spPr>
          <a:xfrm>
            <a:off x="324000" y="759300"/>
            <a:ext cx="8396100" cy="155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 jira laba hawlgallo liis (list operations) oo aad isticmaali karto si aad u kala saarto (sort) qiimayaasha (values) ku jira liiska:</a:t>
            </a:r>
            <a:r>
              <a:rPr b="1" lang="en-GB" sz="1100">
                <a:latin typeface="Lexend"/>
              </a:rPr>
              <a:t/>
            </a:r>
            <a:r>
              <a:rPr lang="en-GB" sz="1100">
                <a:latin typeface="Lexend"/>
              </a:rPr>
              <a:t/>
            </a:r>
            <a:endParaRPr sz="1800"/>
          </a:p>
          <a:p>
            <a:pPr indent="0" lvl="0" marL="0" rtl="0" algn="l">
              <a:spcBef>
                <a:spcPts val="1000"/>
              </a:spcBef>
              <a:spcAft>
                <a:spcPts val="0"/>
              </a:spcAft>
              <a:buNone/>
            </a:pPr>
            <a:r>
              <a:rPr lang="en-GB" sz="1100">
                <a:solidFill>
                  <a:schemeClr val="lt1"/>
                </a:solidFill>
                <a:highlight>
                  <a:schemeClr val="dk1"/>
                </a:highlight>
                <a:latin typeface="Lexend"/>
                <a:ea typeface="Roboto Mono"/>
                <a:cs typeface="Roboto Mono"/>
                <a:sym typeface="Roboto Mono"/>
              </a:rPr>
              <a:t>list.sort() waxaa loo isticmaali karaa in lagu kala saaro (sort) liiska sida kan ugu hooseeya una sarreeya (ascending).</a:t>
            </a:r>
            <a:r>
              <a:rPr lang="en-GB" sz="1100">
                <a:latin typeface="Lexend"/>
              </a:rPr>
              <a:t/>
            </a:r>
            <a:r>
              <a:rPr b="1" lang="en-GB" sz="1100">
                <a:latin typeface="Lexend"/>
              </a:rPr>
              <a:t/>
            </a:r>
            <a:r>
              <a:rPr lang="en-GB" sz="1100">
                <a:latin typeface="Lexend"/>
              </a:rPr>
              <a:t/>
            </a:r>
            <a:endParaRPr sz="1800"/>
          </a:p>
          <a:p>
            <a:pPr indent="0" lvl="0" marL="0" rtl="0" algn="l">
              <a:spcBef>
                <a:spcPts val="1000"/>
              </a:spcBef>
              <a:spcAft>
                <a:spcPts val="1000"/>
              </a:spcAft>
              <a:buNone/>
            </a:pPr>
            <a:r>
              <a:rPr>
                <a:latin typeface="Lexend"/>
              </a:rPr>
              <a:t/>
            </a:r>
            <a:endParaRPr/>
          </a:p>
        </p:txBody>
      </p:sp>
      <p:graphicFrame>
        <p:nvGraphicFramePr>
          <p:cNvPr id="1200" name="Google Shape;1200;p103"/>
          <p:cNvGraphicFramePr/>
          <p:nvPr/>
        </p:nvGraphicFramePr>
        <p:xfrm>
          <a:off x="324000" y="2099300"/>
          <a:ext cx="3000000" cy="3000000"/>
        </p:xfrm>
        <a:graphic>
          <a:graphicData uri="http://schemas.openxmlformats.org/drawingml/2006/table">
            <a:tbl>
              <a:tblPr>
                <a:noFill/>
                <a:tableStyleId>{17351B46-0E67-4716-9E2F-C60DA20F5B84}</a:tableStyleId>
              </a:tblPr>
              <a:tblGrid>
                <a:gridCol w="2176600"/>
                <a:gridCol w="1188775"/>
                <a:gridCol w="1188775"/>
                <a:gridCol w="1188775"/>
                <a:gridCol w="1188775"/>
                <a:gridCol w="1188775"/>
              </a:tblGrid>
              <a:tr h="396225">
                <a:tc>
                  <a:txBody>
                    <a:bodyPr/>
                    <a:lstStyle/>
                    <a:p>
                      <a:pPr indent="0" lvl="0" marL="0" rtl="0" algn="l">
                        <a:spcBef>
                          <a:spcPts val="0"/>
                        </a:spcBef>
                        <a:spcAft>
                          <a:spcPts val="0"/>
                        </a:spcAft>
                        <a:buNone/>
                      </a:pPr>
                      <a:r>
                        <a:rPr lang="en-GB" sz="1200">
                          <a:latin typeface="Lexend"/>
                          <a:ea typeface="Lexend"/>
                          <a:cs typeface="Lexend"/>
                          <a:sym typeface="Lexend"/>
                        </a:rPr>
                        <a:t>index</a:t>
                      </a:r>
                      <a:endParaRPr sz="1800">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0</a:t>
                      </a:r>
                      <a:endParaRPr sz="18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2</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4</a:t>
                      </a:r>
                      <a:endParaRPr sz="1800">
                        <a:solidFill>
                          <a:schemeClr val="lt1"/>
                        </a:solidFill>
                        <a:latin typeface="Lexend"/>
                        <a:ea typeface="Lexend"/>
                        <a:cs typeface="Lexend"/>
                        <a:sym typeface="Lexend"/>
                      </a:endParaRPr>
                    </a:p>
                  </a:txBody>
                  <a:tcPr marT="91425" marB="91425" marR="91425" marL="91425">
                    <a:solidFill>
                      <a:schemeClr val="accent5"/>
                    </a:solidFill>
                  </a:tcPr>
                </a:tc>
              </a:tr>
              <a:tr h="396225">
                <a:tc>
                  <a:txBody>
                    <a:bodyPr/>
                    <a:lstStyle/>
                    <a:p>
                      <a:pPr indent="0" lvl="0" marL="0" rtl="0" algn="l">
                        <a:spcBef>
                          <a:spcPts val="0"/>
                        </a:spcBef>
                        <a:spcAft>
                          <a:spcPts val="0"/>
                        </a:spcAft>
                        <a:buNone/>
                      </a:pPr>
                      <a:r>
                        <a:rPr lang="en-GB" sz="1200">
                          <a:latin typeface="Lexend"/>
                          <a:ea typeface="Lexend"/>
                          <a:cs typeface="Lexend"/>
                          <a:sym typeface="Lexend"/>
                        </a:rPr>
                        <a:t>scores</a:t>
                      </a:r>
                      <a:endParaRPr sz="1800">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5</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tcPr>
                </a:tc>
                <a:tc>
                  <a:txBody>
                    <a:bodyPr/>
                    <a:lstStyle/>
                    <a:p>
                      <a:pPr indent="0" lvl="0" marL="0" rtl="0" algn="l">
                        <a:spcBef>
                          <a:spcPts val="0"/>
                        </a:spcBef>
                        <a:spcAft>
                          <a:spcPts val="0"/>
                        </a:spcAft>
                        <a:buNone/>
                      </a:pPr>
                      <a:r>
                        <a:rPr lang="en-GB" sz="1200">
                          <a:latin typeface="Lexend"/>
                          <a:ea typeface="Lexend"/>
                          <a:cs typeface="Lexend"/>
                          <a:sym typeface="Lexend"/>
                        </a:rPr>
                        <a:t>10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7</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4</a:t>
                      </a:r>
                      <a:endParaRPr sz="1800">
                        <a:latin typeface="Lexend"/>
                        <a:ea typeface="Lexend"/>
                        <a:cs typeface="Lexend"/>
                        <a:sym typeface="Lexend"/>
                      </a:endParaRPr>
                    </a:p>
                  </a:txBody>
                  <a:tcPr marT="91425" marB="91425" marR="91425" marL="91425"/>
                </a:tc>
              </a:tr>
              <a:tr h="396225">
                <a:tc>
                  <a:txBody>
                    <a:bodyPr/>
                    <a:lstStyle/>
                    <a:p>
                      <a:pPr indent="0" lvl="0" marL="0" rtl="0" algn="l">
                        <a:spcBef>
                          <a:spcPts val="0"/>
                        </a:spcBef>
                        <a:spcAft>
                          <a:spcPts val="0"/>
                        </a:spcAft>
                        <a:buNone/>
                      </a:pPr>
                      <a:r>
                        <a:rPr lang="en-GB" sz="1200">
                          <a:latin typeface="Lexend"/>
                          <a:ea typeface="Lexend"/>
                          <a:cs typeface="Lexend"/>
                          <a:sym typeface="Lexend"/>
                        </a:rPr>
                        <a:t>scores.sort()</a:t>
                      </a:r>
                      <a:endParaRPr sz="1800">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4</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tcPr>
                </a:tc>
                <a:tc>
                  <a:txBody>
                    <a:bodyPr/>
                    <a:lstStyle/>
                    <a:p>
                      <a:pPr indent="0" lvl="0" marL="0" rtl="0" algn="l">
                        <a:spcBef>
                          <a:spcPts val="0"/>
                        </a:spcBef>
                        <a:spcAft>
                          <a:spcPts val="0"/>
                        </a:spcAft>
                        <a:buNone/>
                      </a:pPr>
                      <a:r>
                        <a:rPr lang="en-GB" sz="1200">
                          <a:latin typeface="Lexend"/>
                          <a:ea typeface="Lexend"/>
                          <a:cs typeface="Lexend"/>
                          <a:sym typeface="Lexend"/>
                        </a:rPr>
                        <a:t>5</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7</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a:ea typeface="Lexend"/>
                          <a:cs typeface="Lexend"/>
                          <a:sym typeface="Lexend"/>
                        </a:rPr>
                        <a:t>10</a:t>
                      </a:r>
                      <a:endParaRPr sz="1800">
                        <a:latin typeface="Lexend"/>
                        <a:ea typeface="Lexend"/>
                        <a:cs typeface="Lexend"/>
                        <a:sym typeface="Lexend"/>
                      </a:endParaRPr>
                    </a:p>
                  </a:txBody>
                  <a:tcPr marT="91425" marB="91425" marR="91425" marL="91425"/>
                </a:tc>
              </a:tr>
            </a:tbl>
          </a:graphicData>
        </a:graphic>
      </p:graphicFrame>
      <p:sp>
        <p:nvSpPr>
          <p:cNvPr id="1201" name="Google Shape;1201;p103"/>
          <p:cNvSpPr txBox="1"/>
          <p:nvPr/>
        </p:nvSpPr>
        <p:spPr>
          <a:xfrm>
            <a:off x="332378" y="3780762"/>
            <a:ext cx="8120400" cy="648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Haddii liisku ka kooban yahay qoraal (text) halkii tirooyin (numbers), liiska waxaa loo kala saari lahaa (sorted) sida alifbeetada (alphabetically) A ilaa Z.</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10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kala hagaaji shayga liiska adigoo isticmaalaya kala-saar (sort)</a:t>
            </a:r>
            <a:endParaRPr/>
          </a:p>
        </p:txBody>
      </p:sp>
      <p:sp>
        <p:nvSpPr>
          <p:cNvPr id="1207" name="Google Shape;1207;p104"/>
          <p:cNvSpPr txBox="1"/>
          <p:nvPr>
            <p:ph idx="1" type="body"/>
          </p:nvPr>
        </p:nvSpPr>
        <p:spPr>
          <a:xfrm>
            <a:off x="324000" y="759300"/>
            <a:ext cx="8575200" cy="109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sz="1900"/>
          </a:p>
          <a:p>
            <a:pPr indent="0" lvl="0" marL="0" rtl="0" algn="l">
              <a:spcBef>
                <a:spcPts val="1000"/>
              </a:spcBef>
              <a:spcAft>
                <a:spcPts val="1000"/>
              </a:spcAft>
              <a:buNone/>
            </a:pPr>
            <a:r>
              <a:rPr lang="en-GB" sz="1800">
                <a:solidFill>
                  <a:schemeClr val="lt1"/>
                </a:solidFill>
                <a:highlight>
                  <a:schemeClr val="dk1"/>
                </a:highlight>
                <a:latin typeface="Lexend"/>
                <a:ea typeface="Roboto Mono"/>
                <a:cs typeface="Roboto Mono"/>
                <a:sym typeface="Roboto Mono"/>
              </a:rPr>
              <a:t>list.sort(reverse=True) waxaa loo isticmaali karaa in lagu kala saaro (sort) liiska sida kan ugu sarreeya una hooseeya (descending).</a:t>
            </a:r>
            <a:r>
              <a:rPr lang="en-GB" sz="1800">
                <a:solidFill>
                  <a:srgbClr val="9EE8FF"/>
                </a:solidFill>
                <a:highlight>
                  <a:schemeClr val="dk1"/>
                </a:highlight>
                <a:latin typeface="Lexend"/>
                <a:ea typeface="Roboto Mono"/>
                <a:cs typeface="Roboto Mono"/>
                <a:sym typeface="Roboto Mono"/>
              </a:rPr>
              <a:t/>
            </a:r>
            <a:r>
              <a:rPr lang="en-GB" sz="1800">
                <a:solidFill>
                  <a:schemeClr val="lt1"/>
                </a:solidFill>
                <a:highlight>
                  <a:schemeClr val="dk1"/>
                </a:highlight>
                <a:latin typeface="Lexend"/>
                <a:ea typeface="Roboto Mono"/>
                <a:cs typeface="Roboto Mono"/>
                <a:sym typeface="Roboto Mono"/>
              </a:rPr>
              <a:t/>
            </a:r>
            <a:r>
              <a:rPr lang="en-GB" sz="1800">
                <a:latin typeface="Lexend"/>
              </a:rPr>
              <a:t/>
            </a:r>
            <a:r>
              <a:rPr b="1" lang="en-GB" sz="1800">
                <a:latin typeface="Lexend"/>
              </a:rPr>
              <a:t/>
            </a:r>
            <a:r>
              <a:rPr lang="en-GB" sz="1800">
                <a:latin typeface="Lexend"/>
              </a:rPr>
              <a:t/>
            </a:r>
            <a:endParaRPr sz="1900"/>
          </a:p>
        </p:txBody>
      </p:sp>
      <p:graphicFrame>
        <p:nvGraphicFramePr>
          <p:cNvPr id="1208" name="Google Shape;1208;p104"/>
          <p:cNvGraphicFramePr/>
          <p:nvPr/>
        </p:nvGraphicFramePr>
        <p:xfrm>
          <a:off x="332375" y="2106325"/>
          <a:ext cx="3000000" cy="3000000"/>
        </p:xfrm>
        <a:graphic>
          <a:graphicData uri="http://schemas.openxmlformats.org/drawingml/2006/table">
            <a:tbl>
              <a:tblPr>
                <a:noFill/>
                <a:tableStyleId>{17351B46-0E67-4716-9E2F-C60DA20F5B84}</a:tableStyleId>
              </a:tblPr>
              <a:tblGrid>
                <a:gridCol w="3104200"/>
                <a:gridCol w="1003225"/>
                <a:gridCol w="1003225"/>
                <a:gridCol w="1003225"/>
                <a:gridCol w="1003225"/>
                <a:gridCol w="1003225"/>
              </a:tblGrid>
              <a:tr h="396225">
                <a:tc>
                  <a:txBody>
                    <a:bodyPr/>
                    <a:lstStyle/>
                    <a:p>
                      <a:pPr indent="0" lvl="0" marL="0" rtl="0" algn="l">
                        <a:spcBef>
                          <a:spcPts val="0"/>
                        </a:spcBef>
                        <a:spcAft>
                          <a:spcPts val="0"/>
                        </a:spcAft>
                        <a:buNone/>
                      </a:pPr>
                      <a:r>
                        <a:rPr lang="en-GB" sz="1800">
                          <a:latin typeface="Lexend"/>
                          <a:ea typeface="Lexend"/>
                          <a:cs typeface="Lexend"/>
                          <a:sym typeface="Lexend"/>
                        </a:rPr>
                        <a:t>index</a:t>
                      </a:r>
                      <a:endParaRPr sz="1800">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0</a:t>
                      </a:r>
                      <a:endParaRPr sz="18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2</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4</a:t>
                      </a:r>
                      <a:endParaRPr sz="1800">
                        <a:solidFill>
                          <a:schemeClr val="lt1"/>
                        </a:solidFill>
                        <a:latin typeface="Lexend"/>
                        <a:ea typeface="Lexend"/>
                        <a:cs typeface="Lexend"/>
                        <a:sym typeface="Lexend"/>
                      </a:endParaRPr>
                    </a:p>
                  </a:txBody>
                  <a:tcPr marT="91425" marB="91425" marR="91425" marL="91425">
                    <a:solidFill>
                      <a:schemeClr val="accent5"/>
                    </a:solidFill>
                  </a:tcPr>
                </a:tc>
              </a:tr>
              <a:tr h="396225">
                <a:tc>
                  <a:txBody>
                    <a:bodyPr/>
                    <a:lstStyle/>
                    <a:p>
                      <a:pPr indent="0" lvl="0" marL="0" rtl="0" algn="l">
                        <a:spcBef>
                          <a:spcPts val="0"/>
                        </a:spcBef>
                        <a:spcAft>
                          <a:spcPts val="0"/>
                        </a:spcAft>
                        <a:buNone/>
                      </a:pPr>
                      <a:r>
                        <a:rPr lang="en-GB" sz="1800">
                          <a:latin typeface="Lexend"/>
                          <a:ea typeface="Lexend"/>
                          <a:cs typeface="Lexend"/>
                          <a:sym typeface="Lexend"/>
                        </a:rPr>
                        <a:t>buundooyin (scores)</a:t>
                      </a:r>
                      <a:endParaRPr sz="1800">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5</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2</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tcPr>
                </a:tc>
                <a:tc>
                  <a:txBody>
                    <a:bodyPr/>
                    <a:lstStyle/>
                    <a:p>
                      <a:pPr indent="0" lvl="0" marL="0" rtl="0" algn="l">
                        <a:spcBef>
                          <a:spcPts val="0"/>
                        </a:spcBef>
                        <a:spcAft>
                          <a:spcPts val="0"/>
                        </a:spcAft>
                        <a:buNone/>
                      </a:pPr>
                      <a:r>
                        <a:rPr lang="en-GB" sz="1800">
                          <a:latin typeface="Lexend"/>
                          <a:ea typeface="Lexend"/>
                          <a:cs typeface="Lexend"/>
                          <a:sym typeface="Lexend"/>
                        </a:rPr>
                        <a:t>10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7</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4</a:t>
                      </a:r>
                      <a:endParaRPr sz="1800">
                        <a:latin typeface="Lexend"/>
                        <a:ea typeface="Lexend"/>
                        <a:cs typeface="Lexend"/>
                        <a:sym typeface="Lexend"/>
                      </a:endParaRPr>
                    </a:p>
                  </a:txBody>
                  <a:tcPr marT="91425" marB="91425" marR="91425" marL="91425"/>
                </a:tc>
              </a:tr>
              <a:tr h="396225">
                <a:tc>
                  <a:txBody>
                    <a:bodyPr/>
                    <a:lstStyle/>
                    <a:p>
                      <a:pPr indent="0" lvl="0" marL="0" rtl="0" algn="l">
                        <a:spcBef>
                          <a:spcPts val="0"/>
                        </a:spcBef>
                        <a:spcAft>
                          <a:spcPts val="0"/>
                        </a:spcAft>
                        <a:buNone/>
                      </a:pPr>
                      <a:r>
                        <a:rPr lang="en-GB" sz="1800">
                          <a:latin typeface="Lexend"/>
                          <a:ea typeface="Lexend"/>
                          <a:cs typeface="Lexend"/>
                          <a:sym typeface="Lexend"/>
                        </a:rPr>
                        <a:t>scores.sort(reverse=True)</a:t>
                      </a:r>
                      <a:endParaRPr sz="1800">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10</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7</a:t>
                      </a:r>
                      <a:endParaRPr sz="18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tcPr>
                </a:tc>
                <a:tc>
                  <a:txBody>
                    <a:bodyPr/>
                    <a:lstStyle/>
                    <a:p>
                      <a:pPr indent="0" lvl="0" marL="0" rtl="0" algn="l">
                        <a:spcBef>
                          <a:spcPts val="0"/>
                        </a:spcBef>
                        <a:spcAft>
                          <a:spcPts val="0"/>
                        </a:spcAft>
                        <a:buNone/>
                      </a:pPr>
                      <a:r>
                        <a:rPr lang="en-GB" sz="1800">
                          <a:latin typeface="Lexend"/>
                          <a:ea typeface="Lexend"/>
                          <a:cs typeface="Lexend"/>
                          <a:sym typeface="Lexend"/>
                        </a:rPr>
                        <a:t>5</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4</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2</a:t>
                      </a:r>
                      <a:endParaRPr sz="1800">
                        <a:latin typeface="Lexend"/>
                        <a:ea typeface="Lexend"/>
                        <a:cs typeface="Lexend"/>
                        <a:sym typeface="Lexend"/>
                      </a:endParaRPr>
                    </a:p>
                  </a:txBody>
                  <a:tcPr marT="91425" marB="91425" marR="91425" marL="91425"/>
                </a:tc>
              </a:tr>
            </a:tbl>
          </a:graphicData>
        </a:graphic>
      </p:graphicFrame>
      <p:sp>
        <p:nvSpPr>
          <p:cNvPr id="1209" name="Google Shape;1209;p104"/>
          <p:cNvSpPr txBox="1"/>
          <p:nvPr/>
        </p:nvSpPr>
        <p:spPr>
          <a:xfrm>
            <a:off x="332378" y="3780762"/>
            <a:ext cx="8120400" cy="648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Haddii liisku ka koobnaan lahaa qoraal halkii tiro, liiska waxaa loo kala hor marin lahaa xarfaha Z ilaa A.</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05"/>
          <p:cNvSpPr txBox="1"/>
          <p:nvPr>
            <p:ph idx="1" type="subTitle"/>
          </p:nvPr>
        </p:nvSpPr>
        <p:spPr>
          <a:xfrm>
            <a:off x="1034425" y="1837775"/>
            <a:ext cx="3195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scores.sort()</a:t>
            </a:r>
            <a:endParaRPr/>
          </a:p>
        </p:txBody>
      </p:sp>
      <p:sp>
        <p:nvSpPr>
          <p:cNvPr id="1215" name="Google Shape;1215;p105"/>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kala horreey (order) shayyada liiska adigoo isticmaalaya kala-horayn (sort)</a:t>
            </a:r>
            <a:endParaRPr/>
          </a:p>
        </p:txBody>
      </p:sp>
      <p:sp>
        <p:nvSpPr>
          <p:cNvPr id="1216" name="Google Shape;1216;p105"/>
          <p:cNvSpPr txBox="1"/>
          <p:nvPr>
            <p:ph type="title"/>
          </p:nvPr>
        </p:nvSpPr>
        <p:spPr>
          <a:xfrm>
            <a:off x="324000" y="748763"/>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maxay hawlgalka liiska (list operation) ee loo isticmaalay si loo kala horreeyo liiskan?</a:t>
            </a:r>
            <a:r>
              <a:rPr b="1" lang="en-GB" sz="1400">
                <a:latin typeface="Lexend"/>
              </a:rPr>
              <a:t/>
            </a:r>
            <a:r>
              <a:rPr lang="en-GB" sz="1400">
                <a:latin typeface="Lexend"/>
              </a:rPr>
              <a:t/>
            </a:r>
            <a:endParaRPr/>
          </a:p>
        </p:txBody>
      </p:sp>
      <p:sp>
        <p:nvSpPr>
          <p:cNvPr id="1217" name="Google Shape;1217;p105"/>
          <p:cNvSpPr txBox="1"/>
          <p:nvPr>
            <p:ph idx="3" type="subTitle"/>
          </p:nvPr>
        </p:nvSpPr>
        <p:spPr>
          <a:xfrm>
            <a:off x="1034425" y="2794250"/>
            <a:ext cx="3537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scores.sort(reverse=True)</a:t>
            </a:r>
            <a:endParaRPr/>
          </a:p>
        </p:txBody>
      </p:sp>
      <p:sp>
        <p:nvSpPr>
          <p:cNvPr id="1218" name="Google Shape;1218;p105"/>
          <p:cNvSpPr txBox="1"/>
          <p:nvPr>
            <p:ph idx="4" type="subTitle"/>
          </p:nvPr>
        </p:nvSpPr>
        <p:spPr>
          <a:xfrm>
            <a:off x="1034425" y="3766975"/>
            <a:ext cx="3195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scores.append()</a:t>
            </a:r>
            <a:endParaRPr/>
          </a:p>
        </p:txBody>
      </p:sp>
      <p:grpSp>
        <p:nvGrpSpPr>
          <p:cNvPr id="1219" name="Google Shape;1219;p105"/>
          <p:cNvGrpSpPr/>
          <p:nvPr/>
        </p:nvGrpSpPr>
        <p:grpSpPr>
          <a:xfrm>
            <a:off x="5261218" y="2021213"/>
            <a:ext cx="2798976" cy="1101075"/>
            <a:chOff x="6598090" y="3049950"/>
            <a:chExt cx="1131906" cy="1101075"/>
          </a:xfrm>
        </p:grpSpPr>
        <p:sp>
          <p:nvSpPr>
            <p:cNvPr id="1220" name="Google Shape;1220;p105"/>
            <p:cNvSpPr txBox="1"/>
            <p:nvPr/>
          </p:nvSpPr>
          <p:spPr>
            <a:xfrm>
              <a:off x="6598093" y="3499425"/>
              <a:ext cx="1131900" cy="6516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Buundooyin (Scores): [2,5,7,8,10]</a:t>
              </a:r>
              <a:br>
                <a:rPr b="0" i="0" lang="en-GB" sz="1700" u="none" cap="none" strike="noStrike">
                  <a:solidFill>
                    <a:srgbClr val="FFFFFF"/>
                  </a:solidFill>
                  <a:latin typeface="Roboto Mono"/>
                  <a:ea typeface="Roboto Mono"/>
                  <a:cs typeface="Roboto Mono"/>
                  <a:sym typeface="Roboto Mono"/>
                </a:rPr>
              </a:br>
              <a:r>
                <a:rPr lang="en-GB" sz="900">
                  <a:solidFill>
                    <a:srgbClr val="FFFFFF"/>
                  </a:solidFill>
                  <a:latin typeface="Roboto Mono"/>
                  <a:ea typeface="Roboto Mono"/>
                  <a:cs typeface="Roboto Mono"/>
                  <a:sym typeface="Roboto Mono"/>
                </a:rPr>
                <a:t/>
              </a:r>
              <a:r>
                <a:rPr lang="en-GB" sz="900">
                  <a:solidFill>
                    <a:schemeClr val="lt1"/>
                  </a:solidFill>
                  <a:latin typeface="Roboto Mono"/>
                  <a:ea typeface="Roboto Mono"/>
                  <a:cs typeface="Roboto Mono"/>
                  <a:sym typeface="Roboto Mono"/>
                </a:rPr>
                <a:t/>
              </a:r>
              <a:r>
                <a:rPr lang="en-GB" sz="900">
                  <a:solidFill>
                    <a:srgbClr val="FFFFFF"/>
                  </a:solidFill>
                  <a:latin typeface="Roboto Mono"/>
                  <a:ea typeface="Roboto Mono"/>
                  <a:cs typeface="Roboto Mono"/>
                  <a:sym typeface="Roboto Mono"/>
                </a:rP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221" name="Google Shape;1221;p105"/>
            <p:cNvSpPr txBox="1"/>
            <p:nvPr/>
          </p:nvSpPr>
          <p:spPr>
            <a:xfrm>
              <a:off x="6598096" y="3049950"/>
              <a:ext cx="11319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000" u="none" cap="none" strike="noStrike">
                  <a:solidFill>
                    <a:srgbClr val="FFFFFF"/>
                  </a:solidFill>
                  <a:latin typeface="Roboto Mono"/>
                  <a:ea typeface="Roboto Mono"/>
                  <a:cs typeface="Roboto Mono"/>
                  <a:sym typeface="Roboto Mono"/>
                </a:rPr>
                <a:t>Qoraal soo-saar (Text output)</a:t>
              </a:r>
              <a:endParaRPr b="0" i="0" sz="1600" u="none" cap="none" strike="noStrike">
                <a:solidFill>
                  <a:srgbClr val="FFFFFF"/>
                </a:solidFill>
                <a:latin typeface="Quicksand"/>
                <a:ea typeface="Quicksand"/>
                <a:cs typeface="Quicksand"/>
                <a:sym typeface="Quicksand"/>
              </a:endParaRPr>
            </a:p>
          </p:txBody>
        </p:sp>
        <p:cxnSp>
          <p:nvCxnSpPr>
            <p:cNvPr id="1222" name="Google Shape;1222;p105"/>
            <p:cNvCxnSpPr/>
            <p:nvPr/>
          </p:nvCxnSpPr>
          <p:spPr>
            <a:xfrm flipH="1" rot="10800000">
              <a:off x="6598090" y="3494545"/>
              <a:ext cx="909900" cy="300"/>
            </a:xfrm>
            <a:prstGeom prst="straightConnector1">
              <a:avLst/>
            </a:prstGeom>
            <a:noFill/>
            <a:ln cap="flat" cmpd="sng" w="76200">
              <a:solidFill>
                <a:srgbClr val="2CE5CA"/>
              </a:solidFill>
              <a:prstDash val="solid"/>
              <a:round/>
              <a:headEnd len="sm" w="sm" type="none"/>
              <a:tailEnd len="sm" w="sm" type="none"/>
            </a:ln>
          </p:spPr>
        </p:cxnSp>
      </p:grpSp>
      <p:pic>
        <p:nvPicPr>
          <p:cNvPr id="1223" name="Google Shape;1223;p105"/>
          <p:cNvPicPr preferRelativeResize="0"/>
          <p:nvPr/>
        </p:nvPicPr>
        <p:blipFill>
          <a:blip r:embed="rId3">
            <a:alphaModFix/>
          </a:blip>
          <a:stretch>
            <a:fillRect/>
          </a:stretch>
        </p:blipFill>
        <p:spPr>
          <a:xfrm>
            <a:off x="3559458"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106"/>
          <p:cNvSpPr txBox="1"/>
          <p:nvPr>
            <p:ph idx="1" type="subTitle"/>
          </p:nvPr>
        </p:nvSpPr>
        <p:spPr>
          <a:xfrm>
            <a:off x="1034425" y="1837775"/>
            <a:ext cx="3195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scores.sort()</a:t>
            </a:r>
            <a:endParaRPr/>
          </a:p>
        </p:txBody>
      </p:sp>
      <p:sp>
        <p:nvSpPr>
          <p:cNvPr id="1229" name="Google Shape;1229;p106"/>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kala horreey (order) shayyada liiska adigoo isticmaalaya kala-horayn (sort)</a:t>
            </a:r>
            <a:endParaRPr/>
          </a:p>
        </p:txBody>
      </p:sp>
      <p:sp>
        <p:nvSpPr>
          <p:cNvPr id="1230" name="Google Shape;1230;p106"/>
          <p:cNvSpPr txBox="1"/>
          <p:nvPr>
            <p:ph type="title"/>
          </p:nvPr>
        </p:nvSpPr>
        <p:spPr>
          <a:xfrm>
            <a:off x="324000" y="748763"/>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maxay hawlgalka liiska (list operation) ee loo isticmaalay si loo kala horreeyo liiskan?</a:t>
            </a:r>
            <a:r>
              <a:rPr b="1" lang="en-GB" sz="1400">
                <a:latin typeface="Lexend"/>
              </a:rPr>
              <a:t/>
            </a:r>
            <a:r>
              <a:rPr lang="en-GB" sz="1400">
                <a:latin typeface="Lexend"/>
              </a:rPr>
              <a:t/>
            </a:r>
            <a:endParaRPr/>
          </a:p>
        </p:txBody>
      </p:sp>
      <p:sp>
        <p:nvSpPr>
          <p:cNvPr id="1231" name="Google Shape;1231;p106"/>
          <p:cNvSpPr txBox="1"/>
          <p:nvPr>
            <p:ph idx="3" type="subTitle"/>
          </p:nvPr>
        </p:nvSpPr>
        <p:spPr>
          <a:xfrm>
            <a:off x="1034425" y="2794250"/>
            <a:ext cx="35868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scores.sort(reverse=True)</a:t>
            </a:r>
            <a:endParaRPr/>
          </a:p>
        </p:txBody>
      </p:sp>
      <p:sp>
        <p:nvSpPr>
          <p:cNvPr id="1232" name="Google Shape;1232;p106"/>
          <p:cNvSpPr txBox="1"/>
          <p:nvPr>
            <p:ph idx="4" type="subTitle"/>
          </p:nvPr>
        </p:nvSpPr>
        <p:spPr>
          <a:xfrm>
            <a:off x="1034425" y="3766975"/>
            <a:ext cx="3195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scores.append()</a:t>
            </a:r>
            <a:endParaRPr/>
          </a:p>
        </p:txBody>
      </p:sp>
      <p:grpSp>
        <p:nvGrpSpPr>
          <p:cNvPr id="1233" name="Google Shape;1233;p106"/>
          <p:cNvGrpSpPr/>
          <p:nvPr/>
        </p:nvGrpSpPr>
        <p:grpSpPr>
          <a:xfrm>
            <a:off x="5261218" y="2021213"/>
            <a:ext cx="2798976" cy="1101075"/>
            <a:chOff x="6598090" y="3049950"/>
            <a:chExt cx="1131906" cy="1101075"/>
          </a:xfrm>
        </p:grpSpPr>
        <p:sp>
          <p:nvSpPr>
            <p:cNvPr id="1234" name="Google Shape;1234;p106"/>
            <p:cNvSpPr txBox="1"/>
            <p:nvPr/>
          </p:nvSpPr>
          <p:spPr>
            <a:xfrm>
              <a:off x="6598093" y="3499425"/>
              <a:ext cx="1131900" cy="6516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Buundooyin (Scores): [10,8,7,5,2]</a:t>
              </a:r>
              <a:br>
                <a:rPr b="0" i="0" lang="en-GB" sz="1700" u="none" cap="none" strike="noStrike">
                  <a:solidFill>
                    <a:srgbClr val="FFFFFF"/>
                  </a:solidFill>
                  <a:latin typeface="Roboto Mono"/>
                  <a:ea typeface="Roboto Mono"/>
                  <a:cs typeface="Roboto Mono"/>
                  <a:sym typeface="Roboto Mono"/>
                </a:rPr>
              </a:br>
              <a:r>
                <a:rPr lang="en-GB" sz="900">
                  <a:solidFill>
                    <a:srgbClr val="FFFFFF"/>
                  </a:solidFill>
                  <a:latin typeface="Roboto Mono"/>
                  <a:ea typeface="Roboto Mono"/>
                  <a:cs typeface="Roboto Mono"/>
                  <a:sym typeface="Roboto Mono"/>
                </a:rPr>
                <a:t/>
              </a:r>
              <a:r>
                <a:rPr lang="en-GB" sz="900">
                  <a:solidFill>
                    <a:schemeClr val="lt1"/>
                  </a:solidFill>
                  <a:latin typeface="Roboto Mono"/>
                  <a:ea typeface="Roboto Mono"/>
                  <a:cs typeface="Roboto Mono"/>
                  <a:sym typeface="Roboto Mono"/>
                </a:rPr>
                <a:t/>
              </a:r>
              <a:r>
                <a:rPr lang="en-GB" sz="900">
                  <a:solidFill>
                    <a:srgbClr val="FFFFFF"/>
                  </a:solidFill>
                  <a:latin typeface="Roboto Mono"/>
                  <a:ea typeface="Roboto Mono"/>
                  <a:cs typeface="Roboto Mono"/>
                  <a:sym typeface="Roboto Mono"/>
                </a:rP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235" name="Google Shape;1235;p106"/>
            <p:cNvSpPr txBox="1"/>
            <p:nvPr/>
          </p:nvSpPr>
          <p:spPr>
            <a:xfrm>
              <a:off x="6598096" y="3049950"/>
              <a:ext cx="11319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000" u="none" cap="none" strike="noStrike">
                  <a:solidFill>
                    <a:srgbClr val="FFFFFF"/>
                  </a:solidFill>
                  <a:latin typeface="Roboto Mono"/>
                  <a:ea typeface="Roboto Mono"/>
                  <a:cs typeface="Roboto Mono"/>
                  <a:sym typeface="Roboto Mono"/>
                </a:rPr>
                <a:t>Qoraal soo-saar (Text output)</a:t>
              </a:r>
              <a:endParaRPr b="0" i="0" sz="1600" u="none" cap="none" strike="noStrike">
                <a:solidFill>
                  <a:srgbClr val="FFFFFF"/>
                </a:solidFill>
                <a:latin typeface="Quicksand"/>
                <a:ea typeface="Quicksand"/>
                <a:cs typeface="Quicksand"/>
                <a:sym typeface="Quicksand"/>
              </a:endParaRPr>
            </a:p>
          </p:txBody>
        </p:sp>
        <p:cxnSp>
          <p:nvCxnSpPr>
            <p:cNvPr id="1236" name="Google Shape;1236;p106"/>
            <p:cNvCxnSpPr/>
            <p:nvPr/>
          </p:nvCxnSpPr>
          <p:spPr>
            <a:xfrm flipH="1" rot="10800000">
              <a:off x="6598090" y="3494545"/>
              <a:ext cx="909900" cy="300"/>
            </a:xfrm>
            <a:prstGeom prst="straightConnector1">
              <a:avLst/>
            </a:prstGeom>
            <a:noFill/>
            <a:ln cap="flat" cmpd="sng" w="76200">
              <a:solidFill>
                <a:srgbClr val="2CE5CA"/>
              </a:solidFill>
              <a:prstDash val="solid"/>
              <a:round/>
              <a:headEnd len="sm" w="sm" type="none"/>
              <a:tailEnd len="sm" w="sm" type="none"/>
            </a:ln>
          </p:spPr>
        </p:cxnSp>
      </p:grpSp>
      <p:pic>
        <p:nvPicPr>
          <p:cNvPr id="1237" name="Google Shape;1237;p106"/>
          <p:cNvPicPr preferRelativeResize="0"/>
          <p:nvPr/>
        </p:nvPicPr>
        <p:blipFill>
          <a:blip r:embed="rId3">
            <a:alphaModFix/>
          </a:blip>
          <a:stretch>
            <a:fillRect/>
          </a:stretch>
        </p:blipFill>
        <p:spPr>
          <a:xfrm>
            <a:off x="4662483" y="27540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107"/>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Ku kala horreey (order) shayyada liiska adigoo isticmaalaya kala-horayn (sort)</a:t>
            </a:r>
            <a:endParaRPr/>
          </a:p>
        </p:txBody>
      </p:sp>
      <p:sp>
        <p:nvSpPr>
          <p:cNvPr id="1243" name="Google Shape;1243;p107"/>
          <p:cNvSpPr txBox="1"/>
          <p:nvPr>
            <p:ph idx="1" type="body"/>
          </p:nvPr>
        </p:nvSpPr>
        <p:spPr>
          <a:xfrm>
            <a:off x="324000" y="759300"/>
            <a:ext cx="7445400" cy="441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Hawl-galkaan (activity), waxaad samayn doontaa ciyaar laba-ciyaaryood oo dhagaxyo (dice) ah.</a:t>
            </a:r>
            <a:endParaRPr sz="1800"/>
          </a:p>
          <a:p>
            <a:pPr indent="-342900" lvl="0" marL="457200" rtl="0" algn="l">
              <a:spcBef>
                <a:spcPts val="1000"/>
              </a:spcBef>
              <a:spcAft>
                <a:spcPts val="0"/>
              </a:spcAft>
              <a:buSzPts val="1800"/>
              <a:buChar char="●"/>
            </a:pPr>
            <a:r>
              <a:rPr lang="en-GB" sz="1100">
                <a:latin typeface="Lexend"/>
              </a:rPr>
              <a:t>Hal ciyaaryood waa weeraryahan (attacker), kan kalena waa difaacayaal (defender).</a:t>
            </a:r>
            <a:endParaRPr sz="1800"/>
          </a:p>
          <a:p>
            <a:pPr indent="-342900" lvl="0" marL="457200" rtl="0" algn="l">
              <a:spcBef>
                <a:spcPts val="0"/>
              </a:spcBef>
              <a:spcAft>
                <a:spcPts val="0"/>
              </a:spcAft>
              <a:buSzPts val="1800"/>
              <a:buChar char="●"/>
            </a:pPr>
            <a:r>
              <a:rPr lang="en-GB" sz="1100">
                <a:latin typeface="Lexend"/>
              </a:rPr>
              <a:t>Weeraryuhu wuxuu rogaa saddex dhagax (dice). Difaacuhu wuxuu rogaa laba dhagax.</a:t>
            </a:r>
            <a:endParaRPr sz="1800"/>
          </a:p>
          <a:p>
            <a:pPr indent="-342900" lvl="0" marL="457200" rtl="0" algn="l">
              <a:spcBef>
                <a:spcPts val="0"/>
              </a:spcBef>
              <a:spcAft>
                <a:spcPts val="0"/>
              </a:spcAft>
              <a:buSzPts val="1800"/>
              <a:buChar char="●"/>
            </a:pPr>
            <a:r>
              <a:rPr lang="en-GB" sz="1100">
                <a:latin typeface="Lexend"/>
              </a:rPr>
              <a:t>Dhagaxyada (dice) ee ciyaaryahan kasta waxaa loo kala horreeyaa si hoos-u-dhac ah (descending order) (kan ugu sarreeya hore).</a:t>
            </a:r>
            <a:r>
              <a:rPr b="1" lang="en-GB" sz="1100">
                <a:latin typeface="Lexend"/>
              </a:rPr>
              <a:t/>
            </a:r>
            <a:r>
              <a:rPr lang="en-GB" sz="1100">
                <a:latin typeface="Lexend"/>
              </a:rPr>
              <a:t/>
            </a:r>
            <a:endParaRPr sz="1800"/>
          </a:p>
          <a:p>
            <a:pPr indent="-342900" lvl="0" marL="457200" rtl="0" algn="l">
              <a:spcBef>
                <a:spcPts val="0"/>
              </a:spcBef>
              <a:spcAft>
                <a:spcPts val="0"/>
              </a:spcAft>
              <a:buSzPts val="1800"/>
              <a:buChar char="●"/>
            </a:pPr>
            <a:r>
              <a:rPr lang="en-GB" sz="1100">
                <a:latin typeface="Lexend"/>
              </a:rPr>
              <a:t>Rididda ugu sarreysa ee weerarka (attacker) waxaa lala barbardhigayaa rididda ugu sarreysa ee difaaca (defender). Ciyaaryahanka leh rididda ugu hooseysa wuxuu lumiyaa hal dhibic (point). Haddii labada rididood ay isle’eg yihiin, weerarka (attacker) ayaa lumiya dhibicda (point).</a:t>
            </a:r>
            <a:endParaRPr sz="1800"/>
          </a:p>
          <a:p>
            <a:pPr indent="-342900" lvl="0" marL="457200" rtl="0" algn="l">
              <a:spcBef>
                <a:spcPts val="0"/>
              </a:spcBef>
              <a:spcAft>
                <a:spcPts val="0"/>
              </a:spcAft>
              <a:buSzPts val="1800"/>
              <a:buChar char="●"/>
            </a:pPr>
            <a:r>
              <a:rPr lang="en-GB" sz="1100">
                <a:latin typeface="Lexend"/>
              </a:rPr>
              <a:t>Kadib, rididda labaad ee ugu sarreysa ee weerarka (attacker) waxaa lala barbardhigayaa rididda labaad ee ugu sarreysa ee difaaca (defender). Ciyaaryahanka leh midka ugu hooseeya ee labada wuxuu lumiyaa hal dhibic (point). Haddii labada rididood ay isle’eg yihiin, weerarka (attacker) ayaa lumiya dhibicda (point).</a:t>
            </a:r>
            <a:endParaRPr sz="1800"/>
          </a:p>
          <a:p>
            <a:pPr indent="0" lvl="0" marL="0" rtl="0" algn="l">
              <a:spcBef>
                <a:spcPts val="1000"/>
              </a:spcBef>
              <a:spcAft>
                <a:spcPts val="1000"/>
              </a:spcAft>
              <a:buNone/>
            </a:pPr>
            <a:r>
              <a:rPr lang="en-GB">
                <a:latin typeface="Lexend"/>
              </a:rPr>
              <a:t>  </a:t>
            </a:r>
            <a:endParaRPr/>
          </a:p>
        </p:txBody>
      </p:sp>
      <p:pic>
        <p:nvPicPr>
          <p:cNvPr id="1244" name="Google Shape;1244;p107"/>
          <p:cNvPicPr preferRelativeResize="0"/>
          <p:nvPr/>
        </p:nvPicPr>
        <p:blipFill rotWithShape="1">
          <a:blip r:embed="rId3">
            <a:alphaModFix/>
          </a:blip>
          <a:srcRect b="0" l="48741" r="0" t="0"/>
          <a:stretch/>
        </p:blipFill>
        <p:spPr>
          <a:xfrm>
            <a:off x="7336173" y="810000"/>
            <a:ext cx="1056576" cy="988800"/>
          </a:xfrm>
          <a:prstGeom prst="rect">
            <a:avLst/>
          </a:prstGeom>
          <a:noFill/>
          <a:ln>
            <a:noFill/>
          </a:ln>
        </p:spPr>
      </p:pic>
      <p:pic>
        <p:nvPicPr>
          <p:cNvPr id="1245" name="Google Shape;1245;p107"/>
          <p:cNvPicPr preferRelativeResize="0"/>
          <p:nvPr/>
        </p:nvPicPr>
        <p:blipFill rotWithShape="1">
          <a:blip r:embed="rId3">
            <a:alphaModFix/>
          </a:blip>
          <a:srcRect b="0" l="0" r="50992" t="0"/>
          <a:stretch/>
        </p:blipFill>
        <p:spPr>
          <a:xfrm>
            <a:off x="7809798" y="1872450"/>
            <a:ext cx="1010201" cy="988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108"/>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Dalbo (Order) alaabta (items) ku jirta liis (list) adigoo isticmaalaya kala-sooc (sort)</a:t>
            </a:r>
            <a:endParaRPr/>
          </a:p>
        </p:txBody>
      </p:sp>
      <p:pic>
        <p:nvPicPr>
          <p:cNvPr id="1251" name="Google Shape;1251;p108"/>
          <p:cNvPicPr preferRelativeResize="0"/>
          <p:nvPr/>
        </p:nvPicPr>
        <p:blipFill rotWithShape="1">
          <a:blip r:embed="rId3">
            <a:alphaModFix/>
          </a:blip>
          <a:srcRect b="0" l="48741" r="0" t="0"/>
          <a:stretch/>
        </p:blipFill>
        <p:spPr>
          <a:xfrm>
            <a:off x="2187923" y="1366750"/>
            <a:ext cx="1056576" cy="988800"/>
          </a:xfrm>
          <a:prstGeom prst="rect">
            <a:avLst/>
          </a:prstGeom>
          <a:noFill/>
          <a:ln>
            <a:noFill/>
          </a:ln>
        </p:spPr>
      </p:pic>
      <p:pic>
        <p:nvPicPr>
          <p:cNvPr id="1252" name="Google Shape;1252;p108"/>
          <p:cNvPicPr preferRelativeResize="0"/>
          <p:nvPr/>
        </p:nvPicPr>
        <p:blipFill rotWithShape="1">
          <a:blip r:embed="rId3">
            <a:alphaModFix/>
          </a:blip>
          <a:srcRect b="0" l="0" r="50992" t="0"/>
          <a:stretch/>
        </p:blipFill>
        <p:spPr>
          <a:xfrm>
            <a:off x="3566548" y="1366750"/>
            <a:ext cx="1010201" cy="988800"/>
          </a:xfrm>
          <a:prstGeom prst="rect">
            <a:avLst/>
          </a:prstGeom>
          <a:noFill/>
          <a:ln>
            <a:noFill/>
          </a:ln>
        </p:spPr>
      </p:pic>
      <p:sp>
        <p:nvSpPr>
          <p:cNvPr id="1253" name="Google Shape;1253;p108"/>
          <p:cNvSpPr txBox="1"/>
          <p:nvPr/>
        </p:nvSpPr>
        <p:spPr>
          <a:xfrm>
            <a:off x="365600" y="721500"/>
            <a:ext cx="6107400" cy="475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ahaan:</a:t>
            </a:r>
            <a:endParaRPr sz="2200">
              <a:solidFill>
                <a:schemeClr val="dk1"/>
              </a:solidFill>
              <a:latin typeface="Lexend"/>
              <a:ea typeface="Lexend"/>
              <a:cs typeface="Lexend"/>
              <a:sym typeface="Lexend"/>
            </a:endParaRPr>
          </a:p>
        </p:txBody>
      </p:sp>
      <p:pic>
        <p:nvPicPr>
          <p:cNvPr id="1254" name="Google Shape;1254;p108"/>
          <p:cNvPicPr preferRelativeResize="0"/>
          <p:nvPr/>
        </p:nvPicPr>
        <p:blipFill rotWithShape="1">
          <a:blip r:embed="rId4">
            <a:alphaModFix/>
          </a:blip>
          <a:srcRect b="0" l="0" r="50219" t="0"/>
          <a:stretch/>
        </p:blipFill>
        <p:spPr>
          <a:xfrm>
            <a:off x="2219726" y="2459124"/>
            <a:ext cx="992975" cy="958198"/>
          </a:xfrm>
          <a:prstGeom prst="rect">
            <a:avLst/>
          </a:prstGeom>
          <a:noFill/>
          <a:ln>
            <a:noFill/>
          </a:ln>
        </p:spPr>
      </p:pic>
      <p:pic>
        <p:nvPicPr>
          <p:cNvPr id="1255" name="Google Shape;1255;p108"/>
          <p:cNvPicPr preferRelativeResize="0"/>
          <p:nvPr/>
        </p:nvPicPr>
        <p:blipFill rotWithShape="1">
          <a:blip r:embed="rId4">
            <a:alphaModFix/>
          </a:blip>
          <a:srcRect b="0" l="48511" r="0" t="0"/>
          <a:stretch/>
        </p:blipFill>
        <p:spPr>
          <a:xfrm>
            <a:off x="3543362" y="2453681"/>
            <a:ext cx="1056575" cy="985702"/>
          </a:xfrm>
          <a:prstGeom prst="rect">
            <a:avLst/>
          </a:prstGeom>
          <a:noFill/>
          <a:ln>
            <a:noFill/>
          </a:ln>
        </p:spPr>
      </p:pic>
      <p:pic>
        <p:nvPicPr>
          <p:cNvPr id="1256" name="Google Shape;1256;p108"/>
          <p:cNvPicPr preferRelativeResize="0"/>
          <p:nvPr/>
        </p:nvPicPr>
        <p:blipFill rotWithShape="1">
          <a:blip r:embed="rId5">
            <a:alphaModFix/>
          </a:blip>
          <a:srcRect b="52747" l="2737" r="68593" t="2030"/>
          <a:stretch/>
        </p:blipFill>
        <p:spPr>
          <a:xfrm>
            <a:off x="4955944" y="1395900"/>
            <a:ext cx="1056575" cy="996984"/>
          </a:xfrm>
          <a:prstGeom prst="rect">
            <a:avLst/>
          </a:prstGeom>
          <a:noFill/>
          <a:ln>
            <a:noFill/>
          </a:ln>
        </p:spPr>
      </p:pic>
      <p:sp>
        <p:nvSpPr>
          <p:cNvPr id="1257" name="Google Shape;1257;p108"/>
          <p:cNvSpPr txBox="1"/>
          <p:nvPr/>
        </p:nvSpPr>
        <p:spPr>
          <a:xfrm>
            <a:off x="473600" y="1599550"/>
            <a:ext cx="1520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weerarka (attacker):</a:t>
            </a:r>
            <a:endParaRPr sz="1800">
              <a:solidFill>
                <a:schemeClr val="dk1"/>
              </a:solidFill>
              <a:latin typeface="Lexend"/>
              <a:ea typeface="Lexend"/>
              <a:cs typeface="Lexend"/>
              <a:sym typeface="Lexend"/>
            </a:endParaRPr>
          </a:p>
        </p:txBody>
      </p:sp>
      <p:sp>
        <p:nvSpPr>
          <p:cNvPr id="1258" name="Google Shape;1258;p108"/>
          <p:cNvSpPr txBox="1"/>
          <p:nvPr/>
        </p:nvSpPr>
        <p:spPr>
          <a:xfrm>
            <a:off x="473600" y="2666350"/>
            <a:ext cx="1520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difaaca (defender):</a:t>
            </a:r>
            <a:endParaRPr sz="1800">
              <a:solidFill>
                <a:schemeClr val="dk1"/>
              </a:solidFill>
              <a:latin typeface="Lexend"/>
              <a:ea typeface="Lexend"/>
              <a:cs typeface="Lexend"/>
              <a:sym typeface="Lexend"/>
            </a:endParaRPr>
          </a:p>
        </p:txBody>
      </p:sp>
      <p:cxnSp>
        <p:nvCxnSpPr>
          <p:cNvPr id="1259" name="Google Shape;1259;p108"/>
          <p:cNvCxnSpPr/>
          <p:nvPr/>
        </p:nvCxnSpPr>
        <p:spPr>
          <a:xfrm flipH="1" rot="10800000">
            <a:off x="6223725" y="1661875"/>
            <a:ext cx="847800" cy="357300"/>
          </a:xfrm>
          <a:prstGeom prst="straightConnector1">
            <a:avLst/>
          </a:prstGeom>
          <a:noFill/>
          <a:ln cap="flat" cmpd="sng" w="28575">
            <a:solidFill>
              <a:schemeClr val="accent5"/>
            </a:solidFill>
            <a:prstDash val="solid"/>
            <a:round/>
            <a:headEnd len="med" w="med" type="none"/>
            <a:tailEnd len="med" w="med" type="none"/>
          </a:ln>
        </p:spPr>
      </p:cxnSp>
      <p:sp>
        <p:nvSpPr>
          <p:cNvPr id="1260" name="Google Shape;1260;p108"/>
          <p:cNvSpPr txBox="1"/>
          <p:nvPr/>
        </p:nvSpPr>
        <p:spPr>
          <a:xfrm>
            <a:off x="7254075" y="1055300"/>
            <a:ext cx="1520700" cy="72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Rididdo (Rolls) ayaa loo kala-soocay (sorted) habka hoos u dhaca (descending order)</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61" name="Google Shape;1261;p108"/>
          <p:cNvSpPr txBox="1"/>
          <p:nvPr/>
        </p:nvSpPr>
        <p:spPr>
          <a:xfrm>
            <a:off x="2136675" y="3568050"/>
            <a:ext cx="1268400" cy="423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difaaca (defender) -1 dhibic (point)</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62" name="Google Shape;1262;p108"/>
          <p:cNvSpPr txBox="1"/>
          <p:nvPr/>
        </p:nvSpPr>
        <p:spPr>
          <a:xfrm>
            <a:off x="3508275" y="3568050"/>
            <a:ext cx="1268400" cy="423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difaaca (defender) -1 dhibic (point)</a:t>
            </a:r>
            <a:endParaRPr sz="1800">
              <a:solidFill>
                <a:schemeClr val="dk1"/>
              </a:solidFill>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109"/>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Dalbo (Order) alaabta (items) ku jirta liis (list) adigoo isticmaalaya kala-sooc (sort)</a:t>
            </a:r>
            <a:endParaRPr/>
          </a:p>
        </p:txBody>
      </p:sp>
      <p:pic>
        <p:nvPicPr>
          <p:cNvPr id="1268" name="Google Shape;1268;p109"/>
          <p:cNvPicPr preferRelativeResize="0"/>
          <p:nvPr/>
        </p:nvPicPr>
        <p:blipFill rotWithShape="1">
          <a:blip r:embed="rId3">
            <a:alphaModFix/>
          </a:blip>
          <a:srcRect b="0" l="48741" r="0" t="0"/>
          <a:stretch/>
        </p:blipFill>
        <p:spPr>
          <a:xfrm>
            <a:off x="2187923" y="1366750"/>
            <a:ext cx="1056576" cy="988800"/>
          </a:xfrm>
          <a:prstGeom prst="rect">
            <a:avLst/>
          </a:prstGeom>
          <a:noFill/>
          <a:ln>
            <a:noFill/>
          </a:ln>
        </p:spPr>
      </p:pic>
      <p:pic>
        <p:nvPicPr>
          <p:cNvPr id="1269" name="Google Shape;1269;p109"/>
          <p:cNvPicPr preferRelativeResize="0"/>
          <p:nvPr/>
        </p:nvPicPr>
        <p:blipFill rotWithShape="1">
          <a:blip r:embed="rId3">
            <a:alphaModFix/>
          </a:blip>
          <a:srcRect b="0" l="0" r="50992" t="0"/>
          <a:stretch/>
        </p:blipFill>
        <p:spPr>
          <a:xfrm>
            <a:off x="3549930" y="2433550"/>
            <a:ext cx="1010201" cy="988800"/>
          </a:xfrm>
          <a:prstGeom prst="rect">
            <a:avLst/>
          </a:prstGeom>
          <a:noFill/>
          <a:ln>
            <a:noFill/>
          </a:ln>
        </p:spPr>
      </p:pic>
      <p:sp>
        <p:nvSpPr>
          <p:cNvPr id="1270" name="Google Shape;1270;p109"/>
          <p:cNvSpPr txBox="1"/>
          <p:nvPr/>
        </p:nvSpPr>
        <p:spPr>
          <a:xfrm>
            <a:off x="365600" y="721500"/>
            <a:ext cx="6107400" cy="475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ahaan:</a:t>
            </a:r>
            <a:endParaRPr sz="2200">
              <a:solidFill>
                <a:schemeClr val="dk1"/>
              </a:solidFill>
              <a:latin typeface="Lexend"/>
              <a:ea typeface="Lexend"/>
              <a:cs typeface="Lexend"/>
              <a:sym typeface="Lexend"/>
            </a:endParaRPr>
          </a:p>
        </p:txBody>
      </p:sp>
      <p:pic>
        <p:nvPicPr>
          <p:cNvPr id="1271" name="Google Shape;1271;p109"/>
          <p:cNvPicPr preferRelativeResize="0"/>
          <p:nvPr/>
        </p:nvPicPr>
        <p:blipFill rotWithShape="1">
          <a:blip r:embed="rId4">
            <a:alphaModFix/>
          </a:blip>
          <a:srcRect b="0" l="48511" r="0" t="0"/>
          <a:stretch/>
        </p:blipFill>
        <p:spPr>
          <a:xfrm>
            <a:off x="4802693" y="1420119"/>
            <a:ext cx="1056575" cy="985702"/>
          </a:xfrm>
          <a:prstGeom prst="rect">
            <a:avLst/>
          </a:prstGeom>
          <a:noFill/>
          <a:ln>
            <a:noFill/>
          </a:ln>
        </p:spPr>
      </p:pic>
      <p:pic>
        <p:nvPicPr>
          <p:cNvPr id="1272" name="Google Shape;1272;p109"/>
          <p:cNvPicPr preferRelativeResize="0"/>
          <p:nvPr/>
        </p:nvPicPr>
        <p:blipFill rotWithShape="1">
          <a:blip r:embed="rId5">
            <a:alphaModFix/>
          </a:blip>
          <a:srcRect b="52747" l="2737" r="68593" t="2030"/>
          <a:stretch/>
        </p:blipFill>
        <p:spPr>
          <a:xfrm>
            <a:off x="3533072" y="1404209"/>
            <a:ext cx="1056575" cy="996984"/>
          </a:xfrm>
          <a:prstGeom prst="rect">
            <a:avLst/>
          </a:prstGeom>
          <a:noFill/>
          <a:ln>
            <a:noFill/>
          </a:ln>
        </p:spPr>
      </p:pic>
      <p:sp>
        <p:nvSpPr>
          <p:cNvPr id="1273" name="Google Shape;1273;p109"/>
          <p:cNvSpPr txBox="1"/>
          <p:nvPr/>
        </p:nvSpPr>
        <p:spPr>
          <a:xfrm>
            <a:off x="473600" y="1599550"/>
            <a:ext cx="1520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weerarka (attacker):</a:t>
            </a:r>
            <a:endParaRPr sz="1800">
              <a:solidFill>
                <a:schemeClr val="dk1"/>
              </a:solidFill>
              <a:latin typeface="Lexend"/>
              <a:ea typeface="Lexend"/>
              <a:cs typeface="Lexend"/>
              <a:sym typeface="Lexend"/>
            </a:endParaRPr>
          </a:p>
        </p:txBody>
      </p:sp>
      <p:sp>
        <p:nvSpPr>
          <p:cNvPr id="1274" name="Google Shape;1274;p109"/>
          <p:cNvSpPr txBox="1"/>
          <p:nvPr/>
        </p:nvSpPr>
        <p:spPr>
          <a:xfrm>
            <a:off x="473600" y="2666350"/>
            <a:ext cx="1520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difaaca (defender):</a:t>
            </a:r>
            <a:endParaRPr sz="1800">
              <a:solidFill>
                <a:schemeClr val="dk1"/>
              </a:solidFill>
              <a:latin typeface="Lexend"/>
              <a:ea typeface="Lexend"/>
              <a:cs typeface="Lexend"/>
              <a:sym typeface="Lexend"/>
            </a:endParaRPr>
          </a:p>
        </p:txBody>
      </p:sp>
      <p:cxnSp>
        <p:nvCxnSpPr>
          <p:cNvPr id="1275" name="Google Shape;1275;p109"/>
          <p:cNvCxnSpPr/>
          <p:nvPr/>
        </p:nvCxnSpPr>
        <p:spPr>
          <a:xfrm flipH="1" rot="10800000">
            <a:off x="6223725" y="1661875"/>
            <a:ext cx="847800" cy="357300"/>
          </a:xfrm>
          <a:prstGeom prst="straightConnector1">
            <a:avLst/>
          </a:prstGeom>
          <a:noFill/>
          <a:ln cap="flat" cmpd="sng" w="28575">
            <a:solidFill>
              <a:schemeClr val="accent5"/>
            </a:solidFill>
            <a:prstDash val="solid"/>
            <a:round/>
            <a:headEnd len="med" w="med" type="none"/>
            <a:tailEnd len="med" w="med" type="none"/>
          </a:ln>
        </p:spPr>
      </p:cxnSp>
      <p:sp>
        <p:nvSpPr>
          <p:cNvPr id="1276" name="Google Shape;1276;p109"/>
          <p:cNvSpPr txBox="1"/>
          <p:nvPr/>
        </p:nvSpPr>
        <p:spPr>
          <a:xfrm>
            <a:off x="7254075" y="1055300"/>
            <a:ext cx="1520700" cy="72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Rididdo (Rolls) ayaa loo kala-soocay (sorted) habka hoos u dhaca (descending order)</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77" name="Google Shape;1277;p109"/>
          <p:cNvSpPr txBox="1"/>
          <p:nvPr/>
        </p:nvSpPr>
        <p:spPr>
          <a:xfrm>
            <a:off x="2136675" y="3568050"/>
            <a:ext cx="1268400" cy="423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weerarka (attacker) -1 dhibic (point)</a:t>
            </a:r>
            <a:endParaRPr sz="1800">
              <a:solidFill>
                <a:schemeClr val="dk1"/>
              </a:solidFill>
              <a:latin typeface="Lexend"/>
              <a:ea typeface="Lexend"/>
              <a:cs typeface="Lexend"/>
              <a:sym typeface="Lexend"/>
            </a:endParaRPr>
          </a:p>
        </p:txBody>
      </p:sp>
      <p:sp>
        <p:nvSpPr>
          <p:cNvPr id="1278" name="Google Shape;1278;p109"/>
          <p:cNvSpPr txBox="1"/>
          <p:nvPr/>
        </p:nvSpPr>
        <p:spPr>
          <a:xfrm>
            <a:off x="3508275" y="3568050"/>
            <a:ext cx="1268400" cy="423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weerarka (attacker) -1 dhibic (point)</a:t>
            </a:r>
            <a:endParaRPr sz="1800">
              <a:solidFill>
                <a:schemeClr val="dk1"/>
              </a:solidFill>
              <a:latin typeface="Lexend"/>
              <a:ea typeface="Lexend"/>
              <a:cs typeface="Lexend"/>
              <a:sym typeface="Lexend"/>
            </a:endParaRPr>
          </a:p>
        </p:txBody>
      </p:sp>
      <p:pic>
        <p:nvPicPr>
          <p:cNvPr id="1279" name="Google Shape;1279;p109"/>
          <p:cNvPicPr preferRelativeResize="0"/>
          <p:nvPr/>
        </p:nvPicPr>
        <p:blipFill rotWithShape="1">
          <a:blip r:embed="rId3">
            <a:alphaModFix/>
          </a:blip>
          <a:srcRect b="0" l="48741" r="0" t="0"/>
          <a:stretch/>
        </p:blipFill>
        <p:spPr>
          <a:xfrm>
            <a:off x="2187923" y="2433550"/>
            <a:ext cx="1056576" cy="988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110"/>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Dalbo (Order) alaabta (items) ku jirta liis (list) adigoo isticmaalaya kala-sooc (sort)</a:t>
            </a:r>
            <a:endParaRPr/>
          </a:p>
        </p:txBody>
      </p:sp>
      <p:sp>
        <p:nvSpPr>
          <p:cNvPr id="1285" name="Google Shape;1285;p110"/>
          <p:cNvSpPr txBox="1"/>
          <p:nvPr>
            <p:ph idx="1" type="body"/>
          </p:nvPr>
        </p:nvSpPr>
        <p:spPr>
          <a:xfrm>
            <a:off x="324000" y="759300"/>
            <a:ext cx="7445400" cy="2310300"/>
          </a:xfrm>
          <a:prstGeom prst="rect">
            <a:avLst/>
          </a:prstGeom>
        </p:spPr>
        <p:txBody>
          <a:bodyPr anchorCtr="0" anchor="t" bIns="0" lIns="0" spcFirstLastPara="1" rIns="0" wrap="square" tIns="0">
            <a:normAutofit/>
          </a:bodyPr>
          <a:lstStyle/>
          <a:p>
            <a:pPr indent="-349250" lvl="0" marL="457200" rtl="0" algn="l">
              <a:spcBef>
                <a:spcPts val="0"/>
              </a:spcBef>
              <a:spcAft>
                <a:spcPts val="0"/>
              </a:spcAft>
              <a:buSzPts val="1900"/>
              <a:buAutoNum type="arabicParenR"/>
            </a:pPr>
            <a:r>
              <a:rPr lang="en-GB" sz="1400">
                <a:latin typeface="Lexend"/>
              </a:rPr>
              <a:t>Fur barnaamijka bilowga (starter program) oak.link/dice-roll-game</a:t>
            </a:r>
            <a:r>
              <a:rPr lang="en-GB" sz="1400">
                <a:solidFill>
                  <a:schemeClr val="hlink"/>
                </a:solidFill>
                <a:uFill>
                  <a:noFill/>
                </a:uFill>
                <a:latin typeface="Lexend"/>
                <a:hlinkClick r:id="rId3"/>
              </a:rPr>
              <a:t/>
            </a:r>
            <a:endParaRPr sz="1900"/>
          </a:p>
          <a:p>
            <a:pPr indent="-349250" lvl="0" marL="457200" rtl="0" algn="l">
              <a:spcBef>
                <a:spcPts val="0"/>
              </a:spcBef>
              <a:spcAft>
                <a:spcPts val="0"/>
              </a:spcAft>
              <a:buSzPts val="1900"/>
              <a:buAutoNum type="arabicParenR"/>
            </a:pPr>
            <a:r>
              <a:rPr lang="en-GB" sz="1400">
                <a:latin typeface="Lexend"/>
              </a:rPr>
              <a:t>Dhammaystir sadarka 9 (line 9) si liiska (list) weerarka (attacker), oo ka kooban rididda (dice rolls) weerarka (attacker), loo kala-sooco (sorted).</a:t>
            </a:r>
            <a:r>
              <a:rPr b="1" lang="en-GB" sz="1400">
                <a:latin typeface="Lexend"/>
              </a:rPr>
              <a:t/>
            </a:r>
            <a:r>
              <a:rPr lang="en-GB" sz="1400">
                <a:latin typeface="Lexend"/>
              </a:rPr>
              <a:t/>
            </a:r>
            <a:endParaRPr sz="1900"/>
          </a:p>
          <a:p>
            <a:pPr indent="-349250" lvl="0" marL="457200" rtl="0" algn="l">
              <a:spcBef>
                <a:spcPts val="0"/>
              </a:spcBef>
              <a:spcAft>
                <a:spcPts val="0"/>
              </a:spcAft>
              <a:buSzPts val="1900"/>
              <a:buAutoNum type="arabicParenR"/>
            </a:pPr>
            <a:r>
              <a:rPr lang="en-GB" sz="1400">
                <a:latin typeface="Lexend"/>
              </a:rPr>
              <a:t>Dhammaystir sadarka 10 (line 10) si liiska (list) difaaca (defender), oo ka kooban rididda (dice rolls) difaaca (defender), loo kala-sooco (sorted).</a:t>
            </a:r>
            <a:r>
              <a:rPr b="1" lang="en-GB" sz="1400">
                <a:latin typeface="Lexend"/>
              </a:rPr>
              <a:t/>
            </a:r>
            <a:r>
              <a:rPr lang="en-GB" sz="1400">
                <a:latin typeface="Lexend"/>
              </a:rPr>
              <a:t/>
            </a:r>
            <a:endParaRPr sz="1900"/>
          </a:p>
          <a:p>
            <a:pPr indent="-349250" lvl="0" marL="457200" rtl="0" algn="l">
              <a:spcBef>
                <a:spcPts val="0"/>
              </a:spcBef>
              <a:spcAft>
                <a:spcPts val="0"/>
              </a:spcAft>
              <a:buSzPts val="1900"/>
              <a:buAutoNum type="arabicParenR"/>
            </a:pPr>
            <a:r>
              <a:rPr lang="en-GB" sz="1400">
                <a:latin typeface="Lexend"/>
              </a:rPr>
              <a:t>Or barnaamijka (program) oo hubi in liisaska (lists) si sax ah loo daabacay (printed).</a:t>
            </a:r>
            <a:endParaRPr sz="2400"/>
          </a:p>
        </p:txBody>
      </p:sp>
      <p:grpSp>
        <p:nvGrpSpPr>
          <p:cNvPr id="1286" name="Google Shape;1286;p110"/>
          <p:cNvGrpSpPr/>
          <p:nvPr/>
        </p:nvGrpSpPr>
        <p:grpSpPr>
          <a:xfrm>
            <a:off x="2801836" y="2913050"/>
            <a:ext cx="2915204" cy="1830916"/>
            <a:chOff x="6598090" y="3049950"/>
            <a:chExt cx="1182303" cy="1694979"/>
          </a:xfrm>
        </p:grpSpPr>
        <p:sp>
          <p:nvSpPr>
            <p:cNvPr id="1287" name="Google Shape;1287;p110"/>
            <p:cNvSpPr txBox="1"/>
            <p:nvPr/>
          </p:nvSpPr>
          <p:spPr>
            <a:xfrm>
              <a:off x="6598093" y="3379929"/>
              <a:ext cx="1182300" cy="13650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Rididda (Rolls) ciyaaryahanka (Players)</a:t>
              </a:r>
              <a:endParaRPr sz="15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Weerarka: [6, 3, 2]</a:t>
              </a:r>
              <a:endParaRPr sz="15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Difaaaca: [5, 3]</a:t>
              </a:r>
              <a:endParaRPr sz="15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Kala-saar (Sorted)</a:t>
              </a:r>
              <a:endParaRPr sz="15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900">
                  <a:solidFill>
                    <a:srgbClr val="FFFFFF"/>
                  </a:solidFill>
                  <a:latin typeface="Roboto Mono"/>
                  <a:ea typeface="Roboto Mono"/>
                  <a:cs typeface="Roboto Mono"/>
                  <a:sym typeface="Roboto Mono"/>
                </a:rPr>
                <a:t>Weerarka: [6, 3, 2]</a:t>
              </a:r>
              <a:endParaRPr sz="1500">
                <a:solidFill>
                  <a:srgbClr val="FFFFFF"/>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Mono"/>
                  <a:ea typeface="Roboto Mono"/>
                  <a:cs typeface="Roboto Mono"/>
                  <a:sym typeface="Roboto Mono"/>
                </a:rPr>
                <a:t>Difaaaca: [5, 3]</a:t>
              </a:r>
              <a:endParaRPr sz="15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288" name="Google Shape;1288;p110"/>
            <p:cNvSpPr txBox="1"/>
            <p:nvPr/>
          </p:nvSpPr>
          <p:spPr>
            <a:xfrm>
              <a:off x="6598093" y="3049950"/>
              <a:ext cx="11823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defRPr/>
              </a:pPr>
              <a:r>
                <a:rPr b="1" i="0" lang="en-GB" u="none" cap="none" strike="noStrike" sz="1100">
                  <a:solidFill>
                    <a:srgbClr val="FFFFFF"/>
                  </a:solidFill>
                  <a:latin typeface="Roboto Mono"/>
                  <a:ea typeface="Roboto Mono"/>
                  <a:cs typeface="Roboto Mono"/>
                  <a:sym typeface="Roboto Mono"/>
                </a:rPr>
                <a:t>Qoraal soo-saar (Text output)</a:t>
              </a:r>
              <a:endParaRPr b="0" i="0" u="none" cap="none" strike="noStrike">
                <a:solidFill>
                  <a:srgbClr val="FFFFFF"/>
                </a:solidFill>
                <a:latin typeface="Quicksand"/>
                <a:ea typeface="Quicksand"/>
                <a:cs typeface="Quicksand"/>
                <a:sym typeface="Quicksand"/>
              </a:endParaRPr>
            </a:p>
          </p:txBody>
        </p:sp>
        <p:cxnSp>
          <p:nvCxnSpPr>
            <p:cNvPr id="1289" name="Google Shape;1289;p110"/>
            <p:cNvCxnSpPr/>
            <p:nvPr/>
          </p:nvCxnSpPr>
          <p:spPr>
            <a:xfrm flipH="1" rot="10800000">
              <a:off x="6598090" y="3400009"/>
              <a:ext cx="909900" cy="300"/>
            </a:xfrm>
            <a:prstGeom prst="straightConnector1">
              <a:avLst/>
            </a:prstGeom>
            <a:noFill/>
            <a:ln cap="flat" cmpd="sng" w="76200">
              <a:solidFill>
                <a:srgbClr val="2CE5CA"/>
              </a:solidFill>
              <a:prstDash val="solid"/>
              <a:round/>
              <a:headEnd len="sm" w="sm" type="none"/>
              <a:tailEnd len="sm" w="sm" type="none"/>
            </a:ln>
          </p:spPr>
        </p:cxn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111"/>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kala-saar (sort) alaabta liiska</a:t>
            </a:r>
            <a:endParaRPr/>
          </a:p>
        </p:txBody>
      </p:sp>
      <p:sp>
        <p:nvSpPr>
          <p:cNvPr id="1295" name="Google Shape;1295;p111"/>
          <p:cNvSpPr txBox="1"/>
          <p:nvPr>
            <p:ph idx="1" type="body"/>
          </p:nvPr>
        </p:nvSpPr>
        <p:spPr>
          <a:xfrm>
            <a:off x="324000" y="759300"/>
            <a:ext cx="8334300" cy="3158400"/>
          </a:xfrm>
          <a:prstGeom prst="rect">
            <a:avLst/>
          </a:prstGeom>
        </p:spPr>
        <p:txBody>
          <a:bodyPr anchorCtr="0" anchor="t" bIns="0" lIns="0" spcFirstLastPara="1" rIns="0" wrap="square" tIns="0">
            <a:normAutofit/>
          </a:bodyPr>
          <a:lstStyle/>
          <a:p>
            <a:pPr indent="-349250" lvl="0" marL="457200" rtl="0" algn="l">
              <a:spcBef>
                <a:spcPts val="0"/>
              </a:spcBef>
              <a:spcAft>
                <a:spcPts val="0"/>
              </a:spcAft>
              <a:buSzPts val="1900"/>
              <a:buAutoNum type="arabicParenR" startAt="5"/>
            </a:pPr>
            <a:r>
              <a:rPr lang="en-GB" sz="1800">
                <a:latin typeface="Lexend"/>
              </a:rPr>
              <a:t>Ku dar baaq (if statement) barnaamijkaaga oo isbarbardhigaya duubka sare ee liiska weerarka iyo kan difaaca.</a:t>
            </a:r>
            <a:r>
              <a:rPr lang="en-GB" sz="1800">
                <a:solidFill>
                  <a:srgbClr val="EECCFF"/>
                </a:solidFill>
                <a:highlight>
                  <a:srgbClr val="32353D"/>
                </a:highlight>
                <a:latin typeface="Lexend"/>
                <a:ea typeface="Roboto Mono"/>
                <a:cs typeface="Roboto Mono"/>
                <a:sym typeface="Roboto Mono"/>
              </a:rPr>
              <a:t/>
            </a:r>
            <a:r>
              <a:rPr lang="en-GB" sz="1800">
                <a:latin typeface="Lexend"/>
              </a:rPr>
              <a:t/>
            </a:r>
            <a:endParaRPr sz="1900"/>
          </a:p>
          <a:p>
            <a:pPr indent="-349250" lvl="1" marL="914400" rtl="0" algn="l">
              <a:spcBef>
                <a:spcPts val="0"/>
              </a:spcBef>
              <a:spcAft>
                <a:spcPts val="0"/>
              </a:spcAft>
              <a:buSzPts val="1900"/>
              <a:buAutoNum type="alphaLcParenR"/>
            </a:pPr>
            <a:r>
              <a:rPr lang="en-GB" sz="1800">
                <a:latin typeface="Lexend"/>
              </a:rPr>
              <a:t>Haddii weerarka guuleysto, hoos u dhig defender_points 1.</a:t>
            </a:r>
            <a:endParaRPr sz="1900"/>
          </a:p>
          <a:p>
            <a:pPr indent="-349250" lvl="1" marL="914400" rtl="0" algn="l">
              <a:spcBef>
                <a:spcPts val="0"/>
              </a:spcBef>
              <a:spcAft>
                <a:spcPts val="0"/>
              </a:spcAft>
              <a:buSzPts val="1900"/>
              <a:buAutoNum type="alphaLcParenR"/>
            </a:pPr>
            <a:r>
              <a:rPr lang="en-GB" sz="1800">
                <a:latin typeface="Lexend"/>
              </a:rPr>
              <a:t>Haddii difaacu guuleysto, hoos u dhig attacker_points 1.</a:t>
            </a:r>
            <a:endParaRPr sz="1900"/>
          </a:p>
          <a:p>
            <a:pPr indent="-349250" lvl="1" marL="914400" rtl="0" algn="l">
              <a:spcBef>
                <a:spcPts val="0"/>
              </a:spcBef>
              <a:spcAft>
                <a:spcPts val="0"/>
              </a:spcAft>
              <a:buSzPts val="1900"/>
              <a:buAutoNum type="alphaLcParenR"/>
            </a:pPr>
            <a:r>
              <a:rPr lang="en-GB" sz="1800">
                <a:latin typeface="Lexend"/>
              </a:rPr>
              <a:t>Xusuusnow in haddii duubyada sare ay isle'eg yihiin, difaacu guuleysto.</a:t>
            </a:r>
            <a:endParaRPr sz="1900"/>
          </a:p>
          <a:p>
            <a:pPr indent="-349250" lvl="0" marL="457200" rtl="0" algn="l">
              <a:spcBef>
                <a:spcPts val="0"/>
              </a:spcBef>
              <a:spcAft>
                <a:spcPts val="0"/>
              </a:spcAft>
              <a:buSzPts val="1900"/>
              <a:buAutoNum type="arabicParenR" startAt="5"/>
            </a:pPr>
            <a:r>
              <a:rPr lang="en-GB" sz="1800">
                <a:latin typeface="Lexend"/>
              </a:rPr>
              <a:t>Ku dar baaq (if statement) kale barnaamijkaaga si aad u isbarbardhigto duubyada labaad ee ugu sareeya.</a:t>
            </a:r>
            <a:r>
              <a:rPr lang="en-GB" sz="1800">
                <a:solidFill>
                  <a:srgbClr val="EECCFF"/>
                </a:solidFill>
                <a:highlight>
                  <a:srgbClr val="32353D"/>
                </a:highlight>
                <a:latin typeface="Lexend"/>
                <a:ea typeface="Roboto Mono"/>
                <a:cs typeface="Roboto Mono"/>
                <a:sym typeface="Roboto Mono"/>
              </a:rPr>
              <a:t/>
            </a:r>
            <a:r>
              <a:rPr lang="en-GB" sz="1800">
                <a:latin typeface="Lexend"/>
              </a:rPr>
              <a:t/>
            </a:r>
            <a:r>
              <a:rPr lang="en-GB" sz="1800">
                <a:latin typeface="Lexend"/>
              </a:rPr>
              <a:t/>
            </a:r>
            <a:r>
              <a:rPr lang="en-GB" sz="1800">
                <a:latin typeface="Lexend"/>
              </a:rPr>
              <a:t/>
            </a:r>
            <a:endParaRPr sz="23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112"/>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kala-saar (sort) alaabta liiska</a:t>
            </a:r>
            <a:endParaRPr/>
          </a:p>
        </p:txBody>
      </p:sp>
      <p:sp>
        <p:nvSpPr>
          <p:cNvPr id="1301" name="Google Shape;1301;p112"/>
          <p:cNvSpPr txBox="1"/>
          <p:nvPr/>
        </p:nvSpPr>
        <p:spPr>
          <a:xfrm>
            <a:off x="784500" y="694625"/>
            <a:ext cx="7575000" cy="4053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from dice import dicerolls</a:t>
            </a:r>
            <a:r>
              <a:rPr lang="en-GB" sz="1100">
                <a:solidFill>
                  <a:schemeClr val="lt1"/>
                </a:solidFill>
                <a:latin typeface="Lexend"/>
                <a:ea typeface="Roboto Mono"/>
                <a:cs typeface="Roboto Mono"/>
                <a:sym typeface="Roboto Mono"/>
              </a:rPr>
              <a:t/>
            </a:r>
            <a:r>
              <a:rPr lang="en-GB" sz="1100">
                <a:solidFill>
                  <a:srgbClr val="EECC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attacker_points = 0</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defender_points = 0</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 = dicerolls(3)</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 = dicerolls(2)</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print("Duubyada ciyaartoyda")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print(f"Weerarka: {attacker}")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print(f"Difaaaca: {defender}")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attacker.sort(reverse=True)</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defender.sort(reverse=True)</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print("Sorted")</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print(f"Attacker: {attacker}")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print(f"Defender: {defender}")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haddii attacker[0] &gt; defender[0]:</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defender_points = defender_points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haddii kale:</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attacker_points = attacker_points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haddii attacker[1] &gt; defender[1]:</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defender_points = defender_points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haddii kale:</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attacker_points = attacker_points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print(f"Attacker points: {attacker_points}")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print(f"Defender points: {defender_points}")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p:txBody>
      </p:sp>
      <p:sp>
        <p:nvSpPr>
          <p:cNvPr id="1302" name="Google Shape;1302;p112"/>
          <p:cNvSpPr txBox="1"/>
          <p:nvPr/>
        </p:nvSpPr>
        <p:spPr>
          <a:xfrm>
            <a:off x="357225" y="694625"/>
            <a:ext cx="390900" cy="4053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13</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14</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15</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16</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17</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18</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19</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20</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21</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22</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23</a:t>
            </a:r>
            <a:endParaRPr sz="1100">
              <a:solidFill>
                <a:srgbClr val="FFFFFF"/>
              </a:solidFill>
              <a:latin typeface="Roboto Mono"/>
              <a:ea typeface="Roboto Mono"/>
              <a:cs typeface="Roboto Mono"/>
              <a:sym typeface="Roboto Mono"/>
            </a:endParaRPr>
          </a:p>
        </p:txBody>
      </p:sp>
      <p:sp>
        <p:nvSpPr>
          <p:cNvPr id="1303" name="Google Shape;1303;p112"/>
          <p:cNvSpPr txBox="1"/>
          <p:nvPr/>
        </p:nvSpPr>
        <p:spPr>
          <a:xfrm>
            <a:off x="4623900" y="1260375"/>
            <a:ext cx="4233900" cy="698100"/>
          </a:xfrm>
          <a:prstGeom prst="rect">
            <a:avLst/>
          </a:prstGeom>
          <a:solidFill>
            <a:srgbClr val="33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attacker.sort(reverse=True)</a:t>
            </a:r>
            <a:r>
              <a:rPr lang="en-GB" sz="1800">
                <a:solidFill>
                  <a:srgbClr val="9EE8F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defender.sort(reverse=True)</a:t>
            </a:r>
            <a:r>
              <a:rPr lang="en-GB" sz="1800">
                <a:solidFill>
                  <a:srgbClr val="9EE8F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3000">
              <a:solidFill>
                <a:schemeClr val="dk1"/>
              </a:solidFill>
              <a:latin typeface="Lexend"/>
              <a:ea typeface="Lexend"/>
              <a:cs typeface="Lexend"/>
              <a:sym typeface="Lexend"/>
            </a:endParaRPr>
          </a:p>
        </p:txBody>
      </p:sp>
      <p:cxnSp>
        <p:nvCxnSpPr>
          <p:cNvPr id="1304" name="Google Shape;1304;p112"/>
          <p:cNvCxnSpPr>
            <a:endCxn id="1303" idx="1"/>
          </p:cNvCxnSpPr>
          <p:nvPr/>
        </p:nvCxnSpPr>
        <p:spPr>
          <a:xfrm flipH="1" rot="10800000">
            <a:off x="3210600" y="1609425"/>
            <a:ext cx="1413300" cy="753300"/>
          </a:xfrm>
          <a:prstGeom prst="straightConnector1">
            <a:avLst/>
          </a:prstGeom>
          <a:noFill/>
          <a:ln cap="flat" cmpd="sng" w="28575">
            <a:solidFill>
              <a:schemeClr val="lt1"/>
            </a:solidFill>
            <a:prstDash val="solid"/>
            <a:round/>
            <a:headEnd len="med" w="med" type="none"/>
            <a:tailEnd len="med" w="med" type="none"/>
          </a:ln>
        </p:spPr>
      </p:cxnSp>
      <p:sp>
        <p:nvSpPr>
          <p:cNvPr id="1305" name="Google Shape;1305;p112"/>
          <p:cNvSpPr txBox="1"/>
          <p:nvPr/>
        </p:nvSpPr>
        <p:spPr>
          <a:xfrm>
            <a:off x="4987050" y="3141300"/>
            <a:ext cx="3124200" cy="481800"/>
          </a:xfrm>
          <a:prstGeom prst="rect">
            <a:avLst/>
          </a:prstGeom>
          <a:solidFill>
            <a:schemeClr val="lt1"/>
          </a:solid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defRPr/>
            </a:pPr>
            <a:r>
              <a:rPr lang="en-GB">
                <a:solidFill>
                  <a:schemeClr val="hlink"/>
                </a:solidFill>
                <a:uFill>
                  <a:noFill/>
                </a:uFill>
                <a:latin typeface="Lexend"/>
                <a:ea typeface="Lexend"/>
                <a:cs typeface="Lexend"/>
                <a:sym typeface="Lexend"/>
                <a:hlinkClick r:id="rId3"/>
              </a:rPr>
              <a:t>oak.link/dice-roll-game-solution</a:t>
            </a:r>
            <a:endParaRPr>
              <a:solidFill>
                <a:schemeClr val="dk1"/>
              </a:solidFill>
              <a:latin typeface="Lexend"/>
              <a:ea typeface="Lexend"/>
              <a:cs typeface="Lexend"/>
              <a:sym typeface="Lexe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113"/>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Dalbo alaabta liis gudihiisa adoo isticmaalaya kala-saar (sort)</a:t>
            </a:r>
            <a:endParaRPr/>
          </a:p>
        </p:txBody>
      </p:sp>
      <p:sp>
        <p:nvSpPr>
          <p:cNvPr id="1311" name="Google Shape;1311;p113"/>
          <p:cNvSpPr txBox="1"/>
          <p:nvPr/>
        </p:nvSpPr>
        <p:spPr>
          <a:xfrm>
            <a:off x="784500" y="694625"/>
            <a:ext cx="7575000" cy="4053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from dice import dicerolls</a:t>
            </a:r>
            <a:r>
              <a:rPr lang="en-GB" sz="1100">
                <a:solidFill>
                  <a:schemeClr val="lt1"/>
                </a:solidFill>
                <a:latin typeface="Lexend"/>
                <a:ea typeface="Roboto Mono"/>
                <a:cs typeface="Roboto Mono"/>
                <a:sym typeface="Roboto Mono"/>
              </a:rPr>
              <a:t/>
            </a:r>
            <a:r>
              <a:rPr lang="en-GB" sz="1100">
                <a:solidFill>
                  <a:srgbClr val="EECC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attacker_points = 0</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defender_points = 0</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 = dicerolls(3)</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 = dicerolls(2)</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print("Players’ rolls")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print(f"Attacker: {attacker}")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print(f"Defender: {defender}")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attacker.sort(reverse=True)</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defender.sort(reverse=True)</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print("Sorted")</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print(f"Attacker: {attacker}")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print(f"Defender: {defender}")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if attacker[0] &gt; defender[0]:</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defender_points = defender_points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else:</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attacker_points = attacker_points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if attacker[1] &gt; defender[1]:</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defender_points = defender_points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ECCFF"/>
                </a:solidFill>
                <a:latin typeface="Lexend"/>
                <a:ea typeface="Roboto Mono"/>
                <a:cs typeface="Roboto Mono"/>
                <a:sym typeface="Roboto Mono"/>
              </a:rPr>
              <a:t>else:</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attacker_points = attacker_points - 1</a:t>
            </a:r>
            <a:r>
              <a:rPr lang="en-GB" sz="1100">
                <a:solidFill>
                  <a:srgbClr val="9EE8FF"/>
                </a:solidFill>
                <a:latin typeface="Lexend"/>
                <a:ea typeface="Roboto Mono"/>
                <a:cs typeface="Roboto Mono"/>
                <a:sym typeface="Roboto Mono"/>
              </a:rPr>
              <a:t/>
            </a:r>
            <a:endParaRPr sz="11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print(f"Attacker points: {attacker_points}")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print(f"Defender points: {defender_points}")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100">
              <a:solidFill>
                <a:schemeClr val="lt1"/>
              </a:solidFill>
              <a:latin typeface="Roboto Mono"/>
              <a:ea typeface="Roboto Mono"/>
              <a:cs typeface="Roboto Mono"/>
              <a:sym typeface="Roboto Mono"/>
            </a:endParaRPr>
          </a:p>
        </p:txBody>
      </p:sp>
      <p:sp>
        <p:nvSpPr>
          <p:cNvPr id="1312" name="Google Shape;1312;p113"/>
          <p:cNvSpPr txBox="1"/>
          <p:nvPr/>
        </p:nvSpPr>
        <p:spPr>
          <a:xfrm>
            <a:off x="357225" y="694625"/>
            <a:ext cx="390900" cy="4053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13</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14</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15</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16</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17</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18</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19</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20</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21</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22</a:t>
            </a:r>
            <a:endParaRPr sz="11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23</a:t>
            </a:r>
            <a:endParaRPr sz="1100">
              <a:solidFill>
                <a:srgbClr val="FFFFFF"/>
              </a:solidFill>
              <a:latin typeface="Roboto Mono"/>
              <a:ea typeface="Roboto Mono"/>
              <a:cs typeface="Roboto Mono"/>
              <a:sym typeface="Roboto Mono"/>
            </a:endParaRPr>
          </a:p>
        </p:txBody>
      </p:sp>
      <p:sp>
        <p:nvSpPr>
          <p:cNvPr id="1313" name="Google Shape;1313;p113"/>
          <p:cNvSpPr txBox="1"/>
          <p:nvPr/>
        </p:nvSpPr>
        <p:spPr>
          <a:xfrm>
            <a:off x="3790650" y="1116275"/>
            <a:ext cx="5029200" cy="1937400"/>
          </a:xfrm>
          <a:prstGeom prst="rect">
            <a:avLst/>
          </a:prstGeom>
          <a:solidFill>
            <a:srgbClr val="33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EECCFF"/>
                </a:solidFill>
                <a:latin typeface="Lexend"/>
                <a:ea typeface="Roboto Mono"/>
                <a:cs typeface="Roboto Mono"/>
                <a:sym typeface="Roboto Mono"/>
              </a:rPr>
              <a:t>if attacker[0] &gt; defender[0]:</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5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defender_points = defender_points - 1</a:t>
            </a:r>
            <a:r>
              <a:rPr lang="en-GB" sz="1400">
                <a:solidFill>
                  <a:srgbClr val="9EE8FF"/>
                </a:solidFill>
                <a:latin typeface="Lexend"/>
                <a:ea typeface="Roboto Mono"/>
                <a:cs typeface="Roboto Mono"/>
                <a:sym typeface="Roboto Mono"/>
              </a:rPr>
              <a:t/>
            </a:r>
            <a:endParaRPr sz="1500">
              <a:solidFill>
                <a:srgbClr val="9EE8FF"/>
              </a:solidFill>
              <a:latin typeface="Roboto Mono"/>
              <a:ea typeface="Roboto Mono"/>
              <a:cs typeface="Roboto Mono"/>
              <a:sym typeface="Roboto Mono"/>
            </a:endParaRPr>
          </a:p>
          <a:p>
            <a:pPr indent="0" lvl="0" marL="0" rtl="0" algn="l">
              <a:spcBef>
                <a:spcPts val="0"/>
              </a:spcBef>
              <a:spcAft>
                <a:spcPts val="0"/>
              </a:spcAft>
              <a:buNone/>
            </a:pPr>
            <a:r>
              <a:rPr lang="en-GB" sz="1400">
                <a:solidFill>
                  <a:srgbClr val="EECCFF"/>
                </a:solidFill>
                <a:latin typeface="Lexend"/>
                <a:ea typeface="Roboto Mono"/>
                <a:cs typeface="Roboto Mono"/>
                <a:sym typeface="Roboto Mono"/>
              </a:rPr>
              <a:t>else:</a:t>
            </a:r>
            <a:r>
              <a:rPr lang="en-GB" sz="1400">
                <a:solidFill>
                  <a:schemeClr val="lt1"/>
                </a:solidFill>
                <a:latin typeface="Lexend"/>
                <a:ea typeface="Roboto Mono"/>
                <a:cs typeface="Roboto Mono"/>
                <a:sym typeface="Roboto Mono"/>
              </a:rPr>
              <a:t/>
            </a:r>
            <a:endParaRPr sz="15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attacker_points = attacker_points - 1</a:t>
            </a:r>
            <a:r>
              <a:rPr lang="en-GB" sz="1400">
                <a:solidFill>
                  <a:srgbClr val="9EE8FF"/>
                </a:solidFill>
                <a:latin typeface="Lexend"/>
                <a:ea typeface="Roboto Mono"/>
                <a:cs typeface="Roboto Mono"/>
                <a:sym typeface="Roboto Mono"/>
              </a:rPr>
              <a:t/>
            </a:r>
            <a:endParaRPr sz="1500">
              <a:solidFill>
                <a:srgbClr val="9EE8FF"/>
              </a:solidFill>
              <a:latin typeface="Roboto Mono"/>
              <a:ea typeface="Roboto Mono"/>
              <a:cs typeface="Roboto Mono"/>
              <a:sym typeface="Roboto Mono"/>
            </a:endParaRPr>
          </a:p>
          <a:p>
            <a:pPr indent="0" lvl="0" marL="0" rtl="0" algn="l">
              <a:spcBef>
                <a:spcPts val="0"/>
              </a:spcBef>
              <a:spcAft>
                <a:spcPts val="0"/>
              </a:spcAft>
              <a:buNone/>
            </a:pPr>
            <a:r>
              <a:rPr lang="en-GB" sz="1400">
                <a:solidFill>
                  <a:srgbClr val="EECCFF"/>
                </a:solidFill>
                <a:latin typeface="Lexend"/>
                <a:ea typeface="Roboto Mono"/>
                <a:cs typeface="Roboto Mono"/>
                <a:sym typeface="Roboto Mono"/>
              </a:rPr>
              <a:t>haddii attacker[1] &gt; defender[1]:</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5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defender_points = defender_points - 1</a:t>
            </a:r>
            <a:r>
              <a:rPr lang="en-GB" sz="1400">
                <a:solidFill>
                  <a:srgbClr val="9EE8FF"/>
                </a:solidFill>
                <a:latin typeface="Lexend"/>
                <a:ea typeface="Roboto Mono"/>
                <a:cs typeface="Roboto Mono"/>
                <a:sym typeface="Roboto Mono"/>
              </a:rPr>
              <a:t/>
            </a:r>
            <a:endParaRPr sz="1500">
              <a:solidFill>
                <a:srgbClr val="9EE8FF"/>
              </a:solidFill>
              <a:latin typeface="Roboto Mono"/>
              <a:ea typeface="Roboto Mono"/>
              <a:cs typeface="Roboto Mono"/>
              <a:sym typeface="Roboto Mono"/>
            </a:endParaRPr>
          </a:p>
          <a:p>
            <a:pPr indent="0" lvl="0" marL="0" rtl="0" algn="l">
              <a:spcBef>
                <a:spcPts val="0"/>
              </a:spcBef>
              <a:spcAft>
                <a:spcPts val="0"/>
              </a:spcAft>
              <a:buNone/>
            </a:pPr>
            <a:r>
              <a:rPr lang="en-GB" sz="1400">
                <a:solidFill>
                  <a:srgbClr val="EECCFF"/>
                </a:solidFill>
                <a:latin typeface="Lexend"/>
                <a:ea typeface="Roboto Mono"/>
                <a:cs typeface="Roboto Mono"/>
                <a:sym typeface="Roboto Mono"/>
              </a:rPr>
              <a:t>haddii kale:</a:t>
            </a:r>
            <a:r>
              <a:rPr lang="en-GB" sz="1400">
                <a:solidFill>
                  <a:schemeClr val="lt1"/>
                </a:solidFill>
                <a:latin typeface="Lexend"/>
                <a:ea typeface="Roboto Mono"/>
                <a:cs typeface="Roboto Mono"/>
                <a:sym typeface="Roboto Mono"/>
              </a:rPr>
              <a:t/>
            </a:r>
            <a:endParaRPr sz="15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attacker_points = attacker_points - 1</a:t>
            </a:r>
            <a:r>
              <a:rPr lang="en-GB" sz="1400">
                <a:solidFill>
                  <a:srgbClr val="9EE8FF"/>
                </a:solidFill>
                <a:latin typeface="Lexend"/>
                <a:ea typeface="Roboto Mono"/>
                <a:cs typeface="Roboto Mono"/>
                <a:sym typeface="Roboto Mono"/>
              </a:rPr>
              <a:t/>
            </a:r>
            <a:endParaRPr sz="1500">
              <a:solidFill>
                <a:srgbClr val="9EE8FF"/>
              </a:solidFill>
              <a:latin typeface="Roboto Mono"/>
              <a:ea typeface="Roboto Mono"/>
              <a:cs typeface="Roboto Mono"/>
              <a:sym typeface="Roboto Mono"/>
            </a:endParaRPr>
          </a:p>
        </p:txBody>
      </p:sp>
      <p:cxnSp>
        <p:nvCxnSpPr>
          <p:cNvPr id="1314" name="Google Shape;1314;p113"/>
          <p:cNvCxnSpPr>
            <a:endCxn id="1313" idx="1"/>
          </p:cNvCxnSpPr>
          <p:nvPr/>
        </p:nvCxnSpPr>
        <p:spPr>
          <a:xfrm flipH="1" rot="10800000">
            <a:off x="3509550" y="2084975"/>
            <a:ext cx="281100" cy="1049400"/>
          </a:xfrm>
          <a:prstGeom prst="straightConnector1">
            <a:avLst/>
          </a:prstGeom>
          <a:noFill/>
          <a:ln cap="flat" cmpd="sng" w="28575">
            <a:solidFill>
              <a:schemeClr val="lt1"/>
            </a:solidFill>
            <a:prstDash val="solid"/>
            <a:round/>
            <a:headEnd len="med" w="med" type="none"/>
            <a:tailEnd len="med" w="med" type="none"/>
          </a:ln>
        </p:spPr>
      </p:cxnSp>
      <p:sp>
        <p:nvSpPr>
          <p:cNvPr id="1315" name="Google Shape;1315;p113"/>
          <p:cNvSpPr txBox="1"/>
          <p:nvPr/>
        </p:nvSpPr>
        <p:spPr>
          <a:xfrm>
            <a:off x="5018850" y="4119300"/>
            <a:ext cx="3124200" cy="481800"/>
          </a:xfrm>
          <a:prstGeom prst="rect">
            <a:avLst/>
          </a:prstGeom>
          <a:solidFill>
            <a:schemeClr val="lt1"/>
          </a:solid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defRPr/>
            </a:pPr>
            <a:r>
              <a:rPr lang="en-GB">
                <a:solidFill>
                  <a:schemeClr val="hlink"/>
                </a:solidFill>
                <a:uFill>
                  <a:noFill/>
                </a:uFill>
                <a:latin typeface="Lexend"/>
                <a:ea typeface="Lexend"/>
                <a:cs typeface="Lexend"/>
                <a:sym typeface="Lexend"/>
                <a:hlinkClick r:id="rId3"/>
              </a:rPr>
              <a:t>oak.link/dice-roll-game-solution</a:t>
            </a:r>
            <a:endParaRPr>
              <a:solidFill>
                <a:schemeClr val="dk1"/>
              </a:solidFill>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114"/>
          <p:cNvSpPr txBox="1"/>
          <p:nvPr>
            <p:ph idx="1" type="body"/>
          </p:nvPr>
        </p:nvSpPr>
        <p:spPr>
          <a:xfrm>
            <a:off x="324000" y="1080000"/>
            <a:ext cx="8113800" cy="357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Hawlaha waxaa lagu samayn karaa liisaska iyadoo la adeegsanayo hababka liiska sida ku darista, ka saarista iyo gelinta shayga.</a:t>
            </a:r>
            <a:r>
              <a:rPr b="1" lang="en-GB">
                <a:latin typeface="Lexend"/>
              </a:rPr>
              <a:t/>
            </a:r>
            <a:r>
              <a:rPr lang="en-GB">
                <a:latin typeface="Lexend"/>
              </a:rPr>
              <a:t/>
            </a:r>
            <a:r>
              <a:rPr b="1" lang="en-GB">
                <a:latin typeface="Lexend"/>
              </a:rPr>
              <a:t/>
            </a:r>
            <a:r>
              <a:rPr lang="en-GB">
                <a:latin typeface="Lexend"/>
              </a:rPr>
              <a:t/>
            </a:r>
            <a:r>
              <a:rPr b="1" lang="en-GB">
                <a:latin typeface="Lexend"/>
              </a:rPr>
              <a:t/>
            </a:r>
            <a:r>
              <a:rPr lang="en-GB">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b="1" lang="en-GB">
                <a:latin typeface="Lexend"/>
              </a:rPr>
              <a:t>Ku darista shay waxay ku darsaa dhamaadka liiska, halka gelintu ay shayga dhigi doonto meel gaar ah (index).</a:t>
            </a:r>
            <a:r>
              <a:rPr lang="en-GB">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Liis waxaa loo kala saari karaa si kor u kaca ama hoos u dhaca ah si loo fududeeyo habaynta xogta.</a:t>
            </a:r>
            <a:r>
              <a:rPr b="1" lang="en-GB">
                <a:latin typeface="Lexend"/>
              </a:rPr>
              <a:t/>
            </a:r>
            <a:r>
              <a:rPr lang="en-GB">
                <a:latin typeface="Lexend"/>
              </a:rPr>
              <a:t/>
            </a:r>
            <a:endParaRPr/>
          </a:p>
        </p:txBody>
      </p:sp>
      <p:sp>
        <p:nvSpPr>
          <p:cNvPr id="1321" name="Google Shape;1321;p114"/>
          <p:cNvSpPr txBox="1"/>
          <p:nvPr>
            <p:ph type="title"/>
          </p:nvPr>
        </p:nvSpPr>
        <p:spPr>
          <a:xfrm>
            <a:off x="1684800" y="120025"/>
            <a:ext cx="5741400" cy="307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Hawlaha liiska Python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