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249A86E-7B10-4F23-A514-0E283BC2B95E}">
  <a:tblStyle styleId="{E249A86E-7B10-4F23-A514-0E283BC2B95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ad9e47b8f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ad9e47b8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ad9e47b8fa_0_7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2ad9e47b8fa_0_7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2ad9e47b8fa_0_1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ad9e47b8fa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2afb752524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2afb75252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2ad9e47b8fa_0_1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2ad9e47b8fa_0_1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ade64235e8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2ade64235e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2ad9e47b8fa_0_1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2ad9e47b8fa_0_1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2ad9e47b8fa_0_1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2ad9e47b8fa_0_1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2ad9e47b8fa_0_1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2ad9e47b8fa_0_1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2adcd246b5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2adcd246b5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2adcd246b50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2adcd246b50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2adcd246b50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2adcd246b50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adcd246b50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2adcd246b50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2adcd246b50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" name="Google Shape;1086;g2adcd246b50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2ade64235e8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2ade64235e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g2ae1d6d8e2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" name="Google Shape;1159;g2ae1d6d8e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2ade64235e8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2ade64235e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g2ade64235e8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4" name="Google Shape;1204;g2ade64235e8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2ae1d6d8e27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2ae1d6d8e27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2ae1d6d8e2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2ae1d6d8e2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2ae1d6d8e27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2ae1d6d8e27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2ae1d6d8e27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2ae1d6d8e27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2ae1d6d8e27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2ae1d6d8e27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2ae1d6d8e27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2ae1d6d8e27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g2ae1d6d8e2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" name="Google Shape;1393;g2ae1d6d8e2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g2ae1d6d8e2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7" name="Google Shape;1417;g2ae1d6d8e2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g2ae1d6d8e27_2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6" name="Google Shape;1436;g2ae1d6d8e27_2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g2ae1d6d8e27_2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6" name="Google Shape;1456;g2ae1d6d8e27_2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g2ae1d6d8e27_2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4" name="Google Shape;1484;g2ae1d6d8e27_2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g2ae1d6d8e27_3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1" name="Google Shape;1501;g2ae1d6d8e27_3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g2ae1d6d8e27_3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2" name="Google Shape;1522;g2ae1d6d8e27_3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g2ae1d6d8e27_3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9" name="Google Shape;1549;g2ae1d6d8e27_3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g2ae1d6d8e27_3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1" name="Google Shape;1581;g2ae1d6d8e27_3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g2ae1d6d8e27_3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6" name="Google Shape;1606;g2ae1d6d8e27_3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0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2ae1d6d8e27_3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2ae1d6d8e27_3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g2ae1d6d8e27_3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6" name="Google Shape;1676;g2ae1d6d8e27_3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5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g2ae1d6d8e27_3_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7" name="Google Shape;1707;g2ae1d6d8e27_3_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6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" name="Google Shape;1717;g2ae1d6d8e27_3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8" name="Google Shape;1718;g2ae1d6d8e27_3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g2ae1d6d8e27_3_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0" name="Google Shape;1800;g2ae1d6d8e27_3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2" name="Google Shape;1842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1.png"/><Relationship Id="rId4" Type="http://schemas.openxmlformats.org/officeDocument/2006/relationships/image" Target="../media/image18.png"/><Relationship Id="rId5" Type="http://schemas.openxmlformats.org/officeDocument/2006/relationships/image" Target="../media/image21.png"/><Relationship Id="rId6" Type="http://schemas.openxmlformats.org/officeDocument/2006/relationships/image" Target="../media/image24.png"/><Relationship Id="rId7" Type="http://schemas.openxmlformats.org/officeDocument/2006/relationships/image" Target="../media/image19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25.png"/><Relationship Id="rId4" Type="http://schemas.openxmlformats.org/officeDocument/2006/relationships/image" Target="../media/image76.png"/><Relationship Id="rId5" Type="http://schemas.openxmlformats.org/officeDocument/2006/relationships/image" Target="../media/image26.png"/><Relationship Id="rId6" Type="http://schemas.openxmlformats.org/officeDocument/2006/relationships/image" Target="../media/image28.png"/><Relationship Id="rId7" Type="http://schemas.openxmlformats.org/officeDocument/2006/relationships/image" Target="../media/image16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76.png"/><Relationship Id="rId4" Type="http://schemas.openxmlformats.org/officeDocument/2006/relationships/image" Target="../media/image20.png"/><Relationship Id="rId5" Type="http://schemas.openxmlformats.org/officeDocument/2006/relationships/image" Target="../media/image25.png"/><Relationship Id="rId6" Type="http://schemas.openxmlformats.org/officeDocument/2006/relationships/image" Target="../media/image31.png"/><Relationship Id="rId7" Type="http://schemas.openxmlformats.org/officeDocument/2006/relationships/image" Target="../media/image26.png"/><Relationship Id="rId8" Type="http://schemas.openxmlformats.org/officeDocument/2006/relationships/image" Target="../media/image28.png"/><Relationship Id="rId9" Type="http://schemas.openxmlformats.org/officeDocument/2006/relationships/image" Target="../media/image16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76.png"/><Relationship Id="rId4" Type="http://schemas.openxmlformats.org/officeDocument/2006/relationships/image" Target="../media/image30.png"/><Relationship Id="rId5" Type="http://schemas.openxmlformats.org/officeDocument/2006/relationships/image" Target="../media/image20.png"/><Relationship Id="rId6" Type="http://schemas.openxmlformats.org/officeDocument/2006/relationships/image" Target="../media/image25.png"/><Relationship Id="rId7" Type="http://schemas.openxmlformats.org/officeDocument/2006/relationships/image" Target="../media/image31.png"/><Relationship Id="rId8" Type="http://schemas.openxmlformats.org/officeDocument/2006/relationships/image" Target="../media/image26.png"/><Relationship Id="rId9" Type="http://schemas.openxmlformats.org/officeDocument/2006/relationships/image" Target="../media/image28.png"/><Relationship Id="rId10" Type="http://schemas.openxmlformats.org/officeDocument/2006/relationships/image" Target="../media/image36.png"/><Relationship Id="rId11" Type="http://schemas.openxmlformats.org/officeDocument/2006/relationships/image" Target="../media/image16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9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9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9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9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_2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8" name="Google Shape;748;p62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2.png"/><Relationship Id="rId4" Type="http://schemas.openxmlformats.org/officeDocument/2006/relationships/image" Target="../media/image56.png"/><Relationship Id="rId5" Type="http://schemas.openxmlformats.org/officeDocument/2006/relationships/image" Target="../media/image5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6.png"/><Relationship Id="rId4" Type="http://schemas.openxmlformats.org/officeDocument/2006/relationships/image" Target="../media/image54.png"/><Relationship Id="rId5" Type="http://schemas.openxmlformats.org/officeDocument/2006/relationships/image" Target="../media/image5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6.png"/><Relationship Id="rId4" Type="http://schemas.openxmlformats.org/officeDocument/2006/relationships/image" Target="../media/image54.png"/><Relationship Id="rId5" Type="http://schemas.openxmlformats.org/officeDocument/2006/relationships/image" Target="../media/image52.png"/><Relationship Id="rId6" Type="http://schemas.openxmlformats.org/officeDocument/2006/relationships/image" Target="../media/image57.png"/><Relationship Id="rId7" Type="http://schemas.openxmlformats.org/officeDocument/2006/relationships/image" Target="../media/image59.png"/><Relationship Id="rId8" Type="http://schemas.openxmlformats.org/officeDocument/2006/relationships/image" Target="../media/image58.png"/><Relationship Id="rId9" Type="http://schemas.openxmlformats.org/officeDocument/2006/relationships/image" Target="../media/image61.png"/><Relationship Id="rId10" Type="http://schemas.openxmlformats.org/officeDocument/2006/relationships/image" Target="../media/image62.png"/><Relationship Id="rId11" Type="http://schemas.openxmlformats.org/officeDocument/2006/relationships/image" Target="../media/image6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6.png"/><Relationship Id="rId4" Type="http://schemas.openxmlformats.org/officeDocument/2006/relationships/image" Target="../media/image63.png"/><Relationship Id="rId5" Type="http://schemas.openxmlformats.org/officeDocument/2006/relationships/image" Target="../media/image52.png"/><Relationship Id="rId6" Type="http://schemas.openxmlformats.org/officeDocument/2006/relationships/image" Target="../media/image3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56.png"/><Relationship Id="rId6" Type="http://schemas.openxmlformats.org/officeDocument/2006/relationships/image" Target="../media/image63.png"/><Relationship Id="rId7" Type="http://schemas.openxmlformats.org/officeDocument/2006/relationships/image" Target="../media/image52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0" Type="http://schemas.openxmlformats.org/officeDocument/2006/relationships/image" Target="../media/image68.png"/><Relationship Id="rId11" Type="http://schemas.openxmlformats.org/officeDocument/2006/relationships/image" Target="../media/image3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8.png"/><Relationship Id="rId4" Type="http://schemas.openxmlformats.org/officeDocument/2006/relationships/image" Target="../media/image56.png"/><Relationship Id="rId5" Type="http://schemas.openxmlformats.org/officeDocument/2006/relationships/image" Target="../media/image63.png"/><Relationship Id="rId6" Type="http://schemas.openxmlformats.org/officeDocument/2006/relationships/image" Target="../media/image52.png"/><Relationship Id="rId7" Type="http://schemas.openxmlformats.org/officeDocument/2006/relationships/image" Target="../media/image67.png"/><Relationship Id="rId8" Type="http://schemas.openxmlformats.org/officeDocument/2006/relationships/image" Target="../media/image27.png"/><Relationship Id="rId9" Type="http://schemas.openxmlformats.org/officeDocument/2006/relationships/image" Target="../media/image2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6.png"/><Relationship Id="rId4" Type="http://schemas.openxmlformats.org/officeDocument/2006/relationships/image" Target="../media/image63.png"/><Relationship Id="rId5" Type="http://schemas.openxmlformats.org/officeDocument/2006/relationships/image" Target="../media/image52.png"/><Relationship Id="rId6" Type="http://schemas.openxmlformats.org/officeDocument/2006/relationships/image" Target="../media/image3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1.png"/><Relationship Id="rId6" Type="http://schemas.openxmlformats.org/officeDocument/2006/relationships/image" Target="../media/image74.png"/><Relationship Id="rId7" Type="http://schemas.openxmlformats.org/officeDocument/2006/relationships/image" Target="../media/image75.png"/><Relationship Id="rId8" Type="http://schemas.openxmlformats.org/officeDocument/2006/relationships/image" Target="../media/image77.png"/><Relationship Id="rId9" Type="http://schemas.openxmlformats.org/officeDocument/2006/relationships/image" Target="../media/image81.png"/><Relationship Id="rId10" Type="http://schemas.openxmlformats.org/officeDocument/2006/relationships/image" Target="../media/image78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9.png"/><Relationship Id="rId4" Type="http://schemas.openxmlformats.org/officeDocument/2006/relationships/image" Target="../media/image80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5.png"/><Relationship Id="rId4" Type="http://schemas.openxmlformats.org/officeDocument/2006/relationships/image" Target="../media/image84.png"/><Relationship Id="rId5" Type="http://schemas.openxmlformats.org/officeDocument/2006/relationships/image" Target="../media/image74.png"/><Relationship Id="rId6" Type="http://schemas.openxmlformats.org/officeDocument/2006/relationships/image" Target="../media/image8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2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png"/><Relationship Id="rId7" Type="http://schemas.openxmlformats.org/officeDocument/2006/relationships/image" Target="../media/image3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2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png"/><Relationship Id="rId7" Type="http://schemas.openxmlformats.org/officeDocument/2006/relationships/image" Target="../media/image3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6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6.png"/><Relationship Id="rId4" Type="http://schemas.openxmlformats.org/officeDocument/2006/relationships/image" Target="../media/image55.png"/><Relationship Id="rId5" Type="http://schemas.openxmlformats.org/officeDocument/2006/relationships/image" Target="../media/image5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2.png"/><Relationship Id="rId4" Type="http://schemas.openxmlformats.org/officeDocument/2006/relationships/image" Target="../media/image91.png"/><Relationship Id="rId5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2.png"/><Relationship Id="rId4" Type="http://schemas.openxmlformats.org/officeDocument/2006/relationships/image" Target="../media/image91.png"/><Relationship Id="rId5" Type="http://schemas.openxmlformats.org/officeDocument/2006/relationships/image" Target="../media/image3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2.png"/><Relationship Id="rId4" Type="http://schemas.openxmlformats.org/officeDocument/2006/relationships/image" Target="../media/image91.png"/><Relationship Id="rId5" Type="http://schemas.openxmlformats.org/officeDocument/2006/relationships/image" Target="../media/image32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2.png"/><Relationship Id="rId4" Type="http://schemas.openxmlformats.org/officeDocument/2006/relationships/image" Target="../media/image91.png"/><Relationship Id="rId5" Type="http://schemas.openxmlformats.org/officeDocument/2006/relationships/image" Target="../media/image90.png"/><Relationship Id="rId6" Type="http://schemas.openxmlformats.org/officeDocument/2006/relationships/image" Target="../media/image32.png"/><Relationship Id="rId7" Type="http://schemas.openxmlformats.org/officeDocument/2006/relationships/image" Target="../media/image4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2.png"/><Relationship Id="rId4" Type="http://schemas.openxmlformats.org/officeDocument/2006/relationships/image" Target="../media/image91.png"/><Relationship Id="rId5" Type="http://schemas.openxmlformats.org/officeDocument/2006/relationships/image" Target="../media/image90.png"/><Relationship Id="rId6" Type="http://schemas.openxmlformats.org/officeDocument/2006/relationships/image" Target="../media/image32.png"/><Relationship Id="rId7" Type="http://schemas.openxmlformats.org/officeDocument/2006/relationships/image" Target="../media/image4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2.png"/><Relationship Id="rId4" Type="http://schemas.openxmlformats.org/officeDocument/2006/relationships/image" Target="../media/image91.png"/><Relationship Id="rId5" Type="http://schemas.openxmlformats.org/officeDocument/2006/relationships/image" Target="../media/image90.png"/><Relationship Id="rId6" Type="http://schemas.openxmlformats.org/officeDocument/2006/relationships/image" Target="../media/image32.png"/><Relationship Id="rId7" Type="http://schemas.openxmlformats.org/officeDocument/2006/relationships/image" Target="../media/image4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3.png"/><Relationship Id="rId4" Type="http://schemas.openxmlformats.org/officeDocument/2006/relationships/image" Target="../media/image92.png"/><Relationship Id="rId5" Type="http://schemas.openxmlformats.org/officeDocument/2006/relationships/image" Target="../media/image9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3.png"/><Relationship Id="rId4" Type="http://schemas.openxmlformats.org/officeDocument/2006/relationships/image" Target="../media/image92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7" Type="http://schemas.openxmlformats.org/officeDocument/2006/relationships/image" Target="../media/image96.png"/><Relationship Id="rId8" Type="http://schemas.openxmlformats.org/officeDocument/2006/relationships/image" Target="../media/image98.png"/><Relationship Id="rId9" Type="http://schemas.openxmlformats.org/officeDocument/2006/relationships/image" Target="../media/image99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Aqoonsiga isku xigxiga joomatari (geometric sequences)</a:t>
            </a:r>
            <a:endParaRPr/>
          </a:p>
        </p:txBody>
      </p:sp>
      <p:sp>
        <p:nvSpPr>
          <p:cNvPr id="755" name="Google Shape;755;p63"/>
          <p:cNvSpPr txBox="1"/>
          <p:nvPr>
            <p:ph idx="1" type="subTitle"/>
          </p:nvPr>
        </p:nvSpPr>
        <p:spPr>
          <a:xfrm>
            <a:off x="890225" y="4327975"/>
            <a:ext cx="5758500" cy="42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Xiriirrada aan tooska ahayn (non-linear relationships)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aqoonsan karaa isku xigxig joomatari (geometric sequence).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idx="1" type="subTitle"/>
          </p:nvPr>
        </p:nvSpPr>
        <p:spPr>
          <a:xfrm>
            <a:off x="324000" y="1145259"/>
            <a:ext cx="84960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Isku xigxig joomatari (geometric sequence) waa isku xigxig leh xiriir isku dhufasho (multiplicative relationship) joogto ah oo u dhexeeya xubnaha isku xiga.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1" name="Google Shape;771;p66"/>
          <p:cNvSpPr txBox="1"/>
          <p:nvPr>
            <p:ph idx="1" type="subTitle"/>
          </p:nvPr>
        </p:nvSpPr>
        <p:spPr>
          <a:xfrm>
            <a:off x="324000" y="2562800"/>
            <a:ext cx="80991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Saami guud (common ratio) waa sifo muhiim u ah isku xigxiga joomatari. Isku dhufashada joogtada ah ee u dhexeeya xubnaha isku xiga waxaa loo yaqaan saamiga guud (common ratio).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saamiga guud (common ratio)</a:t>
            </a:r>
            <a:endParaRPr/>
          </a:p>
        </p:txBody>
      </p:sp>
      <p:sp>
        <p:nvSpPr>
          <p:cNvPr id="777" name="Google Shape;777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Isticmaalka saamiga guud (common ratio)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778" name="Google Shape;778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Aqoonsiga isku xigxiga joomatari (geometric sequences)</a:t>
            </a:r>
            <a:endParaRPr/>
          </a:p>
        </p:txBody>
      </p:sp>
      <p:pic>
        <p:nvPicPr>
          <p:cNvPr id="779" name="Google Shape;77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80" y="2061588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sp>
        <p:nvSpPr>
          <p:cNvPr id="785" name="Google Shape;785;p68"/>
          <p:cNvSpPr txBox="1"/>
          <p:nvPr/>
        </p:nvSpPr>
        <p:spPr>
          <a:xfrm>
            <a:off x="324000" y="759300"/>
            <a:ext cx="84522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Isku xigxig joomatari (geometric sequence) dhexdiisa, waxaa jira xiriir isku dhufasho (multiplicative relationship) oo joogto ah oo u dhexeeya xubnaha.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786" name="Google Shape;786;p68"/>
          <p:cNvGraphicFramePr/>
          <p:nvPr/>
        </p:nvGraphicFramePr>
        <p:xfrm>
          <a:off x="222509" y="183125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76875"/>
                <a:gridCol w="576875"/>
                <a:gridCol w="576875"/>
                <a:gridCol w="576875"/>
                <a:gridCol w="637375"/>
                <a:gridCol w="4856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787" name="Google Shape;787;p68"/>
          <p:cNvGrpSpPr/>
          <p:nvPr/>
        </p:nvGrpSpPr>
        <p:grpSpPr>
          <a:xfrm>
            <a:off x="476248" y="2009304"/>
            <a:ext cx="2308842" cy="722014"/>
            <a:chOff x="459975" y="1701066"/>
            <a:chExt cx="2149760" cy="757384"/>
          </a:xfrm>
        </p:grpSpPr>
        <p:grpSp>
          <p:nvGrpSpPr>
            <p:cNvPr id="788" name="Google Shape;788;p68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789" name="Google Shape;789;p68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90" name="Google Shape;790;p68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91" name="Google Shape;791;p68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792" name="Google Shape;792;p68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793" name="Google Shape;793;p68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794" name="Google Shape;794;p68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68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68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68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98" name="Google Shape;798;p68"/>
          <p:cNvSpPr txBox="1"/>
          <p:nvPr/>
        </p:nvSpPr>
        <p:spPr>
          <a:xfrm>
            <a:off x="364350" y="3874050"/>
            <a:ext cx="8415300" cy="10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99" name="Google Shape;799;p68"/>
          <p:cNvGrpSpPr/>
          <p:nvPr/>
        </p:nvGrpSpPr>
        <p:grpSpPr>
          <a:xfrm>
            <a:off x="476248" y="2009304"/>
            <a:ext cx="2308842" cy="722014"/>
            <a:chOff x="459975" y="1701066"/>
            <a:chExt cx="2149760" cy="757384"/>
          </a:xfrm>
        </p:grpSpPr>
        <p:grpSp>
          <p:nvGrpSpPr>
            <p:cNvPr id="800" name="Google Shape;800;p68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801" name="Google Shape;801;p68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2" name="Google Shape;802;p68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3" name="Google Shape;803;p68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04" name="Google Shape;804;p68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805" name="Google Shape;805;p68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806" name="Google Shape;806;p68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68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68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68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10" name="Google Shape;810;p68"/>
          <p:cNvSpPr txBox="1"/>
          <p:nvPr/>
        </p:nvSpPr>
        <p:spPr>
          <a:xfrm>
            <a:off x="324000" y="3453536"/>
            <a:ext cx="7180800" cy="13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loo hubiyo in isku xigxigu yahay joomatari (geometric), waxaan qaadan karnaa xuban kasta oo u qaybin karnaa xubantii hore si aan u hubinno inuu jiro isku dhufasho (multiplier) guud.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811" name="Google Shape;811;p68"/>
          <p:cNvSpPr txBox="1"/>
          <p:nvPr/>
        </p:nvSpPr>
        <p:spPr>
          <a:xfrm flipH="1">
            <a:off x="5612719" y="1669575"/>
            <a:ext cx="1765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162 ÷ 54 = </a:t>
            </a:r>
            <a:r>
              <a:rPr b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 b="1" sz="16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2" name="Google Shape;812;p68"/>
          <p:cNvSpPr txBox="1"/>
          <p:nvPr/>
        </p:nvSpPr>
        <p:spPr>
          <a:xfrm flipH="1">
            <a:off x="5612719" y="2050575"/>
            <a:ext cx="1765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54 ÷ 18 = </a:t>
            </a:r>
            <a:r>
              <a:rPr b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 b="1" sz="16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/>
        </p:nvSpPr>
        <p:spPr>
          <a:xfrm flipH="1">
            <a:off x="5612719" y="2431575"/>
            <a:ext cx="1765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18 ÷ 6 = </a:t>
            </a:r>
            <a:r>
              <a:rPr b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 b="1" sz="16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4" name="Google Shape;814;p68"/>
          <p:cNvSpPr txBox="1"/>
          <p:nvPr/>
        </p:nvSpPr>
        <p:spPr>
          <a:xfrm flipH="1">
            <a:off x="5612719" y="2812575"/>
            <a:ext cx="1765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6 ÷ 2 = </a:t>
            </a:r>
            <a:r>
              <a:rPr b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 b="1" sz="16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sp>
        <p:nvSpPr>
          <p:cNvPr id="820" name="Google Shape;820;p69"/>
          <p:cNvSpPr txBox="1"/>
          <p:nvPr/>
        </p:nvSpPr>
        <p:spPr>
          <a:xfrm>
            <a:off x="324000" y="759300"/>
            <a:ext cx="84522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Isku dhufashadan guud waxaa loo yaqaan saamiga guud (common ratio).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821" name="Google Shape;821;p69"/>
          <p:cNvGraphicFramePr/>
          <p:nvPr/>
        </p:nvGraphicFramePr>
        <p:xfrm>
          <a:off x="485215" y="116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76875"/>
                <a:gridCol w="576875"/>
                <a:gridCol w="576875"/>
                <a:gridCol w="576875"/>
                <a:gridCol w="637375"/>
                <a:gridCol w="4856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822" name="Google Shape;822;p69"/>
          <p:cNvGrpSpPr/>
          <p:nvPr/>
        </p:nvGrpSpPr>
        <p:grpSpPr>
          <a:xfrm>
            <a:off x="738954" y="1340100"/>
            <a:ext cx="2308842" cy="722014"/>
            <a:chOff x="459975" y="1701066"/>
            <a:chExt cx="2149760" cy="757384"/>
          </a:xfrm>
        </p:grpSpPr>
        <p:grpSp>
          <p:nvGrpSpPr>
            <p:cNvPr id="823" name="Google Shape;823;p69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824" name="Google Shape;824;p69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5" name="Google Shape;825;p69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6" name="Google Shape;826;p69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27" name="Google Shape;827;p69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828" name="Google Shape;828;p69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829" name="Google Shape;829;p69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69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69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69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33" name="Google Shape;833;p69"/>
          <p:cNvSpPr txBox="1"/>
          <p:nvPr/>
        </p:nvSpPr>
        <p:spPr>
          <a:xfrm>
            <a:off x="324000" y="2385900"/>
            <a:ext cx="3309600" cy="17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Waxaad arki kartaa sababta loogu yeedho saami guud (common ratio), sababtoo ah lammaane kasta oo xubno ah waa isku saami.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834" name="Google Shape;834;p69"/>
          <p:cNvGraphicFramePr/>
          <p:nvPr/>
        </p:nvGraphicFramePr>
        <p:xfrm>
          <a:off x="4501159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835" name="Google Shape;835;p69"/>
          <p:cNvGrpSpPr/>
          <p:nvPr/>
        </p:nvGrpSpPr>
        <p:grpSpPr>
          <a:xfrm>
            <a:off x="4235300" y="1534988"/>
            <a:ext cx="2196644" cy="428100"/>
            <a:chOff x="4235300" y="1534988"/>
            <a:chExt cx="2196644" cy="428100"/>
          </a:xfrm>
        </p:grpSpPr>
        <p:sp>
          <p:nvSpPr>
            <p:cNvPr id="836" name="Google Shape;836;p69"/>
            <p:cNvSpPr/>
            <p:nvPr/>
          </p:nvSpPr>
          <p:spPr>
            <a:xfrm flipH="1" rot="-5400000">
              <a:off x="4516025" y="1576688"/>
              <a:ext cx="428100" cy="344700"/>
            </a:xfrm>
            <a:prstGeom prst="arc">
              <a:avLst>
                <a:gd fmla="val 10729459" name="adj1"/>
                <a:gd fmla="val 881427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69"/>
            <p:cNvSpPr/>
            <p:nvPr/>
          </p:nvSpPr>
          <p:spPr>
            <a:xfrm rot="5400000">
              <a:off x="5582825" y="1576688"/>
              <a:ext cx="428100" cy="344700"/>
            </a:xfrm>
            <a:prstGeom prst="arc">
              <a:avLst>
                <a:gd fmla="val 10729459" name="adj1"/>
                <a:gd fmla="val 881427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69"/>
            <p:cNvSpPr txBox="1"/>
            <p:nvPr/>
          </p:nvSpPr>
          <p:spPr>
            <a:xfrm>
              <a:off x="4235300" y="1586260"/>
              <a:ext cx="3981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÷3</a:t>
              </a:r>
              <a:endParaRPr sz="2000">
                <a:solidFill>
                  <a:srgbClr val="4F7BE8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9" name="Google Shape;839;p69"/>
            <p:cNvSpPr txBox="1"/>
            <p:nvPr/>
          </p:nvSpPr>
          <p:spPr>
            <a:xfrm>
              <a:off x="6033844" y="1586260"/>
              <a:ext cx="3981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÷3</a:t>
              </a:r>
              <a:endParaRPr sz="2000">
                <a:solidFill>
                  <a:srgbClr val="4F7BE8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840" name="Google Shape;840;p69"/>
          <p:cNvSpPr txBox="1"/>
          <p:nvPr/>
        </p:nvSpPr>
        <p:spPr>
          <a:xfrm>
            <a:off x="6638525" y="2897375"/>
            <a:ext cx="19314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Ka jar saami kasta (ratio) qaabkiisa ugu fudud.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841" name="Google Shape;841;p69"/>
          <p:cNvGraphicFramePr/>
          <p:nvPr/>
        </p:nvGraphicFramePr>
        <p:xfrm>
          <a:off x="4501159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842" name="Google Shape;842;p69"/>
          <p:cNvGraphicFramePr/>
          <p:nvPr/>
        </p:nvGraphicFramePr>
        <p:xfrm>
          <a:off x="4501159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843" name="Google Shape;843;p69"/>
          <p:cNvGrpSpPr/>
          <p:nvPr/>
        </p:nvGrpSpPr>
        <p:grpSpPr>
          <a:xfrm>
            <a:off x="4235300" y="2373188"/>
            <a:ext cx="2196644" cy="428100"/>
            <a:chOff x="4235300" y="1534988"/>
            <a:chExt cx="2196644" cy="428100"/>
          </a:xfrm>
        </p:grpSpPr>
        <p:sp>
          <p:nvSpPr>
            <p:cNvPr id="844" name="Google Shape;844;p69"/>
            <p:cNvSpPr/>
            <p:nvPr/>
          </p:nvSpPr>
          <p:spPr>
            <a:xfrm flipH="1" rot="-5400000">
              <a:off x="4516025" y="1576688"/>
              <a:ext cx="428100" cy="344700"/>
            </a:xfrm>
            <a:prstGeom prst="arc">
              <a:avLst>
                <a:gd fmla="val 10729459" name="adj1"/>
                <a:gd fmla="val 881427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69"/>
            <p:cNvSpPr/>
            <p:nvPr/>
          </p:nvSpPr>
          <p:spPr>
            <a:xfrm rot="5400000">
              <a:off x="5582825" y="1576688"/>
              <a:ext cx="428100" cy="344700"/>
            </a:xfrm>
            <a:prstGeom prst="arc">
              <a:avLst>
                <a:gd fmla="val 10729459" name="adj1"/>
                <a:gd fmla="val 881427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69"/>
            <p:cNvSpPr txBox="1"/>
            <p:nvPr/>
          </p:nvSpPr>
          <p:spPr>
            <a:xfrm>
              <a:off x="4235300" y="1586260"/>
              <a:ext cx="3981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÷6</a:t>
              </a:r>
              <a:endParaRPr sz="2000">
                <a:solidFill>
                  <a:srgbClr val="4F7BE8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7" name="Google Shape;847;p69"/>
            <p:cNvSpPr txBox="1"/>
            <p:nvPr/>
          </p:nvSpPr>
          <p:spPr>
            <a:xfrm>
              <a:off x="6033844" y="1586260"/>
              <a:ext cx="3981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÷6</a:t>
              </a:r>
              <a:endParaRPr sz="2000">
                <a:solidFill>
                  <a:srgbClr val="4F7BE8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aphicFrame>
        <p:nvGraphicFramePr>
          <p:cNvPr id="848" name="Google Shape;848;p69"/>
          <p:cNvGraphicFramePr/>
          <p:nvPr/>
        </p:nvGraphicFramePr>
        <p:xfrm>
          <a:off x="4501159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849" name="Google Shape;849;p69"/>
          <p:cNvGrpSpPr/>
          <p:nvPr/>
        </p:nvGrpSpPr>
        <p:grpSpPr>
          <a:xfrm>
            <a:off x="4138929" y="3211388"/>
            <a:ext cx="2308915" cy="428100"/>
            <a:chOff x="4138929" y="1534988"/>
            <a:chExt cx="2308915" cy="428100"/>
          </a:xfrm>
        </p:grpSpPr>
        <p:sp>
          <p:nvSpPr>
            <p:cNvPr id="850" name="Google Shape;850;p69"/>
            <p:cNvSpPr/>
            <p:nvPr/>
          </p:nvSpPr>
          <p:spPr>
            <a:xfrm flipH="1" rot="-5400000">
              <a:off x="4516025" y="1576688"/>
              <a:ext cx="428100" cy="344700"/>
            </a:xfrm>
            <a:prstGeom prst="arc">
              <a:avLst>
                <a:gd fmla="val 10729459" name="adj1"/>
                <a:gd fmla="val 881427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69"/>
            <p:cNvSpPr/>
            <p:nvPr/>
          </p:nvSpPr>
          <p:spPr>
            <a:xfrm rot="5400000">
              <a:off x="5582825" y="1576688"/>
              <a:ext cx="428100" cy="344700"/>
            </a:xfrm>
            <a:prstGeom prst="arc">
              <a:avLst>
                <a:gd fmla="val 10729459" name="adj1"/>
                <a:gd fmla="val 881427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69"/>
            <p:cNvSpPr txBox="1"/>
            <p:nvPr/>
          </p:nvSpPr>
          <p:spPr>
            <a:xfrm>
              <a:off x="4138929" y="1586250"/>
              <a:ext cx="418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÷18</a:t>
              </a:r>
              <a:endParaRPr sz="2000">
                <a:solidFill>
                  <a:srgbClr val="4F7BE8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3" name="Google Shape;853;p69"/>
            <p:cNvSpPr txBox="1"/>
            <p:nvPr/>
          </p:nvSpPr>
          <p:spPr>
            <a:xfrm>
              <a:off x="6029344" y="1586250"/>
              <a:ext cx="418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÷18</a:t>
              </a:r>
              <a:endParaRPr sz="2000">
                <a:solidFill>
                  <a:srgbClr val="4F7BE8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aphicFrame>
        <p:nvGraphicFramePr>
          <p:cNvPr id="854" name="Google Shape;854;p69"/>
          <p:cNvGraphicFramePr/>
          <p:nvPr/>
        </p:nvGraphicFramePr>
        <p:xfrm>
          <a:off x="4501159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855" name="Google Shape;855;p69"/>
          <p:cNvGrpSpPr/>
          <p:nvPr/>
        </p:nvGrpSpPr>
        <p:grpSpPr>
          <a:xfrm>
            <a:off x="4088503" y="4049588"/>
            <a:ext cx="2537515" cy="428100"/>
            <a:chOff x="4108674" y="1534988"/>
            <a:chExt cx="2537515" cy="428100"/>
          </a:xfrm>
        </p:grpSpPr>
        <p:sp>
          <p:nvSpPr>
            <p:cNvPr id="856" name="Google Shape;856;p69"/>
            <p:cNvSpPr/>
            <p:nvPr/>
          </p:nvSpPr>
          <p:spPr>
            <a:xfrm flipH="1" rot="-5400000">
              <a:off x="4485769" y="1576688"/>
              <a:ext cx="428100" cy="344700"/>
            </a:xfrm>
            <a:prstGeom prst="arc">
              <a:avLst>
                <a:gd fmla="val 10729459" name="adj1"/>
                <a:gd fmla="val 881427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69"/>
            <p:cNvSpPr/>
            <p:nvPr/>
          </p:nvSpPr>
          <p:spPr>
            <a:xfrm rot="5400000">
              <a:off x="5781169" y="1576688"/>
              <a:ext cx="428100" cy="344700"/>
            </a:xfrm>
            <a:prstGeom prst="arc">
              <a:avLst>
                <a:gd fmla="val 10729459" name="adj1"/>
                <a:gd fmla="val 881427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69"/>
            <p:cNvSpPr txBox="1"/>
            <p:nvPr/>
          </p:nvSpPr>
          <p:spPr>
            <a:xfrm>
              <a:off x="4108674" y="1586250"/>
              <a:ext cx="418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÷54</a:t>
              </a:r>
              <a:endParaRPr sz="2000">
                <a:solidFill>
                  <a:srgbClr val="4F7BE8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9" name="Google Shape;859;p69"/>
            <p:cNvSpPr txBox="1"/>
            <p:nvPr/>
          </p:nvSpPr>
          <p:spPr>
            <a:xfrm>
              <a:off x="6227688" y="1586250"/>
              <a:ext cx="418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÷54</a:t>
              </a:r>
              <a:endParaRPr sz="2000">
                <a:solidFill>
                  <a:srgbClr val="4F7BE8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60" name="Google Shape;860;p69"/>
          <p:cNvGrpSpPr/>
          <p:nvPr/>
        </p:nvGrpSpPr>
        <p:grpSpPr>
          <a:xfrm>
            <a:off x="738954" y="1340100"/>
            <a:ext cx="2308842" cy="722014"/>
            <a:chOff x="459975" y="1701066"/>
            <a:chExt cx="2149760" cy="757384"/>
          </a:xfrm>
        </p:grpSpPr>
        <p:grpSp>
          <p:nvGrpSpPr>
            <p:cNvPr id="861" name="Google Shape;861;p69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862" name="Google Shape;862;p69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63" name="Google Shape;863;p69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64" name="Google Shape;864;p69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65" name="Google Shape;865;p69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866" name="Google Shape;866;p69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867" name="Google Shape;867;p69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69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69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69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70"/>
          <p:cNvSpPr txBox="1"/>
          <p:nvPr>
            <p:ph idx="1" type="subTitle"/>
          </p:nvPr>
        </p:nvSpPr>
        <p:spPr>
          <a:xfrm>
            <a:off x="1034425" y="1837775"/>
            <a:ext cx="5119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isku dhufo xubnaha isku xiga.</a:t>
            </a:r>
            <a:endParaRPr/>
          </a:p>
        </p:txBody>
      </p:sp>
      <p:sp>
        <p:nvSpPr>
          <p:cNvPr id="876" name="Google Shape;876;p7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Helista saamiga guud (common ratio)</a:t>
            </a:r>
            <a:endParaRPr/>
          </a:p>
        </p:txBody>
      </p:sp>
      <p:sp>
        <p:nvSpPr>
          <p:cNvPr id="877" name="Google Shape;877;p70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 loo helo saamiga guud (common ratio) ee isku xigxiga joomatari (geometric sequence), waa inaad …</a:t>
            </a:r>
            <a:endParaRPr/>
          </a:p>
        </p:txBody>
      </p:sp>
      <p:sp>
        <p:nvSpPr>
          <p:cNvPr id="878" name="Google Shape;878;p70"/>
          <p:cNvSpPr txBox="1"/>
          <p:nvPr>
            <p:ph idx="3" type="subTitle"/>
          </p:nvPr>
        </p:nvSpPr>
        <p:spPr>
          <a:xfrm>
            <a:off x="1034425" y="2794251"/>
            <a:ext cx="59100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 jartaa xubintii hore xuban kasta.</a:t>
            </a:r>
            <a:endParaRPr/>
          </a:p>
        </p:txBody>
      </p:sp>
      <p:sp>
        <p:nvSpPr>
          <p:cNvPr id="879" name="Google Shape;879;p70"/>
          <p:cNvSpPr txBox="1"/>
          <p:nvPr>
            <p:ph idx="4" type="subTitle"/>
          </p:nvPr>
        </p:nvSpPr>
        <p:spPr>
          <a:xfrm>
            <a:off x="1034425" y="3766975"/>
            <a:ext cx="53898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u qaybiso xuban kasta xubintii hore.</a:t>
            </a:r>
            <a:endParaRPr/>
          </a:p>
        </p:txBody>
      </p:sp>
      <p:pic>
        <p:nvPicPr>
          <p:cNvPr id="880" name="Google Shape;880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4154" y="3794009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4338" y="27672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6138" y="1786702"/>
            <a:ext cx="396000" cy="41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Helista saamiga guud (common ratio)</a:t>
            </a:r>
            <a:endParaRPr/>
          </a:p>
        </p:txBody>
      </p:sp>
      <p:sp>
        <p:nvSpPr>
          <p:cNvPr id="888" name="Google Shape;888;p71"/>
          <p:cNvSpPr txBox="1"/>
          <p:nvPr>
            <p:ph idx="4294967295" type="title"/>
          </p:nvPr>
        </p:nvSpPr>
        <p:spPr>
          <a:xfrm>
            <a:off x="324000" y="748775"/>
            <a:ext cx="84960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0" lang="en-GB" sz="1400">
                <a:latin typeface="Lexend"/>
              </a:rPr>
              <a:t>Raadi saamiga guud (common ratio) ee taxanahan joometeriga (geometric sequence).</a:t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sp>
        <p:nvSpPr>
          <p:cNvPr id="889" name="Google Shape;889;p71"/>
          <p:cNvSpPr txBox="1"/>
          <p:nvPr>
            <p:ph idx="4294967295" type="subTitle"/>
          </p:nvPr>
        </p:nvSpPr>
        <p:spPr>
          <a:xfrm>
            <a:off x="338540" y="3919375"/>
            <a:ext cx="53898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Adigoo u qaybinaya eray kasta eraygii hore waxaan helnaa saami guud (common ratio) oo ah 11.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890" name="Google Shape;890;p71"/>
          <p:cNvGraphicFramePr/>
          <p:nvPr/>
        </p:nvGraphicFramePr>
        <p:xfrm>
          <a:off x="424815" y="116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50375"/>
                <a:gridCol w="630525"/>
                <a:gridCol w="915050"/>
                <a:gridCol w="1049275"/>
                <a:gridCol w="1219700"/>
                <a:gridCol w="528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</a:t>
                      </a: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242</a:t>
                      </a: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2662</a:t>
                      </a: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29 282</a:t>
                      </a: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322 102</a:t>
                      </a: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91" name="Google Shape;891;p71"/>
          <p:cNvSpPr txBox="1"/>
          <p:nvPr/>
        </p:nvSpPr>
        <p:spPr>
          <a:xfrm flipH="1">
            <a:off x="1701304" y="2206066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2 102 ÷ 29 282 = 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2" name="Google Shape;892;p71"/>
          <p:cNvGrpSpPr/>
          <p:nvPr/>
        </p:nvGrpSpPr>
        <p:grpSpPr>
          <a:xfrm>
            <a:off x="662733" y="1340050"/>
            <a:ext cx="3145959" cy="722014"/>
            <a:chOff x="459975" y="1701066"/>
            <a:chExt cx="2149760" cy="757384"/>
          </a:xfrm>
        </p:grpSpPr>
        <p:grpSp>
          <p:nvGrpSpPr>
            <p:cNvPr id="893" name="Google Shape;893;p71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894" name="Google Shape;894;p71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×11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95" name="Google Shape;895;p71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×11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96" name="Google Shape;896;p71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×11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897" name="Google Shape;897;p71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×11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898" name="Google Shape;898;p71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899" name="Google Shape;899;p71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31551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0" name="Google Shape;900;p71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71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71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03" name="Google Shape;903;p71"/>
          <p:cNvSpPr txBox="1"/>
          <p:nvPr/>
        </p:nvSpPr>
        <p:spPr>
          <a:xfrm flipH="1">
            <a:off x="1701304" y="2612466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29 282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2662 = 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71"/>
          <p:cNvSpPr txBox="1"/>
          <p:nvPr/>
        </p:nvSpPr>
        <p:spPr>
          <a:xfrm flipH="1">
            <a:off x="1701304" y="3018866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2662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242 = 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71"/>
          <p:cNvSpPr txBox="1"/>
          <p:nvPr/>
        </p:nvSpPr>
        <p:spPr>
          <a:xfrm flipH="1">
            <a:off x="1701304" y="3425266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242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22 = 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" name="Google Shape;910;p7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4067125" y="1476150"/>
            <a:ext cx="4463698" cy="20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saamiga guud (common ratio)</a:t>
            </a:r>
            <a:endParaRPr/>
          </a:p>
        </p:txBody>
      </p:sp>
      <p:pic>
        <p:nvPicPr>
          <p:cNvPr id="912" name="Google Shape;912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111444" y="3173349"/>
            <a:ext cx="703992" cy="1329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26058" y="3286640"/>
            <a:ext cx="912265" cy="1012036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72"/>
          <p:cNvSpPr txBox="1"/>
          <p:nvPr/>
        </p:nvSpPr>
        <p:spPr>
          <a:xfrm flipH="1">
            <a:off x="4186800" y="1546050"/>
            <a:ext cx="4081800" cy="14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Tijaabi. Qaado eray kasta oo u qaybi eraygii hore. Haddii aad hesho xiriir isku dhufasho oo guud (common multiplicative relationship) oo u dhexeeya eray kasta, taxanuhu waa joometeri (geometric).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15" name="Google Shape;915;p7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469020" y="1624400"/>
            <a:ext cx="3489050" cy="1769401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72"/>
          <p:cNvSpPr txBox="1"/>
          <p:nvPr/>
        </p:nvSpPr>
        <p:spPr>
          <a:xfrm flipH="1">
            <a:off x="797075" y="1698450"/>
            <a:ext cx="3073200" cy="13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Taxanahan ma noqon karo joometeri (geometric) sababtoo ah 80 ma aha qaybiyaha (factor) 200, 200-na ma aha qaybiyaha 500.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7" name="Google Shape;917;p72"/>
          <p:cNvSpPr txBox="1"/>
          <p:nvPr/>
        </p:nvSpPr>
        <p:spPr>
          <a:xfrm>
            <a:off x="324000" y="759300"/>
            <a:ext cx="71352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Suad iyo Caasha waxay eegayaan taxane kale.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18" name="Google Shape;918;p72"/>
          <p:cNvGraphicFramePr/>
          <p:nvPr/>
        </p:nvGraphicFramePr>
        <p:xfrm>
          <a:off x="332815" y="116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644875"/>
                <a:gridCol w="725575"/>
                <a:gridCol w="752825"/>
                <a:gridCol w="4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1250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3125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saamiga guud (common ratio)</a:t>
            </a:r>
            <a:endParaRPr/>
          </a:p>
        </p:txBody>
      </p:sp>
      <p:pic>
        <p:nvPicPr>
          <p:cNvPr id="924" name="Google Shape;924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111444" y="3174770"/>
            <a:ext cx="703992" cy="1329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26058" y="3286640"/>
            <a:ext cx="912265" cy="1012036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73"/>
          <p:cNvSpPr txBox="1"/>
          <p:nvPr/>
        </p:nvSpPr>
        <p:spPr>
          <a:xfrm>
            <a:off x="324000" y="759300"/>
            <a:ext cx="71352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 iyo Caasha waxay eegayaan taxane kale.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27" name="Google Shape;927;p73"/>
          <p:cNvGraphicFramePr/>
          <p:nvPr/>
        </p:nvGraphicFramePr>
        <p:xfrm>
          <a:off x="332815" y="116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644875"/>
                <a:gridCol w="725575"/>
                <a:gridCol w="752825"/>
                <a:gridCol w="4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1250,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3125,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28" name="Google Shape;928;p73"/>
          <p:cNvSpPr txBox="1"/>
          <p:nvPr/>
        </p:nvSpPr>
        <p:spPr>
          <a:xfrm flipH="1">
            <a:off x="1701344" y="2241925"/>
            <a:ext cx="1765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200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80 = 2.5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29" name="Google Shape;929;p73"/>
          <p:cNvGrpSpPr/>
          <p:nvPr/>
        </p:nvGrpSpPr>
        <p:grpSpPr>
          <a:xfrm>
            <a:off x="622400" y="1340050"/>
            <a:ext cx="2607016" cy="722004"/>
            <a:chOff x="459973" y="1701066"/>
            <a:chExt cx="2149762" cy="757374"/>
          </a:xfrm>
        </p:grpSpPr>
        <p:grpSp>
          <p:nvGrpSpPr>
            <p:cNvPr id="930" name="Google Shape;930;p73"/>
            <p:cNvGrpSpPr/>
            <p:nvPr/>
          </p:nvGrpSpPr>
          <p:grpSpPr>
            <a:xfrm>
              <a:off x="459973" y="2119140"/>
              <a:ext cx="2093617" cy="339300"/>
              <a:chOff x="459973" y="1509540"/>
              <a:chExt cx="2093617" cy="339300"/>
            </a:xfrm>
          </p:grpSpPr>
          <p:sp>
            <p:nvSpPr>
              <p:cNvPr id="931" name="Google Shape;931;p73"/>
              <p:cNvSpPr txBox="1"/>
              <p:nvPr/>
            </p:nvSpPr>
            <p:spPr>
              <a:xfrm>
                <a:off x="459973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×2.5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32" name="Google Shape;932;p73"/>
              <p:cNvSpPr txBox="1"/>
              <p:nvPr/>
            </p:nvSpPr>
            <p:spPr>
              <a:xfrm>
                <a:off x="1012416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×2.5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33" name="Google Shape;933;p73"/>
              <p:cNvSpPr txBox="1"/>
              <p:nvPr/>
            </p:nvSpPr>
            <p:spPr>
              <a:xfrm>
                <a:off x="1585970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×2.5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934" name="Google Shape;934;p73"/>
              <p:cNvSpPr txBox="1"/>
              <p:nvPr/>
            </p:nvSpPr>
            <p:spPr>
              <a:xfrm>
                <a:off x="2165390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×2.5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935" name="Google Shape;935;p73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936" name="Google Shape;936;p73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7" name="Google Shape;937;p73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8" name="Google Shape;938;p73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9" name="Google Shape;939;p73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40" name="Google Shape;940;p73"/>
          <p:cNvSpPr txBox="1"/>
          <p:nvPr/>
        </p:nvSpPr>
        <p:spPr>
          <a:xfrm flipH="1">
            <a:off x="1701351" y="2648325"/>
            <a:ext cx="20445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500 ÷ 200 = 2.5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1" name="Google Shape;941;p73"/>
          <p:cNvSpPr txBox="1"/>
          <p:nvPr/>
        </p:nvSpPr>
        <p:spPr>
          <a:xfrm flipH="1">
            <a:off x="1701401" y="3054725"/>
            <a:ext cx="2213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1250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500 = 2.5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2" name="Google Shape;942;p73"/>
          <p:cNvSpPr txBox="1"/>
          <p:nvPr/>
        </p:nvSpPr>
        <p:spPr>
          <a:xfrm flipH="1">
            <a:off x="1701376" y="3461125"/>
            <a:ext cx="21633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3125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1250 = 2.5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43" name="Google Shape;943;p73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>
            <a:off x="4067125" y="1476150"/>
            <a:ext cx="4463698" cy="20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73"/>
          <p:cNvSpPr txBox="1"/>
          <p:nvPr/>
        </p:nvSpPr>
        <p:spPr>
          <a:xfrm flipH="1">
            <a:off x="4186800" y="1546050"/>
            <a:ext cx="4081800" cy="14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Tijaabi. Qaado eray kasta oo u qaybi eraygii hore. Haddii aad hesho xiriir isku dhufasho oo guud (common multiplicative relationship) oo u dhexeeya eray kasta, taxanuhu waa joometeri (geometric).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45" name="Google Shape;945;p73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rot="10800000">
            <a:off x="1125674" y="3926100"/>
            <a:ext cx="4460227" cy="904325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73"/>
          <p:cNvSpPr txBox="1"/>
          <p:nvPr/>
        </p:nvSpPr>
        <p:spPr>
          <a:xfrm flipH="1">
            <a:off x="1558725" y="4136850"/>
            <a:ext cx="38349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Taxanahan waa joometeri (geometric)! Wuxuu leeyahay saami guud (common ratio) oo jajab tobanle (decimal).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saamiga guud (common ratio)</a:t>
            </a:r>
            <a:endParaRPr/>
          </a:p>
        </p:txBody>
      </p:sp>
      <p:pic>
        <p:nvPicPr>
          <p:cNvPr id="952" name="Google Shape;95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111444" y="3174770"/>
            <a:ext cx="703992" cy="1329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26058" y="3286640"/>
            <a:ext cx="912265" cy="1012036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74"/>
          <p:cNvSpPr txBox="1"/>
          <p:nvPr/>
        </p:nvSpPr>
        <p:spPr>
          <a:xfrm>
            <a:off x="324000" y="759300"/>
            <a:ext cx="71352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 iyo Caasha waxay eegayaan taxane kale.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55" name="Google Shape;955;p74"/>
          <p:cNvGraphicFramePr/>
          <p:nvPr/>
        </p:nvGraphicFramePr>
        <p:xfrm>
          <a:off x="332815" y="116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644875"/>
                <a:gridCol w="725575"/>
                <a:gridCol w="752825"/>
                <a:gridCol w="4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1250,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3125,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56" name="Google Shape;956;p74"/>
          <p:cNvSpPr txBox="1"/>
          <p:nvPr/>
        </p:nvSpPr>
        <p:spPr>
          <a:xfrm flipH="1">
            <a:off x="1701344" y="2241925"/>
            <a:ext cx="1765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200 ÷ 80 = 2.5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7" name="Google Shape;957;p74"/>
          <p:cNvGrpSpPr/>
          <p:nvPr/>
        </p:nvGrpSpPr>
        <p:grpSpPr>
          <a:xfrm>
            <a:off x="622398" y="1351478"/>
            <a:ext cx="2607014" cy="329719"/>
            <a:chOff x="459975" y="1701066"/>
            <a:chExt cx="2149760" cy="437700"/>
          </a:xfrm>
        </p:grpSpPr>
        <p:sp>
          <p:nvSpPr>
            <p:cNvPr id="958" name="Google Shape;958;p74"/>
            <p:cNvSpPr/>
            <p:nvPr/>
          </p:nvSpPr>
          <p:spPr>
            <a:xfrm flipH="1" rot="10800000">
              <a:off x="459975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74"/>
            <p:cNvSpPr/>
            <p:nvPr/>
          </p:nvSpPr>
          <p:spPr>
            <a:xfrm flipH="1" rot="10800000">
              <a:off x="995931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74"/>
            <p:cNvSpPr/>
            <p:nvPr/>
          </p:nvSpPr>
          <p:spPr>
            <a:xfrm flipH="1" rot="10800000">
              <a:off x="1552815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74"/>
            <p:cNvSpPr/>
            <p:nvPr/>
          </p:nvSpPr>
          <p:spPr>
            <a:xfrm flipH="1" rot="10800000">
              <a:off x="2101535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2" name="Google Shape;962;p74"/>
          <p:cNvSpPr txBox="1"/>
          <p:nvPr/>
        </p:nvSpPr>
        <p:spPr>
          <a:xfrm flipH="1">
            <a:off x="1701351" y="2648325"/>
            <a:ext cx="20445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500 ÷ 200 = 2.5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74"/>
          <p:cNvSpPr txBox="1"/>
          <p:nvPr/>
        </p:nvSpPr>
        <p:spPr>
          <a:xfrm flipH="1">
            <a:off x="1701401" y="3054725"/>
            <a:ext cx="2213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1250 ÷ 500 = 2.5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74"/>
          <p:cNvSpPr txBox="1"/>
          <p:nvPr/>
        </p:nvSpPr>
        <p:spPr>
          <a:xfrm flipH="1">
            <a:off x="1701376" y="3461125"/>
            <a:ext cx="21633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3125 ÷ 1250 = 2.5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65" name="Google Shape;965;p74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>
            <a:off x="4534425" y="1201585"/>
            <a:ext cx="3727452" cy="968499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74"/>
          <p:cNvSpPr txBox="1"/>
          <p:nvPr/>
        </p:nvSpPr>
        <p:spPr>
          <a:xfrm flipH="1">
            <a:off x="4643850" y="1241250"/>
            <a:ext cx="30849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fiican in loo fikiro sidii tiro isku dhufasho jajab leh (fractional multiplier). 2.5 =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67" name="Google Shape;967;p74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rot="10800000">
            <a:off x="1125674" y="3926100"/>
            <a:ext cx="4460227" cy="904325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74"/>
          <p:cNvSpPr txBox="1"/>
          <p:nvPr/>
        </p:nvSpPr>
        <p:spPr>
          <a:xfrm flipH="1">
            <a:off x="1558725" y="4136850"/>
            <a:ext cx="38349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Taxanahan waa joometeri (geometric)! Wuxuu leeyahay saami guud (common ratio) oo jajab tobanle (decimal).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2}&quot;&gt;&lt;mfrac&gt;&lt;mn&gt;5&lt;/mn&gt;&lt;mn&gt;2&lt;/mn&gt;&lt;/mfrac&gt;&lt;/math&gt;" id="969" name="Google Shape;969;p74" title="five halve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70425" y="1436143"/>
            <a:ext cx="150650" cy="488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00}{80}=\frac{5}{2}&quot;&gt;&lt;mfrac&gt;&lt;mn&gt;200&lt;/mn&gt;&lt;mn&gt;80&lt;/mn&gt;&lt;/mfrac&gt;&lt;mo&gt;=&lt;/mo&gt;&lt;mfrac&gt;&lt;mn&gt;5&lt;/mn&gt;&lt;mn&gt;2&lt;/mn&gt;&lt;/mfrac&gt;&lt;/math&gt;" id="970" name="Google Shape;970;p74" title="200 over 80 equals five halve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19896" y="2158524"/>
            <a:ext cx="974602" cy="5436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00}{200}=\frac{5}{2}&quot;&gt;&lt;mfrac&gt;&lt;mn&gt;500&lt;/mn&gt;&lt;mn&gt;200&lt;/mn&gt;&lt;/mfrac&gt;&lt;mo&gt;=&lt;/mo&gt;&lt;mfrac&gt;&lt;mn&gt;5&lt;/mn&gt;&lt;mn&gt;2&lt;/mn&gt;&lt;/mfrac&gt;&lt;/math&gt;" id="971" name="Google Shape;971;p74" title="500 over 200 equals five halve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19896" y="2997697"/>
            <a:ext cx="974602" cy="5436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250}{500}=\frac{5}{2}&quot;&gt;&lt;mfrac&gt;&lt;mn&gt;1250&lt;/mn&gt;&lt;mn&gt;500&lt;/mn&gt;&lt;/mfrac&gt;&lt;mo&gt;=&lt;/mo&gt;&lt;mfrac&gt;&lt;mn&gt;5&lt;/mn&gt;&lt;mn&gt;2&lt;/mn&gt;&lt;/mfrac&gt;&lt;/math&gt;" id="972" name="Google Shape;972;p74" title="1250 over 500 equals five halves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82527" y="2154509"/>
            <a:ext cx="1116105" cy="5517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125}{1250}=\frac{5}{2}&quot;&gt;&lt;mfrac&gt;&lt;mn&gt;3125&lt;/mn&gt;&lt;mn&gt;1250&lt;/mn&gt;&lt;/mfrac&gt;&lt;mo&gt;=&lt;/mo&gt;&lt;mfrac&gt;&lt;mn&gt;5&lt;/mn&gt;&lt;mn&gt;2&lt;/mn&gt;&lt;/mfrac&gt;&lt;/math&gt;" id="973" name="Google Shape;973;p74" title="3125 over 1250 equals five halves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79725" y="2999815"/>
            <a:ext cx="1116100" cy="5517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4" name="Google Shape;974;p74"/>
          <p:cNvGrpSpPr/>
          <p:nvPr/>
        </p:nvGrpSpPr>
        <p:grpSpPr>
          <a:xfrm>
            <a:off x="770721" y="1706794"/>
            <a:ext cx="2243956" cy="393091"/>
            <a:chOff x="770721" y="1706794"/>
            <a:chExt cx="2243956" cy="393091"/>
          </a:xfrm>
        </p:grpSpPr>
        <p:pic>
          <p:nvPicPr>
            <p:cNvPr descr="&lt;math xmlns=&quot;http://www.w3.org/1998/Math/MathML&quot; display=&quot;block&quot; data-is-equatio=&quot;1&quot; data-latex=&quot;\times\frac{5}{2}&quot;&gt;&lt;mo&gt;×&lt;/mo&gt;&lt;mfrac&gt;&lt;mn&gt;5&lt;/mn&gt;&lt;mn&gt;2&lt;/mn&gt;&lt;/mfrac&gt;&lt;/math&gt;" id="975" name="Google Shape;975;p74" title="times five halves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70721" y="1706794"/>
              <a:ext cx="257142" cy="393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5}{2}&quot;&gt;&lt;mo&gt;×&lt;/mo&gt;&lt;mfrac&gt;&lt;mn&gt;5&lt;/mn&gt;&lt;mn&gt;2&lt;/mn&gt;&lt;/mfrac&gt;&lt;/math&gt;" id="976" name="Google Shape;976;p74" title="times five halves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413173" y="1706794"/>
              <a:ext cx="257142" cy="393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5}{2}&quot;&gt;&lt;mo&gt;×&lt;/mo&gt;&lt;mfrac&gt;&lt;mn&gt;5&lt;/mn&gt;&lt;mn&gt;2&lt;/mn&gt;&lt;/mfrac&gt;&lt;/math&gt;" id="977" name="Google Shape;977;p74" title="times five halves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075092" y="1706794"/>
              <a:ext cx="257142" cy="3930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5}{2}&quot;&gt;&lt;mo&gt;×&lt;/mo&gt;&lt;mfrac&gt;&lt;mn&gt;5&lt;/mn&gt;&lt;mn&gt;2&lt;/mn&gt;&lt;/mfrac&gt;&lt;/math&gt;" id="978" name="Google Shape;978;p74" title="times five halves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757534" y="1706794"/>
              <a:ext cx="257142" cy="3930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saamiga guud (common ratio)</a:t>
            </a:r>
            <a:endParaRPr/>
          </a:p>
        </p:txBody>
      </p:sp>
      <p:pic>
        <p:nvPicPr>
          <p:cNvPr id="984" name="Google Shape;98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111444" y="3174770"/>
            <a:ext cx="703992" cy="1329321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p75"/>
          <p:cNvSpPr txBox="1"/>
          <p:nvPr/>
        </p:nvSpPr>
        <p:spPr>
          <a:xfrm>
            <a:off x="324000" y="759300"/>
            <a:ext cx="79380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 wuxuu isku dayayaa inuu helo erayga 5aad (5th term) ee taxanahan joometeriga (geometric sequence).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86" name="Google Shape;986;p75"/>
          <p:cNvGraphicFramePr/>
          <p:nvPr/>
        </p:nvGraphicFramePr>
        <p:xfrm>
          <a:off x="332815" y="116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644875"/>
                <a:gridCol w="725575"/>
                <a:gridCol w="752825"/>
                <a:gridCol w="4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216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288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384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?  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87" name="Google Shape;987;p75"/>
          <p:cNvSpPr txBox="1"/>
          <p:nvPr/>
        </p:nvSpPr>
        <p:spPr>
          <a:xfrm flipH="1">
            <a:off x="1625025" y="2318125"/>
            <a:ext cx="30066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216 ÷ 162 = 1.33 (ilaa 2 d.p.)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75"/>
          <p:cNvSpPr txBox="1"/>
          <p:nvPr/>
        </p:nvSpPr>
        <p:spPr>
          <a:xfrm flipH="1">
            <a:off x="1625049" y="2800725"/>
            <a:ext cx="30711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288 ÷ 216 = 1.33 (ilaa 2 d.p.)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9" name="Google Shape;989;p75"/>
          <p:cNvSpPr txBox="1"/>
          <p:nvPr/>
        </p:nvSpPr>
        <p:spPr>
          <a:xfrm flipH="1">
            <a:off x="1625100" y="3283325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384 ÷ 288 = 1.33 (ilaa 2 d.p.)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90" name="Google Shape;990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8521" y="2944688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75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rot="10800000">
            <a:off x="363674" y="3773700"/>
            <a:ext cx="4460227" cy="904325"/>
          </a:xfrm>
          <a:prstGeom prst="rect">
            <a:avLst/>
          </a:prstGeom>
          <a:noFill/>
          <a:ln>
            <a:noFill/>
          </a:ln>
        </p:spPr>
      </p:pic>
      <p:sp>
        <p:nvSpPr>
          <p:cNvPr id="992" name="Google Shape;992;p75"/>
          <p:cNvSpPr txBox="1"/>
          <p:nvPr/>
        </p:nvSpPr>
        <p:spPr>
          <a:xfrm flipH="1">
            <a:off x="796725" y="3984450"/>
            <a:ext cx="38349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Saamiga guud (common ratio) waa 1.33, marka erayga xiga waa 384 × 1.33 = 510.72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3" name="Google Shape;993;p75"/>
          <p:cNvSpPr txBox="1"/>
          <p:nvPr/>
        </p:nvSpPr>
        <p:spPr>
          <a:xfrm>
            <a:off x="5277000" y="1521300"/>
            <a:ext cx="29031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Maxay tahay talada aad u malaynaysid in Caasha siin doonto Cabdi iyo sababta?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1035" y="2721125"/>
            <a:ext cx="2508685" cy="159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121" y="2710436"/>
            <a:ext cx="2508700" cy="1604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saamiga guud (common ratio)</a:t>
            </a:r>
            <a:endParaRPr/>
          </a:p>
        </p:txBody>
      </p:sp>
      <p:pic>
        <p:nvPicPr>
          <p:cNvPr id="1001" name="Google Shape;1001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111444" y="3174770"/>
            <a:ext cx="703992" cy="1329321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76"/>
          <p:cNvSpPr txBox="1"/>
          <p:nvPr/>
        </p:nvSpPr>
        <p:spPr>
          <a:xfrm>
            <a:off x="324000" y="759300"/>
            <a:ext cx="79380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 wuxuu isku dayayaa inuu helo 5-aad (5th term) ee taxanahan joomatari (geometric sequence).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003" name="Google Shape;1003;p76"/>
          <p:cNvGraphicFramePr/>
          <p:nvPr/>
        </p:nvGraphicFramePr>
        <p:xfrm>
          <a:off x="332815" y="116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644875"/>
                <a:gridCol w="725575"/>
                <a:gridCol w="752825"/>
                <a:gridCol w="4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216,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288,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384,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?  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04" name="Google Shape;1004;p76"/>
          <p:cNvSpPr txBox="1"/>
          <p:nvPr/>
        </p:nvSpPr>
        <p:spPr>
          <a:xfrm flipH="1">
            <a:off x="1625025" y="2318125"/>
            <a:ext cx="30066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216 ÷ 162 = 1.33 (ilaa 2 tiro jajab tobanle)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76"/>
          <p:cNvSpPr txBox="1"/>
          <p:nvPr/>
        </p:nvSpPr>
        <p:spPr>
          <a:xfrm flipH="1">
            <a:off x="1625049" y="2800725"/>
            <a:ext cx="30711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288 ÷ 216 = 1.33 (ilaa 2 tiro jajab tobanle)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76"/>
          <p:cNvSpPr txBox="1"/>
          <p:nvPr/>
        </p:nvSpPr>
        <p:spPr>
          <a:xfrm flipH="1">
            <a:off x="1625100" y="3283325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384 ÷ 288 = 1.33 (ilaa 2 tiro jajab tobanle)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07" name="Google Shape;1007;p7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58521" y="2944688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76"/>
          <p:cNvPicPr preferRelativeResize="0"/>
          <p:nvPr/>
        </p:nvPicPr>
        <p:blipFill rotWithShape="1">
          <a:blip r:embed="rId7">
            <a:alphaModFix/>
          </a:blip>
          <a:srcRect b="43690" l="0" r="57905" t="0"/>
          <a:stretch/>
        </p:blipFill>
        <p:spPr>
          <a:xfrm rot="10800000">
            <a:off x="363674" y="3773700"/>
            <a:ext cx="4460227" cy="90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76"/>
          <p:cNvSpPr txBox="1"/>
          <p:nvPr/>
        </p:nvSpPr>
        <p:spPr>
          <a:xfrm flipH="1">
            <a:off x="796725" y="3984450"/>
            <a:ext cx="38349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Saamiga guud (common ratio) waa 1.33, markaa xiga waa 384 × 1.33 = 510.72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10" name="Google Shape;1010;p76"/>
          <p:cNvPicPr preferRelativeResize="0"/>
          <p:nvPr/>
        </p:nvPicPr>
        <p:blipFill rotWithShape="1">
          <a:blip r:embed="rId7">
            <a:alphaModFix/>
          </a:blip>
          <a:srcRect b="43690" l="0" r="57905" t="0"/>
          <a:stretch/>
        </p:blipFill>
        <p:spPr>
          <a:xfrm>
            <a:off x="4925521" y="1181415"/>
            <a:ext cx="3834824" cy="1656576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76"/>
          <p:cNvSpPr txBox="1"/>
          <p:nvPr/>
        </p:nvSpPr>
        <p:spPr>
          <a:xfrm flipH="1">
            <a:off x="5025300" y="1241250"/>
            <a:ext cx="34125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Uga tag saamiga guud (common ratio) qaab jajab (fraction) si sax ah oo hufan. Xisaabiyahaagu wuxuu ku caawin doonaa.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12" name="Google Shape;1012;p7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82718" y="2703722"/>
            <a:ext cx="2508700" cy="16063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3" name="Google Shape;1013;p76"/>
          <p:cNvGrpSpPr/>
          <p:nvPr/>
        </p:nvGrpSpPr>
        <p:grpSpPr>
          <a:xfrm>
            <a:off x="622398" y="1351478"/>
            <a:ext cx="2607014" cy="786322"/>
            <a:chOff x="622398" y="1351478"/>
            <a:chExt cx="2607014" cy="786322"/>
          </a:xfrm>
        </p:grpSpPr>
        <p:grpSp>
          <p:nvGrpSpPr>
            <p:cNvPr id="1014" name="Google Shape;1014;p76"/>
            <p:cNvGrpSpPr/>
            <p:nvPr/>
          </p:nvGrpSpPr>
          <p:grpSpPr>
            <a:xfrm>
              <a:off x="622398" y="1351478"/>
              <a:ext cx="2607014" cy="329719"/>
              <a:chOff x="459975" y="1701066"/>
              <a:chExt cx="2149760" cy="437700"/>
            </a:xfrm>
          </p:grpSpPr>
          <p:sp>
            <p:nvSpPr>
              <p:cNvPr id="1015" name="Google Shape;1015;p76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6" name="Google Shape;1016;p76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7" name="Google Shape;1017;p76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8" name="Google Shape;1018;p76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19" name="Google Shape;1019;p76" title="times four thirds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75738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20" name="Google Shape;1020;p76" title="times four thirds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405508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21" name="Google Shape;1021;p76" title="times four thirds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091308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22" name="Google Shape;1022;p76" title="times four thirds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761420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023" name="Google Shape;1023;p76"/>
          <p:cNvGraphicFramePr/>
          <p:nvPr/>
        </p:nvGraphicFramePr>
        <p:xfrm>
          <a:off x="332815" y="116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644875"/>
                <a:gridCol w="725575"/>
                <a:gridCol w="752825"/>
                <a:gridCol w="4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216,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288,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384,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512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024" name="Google Shape;1024;p7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74313" y="2687797"/>
            <a:ext cx="2508700" cy="1617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Google Shape;102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313" y="2687797"/>
            <a:ext cx="2508700" cy="161750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30" name="Google Shape;1030;p77"/>
          <p:cNvGraphicFramePr/>
          <p:nvPr/>
        </p:nvGraphicFramePr>
        <p:xfrm>
          <a:off x="332815" y="116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644875"/>
                <a:gridCol w="725575"/>
                <a:gridCol w="752825"/>
                <a:gridCol w="4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216,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288,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384,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512,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31" name="Google Shape;1031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saamiga guud (common ratio)</a:t>
            </a:r>
            <a:endParaRPr/>
          </a:p>
        </p:txBody>
      </p:sp>
      <p:pic>
        <p:nvPicPr>
          <p:cNvPr id="1032" name="Google Shape;1032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111444" y="3174770"/>
            <a:ext cx="703992" cy="1329321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77"/>
          <p:cNvSpPr txBox="1"/>
          <p:nvPr/>
        </p:nvSpPr>
        <p:spPr>
          <a:xfrm>
            <a:off x="324000" y="759300"/>
            <a:ext cx="79380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 wuxuu isku dayayaa inuu helo 5-aad (5th term) ee taxanahan joomatari (geometric sequence).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4" name="Google Shape;1034;p7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8521" y="2944688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77"/>
          <p:cNvPicPr preferRelativeResize="0"/>
          <p:nvPr/>
        </p:nvPicPr>
        <p:blipFill rotWithShape="1">
          <a:blip r:embed="rId6">
            <a:alphaModFix/>
          </a:blip>
          <a:srcRect b="43690" l="0" r="57905" t="0"/>
          <a:stretch/>
        </p:blipFill>
        <p:spPr>
          <a:xfrm rot="10800000">
            <a:off x="773797" y="3790525"/>
            <a:ext cx="1947899" cy="46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77"/>
          <p:cNvSpPr txBox="1"/>
          <p:nvPr/>
        </p:nvSpPr>
        <p:spPr>
          <a:xfrm flipH="1">
            <a:off x="1017375" y="3908250"/>
            <a:ext cx="1649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Mahadsanid Caasha!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37" name="Google Shape;1037;p77"/>
          <p:cNvPicPr preferRelativeResize="0"/>
          <p:nvPr/>
        </p:nvPicPr>
        <p:blipFill rotWithShape="1">
          <a:blip r:embed="rId6">
            <a:alphaModFix/>
          </a:blip>
          <a:srcRect b="43690" l="0" r="57905" t="0"/>
          <a:stretch/>
        </p:blipFill>
        <p:spPr>
          <a:xfrm>
            <a:off x="4925521" y="1181415"/>
            <a:ext cx="3834824" cy="1656576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77"/>
          <p:cNvSpPr txBox="1"/>
          <p:nvPr/>
        </p:nvSpPr>
        <p:spPr>
          <a:xfrm flipH="1">
            <a:off x="5025300" y="1241250"/>
            <a:ext cx="34125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Uga tag saamiga guud (common ratio) qaab jajab (fraction) si sax ah oo hufan. Xisaabiyahaagu wuxuu ku caawin doonaa.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39" name="Google Shape;1039;p77"/>
          <p:cNvGrpSpPr/>
          <p:nvPr/>
        </p:nvGrpSpPr>
        <p:grpSpPr>
          <a:xfrm>
            <a:off x="622398" y="1351478"/>
            <a:ext cx="2607014" cy="786322"/>
            <a:chOff x="622398" y="1351478"/>
            <a:chExt cx="2607014" cy="786322"/>
          </a:xfrm>
        </p:grpSpPr>
        <p:grpSp>
          <p:nvGrpSpPr>
            <p:cNvPr id="1040" name="Google Shape;1040;p77"/>
            <p:cNvGrpSpPr/>
            <p:nvPr/>
          </p:nvGrpSpPr>
          <p:grpSpPr>
            <a:xfrm>
              <a:off x="622398" y="1351478"/>
              <a:ext cx="2607014" cy="329719"/>
              <a:chOff x="459975" y="1701066"/>
              <a:chExt cx="2149760" cy="437700"/>
            </a:xfrm>
          </p:grpSpPr>
          <p:sp>
            <p:nvSpPr>
              <p:cNvPr id="1041" name="Google Shape;1041;p77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2" name="Google Shape;1042;p77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3" name="Google Shape;1043;p77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4" name="Google Shape;1044;p77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45" name="Google Shape;1045;p77" title="times four thirds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75738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46" name="Google Shape;1046;p77" title="times four thirds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405508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47" name="Google Shape;1047;p77" title="times four thirds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091308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48" name="Google Shape;1048;p77" title="times four thirds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761420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49" name="Google Shape;1049;p77"/>
          <p:cNvGrpSpPr/>
          <p:nvPr/>
        </p:nvGrpSpPr>
        <p:grpSpPr>
          <a:xfrm>
            <a:off x="622398" y="1351478"/>
            <a:ext cx="2607014" cy="786322"/>
            <a:chOff x="622398" y="1351478"/>
            <a:chExt cx="2607014" cy="786322"/>
          </a:xfrm>
        </p:grpSpPr>
        <p:grpSp>
          <p:nvGrpSpPr>
            <p:cNvPr id="1050" name="Google Shape;1050;p77"/>
            <p:cNvGrpSpPr/>
            <p:nvPr/>
          </p:nvGrpSpPr>
          <p:grpSpPr>
            <a:xfrm>
              <a:off x="622398" y="1351478"/>
              <a:ext cx="2607014" cy="329719"/>
              <a:chOff x="459975" y="1701066"/>
              <a:chExt cx="2149760" cy="437700"/>
            </a:xfrm>
          </p:grpSpPr>
          <p:sp>
            <p:nvSpPr>
              <p:cNvPr id="1051" name="Google Shape;1051;p77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77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77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77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55" name="Google Shape;1055;p77" title="times four thirds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75738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56" name="Google Shape;1056;p77" title="times four thirds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405508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57" name="Google Shape;1057;p77" title="times four thirds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091308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4}{3}&quot;&gt;&lt;mo&gt;×&lt;/mo&gt;&lt;mfrac&gt;&lt;mn&gt;4&lt;/mn&gt;&lt;mn&gt;3&lt;/mn&gt;&lt;/mfrac&gt;&lt;/math&gt;" id="1058" name="Google Shape;1058;p77" title="times four thirds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761420" y="1730525"/>
              <a:ext cx="264714" cy="4072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3" name="Google Shape;1063;p78"/>
          <p:cNvGraphicFramePr/>
          <p:nvPr/>
        </p:nvGraphicFramePr>
        <p:xfrm>
          <a:off x="104215" y="1162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644875"/>
                <a:gridCol w="725575"/>
                <a:gridCol w="752825"/>
                <a:gridCol w="4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600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4" name="Google Shape;1064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saamiga guud (common ratio)</a:t>
            </a:r>
            <a:endParaRPr/>
          </a:p>
        </p:txBody>
      </p:sp>
      <p:pic>
        <p:nvPicPr>
          <p:cNvPr id="1065" name="Google Shape;106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111444" y="3174770"/>
            <a:ext cx="703992" cy="1329321"/>
          </a:xfrm>
          <a:prstGeom prst="rect">
            <a:avLst/>
          </a:prstGeom>
          <a:noFill/>
          <a:ln>
            <a:noFill/>
          </a:ln>
        </p:spPr>
      </p:pic>
      <p:sp>
        <p:nvSpPr>
          <p:cNvPr id="1066" name="Google Shape;1066;p78"/>
          <p:cNvSpPr txBox="1"/>
          <p:nvPr/>
        </p:nvSpPr>
        <p:spPr>
          <a:xfrm>
            <a:off x="324000" y="759300"/>
            <a:ext cx="79380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Cabdi iyo Caasha waxay heleen taxanahan.</a:t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7" name="Google Shape;1067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8521" y="3173288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78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671327" y="2256425"/>
            <a:ext cx="3299548" cy="1240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78"/>
          <p:cNvSpPr txBox="1"/>
          <p:nvPr/>
        </p:nvSpPr>
        <p:spPr>
          <a:xfrm flipH="1">
            <a:off x="937850" y="2308050"/>
            <a:ext cx="3001200" cy="8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ku raaxaysanayaa taxanaha joomatari (geometric sequences). Kan wuxuu leeyahay qaab aad u yaab leh!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0" name="Google Shape;1070;p78"/>
          <p:cNvSpPr txBox="1"/>
          <p:nvPr/>
        </p:nvSpPr>
        <p:spPr>
          <a:xfrm flipH="1">
            <a:off x="1694165" y="3771546"/>
            <a:ext cx="56802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Taxane joomatari (geometric sequence) waa inuu yeesho xiriir isku dhufasho (multiplicative) joogto ah oo u dhexeeya xubnaha.</a:t>
            </a: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71" name="Google Shape;1071;p78"/>
          <p:cNvGrpSpPr/>
          <p:nvPr/>
        </p:nvGrpSpPr>
        <p:grpSpPr>
          <a:xfrm>
            <a:off x="393803" y="1340050"/>
            <a:ext cx="2615127" cy="722004"/>
            <a:chOff x="459975" y="1701066"/>
            <a:chExt cx="2156450" cy="757374"/>
          </a:xfrm>
        </p:grpSpPr>
        <p:grpSp>
          <p:nvGrpSpPr>
            <p:cNvPr id="1072" name="Google Shape;1072;p78"/>
            <p:cNvGrpSpPr/>
            <p:nvPr/>
          </p:nvGrpSpPr>
          <p:grpSpPr>
            <a:xfrm>
              <a:off x="522808" y="2119140"/>
              <a:ext cx="2093617" cy="339300"/>
              <a:chOff x="522808" y="1509540"/>
              <a:chExt cx="2093617" cy="339300"/>
            </a:xfrm>
          </p:grpSpPr>
          <p:sp>
            <p:nvSpPr>
              <p:cNvPr id="1073" name="Google Shape;1073;p78"/>
              <p:cNvSpPr txBox="1"/>
              <p:nvPr/>
            </p:nvSpPr>
            <p:spPr>
              <a:xfrm>
                <a:off x="522808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74" name="Google Shape;1074;p78"/>
              <p:cNvSpPr txBox="1"/>
              <p:nvPr/>
            </p:nvSpPr>
            <p:spPr>
              <a:xfrm>
                <a:off x="1075251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75" name="Google Shape;1075;p78"/>
              <p:cNvSpPr txBox="1"/>
              <p:nvPr/>
            </p:nvSpPr>
            <p:spPr>
              <a:xfrm>
                <a:off x="164880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×4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76" name="Google Shape;1076;p78"/>
              <p:cNvSpPr txBox="1"/>
              <p:nvPr/>
            </p:nvSpPr>
            <p:spPr>
              <a:xfrm>
                <a:off x="222822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077" name="Google Shape;1077;p78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1078" name="Google Shape;1078;p78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9" name="Google Shape;1079;p78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0" name="Google Shape;1080;p78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78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1082" name="Google Shape;1082;p78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>
            <a:off x="4143325" y="1095150"/>
            <a:ext cx="4463698" cy="249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3" name="Google Shape;1083;p78"/>
          <p:cNvSpPr txBox="1"/>
          <p:nvPr/>
        </p:nvSpPr>
        <p:spPr>
          <a:xfrm flipH="1">
            <a:off x="4263300" y="1165050"/>
            <a:ext cx="3945900" cy="14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Xusuusnow, waa inuu ahaadaa xiriir isku dhufasho (multiplicative) guud oo u dhexeeya xubin kasta si taxanuhu u noqdo joomatari (geometric).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Isku dhufashadaadu (multiplier) way isbeddeshaa taxanahaaga, markaa ma aha joomatari (geometric).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7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Kee ka mid ah kuwan waa taxane joomatari (geometric sequences)?</a:t>
            </a:r>
            <a:endParaRPr/>
          </a:p>
        </p:txBody>
      </p:sp>
      <p:sp>
        <p:nvSpPr>
          <p:cNvPr id="1089" name="Google Shape;1089;p7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graphicFrame>
        <p:nvGraphicFramePr>
          <p:cNvPr id="1090" name="Google Shape;1090;p79"/>
          <p:cNvGraphicFramePr/>
          <p:nvPr/>
        </p:nvGraphicFramePr>
        <p:xfrm>
          <a:off x="713815" y="163942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644875"/>
                <a:gridCol w="725575"/>
                <a:gridCol w="752825"/>
                <a:gridCol w="4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71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213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639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1917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5751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91" name="Google Shape;1091;p79"/>
          <p:cNvGrpSpPr/>
          <p:nvPr/>
        </p:nvGrpSpPr>
        <p:grpSpPr>
          <a:xfrm>
            <a:off x="1013486" y="1817359"/>
            <a:ext cx="2607014" cy="613473"/>
            <a:chOff x="468291" y="1701066"/>
            <a:chExt cx="2149760" cy="757374"/>
          </a:xfrm>
        </p:grpSpPr>
        <p:grpSp>
          <p:nvGrpSpPr>
            <p:cNvPr id="1092" name="Google Shape;1092;p79"/>
            <p:cNvGrpSpPr/>
            <p:nvPr/>
          </p:nvGrpSpPr>
          <p:grpSpPr>
            <a:xfrm>
              <a:off x="522808" y="2119140"/>
              <a:ext cx="2093617" cy="339300"/>
              <a:chOff x="522808" y="1509540"/>
              <a:chExt cx="2093617" cy="339300"/>
            </a:xfrm>
          </p:grpSpPr>
          <p:sp>
            <p:nvSpPr>
              <p:cNvPr id="1093" name="Google Shape;1093;p79"/>
              <p:cNvSpPr txBox="1"/>
              <p:nvPr/>
            </p:nvSpPr>
            <p:spPr>
              <a:xfrm>
                <a:off x="522808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94" name="Google Shape;1094;p79"/>
              <p:cNvSpPr txBox="1"/>
              <p:nvPr/>
            </p:nvSpPr>
            <p:spPr>
              <a:xfrm>
                <a:off x="1075251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95" name="Google Shape;1095;p79"/>
              <p:cNvSpPr txBox="1"/>
              <p:nvPr/>
            </p:nvSpPr>
            <p:spPr>
              <a:xfrm>
                <a:off x="164880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96" name="Google Shape;1096;p79"/>
              <p:cNvSpPr txBox="1"/>
              <p:nvPr/>
            </p:nvSpPr>
            <p:spPr>
              <a:xfrm>
                <a:off x="222822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097" name="Google Shape;1097;p79"/>
            <p:cNvGrpSpPr/>
            <p:nvPr/>
          </p:nvGrpSpPr>
          <p:grpSpPr>
            <a:xfrm>
              <a:off x="468291" y="1701066"/>
              <a:ext cx="2149760" cy="437700"/>
              <a:chOff x="468291" y="1701066"/>
              <a:chExt cx="2149760" cy="437700"/>
            </a:xfrm>
          </p:grpSpPr>
          <p:sp>
            <p:nvSpPr>
              <p:cNvPr id="1098" name="Google Shape;1098;p79"/>
              <p:cNvSpPr/>
              <p:nvPr/>
            </p:nvSpPr>
            <p:spPr>
              <a:xfrm flipH="1" rot="10800000">
                <a:off x="46829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9" name="Google Shape;1099;p79"/>
              <p:cNvSpPr/>
              <p:nvPr/>
            </p:nvSpPr>
            <p:spPr>
              <a:xfrm flipH="1" rot="10800000">
                <a:off x="1004247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0" name="Google Shape;1100;p79"/>
              <p:cNvSpPr/>
              <p:nvPr/>
            </p:nvSpPr>
            <p:spPr>
              <a:xfrm flipH="1" rot="10800000">
                <a:off x="1561132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79"/>
              <p:cNvSpPr/>
              <p:nvPr/>
            </p:nvSpPr>
            <p:spPr>
              <a:xfrm flipH="1" rot="10800000">
                <a:off x="210985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aphicFrame>
        <p:nvGraphicFramePr>
          <p:cNvPr id="1102" name="Google Shape;1102;p79"/>
          <p:cNvGraphicFramePr/>
          <p:nvPr/>
        </p:nvGraphicFramePr>
        <p:xfrm>
          <a:off x="713815" y="245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644875"/>
                <a:gridCol w="725575"/>
                <a:gridCol w="752825"/>
                <a:gridCol w="4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71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142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426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852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2556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103" name="Google Shape;1103;p79"/>
          <p:cNvGrpSpPr/>
          <p:nvPr/>
        </p:nvGrpSpPr>
        <p:grpSpPr>
          <a:xfrm>
            <a:off x="1013486" y="2635389"/>
            <a:ext cx="2607014" cy="613473"/>
            <a:chOff x="468291" y="1701066"/>
            <a:chExt cx="2149760" cy="757374"/>
          </a:xfrm>
        </p:grpSpPr>
        <p:grpSp>
          <p:nvGrpSpPr>
            <p:cNvPr id="1104" name="Google Shape;1104;p79"/>
            <p:cNvGrpSpPr/>
            <p:nvPr/>
          </p:nvGrpSpPr>
          <p:grpSpPr>
            <a:xfrm>
              <a:off x="522808" y="2119140"/>
              <a:ext cx="2093617" cy="339300"/>
              <a:chOff x="522808" y="1509540"/>
              <a:chExt cx="2093617" cy="339300"/>
            </a:xfrm>
          </p:grpSpPr>
          <p:sp>
            <p:nvSpPr>
              <p:cNvPr id="1105" name="Google Shape;1105;p79"/>
              <p:cNvSpPr txBox="1"/>
              <p:nvPr/>
            </p:nvSpPr>
            <p:spPr>
              <a:xfrm>
                <a:off x="522808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06" name="Google Shape;1106;p79"/>
              <p:cNvSpPr txBox="1"/>
              <p:nvPr/>
            </p:nvSpPr>
            <p:spPr>
              <a:xfrm>
                <a:off x="1075251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07" name="Google Shape;1107;p79"/>
              <p:cNvSpPr txBox="1"/>
              <p:nvPr/>
            </p:nvSpPr>
            <p:spPr>
              <a:xfrm>
                <a:off x="164880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08" name="Google Shape;1108;p79"/>
              <p:cNvSpPr txBox="1"/>
              <p:nvPr/>
            </p:nvSpPr>
            <p:spPr>
              <a:xfrm>
                <a:off x="222822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109" name="Google Shape;1109;p79"/>
            <p:cNvGrpSpPr/>
            <p:nvPr/>
          </p:nvGrpSpPr>
          <p:grpSpPr>
            <a:xfrm>
              <a:off x="468291" y="1701066"/>
              <a:ext cx="2149760" cy="437700"/>
              <a:chOff x="468291" y="1701066"/>
              <a:chExt cx="2149760" cy="437700"/>
            </a:xfrm>
          </p:grpSpPr>
          <p:sp>
            <p:nvSpPr>
              <p:cNvPr id="1110" name="Google Shape;1110;p79"/>
              <p:cNvSpPr/>
              <p:nvPr/>
            </p:nvSpPr>
            <p:spPr>
              <a:xfrm flipH="1" rot="10800000">
                <a:off x="46829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1" name="Google Shape;1111;p79"/>
              <p:cNvSpPr/>
              <p:nvPr/>
            </p:nvSpPr>
            <p:spPr>
              <a:xfrm flipH="1" rot="10800000">
                <a:off x="1004247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2" name="Google Shape;1112;p79"/>
              <p:cNvSpPr/>
              <p:nvPr/>
            </p:nvSpPr>
            <p:spPr>
              <a:xfrm flipH="1" rot="10800000">
                <a:off x="1561132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3" name="Google Shape;1113;p79"/>
              <p:cNvSpPr/>
              <p:nvPr/>
            </p:nvSpPr>
            <p:spPr>
              <a:xfrm flipH="1" rot="10800000">
                <a:off x="210985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aphicFrame>
        <p:nvGraphicFramePr>
          <p:cNvPr id="1114" name="Google Shape;1114;p79"/>
          <p:cNvGraphicFramePr/>
          <p:nvPr/>
        </p:nvGraphicFramePr>
        <p:xfrm>
          <a:off x="713815" y="32855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31475"/>
                <a:gridCol w="631475"/>
                <a:gridCol w="631475"/>
                <a:gridCol w="710500"/>
                <a:gridCol w="967700"/>
                <a:gridCol w="585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71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142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568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4544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72 704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115" name="Google Shape;1115;p79"/>
          <p:cNvGrpSpPr/>
          <p:nvPr/>
        </p:nvGrpSpPr>
        <p:grpSpPr>
          <a:xfrm>
            <a:off x="1013486" y="3463504"/>
            <a:ext cx="2607014" cy="613473"/>
            <a:chOff x="468291" y="1701066"/>
            <a:chExt cx="2149760" cy="757374"/>
          </a:xfrm>
        </p:grpSpPr>
        <p:grpSp>
          <p:nvGrpSpPr>
            <p:cNvPr id="1116" name="Google Shape;1116;p79"/>
            <p:cNvGrpSpPr/>
            <p:nvPr/>
          </p:nvGrpSpPr>
          <p:grpSpPr>
            <a:xfrm>
              <a:off x="522808" y="2119140"/>
              <a:ext cx="2093617" cy="339300"/>
              <a:chOff x="522808" y="1509540"/>
              <a:chExt cx="2093617" cy="339300"/>
            </a:xfrm>
          </p:grpSpPr>
          <p:sp>
            <p:nvSpPr>
              <p:cNvPr id="1117" name="Google Shape;1117;p79"/>
              <p:cNvSpPr txBox="1"/>
              <p:nvPr/>
            </p:nvSpPr>
            <p:spPr>
              <a:xfrm>
                <a:off x="522808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18" name="Google Shape;1118;p79"/>
              <p:cNvSpPr txBox="1"/>
              <p:nvPr/>
            </p:nvSpPr>
            <p:spPr>
              <a:xfrm>
                <a:off x="1075251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×4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19" name="Google Shape;1119;p79"/>
              <p:cNvSpPr txBox="1"/>
              <p:nvPr/>
            </p:nvSpPr>
            <p:spPr>
              <a:xfrm>
                <a:off x="164880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×8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20" name="Google Shape;1120;p79"/>
              <p:cNvSpPr txBox="1"/>
              <p:nvPr/>
            </p:nvSpPr>
            <p:spPr>
              <a:xfrm>
                <a:off x="222822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×16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121" name="Google Shape;1121;p79"/>
            <p:cNvGrpSpPr/>
            <p:nvPr/>
          </p:nvGrpSpPr>
          <p:grpSpPr>
            <a:xfrm>
              <a:off x="468291" y="1701066"/>
              <a:ext cx="2149760" cy="437700"/>
              <a:chOff x="468291" y="1701066"/>
              <a:chExt cx="2149760" cy="437700"/>
            </a:xfrm>
          </p:grpSpPr>
          <p:sp>
            <p:nvSpPr>
              <p:cNvPr id="1122" name="Google Shape;1122;p79"/>
              <p:cNvSpPr/>
              <p:nvPr/>
            </p:nvSpPr>
            <p:spPr>
              <a:xfrm flipH="1" rot="10800000">
                <a:off x="46829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3" name="Google Shape;1123;p79"/>
              <p:cNvSpPr/>
              <p:nvPr/>
            </p:nvSpPr>
            <p:spPr>
              <a:xfrm flipH="1" rot="10800000">
                <a:off x="1004247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4" name="Google Shape;1124;p79"/>
              <p:cNvSpPr/>
              <p:nvPr/>
            </p:nvSpPr>
            <p:spPr>
              <a:xfrm flipH="1" rot="10800000">
                <a:off x="1561132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5" name="Google Shape;1125;p79"/>
              <p:cNvSpPr/>
              <p:nvPr/>
            </p:nvSpPr>
            <p:spPr>
              <a:xfrm flipH="1" rot="10800000">
                <a:off x="210985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aphicFrame>
        <p:nvGraphicFramePr>
          <p:cNvPr id="1126" name="Google Shape;1126;p79"/>
          <p:cNvGraphicFramePr/>
          <p:nvPr/>
        </p:nvGraphicFramePr>
        <p:xfrm>
          <a:off x="713815" y="407782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44875"/>
                <a:gridCol w="644875"/>
                <a:gridCol w="755800"/>
                <a:gridCol w="740125"/>
                <a:gridCol w="990425"/>
                <a:gridCol w="895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71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1775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8875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44 375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127" name="Google Shape;1127;p79"/>
          <p:cNvGrpSpPr/>
          <p:nvPr/>
        </p:nvGrpSpPr>
        <p:grpSpPr>
          <a:xfrm>
            <a:off x="1013486" y="4255759"/>
            <a:ext cx="2607014" cy="613473"/>
            <a:chOff x="468291" y="1701066"/>
            <a:chExt cx="2149760" cy="757374"/>
          </a:xfrm>
        </p:grpSpPr>
        <p:grpSp>
          <p:nvGrpSpPr>
            <p:cNvPr id="1128" name="Google Shape;1128;p79"/>
            <p:cNvGrpSpPr/>
            <p:nvPr/>
          </p:nvGrpSpPr>
          <p:grpSpPr>
            <a:xfrm>
              <a:off x="522808" y="2119140"/>
              <a:ext cx="2093617" cy="339300"/>
              <a:chOff x="522808" y="1509540"/>
              <a:chExt cx="2093617" cy="339300"/>
            </a:xfrm>
          </p:grpSpPr>
          <p:sp>
            <p:nvSpPr>
              <p:cNvPr id="1129" name="Google Shape;1129;p79"/>
              <p:cNvSpPr txBox="1"/>
              <p:nvPr/>
            </p:nvSpPr>
            <p:spPr>
              <a:xfrm>
                <a:off x="522808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30" name="Google Shape;1130;p79"/>
              <p:cNvSpPr txBox="1"/>
              <p:nvPr/>
            </p:nvSpPr>
            <p:spPr>
              <a:xfrm>
                <a:off x="1075251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31" name="Google Shape;1131;p79"/>
              <p:cNvSpPr txBox="1"/>
              <p:nvPr/>
            </p:nvSpPr>
            <p:spPr>
              <a:xfrm>
                <a:off x="164880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32" name="Google Shape;1132;p79"/>
              <p:cNvSpPr txBox="1"/>
              <p:nvPr/>
            </p:nvSpPr>
            <p:spPr>
              <a:xfrm>
                <a:off x="222822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133" name="Google Shape;1133;p79"/>
            <p:cNvGrpSpPr/>
            <p:nvPr/>
          </p:nvGrpSpPr>
          <p:grpSpPr>
            <a:xfrm>
              <a:off x="468291" y="1701066"/>
              <a:ext cx="2149760" cy="437700"/>
              <a:chOff x="468291" y="1701066"/>
              <a:chExt cx="2149760" cy="437700"/>
            </a:xfrm>
          </p:grpSpPr>
          <p:sp>
            <p:nvSpPr>
              <p:cNvPr id="1134" name="Google Shape;1134;p79"/>
              <p:cNvSpPr/>
              <p:nvPr/>
            </p:nvSpPr>
            <p:spPr>
              <a:xfrm flipH="1" rot="10800000">
                <a:off x="46829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5" name="Google Shape;1135;p79"/>
              <p:cNvSpPr/>
              <p:nvPr/>
            </p:nvSpPr>
            <p:spPr>
              <a:xfrm flipH="1" rot="10800000">
                <a:off x="1004247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79"/>
              <p:cNvSpPr/>
              <p:nvPr/>
            </p:nvSpPr>
            <p:spPr>
              <a:xfrm flipH="1" rot="10800000">
                <a:off x="1561132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79"/>
              <p:cNvSpPr/>
              <p:nvPr/>
            </p:nvSpPr>
            <p:spPr>
              <a:xfrm flipH="1" rot="10800000">
                <a:off x="210985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38" name="Google Shape;1138;p79"/>
          <p:cNvSpPr txBox="1"/>
          <p:nvPr/>
        </p:nvSpPr>
        <p:spPr>
          <a:xfrm flipH="1">
            <a:off x="5204848" y="1612175"/>
            <a:ext cx="3044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Xiriir isku dhufasho (multiplicative) joogto ah - Joomatari (Geometric)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139" name="Google Shape;113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1383" y="16245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0" name="Google Shape;1140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1967" y="24624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1" name="Google Shape;114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6013" y="4103291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52" y="3264758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79"/>
          <p:cNvSpPr txBox="1"/>
          <p:nvPr/>
        </p:nvSpPr>
        <p:spPr>
          <a:xfrm flipH="1">
            <a:off x="5184677" y="2430204"/>
            <a:ext cx="3044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aha isku dhufasho (multiplier) joogto ah - Ma aha joomatari (Geometric)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4" name="Google Shape;1144;p79"/>
          <p:cNvSpPr txBox="1"/>
          <p:nvPr/>
        </p:nvSpPr>
        <p:spPr>
          <a:xfrm flipH="1">
            <a:off x="5306821" y="3232546"/>
            <a:ext cx="3044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aha isku dhufasho (multiplier) joogto ah - Ma aha joomatari (Geometric)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5" name="Google Shape;1145;p79"/>
          <p:cNvSpPr txBox="1"/>
          <p:nvPr/>
        </p:nvSpPr>
        <p:spPr>
          <a:xfrm flipH="1">
            <a:off x="5433448" y="4050575"/>
            <a:ext cx="3044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Xiriir isku dhufasho (multiplicative) joogto ah - Joomatari (Geometric)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80"/>
          <p:cNvSpPr txBox="1"/>
          <p:nvPr>
            <p:ph idx="1" type="body"/>
          </p:nvPr>
        </p:nvSpPr>
        <p:spPr>
          <a:xfrm>
            <a:off x="324000" y="759300"/>
            <a:ext cx="74538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U qaybi eray kasta eraygii hore si aad u hesho saamiga guud (common ratio) ee mid kasta oo ka mid ah taxanahan joometeriga (geometric sequences).</a:t>
            </a:r>
            <a:endParaRPr sz="2000"/>
          </a:p>
        </p:txBody>
      </p:sp>
      <p:sp>
        <p:nvSpPr>
          <p:cNvPr id="1151" name="Google Shape;1151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graphicFrame>
        <p:nvGraphicFramePr>
          <p:cNvPr id="1152" name="Google Shape;1152;p80"/>
          <p:cNvGraphicFramePr/>
          <p:nvPr/>
        </p:nvGraphicFramePr>
        <p:xfrm>
          <a:off x="261219" y="156322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368800"/>
                <a:gridCol w="624075"/>
                <a:gridCol w="624075"/>
                <a:gridCol w="624075"/>
                <a:gridCol w="702175"/>
                <a:gridCol w="1023575"/>
                <a:gridCol w="5960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735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5145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36 015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53" name="Google Shape;1153;p80"/>
          <p:cNvGraphicFramePr/>
          <p:nvPr/>
        </p:nvGraphicFramePr>
        <p:xfrm>
          <a:off x="261219" y="23308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388725"/>
                <a:gridCol w="657775"/>
                <a:gridCol w="657775"/>
                <a:gridCol w="657775"/>
                <a:gridCol w="830875"/>
                <a:gridCol w="919150"/>
                <a:gridCol w="556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0.08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0.72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6.48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58.32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524.88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54" name="Google Shape;1154;p80"/>
          <p:cNvGraphicFramePr/>
          <p:nvPr/>
        </p:nvGraphicFramePr>
        <p:xfrm>
          <a:off x="261219" y="31118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336375"/>
                <a:gridCol w="569200"/>
                <a:gridCol w="569200"/>
                <a:gridCol w="569200"/>
                <a:gridCol w="586725"/>
                <a:gridCol w="539125"/>
                <a:gridCol w="7126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567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189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63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55" name="Google Shape;1155;p80"/>
          <p:cNvGraphicFramePr/>
          <p:nvPr/>
        </p:nvGraphicFramePr>
        <p:xfrm>
          <a:off x="261219" y="39310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378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frac{1}{4},\ \frac{3}{8},\ \frac{9}{16},\ \frac{27}{32},\ \frac{81}{64},\ \ ...&quot;&gt;&lt;mfrac&gt;&lt;mn&gt;1&lt;/mn&gt;&lt;mn&gt;4&lt;/mn&gt;&lt;/mfrac&gt;&lt;mo&gt;,&lt;/mo&gt;&lt;mtext&gt;&lt;/mtext&gt;&lt;mfrac&gt;&lt;mn&gt;3&lt;/mn&gt;&lt;mn&gt;8&lt;/mn&gt;&lt;/mfrac&gt;&lt;mo&gt;,&lt;/mo&gt;&lt;mtext&gt;&lt;/mtext&gt;&lt;mfrac&gt;&lt;mn&gt;9&lt;/mn&gt;&lt;mn&gt;16&lt;/mn&gt;&lt;/mfrac&gt;&lt;mo&gt;,&lt;/mo&gt;&lt;mtext&gt;&lt;/mtext&gt;&lt;mfrac&gt;&lt;mn&gt;27&lt;/mn&gt;&lt;mn&gt;32&lt;/mn&gt;&lt;/mfrac&gt;&lt;mo&gt;,&lt;/mo&gt;&lt;mtext&gt;&lt;/mtext&gt;&lt;mfrac&gt;&lt;mn&gt;81&lt;/mn&gt;&lt;mn&gt;64&lt;/mn&gt;&lt;/mfrac&gt;&lt;mo&gt;,&lt;/mo&gt;&lt;mtext&gt;&lt;/mtext&gt;&lt;mtext&gt;&lt;/mtext&gt;&lt;mo&gt;.&lt;/mo&gt;&lt;mo&gt;.&lt;/mo&gt;&lt;mo&gt;.&lt;/mo&gt;&lt;/math&gt;" id="1156" name="Google Shape;1156;p80" title="one fourth comma three eighths comma 9 over 16 comma 27 over 32 comma 81 over 64 comma period period perio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3881074"/>
            <a:ext cx="2677576" cy="541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81"/>
          <p:cNvSpPr txBox="1"/>
          <p:nvPr>
            <p:ph idx="1" type="body"/>
          </p:nvPr>
        </p:nvSpPr>
        <p:spPr>
          <a:xfrm>
            <a:off x="324000" y="759300"/>
            <a:ext cx="7080600" cy="75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a) Taxanahan waa joometeri (geometric). Muuji inuu yahay oo qor jumlad ku caddaynaysa sababta.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768, 576, 432, 324, 243,  …</a:t>
            </a:r>
            <a:endParaRPr/>
          </a:p>
        </p:txBody>
      </p:sp>
      <p:sp>
        <p:nvSpPr>
          <p:cNvPr id="1162" name="Google Shape;1162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sp>
        <p:nvSpPr>
          <p:cNvPr id="1163" name="Google Shape;1163;p81"/>
          <p:cNvSpPr txBox="1"/>
          <p:nvPr>
            <p:ph idx="1" type="body"/>
          </p:nvPr>
        </p:nvSpPr>
        <p:spPr>
          <a:xfrm>
            <a:off x="324000" y="2507425"/>
            <a:ext cx="7135200" cy="75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b) Taxanahan ma aha joometeri. Muuji inuusan ahayn oo qor jumlad ku caddaynaysa sababta.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756, 252, 126, 42, 21,  …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82"/>
          <p:cNvSpPr txBox="1"/>
          <p:nvPr>
            <p:ph idx="1" type="body"/>
          </p:nvPr>
        </p:nvSpPr>
        <p:spPr>
          <a:xfrm>
            <a:off x="324000" y="759300"/>
            <a:ext cx="8237700" cy="66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U qaybi eray kasta eraygii hore si aad u hesho saamiga guud (common ratio) ee mid kasta oo ka mid ah taxanahan joometeriga (geometric sequences).</a:t>
            </a:r>
            <a:endParaRPr sz="2000"/>
          </a:p>
        </p:txBody>
      </p:sp>
      <p:sp>
        <p:nvSpPr>
          <p:cNvPr id="1169" name="Google Shape;1169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graphicFrame>
        <p:nvGraphicFramePr>
          <p:cNvPr id="1170" name="Google Shape;1170;p82"/>
          <p:cNvGraphicFramePr/>
          <p:nvPr/>
        </p:nvGraphicFramePr>
        <p:xfrm>
          <a:off x="261219" y="14971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388725"/>
                <a:gridCol w="657775"/>
                <a:gridCol w="657775"/>
                <a:gridCol w="657775"/>
                <a:gridCol w="740100"/>
                <a:gridCol w="1078875"/>
                <a:gridCol w="6282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105,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735,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5145,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36 015,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71" name="Google Shape;1171;p82"/>
          <p:cNvGraphicFramePr/>
          <p:nvPr/>
        </p:nvGraphicFramePr>
        <p:xfrm>
          <a:off x="261219" y="31230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388725"/>
                <a:gridCol w="657775"/>
                <a:gridCol w="657775"/>
                <a:gridCol w="657775"/>
                <a:gridCol w="830875"/>
                <a:gridCol w="919150"/>
                <a:gridCol w="556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0.08,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0.72,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6.48,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58.32,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524.88,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72" name="Google Shape;1172;p82"/>
          <p:cNvSpPr txBox="1"/>
          <p:nvPr/>
        </p:nvSpPr>
        <p:spPr>
          <a:xfrm flipH="1">
            <a:off x="5312960" y="1545666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36 015 ÷ 5145 = 7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3" name="Google Shape;1173;p82"/>
          <p:cNvSpPr txBox="1"/>
          <p:nvPr/>
        </p:nvSpPr>
        <p:spPr>
          <a:xfrm flipH="1">
            <a:off x="5312960" y="1952066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5145 ÷ 735 = 7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4" name="Google Shape;1174;p82"/>
          <p:cNvSpPr txBox="1"/>
          <p:nvPr/>
        </p:nvSpPr>
        <p:spPr>
          <a:xfrm flipH="1">
            <a:off x="5312960" y="2358466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735 ÷ 105 = 7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82"/>
          <p:cNvSpPr txBox="1"/>
          <p:nvPr/>
        </p:nvSpPr>
        <p:spPr>
          <a:xfrm flipH="1">
            <a:off x="5312960" y="2764866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105 ÷ 15 = 7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76" name="Google Shape;1176;p82"/>
          <p:cNvGrpSpPr/>
          <p:nvPr/>
        </p:nvGrpSpPr>
        <p:grpSpPr>
          <a:xfrm>
            <a:off x="1013486" y="3301018"/>
            <a:ext cx="2607014" cy="613473"/>
            <a:chOff x="468291" y="1701066"/>
            <a:chExt cx="2149760" cy="757374"/>
          </a:xfrm>
        </p:grpSpPr>
        <p:grpSp>
          <p:nvGrpSpPr>
            <p:cNvPr id="1177" name="Google Shape;1177;p82"/>
            <p:cNvGrpSpPr/>
            <p:nvPr/>
          </p:nvGrpSpPr>
          <p:grpSpPr>
            <a:xfrm>
              <a:off x="522808" y="2119140"/>
              <a:ext cx="2093617" cy="339300"/>
              <a:chOff x="522808" y="1509540"/>
              <a:chExt cx="2093617" cy="339300"/>
            </a:xfrm>
          </p:grpSpPr>
          <p:sp>
            <p:nvSpPr>
              <p:cNvPr id="1178" name="Google Shape;1178;p82"/>
              <p:cNvSpPr txBox="1"/>
              <p:nvPr/>
            </p:nvSpPr>
            <p:spPr>
              <a:xfrm>
                <a:off x="522808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×9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79" name="Google Shape;1179;p82"/>
              <p:cNvSpPr txBox="1"/>
              <p:nvPr/>
            </p:nvSpPr>
            <p:spPr>
              <a:xfrm>
                <a:off x="1075251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×9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80" name="Google Shape;1180;p82"/>
              <p:cNvSpPr txBox="1"/>
              <p:nvPr/>
            </p:nvSpPr>
            <p:spPr>
              <a:xfrm>
                <a:off x="164880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×9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81" name="Google Shape;1181;p82"/>
              <p:cNvSpPr txBox="1"/>
              <p:nvPr/>
            </p:nvSpPr>
            <p:spPr>
              <a:xfrm>
                <a:off x="222822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×9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182" name="Google Shape;1182;p82"/>
            <p:cNvGrpSpPr/>
            <p:nvPr/>
          </p:nvGrpSpPr>
          <p:grpSpPr>
            <a:xfrm>
              <a:off x="468291" y="1701066"/>
              <a:ext cx="2149760" cy="437700"/>
              <a:chOff x="468291" y="1701066"/>
              <a:chExt cx="2149760" cy="437700"/>
            </a:xfrm>
          </p:grpSpPr>
          <p:sp>
            <p:nvSpPr>
              <p:cNvPr id="1183" name="Google Shape;1183;p82"/>
              <p:cNvSpPr/>
              <p:nvPr/>
            </p:nvSpPr>
            <p:spPr>
              <a:xfrm flipH="1" rot="10800000">
                <a:off x="46829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82"/>
              <p:cNvSpPr/>
              <p:nvPr/>
            </p:nvSpPr>
            <p:spPr>
              <a:xfrm flipH="1" rot="10800000">
                <a:off x="1004247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82"/>
              <p:cNvSpPr/>
              <p:nvPr/>
            </p:nvSpPr>
            <p:spPr>
              <a:xfrm flipH="1" rot="10800000">
                <a:off x="1561132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82"/>
              <p:cNvSpPr/>
              <p:nvPr/>
            </p:nvSpPr>
            <p:spPr>
              <a:xfrm flipH="1" rot="10800000">
                <a:off x="210985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87" name="Google Shape;1187;p82"/>
          <p:cNvGrpSpPr/>
          <p:nvPr/>
        </p:nvGrpSpPr>
        <p:grpSpPr>
          <a:xfrm>
            <a:off x="993315" y="1675045"/>
            <a:ext cx="2607014" cy="613473"/>
            <a:chOff x="468291" y="1701066"/>
            <a:chExt cx="2149760" cy="757374"/>
          </a:xfrm>
        </p:grpSpPr>
        <p:grpSp>
          <p:nvGrpSpPr>
            <p:cNvPr id="1188" name="Google Shape;1188;p82"/>
            <p:cNvGrpSpPr/>
            <p:nvPr/>
          </p:nvGrpSpPr>
          <p:grpSpPr>
            <a:xfrm>
              <a:off x="522808" y="2119140"/>
              <a:ext cx="2093617" cy="339300"/>
              <a:chOff x="522808" y="1509540"/>
              <a:chExt cx="2093617" cy="339300"/>
            </a:xfrm>
          </p:grpSpPr>
          <p:sp>
            <p:nvSpPr>
              <p:cNvPr id="1189" name="Google Shape;1189;p82"/>
              <p:cNvSpPr txBox="1"/>
              <p:nvPr/>
            </p:nvSpPr>
            <p:spPr>
              <a:xfrm>
                <a:off x="522808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×7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90" name="Google Shape;1190;p82"/>
              <p:cNvSpPr txBox="1"/>
              <p:nvPr/>
            </p:nvSpPr>
            <p:spPr>
              <a:xfrm>
                <a:off x="1075251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×7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91" name="Google Shape;1191;p82"/>
              <p:cNvSpPr txBox="1"/>
              <p:nvPr/>
            </p:nvSpPr>
            <p:spPr>
              <a:xfrm>
                <a:off x="164880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×7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92" name="Google Shape;1192;p82"/>
              <p:cNvSpPr txBox="1"/>
              <p:nvPr/>
            </p:nvSpPr>
            <p:spPr>
              <a:xfrm>
                <a:off x="2228225" y="1509540"/>
                <a:ext cx="388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×7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193" name="Google Shape;1193;p82"/>
            <p:cNvGrpSpPr/>
            <p:nvPr/>
          </p:nvGrpSpPr>
          <p:grpSpPr>
            <a:xfrm>
              <a:off x="468291" y="1701066"/>
              <a:ext cx="2149760" cy="437700"/>
              <a:chOff x="468291" y="1701066"/>
              <a:chExt cx="2149760" cy="437700"/>
            </a:xfrm>
          </p:grpSpPr>
          <p:sp>
            <p:nvSpPr>
              <p:cNvPr id="1194" name="Google Shape;1194;p82"/>
              <p:cNvSpPr/>
              <p:nvPr/>
            </p:nvSpPr>
            <p:spPr>
              <a:xfrm flipH="1" rot="10800000">
                <a:off x="46829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82"/>
              <p:cNvSpPr/>
              <p:nvPr/>
            </p:nvSpPr>
            <p:spPr>
              <a:xfrm flipH="1" rot="10800000">
                <a:off x="1004247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82"/>
              <p:cNvSpPr/>
              <p:nvPr/>
            </p:nvSpPr>
            <p:spPr>
              <a:xfrm flipH="1" rot="10800000">
                <a:off x="1561132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82"/>
              <p:cNvSpPr/>
              <p:nvPr/>
            </p:nvSpPr>
            <p:spPr>
              <a:xfrm flipH="1" rot="10800000">
                <a:off x="210985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98" name="Google Shape;1198;p82"/>
          <p:cNvSpPr txBox="1"/>
          <p:nvPr/>
        </p:nvSpPr>
        <p:spPr>
          <a:xfrm flipH="1">
            <a:off x="5313001" y="3247475"/>
            <a:ext cx="27915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524.88 ÷ 58.32 = 9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82"/>
          <p:cNvSpPr txBox="1"/>
          <p:nvPr/>
        </p:nvSpPr>
        <p:spPr>
          <a:xfrm flipH="1">
            <a:off x="5313001" y="3653875"/>
            <a:ext cx="27915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58.32 ÷ 6.48 = 9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82"/>
          <p:cNvSpPr txBox="1"/>
          <p:nvPr/>
        </p:nvSpPr>
        <p:spPr>
          <a:xfrm flipH="1">
            <a:off x="5313001" y="4060275"/>
            <a:ext cx="27915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6.48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0.72 = 9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1" name="Google Shape;1201;p82"/>
          <p:cNvSpPr txBox="1"/>
          <p:nvPr/>
        </p:nvSpPr>
        <p:spPr>
          <a:xfrm flipH="1">
            <a:off x="5313001" y="4466675"/>
            <a:ext cx="27915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0.72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0.08 = 9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83"/>
          <p:cNvSpPr txBox="1"/>
          <p:nvPr>
            <p:ph idx="1" type="body"/>
          </p:nvPr>
        </p:nvSpPr>
        <p:spPr>
          <a:xfrm>
            <a:off x="324000" y="759300"/>
            <a:ext cx="8237700" cy="66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U qaybi eray kasta eraygii hore si aad u hesho saamiga guud (common ratio) ee mid kasta oo ka mid ah taxanahan joometeriga (geometric sequences).</a:t>
            </a:r>
            <a:endParaRPr sz="2000"/>
          </a:p>
        </p:txBody>
      </p:sp>
      <p:sp>
        <p:nvSpPr>
          <p:cNvPr id="1207" name="Google Shape;1207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graphicFrame>
        <p:nvGraphicFramePr>
          <p:cNvPr id="1208" name="Google Shape;1208;p83"/>
          <p:cNvGraphicFramePr/>
          <p:nvPr/>
        </p:nvGraphicFramePr>
        <p:xfrm>
          <a:off x="261219" y="15116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336375"/>
                <a:gridCol w="569200"/>
                <a:gridCol w="569200"/>
                <a:gridCol w="569200"/>
                <a:gridCol w="586725"/>
                <a:gridCol w="539125"/>
                <a:gridCol w="7126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567,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189,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63,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7,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209" name="Google Shape;1209;p83"/>
          <p:cNvGrpSpPr/>
          <p:nvPr/>
        </p:nvGrpSpPr>
        <p:grpSpPr>
          <a:xfrm>
            <a:off x="846507" y="1709818"/>
            <a:ext cx="2276381" cy="354537"/>
            <a:chOff x="468291" y="1701066"/>
            <a:chExt cx="2149760" cy="437700"/>
          </a:xfrm>
        </p:grpSpPr>
        <p:sp>
          <p:nvSpPr>
            <p:cNvPr id="1210" name="Google Shape;1210;p83"/>
            <p:cNvSpPr/>
            <p:nvPr/>
          </p:nvSpPr>
          <p:spPr>
            <a:xfrm flipH="1" rot="10800000">
              <a:off x="468291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83"/>
            <p:cNvSpPr/>
            <p:nvPr/>
          </p:nvSpPr>
          <p:spPr>
            <a:xfrm flipH="1" rot="10800000">
              <a:off x="1004247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83"/>
            <p:cNvSpPr/>
            <p:nvPr/>
          </p:nvSpPr>
          <p:spPr>
            <a:xfrm flipH="1" rot="10800000">
              <a:off x="1561132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83"/>
            <p:cNvSpPr/>
            <p:nvPr/>
          </p:nvSpPr>
          <p:spPr>
            <a:xfrm flipH="1" rot="10800000">
              <a:off x="2109851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1214" name="Google Shape;1214;p83"/>
          <p:cNvGraphicFramePr/>
          <p:nvPr/>
        </p:nvGraphicFramePr>
        <p:xfrm>
          <a:off x="261219" y="31589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378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15" name="Google Shape;1215;p83"/>
          <p:cNvSpPr txBox="1"/>
          <p:nvPr/>
        </p:nvSpPr>
        <p:spPr>
          <a:xfrm flipH="1">
            <a:off x="4561046" y="1469466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21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83"/>
          <p:cNvSpPr txBox="1"/>
          <p:nvPr/>
        </p:nvSpPr>
        <p:spPr>
          <a:xfrm flipH="1">
            <a:off x="4561046" y="1906122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21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63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83"/>
          <p:cNvSpPr txBox="1"/>
          <p:nvPr/>
        </p:nvSpPr>
        <p:spPr>
          <a:xfrm flipH="1">
            <a:off x="4561046" y="2342778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63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189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8" name="Google Shape;1218;p83"/>
          <p:cNvSpPr txBox="1"/>
          <p:nvPr/>
        </p:nvSpPr>
        <p:spPr>
          <a:xfrm flipH="1">
            <a:off x="4561046" y="2779434"/>
            <a:ext cx="3122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189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567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219" name="Google Shape;1219;p83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5075" y="2095546"/>
            <a:ext cx="243756" cy="381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220" name="Google Shape;1220;p83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705" y="2095546"/>
            <a:ext cx="243756" cy="381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221" name="Google Shape;1221;p83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2392" y="2095546"/>
            <a:ext cx="243756" cy="381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222" name="Google Shape;1222;p83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851" y="2095546"/>
            <a:ext cx="243756" cy="381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3" name="Google Shape;1223;p83"/>
          <p:cNvGrpSpPr/>
          <p:nvPr/>
        </p:nvGrpSpPr>
        <p:grpSpPr>
          <a:xfrm>
            <a:off x="790575" y="3489322"/>
            <a:ext cx="1652500" cy="796922"/>
            <a:chOff x="790575" y="3489322"/>
            <a:chExt cx="1652500" cy="796922"/>
          </a:xfrm>
        </p:grpSpPr>
        <p:grpSp>
          <p:nvGrpSpPr>
            <p:cNvPr id="1224" name="Google Shape;1224;p83"/>
            <p:cNvGrpSpPr/>
            <p:nvPr/>
          </p:nvGrpSpPr>
          <p:grpSpPr>
            <a:xfrm>
              <a:off x="816304" y="3489322"/>
              <a:ext cx="1626771" cy="354537"/>
              <a:chOff x="462018" y="1701066"/>
              <a:chExt cx="2276797" cy="437700"/>
            </a:xfrm>
          </p:grpSpPr>
          <p:sp>
            <p:nvSpPr>
              <p:cNvPr id="1225" name="Google Shape;1225;p83"/>
              <p:cNvSpPr/>
              <p:nvPr/>
            </p:nvSpPr>
            <p:spPr>
              <a:xfrm flipH="1" rot="10800000">
                <a:off x="462018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83"/>
              <p:cNvSpPr/>
              <p:nvPr/>
            </p:nvSpPr>
            <p:spPr>
              <a:xfrm flipH="1" rot="10800000">
                <a:off x="1040319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83"/>
              <p:cNvSpPr/>
              <p:nvPr/>
            </p:nvSpPr>
            <p:spPr>
              <a:xfrm flipH="1" rot="10800000">
                <a:off x="1639549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83"/>
              <p:cNvSpPr/>
              <p:nvPr/>
            </p:nvSpPr>
            <p:spPr>
              <a:xfrm flipH="1" rot="10800000">
                <a:off x="22306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descr="&lt;math xmlns=&quot;http://www.w3.org/1998/Math/MathML&quot; display=&quot;block&quot; data-is-equatio=&quot;1&quot; data-latex=&quot;\times\frac{3}{2}&quot;&gt;&lt;mo&gt;×&lt;/mo&gt;&lt;mfrac&gt;&lt;mn&gt;3&lt;/mn&gt;&lt;mn&gt;2&lt;/mn&gt;&lt;/mfrac&gt;&lt;/math&gt;" id="1229" name="Google Shape;1229;p83" title="times three halve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128583" y="3878968"/>
              <a:ext cx="269507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3}{2}&quot;&gt;&lt;mo&gt;×&lt;/mo&gt;&lt;mfrac&gt;&lt;mn&gt;3&lt;/mn&gt;&lt;mn&gt;2&lt;/mn&gt;&lt;/mfrac&gt;&lt;/math&gt;" id="1230" name="Google Shape;1230;p83" title="times three halve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698956" y="3878968"/>
              <a:ext cx="269507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3}{2}&quot;&gt;&lt;mo&gt;×&lt;/mo&gt;&lt;mfrac&gt;&lt;mn&gt;3&lt;/mn&gt;&lt;mn&gt;2&lt;/mn&gt;&lt;/mfrac&gt;&lt;/math&gt;" id="1231" name="Google Shape;1231;p83" title="times three halve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260542" y="3878968"/>
              <a:ext cx="269507" cy="40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3}{2}&quot;&gt;&lt;mo&gt;×&lt;/mo&gt;&lt;mfrac&gt;&lt;mn&gt;3&lt;/mn&gt;&lt;mn&gt;2&lt;/mn&gt;&lt;/mfrac&gt;&lt;/math&gt;" id="1232" name="Google Shape;1232;p83" title="times three halve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90575" y="3878968"/>
              <a:ext cx="269507" cy="4072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&lt;math xmlns=&quot;http://www.w3.org/1998/Math/MathML&quot; display=&quot;block&quot; data-is-equatio=&quot;1&quot; data-latex=&quot;\frac{1}{4},\ \frac{3}{8},\ \frac{9}{16},\ \frac{27}{32},\ \frac{81}{64},\ \ ...&quot;&gt;&lt;mfrac&gt;&lt;mn&gt;1&lt;/mn&gt;&lt;mn&gt;4&lt;/mn&gt;&lt;/mfrac&gt;&lt;mo&gt;,&lt;/mo&gt;&lt;mtext&gt;&lt;/mtext&gt;&lt;mfrac&gt;&lt;mn&gt;3&lt;/mn&gt;&lt;mn&gt;8&lt;/mn&gt;&lt;/mfrac&gt;&lt;mo&gt;,&lt;/mo&gt;&lt;mtext&gt;&lt;/mtext&gt;&lt;mfrac&gt;&lt;mn&gt;9&lt;/mn&gt;&lt;mn&gt;16&lt;/mn&gt;&lt;/mfrac&gt;&lt;mo&gt;,&lt;/mo&gt;&lt;mtext&gt;&lt;/mtext&gt;&lt;mfrac&gt;&lt;mn&gt;27&lt;/mn&gt;&lt;mn&gt;32&lt;/mn&gt;&lt;/mfrac&gt;&lt;mo&gt;,&lt;/mo&gt;&lt;mtext&gt;&lt;/mtext&gt;&lt;mfrac&gt;&lt;mn&gt;81&lt;/mn&gt;&lt;mn&gt;64&lt;/mn&gt;&lt;/mfrac&gt;&lt;mo&gt;,&lt;/mo&gt;&lt;mtext&gt;&lt;/mtext&gt;&lt;mtext&gt;&lt;/mtext&gt;&lt;mo&gt;.&lt;/mo&gt;&lt;mo&gt;.&lt;/mo&gt;&lt;mo&gt;.&lt;/mo&gt;&lt;/math&gt;" id="1233" name="Google Shape;1233;p83" title="one fourth comma three eighths comma 9 over 16 comma 27 over 32 comma 81 over 64 comma period period perio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971" y="3097156"/>
            <a:ext cx="2437100" cy="4932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234" name="Google Shape;1234;p83" title="one thir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22556" y="2735203"/>
            <a:ext cx="123058" cy="407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235" name="Google Shape;1235;p83" title="one thir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46343" y="2300135"/>
            <a:ext cx="123058" cy="407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236" name="Google Shape;1236;p83" title="one thir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2518" y="1865067"/>
            <a:ext cx="123058" cy="407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237" name="Google Shape;1237;p83" title="one thir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0118" y="1429998"/>
            <a:ext cx="123058" cy="407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1}{64}\div\frac{27}{32}=\frac{3}{2}&quot;&gt;&lt;mfrac&gt;&lt;mn&gt;81&lt;/mn&gt;&lt;mn&gt;64&lt;/mn&gt;&lt;/mfrac&gt;&lt;mo&gt;÷&lt;/mo&gt;&lt;mfrac&gt;&lt;mn&gt;27&lt;/mn&gt;&lt;mn&gt;32&lt;/mn&gt;&lt;/mfrac&gt;&lt;mo&gt;=&lt;/mo&gt;&lt;mfrac&gt;&lt;mn&gt;3&lt;/mn&gt;&lt;mn&gt;2&lt;/mn&gt;&lt;/mfrac&gt;&lt;/math&gt;" id="1238" name="Google Shape;1238;p83" title="81 over 64 divided by 27 over 32 equals three halve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2795" y="3249192"/>
            <a:ext cx="1582988" cy="5882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7}{32}\div\frac{9}{16}=\frac{3}{2}&quot;&gt;&lt;mfrac&gt;&lt;mn&gt;27&lt;/mn&gt;&lt;mn&gt;32&lt;/mn&gt;&lt;/mfrac&gt;&lt;mo&gt;÷&lt;/mo&gt;&lt;mfrac&gt;&lt;mn&gt;9&lt;/mn&gt;&lt;mn&gt;16&lt;/mn&gt;&lt;/mfrac&gt;&lt;mo&gt;=&lt;/mo&gt;&lt;mfrac&gt;&lt;mn&gt;3&lt;/mn&gt;&lt;mn&gt;2&lt;/mn&gt;&lt;/mfrac&gt;&lt;/math&gt;" id="1239" name="Google Shape;1239;p83" title="27 over 32 divided by 9 over 16 equals three halve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69271" y="4123103"/>
            <a:ext cx="1582988" cy="5882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9}{16}\div\frac{3}{8}=\frac{3}{2}&quot;&gt;&lt;mfrac&gt;&lt;mn&gt;9&lt;/mn&gt;&lt;mn&gt;16&lt;/mn&gt;&lt;/mfrac&gt;&lt;mo&gt;÷&lt;/mo&gt;&lt;mfrac&gt;&lt;mn&gt;3&lt;/mn&gt;&lt;mn&gt;8&lt;/mn&gt;&lt;/mfrac&gt;&lt;mo&gt;=&lt;/mo&gt;&lt;mfrac&gt;&lt;mn&gt;3&lt;/mn&gt;&lt;mn&gt;2&lt;/mn&gt;&lt;/mfrac&gt;&lt;/math&gt;" id="1240" name="Google Shape;1240;p83" title="9 over 16 divided by three eighths equals three halves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57569" y="3251179"/>
            <a:ext cx="1427285" cy="5838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8}\div\frac{1}{4}=\frac{3}{2}&quot;&gt;&lt;mfrac&gt;&lt;mn&gt;3&lt;/mn&gt;&lt;mn&gt;8&lt;/mn&gt;&lt;/mfrac&gt;&lt;mo&gt;÷&lt;/mo&gt;&lt;mfrac&gt;&lt;mn&gt;1&lt;/mn&gt;&lt;mn&gt;4&lt;/mn&gt;&lt;/mfrac&gt;&lt;mo&gt;=&lt;/mo&gt;&lt;mfrac&gt;&lt;mn&gt;3&lt;/mn&gt;&lt;mn&gt;2&lt;/mn&gt;&lt;/mfrac&gt;&lt;/math&gt;" id="1241" name="Google Shape;1241;p83" title="three eighths divided by one fourth equals three halves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543992" y="4115450"/>
            <a:ext cx="1332132" cy="601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84"/>
          <p:cNvSpPr txBox="1"/>
          <p:nvPr>
            <p:ph idx="1" type="body"/>
          </p:nvPr>
        </p:nvSpPr>
        <p:spPr>
          <a:xfrm>
            <a:off x="324000" y="759300"/>
            <a:ext cx="7149000" cy="119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a) Taxanahan waa joometeri (geometric). Muuji inuu yahay oo qor jumlad ku caddaynaysa sababta.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768, 576, 432, 324, 243,  …</a:t>
            </a:r>
            <a:endParaRPr/>
          </a:p>
        </p:txBody>
      </p:sp>
      <p:sp>
        <p:nvSpPr>
          <p:cNvPr id="1247" name="Google Shape;1247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sp>
        <p:nvSpPr>
          <p:cNvPr id="1248" name="Google Shape;1248;p84"/>
          <p:cNvSpPr txBox="1"/>
          <p:nvPr/>
        </p:nvSpPr>
        <p:spPr>
          <a:xfrm flipH="1">
            <a:off x="328100" y="3105925"/>
            <a:ext cx="3526500" cy="13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Taxanahu wuxuu leeyahay saami guud (common ratio) oo u dhexeeya erayaasha is xiga, sidaa darteed waa joometeri (geometric).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9" name="Google Shape;1249;p84"/>
          <p:cNvSpPr txBox="1"/>
          <p:nvPr/>
        </p:nvSpPr>
        <p:spPr>
          <a:xfrm flipH="1">
            <a:off x="5780148" y="1545675"/>
            <a:ext cx="15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243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324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84"/>
          <p:cNvSpPr txBox="1"/>
          <p:nvPr/>
        </p:nvSpPr>
        <p:spPr>
          <a:xfrm flipH="1">
            <a:off x="5780148" y="2180675"/>
            <a:ext cx="15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324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432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84"/>
          <p:cNvSpPr txBox="1"/>
          <p:nvPr/>
        </p:nvSpPr>
        <p:spPr>
          <a:xfrm flipH="1">
            <a:off x="5780148" y="2815675"/>
            <a:ext cx="15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432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576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84"/>
          <p:cNvSpPr txBox="1"/>
          <p:nvPr/>
        </p:nvSpPr>
        <p:spPr>
          <a:xfrm flipH="1">
            <a:off x="5780148" y="3450675"/>
            <a:ext cx="15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576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768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4}&quot;&gt;&lt;mfrac&gt;&lt;mn&gt;3&lt;/mn&gt;&lt;mn&gt;4&lt;/mn&gt;&lt;/mfrac&gt;&lt;/math&gt;" id="1253" name="Google Shape;1253;p84" title="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1094" y="1460365"/>
            <a:ext cx="165903" cy="490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1254" name="Google Shape;1254;p84" title="times three fourths"/>
          <p:cNvPicPr preferRelativeResize="0"/>
          <p:nvPr/>
        </p:nvPicPr>
        <p:blipFill rotWithShape="1">
          <a:blip r:embed="rId4">
            <a:alphaModFix/>
          </a:blip>
          <a:srcRect b="0" l="52223" r="0" t="0"/>
          <a:stretch/>
        </p:blipFill>
        <p:spPr>
          <a:xfrm>
            <a:off x="1313403" y="3450675"/>
            <a:ext cx="165900" cy="487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4}&quot;&gt;&lt;mfrac&gt;&lt;mn&gt;3&lt;/mn&gt;&lt;mn&gt;4&lt;/mn&gt;&lt;/mfrac&gt;&lt;/math&gt;" id="1255" name="Google Shape;1255;p84" title="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1094" y="2095365"/>
            <a:ext cx="165903" cy="490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4}&quot;&gt;&lt;mfrac&gt;&lt;mn&gt;3&lt;/mn&gt;&lt;mn&gt;4&lt;/mn&gt;&lt;/mfrac&gt;&lt;/math&gt;" id="1256" name="Google Shape;1256;p84" title="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1094" y="2730365"/>
            <a:ext cx="165903" cy="490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4}&quot;&gt;&lt;mfrac&gt;&lt;mn&gt;3&lt;/mn&gt;&lt;mn&gt;4&lt;/mn&gt;&lt;/mfrac&gt;&lt;/math&gt;" id="1257" name="Google Shape;1257;p84" title="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1094" y="3365365"/>
            <a:ext cx="165903" cy="490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8" name="Google Shape;1258;p84"/>
          <p:cNvGrpSpPr/>
          <p:nvPr/>
        </p:nvGrpSpPr>
        <p:grpSpPr>
          <a:xfrm>
            <a:off x="587625" y="1709922"/>
            <a:ext cx="2379354" cy="773099"/>
            <a:chOff x="587625" y="1709922"/>
            <a:chExt cx="2379354" cy="773099"/>
          </a:xfrm>
        </p:grpSpPr>
        <p:grpSp>
          <p:nvGrpSpPr>
            <p:cNvPr id="1259" name="Google Shape;1259;p84"/>
            <p:cNvGrpSpPr/>
            <p:nvPr/>
          </p:nvGrpSpPr>
          <p:grpSpPr>
            <a:xfrm>
              <a:off x="587625" y="1709922"/>
              <a:ext cx="2379354" cy="354537"/>
              <a:chOff x="468291" y="1701066"/>
              <a:chExt cx="2149760" cy="437700"/>
            </a:xfrm>
          </p:grpSpPr>
          <p:sp>
            <p:nvSpPr>
              <p:cNvPr id="1260" name="Google Shape;1260;p84"/>
              <p:cNvSpPr/>
              <p:nvPr/>
            </p:nvSpPr>
            <p:spPr>
              <a:xfrm flipH="1" rot="10800000">
                <a:off x="46829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1" name="Google Shape;1261;p84"/>
              <p:cNvSpPr/>
              <p:nvPr/>
            </p:nvSpPr>
            <p:spPr>
              <a:xfrm flipH="1" rot="10800000">
                <a:off x="1004247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2" name="Google Shape;1262;p84"/>
              <p:cNvSpPr/>
              <p:nvPr/>
            </p:nvSpPr>
            <p:spPr>
              <a:xfrm flipH="1" rot="10800000">
                <a:off x="1561132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84"/>
              <p:cNvSpPr/>
              <p:nvPr/>
            </p:nvSpPr>
            <p:spPr>
              <a:xfrm flipH="1" rot="10800000">
                <a:off x="210985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1264" name="Google Shape;1264;p84" title="times three fourth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6921" y="2100221"/>
              <a:ext cx="272909" cy="382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1265" name="Google Shape;1265;p84" title="times three fourth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306521" y="2100221"/>
              <a:ext cx="272909" cy="382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1266" name="Google Shape;1266;p84" title="times three fourth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916121" y="2100221"/>
              <a:ext cx="272909" cy="382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1267" name="Google Shape;1267;p84" title="times three fourth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45892" y="2100221"/>
              <a:ext cx="272909" cy="382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85"/>
          <p:cNvSpPr txBox="1"/>
          <p:nvPr>
            <p:ph idx="1" type="body"/>
          </p:nvPr>
        </p:nvSpPr>
        <p:spPr>
          <a:xfrm>
            <a:off x="324000" y="759300"/>
            <a:ext cx="7149000" cy="119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a) Taxanahan waa joometeri (geometric). Muuji inuu yahay oo qor jumlad ku caddaynaysa sababta.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768, 576, 432, 324, 243,  …</a:t>
            </a:r>
            <a:endParaRPr/>
          </a:p>
        </p:txBody>
      </p:sp>
      <p:sp>
        <p:nvSpPr>
          <p:cNvPr id="1273" name="Google Shape;1273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graphicFrame>
        <p:nvGraphicFramePr>
          <p:cNvPr id="1274" name="Google Shape;1274;p85"/>
          <p:cNvGraphicFramePr/>
          <p:nvPr/>
        </p:nvGraphicFramePr>
        <p:xfrm>
          <a:off x="6081188" y="13970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768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576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576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432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324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275" name="Google Shape;1275;p85"/>
          <p:cNvGrpSpPr/>
          <p:nvPr/>
        </p:nvGrpSpPr>
        <p:grpSpPr>
          <a:xfrm>
            <a:off x="5286697" y="1601102"/>
            <a:ext cx="3147978" cy="2942700"/>
            <a:chOff x="5286697" y="1601102"/>
            <a:chExt cx="3147978" cy="2942700"/>
          </a:xfrm>
        </p:grpSpPr>
        <p:grpSp>
          <p:nvGrpSpPr>
            <p:cNvPr id="1276" name="Google Shape;1276;p85"/>
            <p:cNvGrpSpPr/>
            <p:nvPr/>
          </p:nvGrpSpPr>
          <p:grpSpPr>
            <a:xfrm>
              <a:off x="5286697" y="1601102"/>
              <a:ext cx="890957" cy="2942700"/>
              <a:chOff x="5286697" y="1601102"/>
              <a:chExt cx="890957" cy="2942700"/>
            </a:xfrm>
          </p:grpSpPr>
          <p:sp>
            <p:nvSpPr>
              <p:cNvPr id="1277" name="Google Shape;1277;p85"/>
              <p:cNvSpPr/>
              <p:nvPr/>
            </p:nvSpPr>
            <p:spPr>
              <a:xfrm flipH="1" rot="-5400000">
                <a:off x="5791254" y="16428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8" name="Google Shape;1278;p85"/>
              <p:cNvSpPr txBox="1"/>
              <p:nvPr/>
            </p:nvSpPr>
            <p:spPr>
              <a:xfrm>
                <a:off x="5286698" y="1652375"/>
                <a:ext cx="6219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÷192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79" name="Google Shape;1279;p85"/>
              <p:cNvSpPr/>
              <p:nvPr/>
            </p:nvSpPr>
            <p:spPr>
              <a:xfrm flipH="1" rot="-5400000">
                <a:off x="5791254" y="24810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0" name="Google Shape;1280;p85"/>
              <p:cNvSpPr txBox="1"/>
              <p:nvPr/>
            </p:nvSpPr>
            <p:spPr>
              <a:xfrm>
                <a:off x="5286698" y="2490575"/>
                <a:ext cx="6219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÷144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81" name="Google Shape;1281;p85"/>
              <p:cNvSpPr/>
              <p:nvPr/>
            </p:nvSpPr>
            <p:spPr>
              <a:xfrm flipH="1" rot="-5400000">
                <a:off x="5791254" y="33192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85"/>
              <p:cNvSpPr txBox="1"/>
              <p:nvPr/>
            </p:nvSpPr>
            <p:spPr>
              <a:xfrm>
                <a:off x="5286697" y="3328775"/>
                <a:ext cx="5460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÷108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83" name="Google Shape;1283;p85"/>
              <p:cNvSpPr/>
              <p:nvPr/>
            </p:nvSpPr>
            <p:spPr>
              <a:xfrm flipH="1" rot="-5400000">
                <a:off x="5740828" y="41574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4" name="Google Shape;1284;p85"/>
              <p:cNvSpPr txBox="1"/>
              <p:nvPr/>
            </p:nvSpPr>
            <p:spPr>
              <a:xfrm>
                <a:off x="5363732" y="4166965"/>
                <a:ext cx="4185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÷81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285" name="Google Shape;1285;p85"/>
            <p:cNvGrpSpPr/>
            <p:nvPr/>
          </p:nvGrpSpPr>
          <p:grpSpPr>
            <a:xfrm>
              <a:off x="7423069" y="1601102"/>
              <a:ext cx="1011607" cy="2942700"/>
              <a:chOff x="8108869" y="1601102"/>
              <a:chExt cx="1011607" cy="2942700"/>
            </a:xfrm>
          </p:grpSpPr>
          <p:sp>
            <p:nvSpPr>
              <p:cNvPr id="1286" name="Google Shape;1286;p85"/>
              <p:cNvSpPr/>
              <p:nvPr/>
            </p:nvSpPr>
            <p:spPr>
              <a:xfrm rot="5400000">
                <a:off x="8077254" y="16428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7" name="Google Shape;1287;p85"/>
              <p:cNvSpPr txBox="1"/>
              <p:nvPr/>
            </p:nvSpPr>
            <p:spPr>
              <a:xfrm>
                <a:off x="8528276" y="1652375"/>
                <a:ext cx="5922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÷192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88" name="Google Shape;1288;p85"/>
              <p:cNvSpPr/>
              <p:nvPr/>
            </p:nvSpPr>
            <p:spPr>
              <a:xfrm rot="5400000">
                <a:off x="8077254" y="24810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85"/>
              <p:cNvSpPr txBox="1"/>
              <p:nvPr/>
            </p:nvSpPr>
            <p:spPr>
              <a:xfrm>
                <a:off x="8528276" y="2490575"/>
                <a:ext cx="5493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÷144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90" name="Google Shape;1290;p85"/>
              <p:cNvSpPr/>
              <p:nvPr/>
            </p:nvSpPr>
            <p:spPr>
              <a:xfrm rot="5400000">
                <a:off x="8077254" y="33192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1" name="Google Shape;1291;p85"/>
              <p:cNvSpPr txBox="1"/>
              <p:nvPr/>
            </p:nvSpPr>
            <p:spPr>
              <a:xfrm>
                <a:off x="8523775" y="3328775"/>
                <a:ext cx="5460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÷108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92" name="Google Shape;1292;p85"/>
              <p:cNvSpPr/>
              <p:nvPr/>
            </p:nvSpPr>
            <p:spPr>
              <a:xfrm rot="5400000">
                <a:off x="8067169" y="41574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3" name="Google Shape;1293;p85"/>
              <p:cNvSpPr txBox="1"/>
              <p:nvPr/>
            </p:nvSpPr>
            <p:spPr>
              <a:xfrm>
                <a:off x="8513688" y="4166965"/>
                <a:ext cx="4185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÷81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graphicFrame>
        <p:nvGraphicFramePr>
          <p:cNvPr id="1294" name="Google Shape;1294;p85"/>
          <p:cNvGraphicFramePr/>
          <p:nvPr/>
        </p:nvGraphicFramePr>
        <p:xfrm>
          <a:off x="6081188" y="13970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768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576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576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432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324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95" name="Google Shape;1295;p85"/>
          <p:cNvSpPr txBox="1"/>
          <p:nvPr/>
        </p:nvSpPr>
        <p:spPr>
          <a:xfrm flipH="1">
            <a:off x="328200" y="2361750"/>
            <a:ext cx="4587300" cy="11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Taxanahu wuxuu leeyahay saami joogto ah (constant ratio) 4 : 3 oo u dhexeeya erayaasha is xiga, sidaa darteed waa joometeri (geometric).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Xusuusnow in saamiga guud (common ratio) la bixiyo sida hal qiime (single value).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6" name="Google Shape;1296;p85"/>
          <p:cNvSpPr txBox="1"/>
          <p:nvPr/>
        </p:nvSpPr>
        <p:spPr>
          <a:xfrm flipH="1">
            <a:off x="328201" y="1966925"/>
            <a:ext cx="42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sidoo kale tidhi…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86"/>
          <p:cNvSpPr txBox="1"/>
          <p:nvPr>
            <p:ph idx="1" type="body"/>
          </p:nvPr>
        </p:nvSpPr>
        <p:spPr>
          <a:xfrm>
            <a:off x="324000" y="759300"/>
            <a:ext cx="7149000" cy="119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b) Taxanahan ma aha joometeri. Muuji inuusan ahayn oo qor jumlad ku caddaynaysa sababta.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756, 252, 126, 42, 21,  …</a:t>
            </a:r>
            <a:endParaRPr/>
          </a:p>
        </p:txBody>
      </p:sp>
      <p:sp>
        <p:nvSpPr>
          <p:cNvPr id="1302" name="Google Shape;1302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sp>
        <p:nvSpPr>
          <p:cNvPr id="1303" name="Google Shape;1303;p86"/>
          <p:cNvSpPr txBox="1"/>
          <p:nvPr/>
        </p:nvSpPr>
        <p:spPr>
          <a:xfrm flipH="1">
            <a:off x="328425" y="3105925"/>
            <a:ext cx="4817100" cy="13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Taxanahu wuxuu leeyahay xiriir isku dhufasho (multiplicative relationship) oo u dhexeeya qaar ka mid ah erayaasha iyo oo u dhexeeya kuwa kale, sidaa darteed ma aha joometeri (not geometric).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4" name="Google Shape;1304;p86"/>
          <p:cNvSpPr txBox="1"/>
          <p:nvPr/>
        </p:nvSpPr>
        <p:spPr>
          <a:xfrm flipH="1">
            <a:off x="5780148" y="1870646"/>
            <a:ext cx="15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21 ÷ 42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5" name="Google Shape;1305;p86"/>
          <p:cNvSpPr txBox="1"/>
          <p:nvPr/>
        </p:nvSpPr>
        <p:spPr>
          <a:xfrm flipH="1">
            <a:off x="5780148" y="2505646"/>
            <a:ext cx="15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42 ÷ 126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6" name="Google Shape;1306;p86"/>
          <p:cNvSpPr txBox="1"/>
          <p:nvPr/>
        </p:nvSpPr>
        <p:spPr>
          <a:xfrm flipH="1">
            <a:off x="5780148" y="3140646"/>
            <a:ext cx="15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126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252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7" name="Google Shape;1307;p86"/>
          <p:cNvSpPr txBox="1"/>
          <p:nvPr/>
        </p:nvSpPr>
        <p:spPr>
          <a:xfrm flipH="1">
            <a:off x="5780148" y="3775646"/>
            <a:ext cx="15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252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756 =  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08" name="Google Shape;1308;p86"/>
          <p:cNvGrpSpPr/>
          <p:nvPr/>
        </p:nvGrpSpPr>
        <p:grpSpPr>
          <a:xfrm>
            <a:off x="587625" y="1709922"/>
            <a:ext cx="2379354" cy="354537"/>
            <a:chOff x="468291" y="1701066"/>
            <a:chExt cx="2149760" cy="437700"/>
          </a:xfrm>
        </p:grpSpPr>
        <p:sp>
          <p:nvSpPr>
            <p:cNvPr id="1309" name="Google Shape;1309;p86"/>
            <p:cNvSpPr/>
            <p:nvPr/>
          </p:nvSpPr>
          <p:spPr>
            <a:xfrm flipH="1" rot="10800000">
              <a:off x="468291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86"/>
            <p:cNvSpPr/>
            <p:nvPr/>
          </p:nvSpPr>
          <p:spPr>
            <a:xfrm flipH="1" rot="10800000">
              <a:off x="1004247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86"/>
            <p:cNvSpPr/>
            <p:nvPr/>
          </p:nvSpPr>
          <p:spPr>
            <a:xfrm flipH="1" rot="10800000">
              <a:off x="1561132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86"/>
            <p:cNvSpPr/>
            <p:nvPr/>
          </p:nvSpPr>
          <p:spPr>
            <a:xfrm flipH="1" rot="10800000">
              <a:off x="2109851" y="1701066"/>
              <a:ext cx="508200" cy="4377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313" name="Google Shape;1313;p86" title="times 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8047" y="2110504"/>
            <a:ext cx="310138" cy="4686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314" name="Google Shape;1314;p86" title="times one thir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324" y="2117575"/>
            <a:ext cx="298576" cy="461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315" name="Google Shape;1315;p86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25821" y="2424678"/>
            <a:ext cx="144731" cy="4789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316" name="Google Shape;1316;p86" title="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9598" y="1794461"/>
            <a:ext cx="144731" cy="4611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317" name="Google Shape;1317;p86" title="times 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7247" y="2110504"/>
            <a:ext cx="310138" cy="4686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318" name="Google Shape;1318;p86" title="times one thir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2524" y="2117575"/>
            <a:ext cx="298576" cy="461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319" name="Google Shape;1319;p86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16588" y="3694304"/>
            <a:ext cx="144731" cy="4789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320" name="Google Shape;1320;p86" title="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32851" y="3064088"/>
            <a:ext cx="144731" cy="4611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321" name="Google Shape;1321;p86" title="times 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484" y="3892922"/>
            <a:ext cx="253322" cy="382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322" name="Google Shape;1322;p86" title="times one thir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2650" y="3497527"/>
            <a:ext cx="243878" cy="37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7"/>
          <p:cNvSpPr txBox="1"/>
          <p:nvPr>
            <p:ph idx="1" type="body"/>
          </p:nvPr>
        </p:nvSpPr>
        <p:spPr>
          <a:xfrm>
            <a:off x="324000" y="759300"/>
            <a:ext cx="7149000" cy="119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b) Taxanahan ma aha joometeri. Muuji inuusan ahayn oo qor jumlad ku caddaynaysa sababta.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756, 252, 126, 42, 21,  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aphicFrame>
        <p:nvGraphicFramePr>
          <p:cNvPr id="1328" name="Google Shape;1328;p87"/>
          <p:cNvGraphicFramePr/>
          <p:nvPr/>
        </p:nvGraphicFramePr>
        <p:xfrm>
          <a:off x="6081188" y="15494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329" name="Google Shape;1329;p87"/>
          <p:cNvGrpSpPr/>
          <p:nvPr/>
        </p:nvGrpSpPr>
        <p:grpSpPr>
          <a:xfrm>
            <a:off x="5286697" y="1753502"/>
            <a:ext cx="3147978" cy="2942700"/>
            <a:chOff x="5286697" y="1601102"/>
            <a:chExt cx="3147978" cy="2942700"/>
          </a:xfrm>
        </p:grpSpPr>
        <p:grpSp>
          <p:nvGrpSpPr>
            <p:cNvPr id="1330" name="Google Shape;1330;p87"/>
            <p:cNvGrpSpPr/>
            <p:nvPr/>
          </p:nvGrpSpPr>
          <p:grpSpPr>
            <a:xfrm>
              <a:off x="5286697" y="1601102"/>
              <a:ext cx="890957" cy="2942700"/>
              <a:chOff x="5286697" y="1601102"/>
              <a:chExt cx="890957" cy="2942700"/>
            </a:xfrm>
          </p:grpSpPr>
          <p:sp>
            <p:nvSpPr>
              <p:cNvPr id="1331" name="Google Shape;1331;p87"/>
              <p:cNvSpPr/>
              <p:nvPr/>
            </p:nvSpPr>
            <p:spPr>
              <a:xfrm flipH="1" rot="-5400000">
                <a:off x="5791254" y="16428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2" name="Google Shape;1332;p87"/>
              <p:cNvSpPr txBox="1"/>
              <p:nvPr/>
            </p:nvSpPr>
            <p:spPr>
              <a:xfrm>
                <a:off x="5286698" y="1652375"/>
                <a:ext cx="6219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÷252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33" name="Google Shape;1333;p87"/>
              <p:cNvSpPr/>
              <p:nvPr/>
            </p:nvSpPr>
            <p:spPr>
              <a:xfrm flipH="1" rot="-5400000">
                <a:off x="5791254" y="24810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4" name="Google Shape;1334;p87"/>
              <p:cNvSpPr txBox="1"/>
              <p:nvPr/>
            </p:nvSpPr>
            <p:spPr>
              <a:xfrm>
                <a:off x="5286698" y="2490575"/>
                <a:ext cx="6219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÷126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35" name="Google Shape;1335;p87"/>
              <p:cNvSpPr/>
              <p:nvPr/>
            </p:nvSpPr>
            <p:spPr>
              <a:xfrm flipH="1" rot="-5400000">
                <a:off x="5791254" y="33192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6" name="Google Shape;1336;p87"/>
              <p:cNvSpPr txBox="1"/>
              <p:nvPr/>
            </p:nvSpPr>
            <p:spPr>
              <a:xfrm>
                <a:off x="5286697" y="3328775"/>
                <a:ext cx="5460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÷42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37" name="Google Shape;1337;p87"/>
              <p:cNvSpPr/>
              <p:nvPr/>
            </p:nvSpPr>
            <p:spPr>
              <a:xfrm flipH="1" rot="-5400000">
                <a:off x="5740828" y="41574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8" name="Google Shape;1338;p87"/>
              <p:cNvSpPr txBox="1"/>
              <p:nvPr/>
            </p:nvSpPr>
            <p:spPr>
              <a:xfrm>
                <a:off x="5363732" y="4166965"/>
                <a:ext cx="4185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÷21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339" name="Google Shape;1339;p87"/>
            <p:cNvGrpSpPr/>
            <p:nvPr/>
          </p:nvGrpSpPr>
          <p:grpSpPr>
            <a:xfrm>
              <a:off x="7423069" y="1601102"/>
              <a:ext cx="1011607" cy="2942700"/>
              <a:chOff x="8108869" y="1601102"/>
              <a:chExt cx="1011607" cy="2942700"/>
            </a:xfrm>
          </p:grpSpPr>
          <p:sp>
            <p:nvSpPr>
              <p:cNvPr id="1340" name="Google Shape;1340;p87"/>
              <p:cNvSpPr/>
              <p:nvPr/>
            </p:nvSpPr>
            <p:spPr>
              <a:xfrm rot="5400000">
                <a:off x="8077254" y="16428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1" name="Google Shape;1341;p87"/>
              <p:cNvSpPr txBox="1"/>
              <p:nvPr/>
            </p:nvSpPr>
            <p:spPr>
              <a:xfrm>
                <a:off x="8528276" y="1652375"/>
                <a:ext cx="5922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÷252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42" name="Google Shape;1342;p87"/>
              <p:cNvSpPr/>
              <p:nvPr/>
            </p:nvSpPr>
            <p:spPr>
              <a:xfrm rot="5400000">
                <a:off x="8077254" y="24810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3" name="Google Shape;1343;p87"/>
              <p:cNvSpPr txBox="1"/>
              <p:nvPr/>
            </p:nvSpPr>
            <p:spPr>
              <a:xfrm>
                <a:off x="8528276" y="2490575"/>
                <a:ext cx="5493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÷126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44" name="Google Shape;1344;p87"/>
              <p:cNvSpPr/>
              <p:nvPr/>
            </p:nvSpPr>
            <p:spPr>
              <a:xfrm rot="5400000">
                <a:off x="8077254" y="33192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5" name="Google Shape;1345;p87"/>
              <p:cNvSpPr txBox="1"/>
              <p:nvPr/>
            </p:nvSpPr>
            <p:spPr>
              <a:xfrm>
                <a:off x="8523775" y="3328775"/>
                <a:ext cx="5460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÷42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46" name="Google Shape;1346;p87"/>
              <p:cNvSpPr/>
              <p:nvPr/>
            </p:nvSpPr>
            <p:spPr>
              <a:xfrm rot="5400000">
                <a:off x="8067169" y="4157402"/>
                <a:ext cx="428100" cy="344700"/>
              </a:xfrm>
              <a:prstGeom prst="arc">
                <a:avLst>
                  <a:gd fmla="val 10729459" name="adj1"/>
                  <a:gd fmla="val 881427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87"/>
              <p:cNvSpPr txBox="1"/>
              <p:nvPr/>
            </p:nvSpPr>
            <p:spPr>
              <a:xfrm>
                <a:off x="8513688" y="4166965"/>
                <a:ext cx="418500" cy="32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÷21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graphicFrame>
        <p:nvGraphicFramePr>
          <p:cNvPr id="1348" name="Google Shape;1348;p87"/>
          <p:cNvGraphicFramePr/>
          <p:nvPr/>
        </p:nvGraphicFramePr>
        <p:xfrm>
          <a:off x="6081188" y="15494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252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</a:t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126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2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49" name="Google Shape;1349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sp>
        <p:nvSpPr>
          <p:cNvPr id="1350" name="Google Shape;1350;p87"/>
          <p:cNvSpPr txBox="1"/>
          <p:nvPr/>
        </p:nvSpPr>
        <p:spPr>
          <a:xfrm flipH="1">
            <a:off x="328201" y="2793925"/>
            <a:ext cx="42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Taxanuhu wuxuu leeyahay saami (ratio) 3 : 1 inta u dhaxaysa qaar ka mid ah xubnaha iyo 2 : 1 inta u dhaxaysa kuwa kale, sidaas darteed ma aha geometric.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1" name="Google Shape;1351;p87"/>
          <p:cNvSpPr txBox="1"/>
          <p:nvPr/>
        </p:nvSpPr>
        <p:spPr>
          <a:xfrm flipH="1">
            <a:off x="328201" y="2130900"/>
            <a:ext cx="4243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 laga yaabaa inaad sidoo kale tidhi…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8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saamiga guud (common ratio)</a:t>
            </a:r>
            <a:endParaRPr/>
          </a:p>
        </p:txBody>
      </p:sp>
      <p:sp>
        <p:nvSpPr>
          <p:cNvPr id="1357" name="Google Shape;1357;p8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sp>
        <p:nvSpPr>
          <p:cNvPr id="1358" name="Google Shape;1358;p8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Aqoonsiga taxanaha geometric (geometric sequences)</a:t>
            </a:r>
            <a:endParaRPr/>
          </a:p>
        </p:txBody>
      </p:sp>
      <p:pic>
        <p:nvPicPr>
          <p:cNvPr id="1359" name="Google Shape;135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80" y="300034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89"/>
          <p:cNvSpPr txBox="1"/>
          <p:nvPr/>
        </p:nvSpPr>
        <p:spPr>
          <a:xfrm flipH="1">
            <a:off x="5785704" y="2048819"/>
            <a:ext cx="25173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5 =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5" name="Google Shape;1365;p89"/>
          <p:cNvSpPr txBox="1"/>
          <p:nvPr>
            <p:ph idx="1" type="body"/>
          </p:nvPr>
        </p:nvSpPr>
        <p:spPr>
          <a:xfrm>
            <a:off x="324000" y="759300"/>
            <a:ext cx="8237700" cy="41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Saciid iyo Yacquub waxay eegayaan xubnaha maqan.</a:t>
            </a:r>
            <a:endParaRPr/>
          </a:p>
        </p:txBody>
      </p:sp>
      <p:sp>
        <p:nvSpPr>
          <p:cNvPr id="1366" name="Google Shape;1366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saamiga guud (common ratio)</a:t>
            </a:r>
            <a:endParaRPr/>
          </a:p>
        </p:txBody>
      </p:sp>
      <p:pic>
        <p:nvPicPr>
          <p:cNvPr id="1367" name="Google Shape;1367;p8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4661025" y="2538800"/>
            <a:ext cx="3278126" cy="181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8" name="Google Shape;1368;p89"/>
          <p:cNvSpPr txBox="1"/>
          <p:nvPr/>
        </p:nvSpPr>
        <p:spPr>
          <a:xfrm flipH="1">
            <a:off x="4756050" y="2592679"/>
            <a:ext cx="29220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Haa! Waxaan ku dhufanayaa 5 si aan u helo xubinta 5aad, ka dibna waxaan sameeyaa rogaalka (inverse) ee ÷5 si aan u helo xubnaha hore.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69" name="Google Shape;1369;p8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621423" y="2300125"/>
            <a:ext cx="3816852" cy="17694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0" name="Google Shape;1370;p89"/>
          <p:cNvSpPr txBox="1"/>
          <p:nvPr/>
        </p:nvSpPr>
        <p:spPr>
          <a:xfrm flipH="1">
            <a:off x="949425" y="2384250"/>
            <a:ext cx="3372300" cy="13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Kani waa taxane geometric (geometric sequence) oo leh saami guud (common ratio) 5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heli kartaa xubnaha maqan ee kan?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71" name="Google Shape;1371;p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12194" y="3921983"/>
            <a:ext cx="727175" cy="89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3332" y="3785923"/>
            <a:ext cx="705943" cy="10165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73" name="Google Shape;1373;p89"/>
          <p:cNvGraphicFramePr/>
          <p:nvPr/>
        </p:nvGraphicFramePr>
        <p:xfrm>
          <a:off x="297078" y="11923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70775"/>
                <a:gridCol w="670775"/>
                <a:gridCol w="670775"/>
                <a:gridCol w="670775"/>
                <a:gridCol w="670775"/>
                <a:gridCol w="6707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375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74" name="Google Shape;1374;p89"/>
          <p:cNvSpPr txBox="1"/>
          <p:nvPr/>
        </p:nvSpPr>
        <p:spPr>
          <a:xfrm flipH="1">
            <a:off x="5785704" y="1164675"/>
            <a:ext cx="25173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75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× 5 = 375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89"/>
          <p:cNvSpPr txBox="1"/>
          <p:nvPr/>
        </p:nvSpPr>
        <p:spPr>
          <a:xfrm flipH="1">
            <a:off x="5785704" y="1606747"/>
            <a:ext cx="25173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 ÷ 5 = 3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5}&quot;&gt;&lt;mfrac&gt;&lt;mn&gt;3&lt;/mn&gt;&lt;mn&gt;5&lt;/mn&gt;&lt;/mfrac&gt;&lt;/math&gt;" id="1376" name="Google Shape;1376;p89" title="three fif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425" y="1215632"/>
            <a:ext cx="128238" cy="41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7" name="Google Shape;1377;p89"/>
          <p:cNvSpPr/>
          <p:nvPr/>
        </p:nvSpPr>
        <p:spPr>
          <a:xfrm>
            <a:off x="1060027" y="1250398"/>
            <a:ext cx="440400" cy="302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8" name="Google Shape;1378;p89"/>
          <p:cNvSpPr/>
          <p:nvPr/>
        </p:nvSpPr>
        <p:spPr>
          <a:xfrm>
            <a:off x="388525" y="1207576"/>
            <a:ext cx="440400" cy="412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9" name="Google Shape;1379;p89"/>
          <p:cNvSpPr/>
          <p:nvPr/>
        </p:nvSpPr>
        <p:spPr>
          <a:xfrm>
            <a:off x="3075685" y="1250398"/>
            <a:ext cx="440400" cy="302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5}&quot;&gt;&lt;mfrac&gt;&lt;mn&gt;3&lt;/mn&gt;&lt;mn&gt;5&lt;/mn&gt;&lt;/mfrac&gt;&lt;/math&gt;" id="1380" name="Google Shape;1380;p89" title="three fif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69625" y="2023576"/>
            <a:ext cx="128238" cy="412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1" name="Google Shape;1381;p89"/>
          <p:cNvGrpSpPr/>
          <p:nvPr/>
        </p:nvGrpSpPr>
        <p:grpSpPr>
          <a:xfrm>
            <a:off x="2049661" y="1446382"/>
            <a:ext cx="1281632" cy="613503"/>
            <a:chOff x="2090003" y="1446382"/>
            <a:chExt cx="1281632" cy="613503"/>
          </a:xfrm>
        </p:grpSpPr>
        <p:sp>
          <p:nvSpPr>
            <p:cNvPr id="1382" name="Google Shape;1382;p89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12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3" name="Google Shape;1383;p89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4" name="Google Shape;1384;p89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89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6" name="Google Shape;1386;p89"/>
          <p:cNvGrpSpPr/>
          <p:nvPr/>
        </p:nvGrpSpPr>
        <p:grpSpPr>
          <a:xfrm>
            <a:off x="698232" y="1446382"/>
            <a:ext cx="1281632" cy="613503"/>
            <a:chOff x="2090003" y="1446382"/>
            <a:chExt cx="1281632" cy="613503"/>
          </a:xfrm>
        </p:grpSpPr>
        <p:sp>
          <p:nvSpPr>
            <p:cNvPr id="1387" name="Google Shape;1387;p89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</a:t>
              </a:r>
              <a:r>
                <a:rPr lang="en-GB" sz="12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8" name="Google Shape;1388;p89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</a:t>
              </a:r>
              <a:r>
                <a:rPr lang="en-GB" sz="12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9" name="Google Shape;1389;p89"/>
            <p:cNvSpPr/>
            <p:nvPr/>
          </p:nvSpPr>
          <p:spPr>
            <a:xfrm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89"/>
            <p:cNvSpPr/>
            <p:nvPr/>
          </p:nvSpPr>
          <p:spPr>
            <a:xfrm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90"/>
          <p:cNvSpPr txBox="1"/>
          <p:nvPr>
            <p:ph idx="1" type="body"/>
          </p:nvPr>
        </p:nvSpPr>
        <p:spPr>
          <a:xfrm>
            <a:off x="324000" y="759300"/>
            <a:ext cx="8237700" cy="41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Saciid iyo Yacquub waxay eegayaan xubnaha maqan.</a:t>
            </a:r>
            <a:endParaRPr/>
          </a:p>
        </p:txBody>
      </p:sp>
      <p:sp>
        <p:nvSpPr>
          <p:cNvPr id="1396" name="Google Shape;1396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saamiga guud (common ratio)</a:t>
            </a:r>
            <a:endParaRPr/>
          </a:p>
        </p:txBody>
      </p:sp>
      <p:pic>
        <p:nvPicPr>
          <p:cNvPr id="1397" name="Google Shape;1397;p90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4661025" y="2538800"/>
            <a:ext cx="3278126" cy="181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398" name="Google Shape;1398;p90"/>
          <p:cNvSpPr txBox="1"/>
          <p:nvPr/>
        </p:nvSpPr>
        <p:spPr>
          <a:xfrm flipH="1">
            <a:off x="4756050" y="2592679"/>
            <a:ext cx="2922000" cy="10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Haa! Waxaan ku dhufanayaa 5 si aan u helo xubinta 5aad, ka dibna waxaan sameeyaa rogaalka (inverse) ee ÷5 si aan u helo xubnaha hore.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99" name="Google Shape;1399;p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12194" y="3921983"/>
            <a:ext cx="727175" cy="89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0" name="Google Shape;1400;p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3332" y="3785923"/>
            <a:ext cx="705943" cy="10165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01" name="Google Shape;1401;p90"/>
          <p:cNvGraphicFramePr/>
          <p:nvPr/>
        </p:nvGraphicFramePr>
        <p:xfrm>
          <a:off x="297078" y="11923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70775"/>
                <a:gridCol w="670775"/>
                <a:gridCol w="670775"/>
                <a:gridCol w="670775"/>
                <a:gridCol w="670775"/>
                <a:gridCol w="6707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frac{3}{5}&quot;&gt;&lt;mfrac&gt;&lt;mn&gt;3&lt;/mn&gt;&lt;mn&gt;5&lt;/mn&gt;&lt;/mfrac&gt;&lt;/math&gt;" id="1402" name="Google Shape;1402;p90" title="three fif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425" y="1215632"/>
            <a:ext cx="128238" cy="412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3" name="Google Shape;1403;p90"/>
          <p:cNvGrpSpPr/>
          <p:nvPr/>
        </p:nvGrpSpPr>
        <p:grpSpPr>
          <a:xfrm>
            <a:off x="2049661" y="1446382"/>
            <a:ext cx="1281632" cy="613503"/>
            <a:chOff x="2090003" y="1446382"/>
            <a:chExt cx="1281632" cy="613503"/>
          </a:xfrm>
        </p:grpSpPr>
        <p:sp>
          <p:nvSpPr>
            <p:cNvPr id="1404" name="Google Shape;1404;p90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5" name="Google Shape;1405;p90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6" name="Google Shape;1406;p90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90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8" name="Google Shape;1408;p90"/>
          <p:cNvGrpSpPr/>
          <p:nvPr/>
        </p:nvGrpSpPr>
        <p:grpSpPr>
          <a:xfrm>
            <a:off x="708317" y="1446382"/>
            <a:ext cx="1281632" cy="613503"/>
            <a:chOff x="2090003" y="1446382"/>
            <a:chExt cx="1281632" cy="613503"/>
          </a:xfrm>
        </p:grpSpPr>
        <p:sp>
          <p:nvSpPr>
            <p:cNvPr id="1409" name="Google Shape;1409;p90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0" name="Google Shape;1410;p90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1" name="Google Shape;1411;p90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90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413" name="Google Shape;1413;p90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651679" y="2919810"/>
            <a:ext cx="2638152" cy="939876"/>
          </a:xfrm>
          <a:prstGeom prst="rect">
            <a:avLst/>
          </a:prstGeom>
          <a:noFill/>
          <a:ln>
            <a:noFill/>
          </a:ln>
        </p:spPr>
      </p:pic>
      <p:sp>
        <p:nvSpPr>
          <p:cNvPr id="1414" name="Google Shape;1414;p90"/>
          <p:cNvSpPr txBox="1"/>
          <p:nvPr/>
        </p:nvSpPr>
        <p:spPr>
          <a:xfrm flipH="1">
            <a:off x="949275" y="2993850"/>
            <a:ext cx="22296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hubiyay.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Waxaad sax tahay Yacquub!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graphicFrame>
        <p:nvGraphicFramePr>
          <p:cNvPr id="1420" name="Google Shape;1420;p91"/>
          <p:cNvGraphicFramePr/>
          <p:nvPr/>
        </p:nvGraphicFramePr>
        <p:xfrm>
          <a:off x="754278" y="12942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70775"/>
                <a:gridCol w="670775"/>
                <a:gridCol w="670775"/>
                <a:gridCol w="670775"/>
                <a:gridCol w="1042075"/>
                <a:gridCol w="5577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</a:t>
                      </a: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968</a:t>
                      </a: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10 648</a:t>
                      </a: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421" name="Google Shape;1421;p91"/>
          <p:cNvGrpSpPr/>
          <p:nvPr/>
        </p:nvGrpSpPr>
        <p:grpSpPr>
          <a:xfrm>
            <a:off x="2381134" y="1533645"/>
            <a:ext cx="1452730" cy="713565"/>
            <a:chOff x="2090003" y="1446382"/>
            <a:chExt cx="1281632" cy="613503"/>
          </a:xfrm>
        </p:grpSpPr>
        <p:sp>
          <p:nvSpPr>
            <p:cNvPr id="1422" name="Google Shape;1422;p91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×11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3" name="Google Shape;1423;p91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×11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4" name="Google Shape;1424;p91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91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6" name="Google Shape;1426;p91"/>
          <p:cNvSpPr txBox="1"/>
          <p:nvPr>
            <p:ph idx="4294967295" type="title"/>
          </p:nvPr>
        </p:nvSpPr>
        <p:spPr>
          <a:xfrm>
            <a:off x="324000" y="748775"/>
            <a:ext cx="7090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400">
                <a:latin typeface="Lexend"/>
              </a:rPr>
              <a:t>Waa maxay xubinta 5aad ee taxanahan geometric (geometric sequence)?</a:t>
            </a:r>
            <a:r>
              <a:rPr b="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baseline="3000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pic>
        <p:nvPicPr>
          <p:cNvPr descr="&lt;math xmlns=&quot;http://www.w3.org/1998/Math/MathML&quot; display=&quot;block&quot; data-is-equatio=&quot;1&quot; data-latex=&quot;\frac{8}{11}&quot;&gt;&lt;mfrac&gt;&lt;mn&gt;8&lt;/mn&gt;&lt;mn&gt;11&lt;/mn&gt;&lt;/mfrac&gt;&lt;/math&gt;" id="1427" name="Google Shape;1427;p91" title="8 over 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31" y="1230500"/>
            <a:ext cx="242824" cy="43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91"/>
          <p:cNvSpPr/>
          <p:nvPr/>
        </p:nvSpPr>
        <p:spPr>
          <a:xfrm>
            <a:off x="484000" y="1234000"/>
            <a:ext cx="513600" cy="437700"/>
          </a:xfrm>
          <a:prstGeom prst="roundRect">
            <a:avLst>
              <a:gd fmla="val 16667" name="adj"/>
            </a:avLst>
          </a:prstGeom>
          <a:solidFill>
            <a:srgbClr val="EAF2F2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9" name="Google Shape;1429;p91"/>
          <p:cNvSpPr/>
          <p:nvPr/>
        </p:nvSpPr>
        <p:spPr>
          <a:xfrm>
            <a:off x="1254072" y="1234000"/>
            <a:ext cx="513600" cy="437700"/>
          </a:xfrm>
          <a:prstGeom prst="roundRect">
            <a:avLst>
              <a:gd fmla="val 16667" name="adj"/>
            </a:avLst>
          </a:prstGeom>
          <a:solidFill>
            <a:srgbClr val="EAF2F2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91"/>
          <p:cNvSpPr/>
          <p:nvPr/>
        </p:nvSpPr>
        <p:spPr>
          <a:xfrm>
            <a:off x="3455805" y="1234000"/>
            <a:ext cx="854400" cy="437700"/>
          </a:xfrm>
          <a:prstGeom prst="roundRect">
            <a:avLst>
              <a:gd fmla="val 16667" name="adj"/>
            </a:avLst>
          </a:prstGeom>
          <a:solidFill>
            <a:srgbClr val="EAF2F2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1" name="Google Shape;1431;p91"/>
          <p:cNvSpPr txBox="1"/>
          <p:nvPr/>
        </p:nvSpPr>
        <p:spPr>
          <a:xfrm flipH="1">
            <a:off x="331450" y="2551221"/>
            <a:ext cx="20406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968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88 = 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2" name="Google Shape;1432;p91"/>
          <p:cNvSpPr txBox="1"/>
          <p:nvPr/>
        </p:nvSpPr>
        <p:spPr>
          <a:xfrm flipH="1">
            <a:off x="328500" y="3182125"/>
            <a:ext cx="84915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Saamiga guud (common ratio) ee u dhexeeya xubnaha isku xigxiga waa 11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3" name="Google Shape;1433;p91"/>
          <p:cNvSpPr txBox="1"/>
          <p:nvPr/>
        </p:nvSpPr>
        <p:spPr>
          <a:xfrm flipH="1">
            <a:off x="331500" y="3846625"/>
            <a:ext cx="2555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968 × 11 =  10 648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graphicFrame>
        <p:nvGraphicFramePr>
          <p:cNvPr id="1439" name="Google Shape;1439;p92"/>
          <p:cNvGraphicFramePr/>
          <p:nvPr/>
        </p:nvGraphicFramePr>
        <p:xfrm>
          <a:off x="754278" y="12942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70775"/>
                <a:gridCol w="670775"/>
                <a:gridCol w="670775"/>
                <a:gridCol w="670775"/>
                <a:gridCol w="1042075"/>
                <a:gridCol w="5577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968,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10 648,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40" name="Google Shape;1440;p92"/>
          <p:cNvSpPr txBox="1"/>
          <p:nvPr>
            <p:ph idx="4294967295" type="title"/>
          </p:nvPr>
        </p:nvSpPr>
        <p:spPr>
          <a:xfrm>
            <a:off x="324000" y="748775"/>
            <a:ext cx="7090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400">
                <a:latin typeface="Lexend"/>
              </a:rPr>
              <a:t>Waa maxay xubinta 2aad ee taxanahan geometric (geometric sequence)?</a:t>
            </a:r>
            <a:r>
              <a:rPr b="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baseline="3000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pic>
        <p:nvPicPr>
          <p:cNvPr descr="&lt;math xmlns=&quot;http://www.w3.org/1998/Math/MathML&quot; display=&quot;block&quot; data-is-equatio=&quot;1&quot; data-latex=&quot;\frac{8}{11}&quot;&gt;&lt;mfrac&gt;&lt;mn&gt;8&lt;/mn&gt;&lt;mn&gt;11&lt;/mn&gt;&lt;/mfrac&gt;&lt;/math&gt;" id="1441" name="Google Shape;1441;p92" title="8 over 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31" y="1230500"/>
            <a:ext cx="242824" cy="43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2" name="Google Shape;1442;p92"/>
          <p:cNvSpPr/>
          <p:nvPr/>
        </p:nvSpPr>
        <p:spPr>
          <a:xfrm>
            <a:off x="484000" y="1234000"/>
            <a:ext cx="513600" cy="437700"/>
          </a:xfrm>
          <a:prstGeom prst="roundRect">
            <a:avLst>
              <a:gd fmla="val 16667" name="adj"/>
            </a:avLst>
          </a:prstGeom>
          <a:solidFill>
            <a:srgbClr val="EAF2F2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92"/>
          <p:cNvSpPr/>
          <p:nvPr/>
        </p:nvSpPr>
        <p:spPr>
          <a:xfrm>
            <a:off x="1254072" y="1234000"/>
            <a:ext cx="513600" cy="437700"/>
          </a:xfrm>
          <a:prstGeom prst="roundRect">
            <a:avLst>
              <a:gd fmla="val 16667" name="adj"/>
            </a:avLst>
          </a:prstGeom>
          <a:solidFill>
            <a:srgbClr val="EAF2F2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4" name="Google Shape;1444;p92"/>
          <p:cNvSpPr txBox="1"/>
          <p:nvPr/>
        </p:nvSpPr>
        <p:spPr>
          <a:xfrm flipH="1">
            <a:off x="328525" y="2420125"/>
            <a:ext cx="33042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Rogaalka (inverse) ee ×11 waa ÷11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5" name="Google Shape;1445;p92"/>
          <p:cNvSpPr txBox="1"/>
          <p:nvPr/>
        </p:nvSpPr>
        <p:spPr>
          <a:xfrm flipH="1">
            <a:off x="331450" y="2952391"/>
            <a:ext cx="20406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 ÷ 11 =  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46" name="Google Shape;1446;p92"/>
          <p:cNvGrpSpPr/>
          <p:nvPr/>
        </p:nvGrpSpPr>
        <p:grpSpPr>
          <a:xfrm>
            <a:off x="2381134" y="1533645"/>
            <a:ext cx="1452730" cy="713565"/>
            <a:chOff x="2090003" y="1446382"/>
            <a:chExt cx="1281632" cy="613503"/>
          </a:xfrm>
        </p:grpSpPr>
        <p:sp>
          <p:nvSpPr>
            <p:cNvPr id="1447" name="Google Shape;1447;p92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×11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48" name="Google Shape;1448;p92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×11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49" name="Google Shape;1449;p92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92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1" name="Google Shape;1451;p92"/>
          <p:cNvGrpSpPr/>
          <p:nvPr/>
        </p:nvGrpSpPr>
        <p:grpSpPr>
          <a:xfrm>
            <a:off x="1619134" y="1533645"/>
            <a:ext cx="698463" cy="713565"/>
            <a:chOff x="2090003" y="1446382"/>
            <a:chExt cx="616200" cy="613503"/>
          </a:xfrm>
        </p:grpSpPr>
        <p:sp>
          <p:nvSpPr>
            <p:cNvPr id="1452" name="Google Shape;1452;p92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÷</a:t>
              </a: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11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53" name="Google Shape;1453;p92"/>
            <p:cNvSpPr/>
            <p:nvPr/>
          </p:nvSpPr>
          <p:spPr>
            <a:xfrm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9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graphicFrame>
        <p:nvGraphicFramePr>
          <p:cNvPr id="1459" name="Google Shape;1459;p93"/>
          <p:cNvGraphicFramePr/>
          <p:nvPr/>
        </p:nvGraphicFramePr>
        <p:xfrm>
          <a:off x="4640478" y="12942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70775"/>
                <a:gridCol w="670775"/>
                <a:gridCol w="670775"/>
                <a:gridCol w="670775"/>
                <a:gridCol w="1042075"/>
                <a:gridCol w="5577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968,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10 648,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460" name="Google Shape;1460;p93"/>
          <p:cNvGrpSpPr/>
          <p:nvPr/>
        </p:nvGrpSpPr>
        <p:grpSpPr>
          <a:xfrm>
            <a:off x="6267334" y="1533645"/>
            <a:ext cx="1452730" cy="713565"/>
            <a:chOff x="2090003" y="1446382"/>
            <a:chExt cx="1281632" cy="613503"/>
          </a:xfrm>
        </p:grpSpPr>
        <p:sp>
          <p:nvSpPr>
            <p:cNvPr id="1461" name="Google Shape;1461;p93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×11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62" name="Google Shape;1462;p93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×11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63" name="Google Shape;1463;p93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93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5" name="Google Shape;1465;p93"/>
          <p:cNvGrpSpPr/>
          <p:nvPr/>
        </p:nvGrpSpPr>
        <p:grpSpPr>
          <a:xfrm>
            <a:off x="4746943" y="1533645"/>
            <a:ext cx="1452730" cy="713565"/>
            <a:chOff x="2090003" y="1446382"/>
            <a:chExt cx="1281632" cy="613503"/>
          </a:xfrm>
        </p:grpSpPr>
        <p:sp>
          <p:nvSpPr>
            <p:cNvPr id="1466" name="Google Shape;1466;p93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×11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67" name="Google Shape;1467;p93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×11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68" name="Google Shape;1468;p93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93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70" name="Google Shape;1470;p9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800">
                <a:latin typeface="Lexend"/>
              </a:rPr>
              <a:t>Waa maxay ereyga 1aad ee taxanahan joomatari (geometric sequence)?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lang="en-GB" sz="1800">
                <a:latin typeface="Lexend"/>
              </a:rPr>
              <a:t/>
            </a:r>
            <a:endParaRPr b="0"/>
          </a:p>
        </p:txBody>
      </p:sp>
      <p:pic>
        <p:nvPicPr>
          <p:cNvPr descr="&lt;math xmlns=&quot;http://www.w3.org/1998/Math/MathML&quot; display=&quot;block&quot; data-is-equatio=&quot;1&quot; data-latex=&quot;\frac{8}{11}&quot;&gt;&lt;mfrac&gt;&lt;mn&gt;8&lt;/mn&gt;&lt;mn&gt;11&lt;/mn&gt;&lt;/mfrac&gt;&lt;/math&gt;" id="1471" name="Google Shape;1471;p93" title="8 over 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9931" y="1230500"/>
            <a:ext cx="242824" cy="43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2" name="Google Shape;1472;p93"/>
          <p:cNvSpPr/>
          <p:nvPr/>
        </p:nvSpPr>
        <p:spPr>
          <a:xfrm>
            <a:off x="4370200" y="1234000"/>
            <a:ext cx="513600" cy="437700"/>
          </a:xfrm>
          <a:prstGeom prst="roundRect">
            <a:avLst>
              <a:gd fmla="val 16667" name="adj"/>
            </a:avLst>
          </a:prstGeom>
          <a:solidFill>
            <a:srgbClr val="EAF2F2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93"/>
          <p:cNvSpPr txBox="1"/>
          <p:nvPr>
            <p:ph idx="1" type="subTitle"/>
          </p:nvPr>
        </p:nvSpPr>
        <p:spPr>
          <a:xfrm>
            <a:off x="1034425" y="1837775"/>
            <a:ext cx="1166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4" name="Google Shape;1474;p93"/>
          <p:cNvSpPr txBox="1"/>
          <p:nvPr>
            <p:ph idx="3" type="subTitle"/>
          </p:nvPr>
        </p:nvSpPr>
        <p:spPr>
          <a:xfrm>
            <a:off x="1034425" y="2794251"/>
            <a:ext cx="1166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0.727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8}{11}&quot;&gt;&lt;mfrac&gt;&lt;mn&gt;8&lt;/mn&gt;&lt;mn&gt;11&lt;/mn&gt;&lt;/mfrac&gt;&lt;/math&gt;" id="1475" name="Google Shape;1475;p93" title="8 over 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4723" y="3675806"/>
            <a:ext cx="340316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3213" y="3798491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52" y="1816958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78" name="Google Shape;1478;p93"/>
          <p:cNvSpPr txBox="1"/>
          <p:nvPr/>
        </p:nvSpPr>
        <p:spPr>
          <a:xfrm flipH="1">
            <a:off x="2075272" y="1525896"/>
            <a:ext cx="22548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 aan u helno erey hore waxaan u baahanahay inaan samayno rogaal celinta (inverse) ee ×11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9" name="Google Shape;1479;p93"/>
          <p:cNvSpPr txBox="1"/>
          <p:nvPr/>
        </p:nvSpPr>
        <p:spPr>
          <a:xfrm flipH="1">
            <a:off x="2532601" y="2699156"/>
            <a:ext cx="3315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 ÷ 11 = 0.727272… laakiin markaad soo wareejiso waxaad lumisaa saxnaanta (accuracy).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0" name="Google Shape;1480;p93"/>
          <p:cNvSpPr txBox="1"/>
          <p:nvPr/>
        </p:nvSpPr>
        <p:spPr>
          <a:xfrm flipH="1">
            <a:off x="2380125" y="3689750"/>
            <a:ext cx="44754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 ÷ 11 waxaa si sax ah oo kooban loogu gudbiyaa jajab (fraction).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81" name="Google Shape;1481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05052" y="2807558"/>
            <a:ext cx="396000" cy="41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sp>
        <p:nvSpPr>
          <p:cNvPr id="1487" name="Google Shape;1487;p94"/>
          <p:cNvSpPr txBox="1"/>
          <p:nvPr>
            <p:ph idx="4294967295" type="title"/>
          </p:nvPr>
        </p:nvSpPr>
        <p:spPr>
          <a:xfrm>
            <a:off x="324000" y="748775"/>
            <a:ext cx="7090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400">
                <a:latin typeface="Lexend"/>
              </a:rPr>
              <a:t>Waxa sidoo kale suurtogal ah in la helo ereyada maqan ee taxanaha joomatari (geometric sequences) marka aan lagu siin ereyada isku xiga.</a:t>
            </a:r>
            <a:r>
              <a:rPr b="0" lang="en-GB" sz="1400">
                <a:latin typeface="Lexend"/>
              </a:rPr>
              <a:t/>
            </a:r>
            <a:endParaRPr b="0" sz="2000"/>
          </a:p>
        </p:txBody>
      </p:sp>
      <p:graphicFrame>
        <p:nvGraphicFramePr>
          <p:cNvPr id="1488" name="Google Shape;1488;p94"/>
          <p:cNvGraphicFramePr/>
          <p:nvPr/>
        </p:nvGraphicFramePr>
        <p:xfrm>
          <a:off x="2656691" y="1610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12375"/>
                <a:gridCol w="712375"/>
                <a:gridCol w="712375"/>
                <a:gridCol w="712375"/>
                <a:gridCol w="712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89" name="Google Shape;1489;p94"/>
          <p:cNvSpPr/>
          <p:nvPr/>
        </p:nvSpPr>
        <p:spPr>
          <a:xfrm>
            <a:off x="2807058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94"/>
          <p:cNvSpPr/>
          <p:nvPr/>
        </p:nvSpPr>
        <p:spPr>
          <a:xfrm>
            <a:off x="4219551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94"/>
          <p:cNvSpPr/>
          <p:nvPr/>
        </p:nvSpPr>
        <p:spPr>
          <a:xfrm>
            <a:off x="5618077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92" name="Google Shape;1492;p94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990998" y="2748756"/>
            <a:ext cx="3561902" cy="104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3" name="Google Shape;1493;p94"/>
          <p:cNvSpPr txBox="1"/>
          <p:nvPr/>
        </p:nvSpPr>
        <p:spPr>
          <a:xfrm flipH="1">
            <a:off x="1341700" y="2786975"/>
            <a:ext cx="32112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 ÷ 2 = 4 marka saamiga guud (common ratio) waa inuu ahaadaa 4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94" name="Google Shape;1494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197" y="3678192"/>
            <a:ext cx="910176" cy="1138196"/>
          </a:xfrm>
          <a:prstGeom prst="rect">
            <a:avLst/>
          </a:prstGeom>
          <a:noFill/>
          <a:ln>
            <a:noFill/>
          </a:ln>
        </p:spPr>
      </p:pic>
      <p:sp>
        <p:nvSpPr>
          <p:cNvPr id="1495" name="Google Shape;1495;p94"/>
          <p:cNvSpPr txBox="1"/>
          <p:nvPr/>
        </p:nvSpPr>
        <p:spPr>
          <a:xfrm flipH="1">
            <a:off x="5088416" y="2794135"/>
            <a:ext cx="24171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 ma saxna. Sidee ku ogaatay?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6" name="Google Shape;1496;p94"/>
          <p:cNvSpPr txBox="1"/>
          <p:nvPr/>
        </p:nvSpPr>
        <p:spPr>
          <a:xfrm flipH="1">
            <a:off x="5123957" y="3625175"/>
            <a:ext cx="3211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Ereyga 3aad: 2 × 4 = 8</a:t>
            </a:r>
            <a:r>
              <a:rPr baseline="30000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7" name="Google Shape;1497;p94"/>
          <p:cNvSpPr txBox="1"/>
          <p:nvPr/>
        </p:nvSpPr>
        <p:spPr>
          <a:xfrm flipH="1">
            <a:off x="5123957" y="4158575"/>
            <a:ext cx="3211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Ereyga 4aad: 8 × 4 = 32</a:t>
            </a:r>
            <a:r>
              <a:rPr baseline="30000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94"/>
          <p:cNvSpPr/>
          <p:nvPr/>
        </p:nvSpPr>
        <p:spPr>
          <a:xfrm>
            <a:off x="4821625" y="1571188"/>
            <a:ext cx="628500" cy="9474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sp>
        <p:nvSpPr>
          <p:cNvPr id="1504" name="Google Shape;1504;p95"/>
          <p:cNvSpPr txBox="1"/>
          <p:nvPr>
            <p:ph idx="4294967295" type="title"/>
          </p:nvPr>
        </p:nvSpPr>
        <p:spPr>
          <a:xfrm>
            <a:off x="324000" y="748775"/>
            <a:ext cx="7090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400">
                <a:latin typeface="Lexend"/>
              </a:rPr>
              <a:t>Waxa sidoo kale suurtogal ah in la helo ereyada maqan ee taxanaha joomatari (geometric sequences) marka aan lagu siin ereyada isku xiga.</a:t>
            </a:r>
            <a:endParaRPr b="0" sz="2000"/>
          </a:p>
        </p:txBody>
      </p:sp>
      <p:graphicFrame>
        <p:nvGraphicFramePr>
          <p:cNvPr id="1505" name="Google Shape;1505;p95"/>
          <p:cNvGraphicFramePr/>
          <p:nvPr/>
        </p:nvGraphicFramePr>
        <p:xfrm>
          <a:off x="2656691" y="1610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12375"/>
                <a:gridCol w="712375"/>
                <a:gridCol w="712375"/>
                <a:gridCol w="712375"/>
                <a:gridCol w="712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06" name="Google Shape;1506;p95"/>
          <p:cNvSpPr/>
          <p:nvPr/>
        </p:nvSpPr>
        <p:spPr>
          <a:xfrm>
            <a:off x="2807058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7" name="Google Shape;1507;p95"/>
          <p:cNvSpPr/>
          <p:nvPr/>
        </p:nvSpPr>
        <p:spPr>
          <a:xfrm>
            <a:off x="4219551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8" name="Google Shape;1508;p95"/>
          <p:cNvSpPr/>
          <p:nvPr/>
        </p:nvSpPr>
        <p:spPr>
          <a:xfrm>
            <a:off x="5618077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09" name="Google Shape;1509;p9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067199" y="3053550"/>
            <a:ext cx="5467402" cy="13539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0" name="Google Shape;1510;p95"/>
          <p:cNvSpPr txBox="1"/>
          <p:nvPr/>
        </p:nvSpPr>
        <p:spPr>
          <a:xfrm flipH="1">
            <a:off x="1493925" y="3091775"/>
            <a:ext cx="49875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Waan hubiyay. Saamiga guud (common ratio) ma noqon karo 4. Waa inay tahay wax isku dhufanaya laba jeer si loo helo 4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11" name="Google Shape;1511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197" y="3678192"/>
            <a:ext cx="910176" cy="11381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2" name="Google Shape;1512;p95"/>
          <p:cNvGrpSpPr/>
          <p:nvPr/>
        </p:nvGrpSpPr>
        <p:grpSpPr>
          <a:xfrm>
            <a:off x="3729713" y="2330127"/>
            <a:ext cx="1405054" cy="713565"/>
            <a:chOff x="2090003" y="1446382"/>
            <a:chExt cx="1281632" cy="613503"/>
          </a:xfrm>
        </p:grpSpPr>
        <p:sp>
          <p:nvSpPr>
            <p:cNvPr id="1513" name="Google Shape;1513;p95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14" name="Google Shape;1514;p95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15" name="Google Shape;1515;p95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95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17" name="Google Shape;1517;p95"/>
          <p:cNvSpPr txBox="1"/>
          <p:nvPr/>
        </p:nvSpPr>
        <p:spPr>
          <a:xfrm flipH="1">
            <a:off x="7845027" y="3485800"/>
            <a:ext cx="9720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8" name="Google Shape;1518;p95"/>
          <p:cNvSpPr txBox="1"/>
          <p:nvPr/>
        </p:nvSpPr>
        <p:spPr>
          <a:xfrm flipH="1">
            <a:off x="7033800" y="2571400"/>
            <a:ext cx="1786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 ×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× r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 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9" name="Google Shape;1519;p95"/>
          <p:cNvSpPr txBox="1"/>
          <p:nvPr/>
        </p:nvSpPr>
        <p:spPr>
          <a:xfrm flipH="1">
            <a:off x="7361763" y="3028600"/>
            <a:ext cx="14049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 × r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 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sp>
        <p:nvSpPr>
          <p:cNvPr id="1525" name="Google Shape;1525;p96"/>
          <p:cNvSpPr txBox="1"/>
          <p:nvPr>
            <p:ph idx="4294967295" type="title"/>
          </p:nvPr>
        </p:nvSpPr>
        <p:spPr>
          <a:xfrm>
            <a:off x="324000" y="748775"/>
            <a:ext cx="7090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Waxa sidoo kale suurtogal ah in la helo xubno maqan oo ku jira taxanaha joomatari (geometric sequences) marka aan lagu siin xubno isku xiga.</a:t>
            </a:r>
            <a:endParaRPr b="0" sz="2000"/>
          </a:p>
        </p:txBody>
      </p:sp>
      <p:graphicFrame>
        <p:nvGraphicFramePr>
          <p:cNvPr id="1526" name="Google Shape;1526;p96"/>
          <p:cNvGraphicFramePr/>
          <p:nvPr/>
        </p:nvGraphicFramePr>
        <p:xfrm>
          <a:off x="2656691" y="1610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12375"/>
                <a:gridCol w="712375"/>
                <a:gridCol w="712375"/>
                <a:gridCol w="712375"/>
                <a:gridCol w="712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27" name="Google Shape;1527;p96"/>
          <p:cNvSpPr/>
          <p:nvPr/>
        </p:nvSpPr>
        <p:spPr>
          <a:xfrm>
            <a:off x="2807058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8" name="Google Shape;1528;p96"/>
          <p:cNvSpPr/>
          <p:nvPr/>
        </p:nvSpPr>
        <p:spPr>
          <a:xfrm>
            <a:off x="4219551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9" name="Google Shape;1529;p96"/>
          <p:cNvSpPr/>
          <p:nvPr/>
        </p:nvSpPr>
        <p:spPr>
          <a:xfrm>
            <a:off x="5618077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30" name="Google Shape;1530;p96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113227" y="3182886"/>
            <a:ext cx="4148475" cy="1049176"/>
          </a:xfrm>
          <a:prstGeom prst="rect">
            <a:avLst/>
          </a:prstGeom>
          <a:noFill/>
          <a:ln>
            <a:noFill/>
          </a:ln>
        </p:spPr>
      </p:pic>
      <p:sp>
        <p:nvSpPr>
          <p:cNvPr id="1531" name="Google Shape;1531;p96"/>
          <p:cNvSpPr txBox="1"/>
          <p:nvPr/>
        </p:nvSpPr>
        <p:spPr>
          <a:xfrm flipH="1">
            <a:off x="1493875" y="3244175"/>
            <a:ext cx="37218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2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Markaad laba jibaaranto (square) 2 waxaad heleysaa 4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32" name="Google Shape;1532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197" y="3678192"/>
            <a:ext cx="910176" cy="1138196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96"/>
          <p:cNvSpPr txBox="1"/>
          <p:nvPr/>
        </p:nvSpPr>
        <p:spPr>
          <a:xfrm flipH="1">
            <a:off x="7845027" y="3485800"/>
            <a:ext cx="9720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4" name="Google Shape;1534;p96"/>
          <p:cNvSpPr txBox="1"/>
          <p:nvPr/>
        </p:nvSpPr>
        <p:spPr>
          <a:xfrm flipH="1">
            <a:off x="7033800" y="2571400"/>
            <a:ext cx="17862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 × r × r =  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96"/>
          <p:cNvSpPr txBox="1"/>
          <p:nvPr/>
        </p:nvSpPr>
        <p:spPr>
          <a:xfrm flipH="1">
            <a:off x="7361763" y="3028600"/>
            <a:ext cx="14049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 × r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 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96"/>
          <p:cNvSpPr txBox="1"/>
          <p:nvPr/>
        </p:nvSpPr>
        <p:spPr>
          <a:xfrm flipH="1">
            <a:off x="7939893" y="3957319"/>
            <a:ext cx="9720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 = 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37" name="Google Shape;1537;p96"/>
          <p:cNvGrpSpPr/>
          <p:nvPr/>
        </p:nvGrpSpPr>
        <p:grpSpPr>
          <a:xfrm>
            <a:off x="2979220" y="2330127"/>
            <a:ext cx="1405054" cy="713565"/>
            <a:chOff x="2090003" y="1446382"/>
            <a:chExt cx="1281632" cy="613503"/>
          </a:xfrm>
        </p:grpSpPr>
        <p:sp>
          <p:nvSpPr>
            <p:cNvPr id="1538" name="Google Shape;1538;p96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39" name="Google Shape;1539;p96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40" name="Google Shape;1540;p96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96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2" name="Google Shape;1542;p96"/>
          <p:cNvGrpSpPr/>
          <p:nvPr/>
        </p:nvGrpSpPr>
        <p:grpSpPr>
          <a:xfrm>
            <a:off x="4427020" y="2330127"/>
            <a:ext cx="1405054" cy="713565"/>
            <a:chOff x="2090003" y="1446382"/>
            <a:chExt cx="1281632" cy="613503"/>
          </a:xfrm>
        </p:grpSpPr>
        <p:sp>
          <p:nvSpPr>
            <p:cNvPr id="1543" name="Google Shape;1543;p96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44" name="Google Shape;1544;p96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45" name="Google Shape;1545;p96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96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p97"/>
          <p:cNvSpPr txBox="1"/>
          <p:nvPr/>
        </p:nvSpPr>
        <p:spPr>
          <a:xfrm flipH="1">
            <a:off x="3987300" y="3244175"/>
            <a:ext cx="33024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Ha u dabaaldegina goor hore. Dhab ahaantii waxaa jira laba xal oo dhibaatadan.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2" name="Google Shape;1552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sp>
        <p:nvSpPr>
          <p:cNvPr id="1553" name="Google Shape;1553;p97"/>
          <p:cNvSpPr txBox="1"/>
          <p:nvPr>
            <p:ph idx="4294967295" type="title"/>
          </p:nvPr>
        </p:nvSpPr>
        <p:spPr>
          <a:xfrm>
            <a:off x="324000" y="748775"/>
            <a:ext cx="7090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400">
                <a:latin typeface="Lexend"/>
              </a:rPr>
              <a:t>Waxa sidoo kale suurtogal ah in la helo xubno maqan oo ku jira taxanaha joomatari (geometric sequences) marka aan lagu siin xubno isku xiga.</a:t>
            </a:r>
            <a:endParaRPr b="0" sz="2000"/>
          </a:p>
        </p:txBody>
      </p:sp>
      <p:graphicFrame>
        <p:nvGraphicFramePr>
          <p:cNvPr id="1554" name="Google Shape;1554;p97"/>
          <p:cNvGraphicFramePr/>
          <p:nvPr/>
        </p:nvGraphicFramePr>
        <p:xfrm>
          <a:off x="523091" y="1610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12375"/>
                <a:gridCol w="712375"/>
                <a:gridCol w="712375"/>
                <a:gridCol w="712375"/>
                <a:gridCol w="712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55" name="Google Shape;1555;p97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254126" y="3217389"/>
            <a:ext cx="1875599" cy="925926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97"/>
          <p:cNvSpPr txBox="1"/>
          <p:nvPr/>
        </p:nvSpPr>
        <p:spPr>
          <a:xfrm flipH="1">
            <a:off x="1417800" y="3244175"/>
            <a:ext cx="18756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Aad ayaan ugu faanaa nafteyda!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57" name="Google Shape;1557;p9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8197" y="3678192"/>
            <a:ext cx="910176" cy="113819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58" name="Google Shape;1558;p97"/>
          <p:cNvGraphicFramePr/>
          <p:nvPr/>
        </p:nvGraphicFramePr>
        <p:xfrm>
          <a:off x="5095091" y="1610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12375"/>
                <a:gridCol w="712375"/>
                <a:gridCol w="712375"/>
                <a:gridCol w="712375"/>
                <a:gridCol w="712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5-aad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59" name="Google Shape;1559;p97"/>
          <p:cNvSpPr/>
          <p:nvPr/>
        </p:nvSpPr>
        <p:spPr>
          <a:xfrm>
            <a:off x="5245458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0" name="Google Shape;1560;p97"/>
          <p:cNvSpPr/>
          <p:nvPr/>
        </p:nvSpPr>
        <p:spPr>
          <a:xfrm>
            <a:off x="6657951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1" name="Google Shape;1561;p97"/>
          <p:cNvSpPr/>
          <p:nvPr/>
        </p:nvSpPr>
        <p:spPr>
          <a:xfrm>
            <a:off x="8056477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62" name="Google Shape;1562;p97"/>
          <p:cNvGrpSpPr/>
          <p:nvPr/>
        </p:nvGrpSpPr>
        <p:grpSpPr>
          <a:xfrm>
            <a:off x="6168113" y="2330127"/>
            <a:ext cx="1405054" cy="713565"/>
            <a:chOff x="2090003" y="1446382"/>
            <a:chExt cx="1281632" cy="613503"/>
          </a:xfrm>
        </p:grpSpPr>
        <p:sp>
          <p:nvSpPr>
            <p:cNvPr id="1563" name="Google Shape;1563;p97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64" name="Google Shape;1564;p97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65" name="Google Shape;1565;p97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97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67" name="Google Shape;1567;p9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25118" y="3681138"/>
            <a:ext cx="1176146" cy="11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8" name="Google Shape;1568;p97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3906001" y="3194375"/>
            <a:ext cx="3464975" cy="1360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9" name="Google Shape;1569;p97"/>
          <p:cNvGrpSpPr/>
          <p:nvPr/>
        </p:nvGrpSpPr>
        <p:grpSpPr>
          <a:xfrm>
            <a:off x="845620" y="2330127"/>
            <a:ext cx="1405054" cy="713565"/>
            <a:chOff x="2090003" y="1446382"/>
            <a:chExt cx="1281632" cy="613503"/>
          </a:xfrm>
        </p:grpSpPr>
        <p:sp>
          <p:nvSpPr>
            <p:cNvPr id="1570" name="Google Shape;1570;p97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71" name="Google Shape;1571;p97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72" name="Google Shape;1572;p97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97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4" name="Google Shape;1574;p97"/>
          <p:cNvGrpSpPr/>
          <p:nvPr/>
        </p:nvGrpSpPr>
        <p:grpSpPr>
          <a:xfrm>
            <a:off x="2293420" y="2330127"/>
            <a:ext cx="1405054" cy="713565"/>
            <a:chOff x="2090003" y="1446382"/>
            <a:chExt cx="1281632" cy="613503"/>
          </a:xfrm>
        </p:grpSpPr>
        <p:sp>
          <p:nvSpPr>
            <p:cNvPr id="1575" name="Google Shape;1575;p97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76" name="Google Shape;1576;p97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77" name="Google Shape;1577;p97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97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3" name="Google Shape;1583;p9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474006" y="3446006"/>
            <a:ext cx="1656151" cy="943976"/>
          </a:xfrm>
          <a:prstGeom prst="rect">
            <a:avLst/>
          </a:prstGeom>
          <a:noFill/>
          <a:ln>
            <a:noFill/>
          </a:ln>
        </p:spPr>
      </p:pic>
      <p:sp>
        <p:nvSpPr>
          <p:cNvPr id="1584" name="Google Shape;1584;p98"/>
          <p:cNvSpPr txBox="1"/>
          <p:nvPr/>
        </p:nvSpPr>
        <p:spPr>
          <a:xfrm flipH="1">
            <a:off x="948150" y="2558375"/>
            <a:ext cx="27645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 kale oo labajibbaaran (squared) siinaya 4?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5" name="Google Shape;1585;p98"/>
          <p:cNvSpPr txBox="1"/>
          <p:nvPr/>
        </p:nvSpPr>
        <p:spPr>
          <a:xfrm flipH="1">
            <a:off x="3987300" y="3244175"/>
            <a:ext cx="33024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 u dabaalgelin goor hore. Waxaa jira laba xal (solutions) oo dhibaatadan ah.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6" name="Google Shape;1586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sp>
        <p:nvSpPr>
          <p:cNvPr id="1587" name="Google Shape;1587;p98"/>
          <p:cNvSpPr txBox="1"/>
          <p:nvPr>
            <p:ph idx="4294967295" type="title"/>
          </p:nvPr>
        </p:nvSpPr>
        <p:spPr>
          <a:xfrm>
            <a:off x="324000" y="748775"/>
            <a:ext cx="7090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Waxaa sidoo kale suurtogal ah in la helo ereyada (terms) maqan ee taxanaha joomatari (geometric sequences) marka aan la siinin ereyo isku xiga.</a:t>
            </a:r>
            <a:endParaRPr b="0" sz="2000"/>
          </a:p>
        </p:txBody>
      </p:sp>
      <p:pic>
        <p:nvPicPr>
          <p:cNvPr id="1588" name="Google Shape;1588;p9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693350" y="2520082"/>
            <a:ext cx="3045125" cy="94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9" name="Google Shape;1589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8197" y="3678192"/>
            <a:ext cx="910176" cy="1138196"/>
          </a:xfrm>
          <a:prstGeom prst="rect">
            <a:avLst/>
          </a:prstGeom>
          <a:noFill/>
          <a:ln>
            <a:noFill/>
          </a:ln>
        </p:spPr>
      </p:pic>
      <p:sp>
        <p:nvSpPr>
          <p:cNvPr id="1590" name="Google Shape;1590;p98"/>
          <p:cNvSpPr txBox="1"/>
          <p:nvPr/>
        </p:nvSpPr>
        <p:spPr>
          <a:xfrm flipH="1">
            <a:off x="1672827" y="1580800"/>
            <a:ext cx="9720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1" name="Google Shape;1591;p98"/>
          <p:cNvSpPr txBox="1"/>
          <p:nvPr/>
        </p:nvSpPr>
        <p:spPr>
          <a:xfrm flipH="1">
            <a:off x="1767782" y="1976125"/>
            <a:ext cx="1970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 = 2 ama −2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592" name="Google Shape;1592;p98"/>
          <p:cNvGraphicFramePr/>
          <p:nvPr/>
        </p:nvGraphicFramePr>
        <p:xfrm>
          <a:off x="5095091" y="1610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12375"/>
                <a:gridCol w="712375"/>
                <a:gridCol w="712375"/>
                <a:gridCol w="712375"/>
                <a:gridCol w="712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5-aad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93" name="Google Shape;1593;p98"/>
          <p:cNvSpPr/>
          <p:nvPr/>
        </p:nvSpPr>
        <p:spPr>
          <a:xfrm>
            <a:off x="5245458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98"/>
          <p:cNvSpPr/>
          <p:nvPr/>
        </p:nvSpPr>
        <p:spPr>
          <a:xfrm>
            <a:off x="6657951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5" name="Google Shape;1595;p98"/>
          <p:cNvSpPr/>
          <p:nvPr/>
        </p:nvSpPr>
        <p:spPr>
          <a:xfrm>
            <a:off x="8056477" y="2069430"/>
            <a:ext cx="4272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96" name="Google Shape;1596;p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25118" y="3681138"/>
            <a:ext cx="1176146" cy="11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7" name="Google Shape;1597;p9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3906001" y="3194375"/>
            <a:ext cx="3464975" cy="13601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8" name="Google Shape;1598;p98"/>
          <p:cNvSpPr txBox="1"/>
          <p:nvPr/>
        </p:nvSpPr>
        <p:spPr>
          <a:xfrm flipH="1">
            <a:off x="1633975" y="3472775"/>
            <a:ext cx="1405200" cy="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Waan helay! Tabane 2 (Negative 2)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99" name="Google Shape;1599;p98"/>
          <p:cNvGrpSpPr/>
          <p:nvPr/>
        </p:nvGrpSpPr>
        <p:grpSpPr>
          <a:xfrm>
            <a:off x="6168113" y="2330127"/>
            <a:ext cx="1405054" cy="713565"/>
            <a:chOff x="2090003" y="1446382"/>
            <a:chExt cx="1281632" cy="613503"/>
          </a:xfrm>
        </p:grpSpPr>
        <p:sp>
          <p:nvSpPr>
            <p:cNvPr id="1600" name="Google Shape;1600;p98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01" name="Google Shape;1601;p98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02" name="Google Shape;1602;p98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98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8" name="Google Shape;1608;p9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3906000" y="3286889"/>
            <a:ext cx="3464975" cy="11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9" name="Google Shape;1609;p99"/>
          <p:cNvSpPr txBox="1"/>
          <p:nvPr/>
        </p:nvSpPr>
        <p:spPr>
          <a:xfrm flipH="1">
            <a:off x="3987300" y="3396575"/>
            <a:ext cx="33024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ku mahadsan tahay Nuur. Waxaad heshay labada taxane (sequences) ee suurtogalka ah.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0" name="Google Shape;1610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sp>
        <p:nvSpPr>
          <p:cNvPr id="1611" name="Google Shape;1611;p99"/>
          <p:cNvSpPr txBox="1"/>
          <p:nvPr>
            <p:ph idx="4294967295" type="title"/>
          </p:nvPr>
        </p:nvSpPr>
        <p:spPr>
          <a:xfrm>
            <a:off x="324000" y="748775"/>
            <a:ext cx="7090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Waxaa sidoo kale suurtogal ah in la helo ereyada (terms) maqan ee taxanaha joomatari (geometric sequences) marka aan la siinin ereyo isku xiga.</a:t>
            </a:r>
            <a:endParaRPr b="0" sz="2000"/>
          </a:p>
        </p:txBody>
      </p:sp>
      <p:pic>
        <p:nvPicPr>
          <p:cNvPr id="1612" name="Google Shape;1612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8197" y="3678192"/>
            <a:ext cx="910176" cy="1138196"/>
          </a:xfrm>
          <a:prstGeom prst="rect">
            <a:avLst/>
          </a:prstGeom>
          <a:noFill/>
          <a:ln>
            <a:noFill/>
          </a:ln>
        </p:spPr>
      </p:pic>
      <p:sp>
        <p:nvSpPr>
          <p:cNvPr id="1613" name="Google Shape;1613;p99"/>
          <p:cNvSpPr txBox="1"/>
          <p:nvPr/>
        </p:nvSpPr>
        <p:spPr>
          <a:xfrm flipH="1">
            <a:off x="1672827" y="1580800"/>
            <a:ext cx="9720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4" name="Google Shape;1614;p99"/>
          <p:cNvSpPr txBox="1"/>
          <p:nvPr/>
        </p:nvSpPr>
        <p:spPr>
          <a:xfrm flipH="1">
            <a:off x="1767782" y="1976125"/>
            <a:ext cx="19707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 = 2 ama −2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615" name="Google Shape;1615;p99"/>
          <p:cNvGraphicFramePr/>
          <p:nvPr/>
        </p:nvGraphicFramePr>
        <p:xfrm>
          <a:off x="5095091" y="1610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12375"/>
                <a:gridCol w="712375"/>
                <a:gridCol w="712375"/>
                <a:gridCol w="712375"/>
                <a:gridCol w="712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5-aad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16" name="Google Shape;1616;p99"/>
          <p:cNvSpPr/>
          <p:nvPr/>
        </p:nvSpPr>
        <p:spPr>
          <a:xfrm>
            <a:off x="5192675" y="2069425"/>
            <a:ext cx="4449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7" name="Google Shape;1617;p99"/>
          <p:cNvSpPr/>
          <p:nvPr/>
        </p:nvSpPr>
        <p:spPr>
          <a:xfrm>
            <a:off x="6663326" y="2069425"/>
            <a:ext cx="4449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8" name="Google Shape;1618;p99"/>
          <p:cNvSpPr/>
          <p:nvPr/>
        </p:nvSpPr>
        <p:spPr>
          <a:xfrm>
            <a:off x="8069349" y="2069425"/>
            <a:ext cx="495000" cy="329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19" name="Google Shape;1619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25118" y="3681138"/>
            <a:ext cx="1176146" cy="1138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0" name="Google Shape;1620;p99"/>
          <p:cNvGrpSpPr/>
          <p:nvPr/>
        </p:nvGrpSpPr>
        <p:grpSpPr>
          <a:xfrm>
            <a:off x="5440633" y="2330127"/>
            <a:ext cx="1405054" cy="713565"/>
            <a:chOff x="2090003" y="1446382"/>
            <a:chExt cx="1281632" cy="613503"/>
          </a:xfrm>
        </p:grpSpPr>
        <p:sp>
          <p:nvSpPr>
            <p:cNvPr id="1621" name="Google Shape;1621;p99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22" name="Google Shape;1622;p99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23" name="Google Shape;1623;p99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99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25" name="Google Shape;1625;p99"/>
          <p:cNvGrpSpPr/>
          <p:nvPr/>
        </p:nvGrpSpPr>
        <p:grpSpPr>
          <a:xfrm>
            <a:off x="6888433" y="2330127"/>
            <a:ext cx="1405054" cy="713565"/>
            <a:chOff x="2090003" y="1446382"/>
            <a:chExt cx="1281632" cy="613503"/>
          </a:xfrm>
        </p:grpSpPr>
        <p:sp>
          <p:nvSpPr>
            <p:cNvPr id="1626" name="Google Shape;1626;p99"/>
            <p:cNvSpPr txBox="1"/>
            <p:nvPr/>
          </p:nvSpPr>
          <p:spPr>
            <a:xfrm>
              <a:off x="2196324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27" name="Google Shape;1627;p99"/>
            <p:cNvSpPr txBox="1"/>
            <p:nvPr/>
          </p:nvSpPr>
          <p:spPr>
            <a:xfrm>
              <a:off x="2898986" y="1785084"/>
              <a:ext cx="470700" cy="27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</a:t>
              </a: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28" name="Google Shape;1628;p99"/>
            <p:cNvSpPr/>
            <p:nvPr/>
          </p:nvSpPr>
          <p:spPr>
            <a:xfrm flipH="1" rot="10800000">
              <a:off x="2090003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99"/>
            <p:cNvSpPr/>
            <p:nvPr/>
          </p:nvSpPr>
          <p:spPr>
            <a:xfrm flipH="1" rot="10800000">
              <a:off x="2755435" y="1446382"/>
              <a:ext cx="616200" cy="3546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100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saami guud (common ratio) ee taxanahan joomatari (geometric sequence)?</a:t>
            </a:r>
            <a:endParaRPr/>
          </a:p>
        </p:txBody>
      </p:sp>
      <p:sp>
        <p:nvSpPr>
          <p:cNvPr id="1635" name="Google Shape;1635;p10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Isticmaal saami guud (common ratio)</a:t>
            </a:r>
            <a:endParaRPr/>
          </a:p>
        </p:txBody>
      </p:sp>
      <p:sp>
        <p:nvSpPr>
          <p:cNvPr id="1636" name="Google Shape;1636;p100"/>
          <p:cNvSpPr txBox="1"/>
          <p:nvPr>
            <p:ph idx="1" type="subTitle"/>
          </p:nvPr>
        </p:nvSpPr>
        <p:spPr>
          <a:xfrm>
            <a:off x="1034425" y="1837775"/>
            <a:ext cx="1258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/>
          </a:p>
        </p:txBody>
      </p:sp>
      <p:sp>
        <p:nvSpPr>
          <p:cNvPr id="1637" name="Google Shape;1637;p100"/>
          <p:cNvSpPr txBox="1"/>
          <p:nvPr>
            <p:ph idx="3" type="subTitle"/>
          </p:nvPr>
        </p:nvSpPr>
        <p:spPr>
          <a:xfrm>
            <a:off x="1034425" y="2794250"/>
            <a:ext cx="4950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−3</a:t>
            </a:r>
            <a:endParaRPr/>
          </a:p>
        </p:txBody>
      </p:sp>
      <p:sp>
        <p:nvSpPr>
          <p:cNvPr id="1638" name="Google Shape;1638;p100"/>
          <p:cNvSpPr txBox="1"/>
          <p:nvPr>
            <p:ph idx="4" type="subTitle"/>
          </p:nvPr>
        </p:nvSpPr>
        <p:spPr>
          <a:xfrm>
            <a:off x="1034425" y="3766974"/>
            <a:ext cx="1251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9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39" name="Google Shape;1639;p100"/>
          <p:cNvGraphicFramePr/>
          <p:nvPr/>
        </p:nvGraphicFramePr>
        <p:xfrm>
          <a:off x="3864385" y="13057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12375"/>
                <a:gridCol w="712375"/>
                <a:gridCol w="712375"/>
                <a:gridCol w="712375"/>
                <a:gridCol w="712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640" name="Google Shape;1640;p100"/>
          <p:cNvGrpSpPr/>
          <p:nvPr/>
        </p:nvGrpSpPr>
        <p:grpSpPr>
          <a:xfrm>
            <a:off x="3961968" y="1764625"/>
            <a:ext cx="3371674" cy="329700"/>
            <a:chOff x="3961968" y="1764625"/>
            <a:chExt cx="3371674" cy="329700"/>
          </a:xfrm>
        </p:grpSpPr>
        <p:sp>
          <p:nvSpPr>
            <p:cNvPr id="1641" name="Google Shape;1641;p100"/>
            <p:cNvSpPr/>
            <p:nvPr/>
          </p:nvSpPr>
          <p:spPr>
            <a:xfrm>
              <a:off x="3961968" y="1764625"/>
              <a:ext cx="444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42" name="Google Shape;1642;p100"/>
            <p:cNvSpPr/>
            <p:nvPr/>
          </p:nvSpPr>
          <p:spPr>
            <a:xfrm>
              <a:off x="5432619" y="1764625"/>
              <a:ext cx="444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43" name="Google Shape;1643;p100"/>
            <p:cNvSpPr/>
            <p:nvPr/>
          </p:nvSpPr>
          <p:spPr>
            <a:xfrm>
              <a:off x="6838642" y="1764625"/>
              <a:ext cx="4950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1644" name="Google Shape;1644;p100"/>
          <p:cNvGraphicFramePr/>
          <p:nvPr/>
        </p:nvGraphicFramePr>
        <p:xfrm>
          <a:off x="3864385" y="29059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37175"/>
                <a:gridCol w="737175"/>
                <a:gridCol w="737175"/>
                <a:gridCol w="737175"/>
                <a:gridCol w="840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</a:t>
                      </a: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</a:t>
                      </a: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645" name="Google Shape;1645;p100"/>
          <p:cNvGrpSpPr/>
          <p:nvPr/>
        </p:nvGrpSpPr>
        <p:grpSpPr>
          <a:xfrm>
            <a:off x="3982168" y="3364825"/>
            <a:ext cx="3584928" cy="329700"/>
            <a:chOff x="3982168" y="3364825"/>
            <a:chExt cx="3584928" cy="329700"/>
          </a:xfrm>
        </p:grpSpPr>
        <p:sp>
          <p:nvSpPr>
            <p:cNvPr id="1646" name="Google Shape;1646;p100"/>
            <p:cNvSpPr/>
            <p:nvPr/>
          </p:nvSpPr>
          <p:spPr>
            <a:xfrm>
              <a:off x="3982168" y="3364825"/>
              <a:ext cx="4701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47" name="Google Shape;1647;p100"/>
            <p:cNvSpPr/>
            <p:nvPr/>
          </p:nvSpPr>
          <p:spPr>
            <a:xfrm>
              <a:off x="5432616" y="3364825"/>
              <a:ext cx="5733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48" name="Google Shape;1648;p100"/>
            <p:cNvSpPr/>
            <p:nvPr/>
          </p:nvSpPr>
          <p:spPr>
            <a:xfrm>
              <a:off x="6897196" y="3364825"/>
              <a:ext cx="669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49" name="Google Shape;1649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0813" y="2807891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0" name="Google Shape;1650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1652" y="3798158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1" name="Google Shape;1651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4613" y="1840305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2" name="Google Shape;1652;p100"/>
          <p:cNvGrpSpPr/>
          <p:nvPr/>
        </p:nvGrpSpPr>
        <p:grpSpPr>
          <a:xfrm>
            <a:off x="4221433" y="2025327"/>
            <a:ext cx="2852854" cy="713565"/>
            <a:chOff x="4221433" y="2025327"/>
            <a:chExt cx="2852854" cy="713565"/>
          </a:xfrm>
        </p:grpSpPr>
        <p:grpSp>
          <p:nvGrpSpPr>
            <p:cNvPr id="1653" name="Google Shape;1653;p100"/>
            <p:cNvGrpSpPr/>
            <p:nvPr/>
          </p:nvGrpSpPr>
          <p:grpSpPr>
            <a:xfrm>
              <a:off x="4221433" y="2025327"/>
              <a:ext cx="1405054" cy="713565"/>
              <a:chOff x="2090003" y="1446382"/>
              <a:chExt cx="1281632" cy="613503"/>
            </a:xfrm>
          </p:grpSpPr>
          <p:sp>
            <p:nvSpPr>
              <p:cNvPr id="1654" name="Google Shape;1654;p100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55" name="Google Shape;1655;p100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56" name="Google Shape;1656;p100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7" name="Google Shape;1657;p100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8" name="Google Shape;1658;p100"/>
            <p:cNvGrpSpPr/>
            <p:nvPr/>
          </p:nvGrpSpPr>
          <p:grpSpPr>
            <a:xfrm>
              <a:off x="5669233" y="2025327"/>
              <a:ext cx="1405054" cy="713565"/>
              <a:chOff x="2090003" y="1446382"/>
              <a:chExt cx="1281632" cy="613503"/>
            </a:xfrm>
          </p:grpSpPr>
          <p:sp>
            <p:nvSpPr>
              <p:cNvPr id="1659" name="Google Shape;1659;p100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60" name="Google Shape;1660;p100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61" name="Google Shape;1661;p100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2" name="Google Shape;1662;p100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63" name="Google Shape;1663;p100"/>
          <p:cNvGrpSpPr/>
          <p:nvPr/>
        </p:nvGrpSpPr>
        <p:grpSpPr>
          <a:xfrm>
            <a:off x="4221483" y="3625502"/>
            <a:ext cx="2996461" cy="713565"/>
            <a:chOff x="4221483" y="3625502"/>
            <a:chExt cx="2996461" cy="713565"/>
          </a:xfrm>
        </p:grpSpPr>
        <p:grpSp>
          <p:nvGrpSpPr>
            <p:cNvPr id="1664" name="Google Shape;1664;p100"/>
            <p:cNvGrpSpPr/>
            <p:nvPr/>
          </p:nvGrpSpPr>
          <p:grpSpPr>
            <a:xfrm>
              <a:off x="4221483" y="3625502"/>
              <a:ext cx="1475800" cy="713565"/>
              <a:chOff x="2090003" y="1446382"/>
              <a:chExt cx="1281632" cy="613503"/>
            </a:xfrm>
          </p:grpSpPr>
          <p:sp>
            <p:nvSpPr>
              <p:cNvPr id="1665" name="Google Shape;1665;p100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</a:t>
                </a: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3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66" name="Google Shape;1666;p100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</a:t>
                </a: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3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67" name="Google Shape;1667;p100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8" name="Google Shape;1668;p100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69" name="Google Shape;1669;p100"/>
            <p:cNvGrpSpPr/>
            <p:nvPr/>
          </p:nvGrpSpPr>
          <p:grpSpPr>
            <a:xfrm>
              <a:off x="5742145" y="3625502"/>
              <a:ext cx="1475800" cy="713565"/>
              <a:chOff x="2090003" y="1446382"/>
              <a:chExt cx="1281632" cy="613503"/>
            </a:xfrm>
          </p:grpSpPr>
          <p:sp>
            <p:nvSpPr>
              <p:cNvPr id="1670" name="Google Shape;1670;p100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</a:t>
                </a: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3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71" name="Google Shape;1671;p100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</a:t>
                </a: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3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72" name="Google Shape;1672;p100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3" name="Google Shape;1673;p100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9}{5}&quot;&gt;&lt;mfrac&gt;&lt;mn&gt;9&lt;/mn&gt;&lt;mn&gt;5&lt;/mn&gt;&lt;/mfrac&gt;&lt;/math&gt;" id="1678" name="Google Shape;1678;p101" title="nine fif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2693" y="1308714"/>
            <a:ext cx="128225" cy="412152"/>
          </a:xfrm>
          <a:prstGeom prst="rect">
            <a:avLst/>
          </a:prstGeom>
          <a:noFill/>
          <a:ln>
            <a:noFill/>
          </a:ln>
        </p:spPr>
      </p:pic>
      <p:sp>
        <p:nvSpPr>
          <p:cNvPr id="1679" name="Google Shape;1679;p101"/>
          <p:cNvSpPr txBox="1"/>
          <p:nvPr>
            <p:ph idx="1" type="body"/>
          </p:nvPr>
        </p:nvSpPr>
        <p:spPr>
          <a:xfrm>
            <a:off x="324000" y="759300"/>
            <a:ext cx="7699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1) Raadi xubnaha (terms) ka maqan ee taxanahan joomatari (geometric sequences).</a:t>
            </a:r>
            <a:endParaRPr/>
          </a:p>
        </p:txBody>
      </p:sp>
      <p:sp>
        <p:nvSpPr>
          <p:cNvPr id="1680" name="Google Shape;1680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saami guud (common ratio)</a:t>
            </a:r>
            <a:endParaRPr/>
          </a:p>
        </p:txBody>
      </p:sp>
      <p:sp>
        <p:nvSpPr>
          <p:cNvPr id="1681" name="Google Shape;1681;p101"/>
          <p:cNvSpPr txBox="1"/>
          <p:nvPr>
            <p:ph idx="1" type="body"/>
          </p:nvPr>
        </p:nvSpPr>
        <p:spPr>
          <a:xfrm>
            <a:off x="324000" y="1368900"/>
            <a:ext cx="438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</a:t>
            </a:r>
            <a:r>
              <a:rPr lang="en-GB" sz="1400">
                <a:latin typeface="Lexend"/>
              </a:rPr>
              <a:t>)</a:t>
            </a:r>
            <a:endParaRPr/>
          </a:p>
        </p:txBody>
      </p:sp>
      <p:graphicFrame>
        <p:nvGraphicFramePr>
          <p:cNvPr id="1682" name="Google Shape;1682;p101"/>
          <p:cNvGraphicFramePr/>
          <p:nvPr/>
        </p:nvGraphicFramePr>
        <p:xfrm>
          <a:off x="560198" y="13216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55925"/>
                <a:gridCol w="655925"/>
                <a:gridCol w="655925"/>
                <a:gridCol w="655925"/>
                <a:gridCol w="655925"/>
                <a:gridCol w="6559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51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153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459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frac{17}{3}&quot;&gt;&lt;mfrac&gt;&lt;mn&gt;17&lt;/mn&gt;&lt;mn&gt;3&lt;/mn&gt;&lt;/mfrac&gt;&lt;/math&gt;" id="1683" name="Google Shape;1683;p101" title="seventeen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696" y="1301832"/>
            <a:ext cx="237641" cy="437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84" name="Google Shape;1684;p101"/>
          <p:cNvGrpSpPr/>
          <p:nvPr/>
        </p:nvGrpSpPr>
        <p:grpSpPr>
          <a:xfrm>
            <a:off x="639227" y="1305711"/>
            <a:ext cx="3067535" cy="437743"/>
            <a:chOff x="3961968" y="1764625"/>
            <a:chExt cx="3180770" cy="329700"/>
          </a:xfrm>
        </p:grpSpPr>
        <p:sp>
          <p:nvSpPr>
            <p:cNvPr id="1685" name="Google Shape;1685;p101"/>
            <p:cNvSpPr/>
            <p:nvPr/>
          </p:nvSpPr>
          <p:spPr>
            <a:xfrm>
              <a:off x="3961968" y="1764625"/>
              <a:ext cx="444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6" name="Google Shape;1686;p101"/>
            <p:cNvSpPr/>
            <p:nvPr/>
          </p:nvSpPr>
          <p:spPr>
            <a:xfrm>
              <a:off x="4637983" y="1764625"/>
              <a:ext cx="444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7" name="Google Shape;1687;p101"/>
            <p:cNvSpPr/>
            <p:nvPr/>
          </p:nvSpPr>
          <p:spPr>
            <a:xfrm>
              <a:off x="6647739" y="1764625"/>
              <a:ext cx="4950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88" name="Google Shape;1688;p101"/>
          <p:cNvSpPr txBox="1"/>
          <p:nvPr>
            <p:ph idx="1" type="body"/>
          </p:nvPr>
        </p:nvSpPr>
        <p:spPr>
          <a:xfrm>
            <a:off x="4831307" y="1368900"/>
            <a:ext cx="438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</a:t>
            </a:r>
            <a:r>
              <a:rPr lang="en-GB" sz="1400">
                <a:latin typeface="Lexend"/>
              </a:rPr>
              <a:t>)</a:t>
            </a:r>
            <a:endParaRPr/>
          </a:p>
        </p:txBody>
      </p:sp>
      <p:graphicFrame>
        <p:nvGraphicFramePr>
          <p:cNvPr id="1689" name="Google Shape;1689;p101"/>
          <p:cNvGraphicFramePr/>
          <p:nvPr/>
        </p:nvGraphicFramePr>
        <p:xfrm>
          <a:off x="5016305" y="13216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820025"/>
                <a:gridCol w="765450"/>
                <a:gridCol w="598425"/>
                <a:gridCol w="482500"/>
                <a:gridCol w="531375"/>
                <a:gridCol w="5012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1125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225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690" name="Google Shape;1690;p101"/>
          <p:cNvGrpSpPr/>
          <p:nvPr/>
        </p:nvGrpSpPr>
        <p:grpSpPr>
          <a:xfrm>
            <a:off x="5133095" y="1305700"/>
            <a:ext cx="2928510" cy="437743"/>
            <a:chOff x="3790007" y="1764616"/>
            <a:chExt cx="3036613" cy="329700"/>
          </a:xfrm>
        </p:grpSpPr>
        <p:sp>
          <p:nvSpPr>
            <p:cNvPr id="1691" name="Google Shape;1691;p101"/>
            <p:cNvSpPr/>
            <p:nvPr/>
          </p:nvSpPr>
          <p:spPr>
            <a:xfrm>
              <a:off x="3790007" y="1764616"/>
              <a:ext cx="6048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2" name="Google Shape;1692;p101"/>
            <p:cNvSpPr/>
            <p:nvPr/>
          </p:nvSpPr>
          <p:spPr>
            <a:xfrm>
              <a:off x="5969264" y="1764616"/>
              <a:ext cx="3285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3" name="Google Shape;1693;p101"/>
            <p:cNvSpPr/>
            <p:nvPr/>
          </p:nvSpPr>
          <p:spPr>
            <a:xfrm>
              <a:off x="6489720" y="1764616"/>
              <a:ext cx="336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94" name="Google Shape;1694;p101"/>
          <p:cNvSpPr txBox="1"/>
          <p:nvPr>
            <p:ph idx="1" type="body"/>
          </p:nvPr>
        </p:nvSpPr>
        <p:spPr>
          <a:xfrm>
            <a:off x="324000" y="3121500"/>
            <a:ext cx="438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</a:t>
            </a:r>
            <a:r>
              <a:rPr lang="en-GB" sz="1400">
                <a:latin typeface="Lexend"/>
              </a:rPr>
              <a:t>)</a:t>
            </a:r>
            <a:endParaRPr/>
          </a:p>
        </p:txBody>
      </p:sp>
      <p:graphicFrame>
        <p:nvGraphicFramePr>
          <p:cNvPr id="1695" name="Google Shape;1695;p101"/>
          <p:cNvGraphicFramePr/>
          <p:nvPr/>
        </p:nvGraphicFramePr>
        <p:xfrm>
          <a:off x="560198" y="30742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50475"/>
                <a:gridCol w="750475"/>
                <a:gridCol w="634550"/>
                <a:gridCol w="626275"/>
                <a:gridCol w="795000"/>
                <a:gridCol w="4550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0.07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0.14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2.8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1120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696" name="Google Shape;1696;p101"/>
          <p:cNvGrpSpPr/>
          <p:nvPr/>
        </p:nvGrpSpPr>
        <p:grpSpPr>
          <a:xfrm>
            <a:off x="664882" y="3058250"/>
            <a:ext cx="3308431" cy="437754"/>
            <a:chOff x="3911872" y="1764617"/>
            <a:chExt cx="3288045" cy="329708"/>
          </a:xfrm>
        </p:grpSpPr>
        <p:sp>
          <p:nvSpPr>
            <p:cNvPr id="1697" name="Google Shape;1697;p101"/>
            <p:cNvSpPr/>
            <p:nvPr/>
          </p:nvSpPr>
          <p:spPr>
            <a:xfrm>
              <a:off x="3911872" y="1764617"/>
              <a:ext cx="4950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8" name="Google Shape;1698;p101"/>
            <p:cNvSpPr/>
            <p:nvPr/>
          </p:nvSpPr>
          <p:spPr>
            <a:xfrm>
              <a:off x="5978260" y="1764625"/>
              <a:ext cx="444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9" name="Google Shape;1699;p101"/>
            <p:cNvSpPr/>
            <p:nvPr/>
          </p:nvSpPr>
          <p:spPr>
            <a:xfrm>
              <a:off x="6704918" y="1764625"/>
              <a:ext cx="4950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7}{3},\frac{14}{9},\frac{28}{27},\frac{56}{81},\frac{112}{243},\ ...&quot;&gt;&lt;mfrac&gt;&lt;mn&gt;7&lt;/mn&gt;&lt;mn&gt;3&lt;/mn&gt;&lt;/mfrac&gt;&lt;mo&gt;,&lt;/mo&gt;&lt;mfrac&gt;&lt;mn&gt;14&lt;/mn&gt;&lt;mn&gt;9&lt;/mn&gt;&lt;/mfrac&gt;&lt;mo&gt;,&lt;/mo&gt;&lt;mfrac&gt;&lt;mn&gt;28&lt;/mn&gt;&lt;mn&gt;27&lt;/mn&gt;&lt;/mfrac&gt;&lt;mo&gt;,&lt;/mo&gt;&lt;mfrac&gt;&lt;mn&gt;56&lt;/mn&gt;&lt;mn&gt;81&lt;/mn&gt;&lt;/mfrac&gt;&lt;mo&gt;,&lt;/mo&gt;&lt;mfrac&gt;&lt;mn&gt;112&lt;/mn&gt;&lt;mn&gt;243&lt;/mn&gt;&lt;/mfrac&gt;&lt;mo&gt;,&lt;/mo&gt;&lt;mtext&gt;&lt;/mtext&gt;&lt;mo&gt;.&lt;/mo&gt;&lt;mo&gt;.&lt;/mo&gt;&lt;mo&gt;.&lt;/mo&gt;&lt;/math&gt;" id="1700" name="Google Shape;1700;p101" title="seven thirds comma fourteen ninths comma 28 over 27 comma 56 over 81 comma 112 over 243 comma period period perio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3398" y="3104124"/>
            <a:ext cx="2928500" cy="607818"/>
          </a:xfrm>
          <a:prstGeom prst="rect">
            <a:avLst/>
          </a:prstGeom>
          <a:noFill/>
          <a:ln>
            <a:noFill/>
          </a:ln>
        </p:spPr>
      </p:pic>
      <p:sp>
        <p:nvSpPr>
          <p:cNvPr id="1701" name="Google Shape;1701;p101"/>
          <p:cNvSpPr txBox="1"/>
          <p:nvPr>
            <p:ph idx="1" type="body"/>
          </p:nvPr>
        </p:nvSpPr>
        <p:spPr>
          <a:xfrm>
            <a:off x="4819800" y="3121500"/>
            <a:ext cx="438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</a:t>
            </a:r>
            <a:r>
              <a:rPr lang="en-GB" sz="1400">
                <a:latin typeface="Lexend"/>
              </a:rPr>
              <a:t>)</a:t>
            </a:r>
            <a:endParaRPr/>
          </a:p>
        </p:txBody>
      </p:sp>
      <p:sp>
        <p:nvSpPr>
          <p:cNvPr id="1702" name="Google Shape;1702;p101"/>
          <p:cNvSpPr/>
          <p:nvPr/>
        </p:nvSpPr>
        <p:spPr>
          <a:xfrm>
            <a:off x="5660101" y="3092825"/>
            <a:ext cx="344100" cy="687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3" name="Google Shape;1703;p101"/>
          <p:cNvSpPr/>
          <p:nvPr/>
        </p:nvSpPr>
        <p:spPr>
          <a:xfrm>
            <a:off x="5149715" y="3092825"/>
            <a:ext cx="344100" cy="687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4" name="Google Shape;1704;p101"/>
          <p:cNvSpPr/>
          <p:nvPr/>
        </p:nvSpPr>
        <p:spPr>
          <a:xfrm>
            <a:off x="7207130" y="3092825"/>
            <a:ext cx="501300" cy="687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102"/>
          <p:cNvSpPr txBox="1"/>
          <p:nvPr>
            <p:ph idx="1" type="body"/>
          </p:nvPr>
        </p:nvSpPr>
        <p:spPr>
          <a:xfrm>
            <a:off x="324000" y="759300"/>
            <a:ext cx="7135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2) Raadi labada taxane joomatari (geometric sequences) ee suurtogalka ah, marka la eego xubnahan (terms) ka maqan, ee aan isku xigxin.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710" name="Google Shape;1710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saami guud (common ratio)</a:t>
            </a:r>
            <a:endParaRPr/>
          </a:p>
        </p:txBody>
      </p:sp>
      <p:graphicFrame>
        <p:nvGraphicFramePr>
          <p:cNvPr id="1711" name="Google Shape;1711;p102"/>
          <p:cNvGraphicFramePr/>
          <p:nvPr/>
        </p:nvGraphicFramePr>
        <p:xfrm>
          <a:off x="587785" y="1610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46450"/>
                <a:gridCol w="746450"/>
                <a:gridCol w="746450"/>
                <a:gridCol w="746450"/>
                <a:gridCol w="746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712" name="Google Shape;1712;p102"/>
          <p:cNvGrpSpPr/>
          <p:nvPr/>
        </p:nvGrpSpPr>
        <p:grpSpPr>
          <a:xfrm>
            <a:off x="1481888" y="2069425"/>
            <a:ext cx="2790165" cy="329700"/>
            <a:chOff x="3961968" y="1764625"/>
            <a:chExt cx="2790165" cy="329700"/>
          </a:xfrm>
        </p:grpSpPr>
        <p:sp>
          <p:nvSpPr>
            <p:cNvPr id="1713" name="Google Shape;1713;p102"/>
            <p:cNvSpPr/>
            <p:nvPr/>
          </p:nvSpPr>
          <p:spPr>
            <a:xfrm>
              <a:off x="3961968" y="1764625"/>
              <a:ext cx="444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4" name="Google Shape;1714;p102"/>
            <p:cNvSpPr/>
            <p:nvPr/>
          </p:nvSpPr>
          <p:spPr>
            <a:xfrm>
              <a:off x="5432632" y="1764625"/>
              <a:ext cx="5487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5" name="Google Shape;1715;p102"/>
            <p:cNvSpPr/>
            <p:nvPr/>
          </p:nvSpPr>
          <p:spPr>
            <a:xfrm>
              <a:off x="6113733" y="1764625"/>
              <a:ext cx="6384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9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9}{5}&quot;&gt;&lt;mfrac&gt;&lt;mn&gt;9&lt;/mn&gt;&lt;mn&gt;5&lt;/mn&gt;&lt;/mfrac&gt;&lt;/math&gt;" id="1720" name="Google Shape;1720;p103" title="nine fif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2693" y="1308714"/>
            <a:ext cx="128225" cy="412152"/>
          </a:xfrm>
          <a:prstGeom prst="rect">
            <a:avLst/>
          </a:prstGeom>
          <a:noFill/>
          <a:ln>
            <a:noFill/>
          </a:ln>
        </p:spPr>
      </p:pic>
      <p:sp>
        <p:nvSpPr>
          <p:cNvPr id="1721" name="Google Shape;1721;p10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1) Raadi xubnaha (terms) ka maqan ee taxanahan joomatari (geometric sequences).</a:t>
            </a:r>
            <a:endParaRPr/>
          </a:p>
        </p:txBody>
      </p:sp>
      <p:sp>
        <p:nvSpPr>
          <p:cNvPr id="1722" name="Google Shape;1722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saamiga guud (common ratio)</a:t>
            </a:r>
            <a:endParaRPr/>
          </a:p>
        </p:txBody>
      </p:sp>
      <p:sp>
        <p:nvSpPr>
          <p:cNvPr id="1723" name="Google Shape;1723;p103"/>
          <p:cNvSpPr txBox="1"/>
          <p:nvPr>
            <p:ph idx="1" type="body"/>
          </p:nvPr>
        </p:nvSpPr>
        <p:spPr>
          <a:xfrm>
            <a:off x="324000" y="1368900"/>
            <a:ext cx="438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a)</a:t>
            </a:r>
            <a:endParaRPr/>
          </a:p>
        </p:txBody>
      </p:sp>
      <p:graphicFrame>
        <p:nvGraphicFramePr>
          <p:cNvPr id="1724" name="Google Shape;1724;p103"/>
          <p:cNvGraphicFramePr/>
          <p:nvPr/>
        </p:nvGraphicFramePr>
        <p:xfrm>
          <a:off x="560198" y="13216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655925"/>
                <a:gridCol w="655925"/>
                <a:gridCol w="655925"/>
                <a:gridCol w="655925"/>
                <a:gridCol w="655925"/>
                <a:gridCol w="6559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51,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153,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459,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725" name="Google Shape;1725;p103"/>
          <p:cNvGrpSpPr/>
          <p:nvPr/>
        </p:nvGrpSpPr>
        <p:grpSpPr>
          <a:xfrm>
            <a:off x="971437" y="1575768"/>
            <a:ext cx="2622976" cy="613503"/>
            <a:chOff x="971437" y="1575768"/>
            <a:chExt cx="2622976" cy="613503"/>
          </a:xfrm>
        </p:grpSpPr>
        <p:grpSp>
          <p:nvGrpSpPr>
            <p:cNvPr id="1726" name="Google Shape;1726;p103"/>
            <p:cNvGrpSpPr/>
            <p:nvPr/>
          </p:nvGrpSpPr>
          <p:grpSpPr>
            <a:xfrm>
              <a:off x="2312782" y="1575768"/>
              <a:ext cx="1281632" cy="613503"/>
              <a:chOff x="2090003" y="1446382"/>
              <a:chExt cx="1281632" cy="613503"/>
            </a:xfrm>
          </p:grpSpPr>
          <p:sp>
            <p:nvSpPr>
              <p:cNvPr id="1727" name="Google Shape;1727;p103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28" name="Google Shape;1728;p103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7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29" name="Google Shape;1729;p103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0" name="Google Shape;1730;p103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31" name="Google Shape;1731;p103"/>
            <p:cNvGrpSpPr/>
            <p:nvPr/>
          </p:nvGrpSpPr>
          <p:grpSpPr>
            <a:xfrm>
              <a:off x="971437" y="1575768"/>
              <a:ext cx="1281632" cy="613503"/>
              <a:chOff x="2090003" y="1446382"/>
              <a:chExt cx="1281632" cy="613503"/>
            </a:xfrm>
          </p:grpSpPr>
          <p:sp>
            <p:nvSpPr>
              <p:cNvPr id="1732" name="Google Shape;1732;p103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33" name="Google Shape;1733;p103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7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34" name="Google Shape;1734;p103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5" name="Google Shape;1735;p103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descr="&lt;math xmlns=&quot;http://www.w3.org/1998/Math/MathML&quot; display=&quot;block&quot; data-is-equatio=&quot;1&quot; data-latex=&quot;\frac{17}{3}&quot;&gt;&lt;mfrac&gt;&lt;mn&gt;17&lt;/mn&gt;&lt;mn&gt;3&lt;/mn&gt;&lt;/mfrac&gt;&lt;/math&gt;" id="1736" name="Google Shape;1736;p103" title="seventeen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696" y="1301832"/>
            <a:ext cx="237641" cy="437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7" name="Google Shape;1737;p103"/>
          <p:cNvGrpSpPr/>
          <p:nvPr/>
        </p:nvGrpSpPr>
        <p:grpSpPr>
          <a:xfrm>
            <a:off x="639227" y="1305711"/>
            <a:ext cx="3067535" cy="437743"/>
            <a:chOff x="3961968" y="1764625"/>
            <a:chExt cx="3180770" cy="329700"/>
          </a:xfrm>
        </p:grpSpPr>
        <p:sp>
          <p:nvSpPr>
            <p:cNvPr id="1738" name="Google Shape;1738;p103"/>
            <p:cNvSpPr/>
            <p:nvPr/>
          </p:nvSpPr>
          <p:spPr>
            <a:xfrm>
              <a:off x="3961968" y="1764625"/>
              <a:ext cx="444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39" name="Google Shape;1739;p103"/>
            <p:cNvSpPr/>
            <p:nvPr/>
          </p:nvSpPr>
          <p:spPr>
            <a:xfrm>
              <a:off x="4637983" y="1764625"/>
              <a:ext cx="444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40" name="Google Shape;1740;p103"/>
            <p:cNvSpPr/>
            <p:nvPr/>
          </p:nvSpPr>
          <p:spPr>
            <a:xfrm>
              <a:off x="6647739" y="1764625"/>
              <a:ext cx="4950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41" name="Google Shape;1741;p103"/>
          <p:cNvSpPr txBox="1"/>
          <p:nvPr>
            <p:ph idx="1" type="body"/>
          </p:nvPr>
        </p:nvSpPr>
        <p:spPr>
          <a:xfrm>
            <a:off x="4831307" y="1368900"/>
            <a:ext cx="438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b)</a:t>
            </a:r>
            <a:endParaRPr/>
          </a:p>
        </p:txBody>
      </p:sp>
      <p:graphicFrame>
        <p:nvGraphicFramePr>
          <p:cNvPr id="1742" name="Google Shape;1742;p103"/>
          <p:cNvGraphicFramePr/>
          <p:nvPr/>
        </p:nvGraphicFramePr>
        <p:xfrm>
          <a:off x="5016305" y="13216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820025"/>
                <a:gridCol w="765450"/>
                <a:gridCol w="598425"/>
                <a:gridCol w="482500"/>
                <a:gridCol w="531375"/>
                <a:gridCol w="5012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743" name="Google Shape;1743;p103"/>
          <p:cNvGrpSpPr/>
          <p:nvPr/>
        </p:nvGrpSpPr>
        <p:grpSpPr>
          <a:xfrm>
            <a:off x="5133095" y="1305700"/>
            <a:ext cx="2928510" cy="437743"/>
            <a:chOff x="3790007" y="1764616"/>
            <a:chExt cx="3036613" cy="329700"/>
          </a:xfrm>
        </p:grpSpPr>
        <p:sp>
          <p:nvSpPr>
            <p:cNvPr id="1744" name="Google Shape;1744;p103"/>
            <p:cNvSpPr/>
            <p:nvPr/>
          </p:nvSpPr>
          <p:spPr>
            <a:xfrm>
              <a:off x="3790007" y="1764616"/>
              <a:ext cx="6048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45" name="Google Shape;1745;p103"/>
            <p:cNvSpPr/>
            <p:nvPr/>
          </p:nvSpPr>
          <p:spPr>
            <a:xfrm>
              <a:off x="5969264" y="1764616"/>
              <a:ext cx="3285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46" name="Google Shape;1746;p103"/>
            <p:cNvSpPr/>
            <p:nvPr/>
          </p:nvSpPr>
          <p:spPr>
            <a:xfrm>
              <a:off x="6489720" y="1764616"/>
              <a:ext cx="336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47" name="Google Shape;1747;p103"/>
          <p:cNvGrpSpPr/>
          <p:nvPr/>
        </p:nvGrpSpPr>
        <p:grpSpPr>
          <a:xfrm>
            <a:off x="5486851" y="1575773"/>
            <a:ext cx="2467265" cy="812234"/>
            <a:chOff x="5486851" y="1575773"/>
            <a:chExt cx="2467265" cy="812234"/>
          </a:xfrm>
        </p:grpSpPr>
        <p:grpSp>
          <p:nvGrpSpPr>
            <p:cNvPr id="1748" name="Google Shape;1748;p103"/>
            <p:cNvGrpSpPr/>
            <p:nvPr/>
          </p:nvGrpSpPr>
          <p:grpSpPr>
            <a:xfrm>
              <a:off x="6867676" y="1575781"/>
              <a:ext cx="1086440" cy="354600"/>
              <a:chOff x="2090003" y="1446382"/>
              <a:chExt cx="1281632" cy="354600"/>
            </a:xfrm>
          </p:grpSpPr>
          <p:sp>
            <p:nvSpPr>
              <p:cNvPr id="1749" name="Google Shape;1749;p103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0" name="Google Shape;1750;p103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51" name="Google Shape;1751;p103"/>
            <p:cNvGrpSpPr/>
            <p:nvPr/>
          </p:nvGrpSpPr>
          <p:grpSpPr>
            <a:xfrm>
              <a:off x="5486851" y="1575773"/>
              <a:ext cx="1325934" cy="354608"/>
              <a:chOff x="1933373" y="1446374"/>
              <a:chExt cx="1438262" cy="354608"/>
            </a:xfrm>
          </p:grpSpPr>
          <p:sp>
            <p:nvSpPr>
              <p:cNvPr id="1752" name="Google Shape;1752;p103"/>
              <p:cNvSpPr/>
              <p:nvPr/>
            </p:nvSpPr>
            <p:spPr>
              <a:xfrm flipH="1" rot="10800000">
                <a:off x="1933373" y="1446374"/>
                <a:ext cx="7731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3" name="Google Shape;1753;p103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754" name="Google Shape;1754;p103" title="times one fifth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76900" y="1950257"/>
              <a:ext cx="285349" cy="437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755" name="Google Shape;1755;p103" title="times one fifth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362700" y="1950257"/>
              <a:ext cx="285349" cy="437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756" name="Google Shape;1756;p103" title="times one fifth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972300" y="1950257"/>
              <a:ext cx="285349" cy="437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757" name="Google Shape;1757;p103" title="times one fifth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540220" y="1950257"/>
              <a:ext cx="285349" cy="4377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58" name="Google Shape;1758;p103"/>
          <p:cNvSpPr txBox="1"/>
          <p:nvPr/>
        </p:nvSpPr>
        <p:spPr>
          <a:xfrm flipH="1">
            <a:off x="908901" y="2368750"/>
            <a:ext cx="1786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153 ÷ 51 = 3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9" name="Google Shape;1759;p103"/>
          <p:cNvSpPr txBox="1"/>
          <p:nvPr/>
        </p:nvSpPr>
        <p:spPr>
          <a:xfrm flipH="1">
            <a:off x="4829621" y="2521150"/>
            <a:ext cx="17868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45 ÷ 225 =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760" name="Google Shape;1760;p103" title="one fif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91423" y="2492076"/>
            <a:ext cx="128225" cy="412182"/>
          </a:xfrm>
          <a:prstGeom prst="rect">
            <a:avLst/>
          </a:prstGeom>
          <a:noFill/>
          <a:ln>
            <a:noFill/>
          </a:ln>
        </p:spPr>
      </p:pic>
      <p:sp>
        <p:nvSpPr>
          <p:cNvPr id="1761" name="Google Shape;1761;p103"/>
          <p:cNvSpPr txBox="1"/>
          <p:nvPr>
            <p:ph idx="1" type="body"/>
          </p:nvPr>
        </p:nvSpPr>
        <p:spPr>
          <a:xfrm>
            <a:off x="324000" y="3121500"/>
            <a:ext cx="438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c)</a:t>
            </a:r>
            <a:endParaRPr/>
          </a:p>
        </p:txBody>
      </p:sp>
      <p:graphicFrame>
        <p:nvGraphicFramePr>
          <p:cNvPr id="1762" name="Google Shape;1762;p103"/>
          <p:cNvGraphicFramePr/>
          <p:nvPr/>
        </p:nvGraphicFramePr>
        <p:xfrm>
          <a:off x="560198" y="30742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860425"/>
                <a:gridCol w="685175"/>
                <a:gridCol w="653425"/>
                <a:gridCol w="644925"/>
                <a:gridCol w="818650"/>
                <a:gridCol w="4685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0.14,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763" name="Google Shape;1763;p103"/>
          <p:cNvGrpSpPr/>
          <p:nvPr/>
        </p:nvGrpSpPr>
        <p:grpSpPr>
          <a:xfrm>
            <a:off x="971357" y="3328381"/>
            <a:ext cx="2735283" cy="613503"/>
            <a:chOff x="971357" y="3328381"/>
            <a:chExt cx="2735283" cy="613503"/>
          </a:xfrm>
        </p:grpSpPr>
        <p:grpSp>
          <p:nvGrpSpPr>
            <p:cNvPr id="1764" name="Google Shape;1764;p103"/>
            <p:cNvGrpSpPr/>
            <p:nvPr/>
          </p:nvGrpSpPr>
          <p:grpSpPr>
            <a:xfrm>
              <a:off x="2370154" y="3328381"/>
              <a:ext cx="1336486" cy="613503"/>
              <a:chOff x="2090003" y="1446382"/>
              <a:chExt cx="1281632" cy="613503"/>
            </a:xfrm>
          </p:grpSpPr>
          <p:sp>
            <p:nvSpPr>
              <p:cNvPr id="1765" name="Google Shape;1765;p103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×20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66" name="Google Shape;1766;p103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7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×20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67" name="Google Shape;1767;p103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8" name="Google Shape;1768;p103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69" name="Google Shape;1769;p103"/>
            <p:cNvGrpSpPr/>
            <p:nvPr/>
          </p:nvGrpSpPr>
          <p:grpSpPr>
            <a:xfrm>
              <a:off x="971357" y="3328381"/>
              <a:ext cx="1336486" cy="613503"/>
              <a:chOff x="2090003" y="1446382"/>
              <a:chExt cx="1281632" cy="613503"/>
            </a:xfrm>
          </p:grpSpPr>
          <p:sp>
            <p:nvSpPr>
              <p:cNvPr id="1770" name="Google Shape;1770;p103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×20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71" name="Google Shape;1771;p103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7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×20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72" name="Google Shape;1772;p103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3" name="Google Shape;1773;p103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74" name="Google Shape;1774;p103"/>
          <p:cNvGrpSpPr/>
          <p:nvPr/>
        </p:nvGrpSpPr>
        <p:grpSpPr>
          <a:xfrm>
            <a:off x="639226" y="3058250"/>
            <a:ext cx="3468423" cy="437743"/>
            <a:chOff x="3886373" y="1764617"/>
            <a:chExt cx="3447051" cy="329700"/>
          </a:xfrm>
        </p:grpSpPr>
        <p:sp>
          <p:nvSpPr>
            <p:cNvPr id="1775" name="Google Shape;1775;p103"/>
            <p:cNvSpPr/>
            <p:nvPr/>
          </p:nvSpPr>
          <p:spPr>
            <a:xfrm>
              <a:off x="3886373" y="1764617"/>
              <a:ext cx="6894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6" name="Google Shape;1776;p103"/>
            <p:cNvSpPr/>
            <p:nvPr/>
          </p:nvSpPr>
          <p:spPr>
            <a:xfrm>
              <a:off x="5993310" y="1764617"/>
              <a:ext cx="5406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7" name="Google Shape;1777;p103"/>
            <p:cNvSpPr/>
            <p:nvPr/>
          </p:nvSpPr>
          <p:spPr>
            <a:xfrm>
              <a:off x="6704924" y="1764617"/>
              <a:ext cx="6285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78" name="Google Shape;1778;p103"/>
          <p:cNvSpPr txBox="1"/>
          <p:nvPr/>
        </p:nvSpPr>
        <p:spPr>
          <a:xfrm flipH="1">
            <a:off x="832725" y="4121350"/>
            <a:ext cx="21435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2.8 ÷ 0.14 = 20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7}{3},\frac{14}{9},\frac{28}{27},\frac{56}{81},\frac{112}{243},\ ...&quot;&gt;&lt;mfrac&gt;&lt;mn&gt;7&lt;/mn&gt;&lt;mn&gt;3&lt;/mn&gt;&lt;/mfrac&gt;&lt;mo&gt;,&lt;/mo&gt;&lt;mfrac&gt;&lt;mn&gt;14&lt;/mn&gt;&lt;mn&gt;9&lt;/mn&gt;&lt;/mfrac&gt;&lt;mo&gt;,&lt;/mo&gt;&lt;mfrac&gt;&lt;mn&gt;28&lt;/mn&gt;&lt;mn&gt;27&lt;/mn&gt;&lt;/mfrac&gt;&lt;mo&gt;,&lt;/mo&gt;&lt;mfrac&gt;&lt;mn&gt;56&lt;/mn&gt;&lt;mn&gt;81&lt;/mn&gt;&lt;/mfrac&gt;&lt;mo&gt;,&lt;/mo&gt;&lt;mfrac&gt;&lt;mn&gt;112&lt;/mn&gt;&lt;mn&gt;243&lt;/mn&gt;&lt;/mfrac&gt;&lt;mo&gt;,&lt;/mo&gt;&lt;mtext&gt;&lt;/mtext&gt;&lt;mo&gt;.&lt;/mo&gt;&lt;mo&gt;.&lt;/mo&gt;&lt;mo&gt;.&lt;/mo&gt;&lt;/math&gt;" id="1779" name="Google Shape;1779;p103" title="seven thirds comma fourteen ninths comma 28 over 27 comma 56 over 81 comma 112 over 243 comma period period perio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03398" y="3104124"/>
            <a:ext cx="2928500" cy="6078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6}{81}\div\frac{28}{27}=\frac{2}{3}&quot;&gt;&lt;mfrac&gt;&lt;mn&gt;56&lt;/mn&gt;&lt;mn&gt;81&lt;/mn&gt;&lt;/mfrac&gt;&lt;mo&gt;÷&lt;/mo&gt;&lt;mfrac&gt;&lt;mn&gt;28&lt;/mn&gt;&lt;mn&gt;27&lt;/mn&gt;&lt;/mfrac&gt;&lt;mo&gt;=&lt;/mo&gt;&lt;mfrac&gt;&lt;mn&gt;2&lt;/mn&gt;&lt;mn&gt;3&lt;/mn&gt;&lt;/mfrac&gt;&lt;/math&gt;" id="1780" name="Google Shape;1780;p103" title="56 over 81 divided by 28 over 27 equals two third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24965" y="3805111"/>
            <a:ext cx="1281650" cy="476645"/>
          </a:xfrm>
          <a:prstGeom prst="rect">
            <a:avLst/>
          </a:prstGeom>
          <a:noFill/>
          <a:ln>
            <a:noFill/>
          </a:ln>
        </p:spPr>
      </p:pic>
      <p:sp>
        <p:nvSpPr>
          <p:cNvPr id="1781" name="Google Shape;1781;p103"/>
          <p:cNvSpPr txBox="1"/>
          <p:nvPr>
            <p:ph idx="1" type="body"/>
          </p:nvPr>
        </p:nvSpPr>
        <p:spPr>
          <a:xfrm>
            <a:off x="4819800" y="3121500"/>
            <a:ext cx="438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d)</a:t>
            </a:r>
            <a:endParaRPr/>
          </a:p>
        </p:txBody>
      </p:sp>
      <p:grpSp>
        <p:nvGrpSpPr>
          <p:cNvPr id="1782" name="Google Shape;1782;p103"/>
          <p:cNvGrpSpPr/>
          <p:nvPr/>
        </p:nvGrpSpPr>
        <p:grpSpPr>
          <a:xfrm>
            <a:off x="5149715" y="3092825"/>
            <a:ext cx="2558715" cy="687300"/>
            <a:chOff x="5149715" y="3092825"/>
            <a:chExt cx="2558715" cy="687300"/>
          </a:xfrm>
        </p:grpSpPr>
        <p:sp>
          <p:nvSpPr>
            <p:cNvPr id="1783" name="Google Shape;1783;p103"/>
            <p:cNvSpPr/>
            <p:nvPr/>
          </p:nvSpPr>
          <p:spPr>
            <a:xfrm>
              <a:off x="5660101" y="3092825"/>
              <a:ext cx="344100" cy="687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84" name="Google Shape;1784;p103"/>
            <p:cNvSpPr/>
            <p:nvPr/>
          </p:nvSpPr>
          <p:spPr>
            <a:xfrm>
              <a:off x="5149715" y="3092825"/>
              <a:ext cx="344100" cy="687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85" name="Google Shape;1785;p103"/>
            <p:cNvSpPr/>
            <p:nvPr/>
          </p:nvSpPr>
          <p:spPr>
            <a:xfrm>
              <a:off x="7207130" y="3092825"/>
              <a:ext cx="501300" cy="687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86" name="Google Shape;1786;p103"/>
          <p:cNvGrpSpPr/>
          <p:nvPr/>
        </p:nvGrpSpPr>
        <p:grpSpPr>
          <a:xfrm>
            <a:off x="5396763" y="3651842"/>
            <a:ext cx="1982271" cy="796478"/>
            <a:chOff x="5396763" y="3651842"/>
            <a:chExt cx="1982271" cy="796478"/>
          </a:xfrm>
        </p:grpSpPr>
        <p:grpSp>
          <p:nvGrpSpPr>
            <p:cNvPr id="1787" name="Google Shape;1787;p103"/>
            <p:cNvGrpSpPr/>
            <p:nvPr/>
          </p:nvGrpSpPr>
          <p:grpSpPr>
            <a:xfrm>
              <a:off x="5438932" y="4018575"/>
              <a:ext cx="1786800" cy="429745"/>
              <a:chOff x="5438932" y="3713775"/>
              <a:chExt cx="1786800" cy="429745"/>
            </a:xfrm>
          </p:grpSpPr>
          <p:pic>
            <p:nvPicPr>
              <p:cNvPr descr="&lt;math xmlns=&quot;http://www.w3.org/1998/Math/MathML&quot; display=&quot;block&quot; data-is-equatio=&quot;1&quot; data-latex=&quot;\times\frac{2}{3}&quot;&gt;&lt;mo&gt;×&lt;/mo&gt;&lt;mfrac&gt;&lt;mn&gt;2&lt;/mn&gt;&lt;mn&gt;3&lt;/mn&gt;&lt;/mfrac&gt;&lt;/math&gt;" id="1788" name="Google Shape;1788;p103" title="times two thirds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5438932" y="3713775"/>
                <a:ext cx="278255" cy="42974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&lt;math xmlns=&quot;http://www.w3.org/1998/Math/MathML&quot; display=&quot;block&quot; data-is-equatio=&quot;1&quot; data-latex=&quot;\times\frac{2}{3}&quot;&gt;&lt;mo&gt;×&lt;/mo&gt;&lt;mfrac&gt;&lt;mn&gt;2&lt;/mn&gt;&lt;mn&gt;3&lt;/mn&gt;&lt;/mfrac&gt;&lt;/math&gt;" id="1789" name="Google Shape;1789;p103" title="times two thirds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5919283" y="3713775"/>
                <a:ext cx="278255" cy="42974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&lt;math xmlns=&quot;http://www.w3.org/1998/Math/MathML&quot; display=&quot;block&quot; data-is-equatio=&quot;1&quot; data-latex=&quot;\times\frac{2}{3}&quot;&gt;&lt;mo&gt;×&lt;/mo&gt;&lt;mfrac&gt;&lt;mn&gt;2&lt;/mn&gt;&lt;mn&gt;3&lt;/mn&gt;&lt;/mfrac&gt;&lt;/math&gt;" id="1790" name="Google Shape;1790;p103" title="times two thirds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6427341" y="3713775"/>
                <a:ext cx="278255" cy="42974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&lt;math xmlns=&quot;http://www.w3.org/1998/Math/MathML&quot; display=&quot;block&quot; data-is-equatio=&quot;1&quot; data-latex=&quot;\times\frac{2}{3}&quot;&gt;&lt;mo&gt;×&lt;/mo&gt;&lt;mfrac&gt;&lt;mn&gt;2&lt;/mn&gt;&lt;mn&gt;3&lt;/mn&gt;&lt;/mfrac&gt;&lt;/math&gt;" id="1791" name="Google Shape;1791;p103" title="times two thirds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6947477" y="3713775"/>
                <a:ext cx="278255" cy="4297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792" name="Google Shape;1792;p103"/>
            <p:cNvGrpSpPr/>
            <p:nvPr/>
          </p:nvGrpSpPr>
          <p:grpSpPr>
            <a:xfrm>
              <a:off x="6410377" y="3651842"/>
              <a:ext cx="968658" cy="289992"/>
              <a:chOff x="2090003" y="1446382"/>
              <a:chExt cx="1281632" cy="354600"/>
            </a:xfrm>
          </p:grpSpPr>
          <p:sp>
            <p:nvSpPr>
              <p:cNvPr id="1793" name="Google Shape;1793;p103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103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5" name="Google Shape;1795;p103"/>
            <p:cNvGrpSpPr/>
            <p:nvPr/>
          </p:nvGrpSpPr>
          <p:grpSpPr>
            <a:xfrm>
              <a:off x="5396763" y="3651842"/>
              <a:ext cx="968658" cy="289992"/>
              <a:chOff x="2090003" y="1446382"/>
              <a:chExt cx="1281632" cy="354600"/>
            </a:xfrm>
          </p:grpSpPr>
          <p:sp>
            <p:nvSpPr>
              <p:cNvPr id="1796" name="Google Shape;1796;p103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7" name="Google Shape;1797;p103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p104"/>
          <p:cNvSpPr txBox="1"/>
          <p:nvPr>
            <p:ph idx="1" type="body"/>
          </p:nvPr>
        </p:nvSpPr>
        <p:spPr>
          <a:xfrm>
            <a:off x="324000" y="759300"/>
            <a:ext cx="8237700" cy="7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2) Soo hel labada isku xigxig (geometric sequences) ee suurtogalka ah marka la eego erayadan maqan, ee aan isku xigxignayn.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803" name="Google Shape;1803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saamiga guud (common ratio)</a:t>
            </a:r>
            <a:endParaRPr/>
          </a:p>
        </p:txBody>
      </p:sp>
      <p:graphicFrame>
        <p:nvGraphicFramePr>
          <p:cNvPr id="1804" name="Google Shape;1804;p104"/>
          <p:cNvGraphicFramePr/>
          <p:nvPr/>
        </p:nvGraphicFramePr>
        <p:xfrm>
          <a:off x="587785" y="1610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46450"/>
                <a:gridCol w="746450"/>
                <a:gridCol w="746450"/>
                <a:gridCol w="746450"/>
                <a:gridCol w="746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805" name="Google Shape;1805;p104"/>
          <p:cNvGrpSpPr/>
          <p:nvPr/>
        </p:nvGrpSpPr>
        <p:grpSpPr>
          <a:xfrm>
            <a:off x="1481888" y="2069425"/>
            <a:ext cx="2790165" cy="329700"/>
            <a:chOff x="3961968" y="1764625"/>
            <a:chExt cx="2790165" cy="329700"/>
          </a:xfrm>
        </p:grpSpPr>
        <p:sp>
          <p:nvSpPr>
            <p:cNvPr id="1806" name="Google Shape;1806;p104"/>
            <p:cNvSpPr/>
            <p:nvPr/>
          </p:nvSpPr>
          <p:spPr>
            <a:xfrm>
              <a:off x="3961968" y="1764625"/>
              <a:ext cx="4449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7" name="Google Shape;1807;p104"/>
            <p:cNvSpPr/>
            <p:nvPr/>
          </p:nvSpPr>
          <p:spPr>
            <a:xfrm>
              <a:off x="5432632" y="1764625"/>
              <a:ext cx="5487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8" name="Google Shape;1808;p104"/>
            <p:cNvSpPr/>
            <p:nvPr/>
          </p:nvSpPr>
          <p:spPr>
            <a:xfrm>
              <a:off x="6113733" y="1764625"/>
              <a:ext cx="6384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1809" name="Google Shape;1809;p104"/>
          <p:cNvGraphicFramePr/>
          <p:nvPr/>
        </p:nvGraphicFramePr>
        <p:xfrm>
          <a:off x="587785" y="32107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{E249A86E-7B10-4F23-A514-0E283BC2B95E}</a:tableStyleId>
              </a:tblPr>
              <a:tblGrid>
                <a:gridCol w="775000"/>
                <a:gridCol w="775000"/>
                <a:gridCol w="775000"/>
                <a:gridCol w="775000"/>
                <a:gridCol w="883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1aad</a:t>
                      </a:r>
                      <a:r>
                        <a:rPr baseline="30000" lang="en-GB"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baseline="30000"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5aad</a:t>
                      </a:r>
                      <a:r>
                        <a:rPr baseline="30000" lang="en-GB" sz="2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2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2500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810" name="Google Shape;1810;p104"/>
          <p:cNvGrpSpPr/>
          <p:nvPr/>
        </p:nvGrpSpPr>
        <p:grpSpPr>
          <a:xfrm>
            <a:off x="944833" y="2330127"/>
            <a:ext cx="2852854" cy="713565"/>
            <a:chOff x="4221433" y="2025327"/>
            <a:chExt cx="2852854" cy="713565"/>
          </a:xfrm>
        </p:grpSpPr>
        <p:grpSp>
          <p:nvGrpSpPr>
            <p:cNvPr id="1811" name="Google Shape;1811;p104"/>
            <p:cNvGrpSpPr/>
            <p:nvPr/>
          </p:nvGrpSpPr>
          <p:grpSpPr>
            <a:xfrm>
              <a:off x="4221433" y="2025327"/>
              <a:ext cx="1405054" cy="713565"/>
              <a:chOff x="2090003" y="1446382"/>
              <a:chExt cx="1281632" cy="613503"/>
            </a:xfrm>
          </p:grpSpPr>
          <p:sp>
            <p:nvSpPr>
              <p:cNvPr id="1812" name="Google Shape;1812;p104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13" name="Google Shape;1813;p104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14" name="Google Shape;1814;p104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5" name="Google Shape;1815;p104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16" name="Google Shape;1816;p104"/>
            <p:cNvGrpSpPr/>
            <p:nvPr/>
          </p:nvGrpSpPr>
          <p:grpSpPr>
            <a:xfrm>
              <a:off x="5669233" y="2025327"/>
              <a:ext cx="1405054" cy="713565"/>
              <a:chOff x="2090003" y="1446382"/>
              <a:chExt cx="1281632" cy="613503"/>
            </a:xfrm>
          </p:grpSpPr>
          <p:sp>
            <p:nvSpPr>
              <p:cNvPr id="1817" name="Google Shape;1817;p104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18" name="Google Shape;1818;p104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19" name="Google Shape;1819;p104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0" name="Google Shape;1820;p104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21" name="Google Shape;1821;p104"/>
          <p:cNvGrpSpPr/>
          <p:nvPr/>
        </p:nvGrpSpPr>
        <p:grpSpPr>
          <a:xfrm>
            <a:off x="944883" y="3930302"/>
            <a:ext cx="2996461" cy="713565"/>
            <a:chOff x="4221483" y="3625502"/>
            <a:chExt cx="2996461" cy="713565"/>
          </a:xfrm>
        </p:grpSpPr>
        <p:grpSp>
          <p:nvGrpSpPr>
            <p:cNvPr id="1822" name="Google Shape;1822;p104"/>
            <p:cNvGrpSpPr/>
            <p:nvPr/>
          </p:nvGrpSpPr>
          <p:grpSpPr>
            <a:xfrm>
              <a:off x="4221483" y="3625502"/>
              <a:ext cx="1475800" cy="713565"/>
              <a:chOff x="2090003" y="1446382"/>
              <a:chExt cx="1281632" cy="613503"/>
            </a:xfrm>
          </p:grpSpPr>
          <p:sp>
            <p:nvSpPr>
              <p:cNvPr id="1823" name="Google Shape;1823;p104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</a:t>
                </a: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24" name="Google Shape;1824;p104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</a:t>
                </a: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5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25" name="Google Shape;1825;p104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104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27" name="Google Shape;1827;p104"/>
            <p:cNvGrpSpPr/>
            <p:nvPr/>
          </p:nvGrpSpPr>
          <p:grpSpPr>
            <a:xfrm>
              <a:off x="5742145" y="3625502"/>
              <a:ext cx="1475800" cy="713565"/>
              <a:chOff x="2090003" y="1446382"/>
              <a:chExt cx="1281632" cy="613503"/>
            </a:xfrm>
          </p:grpSpPr>
          <p:sp>
            <p:nvSpPr>
              <p:cNvPr id="1828" name="Google Shape;1828;p104"/>
              <p:cNvSpPr txBox="1"/>
              <p:nvPr/>
            </p:nvSpPr>
            <p:spPr>
              <a:xfrm>
                <a:off x="2196324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</a:t>
                </a: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29" name="Google Shape;1829;p104"/>
              <p:cNvSpPr txBox="1"/>
              <p:nvPr/>
            </p:nvSpPr>
            <p:spPr>
              <a:xfrm>
                <a:off x="2898986" y="1785084"/>
                <a:ext cx="470700" cy="2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</a:t>
                </a: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5</a:t>
                </a:r>
                <a:endParaRPr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30" name="Google Shape;1830;p104"/>
              <p:cNvSpPr/>
              <p:nvPr/>
            </p:nvSpPr>
            <p:spPr>
              <a:xfrm flipH="1" rot="10800000">
                <a:off x="2090003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1" name="Google Shape;1831;p104"/>
              <p:cNvSpPr/>
              <p:nvPr/>
            </p:nvSpPr>
            <p:spPr>
              <a:xfrm flipH="1" rot="10800000">
                <a:off x="2755435" y="1446382"/>
                <a:ext cx="616200" cy="3546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32" name="Google Shape;1832;p104"/>
          <p:cNvSpPr txBox="1"/>
          <p:nvPr/>
        </p:nvSpPr>
        <p:spPr>
          <a:xfrm flipH="1">
            <a:off x="6473427" y="2495200"/>
            <a:ext cx="9720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 25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3" name="Google Shape;1833;p104"/>
          <p:cNvSpPr txBox="1"/>
          <p:nvPr/>
        </p:nvSpPr>
        <p:spPr>
          <a:xfrm flipH="1">
            <a:off x="5662300" y="1580800"/>
            <a:ext cx="18780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 × r × r =  100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4" name="Google Shape;1834;p104"/>
          <p:cNvSpPr txBox="1"/>
          <p:nvPr/>
        </p:nvSpPr>
        <p:spPr>
          <a:xfrm flipH="1">
            <a:off x="5990201" y="2038000"/>
            <a:ext cx="15501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 × r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 100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5" name="Google Shape;1835;p104"/>
          <p:cNvSpPr txBox="1"/>
          <p:nvPr/>
        </p:nvSpPr>
        <p:spPr>
          <a:xfrm flipH="1">
            <a:off x="6568125" y="2966725"/>
            <a:ext cx="1487400" cy="3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 = 5 ama −5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6" name="Google Shape;1836;p104"/>
          <p:cNvGrpSpPr/>
          <p:nvPr/>
        </p:nvGrpSpPr>
        <p:grpSpPr>
          <a:xfrm>
            <a:off x="1481900" y="3681125"/>
            <a:ext cx="2992708" cy="329700"/>
            <a:chOff x="3913723" y="1764625"/>
            <a:chExt cx="2733316" cy="329700"/>
          </a:xfrm>
        </p:grpSpPr>
        <p:sp>
          <p:nvSpPr>
            <p:cNvPr id="1837" name="Google Shape;1837;p104"/>
            <p:cNvSpPr/>
            <p:nvPr/>
          </p:nvSpPr>
          <p:spPr>
            <a:xfrm>
              <a:off x="3913723" y="1764625"/>
              <a:ext cx="4932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8" name="Google Shape;1838;p104"/>
            <p:cNvSpPr/>
            <p:nvPr/>
          </p:nvSpPr>
          <p:spPr>
            <a:xfrm>
              <a:off x="5285057" y="1764625"/>
              <a:ext cx="5913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9" name="Google Shape;1839;p104"/>
            <p:cNvSpPr/>
            <p:nvPr/>
          </p:nvSpPr>
          <p:spPr>
            <a:xfrm>
              <a:off x="6008639" y="1764625"/>
              <a:ext cx="638400" cy="329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3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p105"/>
          <p:cNvSpPr txBox="1"/>
          <p:nvPr>
            <p:ph idx="1" type="body"/>
          </p:nvPr>
        </p:nvSpPr>
        <p:spPr>
          <a:xfrm>
            <a:off x="324000" y="1080000"/>
            <a:ext cx="8113800" cy="216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Waxaan aqoonsan karaa isku xigxiga joomatari (geometric sequences) anigoo helaya saami guud (common ratio) oo u dhexeeya erayada isku xigxiga.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 ahaan, 7, 14, 28, 56, … waa joomatari (geometric) sababtoo ah waxay leedahay saami guud (common ratio) oo ah 2 oo u dhexeeya erayada isku xigxiga.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845" name="Google Shape;1845;p105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Aqoonsiga isku xigxiga joomatari (geometric sequences)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