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70" r:id="rId4"/>
    <p:sldMasterId id="21474837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7F496B-D9F7-48A9-B9F8-6EFFD2235E7A}">
  <a:tblStyle styleId="{F77F496B-D9F7-48A9-B9F8-6EFFD2235E7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2ad4bcae4a6_0_1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2" name="Google Shape;1502;g2ad4bcae4a6_0_1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2ac3ad18ac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ac3ad18ac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2ac3ad18ac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ac3ad18ac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2ad4bcae4a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2ad4bcae4a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2ad4bcae4a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2ad4bcae4a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2ad4bcae4a6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2ad4bcae4a6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2ad4bcae4a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2ad4bcae4a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2ad4bcae4a6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2ad4bcae4a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2ad4bcae4a6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2ad4bcae4a6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2ac3ad18ac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2ac3ad18ac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g2ad4bcae4a6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9" name="Google Shape;1829;g2ad4bcae4a6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2ad4bcae4a6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2ad4bcae4a6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2ad4bcae4a6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3" name="Google Shape;1873;g2ad4bcae4a6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2ad4bcae4a6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4" name="Google Shape;1884;g2ad4bcae4a6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2ac3ad18ac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2ac3ad18ac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2ad4bcae4a6_0_1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2ad4bcae4a6_0_1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g2ae48666b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6" name="Google Shape;1936;g2ae48666b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2ad4bcae4a6_0_19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2ad4bcae4a6_0_1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g2ad4bcae4a6_0_1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0" name="Google Shape;1950;g2ad4bcae4a6_0_1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g2ae48666ba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2ae48666b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2ac3ad18ac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2ac3ad18ac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2ac3ad18ac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0" name="Google Shape;1980;g2ac3ad18ac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2ad4bcae4a6_0_20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2ad4bcae4a6_0_2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g2ad4bcae4a6_0_20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4" name="Google Shape;2014;g2ad4bcae4a6_0_2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7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g2ad4bcae4a6_0_2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9" name="Google Shape;2069;g2ad4bcae4a6_0_2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g2ad4bcae4a6_0_2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3" name="Google Shape;2103;g2ad4bcae4a6_0_2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2ad4bcae4a6_0_2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2ad4bcae4a6_0_2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8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g2ad4bcae4a6_0_2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0" name="Google Shape;2190;g2ad4bcae4a6_0_2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g2ac3ad18acb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9" name="Google Shape;2259;g2ac3ad18acb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g2ad4bcae4a6_0_2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7" name="Google Shape;2337;g2ad4bcae4a6_0_2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4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Google Shape;2375;g2ad4bcae4a6_0_2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6" name="Google Shape;2376;g2ad4bcae4a6_0_2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2ad4bcae4a6_0_2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2ad4bcae4a6_0_2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g2ad4bcae4a6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2" name="Google Shape;2412;g2ad4bcae4a6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0" name="Shape 2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g2ad4bcae4a6_0_2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2" name="Google Shape;2422;g2ad4bcae4a6_0_2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g2ac3ad18ac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2" name="Google Shape;2432;g2ac3ad18ac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8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g2ad4bcae4a6_0_2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0" name="Google Shape;2440;g2ad4bcae4a6_0_2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8" name="Shape 2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Google Shape;2459;g2ad4bcae4a6_0_2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0" name="Google Shape;2460;g2ad4bcae4a6_0_2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5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g2ad4bcae4a6_0_2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7" name="Google Shape;2467;g2ad4bcae4a6_0_2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g2ad4bcae4a6_0_2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0" name="Google Shape;2500;g2ad4bcae4a6_0_2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3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Google Shape;2524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5" name="Google Shape;2525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25.png"/><Relationship Id="rId4" Type="http://schemas.openxmlformats.org/officeDocument/2006/relationships/image" Target="../media/image94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94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31.png"/><Relationship Id="rId9" Type="http://schemas.openxmlformats.org/officeDocument/2006/relationships/image" Target="../media/image19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94.png"/><Relationship Id="rId4" Type="http://schemas.openxmlformats.org/officeDocument/2006/relationships/image" Target="../media/image30.png"/><Relationship Id="rId5" Type="http://schemas.openxmlformats.org/officeDocument/2006/relationships/image" Target="../media/image21.png"/><Relationship Id="rId6" Type="http://schemas.openxmlformats.org/officeDocument/2006/relationships/image" Target="../media/image25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31.png"/><Relationship Id="rId10" Type="http://schemas.openxmlformats.org/officeDocument/2006/relationships/image" Target="../media/image37.png"/><Relationship Id="rId11" Type="http://schemas.openxmlformats.org/officeDocument/2006/relationships/image" Target="../media/image19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9.png"/><Relationship Id="rId4" Type="http://schemas.openxmlformats.org/officeDocument/2006/relationships/image" Target="../media/image41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Relationship Id="rId3" Type="http://schemas.openxmlformats.org/officeDocument/2006/relationships/image" Target="../media/image25.png"/><Relationship Id="rId4" Type="http://schemas.openxmlformats.org/officeDocument/2006/relationships/image" Target="../media/image94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94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31.png"/><Relationship Id="rId9" Type="http://schemas.openxmlformats.org/officeDocument/2006/relationships/image" Target="../media/image19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94.png"/><Relationship Id="rId4" Type="http://schemas.openxmlformats.org/officeDocument/2006/relationships/image" Target="../media/image30.png"/><Relationship Id="rId5" Type="http://schemas.openxmlformats.org/officeDocument/2006/relationships/image" Target="../media/image21.png"/><Relationship Id="rId6" Type="http://schemas.openxmlformats.org/officeDocument/2006/relationships/image" Target="../media/image25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31.png"/><Relationship Id="rId10" Type="http://schemas.openxmlformats.org/officeDocument/2006/relationships/image" Target="../media/image37.png"/><Relationship Id="rId11" Type="http://schemas.openxmlformats.org/officeDocument/2006/relationships/image" Target="../media/image19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Relationship Id="rId3" Type="http://schemas.openxmlformats.org/officeDocument/2006/relationships/image" Target="../media/image39.png"/><Relationship Id="rId4" Type="http://schemas.openxmlformats.org/officeDocument/2006/relationships/image" Target="../media/image41.png"/><Relationship Id="rId5" Type="http://schemas.openxmlformats.org/officeDocument/2006/relationships/image" Target="../media/image44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9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6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0" name="Google Shape;750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1" name="Google Shape;751;p63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3" name="Google Shape;753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8" name="Google Shape;758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9" name="Google Shape;759;p6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1" name="Google Shape;761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2" name="Google Shape;762;p6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6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7" name="Google Shape;767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65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0" name="Google Shape;770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4" name="Google Shape;774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6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7" name="Google Shape;777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78" name="Google Shape;778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79" name="Google Shape;779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0" name="Google Shape;780;p66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1" name="Google Shape;781;p6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6" name="Google Shape;786;p67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8" name="Google Shape;788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9" name="Google Shape;789;p67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2" name="Google Shape;792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5" name="Google Shape;795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6" name="Google Shape;796;p68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7" name="Google Shape;797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8" name="Google Shape;798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9" name="Google Shape;799;p68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0" name="Google Shape;800;p6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5" name="Google Shape;805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9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8" name="Google Shape;808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2" name="Google Shape;812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70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5" name="Google Shape;815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16" name="Google Shape;816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7" name="Google Shape;817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8" name="Google Shape;818;p70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9" name="Google Shape;819;p7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4" name="Google Shape;824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7" name="Google Shape;827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7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3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73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73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8" name="Google Shape;838;p73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839" name="Google Shape;839;p7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0" name="Google Shape;840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1" name="Google Shape;841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2" name="Google Shape;842;p7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3" name="Google Shape;843;p7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7" name="Google Shape;847;p7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4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4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1" name="Google Shape;851;p74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4" name="Google Shape;854;p7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75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75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8" name="Google Shape;858;p75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1" name="Google Shape;861;p7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6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3" name="Google Shape;863;p76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76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5" name="Google Shape;865;p76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9" name="Google Shape;869;p7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7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7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7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7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7" name="Google Shape;877;p7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78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8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78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1" name="Google Shape;881;p78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2" name="Google Shape;882;p78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3" name="Google Shape;883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6" name="Google Shape;886;p7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9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8" name="Google Shape;888;p79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9" name="Google Shape;889;p79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0" name="Google Shape;890;p79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1" name="Google Shape;891;p79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2" name="Google Shape;892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5" name="Google Shape;895;p8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8" name="Google Shape;898;p80"/>
          <p:cNvCxnSpPr>
            <a:endCxn id="899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00" name="Google Shape;900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8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2" name="Google Shape;902;p8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899" name="Google Shape;899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8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8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8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8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8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8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3" name="Google Shape;913;p81"/>
          <p:cNvCxnSpPr>
            <a:endCxn id="914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4" name="Google Shape;914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7" name="Google Shape;917;p8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8" name="Google Shape;918;p8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9" name="Google Shape;919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8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1" name="Google Shape;921;p8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8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8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8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3" name="Google Shape;933;p8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4" name="Google Shape;934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2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8" name="Google Shape;938;p82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9" name="Google Shape;939;p82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0" name="Google Shape;940;p82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41" name="Google Shape;941;p8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8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3" name="Google Shape;943;p8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8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Google Shape;947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50" name="Google Shape;950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51" name="Google Shape;951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57" name="Google Shape;957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59" name="Google Shape;95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" name="Google Shape;961;p8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4" name="Google Shape;964;p8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6" name="Google Shape;966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" name="Google Shape;968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3" name="Google Shape;973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8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6" name="Google Shape;976;p8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8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9" name="Google Shape;979;p8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0" name="Google Shape;980;p8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81" name="Google Shape;981;p8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82" name="Google Shape;982;p8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3" name="Google Shape;983;p8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4" name="Google Shape;984;p8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5" name="Google Shape;985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6" name="Google Shape;986;p8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9" name="Google Shape;989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8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2" name="Google Shape;992;p8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3" name="Google Shape;993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94" name="Google Shape;994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5" name="Google Shape;995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6" name="Google Shape;996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7" name="Google Shape;997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98" name="Google Shape;998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9" name="Google Shape;999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8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2" name="Google Shape;1002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8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5" name="Google Shape;1005;p8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6" name="Google Shape;100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7" name="Google Shape;1007;p8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8" name="Google Shape;1008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9" name="Google Shape;1009;p8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0" name="Google Shape;1010;p8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1" name="Google Shape;1011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2" name="Google Shape;1012;p8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9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5" name="Google Shape;1015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9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8" name="Google Shape;1018;p9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9" name="Google Shape;101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0" name="Google Shape;1020;p9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1" name="Google Shape;1021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2" name="Google Shape;1022;p9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3" name="Google Shape;1023;p9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4" name="Google Shape;1024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5" name="Google Shape;1025;p9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9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9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9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9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5" name="Google Shape;1035;p9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6" name="Google Shape;1036;p9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37" name="Google Shape;1037;p9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8" name="Google Shape;1038;p9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0" name="Google Shape;1040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43" name="Google Shape;1043;p9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4" name="Google Shape;1044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6" name="Google Shape;1046;p9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7" name="Google Shape;1047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8" name="Google Shape;1048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9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6" name="Google Shape;1056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57" name="Google Shape;105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0" name="Google Shape;1060;p9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1" name="Google Shape;1061;p9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2" name="Google Shape;1062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3" name="Google Shape;1063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4" name="Google Shape;1064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5" name="Google Shape;1065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6" name="Google Shape;1066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8" name="Google Shape;1068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" name="Google Shape;1073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9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9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9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9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9" name="Google Shape;1079;p9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80" name="Google Shape;1080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3" name="Google Shape;1083;p9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4" name="Google Shape;1084;p9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5" name="Google Shape;1085;p9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6" name="Google Shape;1086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9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9" name="Google Shape;1089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91" name="Google Shape;109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9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6" name="Google Shape;1096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9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9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2" name="Google Shape;1102;p9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3" name="Google Shape;1103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6" name="Google Shape;1106;p9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7" name="Google Shape;1107;p9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8" name="Google Shape;1108;p9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9" name="Google Shape;1109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0" name="Google Shape;1110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1" name="Google Shape;1111;p9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12" name="Google Shape;1112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3" name="Google Shape;1113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4" name="Google Shape;1114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9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22" name="Google Shape;1122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5" name="Google Shape;1125;p9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6" name="Google Shape;1126;p9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7" name="Google Shape;1127;p9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8" name="Google Shape;1128;p9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9" name="Google Shape;1129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1" name="Google Shape;1131;p9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32" name="Google Shape;1132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9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5" name="Google Shape;1135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8" name="Google Shape;1138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1" name="Google Shape;1141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4" name="Google Shape;1144;p9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5" name="Google Shape;1145;p9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6" name="Google Shape;1146;p9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7" name="Google Shape;1147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8" name="Google Shape;1148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0" name="Google Shape;1150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1" name="Google Shape;1151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2" name="Google Shape;1152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3" name="Google Shape;1153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4" name="Google Shape;1154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5" name="Google Shape;1155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" name="Google Shape;1157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9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0" name="Google Shape;1160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3" name="Google Shape;1163;p9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4" name="Google Shape;1164;p9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5" name="Google Shape;1165;p9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6" name="Google Shape;1166;p9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7" name="Google Shape;1167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8" name="Google Shape;1168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9" name="Google Shape;1169;p9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70" name="Google Shape;1170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2" name="Google Shape;1172;p9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3" name="Google Shape;1173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4" name="Google Shape;1174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" name="Google Shape;1176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9" name="Google Shape;1179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2" name="Google Shape;1182;p9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3" name="Google Shape;1183;p9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4" name="Google Shape;1184;p9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5" name="Google Shape;1185;p9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6" name="Google Shape;1186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7" name="Google Shape;1187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8" name="Google Shape;1188;p9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89" name="Google Shape;1189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0" name="Google Shape;1190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1" name="Google Shape;1191;p9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2" name="Google Shape;1192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3" name="Google Shape;1193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8" name="Google Shape;1198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1" name="Google Shape;1201;p9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2" name="Google Shape;1202;p9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3" name="Google Shape;1203;p9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4" name="Google Shape;1204;p9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5" name="Google Shape;1205;p9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06" name="Google Shape;1206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8" name="Google Shape;1208;p9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09" name="Google Shape;1209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1" name="Google Shape;1211;p9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12" name="Google Shape;1212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3" name="Google Shape;1213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4" name="Google Shape;1214;p9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5" name="Google Shape;1215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6" name="Google Shape;1216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Google Shape;1218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1" name="Google Shape;1221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4" name="Google Shape;1224;p10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5" name="Google Shape;1225;p10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6" name="Google Shape;1226;p10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7" name="Google Shape;1227;p10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8" name="Google Shape;1228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9" name="Google Shape;1229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1" name="Google Shape;1231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32" name="Google Shape;1232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3" name="Google Shape;1233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4" name="Google Shape;1234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5" name="Google Shape;1235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7" name="Google Shape;1237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8" name="Google Shape;1238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9" name="Google Shape;1239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1" name="Google Shape;1241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4" name="Google Shape;1244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7" name="Google Shape;1247;p10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8" name="Google Shape;1248;p10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9" name="Google Shape;1249;p10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0" name="Google Shape;1250;p10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51" name="Google Shape;1251;p10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52" name="Google Shape;1252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4" name="Google Shape;1254;p10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5" name="Google Shape;1255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6" name="Google Shape;1256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7" name="Google Shape;1257;p10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8" name="Google Shape;1258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0" name="Google Shape;1260;p10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61" name="Google Shape;1261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2" name="Google Shape;126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7" name="Google Shape;126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0" name="Google Shape;1270;p10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1" name="Google Shape;1271;p10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2" name="Google Shape;1272;p10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3" name="Google Shape;1273;p10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4" name="Google Shape;1274;p10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5" name="Google Shape;1275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6" name="Google Shape;127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7" name="Google Shape;1277;p10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8" name="Google Shape;1278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9" name="Google Shape;127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0" name="Google Shape;1280;p10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81" name="Google Shape;1281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2" name="Google Shape;1282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3" name="Google Shape;1283;p10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4" name="Google Shape;1284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5" name="Google Shape;1285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Google Shape;1287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0" name="Google Shape;1290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3" name="Google Shape;1293;p10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4" name="Google Shape;1294;p10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5" name="Google Shape;1295;p10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96" name="Google Shape;1296;p10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97" name="Google Shape;1297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8" name="Google Shape;129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9" name="Google Shape;1299;p10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00" name="Google Shape;1300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1" name="Google Shape;1301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2" name="Google Shape;1302;p10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03" name="Google Shape;1303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4" name="Google Shape;1304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6" name="Google Shape;1306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09" name="Google Shape;130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2" name="Google Shape;1312;p10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3" name="Google Shape;1313;p10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4" name="Google Shape;1314;p10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15" name="Google Shape;1315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16" name="Google Shape;1316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7" name="Google Shape;131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8" name="Google Shape;1318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19" name="Google Shape;1319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0" name="Google Shape;1320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1" name="Google Shape;1321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22" name="Google Shape;1322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3" name="Google Shape;1323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5" name="Google Shape;1325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8" name="Google Shape;1328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1" name="Google Shape;1331;p10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2" name="Google Shape;1332;p10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3" name="Google Shape;1333;p10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34" name="Google Shape;1334;p10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35" name="Google Shape;1335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6" name="Google Shape;1336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7" name="Google Shape;1337;p10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38" name="Google Shape;1338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9" name="Google Shape;1339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0" name="Google Shape;1340;p10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41" name="Google Shape;1341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2" name="Google Shape;1342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4" name="Google Shape;1344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7" name="Google Shape;134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0" name="Google Shape;1350;p10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51" name="Google Shape;1351;p10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52" name="Google Shape;1352;p10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53" name="Google Shape;1353;p10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54" name="Google Shape;1354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5" name="Google Shape;1355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6" name="Google Shape;1356;p10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57" name="Google Shape;1357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9" name="Google Shape;1359;p10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60" name="Google Shape;1360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1" name="Google Shape;1361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3" name="Google Shape;1363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0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66" name="Google Shape;1366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0" name="Google Shape;1370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10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73" name="Google Shape;1373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7" name="Google Shape;1377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10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0" name="Google Shape;1380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4" name="Google Shape;1384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11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7" name="Google Shape;1387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8" name="Google Shape;1388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1" name="Google Shape;1391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11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4" name="Google Shape;1394;p11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11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96" name="Google Shape;1396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9" name="Google Shape;1399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1" name="Google Shape;1401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2" name="Google Shape;1402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11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4" name="Google Shape;1404;p11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05" name="Google Shape;1405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11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0" name="Google Shape;1410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11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11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13" name="Google Shape;1413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Google Shape;1415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11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8" name="Google Shape;1418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114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11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1" name="Google Shape;1421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Google Shape;1423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1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6" name="Google Shape;1426;p115"/>
          <p:cNvSpPr txBox="1"/>
          <p:nvPr/>
        </p:nvSpPr>
        <p:spPr>
          <a:xfrm>
            <a:off x="324000" y="45525"/>
            <a:ext cx="124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11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8" name="Google Shape;1428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4" name="Google Shape;1434;p11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11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6" name="Google Shape;1436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7" name="Google Shape;143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" name="Google Shape;1439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2" name="Google Shape;1442;p11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1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4" name="Google Shape;1444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5" name="Google Shape;1445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Google Shape;1447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0" name="Google Shape;1450;p118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1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2" name="Google Shape;1452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3" name="Google Shape;1453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1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6" name="Google Shape;1456;p11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11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8" name="Google Shape;1458;p11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11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12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2" name="Google Shape;1462;p12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3" name="Google Shape;1463;p12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4" name="Google Shape;1464;p120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120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2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2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2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12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2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2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12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12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12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8" name="Google Shape;1478;p12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0" name="Google Shape;1480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2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2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93.xml"/><Relationship Id="rId35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95.xml"/><Relationship Id="rId37" Type="http://schemas.openxmlformats.org/officeDocument/2006/relationships/slideLayout" Target="../slideLayouts/slideLayout96.xml"/><Relationship Id="rId38" Type="http://schemas.openxmlformats.org/officeDocument/2006/relationships/slideLayout" Target="../slideLayouts/slideLayout97.xml"/><Relationship Id="rId39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2.xml"/><Relationship Id="rId44" Type="http://schemas.openxmlformats.org/officeDocument/2006/relationships/slideLayout" Target="../slideLayouts/slideLayout103.xml"/><Relationship Id="rId45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05.xml"/><Relationship Id="rId47" Type="http://schemas.openxmlformats.org/officeDocument/2006/relationships/slideLayout" Target="../slideLayouts/slideLayout106.xml"/><Relationship Id="rId48" Type="http://schemas.openxmlformats.org/officeDocument/2006/relationships/slideLayout" Target="../slideLayouts/slideLayout107.xml"/><Relationship Id="rId49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09.xml"/><Relationship Id="rId51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2.xml"/><Relationship Id="rId54" Type="http://schemas.openxmlformats.org/officeDocument/2006/relationships/slideLayout" Target="../slideLayouts/slideLayout113.xml"/><Relationship Id="rId55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16.xml"/><Relationship Id="rId58" Type="http://schemas.openxmlformats.org/officeDocument/2006/relationships/slideLayout" Target="../slideLayouts/slideLayout117.xml"/><Relationship Id="rId59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22.xml"/><Relationship Id="rId6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45" name="Google Shape;745;p62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  <p:sldLayoutId id="2147483751" r:id="rId45"/>
    <p:sldLayoutId id="2147483752" r:id="rId46"/>
    <p:sldLayoutId id="2147483753" r:id="rId47"/>
    <p:sldLayoutId id="2147483754" r:id="rId48"/>
    <p:sldLayoutId id="2147483755" r:id="rId49"/>
    <p:sldLayoutId id="2147483756" r:id="rId50"/>
    <p:sldLayoutId id="2147483757" r:id="rId51"/>
    <p:sldLayoutId id="2147483758" r:id="rId52"/>
    <p:sldLayoutId id="2147483759" r:id="rId53"/>
    <p:sldLayoutId id="2147483760" r:id="rId54"/>
    <p:sldLayoutId id="2147483761" r:id="rId55"/>
    <p:sldLayoutId id="2147483762" r:id="rId56"/>
    <p:sldLayoutId id="2147483763" r:id="rId57"/>
    <p:sldLayoutId id="2147483764" r:id="rId58"/>
    <p:sldLayoutId id="2147483765" r:id="rId59"/>
    <p:sldLayoutId id="2147483766" r:id="rId60"/>
    <p:sldLayoutId id="2147483767" r:id="rId61"/>
    <p:sldLayoutId id="2147483768" r:id="rId62"/>
    <p:sldLayoutId id="2147483769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9.png"/><Relationship Id="rId4" Type="http://schemas.openxmlformats.org/officeDocument/2006/relationships/image" Target="../media/image97.png"/><Relationship Id="rId5" Type="http://schemas.openxmlformats.org/officeDocument/2006/relationships/image" Target="../media/image102.png"/><Relationship Id="rId6" Type="http://schemas.openxmlformats.org/officeDocument/2006/relationships/image" Target="../media/image98.png"/><Relationship Id="rId7" Type="http://schemas.openxmlformats.org/officeDocument/2006/relationships/image" Target="../media/image100.png"/><Relationship Id="rId8" Type="http://schemas.openxmlformats.org/officeDocument/2006/relationships/image" Target="../media/image101.png"/><Relationship Id="rId9" Type="http://schemas.openxmlformats.org/officeDocument/2006/relationships/image" Target="../media/image32.png"/><Relationship Id="rId10" Type="http://schemas.openxmlformats.org/officeDocument/2006/relationships/image" Target="../media/image29.png"/><Relationship Id="rId11" Type="http://schemas.openxmlformats.org/officeDocument/2006/relationships/image" Target="../media/image33.png"/><Relationship Id="rId12" Type="http://schemas.openxmlformats.org/officeDocument/2006/relationships/image" Target="../media/image4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9.png"/><Relationship Id="rId4" Type="http://schemas.openxmlformats.org/officeDocument/2006/relationships/image" Target="../media/image97.png"/><Relationship Id="rId5" Type="http://schemas.openxmlformats.org/officeDocument/2006/relationships/image" Target="../media/image102.png"/><Relationship Id="rId6" Type="http://schemas.openxmlformats.org/officeDocument/2006/relationships/image" Target="../media/image98.png"/><Relationship Id="rId7" Type="http://schemas.openxmlformats.org/officeDocument/2006/relationships/image" Target="../media/image103.png"/><Relationship Id="rId8" Type="http://schemas.openxmlformats.org/officeDocument/2006/relationships/image" Target="../media/image10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9.png"/><Relationship Id="rId4" Type="http://schemas.openxmlformats.org/officeDocument/2006/relationships/image" Target="../media/image97.png"/><Relationship Id="rId5" Type="http://schemas.openxmlformats.org/officeDocument/2006/relationships/image" Target="../media/image103.png"/><Relationship Id="rId6" Type="http://schemas.openxmlformats.org/officeDocument/2006/relationships/image" Target="../media/image101.png"/><Relationship Id="rId7" Type="http://schemas.openxmlformats.org/officeDocument/2006/relationships/image" Target="../media/image100.png"/><Relationship Id="rId8" Type="http://schemas.openxmlformats.org/officeDocument/2006/relationships/image" Target="../media/image98.png"/><Relationship Id="rId9" Type="http://schemas.openxmlformats.org/officeDocument/2006/relationships/image" Target="../media/image29.png"/><Relationship Id="rId10" Type="http://schemas.openxmlformats.org/officeDocument/2006/relationships/image" Target="../media/image4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9.png"/><Relationship Id="rId4" Type="http://schemas.openxmlformats.org/officeDocument/2006/relationships/image" Target="../media/image97.png"/><Relationship Id="rId5" Type="http://schemas.openxmlformats.org/officeDocument/2006/relationships/image" Target="../media/image103.png"/><Relationship Id="rId6" Type="http://schemas.openxmlformats.org/officeDocument/2006/relationships/image" Target="../media/image101.png"/><Relationship Id="rId7" Type="http://schemas.openxmlformats.org/officeDocument/2006/relationships/image" Target="../media/image107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1.png"/><Relationship Id="rId4" Type="http://schemas.openxmlformats.org/officeDocument/2006/relationships/image" Target="../media/image98.png"/><Relationship Id="rId5" Type="http://schemas.openxmlformats.org/officeDocument/2006/relationships/image" Target="../media/image102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Relationship Id="rId9" Type="http://schemas.openxmlformats.org/officeDocument/2006/relationships/image" Target="../media/image46.png"/><Relationship Id="rId10" Type="http://schemas.openxmlformats.org/officeDocument/2006/relationships/image" Target="../media/image3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9.png"/><Relationship Id="rId4" Type="http://schemas.openxmlformats.org/officeDocument/2006/relationships/image" Target="../media/image108.png"/><Relationship Id="rId5" Type="http://schemas.openxmlformats.org/officeDocument/2006/relationships/image" Target="../media/image110.png"/><Relationship Id="rId6" Type="http://schemas.openxmlformats.org/officeDocument/2006/relationships/image" Target="../media/image97.png"/><Relationship Id="rId7" Type="http://schemas.openxmlformats.org/officeDocument/2006/relationships/image" Target="../media/image104.png"/><Relationship Id="rId8" Type="http://schemas.openxmlformats.org/officeDocument/2006/relationships/image" Target="../media/image1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1.png"/><Relationship Id="rId4" Type="http://schemas.openxmlformats.org/officeDocument/2006/relationships/image" Target="../media/image103.png"/><Relationship Id="rId5" Type="http://schemas.openxmlformats.org/officeDocument/2006/relationships/image" Target="../media/image97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0.png"/><Relationship Id="rId4" Type="http://schemas.openxmlformats.org/officeDocument/2006/relationships/image" Target="../media/image98.png"/><Relationship Id="rId5" Type="http://schemas.openxmlformats.org/officeDocument/2006/relationships/image" Target="../media/image97.png"/><Relationship Id="rId6" Type="http://schemas.openxmlformats.org/officeDocument/2006/relationships/image" Target="../media/image32.png"/><Relationship Id="rId7" Type="http://schemas.openxmlformats.org/officeDocument/2006/relationships/image" Target="../media/image29.png"/><Relationship Id="rId8" Type="http://schemas.openxmlformats.org/officeDocument/2006/relationships/image" Target="../media/image4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7.png"/><Relationship Id="rId4" Type="http://schemas.openxmlformats.org/officeDocument/2006/relationships/image" Target="../media/image103.png"/><Relationship Id="rId5" Type="http://schemas.openxmlformats.org/officeDocument/2006/relationships/image" Target="../media/image10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1.png"/><Relationship Id="rId4" Type="http://schemas.openxmlformats.org/officeDocument/2006/relationships/image" Target="../media/image115.png"/><Relationship Id="rId5" Type="http://schemas.openxmlformats.org/officeDocument/2006/relationships/image" Target="../media/image117.png"/><Relationship Id="rId6" Type="http://schemas.openxmlformats.org/officeDocument/2006/relationships/image" Target="../media/image116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Relationship Id="rId9" Type="http://schemas.openxmlformats.org/officeDocument/2006/relationships/image" Target="../media/image124.png"/><Relationship Id="rId10" Type="http://schemas.openxmlformats.org/officeDocument/2006/relationships/image" Target="../media/image12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123.png"/><Relationship Id="rId6" Type="http://schemas.openxmlformats.org/officeDocument/2006/relationships/image" Target="../media/image29.png"/><Relationship Id="rId7" Type="http://schemas.openxmlformats.org/officeDocument/2006/relationships/image" Target="../media/image4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1.png"/><Relationship Id="rId4" Type="http://schemas.openxmlformats.org/officeDocument/2006/relationships/image" Target="../media/image98.png"/><Relationship Id="rId5" Type="http://schemas.openxmlformats.org/officeDocument/2006/relationships/image" Target="../media/image97.png"/><Relationship Id="rId6" Type="http://schemas.openxmlformats.org/officeDocument/2006/relationships/image" Target="../media/image28.png"/><Relationship Id="rId7" Type="http://schemas.openxmlformats.org/officeDocument/2006/relationships/image" Target="../media/image4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1.png"/><Relationship Id="rId4" Type="http://schemas.openxmlformats.org/officeDocument/2006/relationships/image" Target="../media/image98.png"/><Relationship Id="rId5" Type="http://schemas.openxmlformats.org/officeDocument/2006/relationships/image" Target="../media/image97.png"/><Relationship Id="rId6" Type="http://schemas.openxmlformats.org/officeDocument/2006/relationships/image" Target="../media/image28.png"/><Relationship Id="rId7" Type="http://schemas.openxmlformats.org/officeDocument/2006/relationships/image" Target="../media/image4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8.png"/><Relationship Id="rId4" Type="http://schemas.openxmlformats.org/officeDocument/2006/relationships/image" Target="../media/image123.png"/><Relationship Id="rId5" Type="http://schemas.openxmlformats.org/officeDocument/2006/relationships/image" Target="../media/image97.png"/><Relationship Id="rId6" Type="http://schemas.openxmlformats.org/officeDocument/2006/relationships/image" Target="../media/image29.png"/><Relationship Id="rId7" Type="http://schemas.openxmlformats.org/officeDocument/2006/relationships/image" Target="../media/image4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4.png"/><Relationship Id="rId4" Type="http://schemas.openxmlformats.org/officeDocument/2006/relationships/image" Target="../media/image97.png"/><Relationship Id="rId5" Type="http://schemas.openxmlformats.org/officeDocument/2006/relationships/image" Target="../media/image101.png"/><Relationship Id="rId6" Type="http://schemas.openxmlformats.org/officeDocument/2006/relationships/image" Target="../media/image10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0.png"/><Relationship Id="rId4" Type="http://schemas.openxmlformats.org/officeDocument/2006/relationships/image" Target="../media/image98.png"/><Relationship Id="rId5" Type="http://schemas.openxmlformats.org/officeDocument/2006/relationships/image" Target="../media/image102.png"/><Relationship Id="rId6" Type="http://schemas.openxmlformats.org/officeDocument/2006/relationships/image" Target="../media/image97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Relationship Id="rId9" Type="http://schemas.openxmlformats.org/officeDocument/2006/relationships/image" Target="../media/image42.png"/><Relationship Id="rId10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0.png"/><Relationship Id="rId4" Type="http://schemas.openxmlformats.org/officeDocument/2006/relationships/image" Target="../media/image98.png"/><Relationship Id="rId5" Type="http://schemas.openxmlformats.org/officeDocument/2006/relationships/image" Target="../media/image32.png"/><Relationship Id="rId6" Type="http://schemas.openxmlformats.org/officeDocument/2006/relationships/image" Target="../media/image29.png"/><Relationship Id="rId7" Type="http://schemas.openxmlformats.org/officeDocument/2006/relationships/image" Target="../media/image4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9.png"/><Relationship Id="rId4" Type="http://schemas.openxmlformats.org/officeDocument/2006/relationships/image" Target="../media/image102.png"/><Relationship Id="rId5" Type="http://schemas.openxmlformats.org/officeDocument/2006/relationships/image" Target="../media/image123.png"/><Relationship Id="rId6" Type="http://schemas.openxmlformats.org/officeDocument/2006/relationships/image" Target="../media/image111.png"/><Relationship Id="rId7" Type="http://schemas.openxmlformats.org/officeDocument/2006/relationships/image" Target="../media/image98.png"/><Relationship Id="rId8" Type="http://schemas.openxmlformats.org/officeDocument/2006/relationships/image" Target="../media/image135.png"/><Relationship Id="rId9" Type="http://schemas.openxmlformats.org/officeDocument/2006/relationships/image" Target="../media/image132.png"/><Relationship Id="rId10" Type="http://schemas.openxmlformats.org/officeDocument/2006/relationships/image" Target="../media/image130.png"/><Relationship Id="rId11" Type="http://schemas.openxmlformats.org/officeDocument/2006/relationships/image" Target="../media/image29.png"/><Relationship Id="rId12" Type="http://schemas.openxmlformats.org/officeDocument/2006/relationships/image" Target="../media/image28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5" Type="http://schemas.openxmlformats.org/officeDocument/2006/relationships/image" Target="../media/image42.png"/><Relationship Id="rId16" Type="http://schemas.openxmlformats.org/officeDocument/2006/relationships/image" Target="../media/image4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7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9.png"/><Relationship Id="rId4" Type="http://schemas.openxmlformats.org/officeDocument/2006/relationships/image" Target="../media/image102.png"/><Relationship Id="rId5" Type="http://schemas.openxmlformats.org/officeDocument/2006/relationships/image" Target="../media/image123.png"/><Relationship Id="rId6" Type="http://schemas.openxmlformats.org/officeDocument/2006/relationships/image" Target="../media/image111.png"/><Relationship Id="rId7" Type="http://schemas.openxmlformats.org/officeDocument/2006/relationships/image" Target="../media/image98.png"/><Relationship Id="rId8" Type="http://schemas.openxmlformats.org/officeDocument/2006/relationships/image" Target="../media/image135.png"/><Relationship Id="rId9" Type="http://schemas.openxmlformats.org/officeDocument/2006/relationships/image" Target="../media/image132.png"/><Relationship Id="rId10" Type="http://schemas.openxmlformats.org/officeDocument/2006/relationships/image" Target="../media/image130.png"/><Relationship Id="rId11" Type="http://schemas.openxmlformats.org/officeDocument/2006/relationships/image" Target="../media/image136.png"/><Relationship Id="rId12" Type="http://schemas.openxmlformats.org/officeDocument/2006/relationships/image" Target="../media/image137.png"/><Relationship Id="rId13" Type="http://schemas.openxmlformats.org/officeDocument/2006/relationships/image" Target="../media/image133.png"/><Relationship Id="rId14" Type="http://schemas.openxmlformats.org/officeDocument/2006/relationships/image" Target="../media/image29.png"/><Relationship Id="rId15" Type="http://schemas.openxmlformats.org/officeDocument/2006/relationships/image" Target="../media/image28.png"/><Relationship Id="rId16" Type="http://schemas.openxmlformats.org/officeDocument/2006/relationships/image" Target="../media/image32.png"/><Relationship Id="rId17" Type="http://schemas.openxmlformats.org/officeDocument/2006/relationships/image" Target="../media/image33.png"/><Relationship Id="rId18" Type="http://schemas.openxmlformats.org/officeDocument/2006/relationships/image" Target="../media/image42.png"/><Relationship Id="rId19" Type="http://schemas.openxmlformats.org/officeDocument/2006/relationships/image" Target="../media/image4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2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taxanaha tirooyinka gaarka ah</a:t>
            </a:r>
            <a:endParaRPr/>
          </a:p>
        </p:txBody>
      </p:sp>
      <p:sp>
        <p:nvSpPr>
          <p:cNvPr id="1489" name="Google Shape;1489;p12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Xiriirrada aan tooska ahayn (Non-linear relationships)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26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p127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aqoonsan karaa taxane tirooyin gaar ah.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128"/>
          <p:cNvSpPr txBox="1"/>
          <p:nvPr>
            <p:ph idx="1" type="subTitle"/>
          </p:nvPr>
        </p:nvSpPr>
        <p:spPr>
          <a:xfrm>
            <a:off x="345550" y="810000"/>
            <a:ext cx="8496000" cy="71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Taxane xisaabeed (ama toosan) waa taxane halkaasoo farqiga u dhexeeya xubnaha isku xigta uu yahay mid joogto ah.</a:t>
            </a:r>
            <a:endParaRPr sz="1800"/>
          </a:p>
        </p:txBody>
      </p:sp>
      <p:sp>
        <p:nvSpPr>
          <p:cNvPr id="1505" name="Google Shape;1505;p128"/>
          <p:cNvSpPr txBox="1"/>
          <p:nvPr>
            <p:ph idx="1" type="subTitle"/>
          </p:nvPr>
        </p:nvSpPr>
        <p:spPr>
          <a:xfrm>
            <a:off x="324000" y="22669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Tiro saddexagal (ama tiro saddexagal) waa tiro lagu matali karo qaab dhibco lagu habeeyay saddexagal siman. Tirada xubnaha waa tirada dhibcood ee dhinaca saddexagalka.</a:t>
            </a:r>
            <a:endParaRPr sz="1800"/>
          </a:p>
        </p:txBody>
      </p:sp>
      <p:sp>
        <p:nvSpPr>
          <p:cNvPr id="1506" name="Google Shape;1506;p128"/>
          <p:cNvSpPr txBox="1"/>
          <p:nvPr/>
        </p:nvSpPr>
        <p:spPr>
          <a:xfrm>
            <a:off x="324000" y="1537101"/>
            <a:ext cx="84960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Taxane joomatari waa taxane leh xiriir isku dhufasho joogto ah oo u dhexeeya xubnaha isku xigta.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128"/>
          <p:cNvSpPr/>
          <p:nvPr/>
        </p:nvSpPr>
        <p:spPr>
          <a:xfrm>
            <a:off x="798175" y="4186698"/>
            <a:ext cx="195600" cy="1962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508" name="Google Shape;1508;p128"/>
          <p:cNvGrpSpPr/>
          <p:nvPr/>
        </p:nvGrpSpPr>
        <p:grpSpPr>
          <a:xfrm>
            <a:off x="1662769" y="3937298"/>
            <a:ext cx="443549" cy="445599"/>
            <a:chOff x="1188594" y="2074198"/>
            <a:chExt cx="443549" cy="445599"/>
          </a:xfrm>
        </p:grpSpPr>
        <p:sp>
          <p:nvSpPr>
            <p:cNvPr id="1509" name="Google Shape;1509;p128"/>
            <p:cNvSpPr/>
            <p:nvPr/>
          </p:nvSpPr>
          <p:spPr>
            <a:xfrm>
              <a:off x="1188594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28"/>
            <p:cNvSpPr/>
            <p:nvPr/>
          </p:nvSpPr>
          <p:spPr>
            <a:xfrm>
              <a:off x="1436542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28"/>
            <p:cNvSpPr/>
            <p:nvPr/>
          </p:nvSpPr>
          <p:spPr>
            <a:xfrm>
              <a:off x="1188594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2" name="Google Shape;1512;p128"/>
          <p:cNvGrpSpPr/>
          <p:nvPr/>
        </p:nvGrpSpPr>
        <p:grpSpPr>
          <a:xfrm>
            <a:off x="2819863" y="3687899"/>
            <a:ext cx="691497" cy="694999"/>
            <a:chOff x="2345688" y="1824799"/>
            <a:chExt cx="691497" cy="694999"/>
          </a:xfrm>
        </p:grpSpPr>
        <p:sp>
          <p:nvSpPr>
            <p:cNvPr id="1513" name="Google Shape;1513;p128"/>
            <p:cNvSpPr/>
            <p:nvPr/>
          </p:nvSpPr>
          <p:spPr>
            <a:xfrm>
              <a:off x="2345688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128"/>
            <p:cNvSpPr/>
            <p:nvPr/>
          </p:nvSpPr>
          <p:spPr>
            <a:xfrm>
              <a:off x="2593637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128"/>
            <p:cNvSpPr/>
            <p:nvPr/>
          </p:nvSpPr>
          <p:spPr>
            <a:xfrm>
              <a:off x="2841585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128"/>
            <p:cNvSpPr/>
            <p:nvPr/>
          </p:nvSpPr>
          <p:spPr>
            <a:xfrm>
              <a:off x="2345688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28"/>
            <p:cNvSpPr/>
            <p:nvPr/>
          </p:nvSpPr>
          <p:spPr>
            <a:xfrm>
              <a:off x="2593637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128"/>
            <p:cNvSpPr/>
            <p:nvPr/>
          </p:nvSpPr>
          <p:spPr>
            <a:xfrm>
              <a:off x="2345688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9" name="Google Shape;1519;p128"/>
          <p:cNvGrpSpPr/>
          <p:nvPr/>
        </p:nvGrpSpPr>
        <p:grpSpPr>
          <a:xfrm>
            <a:off x="4343585" y="3438499"/>
            <a:ext cx="940782" cy="944398"/>
            <a:chOff x="3869410" y="1575399"/>
            <a:chExt cx="940782" cy="944398"/>
          </a:xfrm>
        </p:grpSpPr>
        <p:sp>
          <p:nvSpPr>
            <p:cNvPr id="1520" name="Google Shape;1520;p128"/>
            <p:cNvSpPr/>
            <p:nvPr/>
          </p:nvSpPr>
          <p:spPr>
            <a:xfrm>
              <a:off x="3870746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128"/>
            <p:cNvSpPr/>
            <p:nvPr/>
          </p:nvSpPr>
          <p:spPr>
            <a:xfrm>
              <a:off x="4118695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128"/>
            <p:cNvSpPr/>
            <p:nvPr/>
          </p:nvSpPr>
          <p:spPr>
            <a:xfrm>
              <a:off x="4366644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128"/>
            <p:cNvSpPr/>
            <p:nvPr/>
          </p:nvSpPr>
          <p:spPr>
            <a:xfrm>
              <a:off x="4614592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128"/>
            <p:cNvSpPr/>
            <p:nvPr/>
          </p:nvSpPr>
          <p:spPr>
            <a:xfrm>
              <a:off x="3869410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128"/>
            <p:cNvSpPr/>
            <p:nvPr/>
          </p:nvSpPr>
          <p:spPr>
            <a:xfrm>
              <a:off x="4117359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128"/>
            <p:cNvSpPr/>
            <p:nvPr/>
          </p:nvSpPr>
          <p:spPr>
            <a:xfrm>
              <a:off x="4365307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128"/>
            <p:cNvSpPr/>
            <p:nvPr/>
          </p:nvSpPr>
          <p:spPr>
            <a:xfrm>
              <a:off x="3869410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128"/>
            <p:cNvSpPr/>
            <p:nvPr/>
          </p:nvSpPr>
          <p:spPr>
            <a:xfrm>
              <a:off x="4117359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128"/>
            <p:cNvSpPr/>
            <p:nvPr/>
          </p:nvSpPr>
          <p:spPr>
            <a:xfrm>
              <a:off x="3869410" y="15753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0" name="Google Shape;1530;p128"/>
          <p:cNvGrpSpPr/>
          <p:nvPr/>
        </p:nvGrpSpPr>
        <p:grpSpPr>
          <a:xfrm>
            <a:off x="6055916" y="3189100"/>
            <a:ext cx="1187935" cy="1193798"/>
            <a:chOff x="5581741" y="1326000"/>
            <a:chExt cx="1187935" cy="1193798"/>
          </a:xfrm>
        </p:grpSpPr>
        <p:sp>
          <p:nvSpPr>
            <p:cNvPr id="1531" name="Google Shape;1531;p128"/>
            <p:cNvSpPr/>
            <p:nvPr/>
          </p:nvSpPr>
          <p:spPr>
            <a:xfrm>
              <a:off x="5581741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128"/>
            <p:cNvSpPr/>
            <p:nvPr/>
          </p:nvSpPr>
          <p:spPr>
            <a:xfrm>
              <a:off x="5830230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128"/>
            <p:cNvSpPr/>
            <p:nvPr/>
          </p:nvSpPr>
          <p:spPr>
            <a:xfrm>
              <a:off x="6077639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128"/>
            <p:cNvSpPr/>
            <p:nvPr/>
          </p:nvSpPr>
          <p:spPr>
            <a:xfrm>
              <a:off x="6326127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128"/>
            <p:cNvSpPr/>
            <p:nvPr/>
          </p:nvSpPr>
          <p:spPr>
            <a:xfrm>
              <a:off x="6574076" y="23235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128"/>
            <p:cNvSpPr/>
            <p:nvPr/>
          </p:nvSpPr>
          <p:spPr>
            <a:xfrm>
              <a:off x="5581741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128"/>
            <p:cNvSpPr/>
            <p:nvPr/>
          </p:nvSpPr>
          <p:spPr>
            <a:xfrm>
              <a:off x="5831026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128"/>
            <p:cNvSpPr/>
            <p:nvPr/>
          </p:nvSpPr>
          <p:spPr>
            <a:xfrm>
              <a:off x="6077639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128"/>
            <p:cNvSpPr/>
            <p:nvPr/>
          </p:nvSpPr>
          <p:spPr>
            <a:xfrm>
              <a:off x="6326923" y="2074198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128"/>
            <p:cNvSpPr/>
            <p:nvPr/>
          </p:nvSpPr>
          <p:spPr>
            <a:xfrm>
              <a:off x="5581741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128"/>
            <p:cNvSpPr/>
            <p:nvPr/>
          </p:nvSpPr>
          <p:spPr>
            <a:xfrm>
              <a:off x="5829690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128"/>
            <p:cNvSpPr/>
            <p:nvPr/>
          </p:nvSpPr>
          <p:spPr>
            <a:xfrm>
              <a:off x="6077639" y="18247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28"/>
            <p:cNvSpPr/>
            <p:nvPr/>
          </p:nvSpPr>
          <p:spPr>
            <a:xfrm>
              <a:off x="5581741" y="15753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128"/>
            <p:cNvSpPr/>
            <p:nvPr/>
          </p:nvSpPr>
          <p:spPr>
            <a:xfrm>
              <a:off x="5829690" y="1575399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128"/>
            <p:cNvSpPr/>
            <p:nvPr/>
          </p:nvSpPr>
          <p:spPr>
            <a:xfrm>
              <a:off x="5581741" y="1326000"/>
              <a:ext cx="195600" cy="196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6" name="Google Shape;1546;p128"/>
          <p:cNvSpPr txBox="1"/>
          <p:nvPr/>
        </p:nvSpPr>
        <p:spPr>
          <a:xfrm>
            <a:off x="798175" y="4364547"/>
            <a:ext cx="1956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128"/>
          <p:cNvSpPr txBox="1"/>
          <p:nvPr/>
        </p:nvSpPr>
        <p:spPr>
          <a:xfrm>
            <a:off x="1788775" y="4364547"/>
            <a:ext cx="1956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128"/>
          <p:cNvSpPr txBox="1"/>
          <p:nvPr/>
        </p:nvSpPr>
        <p:spPr>
          <a:xfrm>
            <a:off x="3084175" y="4364547"/>
            <a:ext cx="1956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9" name="Google Shape;1549;p128"/>
          <p:cNvSpPr txBox="1"/>
          <p:nvPr/>
        </p:nvSpPr>
        <p:spPr>
          <a:xfrm>
            <a:off x="4684375" y="4364547"/>
            <a:ext cx="3507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0" name="Google Shape;1550;p128"/>
          <p:cNvSpPr txBox="1"/>
          <p:nvPr/>
        </p:nvSpPr>
        <p:spPr>
          <a:xfrm>
            <a:off x="6513175" y="4364547"/>
            <a:ext cx="3507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12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Taxanaha xisaabeed iyo joomatari</a:t>
            </a:r>
            <a:endParaRPr/>
          </a:p>
        </p:txBody>
      </p:sp>
      <p:sp>
        <p:nvSpPr>
          <p:cNvPr id="1556" name="Google Shape;1556;p12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Sahminta taxanaha kale</a:t>
            </a:r>
            <a:endParaRPr/>
          </a:p>
        </p:txBody>
      </p:sp>
      <p:sp>
        <p:nvSpPr>
          <p:cNvPr id="1557" name="Google Shape;1557;p12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taxanaha tirooyinka gaarka ah</a:t>
            </a:r>
            <a:endParaRPr/>
          </a:p>
        </p:txBody>
      </p:sp>
      <p:pic>
        <p:nvPicPr>
          <p:cNvPr id="1558" name="Google Shape;1558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527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1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Taxanaha xisaabeed iyo joomatari</a:t>
            </a:r>
            <a:endParaRPr/>
          </a:p>
        </p:txBody>
      </p:sp>
      <p:sp>
        <p:nvSpPr>
          <p:cNvPr id="1564" name="Google Shape;1564;p130"/>
          <p:cNvSpPr txBox="1"/>
          <p:nvPr>
            <p:ph idx="1" type="body"/>
          </p:nvPr>
        </p:nvSpPr>
        <p:spPr>
          <a:xfrm>
            <a:off x="324000" y="759300"/>
            <a:ext cx="8496000" cy="333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Taxanaha xisaabeed (toosan) waxay leeyihiin farqi guud oo u dhexeeya xubnaha isku xigta.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Sideen u arki karnaa kuwaas oo ah shanta xubnood ee ugu horreeya ee taxane xisaabeed?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2,\ \frac{11}{6},\ \frac{3}{2},\frac{4}{3},\ 1,\ ...&quot;&gt;&lt;mn&gt;2&lt;/mn&gt;&lt;mo&gt;,&lt;/mo&gt;&lt;mtext&gt;&lt;/mtext&gt;&lt;mfrac&gt;&lt;mn&gt;11&lt;/mn&gt;&lt;mn&gt;6&lt;/mn&gt;&lt;/mfrac&gt;&lt;mo&gt;,&lt;/mo&gt;&lt;mtext&gt;&lt;/mtext&gt;&lt;mfrac&gt;&lt;mn&gt;3&lt;/mn&gt;&lt;mn&gt;2&lt;/mn&gt;&lt;/mfrac&gt;&lt;mo&gt;,&lt;/mo&gt;&lt;mfrac&gt;&lt;mn&gt;4&lt;/mn&gt;&lt;mn&gt;3&lt;/mn&gt;&lt;/mfrac&gt;&lt;mo&gt;,&lt;/mo&gt;&lt;mtext&gt;&lt;/mtext&gt;&lt;mn&gt;1&lt;/mn&gt;&lt;mo&gt;,&lt;/mo&gt;&lt;mtext&gt;&lt;/mtext&gt;&lt;mo&gt;.&lt;/mo&gt;&lt;mo&gt;.&lt;/mo&gt;&lt;mo&gt;.&lt;/mo&gt;&lt;/math&gt;" id="1565" name="Google Shape;1565;p130" title="2 comma eleven sixths comma three halves comma four thirds comma 1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000" y="3526849"/>
            <a:ext cx="1796650" cy="45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130"/>
          <p:cNvSpPr txBox="1"/>
          <p:nvPr>
            <p:ph idx="1" type="body"/>
          </p:nvPr>
        </p:nvSpPr>
        <p:spPr>
          <a:xfrm>
            <a:off x="324000" y="2283300"/>
            <a:ext cx="8496000" cy="164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a) 81, 138, 195, 252, 309,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b) 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−24, −13, −2, 13, 24, … </a:t>
            </a: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c) 21.7, 19.4, 17.1, 14.8, 12.5, …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d) </a:t>
            </a:r>
            <a:endParaRPr sz="1800"/>
          </a:p>
        </p:txBody>
      </p:sp>
      <p:sp>
        <p:nvSpPr>
          <p:cNvPr id="1567" name="Google Shape;1567;p130"/>
          <p:cNvSpPr txBox="1"/>
          <p:nvPr>
            <p:ph idx="1" type="body"/>
          </p:nvPr>
        </p:nvSpPr>
        <p:spPr>
          <a:xfrm>
            <a:off x="324000" y="4133500"/>
            <a:ext cx="8496000" cy="63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saar farqiga u dhexeeya xubnaha isku xigta oo hubi inuu isku mid yahay inta u dhexeysa lammaane kasta oo xubnaha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31"/>
          <p:cNvSpPr txBox="1"/>
          <p:nvPr>
            <p:ph idx="1" type="body"/>
          </p:nvPr>
        </p:nvSpPr>
        <p:spPr>
          <a:xfrm>
            <a:off x="324000" y="1172950"/>
            <a:ext cx="3594600" cy="33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81,   138,   195,   252,   309,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−24, −13, −2, 13, 24, … </a:t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21.7, 19.4, 17.1, 14.8, 12.5,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573" name="Google Shape;1573;p1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Taxanaha xisaabeed iyo joomatari</a:t>
            </a:r>
            <a:endParaRPr/>
          </a:p>
        </p:txBody>
      </p:sp>
      <p:sp>
        <p:nvSpPr>
          <p:cNvPr id="1574" name="Google Shape;1574;p131"/>
          <p:cNvSpPr txBox="1"/>
          <p:nvPr>
            <p:ph idx="1" type="body"/>
          </p:nvPr>
        </p:nvSpPr>
        <p:spPr>
          <a:xfrm>
            <a:off x="324000" y="759300"/>
            <a:ext cx="8496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Kuwee oo ka mid ah kuwan yihiin shanta xubnood ee ugu horreeya ee taxane xisaabeed?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2,\ \frac{11}{6},\ \frac{3}{2},\frac{4}{3},\ 1,\ ...&quot;&gt;&lt;mn&gt;2&lt;/mn&gt;&lt;mo&gt;,&lt;/mo&gt;&lt;mtext&gt;&lt;/mtext&gt;&lt;mfrac&gt;&lt;mn&gt;11&lt;/mn&gt;&lt;mn&gt;6&lt;/mn&gt;&lt;/mfrac&gt;&lt;mo&gt;,&lt;/mo&gt;&lt;mtext&gt;&lt;/mtext&gt;&lt;mfrac&gt;&lt;mn&gt;3&lt;/mn&gt;&lt;mn&gt;2&lt;/mn&gt;&lt;/mfrac&gt;&lt;mo&gt;,&lt;/mo&gt;&lt;mfrac&gt;&lt;mn&gt;4&lt;/mn&gt;&lt;mn&gt;3&lt;/mn&gt;&lt;/mfrac&gt;&lt;mo&gt;,&lt;/mo&gt;&lt;mtext&gt;&lt;/mtext&gt;&lt;mn&gt;1&lt;/mn&gt;&lt;mo&gt;,&lt;/mo&gt;&lt;mtext&gt;&lt;/mtext&gt;&lt;mo&gt;.&lt;/mo&gt;&lt;mo&gt;.&lt;/mo&gt;&lt;mo&gt;.&lt;/mo&gt;&lt;/math&gt;" id="1575" name="Google Shape;1575;p131" title="2 comma eleven sixths comma three halves comma four thirds comma 1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000" y="3679249"/>
            <a:ext cx="1796650" cy="45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131"/>
          <p:cNvSpPr txBox="1"/>
          <p:nvPr>
            <p:ph idx="1" type="body"/>
          </p:nvPr>
        </p:nvSpPr>
        <p:spPr>
          <a:xfrm>
            <a:off x="4329375" y="11729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138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100">
                <a:latin typeface="Lexend"/>
              </a:rPr>
              <a:t> 81 = 57</a:t>
            </a:r>
            <a:endParaRPr sz="1800"/>
          </a:p>
        </p:txBody>
      </p:sp>
      <p:grpSp>
        <p:nvGrpSpPr>
          <p:cNvPr id="1577" name="Google Shape;1577;p131"/>
          <p:cNvGrpSpPr/>
          <p:nvPr/>
        </p:nvGrpSpPr>
        <p:grpSpPr>
          <a:xfrm>
            <a:off x="653799" y="1356676"/>
            <a:ext cx="700124" cy="512949"/>
            <a:chOff x="653799" y="1356676"/>
            <a:chExt cx="700124" cy="512949"/>
          </a:xfrm>
        </p:grpSpPr>
        <p:pic>
          <p:nvPicPr>
            <p:cNvPr id="1578" name="Google Shape;1578;p131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653799" y="13566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9" name="Google Shape;1579;p131"/>
            <p:cNvSpPr/>
            <p:nvPr/>
          </p:nvSpPr>
          <p:spPr>
            <a:xfrm>
              <a:off x="788000" y="16548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</a:t>
              </a: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57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0" name="Google Shape;1580;p131"/>
          <p:cNvSpPr txBox="1"/>
          <p:nvPr>
            <p:ph idx="1" type="body"/>
          </p:nvPr>
        </p:nvSpPr>
        <p:spPr>
          <a:xfrm>
            <a:off x="4329375" y="15539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195</a:t>
            </a:r>
            <a:r>
              <a:rPr lang="en-GB" sz="1100">
                <a:latin typeface="Lexend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100">
                <a:latin typeface="Lexend"/>
              </a:rPr>
              <a:t> 138 = 57</a:t>
            </a:r>
            <a:endParaRPr sz="1800"/>
          </a:p>
        </p:txBody>
      </p:sp>
      <p:grpSp>
        <p:nvGrpSpPr>
          <p:cNvPr id="1581" name="Google Shape;1581;p131"/>
          <p:cNvGrpSpPr/>
          <p:nvPr/>
        </p:nvGrpSpPr>
        <p:grpSpPr>
          <a:xfrm>
            <a:off x="1263399" y="1356676"/>
            <a:ext cx="700124" cy="512949"/>
            <a:chOff x="1263399" y="1356676"/>
            <a:chExt cx="700124" cy="512949"/>
          </a:xfrm>
        </p:grpSpPr>
        <p:pic>
          <p:nvPicPr>
            <p:cNvPr id="1582" name="Google Shape;1582;p131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263399" y="13566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3" name="Google Shape;1583;p131"/>
            <p:cNvSpPr/>
            <p:nvPr/>
          </p:nvSpPr>
          <p:spPr>
            <a:xfrm>
              <a:off x="1397600" y="16548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+ 57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4" name="Google Shape;1584;p131"/>
          <p:cNvGrpSpPr/>
          <p:nvPr/>
        </p:nvGrpSpPr>
        <p:grpSpPr>
          <a:xfrm>
            <a:off x="6068650" y="1110875"/>
            <a:ext cx="2807375" cy="1385598"/>
            <a:chOff x="6068650" y="1110875"/>
            <a:chExt cx="2807375" cy="1385598"/>
          </a:xfrm>
        </p:grpSpPr>
        <p:pic>
          <p:nvPicPr>
            <p:cNvPr id="1585" name="Google Shape;1585;p13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flipH="1">
              <a:off x="8177401" y="1305125"/>
              <a:ext cx="447625" cy="857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6" name="Google Shape;1586;p131"/>
            <p:cNvSpPr txBox="1"/>
            <p:nvPr/>
          </p:nvSpPr>
          <p:spPr>
            <a:xfrm flipH="1">
              <a:off x="7965225" y="2106473"/>
              <a:ext cx="910800" cy="3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87" name="Google Shape;1587;p131"/>
            <p:cNvGrpSpPr/>
            <p:nvPr/>
          </p:nvGrpSpPr>
          <p:grpSpPr>
            <a:xfrm flipH="1">
              <a:off x="6068650" y="1110875"/>
              <a:ext cx="1994999" cy="931500"/>
              <a:chOff x="1807240" y="1612125"/>
              <a:chExt cx="1901629" cy="931500"/>
            </a:xfrm>
          </p:grpSpPr>
          <p:pic>
            <p:nvPicPr>
              <p:cNvPr id="1588" name="Google Shape;1588;p13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9" name="Google Shape;1589;p131"/>
              <p:cNvSpPr txBox="1"/>
              <p:nvPr/>
            </p:nvSpPr>
            <p:spPr>
              <a:xfrm flipH="1">
                <a:off x="1929004" y="1763815"/>
                <a:ext cx="16581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Waa inay tahay xisaabeed markaa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590" name="Google Shape;1590;p131"/>
          <p:cNvGrpSpPr/>
          <p:nvPr/>
        </p:nvGrpSpPr>
        <p:grpSpPr>
          <a:xfrm>
            <a:off x="7909210" y="2926501"/>
            <a:ext cx="885000" cy="1019990"/>
            <a:chOff x="7909210" y="2926501"/>
            <a:chExt cx="885000" cy="1019990"/>
          </a:xfrm>
        </p:grpSpPr>
        <p:sp>
          <p:nvSpPr>
            <p:cNvPr id="1591" name="Google Shape;1591;p131"/>
            <p:cNvSpPr txBox="1"/>
            <p:nvPr/>
          </p:nvSpPr>
          <p:spPr>
            <a:xfrm flipH="1">
              <a:off x="7909210" y="3613491"/>
              <a:ext cx="8850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92" name="Google Shape;1592;p13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 flipH="1">
              <a:off x="7992002" y="2926501"/>
              <a:ext cx="547382" cy="7169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93" name="Google Shape;1593;p131"/>
          <p:cNvGrpSpPr/>
          <p:nvPr/>
        </p:nvGrpSpPr>
        <p:grpSpPr>
          <a:xfrm flipH="1">
            <a:off x="5988716" y="2123931"/>
            <a:ext cx="2074868" cy="1350489"/>
            <a:chOff x="1807240" y="1612125"/>
            <a:chExt cx="1901629" cy="931500"/>
          </a:xfrm>
        </p:grpSpPr>
        <p:pic>
          <p:nvPicPr>
            <p:cNvPr id="1594" name="Google Shape;1594;p131"/>
            <p:cNvPicPr preferRelativeResize="0"/>
            <p:nvPr/>
          </p:nvPicPr>
          <p:blipFill rotWithShape="1">
            <a:blip r:embed="rId6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5" name="Google Shape;1595;p131"/>
            <p:cNvSpPr txBox="1"/>
            <p:nvPr/>
          </p:nvSpPr>
          <p:spPr>
            <a:xfrm flipH="1">
              <a:off x="1929004" y="1763815"/>
              <a:ext cx="16581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Dhab ahaantii, waxaan u baahanahay inaan hubinno xubnaha kale.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96" name="Google Shape;1596;p131"/>
          <p:cNvSpPr txBox="1"/>
          <p:nvPr>
            <p:ph idx="1" type="body"/>
          </p:nvPr>
        </p:nvSpPr>
        <p:spPr>
          <a:xfrm>
            <a:off x="4329375" y="19349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252</a:t>
            </a:r>
            <a:r>
              <a:rPr lang="en-GB" sz="1100">
                <a:latin typeface="Lexend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100">
                <a:latin typeface="Lexend"/>
              </a:rPr>
              <a:t> 195 = 57</a:t>
            </a:r>
            <a:endParaRPr sz="1800"/>
          </a:p>
        </p:txBody>
      </p:sp>
      <p:grpSp>
        <p:nvGrpSpPr>
          <p:cNvPr id="1597" name="Google Shape;1597;p131"/>
          <p:cNvGrpSpPr/>
          <p:nvPr/>
        </p:nvGrpSpPr>
        <p:grpSpPr>
          <a:xfrm>
            <a:off x="1872999" y="1356676"/>
            <a:ext cx="700124" cy="512949"/>
            <a:chOff x="1872999" y="1356676"/>
            <a:chExt cx="700124" cy="512949"/>
          </a:xfrm>
        </p:grpSpPr>
        <p:pic>
          <p:nvPicPr>
            <p:cNvPr id="1598" name="Google Shape;1598;p131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872999" y="13566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9" name="Google Shape;1599;p131"/>
            <p:cNvSpPr/>
            <p:nvPr/>
          </p:nvSpPr>
          <p:spPr>
            <a:xfrm>
              <a:off x="2007200" y="16548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+ 57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00" name="Google Shape;1600;p131"/>
          <p:cNvGrpSpPr/>
          <p:nvPr/>
        </p:nvGrpSpPr>
        <p:grpSpPr>
          <a:xfrm>
            <a:off x="2482599" y="1356676"/>
            <a:ext cx="700124" cy="512949"/>
            <a:chOff x="2482599" y="1356676"/>
            <a:chExt cx="700124" cy="512949"/>
          </a:xfrm>
        </p:grpSpPr>
        <p:pic>
          <p:nvPicPr>
            <p:cNvPr id="1601" name="Google Shape;1601;p131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2482599" y="13566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2" name="Google Shape;1602;p131"/>
            <p:cNvSpPr/>
            <p:nvPr/>
          </p:nvSpPr>
          <p:spPr>
            <a:xfrm>
              <a:off x="2616800" y="16548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+ 57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03" name="Google Shape;1603;p131"/>
          <p:cNvSpPr txBox="1"/>
          <p:nvPr>
            <p:ph idx="1" type="body"/>
          </p:nvPr>
        </p:nvSpPr>
        <p:spPr>
          <a:xfrm>
            <a:off x="4329375" y="23159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309</a:t>
            </a:r>
            <a:r>
              <a:rPr lang="en-GB" sz="1100">
                <a:latin typeface="Lexend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100">
                <a:latin typeface="Lexend"/>
              </a:rPr>
              <a:t> 252 = 57</a:t>
            </a:r>
            <a:endParaRPr sz="1800"/>
          </a:p>
        </p:txBody>
      </p:sp>
      <p:grpSp>
        <p:nvGrpSpPr>
          <p:cNvPr id="1604" name="Google Shape;1604;p131"/>
          <p:cNvGrpSpPr/>
          <p:nvPr/>
        </p:nvGrpSpPr>
        <p:grpSpPr>
          <a:xfrm rot="10800000">
            <a:off x="4176390" y="3573724"/>
            <a:ext cx="4002930" cy="1238616"/>
            <a:chOff x="1807240" y="1612125"/>
            <a:chExt cx="1901629" cy="931500"/>
          </a:xfrm>
        </p:grpSpPr>
        <p:pic>
          <p:nvPicPr>
            <p:cNvPr id="1605" name="Google Shape;1605;p131"/>
            <p:cNvPicPr preferRelativeResize="0"/>
            <p:nvPr/>
          </p:nvPicPr>
          <p:blipFill rotWithShape="1">
            <a:blip r:embed="rId6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6" name="Google Shape;1606;p131"/>
            <p:cNvSpPr txBox="1"/>
            <p:nvPr/>
          </p:nvSpPr>
          <p:spPr>
            <a:xfrm rot="10800000">
              <a:off x="1962893" y="1750972"/>
              <a:ext cx="1653900" cy="6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Marka kani waa taxane toosan laakiin wali waxaa muhiim ah inaan hubinnay xubin kasta.</a:t>
              </a: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07" name="Google Shape;1607;p1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8058" y="14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132"/>
          <p:cNvSpPr txBox="1"/>
          <p:nvPr>
            <p:ph idx="1" type="body"/>
          </p:nvPr>
        </p:nvSpPr>
        <p:spPr>
          <a:xfrm>
            <a:off x="324000" y="1172950"/>
            <a:ext cx="3594600" cy="33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81,   138,   195,   252,   309,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−24,   −13,   −2,   13,   24, … </a:t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21.7, 19.4, 17.1, 14.8, 12.5,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613" name="Google Shape;1613;p1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Taxanaha xisaabeed iyo joomatari</a:t>
            </a:r>
            <a:endParaRPr/>
          </a:p>
        </p:txBody>
      </p:sp>
      <p:sp>
        <p:nvSpPr>
          <p:cNvPr id="1614" name="Google Shape;1614;p132"/>
          <p:cNvSpPr txBox="1"/>
          <p:nvPr>
            <p:ph idx="1" type="body"/>
          </p:nvPr>
        </p:nvSpPr>
        <p:spPr>
          <a:xfrm>
            <a:off x="324000" y="759300"/>
            <a:ext cx="8496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Kuwani waa shanta erey ee ugu horreeya ee taxane xisaabeed (arithmetic sequence)?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2,\ \frac{11}{6},\ \frac{3}{2},\frac{4}{3},\ 1,\ ...&quot;&gt;&lt;mn&gt;2&lt;/mn&gt;&lt;mo&gt;,&lt;/mo&gt;&lt;mtext&gt;&lt;/mtext&gt;&lt;mfrac&gt;&lt;mn&gt;11&lt;/mn&gt;&lt;mn&gt;6&lt;/mn&gt;&lt;/mfrac&gt;&lt;mo&gt;,&lt;/mo&gt;&lt;mtext&gt;&lt;/mtext&gt;&lt;mfrac&gt;&lt;mn&gt;3&lt;/mn&gt;&lt;mn&gt;2&lt;/mn&gt;&lt;/mfrac&gt;&lt;mo&gt;,&lt;/mo&gt;&lt;mfrac&gt;&lt;mn&gt;4&lt;/mn&gt;&lt;mn&gt;3&lt;/mn&gt;&lt;/mfrac&gt;&lt;mo&gt;,&lt;/mo&gt;&lt;mtext&gt;&lt;/mtext&gt;&lt;mn&gt;1&lt;/mn&gt;&lt;mo&gt;,&lt;/mo&gt;&lt;mtext&gt;&lt;/mtext&gt;&lt;mo&gt;.&lt;/mo&gt;&lt;mo&gt;.&lt;/mo&gt;&lt;mo&gt;.&lt;/mo&gt;&lt;/math&gt;" id="1615" name="Google Shape;1615;p132" title="2 comma eleven sixths comma three halves comma four thirds comma 1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000" y="3679249"/>
            <a:ext cx="1796650" cy="45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6" name="Google Shape;1616;p132"/>
          <p:cNvSpPr txBox="1"/>
          <p:nvPr>
            <p:ph idx="1" type="body"/>
          </p:nvPr>
        </p:nvSpPr>
        <p:spPr>
          <a:xfrm>
            <a:off x="4320000" y="1180650"/>
            <a:ext cx="21702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13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(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24)</a:t>
            </a:r>
            <a:r>
              <a:rPr lang="en-GB" sz="1400">
                <a:latin typeface="Lexend"/>
              </a:rPr>
              <a:t> = 11</a:t>
            </a:r>
            <a:endParaRPr sz="1800"/>
          </a:p>
        </p:txBody>
      </p:sp>
      <p:pic>
        <p:nvPicPr>
          <p:cNvPr id="1617" name="Google Shape;1617;p132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6537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32"/>
          <p:cNvSpPr/>
          <p:nvPr/>
        </p:nvSpPr>
        <p:spPr>
          <a:xfrm>
            <a:off x="7880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32"/>
          <p:cNvSpPr txBox="1"/>
          <p:nvPr>
            <p:ph idx="1" type="body"/>
          </p:nvPr>
        </p:nvSpPr>
        <p:spPr>
          <a:xfrm>
            <a:off x="4320000" y="15616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(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13) = 11</a:t>
            </a:r>
            <a:endParaRPr sz="1800"/>
          </a:p>
        </p:txBody>
      </p:sp>
      <p:pic>
        <p:nvPicPr>
          <p:cNvPr id="1620" name="Google Shape;1620;p132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2633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1" name="Google Shape;1621;p132"/>
          <p:cNvSpPr/>
          <p:nvPr/>
        </p:nvSpPr>
        <p:spPr>
          <a:xfrm>
            <a:off x="13976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132"/>
          <p:cNvSpPr txBox="1"/>
          <p:nvPr>
            <p:ph idx="1" type="body"/>
          </p:nvPr>
        </p:nvSpPr>
        <p:spPr>
          <a:xfrm>
            <a:off x="4320000" y="19426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13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(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2)</a:t>
            </a:r>
            <a:r>
              <a:rPr lang="en-GB" sz="1400">
                <a:latin typeface="Lexend"/>
              </a:rPr>
              <a:t> = 15</a:t>
            </a:r>
            <a:endParaRPr sz="1800"/>
          </a:p>
        </p:txBody>
      </p:sp>
      <p:pic>
        <p:nvPicPr>
          <p:cNvPr id="1623" name="Google Shape;1623;p132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8729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132"/>
          <p:cNvSpPr/>
          <p:nvPr/>
        </p:nvSpPr>
        <p:spPr>
          <a:xfrm>
            <a:off x="20072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5" name="Google Shape;1625;p132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24825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6" name="Google Shape;1626;p132"/>
          <p:cNvSpPr/>
          <p:nvPr/>
        </p:nvSpPr>
        <p:spPr>
          <a:xfrm>
            <a:off x="26168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132"/>
          <p:cNvSpPr txBox="1"/>
          <p:nvPr>
            <p:ph idx="1" type="body"/>
          </p:nvPr>
        </p:nvSpPr>
        <p:spPr>
          <a:xfrm>
            <a:off x="4320000" y="23236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24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13 = 11</a:t>
            </a:r>
            <a:endParaRPr sz="1800"/>
          </a:p>
        </p:txBody>
      </p:sp>
      <p:grpSp>
        <p:nvGrpSpPr>
          <p:cNvPr id="1628" name="Google Shape;1628;p132"/>
          <p:cNvGrpSpPr/>
          <p:nvPr/>
        </p:nvGrpSpPr>
        <p:grpSpPr>
          <a:xfrm>
            <a:off x="754090" y="2271076"/>
            <a:ext cx="700124" cy="512949"/>
            <a:chOff x="754090" y="2271076"/>
            <a:chExt cx="700124" cy="512949"/>
          </a:xfrm>
        </p:grpSpPr>
        <p:pic>
          <p:nvPicPr>
            <p:cNvPr id="1629" name="Google Shape;1629;p132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754090" y="22710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0" name="Google Shape;1630;p132"/>
            <p:cNvSpPr/>
            <p:nvPr/>
          </p:nvSpPr>
          <p:spPr>
            <a:xfrm>
              <a:off x="888291" y="25692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31" name="Google Shape;1631;p132"/>
          <p:cNvGrpSpPr/>
          <p:nvPr/>
        </p:nvGrpSpPr>
        <p:grpSpPr>
          <a:xfrm>
            <a:off x="1363690" y="2271076"/>
            <a:ext cx="700124" cy="512949"/>
            <a:chOff x="1363690" y="2271076"/>
            <a:chExt cx="700124" cy="512949"/>
          </a:xfrm>
        </p:grpSpPr>
        <p:pic>
          <p:nvPicPr>
            <p:cNvPr id="1632" name="Google Shape;1632;p132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363690" y="22710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3" name="Google Shape;1633;p132"/>
            <p:cNvSpPr/>
            <p:nvPr/>
          </p:nvSpPr>
          <p:spPr>
            <a:xfrm>
              <a:off x="1497891" y="25692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34" name="Google Shape;1634;p132"/>
          <p:cNvGrpSpPr/>
          <p:nvPr/>
        </p:nvGrpSpPr>
        <p:grpSpPr>
          <a:xfrm>
            <a:off x="1963404" y="2271069"/>
            <a:ext cx="643484" cy="512949"/>
            <a:chOff x="1973290" y="2271076"/>
            <a:chExt cx="700124" cy="512949"/>
          </a:xfrm>
        </p:grpSpPr>
        <p:pic>
          <p:nvPicPr>
            <p:cNvPr id="1635" name="Google Shape;1635;p132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973290" y="22710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6" name="Google Shape;1636;p132"/>
            <p:cNvSpPr/>
            <p:nvPr/>
          </p:nvSpPr>
          <p:spPr>
            <a:xfrm>
              <a:off x="2107491" y="25692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37" name="Google Shape;1637;p132"/>
          <p:cNvGrpSpPr/>
          <p:nvPr/>
        </p:nvGrpSpPr>
        <p:grpSpPr>
          <a:xfrm>
            <a:off x="2477715" y="2271069"/>
            <a:ext cx="643484" cy="512949"/>
            <a:chOff x="2582890" y="2271076"/>
            <a:chExt cx="700124" cy="512949"/>
          </a:xfrm>
        </p:grpSpPr>
        <p:pic>
          <p:nvPicPr>
            <p:cNvPr id="1638" name="Google Shape;1638;p132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2582890" y="227107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9" name="Google Shape;1639;p132"/>
            <p:cNvSpPr/>
            <p:nvPr/>
          </p:nvSpPr>
          <p:spPr>
            <a:xfrm>
              <a:off x="2717091" y="256922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0" name="Google Shape;1640;p132"/>
          <p:cNvGrpSpPr/>
          <p:nvPr/>
        </p:nvGrpSpPr>
        <p:grpSpPr>
          <a:xfrm>
            <a:off x="5071971" y="2784029"/>
            <a:ext cx="3460179" cy="2036369"/>
            <a:chOff x="5071971" y="2784029"/>
            <a:chExt cx="3460179" cy="2036369"/>
          </a:xfrm>
        </p:grpSpPr>
        <p:pic>
          <p:nvPicPr>
            <p:cNvPr id="1641" name="Google Shape;1641;p13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7833526" y="3629050"/>
              <a:ext cx="447625" cy="857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2" name="Google Shape;1642;p132"/>
            <p:cNvSpPr txBox="1"/>
            <p:nvPr/>
          </p:nvSpPr>
          <p:spPr>
            <a:xfrm flipH="1">
              <a:off x="7621350" y="4430398"/>
              <a:ext cx="910800" cy="3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43" name="Google Shape;1643;p132"/>
            <p:cNvGrpSpPr/>
            <p:nvPr/>
          </p:nvGrpSpPr>
          <p:grpSpPr>
            <a:xfrm flipH="1">
              <a:off x="5071971" y="2784029"/>
              <a:ext cx="2791402" cy="1222315"/>
              <a:chOff x="1939010" y="1024467"/>
              <a:chExt cx="1901629" cy="931500"/>
            </a:xfrm>
          </p:grpSpPr>
          <p:pic>
            <p:nvPicPr>
              <p:cNvPr id="1644" name="Google Shape;1644;p13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082" t="56280"/>
              <a:stretch/>
            </p:blipFill>
            <p:spPr>
              <a:xfrm flipH="1">
                <a:off x="1939010" y="1024467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45" name="Google Shape;1645;p132"/>
              <p:cNvSpPr txBox="1"/>
              <p:nvPr/>
            </p:nvSpPr>
            <p:spPr>
              <a:xfrm flipH="1">
                <a:off x="2090561" y="1187988"/>
                <a:ext cx="16581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Waa fiicantahay inaan sii hubiyay dhammaan ereyada markan!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646" name="Google Shape;1646;p1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2588" y="223174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647" name="Google Shape;1647;p132"/>
          <p:cNvSpPr txBox="1"/>
          <p:nvPr>
            <p:ph idx="1" type="body"/>
          </p:nvPr>
        </p:nvSpPr>
        <p:spPr>
          <a:xfrm>
            <a:off x="6301200" y="1561650"/>
            <a:ext cx="21702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</a:rPr>
              <a:t>Ma aha xisaabeed (arithmetic)</a:t>
            </a:r>
            <a:endParaRPr sz="1800"/>
          </a:p>
        </p:txBody>
      </p:sp>
      <p:pic>
        <p:nvPicPr>
          <p:cNvPr id="1648" name="Google Shape;1648;p1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8058" y="14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p133"/>
          <p:cNvSpPr txBox="1"/>
          <p:nvPr>
            <p:ph idx="1" type="body"/>
          </p:nvPr>
        </p:nvSpPr>
        <p:spPr>
          <a:xfrm>
            <a:off x="324000" y="1172950"/>
            <a:ext cx="3594600" cy="33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81,   138,   195,   252,   309,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−24,   −13,   −2,   13,   24, … </a:t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21.7,  19.4,  17.1,  14.8,  12.5,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654" name="Google Shape;1654;p1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Taxanayaasha xisaabeed iyo joomatari (arithmetic and geometric sequences)</a:t>
            </a:r>
            <a:endParaRPr/>
          </a:p>
        </p:txBody>
      </p:sp>
      <p:sp>
        <p:nvSpPr>
          <p:cNvPr id="1655" name="Google Shape;1655;p133"/>
          <p:cNvSpPr txBox="1"/>
          <p:nvPr>
            <p:ph idx="1" type="body"/>
          </p:nvPr>
        </p:nvSpPr>
        <p:spPr>
          <a:xfrm>
            <a:off x="324000" y="759300"/>
            <a:ext cx="8496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Kuwani waa shanta erey ee ugu horreeya ee taxane xisaabeed (arithmetic sequence)?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2,\ \frac{11}{6},\ \frac{3}{2},\frac{4}{3},\ 1,\ ...&quot;&gt;&lt;mn&gt;2&lt;/mn&gt;&lt;mo&gt;,&lt;/mo&gt;&lt;mtext&gt;&lt;/mtext&gt;&lt;mfrac&gt;&lt;mn&gt;11&lt;/mn&gt;&lt;mn&gt;6&lt;/mn&gt;&lt;/mfrac&gt;&lt;mo&gt;,&lt;/mo&gt;&lt;mtext&gt;&lt;/mtext&gt;&lt;mfrac&gt;&lt;mn&gt;3&lt;/mn&gt;&lt;mn&gt;2&lt;/mn&gt;&lt;/mfrac&gt;&lt;mo&gt;,&lt;/mo&gt;&lt;mfrac&gt;&lt;mn&gt;4&lt;/mn&gt;&lt;mn&gt;3&lt;/mn&gt;&lt;/mfrac&gt;&lt;mo&gt;,&lt;/mo&gt;&lt;mtext&gt;&lt;/mtext&gt;&lt;mn&gt;1&lt;/mn&gt;&lt;mo&gt;,&lt;/mo&gt;&lt;mtext&gt;&lt;/mtext&gt;&lt;mo&gt;.&lt;/mo&gt;&lt;mo&gt;.&lt;/mo&gt;&lt;mo&gt;.&lt;/mo&gt;&lt;/math&gt;" id="1656" name="Google Shape;1656;p133" title="2 comma eleven sixths comma three halves comma four thirds comma 1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000" y="3907849"/>
            <a:ext cx="1796650" cy="4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6537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8" name="Google Shape;1658;p133"/>
          <p:cNvSpPr/>
          <p:nvPr/>
        </p:nvSpPr>
        <p:spPr>
          <a:xfrm>
            <a:off x="7880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133"/>
          <p:cNvSpPr txBox="1"/>
          <p:nvPr>
            <p:ph idx="1" type="body"/>
          </p:nvPr>
        </p:nvSpPr>
        <p:spPr>
          <a:xfrm>
            <a:off x="4320000" y="2933250"/>
            <a:ext cx="24066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19.4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21.7 =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2.3</a:t>
            </a:r>
            <a:endParaRPr sz="1800"/>
          </a:p>
        </p:txBody>
      </p:sp>
      <p:pic>
        <p:nvPicPr>
          <p:cNvPr id="1660" name="Google Shape;1660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2633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1" name="Google Shape;1661;p133"/>
          <p:cNvSpPr/>
          <p:nvPr/>
        </p:nvSpPr>
        <p:spPr>
          <a:xfrm>
            <a:off x="13976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133"/>
          <p:cNvSpPr txBox="1"/>
          <p:nvPr>
            <p:ph idx="1" type="body"/>
          </p:nvPr>
        </p:nvSpPr>
        <p:spPr>
          <a:xfrm>
            <a:off x="4320000" y="33142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19.4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2.3 = 17.1</a:t>
            </a:r>
            <a:endParaRPr sz="1800"/>
          </a:p>
        </p:txBody>
      </p:sp>
      <p:pic>
        <p:nvPicPr>
          <p:cNvPr id="1663" name="Google Shape;1663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8729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4" name="Google Shape;1664;p133"/>
          <p:cNvSpPr/>
          <p:nvPr/>
        </p:nvSpPr>
        <p:spPr>
          <a:xfrm>
            <a:off x="20072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65" name="Google Shape;1665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24825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6" name="Google Shape;1666;p133"/>
          <p:cNvSpPr/>
          <p:nvPr/>
        </p:nvSpPr>
        <p:spPr>
          <a:xfrm>
            <a:off x="26168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133"/>
          <p:cNvSpPr txBox="1"/>
          <p:nvPr>
            <p:ph idx="1" type="body"/>
          </p:nvPr>
        </p:nvSpPr>
        <p:spPr>
          <a:xfrm>
            <a:off x="4320000" y="3695250"/>
            <a:ext cx="16881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17.1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2.3 = 14.8</a:t>
            </a:r>
            <a:endParaRPr sz="1800"/>
          </a:p>
        </p:txBody>
      </p:sp>
      <p:pic>
        <p:nvPicPr>
          <p:cNvPr id="1668" name="Google Shape;1668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7540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33"/>
          <p:cNvSpPr/>
          <p:nvPr/>
        </p:nvSpPr>
        <p:spPr>
          <a:xfrm>
            <a:off x="8882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0" name="Google Shape;1670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3636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1" name="Google Shape;1671;p133"/>
          <p:cNvSpPr/>
          <p:nvPr/>
        </p:nvSpPr>
        <p:spPr>
          <a:xfrm>
            <a:off x="14978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2" name="Google Shape;1672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9732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133"/>
          <p:cNvSpPr/>
          <p:nvPr/>
        </p:nvSpPr>
        <p:spPr>
          <a:xfrm>
            <a:off x="21074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4" name="Google Shape;1674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25828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133"/>
          <p:cNvSpPr/>
          <p:nvPr/>
        </p:nvSpPr>
        <p:spPr>
          <a:xfrm>
            <a:off x="27170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6" name="Google Shape;1676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2588" y="223174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8058" y="14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133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720825" y="3137652"/>
            <a:ext cx="806180" cy="341095"/>
          </a:xfrm>
          <a:prstGeom prst="rect">
            <a:avLst/>
          </a:prstGeom>
          <a:noFill/>
          <a:ln>
            <a:noFill/>
          </a:ln>
        </p:spPr>
      </p:pic>
      <p:sp>
        <p:nvSpPr>
          <p:cNvPr id="1679" name="Google Shape;1679;p133"/>
          <p:cNvSpPr/>
          <p:nvPr/>
        </p:nvSpPr>
        <p:spPr>
          <a:xfrm>
            <a:off x="836478" y="3416551"/>
            <a:ext cx="6516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2.3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80" name="Google Shape;1680;p133"/>
          <p:cNvGrpSpPr/>
          <p:nvPr/>
        </p:nvGrpSpPr>
        <p:grpSpPr>
          <a:xfrm>
            <a:off x="4610490" y="898264"/>
            <a:ext cx="4209520" cy="1885764"/>
            <a:chOff x="4610490" y="898264"/>
            <a:chExt cx="4209520" cy="1885764"/>
          </a:xfrm>
        </p:grpSpPr>
        <p:sp>
          <p:nvSpPr>
            <p:cNvPr id="1681" name="Google Shape;1681;p133"/>
            <p:cNvSpPr txBox="1"/>
            <p:nvPr/>
          </p:nvSpPr>
          <p:spPr>
            <a:xfrm flipH="1">
              <a:off x="7935010" y="1585254"/>
              <a:ext cx="8850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82" name="Google Shape;1682;p13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8017802" y="898264"/>
              <a:ext cx="547382" cy="7169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83" name="Google Shape;1683;p133"/>
            <p:cNvGrpSpPr/>
            <p:nvPr/>
          </p:nvGrpSpPr>
          <p:grpSpPr>
            <a:xfrm rot="10800000">
              <a:off x="4610490" y="1545412"/>
              <a:ext cx="3594650" cy="1238616"/>
              <a:chOff x="1807240" y="1612125"/>
              <a:chExt cx="1901629" cy="931500"/>
            </a:xfrm>
          </p:grpSpPr>
          <p:pic>
            <p:nvPicPr>
              <p:cNvPr id="1684" name="Google Shape;1684;p133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85" name="Google Shape;1685;p133"/>
              <p:cNvSpPr txBox="1"/>
              <p:nvPr/>
            </p:nvSpPr>
            <p:spPr>
              <a:xfrm rot="10800000">
                <a:off x="1962893" y="1750972"/>
                <a:ext cx="1653900" cy="64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Waxaa ii fudud in aan sii kala googooyo 2.3 oo aan eego haddii aan helo ereyga xiga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686" name="Google Shape;1686;p133"/>
          <p:cNvSpPr txBox="1"/>
          <p:nvPr>
            <p:ph idx="1" type="body"/>
          </p:nvPr>
        </p:nvSpPr>
        <p:spPr>
          <a:xfrm>
            <a:off x="4320000" y="4076250"/>
            <a:ext cx="2406600" cy="31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14.8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−</a:t>
            </a:r>
            <a:r>
              <a:rPr lang="en-GB" sz="1400">
                <a:latin typeface="Lexend"/>
              </a:rPr>
              <a:t> 2.3 = 12.5</a:t>
            </a:r>
            <a:endParaRPr sz="1800"/>
          </a:p>
        </p:txBody>
      </p:sp>
      <p:pic>
        <p:nvPicPr>
          <p:cNvPr id="1687" name="Google Shape;1687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8058" y="293325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8" name="Google Shape;1688;p133"/>
          <p:cNvGrpSpPr/>
          <p:nvPr/>
        </p:nvGrpSpPr>
        <p:grpSpPr>
          <a:xfrm>
            <a:off x="1335050" y="3137671"/>
            <a:ext cx="806193" cy="493703"/>
            <a:chOff x="1254227" y="3137647"/>
            <a:chExt cx="700124" cy="493703"/>
          </a:xfrm>
        </p:grpSpPr>
        <p:pic>
          <p:nvPicPr>
            <p:cNvPr id="1689" name="Google Shape;1689;p133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254227" y="3137647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0" name="Google Shape;1690;p133"/>
            <p:cNvSpPr/>
            <p:nvPr/>
          </p:nvSpPr>
          <p:spPr>
            <a:xfrm>
              <a:off x="1354666" y="34165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1" name="Google Shape;1691;p133"/>
          <p:cNvGrpSpPr/>
          <p:nvPr/>
        </p:nvGrpSpPr>
        <p:grpSpPr>
          <a:xfrm>
            <a:off x="1949223" y="3137652"/>
            <a:ext cx="806180" cy="493700"/>
            <a:chOff x="1949223" y="3137652"/>
            <a:chExt cx="806180" cy="493700"/>
          </a:xfrm>
        </p:grpSpPr>
        <p:pic>
          <p:nvPicPr>
            <p:cNvPr id="1692" name="Google Shape;1692;p133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949223" y="3137652"/>
              <a:ext cx="806180" cy="3410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3" name="Google Shape;1693;p133"/>
            <p:cNvSpPr/>
            <p:nvPr/>
          </p:nvSpPr>
          <p:spPr>
            <a:xfrm>
              <a:off x="2064876" y="3416551"/>
              <a:ext cx="6516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4" name="Google Shape;1694;p133"/>
          <p:cNvGrpSpPr/>
          <p:nvPr/>
        </p:nvGrpSpPr>
        <p:grpSpPr>
          <a:xfrm>
            <a:off x="2563422" y="3137652"/>
            <a:ext cx="806180" cy="493700"/>
            <a:chOff x="2563422" y="3137652"/>
            <a:chExt cx="806180" cy="493700"/>
          </a:xfrm>
        </p:grpSpPr>
        <p:pic>
          <p:nvPicPr>
            <p:cNvPr id="1695" name="Google Shape;1695;p133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2563422" y="3137652"/>
              <a:ext cx="806180" cy="3410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6" name="Google Shape;1696;p133"/>
            <p:cNvSpPr/>
            <p:nvPr/>
          </p:nvSpPr>
          <p:spPr>
            <a:xfrm>
              <a:off x="2679075" y="3416551"/>
              <a:ext cx="6516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134"/>
          <p:cNvSpPr txBox="1"/>
          <p:nvPr>
            <p:ph idx="1" type="body"/>
          </p:nvPr>
        </p:nvSpPr>
        <p:spPr>
          <a:xfrm>
            <a:off x="324000" y="1172950"/>
            <a:ext cx="3594600" cy="33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81,   138,   195,   252,   309,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>−24,   −13,   −2,   13,   24, … </a:t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21.7,  19.4,  17.1,  14.8,  12.5, …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d)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702" name="Google Shape;1702;p1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Taxanayaasha xisaabeed iyo joomatari (arithmetic and geometric sequences)</a:t>
            </a:r>
            <a:endParaRPr/>
          </a:p>
        </p:txBody>
      </p:sp>
      <p:sp>
        <p:nvSpPr>
          <p:cNvPr id="1703" name="Google Shape;1703;p134"/>
          <p:cNvSpPr txBox="1"/>
          <p:nvPr>
            <p:ph idx="1" type="body"/>
          </p:nvPr>
        </p:nvSpPr>
        <p:spPr>
          <a:xfrm>
            <a:off x="324000" y="759300"/>
            <a:ext cx="8496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Kuwani waa shanta erey ee ugu horreeya ee taxane xisaabeed (arithmetic sequence)?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2,\ \frac{11}{6},\ \frac{3}{2},\frac{4}{3},\ 1,\ ...&quot;&gt;&lt;mn&gt;2&lt;/mn&gt;&lt;mo&gt;,&lt;/mo&gt;&lt;mtext&gt;&lt;/mtext&gt;&lt;mfrac&gt;&lt;mn&gt;11&lt;/mn&gt;&lt;mn&gt;6&lt;/mn&gt;&lt;/mfrac&gt;&lt;mo&gt;,&lt;/mo&gt;&lt;mtext&gt;&lt;/mtext&gt;&lt;mfrac&gt;&lt;mn&gt;3&lt;/mn&gt;&lt;mn&gt;2&lt;/mn&gt;&lt;/mfrac&gt;&lt;mo&gt;,&lt;/mo&gt;&lt;mfrac&gt;&lt;mn&gt;4&lt;/mn&gt;&lt;mn&gt;3&lt;/mn&gt;&lt;/mfrac&gt;&lt;mo&gt;,&lt;/mo&gt;&lt;mtext&gt;&lt;/mtext&gt;&lt;mn&gt;1&lt;/mn&gt;&lt;mo&gt;,&lt;/mo&gt;&lt;mtext&gt;&lt;/mtext&gt;&lt;mo&gt;.&lt;/mo&gt;&lt;mo&gt;.&lt;/mo&gt;&lt;mo&gt;.&lt;/mo&gt;&lt;/math&gt;" id="1704" name="Google Shape;1704;p134" title="2 comma eleven sixths comma three halves comma four thirds comma 1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000" y="3907849"/>
            <a:ext cx="1796650" cy="4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6537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134"/>
          <p:cNvSpPr/>
          <p:nvPr/>
        </p:nvSpPr>
        <p:spPr>
          <a:xfrm>
            <a:off x="7880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07" name="Google Shape;1707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2633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8" name="Google Shape;1708;p134"/>
          <p:cNvSpPr/>
          <p:nvPr/>
        </p:nvSpPr>
        <p:spPr>
          <a:xfrm>
            <a:off x="13976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09" name="Google Shape;1709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8729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134"/>
          <p:cNvSpPr/>
          <p:nvPr/>
        </p:nvSpPr>
        <p:spPr>
          <a:xfrm>
            <a:off x="20072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1" name="Google Shape;1711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2482599" y="13566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2" name="Google Shape;1712;p134"/>
          <p:cNvSpPr/>
          <p:nvPr/>
        </p:nvSpPr>
        <p:spPr>
          <a:xfrm>
            <a:off x="2616800" y="16548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3" name="Google Shape;1713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7540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4" name="Google Shape;1714;p134"/>
          <p:cNvSpPr/>
          <p:nvPr/>
        </p:nvSpPr>
        <p:spPr>
          <a:xfrm>
            <a:off x="8882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5" name="Google Shape;1715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3636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6" name="Google Shape;1716;p134"/>
          <p:cNvSpPr/>
          <p:nvPr/>
        </p:nvSpPr>
        <p:spPr>
          <a:xfrm>
            <a:off x="14978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7" name="Google Shape;1717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19732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8" name="Google Shape;1718;p134"/>
          <p:cNvSpPr/>
          <p:nvPr/>
        </p:nvSpPr>
        <p:spPr>
          <a:xfrm>
            <a:off x="21074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9" name="Google Shape;1719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2582890" y="2271076"/>
            <a:ext cx="7001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134"/>
          <p:cNvSpPr/>
          <p:nvPr/>
        </p:nvSpPr>
        <p:spPr>
          <a:xfrm>
            <a:off x="2717091" y="256922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+ 11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21" name="Google Shape;1721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2588" y="223174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8058" y="14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8058" y="29332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}{6},\ \ \ \frac{11}{6},\ \ \ \frac{9}{6},\ \ \ \frac{8}{6},\ \ \ \frac{6}{6},\ ...&quot;&gt;&lt;mfrac&gt;&lt;mn&gt;12&lt;/mn&gt;&lt;mn&gt;6&lt;/mn&gt;&lt;/mfrac&gt;&lt;mo&gt;,&lt;/mo&gt;&lt;mtext&gt;&lt;/mtext&gt;&lt;mtext&gt;&lt;/mtext&gt;&lt;mtext&gt;&lt;/mtext&gt;&lt;mfrac&gt;&lt;mn&gt;11&lt;/mn&gt;&lt;mn&gt;6&lt;/mn&gt;&lt;/mfrac&gt;&lt;mo&gt;,&lt;/mo&gt;&lt;mtext&gt;&lt;/mtext&gt;&lt;mtext&gt;&lt;/mtext&gt;&lt;mtext&gt;&lt;/mtext&gt;&lt;mfrac&gt;&lt;mn&gt;9&lt;/mn&gt;&lt;mn&gt;6&lt;/mn&gt;&lt;/mfrac&gt;&lt;mo&gt;,&lt;/mo&gt;&lt;mtext&gt;&lt;/mtext&gt;&lt;mtext&gt;&lt;/mtext&gt;&lt;mtext&gt;&lt;/mtext&gt;&lt;mfrac&gt;&lt;mn&gt;8&lt;/mn&gt;&lt;mn&gt;6&lt;/mn&gt;&lt;/mfrac&gt;&lt;mo&gt;,&lt;/mo&gt;&lt;mtext&gt;&lt;/mtext&gt;&lt;mtext&gt;&lt;/mtext&gt;&lt;mtext&gt;&lt;/mtext&gt;&lt;mfrac&gt;&lt;mn&gt;6&lt;/mn&gt;&lt;mn&gt;6&lt;/mn&gt;&lt;/mfrac&gt;&lt;mo&gt;,&lt;/mo&gt;&lt;mtext&gt;&lt;/mtext&gt;&lt;mo&gt;.&lt;/mo&gt;&lt;mo&gt;.&lt;/mo&gt;&lt;mo&gt;.&lt;/mo&gt;&lt;/math&gt;" id="1724" name="Google Shape;1724;p134" title="twelve sixths comma eleven sixths comma nine sixths comma eight sixths comma six sixths comma period period perio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56250" y="1850450"/>
            <a:ext cx="2540014" cy="4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4416050" y="2308876"/>
            <a:ext cx="669500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4949450" y="2308876"/>
            <a:ext cx="637552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5456800" y="2308876"/>
            <a:ext cx="610176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5931350" y="2308876"/>
            <a:ext cx="586924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9" name="Google Shape;1729;p134"/>
          <p:cNvSpPr txBox="1"/>
          <p:nvPr>
            <p:ph idx="1" type="body"/>
          </p:nvPr>
        </p:nvSpPr>
        <p:spPr>
          <a:xfrm>
            <a:off x="4329375" y="1175100"/>
            <a:ext cx="46788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Midka ugu dambeeya, isticmaalka hooseeye wadaag ah (common denominator) ayaa laga yaabaa inuu caawiyo.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-\frac{2}{6}&quot;&gt;&lt;mo&gt;−&lt;/mo&gt;&lt;mfrac&gt;&lt;mn&gt;2&lt;/mn&gt;&lt;mn&gt;6&lt;/mn&gt;&lt;/mfrac&gt;&lt;/math&gt;" id="1730" name="Google Shape;1730;p134" title="negative two six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30073" y="2651357"/>
            <a:ext cx="276309" cy="419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\frac{1}{6}&quot;&gt;&lt;mo&gt;−&lt;/mo&gt;&lt;mfrac&gt;&lt;mn&gt;1&lt;/mn&gt;&lt;mn&gt;6&lt;/mn&gt;&lt;/mfrac&gt;&lt;/math&gt;" id="1731" name="Google Shape;1731;p134" title="negative one sixth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12648" y="2651353"/>
            <a:ext cx="276309" cy="419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\frac{1}{6}&quot;&gt;&lt;mo&gt;−&lt;/mo&gt;&lt;mfrac&gt;&lt;mn&gt;1&lt;/mn&gt;&lt;mn&gt;6&lt;/mn&gt;&lt;/mfrac&gt;&lt;/math&gt;" id="1732" name="Google Shape;1732;p134" title="negative one sixth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47498" y="2651353"/>
            <a:ext cx="276309" cy="419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\frac{2}{6}&quot;&gt;&lt;mo&gt;−&lt;/mo&gt;&lt;mfrac&gt;&lt;mn&gt;2&lt;/mn&gt;&lt;mn&gt;6&lt;/mn&gt;&lt;/mfrac&gt;&lt;/math&gt;" id="1733" name="Google Shape;1733;p134" title="negative two six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18648" y="2651357"/>
            <a:ext cx="276309" cy="419096"/>
          </a:xfrm>
          <a:prstGeom prst="rect">
            <a:avLst/>
          </a:prstGeom>
          <a:noFill/>
          <a:ln>
            <a:noFill/>
          </a:ln>
        </p:spPr>
      </p:pic>
      <p:sp>
        <p:nvSpPr>
          <p:cNvPr id="1734" name="Google Shape;1734;p134"/>
          <p:cNvSpPr txBox="1"/>
          <p:nvPr>
            <p:ph idx="1" type="body"/>
          </p:nvPr>
        </p:nvSpPr>
        <p:spPr>
          <a:xfrm>
            <a:off x="4329375" y="3388950"/>
            <a:ext cx="4490700" cy="8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Kala duwanaanshuhu (differences) isku mid ma aha, marka kani ma aha taxane xisaabeed (arithmetic sequence).</a:t>
            </a:r>
            <a:endParaRPr sz="1800"/>
          </a:p>
        </p:txBody>
      </p:sp>
      <p:pic>
        <p:nvPicPr>
          <p:cNvPr id="1735" name="Google Shape;1735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2588" y="390814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134"/>
          <p:cNvPicPr preferRelativeResize="0"/>
          <p:nvPr/>
        </p:nvPicPr>
        <p:blipFill rotWithShape="1">
          <a:blip r:embed="rId4">
            <a:alphaModFix/>
          </a:blip>
          <a:srcRect b="84458" l="57225" r="18284" t="0"/>
          <a:stretch/>
        </p:blipFill>
        <p:spPr>
          <a:xfrm flipH="1" rot="10800000">
            <a:off x="720825" y="3137652"/>
            <a:ext cx="806180" cy="341095"/>
          </a:xfrm>
          <a:prstGeom prst="rect">
            <a:avLst/>
          </a:prstGeom>
          <a:noFill/>
          <a:ln>
            <a:noFill/>
          </a:ln>
        </p:spPr>
      </p:pic>
      <p:sp>
        <p:nvSpPr>
          <p:cNvPr id="1737" name="Google Shape;1737;p134"/>
          <p:cNvSpPr/>
          <p:nvPr/>
        </p:nvSpPr>
        <p:spPr>
          <a:xfrm>
            <a:off x="836478" y="3416551"/>
            <a:ext cx="6516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2.3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38" name="Google Shape;1738;p134"/>
          <p:cNvGrpSpPr/>
          <p:nvPr/>
        </p:nvGrpSpPr>
        <p:grpSpPr>
          <a:xfrm>
            <a:off x="1335050" y="3137671"/>
            <a:ext cx="806193" cy="493703"/>
            <a:chOff x="1254227" y="3137647"/>
            <a:chExt cx="700124" cy="493703"/>
          </a:xfrm>
        </p:grpSpPr>
        <p:pic>
          <p:nvPicPr>
            <p:cNvPr id="1739" name="Google Shape;1739;p134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254227" y="3137647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0" name="Google Shape;1740;p134"/>
            <p:cNvSpPr/>
            <p:nvPr/>
          </p:nvSpPr>
          <p:spPr>
            <a:xfrm>
              <a:off x="1354666" y="34165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41" name="Google Shape;1741;p134"/>
          <p:cNvGrpSpPr/>
          <p:nvPr/>
        </p:nvGrpSpPr>
        <p:grpSpPr>
          <a:xfrm>
            <a:off x="1949223" y="3137652"/>
            <a:ext cx="806180" cy="493700"/>
            <a:chOff x="1949223" y="3137652"/>
            <a:chExt cx="806180" cy="493700"/>
          </a:xfrm>
        </p:grpSpPr>
        <p:pic>
          <p:nvPicPr>
            <p:cNvPr id="1742" name="Google Shape;1742;p134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1949223" y="3137652"/>
              <a:ext cx="806180" cy="3410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3" name="Google Shape;1743;p134"/>
            <p:cNvSpPr/>
            <p:nvPr/>
          </p:nvSpPr>
          <p:spPr>
            <a:xfrm>
              <a:off x="2064876" y="3416551"/>
              <a:ext cx="6516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44" name="Google Shape;1744;p134"/>
          <p:cNvGrpSpPr/>
          <p:nvPr/>
        </p:nvGrpSpPr>
        <p:grpSpPr>
          <a:xfrm>
            <a:off x="2563422" y="3137652"/>
            <a:ext cx="806180" cy="493700"/>
            <a:chOff x="2563422" y="3137652"/>
            <a:chExt cx="806180" cy="493700"/>
          </a:xfrm>
        </p:grpSpPr>
        <p:pic>
          <p:nvPicPr>
            <p:cNvPr id="1745" name="Google Shape;1745;p134"/>
            <p:cNvPicPr preferRelativeResize="0"/>
            <p:nvPr/>
          </p:nvPicPr>
          <p:blipFill rotWithShape="1">
            <a:blip r:embed="rId4">
              <a:alphaModFix/>
            </a:blip>
            <a:srcRect b="84458" l="57225" r="18284" t="0"/>
            <a:stretch/>
          </p:blipFill>
          <p:spPr>
            <a:xfrm flipH="1" rot="10800000">
              <a:off x="2563422" y="3137652"/>
              <a:ext cx="806180" cy="3410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6" name="Google Shape;1746;p134"/>
            <p:cNvSpPr/>
            <p:nvPr/>
          </p:nvSpPr>
          <p:spPr>
            <a:xfrm>
              <a:off x="2679075" y="3416551"/>
              <a:ext cx="6516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 2.3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Taxanayaasha xisaabeed iyo joomatari (arithmetic and geometric sequences)</a:t>
            </a:r>
            <a:endParaRPr/>
          </a:p>
        </p:txBody>
      </p:sp>
      <p:sp>
        <p:nvSpPr>
          <p:cNvPr id="1752" name="Google Shape;1752;p135"/>
          <p:cNvSpPr txBox="1"/>
          <p:nvPr/>
        </p:nvSpPr>
        <p:spPr>
          <a:xfrm>
            <a:off x="324000" y="1812275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53" name="Google Shape;1753;p1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7095" y="1260400"/>
            <a:ext cx="464616" cy="5138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4" name="Google Shape;1754;p135"/>
          <p:cNvGrpSpPr/>
          <p:nvPr/>
        </p:nvGrpSpPr>
        <p:grpSpPr>
          <a:xfrm>
            <a:off x="1172858" y="810001"/>
            <a:ext cx="3204055" cy="931500"/>
            <a:chOff x="1807240" y="1612125"/>
            <a:chExt cx="1901629" cy="931500"/>
          </a:xfrm>
        </p:grpSpPr>
        <p:pic>
          <p:nvPicPr>
            <p:cNvPr id="1755" name="Google Shape;1755;p135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6" name="Google Shape;1756;p135"/>
            <p:cNvSpPr txBox="1"/>
            <p:nvPr/>
          </p:nvSpPr>
          <p:spPr>
            <a:xfrm flipH="1">
              <a:off x="1929004" y="1763815"/>
              <a:ext cx="16581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Waxaan bilaabay taxane 8, 12, 18, 27, …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57" name="Google Shape;1757;p135"/>
          <p:cNvSpPr txBox="1"/>
          <p:nvPr>
            <p:ph idx="1" type="body"/>
          </p:nvPr>
        </p:nvSpPr>
        <p:spPr>
          <a:xfrm>
            <a:off x="4572000" y="903900"/>
            <a:ext cx="42480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Taxanaha Cabdi ma xisaabeed (arithmetic) baa?</a:t>
            </a:r>
            <a:endParaRPr sz="1800"/>
          </a:p>
        </p:txBody>
      </p:sp>
      <p:sp>
        <p:nvSpPr>
          <p:cNvPr id="1758" name="Google Shape;1758;p135"/>
          <p:cNvSpPr txBox="1"/>
          <p:nvPr>
            <p:ph idx="1" type="body"/>
          </p:nvPr>
        </p:nvSpPr>
        <p:spPr>
          <a:xfrm>
            <a:off x="4572000" y="1284900"/>
            <a:ext cx="42480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kala duwanaanshaha (difference) u dhexeeya labada erey ee ugu horreeya waa 4 laakiin kani ma sii joogto (constant).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9" name="Google Shape;1759;p135"/>
          <p:cNvSpPr txBox="1"/>
          <p:nvPr>
            <p:ph idx="1" type="body"/>
          </p:nvPr>
        </p:nvSpPr>
        <p:spPr>
          <a:xfrm>
            <a:off x="304800" y="2808900"/>
            <a:ext cx="55122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noocee kale oo taxane ah oo uu noqon karaa?</a:t>
            </a:r>
            <a:endParaRPr sz="1800"/>
          </a:p>
        </p:txBody>
      </p:sp>
      <p:pic>
        <p:nvPicPr>
          <p:cNvPr id="1760" name="Google Shape;1760;p1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869326" y="3318400"/>
            <a:ext cx="447625" cy="85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135"/>
          <p:cNvSpPr txBox="1"/>
          <p:nvPr/>
        </p:nvSpPr>
        <p:spPr>
          <a:xfrm flipH="1">
            <a:off x="7657150" y="4119748"/>
            <a:ext cx="910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62" name="Google Shape;1762;p135"/>
          <p:cNvGrpSpPr/>
          <p:nvPr/>
        </p:nvGrpSpPr>
        <p:grpSpPr>
          <a:xfrm flipH="1">
            <a:off x="6067699" y="2598050"/>
            <a:ext cx="1640373" cy="1222324"/>
            <a:chOff x="2723141" y="1024464"/>
            <a:chExt cx="1117496" cy="931508"/>
          </a:xfrm>
        </p:grpSpPr>
        <p:pic>
          <p:nvPicPr>
            <p:cNvPr id="1763" name="Google Shape;1763;p135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2723141" y="1024464"/>
              <a:ext cx="1117496" cy="9315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4" name="Google Shape;1764;p135"/>
            <p:cNvSpPr txBox="1"/>
            <p:nvPr/>
          </p:nvSpPr>
          <p:spPr>
            <a:xfrm flipH="1">
              <a:off x="2776965" y="1187987"/>
              <a:ext cx="9717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Kalam"/>
                  <a:ea typeface="Kalam"/>
                  <a:cs typeface="Kalam"/>
                  <a:sym typeface="Kalam"/>
                </a:rPr>
                <a:t>Waxaa laga yaabaa inuu yahay joomatari (geometric)?</a:t>
              </a:r>
              <a:endParaRPr sz="20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765" name="Google Shape;1765;p135"/>
          <p:cNvSpPr txBox="1"/>
          <p:nvPr>
            <p:ph idx="1" type="body"/>
          </p:nvPr>
        </p:nvSpPr>
        <p:spPr>
          <a:xfrm>
            <a:off x="324000" y="3326650"/>
            <a:ext cx="55122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Sideen u hubin karnaa haddii Caasha sax tahay?</a:t>
            </a:r>
            <a:endParaRPr sz="1800"/>
          </a:p>
        </p:txBody>
      </p:sp>
      <p:sp>
        <p:nvSpPr>
          <p:cNvPr id="1766" name="Google Shape;1766;p135"/>
          <p:cNvSpPr txBox="1"/>
          <p:nvPr>
            <p:ph idx="1" type="body"/>
          </p:nvPr>
        </p:nvSpPr>
        <p:spPr>
          <a:xfrm>
            <a:off x="324000" y="3860050"/>
            <a:ext cx="66390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 qaybi ereyada isku xiga oo fiiri haddii ay jirto saami wadaag ah (common ratio).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772" name="Google Shape;1772;p136"/>
          <p:cNvSpPr txBox="1"/>
          <p:nvPr>
            <p:ph idx="1" type="body"/>
          </p:nvPr>
        </p:nvSpPr>
        <p:spPr>
          <a:xfrm>
            <a:off x="306600" y="1080000"/>
            <a:ext cx="2756400" cy="38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8,     12,      18,      27, …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12\ \div8\ =\frac{12}{8}=\frac{3}{2}&quot;&gt;&lt;mn&gt;12&lt;/mn&gt;&lt;mtext&gt;&lt;/mtext&gt;&lt;mo&gt;÷&lt;/mo&gt;&lt;mn&gt;8&lt;/mn&gt;&lt;mtext&gt;&lt;/mtext&gt;&lt;mo&gt;=&lt;/mo&gt;&lt;mfrac&gt;&lt;mn&gt;12&lt;/mn&gt;&lt;mn&gt;8&lt;/mn&gt;&lt;/mfrac&gt;&lt;mo&gt;=&lt;/mo&gt;&lt;mfrac&gt;&lt;mn&gt;3&lt;/mn&gt;&lt;mn&gt;2&lt;/mn&gt;&lt;/mfrac&gt;&lt;/math&gt;" id="1773" name="Google Shape;1773;p136" title="12 division sign 8 equals twelve eighths equals three halv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02" y="1044187"/>
            <a:ext cx="1957368" cy="543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8\ \div12\ =\frac{18}{12}=\frac{3}{2}&quot;&gt;&lt;mn&gt;18&lt;/mn&gt;&lt;mtext&gt;&lt;/mtext&gt;&lt;mo&gt;÷&lt;/mo&gt;&lt;mn&gt;12&lt;/mn&gt;&lt;mtext&gt;&lt;/mtext&gt;&lt;mo&gt;=&lt;/mo&gt;&lt;mfrac&gt;&lt;mn&gt;18&lt;/mn&gt;&lt;mn&gt;12&lt;/mn&gt;&lt;/mfrac&gt;&lt;mo&gt;=&lt;/mo&gt;&lt;mfrac&gt;&lt;mn&gt;3&lt;/mn&gt;&lt;mn&gt;2&lt;/mn&gt;&lt;/mfrac&gt;&lt;/math&gt;" id="1774" name="Google Shape;1774;p136" title="18 division sign 12 equals 18 over 12 equals three halv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1100" y="1844108"/>
            <a:ext cx="2066762" cy="5352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27\ \div18\ =\frac{27}{18}=\frac{3}{2}&quot;&gt;&lt;mn&gt;27&lt;/mn&gt;&lt;mtext&gt;&lt;/mtext&gt;&lt;mo&gt;÷&lt;/mo&gt;&lt;mn&gt;18&lt;/mn&gt;&lt;mtext&gt;&lt;/mtext&gt;&lt;mo&gt;=&lt;/mo&gt;&lt;mfrac&gt;&lt;mn&gt;27&lt;/mn&gt;&lt;mn&gt;18&lt;/mn&gt;&lt;/mfrac&gt;&lt;mo&gt;=&lt;/mo&gt;&lt;mfrac&gt;&lt;mn&gt;3&lt;/mn&gt;&lt;mn&gt;2&lt;/mn&gt;&lt;/mfrac&gt;&lt;/math&gt;" id="1775" name="Google Shape;1775;p136" title="27 division sign 18 equals 27 over 18 equals three halve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1109" y="2636214"/>
            <a:ext cx="2125366" cy="54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6" name="Google Shape;1776;p136"/>
          <p:cNvPicPr preferRelativeResize="0"/>
          <p:nvPr/>
        </p:nvPicPr>
        <p:blipFill rotWithShape="1">
          <a:blip r:embed="rId6">
            <a:alphaModFix/>
          </a:blip>
          <a:srcRect b="84458" l="57225" r="18284" t="0"/>
          <a:stretch/>
        </p:blipFill>
        <p:spPr>
          <a:xfrm flipH="1" rot="10800000">
            <a:off x="223695" y="1411451"/>
            <a:ext cx="859132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136"/>
          <p:cNvPicPr preferRelativeResize="0"/>
          <p:nvPr/>
        </p:nvPicPr>
        <p:blipFill rotWithShape="1">
          <a:blip r:embed="rId6">
            <a:alphaModFix/>
          </a:blip>
          <a:srcRect b="84458" l="57225" r="18284" t="0"/>
          <a:stretch/>
        </p:blipFill>
        <p:spPr>
          <a:xfrm flipH="1" rot="10800000">
            <a:off x="971743" y="1411451"/>
            <a:ext cx="859132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8" name="Google Shape;1778;p136"/>
          <p:cNvPicPr preferRelativeResize="0"/>
          <p:nvPr/>
        </p:nvPicPr>
        <p:blipFill rotWithShape="1">
          <a:blip r:embed="rId6">
            <a:alphaModFix/>
          </a:blip>
          <a:srcRect b="84458" l="57225" r="18284" t="0"/>
          <a:stretch/>
        </p:blipFill>
        <p:spPr>
          <a:xfrm flipH="1" rot="10800000">
            <a:off x="1719790" y="1411451"/>
            <a:ext cx="859132" cy="3410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779" name="Google Shape;1779;p136" title="times three halv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2288" y="1701750"/>
            <a:ext cx="361946" cy="54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780" name="Google Shape;1780;p136" title="times three halv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10488" y="1701750"/>
            <a:ext cx="361946" cy="54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781" name="Google Shape;1781;p136" title="times three halv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72488" y="1701750"/>
            <a:ext cx="361946" cy="5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136"/>
          <p:cNvSpPr txBox="1"/>
          <p:nvPr>
            <p:ph idx="1" type="body"/>
          </p:nvPr>
        </p:nvSpPr>
        <p:spPr>
          <a:xfrm>
            <a:off x="324000" y="3326650"/>
            <a:ext cx="8496000" cy="95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Marka Caasha waa sax, kuwani waxay noqon karaan afarta xubnood ee ugu horreeya ee tix joomatari ah oo leh saami guud (common ratio) ah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/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3}{2}&quot;&gt;&lt;mfrac&gt;&lt;mn&gt;3&lt;/mn&gt;&lt;mn&gt;2&lt;/mn&gt;&lt;/mfrac&gt;&lt;/math&gt;" id="1783" name="Google Shape;1783;p136" title="three halve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41100" y="3681011"/>
            <a:ext cx="158400" cy="5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789" name="Google Shape;1789;p1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3, 12, 48, 194, …</a:t>
            </a:r>
            <a:endParaRPr/>
          </a:p>
        </p:txBody>
      </p:sp>
      <p:sp>
        <p:nvSpPr>
          <p:cNvPr id="1790" name="Google Shape;1790;p1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Kee ka mid ah kuwani waxay noqon karaan afarta xubnood ee ugu horreeya ee tix joomatari ah?</a:t>
            </a:r>
            <a:endParaRPr/>
          </a:p>
        </p:txBody>
      </p:sp>
      <p:sp>
        <p:nvSpPr>
          <p:cNvPr id="1791" name="Google Shape;1791;p1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2, 10, 50, 250, …</a:t>
            </a:r>
            <a:endParaRPr/>
          </a:p>
        </p:txBody>
      </p:sp>
      <p:sp>
        <p:nvSpPr>
          <p:cNvPr id="1792" name="Google Shape;1792;p1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16, 40, 100, 250, …</a:t>
            </a:r>
            <a:endParaRPr/>
          </a:p>
        </p:txBody>
      </p:sp>
      <p:sp>
        <p:nvSpPr>
          <p:cNvPr id="1793" name="Google Shape;1793;p1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−5, 10, 20, 40, …</a:t>
            </a:r>
            <a:endParaRPr/>
          </a:p>
        </p:txBody>
      </p:sp>
      <p:pic>
        <p:nvPicPr>
          <p:cNvPr id="1794" name="Google Shape;1794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9558" y="24971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9538" y="168464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137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940050" y="1989449"/>
            <a:ext cx="592976" cy="25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137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1443475" y="1989449"/>
            <a:ext cx="592976" cy="25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137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1918225" y="1989449"/>
            <a:ext cx="592976" cy="252776"/>
          </a:xfrm>
          <a:prstGeom prst="rect">
            <a:avLst/>
          </a:prstGeom>
          <a:noFill/>
          <a:ln>
            <a:noFill/>
          </a:ln>
        </p:spPr>
      </p:pic>
      <p:sp>
        <p:nvSpPr>
          <p:cNvPr id="1799" name="Google Shape;1799;p137"/>
          <p:cNvSpPr/>
          <p:nvPr/>
        </p:nvSpPr>
        <p:spPr>
          <a:xfrm>
            <a:off x="1119000" y="2197300"/>
            <a:ext cx="3960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× 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0" name="Google Shape;1800;p137"/>
          <p:cNvSpPr/>
          <p:nvPr/>
        </p:nvSpPr>
        <p:spPr>
          <a:xfrm>
            <a:off x="1640450" y="2197288"/>
            <a:ext cx="3960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× 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1" name="Google Shape;1801;p137"/>
          <p:cNvSpPr/>
          <p:nvPr/>
        </p:nvSpPr>
        <p:spPr>
          <a:xfrm>
            <a:off x="4572000" y="1685375"/>
            <a:ext cx="34689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48 </a:t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× 4 = 192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802" name="Google Shape;1802;p137"/>
          <p:cNvGrpSpPr/>
          <p:nvPr/>
        </p:nvGrpSpPr>
        <p:grpSpPr>
          <a:xfrm>
            <a:off x="1016250" y="2751449"/>
            <a:ext cx="1507376" cy="422651"/>
            <a:chOff x="1016250" y="2751449"/>
            <a:chExt cx="1507376" cy="422651"/>
          </a:xfrm>
        </p:grpSpPr>
        <p:pic>
          <p:nvPicPr>
            <p:cNvPr id="1803" name="Google Shape;1803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1016250" y="275144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4" name="Google Shape;1804;p137"/>
            <p:cNvSpPr/>
            <p:nvPr/>
          </p:nvSpPr>
          <p:spPr>
            <a:xfrm>
              <a:off x="1195200" y="295930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05" name="Google Shape;1805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1473450" y="275144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6" name="Google Shape;1806;p137"/>
            <p:cNvSpPr/>
            <p:nvPr/>
          </p:nvSpPr>
          <p:spPr>
            <a:xfrm>
              <a:off x="1652400" y="295930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07" name="Google Shape;1807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1930650" y="275144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8" name="Google Shape;1808;p137"/>
            <p:cNvSpPr/>
            <p:nvPr/>
          </p:nvSpPr>
          <p:spPr>
            <a:xfrm>
              <a:off x="2109600" y="295930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09" name="Google Shape;1809;p137"/>
          <p:cNvSpPr/>
          <p:nvPr/>
        </p:nvSpPr>
        <p:spPr>
          <a:xfrm>
            <a:off x="4572000" y="2599775"/>
            <a:ext cx="34689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Saami guud (common ratio) oo ah 5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810" name="Google Shape;1810;p137"/>
          <p:cNvGrpSpPr/>
          <p:nvPr/>
        </p:nvGrpSpPr>
        <p:grpSpPr>
          <a:xfrm>
            <a:off x="1119000" y="3562899"/>
            <a:ext cx="1681267" cy="547500"/>
            <a:chOff x="1119000" y="3562899"/>
            <a:chExt cx="1681267" cy="547500"/>
          </a:xfrm>
        </p:grpSpPr>
        <p:pic>
          <p:nvPicPr>
            <p:cNvPr id="1811" name="Google Shape;1811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1119000" y="35628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1812" name="Google Shape;1812;p137" title="times five halves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288213" y="3721299"/>
              <a:ext cx="254540" cy="38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3" name="Google Shape;1813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1597691" y="35628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1814" name="Google Shape;1814;p137" title="times five halves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766903" y="3721299"/>
              <a:ext cx="254540" cy="38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5" name="Google Shape;1815;p137"/>
            <p:cNvPicPr preferRelativeResize="0"/>
            <p:nvPr/>
          </p:nvPicPr>
          <p:blipFill rotWithShape="1">
            <a:blip r:embed="rId5">
              <a:alphaModFix/>
            </a:blip>
            <a:srcRect b="84458" l="57225" r="18284" t="0"/>
            <a:stretch/>
          </p:blipFill>
          <p:spPr>
            <a:xfrm flipH="1" rot="10800000">
              <a:off x="2207291" y="35628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1816" name="Google Shape;1816;p137" title="times five halves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376503" y="3721299"/>
              <a:ext cx="254540" cy="389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137"/>
          <p:cNvGrpSpPr/>
          <p:nvPr/>
        </p:nvGrpSpPr>
        <p:grpSpPr>
          <a:xfrm>
            <a:off x="3610183" y="3268099"/>
            <a:ext cx="4430717" cy="542350"/>
            <a:chOff x="3610183" y="3268099"/>
            <a:chExt cx="4430717" cy="542350"/>
          </a:xfrm>
        </p:grpSpPr>
        <p:pic>
          <p:nvPicPr>
            <p:cNvPr id="1818" name="Google Shape;1818;p1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10183" y="3305488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9" name="Google Shape;1819;p137"/>
            <p:cNvSpPr/>
            <p:nvPr/>
          </p:nvSpPr>
          <p:spPr>
            <a:xfrm>
              <a:off x="4572000" y="3437975"/>
              <a:ext cx="34689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222222"/>
                  </a:solidFill>
                  <a:latin typeface="Kalam"/>
                  <a:ea typeface="Kalam"/>
                  <a:cs typeface="Kalam"/>
                  <a:sym typeface="Kalam"/>
                </a:rPr>
                <a:t>Saami guud (common ratio) oo ah</a:t>
              </a:r>
              <a:endParaRPr sz="2100">
                <a:latin typeface="Kalam"/>
                <a:ea typeface="Kalam"/>
                <a:cs typeface="Kalam"/>
                <a:sym typeface="Kalam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5}{2}&quot;&gt;&lt;mfrac&gt;&lt;mn&gt;5&lt;/mn&gt;&lt;mn&gt;2&lt;/mn&gt;&lt;/mfrac&gt;&lt;/math&gt;" id="1820" name="Google Shape;1820;p137" title="five halve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679525" y="3268099"/>
              <a:ext cx="167191" cy="542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1" name="Google Shape;1821;p137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1119000" y="4374349"/>
            <a:ext cx="592976" cy="252776"/>
          </a:xfrm>
          <a:prstGeom prst="rect">
            <a:avLst/>
          </a:prstGeom>
          <a:noFill/>
          <a:ln>
            <a:noFill/>
          </a:ln>
        </p:spPr>
      </p:pic>
      <p:sp>
        <p:nvSpPr>
          <p:cNvPr id="1822" name="Google Shape;1822;p137"/>
          <p:cNvSpPr/>
          <p:nvPr/>
        </p:nvSpPr>
        <p:spPr>
          <a:xfrm>
            <a:off x="1195200" y="4575025"/>
            <a:ext cx="593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×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23" name="Google Shape;1823;p137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2109588" y="4404924"/>
            <a:ext cx="592976" cy="252776"/>
          </a:xfrm>
          <a:prstGeom prst="rect">
            <a:avLst/>
          </a:prstGeom>
          <a:noFill/>
          <a:ln>
            <a:noFill/>
          </a:ln>
        </p:spPr>
      </p:pic>
      <p:sp>
        <p:nvSpPr>
          <p:cNvPr id="1824" name="Google Shape;1824;p137"/>
          <p:cNvSpPr/>
          <p:nvPr/>
        </p:nvSpPr>
        <p:spPr>
          <a:xfrm>
            <a:off x="2185788" y="4605600"/>
            <a:ext cx="593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25" name="Google Shape;1825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9538" y="4075496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826" name="Google Shape;1826;p137"/>
          <p:cNvSpPr/>
          <p:nvPr/>
        </p:nvSpPr>
        <p:spPr>
          <a:xfrm>
            <a:off x="4572000" y="4199975"/>
            <a:ext cx="42105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Wuxuu ku bilaabmaa isku dhufashada −2 ka dibna wuxuu u wareegaa isku dhufashada 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832" name="Google Shape;1832;p138"/>
          <p:cNvSpPr txBox="1"/>
          <p:nvPr>
            <p:ph idx="1" type="body"/>
          </p:nvPr>
        </p:nvSpPr>
        <p:spPr>
          <a:xfrm>
            <a:off x="324000" y="810000"/>
            <a:ext cx="8237700" cy="4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Tixraacyadu waxay yeelan karaan tibaaxyo aljabra ah (algebraic expressions) sida xubnaha.</a:t>
            </a:r>
            <a:endParaRPr sz="1800"/>
          </a:p>
        </p:txBody>
      </p:sp>
      <p:sp>
        <p:nvSpPr>
          <p:cNvPr id="1833" name="Google Shape;1833;p138"/>
          <p:cNvSpPr txBox="1"/>
          <p:nvPr>
            <p:ph idx="1" type="body"/>
          </p:nvPr>
        </p:nvSpPr>
        <p:spPr>
          <a:xfrm>
            <a:off x="324000" y="1212500"/>
            <a:ext cx="8496000" cy="21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Tixda ku bilaabata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+ 3, 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+ 7, 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+ 11, 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+ 15, …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noqon kartaa tix xisaabeed (arithmetic sequence) oo leh xubinta koowaad a + 3 iyo farqiga guud (common difference) (+ 4)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pSp>
        <p:nvGrpSpPr>
          <p:cNvPr id="1834" name="Google Shape;1834;p138"/>
          <p:cNvGrpSpPr/>
          <p:nvPr/>
        </p:nvGrpSpPr>
        <p:grpSpPr>
          <a:xfrm>
            <a:off x="675274" y="1963626"/>
            <a:ext cx="2300324" cy="512949"/>
            <a:chOff x="675274" y="1963626"/>
            <a:chExt cx="2300324" cy="512949"/>
          </a:xfrm>
        </p:grpSpPr>
        <p:pic>
          <p:nvPicPr>
            <p:cNvPr id="1835" name="Google Shape;1835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675274" y="196362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6" name="Google Shape;1836;p138"/>
            <p:cNvSpPr/>
            <p:nvPr/>
          </p:nvSpPr>
          <p:spPr>
            <a:xfrm>
              <a:off x="809475" y="226177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Times New Roman"/>
                  <a:ea typeface="Times New Roman"/>
                  <a:cs typeface="Times New Roman"/>
                  <a:sym typeface="Times New Roman"/>
                </a:rPr>
                <a:t>+ 4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837" name="Google Shape;1837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437274" y="196362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8" name="Google Shape;1838;p138"/>
            <p:cNvSpPr/>
            <p:nvPr/>
          </p:nvSpPr>
          <p:spPr>
            <a:xfrm>
              <a:off x="1571475" y="226177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Times New Roman"/>
                  <a:ea typeface="Times New Roman"/>
                  <a:cs typeface="Times New Roman"/>
                  <a:sym typeface="Times New Roman"/>
                </a:rPr>
                <a:t>+ 4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839" name="Google Shape;1839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2275474" y="1963626"/>
              <a:ext cx="700124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0" name="Google Shape;1840;p138"/>
            <p:cNvSpPr/>
            <p:nvPr/>
          </p:nvSpPr>
          <p:spPr>
            <a:xfrm>
              <a:off x="2409675" y="2261775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Times New Roman"/>
                  <a:ea typeface="Times New Roman"/>
                  <a:cs typeface="Times New Roman"/>
                  <a:sym typeface="Times New Roman"/>
                </a:rPr>
                <a:t>+ 4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841" name="Google Shape;1841;p138"/>
          <p:cNvSpPr txBox="1"/>
          <p:nvPr>
            <p:ph idx="1" type="body"/>
          </p:nvPr>
        </p:nvSpPr>
        <p:spPr>
          <a:xfrm>
            <a:off x="324000" y="3428050"/>
            <a:ext cx="8496000" cy="76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maxay xubinta xigta haddii tani tahay tix xisaabeed?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…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42" name="Google Shape;1842;p138"/>
          <p:cNvGrpSpPr/>
          <p:nvPr/>
        </p:nvGrpSpPr>
        <p:grpSpPr>
          <a:xfrm>
            <a:off x="455776" y="4197851"/>
            <a:ext cx="1895900" cy="512949"/>
            <a:chOff x="455776" y="4197851"/>
            <a:chExt cx="1895900" cy="512949"/>
          </a:xfrm>
        </p:grpSpPr>
        <p:pic>
          <p:nvPicPr>
            <p:cNvPr id="1843" name="Google Shape;1843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455776" y="4197851"/>
              <a:ext cx="981500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4" name="Google Shape;1844;p138"/>
            <p:cNvSpPr/>
            <p:nvPr/>
          </p:nvSpPr>
          <p:spPr>
            <a:xfrm>
              <a:off x="643912" y="4495999"/>
              <a:ext cx="7932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+ 2</a:t>
              </a:r>
              <a:r>
                <a:rPr i="1" lang="en-GB" sz="2000">
                  <a:latin typeface="Times"/>
                  <a:ea typeface="Times"/>
                  <a:cs typeface="Times"/>
                  <a:sym typeface="Times"/>
                </a:rPr>
                <a:t>b</a:t>
              </a:r>
              <a:endParaRPr i="1" sz="2000">
                <a:latin typeface="Times"/>
                <a:ea typeface="Times"/>
                <a:cs typeface="Times"/>
                <a:sym typeface="Times"/>
              </a:endParaRPr>
            </a:p>
          </p:txBody>
        </p:sp>
        <p:pic>
          <p:nvPicPr>
            <p:cNvPr id="1845" name="Google Shape;1845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370176" y="4197851"/>
              <a:ext cx="981500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6" name="Google Shape;1846;p138"/>
            <p:cNvSpPr/>
            <p:nvPr/>
          </p:nvSpPr>
          <p:spPr>
            <a:xfrm>
              <a:off x="1558312" y="4495999"/>
              <a:ext cx="7932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+ 2</a:t>
              </a:r>
              <a:r>
                <a:rPr i="1" lang="en-GB" sz="2000">
                  <a:latin typeface="Times"/>
                  <a:ea typeface="Times"/>
                  <a:cs typeface="Times"/>
                  <a:sym typeface="Times"/>
                </a:rPr>
                <a:t>b</a:t>
              </a:r>
              <a:endParaRPr i="1"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47" name="Google Shape;1847;p138"/>
          <p:cNvSpPr/>
          <p:nvPr/>
        </p:nvSpPr>
        <p:spPr>
          <a:xfrm>
            <a:off x="3172112" y="3929974"/>
            <a:ext cx="7932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48" name="Google Shape;1848;p138"/>
          <p:cNvGrpSpPr/>
          <p:nvPr/>
        </p:nvGrpSpPr>
        <p:grpSpPr>
          <a:xfrm>
            <a:off x="2360776" y="4197851"/>
            <a:ext cx="981500" cy="512949"/>
            <a:chOff x="2360776" y="4197851"/>
            <a:chExt cx="981500" cy="512949"/>
          </a:xfrm>
        </p:grpSpPr>
        <p:pic>
          <p:nvPicPr>
            <p:cNvPr id="1849" name="Google Shape;1849;p138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2360776" y="4197851"/>
              <a:ext cx="981500" cy="341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0" name="Google Shape;1850;p138"/>
            <p:cNvSpPr/>
            <p:nvPr/>
          </p:nvSpPr>
          <p:spPr>
            <a:xfrm>
              <a:off x="2548912" y="4495999"/>
              <a:ext cx="7932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+ 2</a:t>
              </a:r>
              <a:r>
                <a:rPr i="1" lang="en-GB" sz="2000">
                  <a:latin typeface="Times"/>
                  <a:ea typeface="Times"/>
                  <a:cs typeface="Times"/>
                  <a:sym typeface="Times"/>
                </a:rPr>
                <a:t>b</a:t>
              </a:r>
              <a:endParaRPr i="1"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856" name="Google Shape;1856;p139"/>
          <p:cNvSpPr txBox="1"/>
          <p:nvPr/>
        </p:nvSpPr>
        <p:spPr>
          <a:xfrm>
            <a:off x="389152" y="2336929"/>
            <a:ext cx="885000" cy="3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57" name="Google Shape;1857;p1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7966" y="1619989"/>
            <a:ext cx="547382" cy="716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8" name="Google Shape;1858;p139"/>
          <p:cNvGrpSpPr/>
          <p:nvPr/>
        </p:nvGrpSpPr>
        <p:grpSpPr>
          <a:xfrm>
            <a:off x="1089711" y="613515"/>
            <a:ext cx="4770237" cy="1406659"/>
            <a:chOff x="1807240" y="1612125"/>
            <a:chExt cx="1901629" cy="931500"/>
          </a:xfrm>
        </p:grpSpPr>
        <p:pic>
          <p:nvPicPr>
            <p:cNvPr id="1859" name="Google Shape;1859;p139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0" name="Google Shape;1860;p139"/>
            <p:cNvSpPr txBox="1"/>
            <p:nvPr/>
          </p:nvSpPr>
          <p:spPr>
            <a:xfrm flipH="1">
              <a:off x="1962870" y="1750972"/>
              <a:ext cx="1684800" cy="6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 a, 2a, 3a, 4a, … ay tahay tix joomatari (geometric sequence) sababtoo ah waxay isticmaashaa isku dhufasho si loo helo xubinta xigta.</a:t>
              </a:r>
              <a:r>
                <a:rPr i="1"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i="1"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i="1"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i="1"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61" name="Google Shape;1861;p139"/>
          <p:cNvSpPr txBox="1"/>
          <p:nvPr>
            <p:ph idx="1" type="body"/>
          </p:nvPr>
        </p:nvSpPr>
        <p:spPr>
          <a:xfrm>
            <a:off x="324000" y="2923275"/>
            <a:ext cx="8237700" cy="2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sax baa Layla?</a:t>
            </a:r>
            <a:endParaRPr sz="1800"/>
          </a:p>
        </p:txBody>
      </p:sp>
      <p:sp>
        <p:nvSpPr>
          <p:cNvPr id="1862" name="Google Shape;1862;p139"/>
          <p:cNvSpPr txBox="1"/>
          <p:nvPr>
            <p:ph idx="1" type="body"/>
          </p:nvPr>
        </p:nvSpPr>
        <p:spPr>
          <a:xfrm>
            <a:off x="324000" y="3761475"/>
            <a:ext cx="2563200" cy="2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 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  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  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…</a:t>
            </a:r>
            <a:r>
              <a:rPr lang="en-GB" sz="1800">
                <a:latin typeface="Lexend"/>
              </a:rPr>
              <a:t> </a:t>
            </a:r>
            <a:endParaRPr sz="1800"/>
          </a:p>
        </p:txBody>
      </p:sp>
      <p:pic>
        <p:nvPicPr>
          <p:cNvPr id="1863" name="Google Shape;1863;p139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254950" y="4047676"/>
            <a:ext cx="726476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4" name="Google Shape;1864;p139"/>
          <p:cNvSpPr/>
          <p:nvPr/>
        </p:nvSpPr>
        <p:spPr>
          <a:xfrm>
            <a:off x="394203" y="4345824"/>
            <a:ext cx="587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865" name="Google Shape;1865;p139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921859" y="4047676"/>
            <a:ext cx="726476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6" name="Google Shape;1866;p139"/>
          <p:cNvSpPr/>
          <p:nvPr/>
        </p:nvSpPr>
        <p:spPr>
          <a:xfrm>
            <a:off x="1061112" y="4345824"/>
            <a:ext cx="587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867" name="Google Shape;1867;p139"/>
          <p:cNvPicPr preferRelativeResize="0"/>
          <p:nvPr/>
        </p:nvPicPr>
        <p:blipFill rotWithShape="1">
          <a:blip r:embed="rId5">
            <a:alphaModFix/>
          </a:blip>
          <a:srcRect b="84458" l="57225" r="18284" t="0"/>
          <a:stretch/>
        </p:blipFill>
        <p:spPr>
          <a:xfrm flipH="1" rot="10800000">
            <a:off x="1626550" y="4047676"/>
            <a:ext cx="726476" cy="3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139"/>
          <p:cNvSpPr/>
          <p:nvPr/>
        </p:nvSpPr>
        <p:spPr>
          <a:xfrm>
            <a:off x="1765803" y="4345824"/>
            <a:ext cx="587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9" name="Google Shape;1869;p139"/>
          <p:cNvSpPr txBox="1"/>
          <p:nvPr>
            <p:ph idx="1" type="body"/>
          </p:nvPr>
        </p:nvSpPr>
        <p:spPr>
          <a:xfrm>
            <a:off x="324000" y="3342375"/>
            <a:ext cx="8237700" cy="2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 a × 2 = 2a laakiin 2a × 2 ≠ 3a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0" name="Google Shape;1870;p139"/>
          <p:cNvSpPr txBox="1"/>
          <p:nvPr>
            <p:ph idx="1" type="body"/>
          </p:nvPr>
        </p:nvSpPr>
        <p:spPr>
          <a:xfrm>
            <a:off x="3369600" y="4112575"/>
            <a:ext cx="5028600" cy="2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noqon kartaa tix toosan (linear sequence) oo leh farqi guud (+a)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876" name="Google Shape;1876;p140"/>
          <p:cNvSpPr txBox="1"/>
          <p:nvPr>
            <p:ph idx="1" type="body"/>
          </p:nvPr>
        </p:nvSpPr>
        <p:spPr>
          <a:xfrm>
            <a:off x="324000" y="810000"/>
            <a:ext cx="8496000" cy="145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Haddii tix joomatari (geometric sequence) ay ku bilaabato a, 2a, …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waa maxay saddexda xubnood ee xiga?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877" name="Google Shape;1877;p140"/>
          <p:cNvSpPr txBox="1"/>
          <p:nvPr>
            <p:ph idx="1" type="body"/>
          </p:nvPr>
        </p:nvSpPr>
        <p:spPr>
          <a:xfrm>
            <a:off x="324000" y="2337600"/>
            <a:ext cx="8237700" cy="2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× 2 =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</a:t>
            </a:r>
            <a:endParaRPr i="1" sz="21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× 2 = 8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</a:t>
            </a:r>
            <a:endParaRPr i="1" sz="21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× 2 = 16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878" name="Google Shape;1878;p140"/>
          <p:cNvGrpSpPr/>
          <p:nvPr/>
        </p:nvGrpSpPr>
        <p:grpSpPr>
          <a:xfrm>
            <a:off x="4023513" y="1079999"/>
            <a:ext cx="592976" cy="422651"/>
            <a:chOff x="4023513" y="1079999"/>
            <a:chExt cx="592976" cy="422651"/>
          </a:xfrm>
        </p:grpSpPr>
        <p:pic>
          <p:nvPicPr>
            <p:cNvPr id="1879" name="Google Shape;1879;p140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4023513" y="10799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0" name="Google Shape;1880;p140"/>
            <p:cNvSpPr/>
            <p:nvPr/>
          </p:nvSpPr>
          <p:spPr>
            <a:xfrm>
              <a:off x="4202463" y="128785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7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 2</a:t>
              </a:r>
              <a:endParaRPr i="1"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881" name="Google Shape;1881;p140"/>
          <p:cNvSpPr txBox="1"/>
          <p:nvPr>
            <p:ph idx="1" type="body"/>
          </p:nvPr>
        </p:nvSpPr>
        <p:spPr>
          <a:xfrm>
            <a:off x="324000" y="3957600"/>
            <a:ext cx="8237700" cy="7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a,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a,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a,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a, ….</a:t>
            </a:r>
            <a:endParaRPr i="1" sz="21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tix joomatari (geometric sequence) oo leh saami guud (common ratio) oo ah 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14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,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50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…</a:t>
            </a:r>
            <a:endParaRPr sz="25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7" name="Google Shape;1887;p1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Tixraacyada (sequences) Xisaabeed (Arithmetic) iyo Joometri (Geometric)</a:t>
            </a:r>
            <a:endParaRPr/>
          </a:p>
        </p:txBody>
      </p:sp>
      <p:sp>
        <p:nvSpPr>
          <p:cNvPr id="1888" name="Google Shape;1888;p141"/>
          <p:cNvSpPr txBox="1"/>
          <p:nvPr>
            <p:ph type="title"/>
          </p:nvPr>
        </p:nvSpPr>
        <p:spPr>
          <a:xfrm>
            <a:off x="324000" y="980825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Tixraacyadan (sequences) kee baa noqon kara mid Joometri (Geometric)?</a:t>
            </a:r>
            <a:endParaRPr sz="2000"/>
          </a:p>
        </p:txBody>
      </p:sp>
      <p:sp>
        <p:nvSpPr>
          <p:cNvPr id="1889" name="Google Shape;1889;p14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,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…</a:t>
            </a:r>
            <a:endParaRPr sz="25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90" name="Google Shape;1890;p14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 , ab, 2ab, 4ab, …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 sz="25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91" name="Google Shape;1891;p141"/>
          <p:cNvGrpSpPr/>
          <p:nvPr/>
        </p:nvGrpSpPr>
        <p:grpSpPr>
          <a:xfrm>
            <a:off x="1091825" y="2159999"/>
            <a:ext cx="1735976" cy="422651"/>
            <a:chOff x="1091825" y="2159999"/>
            <a:chExt cx="1735976" cy="422651"/>
          </a:xfrm>
        </p:grpSpPr>
        <p:pic>
          <p:nvPicPr>
            <p:cNvPr id="1892" name="Google Shape;1892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091825" y="21599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3" name="Google Shape;1893;p141"/>
            <p:cNvSpPr/>
            <p:nvPr/>
          </p:nvSpPr>
          <p:spPr>
            <a:xfrm>
              <a:off x="1270775" y="236785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 </a:t>
              </a:r>
              <a:r>
                <a:rPr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894" name="Google Shape;1894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625225" y="21599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5" name="Google Shape;1895;p141"/>
            <p:cNvSpPr/>
            <p:nvPr/>
          </p:nvSpPr>
          <p:spPr>
            <a:xfrm>
              <a:off x="1804175" y="236785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 </a:t>
              </a:r>
              <a:r>
                <a:rPr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896" name="Google Shape;1896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2234825" y="2159999"/>
              <a:ext cx="59297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7" name="Google Shape;1897;p141"/>
            <p:cNvSpPr/>
            <p:nvPr/>
          </p:nvSpPr>
          <p:spPr>
            <a:xfrm>
              <a:off x="2413775" y="2367850"/>
              <a:ext cx="3960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 </a:t>
              </a:r>
              <a:r>
                <a:rPr lang="en-GB" sz="1900">
                  <a:solidFill>
                    <a:srgbClr val="22222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1898" name="Google Shape;1898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988" y="1950117"/>
            <a:ext cx="396000" cy="419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9" name="Google Shape;1899;p141"/>
          <p:cNvGrpSpPr/>
          <p:nvPr/>
        </p:nvGrpSpPr>
        <p:grpSpPr>
          <a:xfrm>
            <a:off x="1081225" y="3110229"/>
            <a:ext cx="1676782" cy="422651"/>
            <a:chOff x="1081225" y="3110229"/>
            <a:chExt cx="1676782" cy="422651"/>
          </a:xfrm>
        </p:grpSpPr>
        <p:pic>
          <p:nvPicPr>
            <p:cNvPr id="1900" name="Google Shape;1900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093783" y="3110229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1" name="Google Shape;1901;p141"/>
            <p:cNvSpPr/>
            <p:nvPr/>
          </p:nvSpPr>
          <p:spPr>
            <a:xfrm>
              <a:off x="1081225" y="3318080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</a:t>
              </a:r>
              <a:r>
                <a:rPr i="1"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a</a:t>
              </a:r>
              <a:endParaRPr i="1" sz="2100">
                <a:latin typeface="Times"/>
                <a:ea typeface="Times"/>
                <a:cs typeface="Times"/>
                <a:sym typeface="Times"/>
              </a:endParaRPr>
            </a:p>
          </p:txBody>
        </p:sp>
        <p:pic>
          <p:nvPicPr>
            <p:cNvPr id="1902" name="Google Shape;1902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567711" y="3110229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3" name="Google Shape;1903;p141"/>
            <p:cNvSpPr/>
            <p:nvPr/>
          </p:nvSpPr>
          <p:spPr>
            <a:xfrm>
              <a:off x="1645461" y="3318080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</a:t>
              </a:r>
              <a:r>
                <a:rPr i="1"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a</a:t>
              </a:r>
              <a:endParaRPr i="1" sz="2100">
                <a:latin typeface="Times"/>
                <a:ea typeface="Times"/>
                <a:cs typeface="Times"/>
                <a:sym typeface="Times"/>
              </a:endParaRPr>
            </a:p>
          </p:txBody>
        </p:sp>
        <p:pic>
          <p:nvPicPr>
            <p:cNvPr id="1904" name="Google Shape;1904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2033149" y="3110229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5" name="Google Shape;1905;p141"/>
            <p:cNvSpPr/>
            <p:nvPr/>
          </p:nvSpPr>
          <p:spPr>
            <a:xfrm>
              <a:off x="2201207" y="3318080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</a:t>
              </a:r>
              <a:r>
                <a:rPr i="1"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a</a:t>
              </a:r>
              <a:endParaRPr i="1" sz="21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906" name="Google Shape;1906;p141"/>
          <p:cNvGrpSpPr/>
          <p:nvPr/>
        </p:nvGrpSpPr>
        <p:grpSpPr>
          <a:xfrm>
            <a:off x="1045407" y="4115157"/>
            <a:ext cx="1852200" cy="422651"/>
            <a:chOff x="1045407" y="4115157"/>
            <a:chExt cx="1852200" cy="422651"/>
          </a:xfrm>
        </p:grpSpPr>
        <p:pic>
          <p:nvPicPr>
            <p:cNvPr id="1907" name="Google Shape;1907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057965" y="4115157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8" name="Google Shape;1908;p141"/>
            <p:cNvSpPr/>
            <p:nvPr/>
          </p:nvSpPr>
          <p:spPr>
            <a:xfrm>
              <a:off x="1045407" y="4323007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</a:t>
              </a:r>
              <a:r>
                <a:rPr i="1"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b</a:t>
              </a:r>
              <a:endParaRPr i="1" sz="2100">
                <a:latin typeface="Times"/>
                <a:ea typeface="Times"/>
                <a:cs typeface="Times"/>
                <a:sym typeface="Times"/>
              </a:endParaRPr>
            </a:p>
          </p:txBody>
        </p:sp>
        <p:pic>
          <p:nvPicPr>
            <p:cNvPr id="1909" name="Google Shape;1909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1591365" y="4115157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0" name="Google Shape;1910;p141"/>
            <p:cNvSpPr/>
            <p:nvPr/>
          </p:nvSpPr>
          <p:spPr>
            <a:xfrm>
              <a:off x="1731207" y="4323007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</a:t>
              </a: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100">
                <a:latin typeface="Times"/>
                <a:ea typeface="Times"/>
                <a:cs typeface="Times"/>
                <a:sym typeface="Times"/>
              </a:endParaRPr>
            </a:p>
          </p:txBody>
        </p:sp>
        <p:pic>
          <p:nvPicPr>
            <p:cNvPr id="1911" name="Google Shape;1911;p141"/>
            <p:cNvPicPr preferRelativeResize="0"/>
            <p:nvPr/>
          </p:nvPicPr>
          <p:blipFill rotWithShape="1">
            <a:blip r:embed="rId3">
              <a:alphaModFix/>
            </a:blip>
            <a:srcRect b="84458" l="57225" r="18284" t="0"/>
            <a:stretch/>
          </p:blipFill>
          <p:spPr>
            <a:xfrm flipH="1" rot="10800000">
              <a:off x="2200965" y="4115157"/>
              <a:ext cx="556836" cy="252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2" name="Google Shape;1912;p141"/>
            <p:cNvSpPr/>
            <p:nvPr/>
          </p:nvSpPr>
          <p:spPr>
            <a:xfrm>
              <a:off x="2340807" y="4323007"/>
              <a:ext cx="556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× 2</a:t>
              </a:r>
              <a:endParaRPr sz="21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pic>
        <p:nvPicPr>
          <p:cNvPr id="1913" name="Google Shape;1913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988" y="3778917"/>
            <a:ext cx="396000" cy="419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4" name="Google Shape;1914;p141"/>
          <p:cNvGrpSpPr/>
          <p:nvPr/>
        </p:nvGrpSpPr>
        <p:grpSpPr>
          <a:xfrm>
            <a:off x="3924008" y="2943913"/>
            <a:ext cx="4202867" cy="419100"/>
            <a:chOff x="3924008" y="2943913"/>
            <a:chExt cx="4202867" cy="419100"/>
          </a:xfrm>
        </p:grpSpPr>
        <p:pic>
          <p:nvPicPr>
            <p:cNvPr id="1915" name="Google Shape;1915;p14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924008" y="2943913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6" name="Google Shape;1916;p141"/>
            <p:cNvSpPr/>
            <p:nvPr/>
          </p:nvSpPr>
          <p:spPr>
            <a:xfrm>
              <a:off x="4657975" y="3129213"/>
              <a:ext cx="34689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222222"/>
                  </a:solidFill>
                  <a:latin typeface="Kalam"/>
                  <a:ea typeface="Kalam"/>
                  <a:cs typeface="Kalam"/>
                  <a:sym typeface="Kalam"/>
                </a:rPr>
                <a:t>Saamiga guud (Common ratio) ee a</a:t>
              </a:r>
              <a:r>
                <a:rPr lang="en-GB" sz="1600">
                  <a:solidFill>
                    <a:srgbClr val="222222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6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i="1" lang="en-GB" sz="16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14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(sequences) Xisaabeed (Arithmetic) iyo Joometri (Geometric)</a:t>
            </a:r>
            <a:endParaRPr/>
          </a:p>
        </p:txBody>
      </p:sp>
      <p:sp>
        <p:nvSpPr>
          <p:cNvPr id="1922" name="Google Shape;1922;p142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400">
                <a:latin typeface="Lexend"/>
              </a:rPr>
              <a:t>Kala saar tixraacyadan (sequences) tiirka saxda ah ee jaantuska.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aphicFrame>
        <p:nvGraphicFramePr>
          <p:cNvPr id="1923" name="Google Shape;1923;p142"/>
          <p:cNvGraphicFramePr/>
          <p:nvPr/>
        </p:nvGraphicFramePr>
        <p:xfrm>
          <a:off x="324000" y="129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816800"/>
                <a:gridCol w="1816800"/>
                <a:gridCol w="1816800"/>
              </a:tblGrid>
              <a:tr h="4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Xisaabeed (arithmetic)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Joometri (geometric)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kale (other)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02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24" name="Google Shape;1924;p142"/>
          <p:cNvSpPr/>
          <p:nvPr/>
        </p:nvSpPr>
        <p:spPr>
          <a:xfrm>
            <a:off x="5838300" y="1246475"/>
            <a:ext cx="2981700" cy="3417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2, 3, 4, 5,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3, 9, 27, 81, ….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0.5, 1, 2, 4,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1, 2, 4, 7,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2, 4, 7, 11,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2,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4, −8, 16,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−1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11, 17, 23,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18, 35, 52, 69, 88,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36, 12,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−12, −36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13.5, 9, 6, 4,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24, 12, 6 , 3 , 0,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14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(sequences) Xisaabeed (Arithmetic) iyo Joometri (Geometric)</a:t>
            </a:r>
            <a:endParaRPr/>
          </a:p>
        </p:txBody>
      </p:sp>
      <p:sp>
        <p:nvSpPr>
          <p:cNvPr id="1930" name="Google Shape;1930;p143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Kala saar tixraacyadan (sequences) tiirka saxda ah ee jaantuska.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aphicFrame>
        <p:nvGraphicFramePr>
          <p:cNvPr id="1931" name="Google Shape;1931;p143"/>
          <p:cNvGraphicFramePr/>
          <p:nvPr/>
        </p:nvGraphicFramePr>
        <p:xfrm>
          <a:off x="324000" y="129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816800"/>
                <a:gridCol w="1816800"/>
                <a:gridCol w="1816800"/>
              </a:tblGrid>
              <a:tr h="4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Xisaabeed (arithmetic)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Joometri (geometric)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kale (other)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02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32" name="Google Shape;1932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325" y="1416854"/>
            <a:ext cx="2707749" cy="2976283"/>
          </a:xfrm>
          <a:prstGeom prst="rect">
            <a:avLst/>
          </a:prstGeom>
          <a:noFill/>
          <a:ln>
            <a:noFill/>
          </a:ln>
        </p:spPr>
      </p:pic>
      <p:sp>
        <p:nvSpPr>
          <p:cNvPr id="1933" name="Google Shape;1933;p143"/>
          <p:cNvSpPr/>
          <p:nvPr/>
        </p:nvSpPr>
        <p:spPr>
          <a:xfrm>
            <a:off x="5788731" y="1416850"/>
            <a:ext cx="1310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144"/>
          <p:cNvSpPr txBox="1"/>
          <p:nvPr>
            <p:ph idx="1" type="body"/>
          </p:nvPr>
        </p:nvSpPr>
        <p:spPr>
          <a:xfrm>
            <a:off x="324000" y="759300"/>
            <a:ext cx="8496000" cy="35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3) Tixraac (sequence) ayaa ka bilaabanta 2a, 6a, …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21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400">
              <a:latin typeface="Times"/>
              <a:ea typeface="Times"/>
              <a:cs typeface="Times"/>
              <a:sym typeface="Times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Haddii tixraacu (sequence) yahay Xisaabeed (arithmetic), waa maxay seddexda xubnood ee xiga?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Haddii tixraacu (sequence) yahay Joometri (geometric), waa maxay seddexda xubnood ee xiga?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Ku sii wad tixraacan (sequence) qaab kale, sharax qaanuunka (rule) aad isticmaashay.</a:t>
            </a:r>
            <a:endParaRPr sz="1900"/>
          </a:p>
        </p:txBody>
      </p:sp>
      <p:sp>
        <p:nvSpPr>
          <p:cNvPr id="1939" name="Google Shape;1939;p14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Tixraacyada (sequences) Xisaabeed (Arithmetic) iyo Joometri (Geometric)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14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(sequences) Xisaabeed (Arithmetic) iyo Joometri (Geometric)</a:t>
            </a:r>
            <a:endParaRPr/>
          </a:p>
        </p:txBody>
      </p:sp>
      <p:sp>
        <p:nvSpPr>
          <p:cNvPr id="1945" name="Google Shape;1945;p1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400">
                <a:latin typeface="Lexend"/>
              </a:rPr>
              <a:t>Kala saar tixraacyadan (sequences) tiirka saxda ah ee jaantuska.</a:t>
            </a:r>
            <a:endParaRPr sz="1800"/>
          </a:p>
        </p:txBody>
      </p:sp>
      <p:graphicFrame>
        <p:nvGraphicFramePr>
          <p:cNvPr id="1946" name="Google Shape;1946;p145"/>
          <p:cNvGraphicFramePr/>
          <p:nvPr/>
        </p:nvGraphicFramePr>
        <p:xfrm>
          <a:off x="324000" y="129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2088975"/>
                <a:gridCol w="1907025"/>
                <a:gridCol w="2036725"/>
              </a:tblGrid>
              <a:tr h="4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Xisaabeed (arithmetic)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joomatari (geometric)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midna (neither)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026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a) 1, 2, 3, 4, 5,…</a:t>
                      </a:r>
                      <a:b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</a:b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g)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−1, 5, 11, 17, 23,...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i) 36, 12, −12, −36,...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b) 3, 9, 27, 81,…</a:t>
                      </a:r>
                      <a:b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</a:b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c) 0.5, 1, 2, 4,...</a:t>
                      </a:r>
                      <a:b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</a:b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f)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−2, 4, −8, 16,..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j) 13.5, 9, 6, 4, …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d) 1, 1, 2, 4, 7,...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e) 1, 2, 4, 7, 11,...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h)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18, 35, 52, 68,...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k) 12, 6 , 3 , 0, …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47" name="Google Shape;1947;p145"/>
          <p:cNvSpPr/>
          <p:nvPr/>
        </p:nvSpPr>
        <p:spPr>
          <a:xfrm>
            <a:off x="6356725" y="1328850"/>
            <a:ext cx="2629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2, 3, 4, 5,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3, 9, 27, 81, ….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0.5, 1, 2, 4,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1, 2, 4, 7,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2, 4, 7, 11, 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−2, 4, −8, 16,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−1, 5, 11, 17, 23,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18, 35, 52, 68,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36, 12, −12, −36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13.5, 9, 6, 4,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12, 6 , 3 , 0, 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p14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953" name="Google Shape;1953;p1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Kala saar tixraacyadan shaxda ee tiirka saxda ah.</a:t>
            </a:r>
            <a:endParaRPr sz="1800"/>
          </a:p>
        </p:txBody>
      </p:sp>
      <p:graphicFrame>
        <p:nvGraphicFramePr>
          <p:cNvPr id="1954" name="Google Shape;1954;p146"/>
          <p:cNvGraphicFramePr/>
          <p:nvPr/>
        </p:nvGraphicFramePr>
        <p:xfrm>
          <a:off x="324000" y="1295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827175"/>
                <a:gridCol w="1867350"/>
                <a:gridCol w="1723650"/>
              </a:tblGrid>
              <a:tr h="4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xisaabeed (arithmetic)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joomatari (geometric)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midna (neither)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005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b)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d)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55" name="Google Shape;1955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7052" y="1416854"/>
            <a:ext cx="2707749" cy="2976283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146"/>
          <p:cNvSpPr/>
          <p:nvPr/>
        </p:nvSpPr>
        <p:spPr>
          <a:xfrm>
            <a:off x="5788731" y="1416850"/>
            <a:ext cx="1310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2},\ 1,\ \frac{1}{2},\ 0,..&quot;&gt;&lt;mfrac&gt;&lt;mn&gt;3&lt;/mn&gt;&lt;mn&gt;2&lt;/mn&gt;&lt;/mfrac&gt;&lt;mo&gt;,&lt;/mo&gt;&lt;mtext&gt;&lt;/mtext&gt;&lt;mn&gt;1&lt;/mn&gt;&lt;mo&gt;,&lt;/mo&gt;&lt;mtext&gt;&lt;/mtext&gt;&lt;mfrac&gt;&lt;mn&gt;1&lt;/mn&gt;&lt;mn&gt;2&lt;/mn&gt;&lt;/mfrac&gt;&lt;mo&gt;,&lt;/mo&gt;&lt;mtext&gt;&lt;/mtext&gt;&lt;mn&gt;0&lt;/mn&gt;&lt;mo&gt;,&lt;/mo&gt;&lt;mo&gt;.&lt;/mo&gt;&lt;mo&gt;.&lt;/mo&gt;&lt;/math&gt;" id="1957" name="Google Shape;1957;p146" title="three halves comma 1 comma one half comma 0 comma period perio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800" y="1826627"/>
            <a:ext cx="1223350" cy="448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\frac{4}{5},-\frac{2}{3},-\frac{8}{15},-\frac{2}{5},..&quot;&gt;&lt;mo&gt;−&lt;/mo&gt;&lt;mfrac&gt;&lt;mn&gt;4&lt;/mn&gt;&lt;mn&gt;5&lt;/mn&gt;&lt;/mfrac&gt;&lt;mo&gt;,&lt;/mo&gt;&lt;mo&gt;−&lt;/mo&gt;&lt;mfrac&gt;&lt;mn&gt;2&lt;/mn&gt;&lt;mn&gt;3&lt;/mn&gt;&lt;/mfrac&gt;&lt;mo&gt;,&lt;/mo&gt;&lt;mo&gt;−&lt;/mo&gt;&lt;mfrac&gt;&lt;mn&gt;8&lt;/mn&gt;&lt;mn&gt;15&lt;/mn&gt;&lt;/mfrac&gt;&lt;mo&gt;,&lt;/mo&gt;&lt;mo&gt;−&lt;/mo&gt;&lt;mfrac&gt;&lt;mn&gt;2&lt;/mn&gt;&lt;mn&gt;5&lt;/mn&gt;&lt;/mfrac&gt;&lt;mo&gt;,&lt;/mo&gt;&lt;mo&gt;.&lt;/mo&gt;&lt;mo&gt;.&lt;/mo&gt;&lt;/math&gt;" id="1958" name="Google Shape;1958;p146" title="negative four fifths comma negative two thirds comma negative 8 over 15 comma negative two fifths comma period perio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91" y="3449632"/>
            <a:ext cx="1766250" cy="413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,\ \frac{3}{4},\ \frac{3}{2},\ 3,..&quot;&gt;&lt;mfrac&gt;&lt;mn&gt;3&lt;/mn&gt;&lt;mn&gt;8&lt;/mn&gt;&lt;/mfrac&gt;&lt;mo&gt;,&lt;/mo&gt;&lt;mtext&gt;&lt;/mtext&gt;&lt;mfrac&gt;&lt;mn&gt;3&lt;/mn&gt;&lt;mn&gt;4&lt;/mn&gt;&lt;/mfrac&gt;&lt;mo&gt;,&lt;/mo&gt;&lt;mtext&gt;&lt;/mtext&gt;&lt;mfrac&gt;&lt;mn&gt;3&lt;/mn&gt;&lt;mn&gt;2&lt;/mn&gt;&lt;/mfrac&gt;&lt;mo&gt;,&lt;/mo&gt;&lt;mtext&gt;&lt;/mtext&gt;&lt;mn&gt;3&lt;/mn&gt;&lt;mo&gt;,&lt;/mo&gt;&lt;mo&gt;.&lt;/mo&gt;&lt;mo&gt;.&lt;/mo&gt;&lt;/math&gt;" id="1959" name="Google Shape;1959;p146" title="three eighths comma three fourths comma three halves comma 3 comma period perio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7625" y="1823563"/>
            <a:ext cx="1310400" cy="4542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5}{3},\ \frac{50}{3},\ \frac{500}{3},..&quot;&gt;&lt;mfrac&gt;&lt;mn&gt;1&lt;/mn&gt;&lt;mn&gt;6&lt;/mn&gt;&lt;/mfrac&gt;&lt;mo&gt;,&lt;/mo&gt;&lt;mtext&gt;&lt;/mtext&gt;&lt;mfrac&gt;&lt;mn&gt;5&lt;/mn&gt;&lt;mn&gt;3&lt;/mn&gt;&lt;/mfrac&gt;&lt;mo&gt;,&lt;/mo&gt;&lt;mtext&gt;&lt;/mtext&gt;&lt;mfrac&gt;&lt;mn&gt;50&lt;/mn&gt;&lt;mn&gt;3&lt;/mn&gt;&lt;/mfrac&gt;&lt;mo&gt;,&lt;/mo&gt;&lt;mtext&gt;&lt;/mtext&gt;&lt;mfrac&gt;&lt;mn&gt;500&lt;/mn&gt;&lt;mn&gt;3&lt;/mn&gt;&lt;/mfrac&gt;&lt;mo&gt;,&lt;/mo&gt;&lt;mo&gt;.&lt;/mo&gt;&lt;mo&gt;.&lt;/mo&gt;&lt;/math&gt;" id="1960" name="Google Shape;1960;p146" title="one sixth comma five thirds comma 50 over 3 comma 500 over 3 comma period perio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59584" y="3057625"/>
            <a:ext cx="1559105" cy="413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3,\ 1,-\frac{1}{3},\ \frac{1}{9},..&quot;&gt;&lt;mo&gt;−&lt;/mo&gt;&lt;mn&gt;3&lt;/mn&gt;&lt;mo&gt;,&lt;/mo&gt;&lt;mtext&gt;&lt;/mtext&gt;&lt;mn&gt;1&lt;/mn&gt;&lt;mo&gt;,&lt;/mo&gt;&lt;mo&gt;−&lt;/mo&gt;&lt;mfrac&gt;&lt;mn&gt;1&lt;/mn&gt;&lt;mn&gt;3&lt;/mn&gt;&lt;/mfrac&gt;&lt;mo&gt;,&lt;/mo&gt;&lt;mtext&gt;&lt;/mtext&gt;&lt;mfrac&gt;&lt;mn&gt;1&lt;/mn&gt;&lt;mn&gt;9&lt;/mn&gt;&lt;/mfrac&gt;&lt;mo&gt;,&lt;/mo&gt;&lt;mo&gt;.&lt;/mo&gt;&lt;mo&gt;.&lt;/mo&gt;&lt;/math&gt;" id="1961" name="Google Shape;1961;p146" title="negative 3 comma 1 comma negative one third comma one ninth comma period perio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66748" y="4248704"/>
            <a:ext cx="1559100" cy="477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5},\ \frac{3}{10},\ \frac{3}{15},\ \frac{3}{20},..&quot;&gt;&lt;mfrac&gt;&lt;mn&gt;3&lt;/mn&gt;&lt;mn&gt;5&lt;/mn&gt;&lt;/mfrac&gt;&lt;mo&gt;,&lt;/mo&gt;&lt;mtext&gt;&lt;/mtext&gt;&lt;mfrac&gt;&lt;mn&gt;3&lt;/mn&gt;&lt;mn&gt;10&lt;/mn&gt;&lt;/mfrac&gt;&lt;mo&gt;,&lt;/mo&gt;&lt;mtext&gt;&lt;/mtext&gt;&lt;mfrac&gt;&lt;mn&gt;3&lt;/mn&gt;&lt;mn&gt;15&lt;/mn&gt;&lt;/mfrac&gt;&lt;mo&gt;,&lt;/mo&gt;&lt;mtext&gt;&lt;/mtext&gt;&lt;mfrac&gt;&lt;mn&gt;3&lt;/mn&gt;&lt;mn&gt;20&lt;/mn&gt;&lt;/mfrac&gt;&lt;mo&gt;,&lt;/mo&gt;&lt;mo&gt;.&lt;/mo&gt;&lt;mo&gt;.&lt;/mo&gt;&lt;/math&gt;" id="1962" name="Google Shape;1962;p146" title="three fifths comma three tenths comma 3 over 15 comma 3 over 20 comma period perio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39850" y="2158223"/>
            <a:ext cx="1559100" cy="413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-\frac{8}{5},\ 1,\ \frac{18}{5},\ 6,..&quot;&gt;&lt;mo&gt;−&lt;/mo&gt;&lt;mfrac&gt;&lt;mn&gt;8&lt;/mn&gt;&lt;mn&gt;5&lt;/mn&gt;&lt;/mfrac&gt;&lt;mo&gt;,&lt;/mo&gt;&lt;mtext&gt;&lt;/mtext&gt;&lt;mn&gt;1&lt;/mn&gt;&lt;mo&gt;,&lt;/mo&gt;&lt;mtext&gt;&lt;/mtext&gt;&lt;mfrac&gt;&lt;mn&gt;18&lt;/mn&gt;&lt;mn&gt;5&lt;/mn&gt;&lt;/mfrac&gt;&lt;mo&gt;,&lt;/mo&gt;&lt;mtext&gt;&lt;/mtext&gt;&lt;mn&gt;6&lt;/mn&gt;&lt;mo&gt;,&lt;/mo&gt;&lt;mo&gt;.&lt;/mo&gt;&lt;mo&gt;.&lt;/mo&gt;&lt;/math&gt;" id="1963" name="Google Shape;1963;p146" title="negative eight fifths comma 1 comma eighteen fifths comma 6 comma period perio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42636" y="3033237"/>
            <a:ext cx="1363098" cy="41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147"/>
          <p:cNvSpPr txBox="1"/>
          <p:nvPr>
            <p:ph idx="1" type="body"/>
          </p:nvPr>
        </p:nvSpPr>
        <p:spPr>
          <a:xfrm>
            <a:off x="324000" y="759300"/>
            <a:ext cx="8496000" cy="39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3) Tixraac wuxuu ku bilaabmaa 2a, 6a, …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21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400">
              <a:latin typeface="Times"/>
              <a:ea typeface="Times"/>
              <a:cs typeface="Times"/>
              <a:sym typeface="Times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Haddii tixraacu yahay xisaabeed (arithmetic), waa maxay saddexda xubnood ee xiga?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14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a,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….</a:t>
            </a:r>
            <a:endParaRPr sz="2100">
              <a:latin typeface="Times"/>
              <a:ea typeface="Times"/>
              <a:cs typeface="Times"/>
              <a:sym typeface="Times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Haddii tixraacu yahay joomatari (geometric), waa maxay saddexda xubnood ee xiga?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54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,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162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a,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…</a:t>
            </a:r>
            <a:endParaRPr sz="2100">
              <a:latin typeface="Times"/>
              <a:ea typeface="Times"/>
              <a:cs typeface="Times"/>
              <a:sym typeface="Times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400">
                <a:latin typeface="Lexend"/>
              </a:rPr>
              <a:t>Sii wad tixraacan qaab kale, sharax qaanuunka aad isticmaashay.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Jawaabo badan ayaa suurtagal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9" name="Google Shape;1969;p14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xisaabeed iyo joomatari (Arithmetic and geometric sequences)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14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Tixraacyada xisaabeed iyo joomatari (Arithmetic and geometric sequences)</a:t>
            </a:r>
            <a:endParaRPr/>
          </a:p>
        </p:txBody>
      </p:sp>
      <p:sp>
        <p:nvSpPr>
          <p:cNvPr id="1975" name="Google Shape;1975;p14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tixraacyada kale</a:t>
            </a:r>
            <a:endParaRPr/>
          </a:p>
        </p:txBody>
      </p:sp>
      <p:sp>
        <p:nvSpPr>
          <p:cNvPr id="1976" name="Google Shape;1976;p14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tixraacyada tirooyinka gaarka ah</a:t>
            </a:r>
            <a:endParaRPr/>
          </a:p>
        </p:txBody>
      </p:sp>
      <p:pic>
        <p:nvPicPr>
          <p:cNvPr id="1977" name="Google Shape;1977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691" y="298799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p149"/>
          <p:cNvSpPr/>
          <p:nvPr/>
        </p:nvSpPr>
        <p:spPr>
          <a:xfrm>
            <a:off x="427650" y="2141675"/>
            <a:ext cx="4044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tixraacyada kale</a:t>
            </a:r>
            <a:endParaRPr/>
          </a:p>
        </p:txBody>
      </p:sp>
      <p:sp>
        <p:nvSpPr>
          <p:cNvPr id="1984" name="Google Shape;1984;p149"/>
          <p:cNvSpPr txBox="1"/>
          <p:nvPr>
            <p:ph idx="1" type="body"/>
          </p:nvPr>
        </p:nvSpPr>
        <p:spPr>
          <a:xfrm>
            <a:off x="324000" y="759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 jira noocyo kale oo tixraacyo ah oo aan ku aqoonsan karno astaamahooda muhiimka ah.</a:t>
            </a:r>
            <a:endParaRPr sz="2000"/>
          </a:p>
        </p:txBody>
      </p:sp>
      <p:sp>
        <p:nvSpPr>
          <p:cNvPr id="1985" name="Google Shape;1985;p149"/>
          <p:cNvSpPr txBox="1"/>
          <p:nvPr>
            <p:ph idx="1" type="body"/>
          </p:nvPr>
        </p:nvSpPr>
        <p:spPr>
          <a:xfrm>
            <a:off x="324000" y="1673700"/>
            <a:ext cx="8496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</a:t>
            </a:r>
            <a:r>
              <a:rPr lang="en-GB" sz="1800">
                <a:latin typeface="Lexend"/>
              </a:rPr>
              <a:t>,   6,   11,   18,   27, …</a:t>
            </a:r>
            <a:endParaRPr sz="2000"/>
          </a:p>
        </p:txBody>
      </p:sp>
      <p:sp>
        <p:nvSpPr>
          <p:cNvPr id="1986" name="Google Shape;1986;p149"/>
          <p:cNvSpPr txBox="1"/>
          <p:nvPr>
            <p:ph idx="1" type="body"/>
          </p:nvPr>
        </p:nvSpPr>
        <p:spPr>
          <a:xfrm>
            <a:off x="324000" y="2586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Tixraacani ma aha joomatari (geometric) maxaa yeelay ma jiro saami guud (common ratio).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× 2 = 6 laakiin 6 × 2 ≠ 11 iyo 11 × 2 ≠ 18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987" name="Google Shape;1987;p149"/>
          <p:cNvSpPr/>
          <p:nvPr/>
        </p:nvSpPr>
        <p:spPr>
          <a:xfrm>
            <a:off x="428700" y="21416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149"/>
          <p:cNvSpPr/>
          <p:nvPr/>
        </p:nvSpPr>
        <p:spPr>
          <a:xfrm>
            <a:off x="1433567" y="21416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149"/>
          <p:cNvSpPr/>
          <p:nvPr/>
        </p:nvSpPr>
        <p:spPr>
          <a:xfrm>
            <a:off x="1936000" y="21416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90" name="Google Shape;1990;p149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371400" y="19030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149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828600" y="19030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149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362000" y="19030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149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873909" y="1903000"/>
            <a:ext cx="516900" cy="2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4" name="Google Shape;1994;p149"/>
          <p:cNvSpPr/>
          <p:nvPr/>
        </p:nvSpPr>
        <p:spPr>
          <a:xfrm>
            <a:off x="931133" y="21416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5" name="Google Shape;1995;p149"/>
          <p:cNvSpPr txBox="1"/>
          <p:nvPr>
            <p:ph idx="1" type="body"/>
          </p:nvPr>
        </p:nvSpPr>
        <p:spPr>
          <a:xfrm>
            <a:off x="324000" y="3729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Tixraacani ma aha xisaabeed (arithmetic) maxaa yeelay ma jiro farqi guud (common difference).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sharxi kartaa qaanuun xubnaha isku xira oo shaqeeya shanta xubnood?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15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Sahaminta taxanaha kale</a:t>
            </a:r>
            <a:endParaRPr/>
          </a:p>
        </p:txBody>
      </p:sp>
      <p:sp>
        <p:nvSpPr>
          <p:cNvPr id="2001" name="Google Shape;2001;p150"/>
          <p:cNvSpPr txBox="1"/>
          <p:nvPr>
            <p:ph idx="1" type="body"/>
          </p:nvPr>
        </p:nvSpPr>
        <p:spPr>
          <a:xfrm>
            <a:off x="324000" y="835500"/>
            <a:ext cx="8496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r>
              <a:rPr lang="en-GB" sz="1400">
                <a:latin typeface="Lexend"/>
              </a:rPr>
              <a:t>,   6,   11,   18,   27, …</a:t>
            </a:r>
            <a:endParaRPr sz="2000"/>
          </a:p>
        </p:txBody>
      </p:sp>
      <p:sp>
        <p:nvSpPr>
          <p:cNvPr id="2002" name="Google Shape;2002;p150"/>
          <p:cNvSpPr/>
          <p:nvPr/>
        </p:nvSpPr>
        <p:spPr>
          <a:xfrm>
            <a:off x="1433567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3" name="Google Shape;2003;p150"/>
          <p:cNvSpPr/>
          <p:nvPr/>
        </p:nvSpPr>
        <p:spPr>
          <a:xfrm>
            <a:off x="1936000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4" name="Google Shape;2004;p150"/>
          <p:cNvSpPr/>
          <p:nvPr/>
        </p:nvSpPr>
        <p:spPr>
          <a:xfrm>
            <a:off x="428700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05" name="Google Shape;2005;p150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371400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150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373072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150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873909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150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836418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9" name="Google Shape;2009;p150"/>
          <p:cNvSpPr/>
          <p:nvPr/>
        </p:nvSpPr>
        <p:spPr>
          <a:xfrm>
            <a:off x="931133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+ 5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150"/>
          <p:cNvSpPr txBox="1"/>
          <p:nvPr>
            <p:ph idx="1" type="body"/>
          </p:nvPr>
        </p:nvSpPr>
        <p:spPr>
          <a:xfrm>
            <a:off x="324000" y="1839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qeexi kartaa qaanuun eray-ku-eray (term-to-term rule) oo u shaqeeya shantaan eray?</a:t>
            </a:r>
            <a:endParaRPr sz="1800"/>
          </a:p>
        </p:txBody>
      </p:sp>
      <p:sp>
        <p:nvSpPr>
          <p:cNvPr id="2011" name="Google Shape;2011;p150"/>
          <p:cNvSpPr txBox="1"/>
          <p:nvPr>
            <p:ph idx="1" type="body"/>
          </p:nvPr>
        </p:nvSpPr>
        <p:spPr>
          <a:xfrm>
            <a:off x="324000" y="2448900"/>
            <a:ext cx="8496000" cy="22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tidhi: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Taxanuhu wuxuu ku darayaa 3, ka dib 5, ka dib 7, ka dib 9, ….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Taxanuhu wuxuu ku darayaa tirooyinka khayaaliga ah (odd numbers).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qaab toosan (linear pattern) oo ku jira kala-duwanaanshaha (differences).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Kala-duwanaanshuhu (differences) wuxuu kordhayaa 2 mar kasta.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Sahaminta taxanaha kale</a:t>
            </a:r>
            <a:endParaRPr/>
          </a:p>
        </p:txBody>
      </p:sp>
      <p:sp>
        <p:nvSpPr>
          <p:cNvPr id="2017" name="Google Shape;2017;p151"/>
          <p:cNvSpPr txBox="1"/>
          <p:nvPr>
            <p:ph idx="1" type="body"/>
          </p:nvPr>
        </p:nvSpPr>
        <p:spPr>
          <a:xfrm>
            <a:off x="324000" y="835500"/>
            <a:ext cx="4500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</a:t>
            </a:r>
            <a:r>
              <a:rPr lang="en-GB" sz="1800">
                <a:latin typeface="Lexend"/>
              </a:rPr>
              <a:t>,   6,   11,   18,   27, …</a:t>
            </a:r>
            <a:endParaRPr sz="2000"/>
          </a:p>
        </p:txBody>
      </p:sp>
      <p:sp>
        <p:nvSpPr>
          <p:cNvPr id="2018" name="Google Shape;2018;p151"/>
          <p:cNvSpPr/>
          <p:nvPr/>
        </p:nvSpPr>
        <p:spPr>
          <a:xfrm>
            <a:off x="1433567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9" name="Google Shape;2019;p151"/>
          <p:cNvSpPr/>
          <p:nvPr/>
        </p:nvSpPr>
        <p:spPr>
          <a:xfrm>
            <a:off x="1936000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0" name="Google Shape;2020;p151"/>
          <p:cNvSpPr/>
          <p:nvPr/>
        </p:nvSpPr>
        <p:spPr>
          <a:xfrm>
            <a:off x="428700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21" name="Google Shape;2021;p151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371400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151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373072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151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1873909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" name="Google Shape;2024;p151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flipH="1" rot="10800000">
            <a:off x="836418" y="1064800"/>
            <a:ext cx="516900" cy="2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5" name="Google Shape;2025;p151"/>
          <p:cNvSpPr/>
          <p:nvPr/>
        </p:nvSpPr>
        <p:spPr>
          <a:xfrm>
            <a:off x="931133" y="1303475"/>
            <a:ext cx="5658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26" name="Google Shape;2026;p151"/>
          <p:cNvGrpSpPr/>
          <p:nvPr/>
        </p:nvGrpSpPr>
        <p:grpSpPr>
          <a:xfrm>
            <a:off x="4995125" y="810000"/>
            <a:ext cx="3816013" cy="1474605"/>
            <a:chOff x="4995125" y="810000"/>
            <a:chExt cx="3816013" cy="1474605"/>
          </a:xfrm>
        </p:grpSpPr>
        <p:pic>
          <p:nvPicPr>
            <p:cNvPr id="2027" name="Google Shape;2027;p151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>
              <a:off x="4995125" y="810000"/>
              <a:ext cx="2948500" cy="1217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8" name="Google Shape;2028;p151"/>
            <p:cNvSpPr/>
            <p:nvPr/>
          </p:nvSpPr>
          <p:spPr>
            <a:xfrm>
              <a:off x="5043200" y="888850"/>
              <a:ext cx="2671200" cy="8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tan hore u arkay. Tirooyinka laba jibaaran (square numbers) waxay sameeyaan wax la mid ah.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029" name="Google Shape;2029;p15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895413" y="1082189"/>
              <a:ext cx="814474" cy="7882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0" name="Google Shape;2030;p151"/>
            <p:cNvSpPr txBox="1"/>
            <p:nvPr/>
          </p:nvSpPr>
          <p:spPr>
            <a:xfrm flipH="1">
              <a:off x="7794138" y="1924905"/>
              <a:ext cx="1017000" cy="35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1" name="Google Shape;2031;p151"/>
          <p:cNvGrpSpPr/>
          <p:nvPr/>
        </p:nvGrpSpPr>
        <p:grpSpPr>
          <a:xfrm>
            <a:off x="568784" y="1552080"/>
            <a:ext cx="1616028" cy="539595"/>
            <a:chOff x="2787000" y="2069699"/>
            <a:chExt cx="1983100" cy="539595"/>
          </a:xfrm>
        </p:grpSpPr>
        <p:grpSp>
          <p:nvGrpSpPr>
            <p:cNvPr id="2032" name="Google Shape;2032;p151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033" name="Google Shape;2033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4" name="Google Shape;2034;p151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035" name="Google Shape;2035;p151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036" name="Google Shape;2036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7" name="Google Shape;2037;p151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038" name="Google Shape;2038;p151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039" name="Google Shape;2039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40" name="Google Shape;2040;p151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041" name="Google Shape;2041;p151"/>
          <p:cNvSpPr txBox="1"/>
          <p:nvPr>
            <p:ph idx="1" type="body"/>
          </p:nvPr>
        </p:nvSpPr>
        <p:spPr>
          <a:xfrm>
            <a:off x="324000" y="23391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Taxanuhu ma aha xisaabeed (arithmetic) sababtoo ah kala-duwanaanshaha (differences) ee erayada isku xigxiga ma aha mid joogto ah. Laakiin kala-duwanaanshaha u dhexeeya kala-duwanaanshaha ayaa joogto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dhihi karnaa waxaa jira kala-duwanaansho labaad oo guud (common second difference) oo ah 2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2042" name="Google Shape;2042;p151"/>
          <p:cNvGrpSpPr/>
          <p:nvPr/>
        </p:nvGrpSpPr>
        <p:grpSpPr>
          <a:xfrm>
            <a:off x="2387088" y="1264575"/>
            <a:ext cx="2972918" cy="827100"/>
            <a:chOff x="2387088" y="1264575"/>
            <a:chExt cx="2972918" cy="827100"/>
          </a:xfrm>
        </p:grpSpPr>
        <p:cxnSp>
          <p:nvCxnSpPr>
            <p:cNvPr id="2043" name="Google Shape;2043;p151"/>
            <p:cNvCxnSpPr/>
            <p:nvPr/>
          </p:nvCxnSpPr>
          <p:spPr>
            <a:xfrm rot="10800000">
              <a:off x="2387088" y="1410500"/>
              <a:ext cx="709800" cy="0"/>
            </a:xfrm>
            <a:prstGeom prst="straightConnector1">
              <a:avLst/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44" name="Google Shape;2044;p151"/>
            <p:cNvSpPr/>
            <p:nvPr/>
          </p:nvSpPr>
          <p:spPr>
            <a:xfrm>
              <a:off x="3164305" y="1264575"/>
              <a:ext cx="2195700" cy="29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kala-duwanaanshaha koowaad (first difference)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45" name="Google Shape;2045;p151"/>
            <p:cNvCxnSpPr/>
            <p:nvPr/>
          </p:nvCxnSpPr>
          <p:spPr>
            <a:xfrm rot="10800000">
              <a:off x="2387088" y="1943900"/>
              <a:ext cx="709800" cy="0"/>
            </a:xfrm>
            <a:prstGeom prst="straightConnector1">
              <a:avLst/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46" name="Google Shape;2046;p151"/>
            <p:cNvSpPr/>
            <p:nvPr/>
          </p:nvSpPr>
          <p:spPr>
            <a:xfrm>
              <a:off x="3164305" y="1797975"/>
              <a:ext cx="2195700" cy="29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kala-duwanaanshaha labaad (second difference)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7" name="Google Shape;2047;p151"/>
          <p:cNvSpPr txBox="1"/>
          <p:nvPr>
            <p:ph idx="1" type="body"/>
          </p:nvPr>
        </p:nvSpPr>
        <p:spPr>
          <a:xfrm>
            <a:off x="324000" y="3447225"/>
            <a:ext cx="8496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</a:t>
            </a:r>
            <a:r>
              <a:rPr lang="en-GB" sz="1800">
                <a:latin typeface="Lexend"/>
              </a:rPr>
              <a:t>,   4,   9,   16,   25, …</a:t>
            </a:r>
            <a:endParaRPr sz="2000"/>
          </a:p>
        </p:txBody>
      </p:sp>
      <p:grpSp>
        <p:nvGrpSpPr>
          <p:cNvPr id="2048" name="Google Shape;2048;p151"/>
          <p:cNvGrpSpPr/>
          <p:nvPr/>
        </p:nvGrpSpPr>
        <p:grpSpPr>
          <a:xfrm>
            <a:off x="371400" y="3676525"/>
            <a:ext cx="2130400" cy="453475"/>
            <a:chOff x="371400" y="3676525"/>
            <a:chExt cx="2130400" cy="453475"/>
          </a:xfrm>
        </p:grpSpPr>
        <p:sp>
          <p:nvSpPr>
            <p:cNvPr id="2049" name="Google Shape;2049;p151"/>
            <p:cNvSpPr/>
            <p:nvPr/>
          </p:nvSpPr>
          <p:spPr>
            <a:xfrm>
              <a:off x="1433567" y="391520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+ 7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0" name="Google Shape;2050;p151"/>
            <p:cNvSpPr/>
            <p:nvPr/>
          </p:nvSpPr>
          <p:spPr>
            <a:xfrm>
              <a:off x="1936000" y="391520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+ 9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1" name="Google Shape;2051;p151"/>
            <p:cNvSpPr/>
            <p:nvPr/>
          </p:nvSpPr>
          <p:spPr>
            <a:xfrm>
              <a:off x="428700" y="391520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+ 3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052" name="Google Shape;2052;p151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371400" y="367652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3" name="Google Shape;2053;p151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1373072" y="367652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4" name="Google Shape;2054;p151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1873909" y="367652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5" name="Google Shape;2055;p151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836418" y="367652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151"/>
            <p:cNvSpPr/>
            <p:nvPr/>
          </p:nvSpPr>
          <p:spPr>
            <a:xfrm>
              <a:off x="931133" y="391520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57" name="Google Shape;2057;p151"/>
          <p:cNvGrpSpPr/>
          <p:nvPr/>
        </p:nvGrpSpPr>
        <p:grpSpPr>
          <a:xfrm>
            <a:off x="568784" y="4163805"/>
            <a:ext cx="1616028" cy="539595"/>
            <a:chOff x="2787000" y="2069699"/>
            <a:chExt cx="1983100" cy="539595"/>
          </a:xfrm>
        </p:grpSpPr>
        <p:grpSp>
          <p:nvGrpSpPr>
            <p:cNvPr id="2058" name="Google Shape;2058;p151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059" name="Google Shape;2059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0" name="Google Shape;2060;p151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061" name="Google Shape;2061;p151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062" name="Google Shape;2062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3" name="Google Shape;2063;p151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064" name="Google Shape;2064;p151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065" name="Google Shape;2065;p151"/>
              <p:cNvPicPr preferRelativeResize="0"/>
              <p:nvPr/>
            </p:nvPicPr>
            <p:blipFill rotWithShape="1">
              <a:blip r:embed="rId3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6" name="Google Shape;2066;p151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0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Sahaminta taxanaha kale</a:t>
            </a:r>
            <a:endParaRPr/>
          </a:p>
        </p:txBody>
      </p:sp>
      <p:sp>
        <p:nvSpPr>
          <p:cNvPr id="2072" name="Google Shape;2072;p152"/>
          <p:cNvSpPr txBox="1"/>
          <p:nvPr>
            <p:ph idx="1" type="body"/>
          </p:nvPr>
        </p:nvSpPr>
        <p:spPr>
          <a:xfrm>
            <a:off x="324000" y="8100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Taxanaha dhammaan tirooyinka laba jibaaran (square numbers) ee kor u kaca wuxuu leeyahay qaanuun erayga nth (nth term rule) oo ah n2 sababtoo ah laba jibaarista (squaring) lambarka erayga (term number) waxay bixisaa erayga (term).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aphicFrame>
        <p:nvGraphicFramePr>
          <p:cNvPr id="2073" name="Google Shape;2073;p152"/>
          <p:cNvGraphicFramePr/>
          <p:nvPr/>
        </p:nvGraphicFramePr>
        <p:xfrm>
          <a:off x="323999" y="19862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914175"/>
                <a:gridCol w="561875"/>
                <a:gridCol w="646675"/>
                <a:gridCol w="646675"/>
                <a:gridCol w="646675"/>
                <a:gridCol w="646675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Lambarka erayga (n)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Erayga (T)</a:t>
                      </a:r>
                      <a:r>
                        <a:rPr lang="en-GB" sz="1300">
                          <a:latin typeface="Times"/>
                          <a:ea typeface="Times"/>
                          <a:cs typeface="Times"/>
                          <a:sym typeface="Times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74" name="Google Shape;2074;p152"/>
          <p:cNvGraphicFramePr/>
          <p:nvPr/>
        </p:nvGraphicFramePr>
        <p:xfrm>
          <a:off x="5383664" y="19862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581250"/>
                <a:gridCol w="5812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…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75" name="Google Shape;2075;p152"/>
          <p:cNvSpPr txBox="1"/>
          <p:nvPr/>
        </p:nvSpPr>
        <p:spPr>
          <a:xfrm>
            <a:off x="2153375" y="1596525"/>
            <a:ext cx="5730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baseline="30000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=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152"/>
          <p:cNvSpPr txBox="1"/>
          <p:nvPr/>
        </p:nvSpPr>
        <p:spPr>
          <a:xfrm>
            <a:off x="2800050" y="1596525"/>
            <a:ext cx="6216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baseline="30000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=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152"/>
          <p:cNvSpPr txBox="1"/>
          <p:nvPr/>
        </p:nvSpPr>
        <p:spPr>
          <a:xfrm>
            <a:off x="3446725" y="1588026"/>
            <a:ext cx="6216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baseline="30000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=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78" name="Google Shape;2078;p152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rot="5400000">
            <a:off x="2414600" y="2224775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152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rot="5400000">
            <a:off x="3024200" y="2224775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152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rot="5400000">
            <a:off x="3710000" y="2224775"/>
            <a:ext cx="516900" cy="2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1" name="Google Shape;2081;p152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rot="5400000">
            <a:off x="4472000" y="2224775"/>
            <a:ext cx="516900" cy="2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2" name="Google Shape;2082;p152"/>
          <p:cNvSpPr txBox="1"/>
          <p:nvPr/>
        </p:nvSpPr>
        <p:spPr>
          <a:xfrm>
            <a:off x="4111023" y="1588025"/>
            <a:ext cx="7386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baseline="30000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= 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3" name="Google Shape;2083;p152"/>
          <p:cNvSpPr txBox="1"/>
          <p:nvPr/>
        </p:nvSpPr>
        <p:spPr>
          <a:xfrm>
            <a:off x="4894525" y="1588025"/>
            <a:ext cx="7953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r>
              <a:rPr baseline="30000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= 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084" name="Google Shape;2084;p152"/>
          <p:cNvGraphicFramePr/>
          <p:nvPr/>
        </p:nvGraphicFramePr>
        <p:xfrm>
          <a:off x="323999" y="32054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914175"/>
                <a:gridCol w="561875"/>
                <a:gridCol w="646675"/>
                <a:gridCol w="646675"/>
                <a:gridCol w="646675"/>
                <a:gridCol w="646675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Lambarka erayga (n)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Erayga (T)</a:t>
                      </a:r>
                      <a:r>
                        <a:rPr lang="en-GB" sz="1300">
                          <a:latin typeface="Times"/>
                          <a:ea typeface="Times"/>
                          <a:cs typeface="Times"/>
                          <a:sym typeface="Times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85" name="Google Shape;2085;p152"/>
          <p:cNvSpPr txBox="1"/>
          <p:nvPr>
            <p:ph idx="1" type="body"/>
          </p:nvPr>
        </p:nvSpPr>
        <p:spPr>
          <a:xfrm>
            <a:off x="324000" y="4162800"/>
            <a:ext cx="8312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Taxanahayagu wuxuu leeyahay qaanuun erayga nth (nth term rule) oo ah n2 + 2 sababtoo ah eray kasta wuxuu ka badan yahay 2 tirooyinka laba jibaaran (square numbers).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aphicFrame>
        <p:nvGraphicFramePr>
          <p:cNvPr id="2086" name="Google Shape;2086;p152"/>
          <p:cNvGraphicFramePr/>
          <p:nvPr/>
        </p:nvGraphicFramePr>
        <p:xfrm>
          <a:off x="5383664" y="32054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525700"/>
                <a:gridCol w="6976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…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r>
                        <a:rPr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+ 2</a:t>
                      </a:r>
                      <a:endParaRPr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087" name="Google Shape;2087;p152"/>
          <p:cNvGrpSpPr/>
          <p:nvPr/>
        </p:nvGrpSpPr>
        <p:grpSpPr>
          <a:xfrm>
            <a:off x="2478625" y="2672050"/>
            <a:ext cx="356607" cy="960000"/>
            <a:chOff x="2478625" y="2672050"/>
            <a:chExt cx="356607" cy="960000"/>
          </a:xfrm>
        </p:grpSpPr>
        <p:cxnSp>
          <p:nvCxnSpPr>
            <p:cNvPr id="2088" name="Google Shape;2088;p152"/>
            <p:cNvCxnSpPr/>
            <p:nvPr/>
          </p:nvCxnSpPr>
          <p:spPr>
            <a:xfrm>
              <a:off x="2478625" y="2672050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89" name="Google Shape;2089;p152"/>
            <p:cNvSpPr txBox="1"/>
            <p:nvPr/>
          </p:nvSpPr>
          <p:spPr>
            <a:xfrm>
              <a:off x="2532532" y="2758850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0" name="Google Shape;2090;p152"/>
          <p:cNvGrpSpPr/>
          <p:nvPr/>
        </p:nvGrpSpPr>
        <p:grpSpPr>
          <a:xfrm>
            <a:off x="3135770" y="2672050"/>
            <a:ext cx="385261" cy="960000"/>
            <a:chOff x="3135770" y="2672050"/>
            <a:chExt cx="385261" cy="960000"/>
          </a:xfrm>
        </p:grpSpPr>
        <p:cxnSp>
          <p:nvCxnSpPr>
            <p:cNvPr id="2091" name="Google Shape;2091;p152"/>
            <p:cNvCxnSpPr/>
            <p:nvPr/>
          </p:nvCxnSpPr>
          <p:spPr>
            <a:xfrm>
              <a:off x="3135770" y="2672050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92" name="Google Shape;2092;p152"/>
            <p:cNvSpPr txBox="1"/>
            <p:nvPr/>
          </p:nvSpPr>
          <p:spPr>
            <a:xfrm>
              <a:off x="3218332" y="2758850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3" name="Google Shape;2093;p152"/>
          <p:cNvGrpSpPr/>
          <p:nvPr/>
        </p:nvGrpSpPr>
        <p:grpSpPr>
          <a:xfrm>
            <a:off x="3766861" y="2672050"/>
            <a:ext cx="1659170" cy="960000"/>
            <a:chOff x="3766861" y="2672050"/>
            <a:chExt cx="1659170" cy="960000"/>
          </a:xfrm>
        </p:grpSpPr>
        <p:cxnSp>
          <p:nvCxnSpPr>
            <p:cNvPr id="2094" name="Google Shape;2094;p152"/>
            <p:cNvCxnSpPr/>
            <p:nvPr/>
          </p:nvCxnSpPr>
          <p:spPr>
            <a:xfrm>
              <a:off x="3766861" y="2672050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95" name="Google Shape;2095;p152"/>
            <p:cNvCxnSpPr/>
            <p:nvPr/>
          </p:nvCxnSpPr>
          <p:spPr>
            <a:xfrm>
              <a:off x="4431170" y="2672050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96" name="Google Shape;2096;p152"/>
            <p:cNvCxnSpPr/>
            <p:nvPr/>
          </p:nvCxnSpPr>
          <p:spPr>
            <a:xfrm>
              <a:off x="5055098" y="2672050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97" name="Google Shape;2097;p152"/>
            <p:cNvSpPr txBox="1"/>
            <p:nvPr/>
          </p:nvSpPr>
          <p:spPr>
            <a:xfrm>
              <a:off x="3827932" y="2758850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8" name="Google Shape;2098;p152"/>
            <p:cNvSpPr txBox="1"/>
            <p:nvPr/>
          </p:nvSpPr>
          <p:spPr>
            <a:xfrm>
              <a:off x="4513732" y="2758850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9" name="Google Shape;2099;p152"/>
            <p:cNvSpPr txBox="1"/>
            <p:nvPr/>
          </p:nvSpPr>
          <p:spPr>
            <a:xfrm>
              <a:off x="5123332" y="2758850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0" name="Google Shape;2100;p152"/>
          <p:cNvPicPr preferRelativeResize="0"/>
          <p:nvPr/>
        </p:nvPicPr>
        <p:blipFill rotWithShape="1">
          <a:blip r:embed="rId3">
            <a:alphaModFix/>
          </a:blip>
          <a:srcRect b="59597" l="61559" r="13951" t="27330"/>
          <a:stretch/>
        </p:blipFill>
        <p:spPr>
          <a:xfrm rot="5400000">
            <a:off x="5081600" y="2224775"/>
            <a:ext cx="516900" cy="23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Sahaminta taxanaha kale</a:t>
            </a:r>
            <a:endParaRPr/>
          </a:p>
        </p:txBody>
      </p:sp>
      <p:grpSp>
        <p:nvGrpSpPr>
          <p:cNvPr id="2106" name="Google Shape;2106;p153"/>
          <p:cNvGrpSpPr/>
          <p:nvPr/>
        </p:nvGrpSpPr>
        <p:grpSpPr>
          <a:xfrm>
            <a:off x="136800" y="985364"/>
            <a:ext cx="3766490" cy="1925156"/>
            <a:chOff x="171600" y="985364"/>
            <a:chExt cx="3766490" cy="1925156"/>
          </a:xfrm>
        </p:grpSpPr>
        <p:sp>
          <p:nvSpPr>
            <p:cNvPr id="2107" name="Google Shape;2107;p153"/>
            <p:cNvSpPr txBox="1"/>
            <p:nvPr/>
          </p:nvSpPr>
          <p:spPr>
            <a:xfrm>
              <a:off x="171600" y="2537320"/>
              <a:ext cx="1011000" cy="37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108" name="Google Shape;2108;p15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19211" y="1924800"/>
              <a:ext cx="515672" cy="57036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09" name="Google Shape;2109;p153"/>
            <p:cNvGrpSpPr/>
            <p:nvPr/>
          </p:nvGrpSpPr>
          <p:grpSpPr>
            <a:xfrm>
              <a:off x="1020420" y="985364"/>
              <a:ext cx="2917670" cy="1310994"/>
              <a:chOff x="1807240" y="1612125"/>
              <a:chExt cx="1901629" cy="931500"/>
            </a:xfrm>
          </p:grpSpPr>
          <p:pic>
            <p:nvPicPr>
              <p:cNvPr id="2110" name="Google Shape;2110;p15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1" name="Google Shape;2111;p153"/>
              <p:cNvSpPr txBox="1"/>
              <p:nvPr/>
            </p:nvSpPr>
            <p:spPr>
              <a:xfrm flipH="1">
                <a:off x="1956343" y="1796515"/>
                <a:ext cx="17058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Maxaa dhacaya haddii aan ka jarnay 2 tirooyinka laba jibaaran (square numbers)?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aphicFrame>
        <p:nvGraphicFramePr>
          <p:cNvPr id="2112" name="Google Shape;2112;p153"/>
          <p:cNvGraphicFramePr/>
          <p:nvPr/>
        </p:nvGraphicFramePr>
        <p:xfrm>
          <a:off x="3948025" y="11591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515650"/>
                <a:gridCol w="530750"/>
                <a:gridCol w="530750"/>
                <a:gridCol w="530750"/>
                <a:gridCol w="530750"/>
                <a:gridCol w="530750"/>
                <a:gridCol w="5307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Term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13" name="Google Shape;2113;p153"/>
          <p:cNvGraphicFramePr/>
          <p:nvPr/>
        </p:nvGraphicFramePr>
        <p:xfrm>
          <a:off x="3948025" y="28355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515650"/>
                <a:gridCol w="530750"/>
                <a:gridCol w="530750"/>
                <a:gridCol w="530750"/>
                <a:gridCol w="530750"/>
                <a:gridCol w="530750"/>
                <a:gridCol w="5307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Term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rgbClr val="22222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9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19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r>
                        <a:rPr lang="en-GB" sz="19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− 2</a:t>
                      </a:r>
                      <a:endParaRPr sz="19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114" name="Google Shape;2114;p153"/>
          <p:cNvGrpSpPr/>
          <p:nvPr/>
        </p:nvGrpSpPr>
        <p:grpSpPr>
          <a:xfrm flipH="1" rot="10800000">
            <a:off x="835200" y="2464799"/>
            <a:ext cx="2967577" cy="1310976"/>
            <a:chOff x="1807242" y="1612130"/>
            <a:chExt cx="1934157" cy="931488"/>
          </a:xfrm>
        </p:grpSpPr>
        <p:pic>
          <p:nvPicPr>
            <p:cNvPr id="2115" name="Google Shape;2115;p153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07242" y="1612130"/>
              <a:ext cx="1934157" cy="9314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6" name="Google Shape;2116;p153"/>
            <p:cNvSpPr txBox="1"/>
            <p:nvPr/>
          </p:nvSpPr>
          <p:spPr>
            <a:xfrm rot="10800000">
              <a:off x="1956403" y="1796518"/>
              <a:ext cx="17469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Sidaan (sequence) weli leedahay farqi labaad oo guud oo ah 2?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7" name="Google Shape;2117;p153"/>
          <p:cNvGrpSpPr/>
          <p:nvPr/>
        </p:nvGrpSpPr>
        <p:grpSpPr>
          <a:xfrm>
            <a:off x="5722926" y="3589075"/>
            <a:ext cx="2130400" cy="453475"/>
            <a:chOff x="5865350" y="3589075"/>
            <a:chExt cx="2130400" cy="453475"/>
          </a:xfrm>
        </p:grpSpPr>
        <p:sp>
          <p:nvSpPr>
            <p:cNvPr id="2118" name="Google Shape;2118;p153"/>
            <p:cNvSpPr/>
            <p:nvPr/>
          </p:nvSpPr>
          <p:spPr>
            <a:xfrm>
              <a:off x="6927517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+ 7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9" name="Google Shape;2119;p153"/>
            <p:cNvSpPr/>
            <p:nvPr/>
          </p:nvSpPr>
          <p:spPr>
            <a:xfrm>
              <a:off x="7429950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+ 9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0" name="Google Shape;2120;p153"/>
            <p:cNvSpPr/>
            <p:nvPr/>
          </p:nvSpPr>
          <p:spPr>
            <a:xfrm>
              <a:off x="5922650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+ 3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121" name="Google Shape;2121;p153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5865350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2" name="Google Shape;2122;p153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6867022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3" name="Google Shape;2123;p153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7367859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4" name="Google Shape;2124;p153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6330368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5" name="Google Shape;2125;p153"/>
            <p:cNvSpPr/>
            <p:nvPr/>
          </p:nvSpPr>
          <p:spPr>
            <a:xfrm>
              <a:off x="6425083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+ 5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26" name="Google Shape;2126;p153"/>
          <p:cNvGrpSpPr/>
          <p:nvPr/>
        </p:nvGrpSpPr>
        <p:grpSpPr>
          <a:xfrm>
            <a:off x="5920311" y="4076355"/>
            <a:ext cx="1616028" cy="539595"/>
            <a:chOff x="2787000" y="2069699"/>
            <a:chExt cx="1983100" cy="539595"/>
          </a:xfrm>
        </p:grpSpPr>
        <p:grpSp>
          <p:nvGrpSpPr>
            <p:cNvPr id="2127" name="Google Shape;2127;p153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128" name="Google Shape;2128;p153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29" name="Google Shape;2129;p153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130" name="Google Shape;2130;p153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131" name="Google Shape;2131;p153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2" name="Google Shape;2132;p153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133" name="Google Shape;2133;p153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134" name="Google Shape;2134;p153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5" name="Google Shape;2135;p153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136" name="Google Shape;2136;p153"/>
          <p:cNvSpPr txBox="1"/>
          <p:nvPr>
            <p:ph idx="1" type="body"/>
          </p:nvPr>
        </p:nvSpPr>
        <p:spPr>
          <a:xfrm>
            <a:off x="1956202" y="3827750"/>
            <a:ext cx="600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5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137" name="Google Shape;2137;p153"/>
          <p:cNvGrpSpPr/>
          <p:nvPr/>
        </p:nvGrpSpPr>
        <p:grpSpPr>
          <a:xfrm>
            <a:off x="5718727" y="1837825"/>
            <a:ext cx="2950007" cy="960000"/>
            <a:chOff x="5861150" y="1837825"/>
            <a:chExt cx="2950007" cy="960000"/>
          </a:xfrm>
        </p:grpSpPr>
        <p:cxnSp>
          <p:nvCxnSpPr>
            <p:cNvPr id="2138" name="Google Shape;2138;p153"/>
            <p:cNvCxnSpPr/>
            <p:nvPr/>
          </p:nvCxnSpPr>
          <p:spPr>
            <a:xfrm>
              <a:off x="58611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39" name="Google Shape;2139;p153"/>
            <p:cNvSpPr txBox="1"/>
            <p:nvPr/>
          </p:nvSpPr>
          <p:spPr>
            <a:xfrm>
              <a:off x="5915057" y="2015138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40" name="Google Shape;2140;p153"/>
            <p:cNvCxnSpPr/>
            <p:nvPr/>
          </p:nvCxnSpPr>
          <p:spPr>
            <a:xfrm>
              <a:off x="6416041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1" name="Google Shape;2141;p153"/>
            <p:cNvSpPr txBox="1"/>
            <p:nvPr/>
          </p:nvSpPr>
          <p:spPr>
            <a:xfrm>
              <a:off x="6469948" y="2015138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42" name="Google Shape;2142;p153"/>
            <p:cNvCxnSpPr/>
            <p:nvPr/>
          </p:nvCxnSpPr>
          <p:spPr>
            <a:xfrm>
              <a:off x="69305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3" name="Google Shape;2143;p153"/>
            <p:cNvSpPr txBox="1"/>
            <p:nvPr/>
          </p:nvSpPr>
          <p:spPr>
            <a:xfrm>
              <a:off x="6984457" y="2015138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44" name="Google Shape;2144;p153"/>
            <p:cNvCxnSpPr/>
            <p:nvPr/>
          </p:nvCxnSpPr>
          <p:spPr>
            <a:xfrm>
              <a:off x="84545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5" name="Google Shape;2145;p153"/>
            <p:cNvSpPr txBox="1"/>
            <p:nvPr/>
          </p:nvSpPr>
          <p:spPr>
            <a:xfrm>
              <a:off x="8508457" y="2015138"/>
              <a:ext cx="302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sidaano kale</a:t>
            </a:r>
            <a:endParaRPr/>
          </a:p>
        </p:txBody>
      </p:sp>
      <p:grpSp>
        <p:nvGrpSpPr>
          <p:cNvPr id="2151" name="Google Shape;2151;p154"/>
          <p:cNvGrpSpPr/>
          <p:nvPr/>
        </p:nvGrpSpPr>
        <p:grpSpPr>
          <a:xfrm>
            <a:off x="171600" y="985364"/>
            <a:ext cx="3766490" cy="1925156"/>
            <a:chOff x="171600" y="985364"/>
            <a:chExt cx="3766490" cy="1925156"/>
          </a:xfrm>
        </p:grpSpPr>
        <p:sp>
          <p:nvSpPr>
            <p:cNvPr id="2152" name="Google Shape;2152;p154"/>
            <p:cNvSpPr txBox="1"/>
            <p:nvPr/>
          </p:nvSpPr>
          <p:spPr>
            <a:xfrm>
              <a:off x="171600" y="2537320"/>
              <a:ext cx="1011000" cy="37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153" name="Google Shape;2153;p15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19211" y="1924800"/>
              <a:ext cx="515672" cy="57036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54" name="Google Shape;2154;p154"/>
            <p:cNvGrpSpPr/>
            <p:nvPr/>
          </p:nvGrpSpPr>
          <p:grpSpPr>
            <a:xfrm>
              <a:off x="1020420" y="985364"/>
              <a:ext cx="2917670" cy="1310994"/>
              <a:chOff x="1807240" y="1612125"/>
              <a:chExt cx="1901629" cy="931500"/>
            </a:xfrm>
          </p:grpSpPr>
          <p:pic>
            <p:nvPicPr>
              <p:cNvPr id="2155" name="Google Shape;2155;p1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56" name="Google Shape;2156;p154"/>
              <p:cNvSpPr txBox="1"/>
              <p:nvPr/>
            </p:nvSpPr>
            <p:spPr>
              <a:xfrm flipH="1">
                <a:off x="1956343" y="1796515"/>
                <a:ext cx="17058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Ka warran haddii aan laba jibaarno tirooyinka laba jibaaran?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aphicFrame>
        <p:nvGraphicFramePr>
          <p:cNvPr id="2157" name="Google Shape;2157;p154"/>
          <p:cNvGraphicFramePr/>
          <p:nvPr/>
        </p:nvGraphicFramePr>
        <p:xfrm>
          <a:off x="4090449" y="11591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515650"/>
                <a:gridCol w="530750"/>
                <a:gridCol w="530750"/>
                <a:gridCol w="530750"/>
                <a:gridCol w="530750"/>
                <a:gridCol w="530750"/>
                <a:gridCol w="5307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Term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58" name="Google Shape;2158;p154"/>
          <p:cNvGraphicFramePr/>
          <p:nvPr/>
        </p:nvGraphicFramePr>
        <p:xfrm>
          <a:off x="4090449" y="28355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{F77F496B-D9F7-48A9-B9F8-6EFFD2235E7A}</a:tableStyleId>
              </a:tblPr>
              <a:tblGrid>
                <a:gridCol w="1515650"/>
                <a:gridCol w="530750"/>
                <a:gridCol w="530750"/>
                <a:gridCol w="530750"/>
                <a:gridCol w="530750"/>
                <a:gridCol w="530750"/>
                <a:gridCol w="530750"/>
              </a:tblGrid>
              <a:tr h="364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1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4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5</a:t>
                      </a:r>
                      <a:endParaRPr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endParaRPr i="1" sz="22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Term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rgbClr val="22222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r>
                        <a:rPr i="1" lang="en-GB" sz="19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n</a:t>
                      </a:r>
                      <a:r>
                        <a:rPr baseline="30000" lang="en-GB" sz="19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</a:t>
                      </a:r>
                      <a:endParaRPr sz="19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159" name="Google Shape;2159;p154"/>
          <p:cNvGrpSpPr/>
          <p:nvPr/>
        </p:nvGrpSpPr>
        <p:grpSpPr>
          <a:xfrm>
            <a:off x="5865350" y="3589075"/>
            <a:ext cx="2130400" cy="453475"/>
            <a:chOff x="5865350" y="3589075"/>
            <a:chExt cx="2130400" cy="453475"/>
          </a:xfrm>
        </p:grpSpPr>
        <p:sp>
          <p:nvSpPr>
            <p:cNvPr id="2160" name="Google Shape;2160;p154"/>
            <p:cNvSpPr/>
            <p:nvPr/>
          </p:nvSpPr>
          <p:spPr>
            <a:xfrm>
              <a:off x="6927517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1" name="Google Shape;2161;p154"/>
            <p:cNvSpPr/>
            <p:nvPr/>
          </p:nvSpPr>
          <p:spPr>
            <a:xfrm>
              <a:off x="7429950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+ 18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2" name="Google Shape;2162;p154"/>
            <p:cNvSpPr/>
            <p:nvPr/>
          </p:nvSpPr>
          <p:spPr>
            <a:xfrm>
              <a:off x="5922650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+ 6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163" name="Google Shape;2163;p154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5865350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4" name="Google Shape;2164;p154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6867022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5" name="Google Shape;2165;p154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7367859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6" name="Google Shape;2166;p154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6330368" y="3589075"/>
              <a:ext cx="516900" cy="238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7" name="Google Shape;2167;p154"/>
            <p:cNvSpPr/>
            <p:nvPr/>
          </p:nvSpPr>
          <p:spPr>
            <a:xfrm>
              <a:off x="6425083" y="3827750"/>
              <a:ext cx="565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68" name="Google Shape;2168;p154"/>
          <p:cNvGrpSpPr/>
          <p:nvPr/>
        </p:nvGrpSpPr>
        <p:grpSpPr>
          <a:xfrm>
            <a:off x="6062734" y="4076355"/>
            <a:ext cx="1616028" cy="539595"/>
            <a:chOff x="2787000" y="2069699"/>
            <a:chExt cx="1983100" cy="539595"/>
          </a:xfrm>
        </p:grpSpPr>
        <p:grpSp>
          <p:nvGrpSpPr>
            <p:cNvPr id="2169" name="Google Shape;2169;p154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170" name="Google Shape;2170;p154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71" name="Google Shape;2171;p154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+4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172" name="Google Shape;2172;p154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173" name="Google Shape;2173;p154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74" name="Google Shape;2174;p154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+4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175" name="Google Shape;2175;p154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176" name="Google Shape;2176;p154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77" name="Google Shape;2177;p154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+4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178" name="Google Shape;2178;p154"/>
          <p:cNvGrpSpPr/>
          <p:nvPr/>
        </p:nvGrpSpPr>
        <p:grpSpPr>
          <a:xfrm>
            <a:off x="5861150" y="1837825"/>
            <a:ext cx="3162995" cy="960000"/>
            <a:chOff x="5861150" y="1837825"/>
            <a:chExt cx="3162995" cy="960000"/>
          </a:xfrm>
        </p:grpSpPr>
        <p:cxnSp>
          <p:nvCxnSpPr>
            <p:cNvPr id="2179" name="Google Shape;2179;p154"/>
            <p:cNvCxnSpPr/>
            <p:nvPr/>
          </p:nvCxnSpPr>
          <p:spPr>
            <a:xfrm>
              <a:off x="58611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0" name="Google Shape;2180;p154"/>
            <p:cNvSpPr txBox="1"/>
            <p:nvPr/>
          </p:nvSpPr>
          <p:spPr>
            <a:xfrm>
              <a:off x="5915048" y="2015150"/>
              <a:ext cx="4152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81" name="Google Shape;2181;p154"/>
            <p:cNvCxnSpPr/>
            <p:nvPr/>
          </p:nvCxnSpPr>
          <p:spPr>
            <a:xfrm>
              <a:off x="6416041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2" name="Google Shape;2182;p154"/>
            <p:cNvSpPr txBox="1"/>
            <p:nvPr/>
          </p:nvSpPr>
          <p:spPr>
            <a:xfrm>
              <a:off x="6469951" y="2015150"/>
              <a:ext cx="4152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83" name="Google Shape;2183;p154"/>
            <p:cNvCxnSpPr/>
            <p:nvPr/>
          </p:nvCxnSpPr>
          <p:spPr>
            <a:xfrm>
              <a:off x="69305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4" name="Google Shape;2184;p154"/>
            <p:cNvSpPr txBox="1"/>
            <p:nvPr/>
          </p:nvSpPr>
          <p:spPr>
            <a:xfrm>
              <a:off x="6984445" y="2015150"/>
              <a:ext cx="515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85" name="Google Shape;2185;p154"/>
            <p:cNvCxnSpPr/>
            <p:nvPr/>
          </p:nvCxnSpPr>
          <p:spPr>
            <a:xfrm>
              <a:off x="8454550" y="1837825"/>
              <a:ext cx="0" cy="9600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86" name="Google Shape;2186;p154"/>
            <p:cNvSpPr txBox="1"/>
            <p:nvPr/>
          </p:nvSpPr>
          <p:spPr>
            <a:xfrm>
              <a:off x="8508445" y="2015150"/>
              <a:ext cx="515700" cy="3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× 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87" name="Google Shape;2187;p154"/>
          <p:cNvSpPr txBox="1"/>
          <p:nvPr>
            <p:ph idx="1" type="body"/>
          </p:nvPr>
        </p:nvSpPr>
        <p:spPr>
          <a:xfrm>
            <a:off x="324000" y="3147200"/>
            <a:ext cx="35373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Sidaan waxay leedahay farqi labaad oo guud oo ah 4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Sahminta sidaano kale</a:t>
            </a:r>
            <a:endParaRPr/>
          </a:p>
        </p:txBody>
      </p:sp>
      <p:grpSp>
        <p:nvGrpSpPr>
          <p:cNvPr id="2193" name="Google Shape;2193;p155"/>
          <p:cNvGrpSpPr/>
          <p:nvPr/>
        </p:nvGrpSpPr>
        <p:grpSpPr>
          <a:xfrm>
            <a:off x="4995125" y="810000"/>
            <a:ext cx="3816013" cy="1474605"/>
            <a:chOff x="4995125" y="810000"/>
            <a:chExt cx="3816013" cy="1474605"/>
          </a:xfrm>
        </p:grpSpPr>
        <p:pic>
          <p:nvPicPr>
            <p:cNvPr id="2194" name="Google Shape;2194;p155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95125" y="810000"/>
              <a:ext cx="2948500" cy="1217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155"/>
            <p:cNvSpPr/>
            <p:nvPr/>
          </p:nvSpPr>
          <p:spPr>
            <a:xfrm>
              <a:off x="5043200" y="888850"/>
              <a:ext cx="2815200" cy="8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Waxaan u malaynayaa in tirooyinka saddexagalka (triangular numbers) ay leeyihiin farqi labaad oo guud sidoo kale.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196" name="Google Shape;2196;p15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895413" y="1082189"/>
              <a:ext cx="814474" cy="7882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7" name="Google Shape;2197;p155"/>
            <p:cNvSpPr txBox="1"/>
            <p:nvPr/>
          </p:nvSpPr>
          <p:spPr>
            <a:xfrm flipH="1">
              <a:off x="7794138" y="1924905"/>
              <a:ext cx="1017000" cy="35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8" name="Google Shape;2198;p155"/>
          <p:cNvSpPr/>
          <p:nvPr/>
        </p:nvSpPr>
        <p:spPr>
          <a:xfrm>
            <a:off x="344847" y="848475"/>
            <a:ext cx="4479300" cy="8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Qor shanta tiro ee saddexagalka ee ugu horreeya si aad u aragto in Isra sax tahay.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9" name="Google Shape;2199;p155"/>
          <p:cNvSpPr txBox="1"/>
          <p:nvPr>
            <p:ph idx="1" type="body"/>
          </p:nvPr>
        </p:nvSpPr>
        <p:spPr>
          <a:xfrm>
            <a:off x="334500" y="2376325"/>
            <a:ext cx="4500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,   3,     6,     10,   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15, …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200" name="Google Shape;2200;p155"/>
          <p:cNvGrpSpPr/>
          <p:nvPr/>
        </p:nvGrpSpPr>
        <p:grpSpPr>
          <a:xfrm>
            <a:off x="324000" y="1696300"/>
            <a:ext cx="3269345" cy="619817"/>
            <a:chOff x="324000" y="1924900"/>
            <a:chExt cx="3269345" cy="619817"/>
          </a:xfrm>
        </p:grpSpPr>
        <p:sp>
          <p:nvSpPr>
            <p:cNvPr id="2201" name="Google Shape;2201;p155"/>
            <p:cNvSpPr/>
            <p:nvPr/>
          </p:nvSpPr>
          <p:spPr>
            <a:xfrm>
              <a:off x="324000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155"/>
            <p:cNvSpPr/>
            <p:nvPr/>
          </p:nvSpPr>
          <p:spPr>
            <a:xfrm>
              <a:off x="772773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155"/>
            <p:cNvSpPr/>
            <p:nvPr/>
          </p:nvSpPr>
          <p:spPr>
            <a:xfrm>
              <a:off x="901473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155"/>
            <p:cNvSpPr/>
            <p:nvPr/>
          </p:nvSpPr>
          <p:spPr>
            <a:xfrm>
              <a:off x="1373371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155"/>
            <p:cNvSpPr/>
            <p:nvPr/>
          </p:nvSpPr>
          <p:spPr>
            <a:xfrm>
              <a:off x="1502071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155"/>
            <p:cNvSpPr/>
            <p:nvPr/>
          </p:nvSpPr>
          <p:spPr>
            <a:xfrm>
              <a:off x="1630770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155"/>
            <p:cNvSpPr/>
            <p:nvPr/>
          </p:nvSpPr>
          <p:spPr>
            <a:xfrm>
              <a:off x="2088763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155"/>
            <p:cNvSpPr/>
            <p:nvPr/>
          </p:nvSpPr>
          <p:spPr>
            <a:xfrm>
              <a:off x="2217463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155"/>
            <p:cNvSpPr/>
            <p:nvPr/>
          </p:nvSpPr>
          <p:spPr>
            <a:xfrm>
              <a:off x="2346162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155"/>
            <p:cNvSpPr/>
            <p:nvPr/>
          </p:nvSpPr>
          <p:spPr>
            <a:xfrm>
              <a:off x="2474862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155"/>
            <p:cNvSpPr/>
            <p:nvPr/>
          </p:nvSpPr>
          <p:spPr>
            <a:xfrm>
              <a:off x="2976867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155"/>
            <p:cNvSpPr/>
            <p:nvPr/>
          </p:nvSpPr>
          <p:spPr>
            <a:xfrm>
              <a:off x="3105847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155"/>
            <p:cNvSpPr/>
            <p:nvPr/>
          </p:nvSpPr>
          <p:spPr>
            <a:xfrm>
              <a:off x="3234266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155"/>
            <p:cNvSpPr/>
            <p:nvPr/>
          </p:nvSpPr>
          <p:spPr>
            <a:xfrm>
              <a:off x="3363246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155"/>
            <p:cNvSpPr/>
            <p:nvPr/>
          </p:nvSpPr>
          <p:spPr>
            <a:xfrm>
              <a:off x="3491945" y="2442717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155"/>
            <p:cNvSpPr/>
            <p:nvPr/>
          </p:nvSpPr>
          <p:spPr>
            <a:xfrm>
              <a:off x="772773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155"/>
            <p:cNvSpPr/>
            <p:nvPr/>
          </p:nvSpPr>
          <p:spPr>
            <a:xfrm>
              <a:off x="1373371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155"/>
            <p:cNvSpPr/>
            <p:nvPr/>
          </p:nvSpPr>
          <p:spPr>
            <a:xfrm>
              <a:off x="1502071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155"/>
            <p:cNvSpPr/>
            <p:nvPr/>
          </p:nvSpPr>
          <p:spPr>
            <a:xfrm>
              <a:off x="1373371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155"/>
            <p:cNvSpPr/>
            <p:nvPr/>
          </p:nvSpPr>
          <p:spPr>
            <a:xfrm>
              <a:off x="2088070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155"/>
            <p:cNvSpPr/>
            <p:nvPr/>
          </p:nvSpPr>
          <p:spPr>
            <a:xfrm>
              <a:off x="2216769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155"/>
            <p:cNvSpPr/>
            <p:nvPr/>
          </p:nvSpPr>
          <p:spPr>
            <a:xfrm>
              <a:off x="2345469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155"/>
            <p:cNvSpPr/>
            <p:nvPr/>
          </p:nvSpPr>
          <p:spPr>
            <a:xfrm>
              <a:off x="2088070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155"/>
            <p:cNvSpPr/>
            <p:nvPr/>
          </p:nvSpPr>
          <p:spPr>
            <a:xfrm>
              <a:off x="2216769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155"/>
            <p:cNvSpPr/>
            <p:nvPr/>
          </p:nvSpPr>
          <p:spPr>
            <a:xfrm>
              <a:off x="2088070" y="2054354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155"/>
            <p:cNvSpPr/>
            <p:nvPr/>
          </p:nvSpPr>
          <p:spPr>
            <a:xfrm>
              <a:off x="2976867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155"/>
            <p:cNvSpPr/>
            <p:nvPr/>
          </p:nvSpPr>
          <p:spPr>
            <a:xfrm>
              <a:off x="3106260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155"/>
            <p:cNvSpPr/>
            <p:nvPr/>
          </p:nvSpPr>
          <p:spPr>
            <a:xfrm>
              <a:off x="3234266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155"/>
            <p:cNvSpPr/>
            <p:nvPr/>
          </p:nvSpPr>
          <p:spPr>
            <a:xfrm>
              <a:off x="3363659" y="2313263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155"/>
            <p:cNvSpPr/>
            <p:nvPr/>
          </p:nvSpPr>
          <p:spPr>
            <a:xfrm>
              <a:off x="2976867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155"/>
            <p:cNvSpPr/>
            <p:nvPr/>
          </p:nvSpPr>
          <p:spPr>
            <a:xfrm>
              <a:off x="3105566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155"/>
            <p:cNvSpPr/>
            <p:nvPr/>
          </p:nvSpPr>
          <p:spPr>
            <a:xfrm>
              <a:off x="3234266" y="2183809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155"/>
            <p:cNvSpPr/>
            <p:nvPr/>
          </p:nvSpPr>
          <p:spPr>
            <a:xfrm>
              <a:off x="2976867" y="2054354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155"/>
            <p:cNvSpPr/>
            <p:nvPr/>
          </p:nvSpPr>
          <p:spPr>
            <a:xfrm>
              <a:off x="3105566" y="2054354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155"/>
            <p:cNvSpPr/>
            <p:nvPr/>
          </p:nvSpPr>
          <p:spPr>
            <a:xfrm>
              <a:off x="2976867" y="1924900"/>
              <a:ext cx="101400" cy="1020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6" name="Google Shape;2236;p155"/>
          <p:cNvGrpSpPr/>
          <p:nvPr/>
        </p:nvGrpSpPr>
        <p:grpSpPr>
          <a:xfrm>
            <a:off x="324000" y="2715750"/>
            <a:ext cx="3114551" cy="458387"/>
            <a:chOff x="324000" y="2944350"/>
            <a:chExt cx="3114551" cy="458387"/>
          </a:xfrm>
        </p:grpSpPr>
        <p:sp>
          <p:nvSpPr>
            <p:cNvPr id="2237" name="Google Shape;2237;p155"/>
            <p:cNvSpPr/>
            <p:nvPr/>
          </p:nvSpPr>
          <p:spPr>
            <a:xfrm>
              <a:off x="1775107" y="3183024"/>
              <a:ext cx="772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38" name="Google Shape;2238;p155"/>
            <p:cNvSpPr/>
            <p:nvPr/>
          </p:nvSpPr>
          <p:spPr>
            <a:xfrm>
              <a:off x="2613919" y="3183024"/>
              <a:ext cx="772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39" name="Google Shape;2239;p155"/>
            <p:cNvSpPr/>
            <p:nvPr/>
          </p:nvSpPr>
          <p:spPr>
            <a:xfrm>
              <a:off x="402282" y="3183024"/>
              <a:ext cx="772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240" name="Google Shape;2240;p155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324000" y="2944350"/>
              <a:ext cx="549976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1" name="Google Shape;2241;p155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1542022" y="2944350"/>
              <a:ext cx="879300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2" name="Google Shape;2242;p155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2318175" y="2944350"/>
              <a:ext cx="1120376" cy="238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3" name="Google Shape;2243;p155"/>
            <p:cNvPicPr preferRelativeResize="0"/>
            <p:nvPr/>
          </p:nvPicPr>
          <p:blipFill rotWithShape="1">
            <a:blip r:embed="rId5">
              <a:alphaModFix/>
            </a:blip>
            <a:srcRect b="59597" l="61559" r="13951" t="27330"/>
            <a:stretch/>
          </p:blipFill>
          <p:spPr>
            <a:xfrm flipH="1" rot="10800000">
              <a:off x="795901" y="2944350"/>
              <a:ext cx="815924" cy="238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4" name="Google Shape;2244;p155"/>
            <p:cNvSpPr/>
            <p:nvPr/>
          </p:nvSpPr>
          <p:spPr>
            <a:xfrm>
              <a:off x="1067194" y="3187937"/>
              <a:ext cx="772800" cy="21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+ 3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45" name="Google Shape;2245;p155"/>
          <p:cNvGrpSpPr/>
          <p:nvPr/>
        </p:nvGrpSpPr>
        <p:grpSpPr>
          <a:xfrm>
            <a:off x="593671" y="3203042"/>
            <a:ext cx="2207785" cy="539595"/>
            <a:chOff x="2787000" y="2069699"/>
            <a:chExt cx="1983100" cy="539595"/>
          </a:xfrm>
        </p:grpSpPr>
        <p:grpSp>
          <p:nvGrpSpPr>
            <p:cNvPr id="2246" name="Google Shape;2246;p155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247" name="Google Shape;2247;p155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48" name="Google Shape;2248;p155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+1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249" name="Google Shape;2249;p155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250" name="Google Shape;2250;p155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51" name="Google Shape;2251;p155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+1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252" name="Google Shape;2252;p155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253" name="Google Shape;2253;p155"/>
              <p:cNvPicPr preferRelativeResize="0"/>
              <p:nvPr/>
            </p:nvPicPr>
            <p:blipFill rotWithShape="1">
              <a:blip r:embed="rId5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54" name="Google Shape;2254;p155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+1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255" name="Google Shape;2255;p155"/>
          <p:cNvSpPr txBox="1"/>
          <p:nvPr>
            <p:ph idx="1" type="body"/>
          </p:nvPr>
        </p:nvSpPr>
        <p:spPr>
          <a:xfrm>
            <a:off x="4320000" y="2343150"/>
            <a:ext cx="4500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Isra sax, tirooyinka saddexagalka waxay leeyihiin farqi labaad oo guud oo ah 1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56" name="Google Shape;2256;p155"/>
          <p:cNvSpPr/>
          <p:nvPr/>
        </p:nvSpPr>
        <p:spPr>
          <a:xfrm>
            <a:off x="344850" y="3825225"/>
            <a:ext cx="7619100" cy="8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Sidaan kasta oo leh farqi labaad oo guud waxaa loo yaqaan sidaan quadratic (quadratic sequence) (uma baahnid inaad xusuusato magaca noocan sidaan hadda).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Sahaminta taxanaha kale</a:t>
            </a:r>
            <a:endParaRPr/>
          </a:p>
        </p:txBody>
      </p:sp>
      <p:sp>
        <p:nvSpPr>
          <p:cNvPr id="2262" name="Google Shape;2262;p156"/>
          <p:cNvSpPr txBox="1"/>
          <p:nvPr>
            <p:ph idx="1" type="body"/>
          </p:nvPr>
        </p:nvSpPr>
        <p:spPr>
          <a:xfrm>
            <a:off x="324000" y="731950"/>
            <a:ext cx="8496000" cy="75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Kuwee oo ka mid ah kuwani leh kala duwanaansho labaad oo guud?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(waxaa loo yaqaan taxanayaal quadratic).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2263" name="Google Shape;2263;p156"/>
          <p:cNvSpPr txBox="1"/>
          <p:nvPr>
            <p:ph idx="1" type="body"/>
          </p:nvPr>
        </p:nvSpPr>
        <p:spPr>
          <a:xfrm>
            <a:off x="1009800" y="1445100"/>
            <a:ext cx="4248000" cy="35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7,    8,    10,    13,    17, …</a:t>
            </a:r>
            <a:endParaRPr sz="2000"/>
          </a:p>
        </p:txBody>
      </p:sp>
      <p:sp>
        <p:nvSpPr>
          <p:cNvPr id="2264" name="Google Shape;2264;p156"/>
          <p:cNvSpPr txBox="1"/>
          <p:nvPr>
            <p:ph idx="1" type="body"/>
          </p:nvPr>
        </p:nvSpPr>
        <p:spPr>
          <a:xfrm>
            <a:off x="1009800" y="2588100"/>
            <a:ext cx="4248000" cy="35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</a:t>
            </a:r>
            <a:r>
              <a:rPr lang="en-GB" sz="1800">
                <a:latin typeface="Lexend"/>
              </a:rPr>
              <a:t>,    7,    11,    17,    25, …</a:t>
            </a:r>
            <a:endParaRPr sz="2000"/>
          </a:p>
        </p:txBody>
      </p:sp>
      <p:sp>
        <p:nvSpPr>
          <p:cNvPr id="2265" name="Google Shape;2265;p156"/>
          <p:cNvSpPr txBox="1"/>
          <p:nvPr>
            <p:ph idx="1" type="body"/>
          </p:nvPr>
        </p:nvSpPr>
        <p:spPr>
          <a:xfrm>
            <a:off x="1009800" y="3731100"/>
            <a:ext cx="4248000" cy="35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</a:t>
            </a:r>
            <a:r>
              <a:rPr lang="en-GB" sz="1800">
                <a:latin typeface="Lexend"/>
              </a:rPr>
              <a:t>,    8,    12,    20,    36, …</a:t>
            </a:r>
            <a:endParaRPr sz="2000"/>
          </a:p>
        </p:txBody>
      </p:sp>
      <p:grpSp>
        <p:nvGrpSpPr>
          <p:cNvPr id="2266" name="Google Shape;2266;p156"/>
          <p:cNvGrpSpPr/>
          <p:nvPr/>
        </p:nvGrpSpPr>
        <p:grpSpPr>
          <a:xfrm>
            <a:off x="323991" y="1449527"/>
            <a:ext cx="457200" cy="457200"/>
            <a:chOff x="1020916" y="1442088"/>
            <a:chExt cx="457200" cy="457200"/>
          </a:xfrm>
        </p:grpSpPr>
        <p:pic>
          <p:nvPicPr>
            <p:cNvPr id="2267" name="Google Shape;2267;p1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8" name="Google Shape;2268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69" name="Google Shape;2269;p156"/>
          <p:cNvGrpSpPr/>
          <p:nvPr/>
        </p:nvGrpSpPr>
        <p:grpSpPr>
          <a:xfrm>
            <a:off x="323991" y="2600405"/>
            <a:ext cx="457200" cy="457200"/>
            <a:chOff x="1020916" y="1442088"/>
            <a:chExt cx="457200" cy="457200"/>
          </a:xfrm>
        </p:grpSpPr>
        <p:pic>
          <p:nvPicPr>
            <p:cNvPr id="2270" name="Google Shape;2270;p1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1" name="Google Shape;2271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72" name="Google Shape;2272;p156"/>
          <p:cNvGrpSpPr/>
          <p:nvPr/>
        </p:nvGrpSpPr>
        <p:grpSpPr>
          <a:xfrm>
            <a:off x="323991" y="3723827"/>
            <a:ext cx="457200" cy="457200"/>
            <a:chOff x="1020916" y="1442088"/>
            <a:chExt cx="457200" cy="457200"/>
          </a:xfrm>
        </p:grpSpPr>
        <p:pic>
          <p:nvPicPr>
            <p:cNvPr id="2273" name="Google Shape;2273;p1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4" name="Google Shape;2274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75" name="Google Shape;2275;p156"/>
          <p:cNvGrpSpPr/>
          <p:nvPr/>
        </p:nvGrpSpPr>
        <p:grpSpPr>
          <a:xfrm>
            <a:off x="1117250" y="1719998"/>
            <a:ext cx="2349841" cy="791954"/>
            <a:chOff x="1117250" y="1719998"/>
            <a:chExt cx="2349841" cy="791954"/>
          </a:xfrm>
        </p:grpSpPr>
        <p:sp>
          <p:nvSpPr>
            <p:cNvPr id="2276" name="Google Shape;2276;p156"/>
            <p:cNvSpPr/>
            <p:nvPr/>
          </p:nvSpPr>
          <p:spPr>
            <a:xfrm>
              <a:off x="2288879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77" name="Google Shape;2277;p156"/>
            <p:cNvSpPr/>
            <p:nvPr/>
          </p:nvSpPr>
          <p:spPr>
            <a:xfrm>
              <a:off x="2843091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78" name="Google Shape;2278;p156"/>
            <p:cNvSpPr/>
            <p:nvPr/>
          </p:nvSpPr>
          <p:spPr>
            <a:xfrm>
              <a:off x="1180455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279" name="Google Shape;2279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117250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0" name="Google Shape;2280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22215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1" name="Google Shape;2281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77460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2" name="Google Shape;2282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63019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3" name="Google Shape;2283;p156"/>
            <p:cNvSpPr/>
            <p:nvPr/>
          </p:nvSpPr>
          <p:spPr>
            <a:xfrm>
              <a:off x="1734667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284" name="Google Shape;2284;p156"/>
            <p:cNvGrpSpPr/>
            <p:nvPr/>
          </p:nvGrpSpPr>
          <p:grpSpPr>
            <a:xfrm>
              <a:off x="1335032" y="2095816"/>
              <a:ext cx="1782609" cy="416136"/>
              <a:chOff x="2787000" y="2069699"/>
              <a:chExt cx="1983100" cy="539595"/>
            </a:xfrm>
          </p:grpSpPr>
          <p:grpSp>
            <p:nvGrpSpPr>
              <p:cNvPr id="2285" name="Google Shape;2285;p156"/>
              <p:cNvGrpSpPr/>
              <p:nvPr/>
            </p:nvGrpSpPr>
            <p:grpSpPr>
              <a:xfrm>
                <a:off x="2787000" y="2069699"/>
                <a:ext cx="687700" cy="539595"/>
                <a:chOff x="2787000" y="2069699"/>
                <a:chExt cx="687700" cy="539595"/>
              </a:xfrm>
            </p:grpSpPr>
            <p:pic>
              <p:nvPicPr>
                <p:cNvPr id="2286" name="Google Shape;2286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27870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87" name="Google Shape;2287;p156"/>
                <p:cNvSpPr/>
                <p:nvPr/>
              </p:nvSpPr>
              <p:spPr>
                <a:xfrm>
                  <a:off x="2839297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+1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288" name="Google Shape;2288;p156"/>
              <p:cNvGrpSpPr/>
              <p:nvPr/>
            </p:nvGrpSpPr>
            <p:grpSpPr>
              <a:xfrm>
                <a:off x="3434700" y="2069699"/>
                <a:ext cx="687700" cy="539595"/>
                <a:chOff x="3434700" y="2069699"/>
                <a:chExt cx="687700" cy="539595"/>
              </a:xfrm>
            </p:grpSpPr>
            <p:pic>
              <p:nvPicPr>
                <p:cNvPr id="2289" name="Google Shape;2289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34347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90" name="Google Shape;2290;p156"/>
                <p:cNvSpPr/>
                <p:nvPr/>
              </p:nvSpPr>
              <p:spPr>
                <a:xfrm>
                  <a:off x="348698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+1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291" name="Google Shape;2291;p156"/>
              <p:cNvGrpSpPr/>
              <p:nvPr/>
            </p:nvGrpSpPr>
            <p:grpSpPr>
              <a:xfrm>
                <a:off x="4082400" y="2069699"/>
                <a:ext cx="687700" cy="539595"/>
                <a:chOff x="4082400" y="2069699"/>
                <a:chExt cx="687700" cy="539595"/>
              </a:xfrm>
            </p:grpSpPr>
            <p:pic>
              <p:nvPicPr>
                <p:cNvPr id="2292" name="Google Shape;2292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40824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93" name="Google Shape;2293;p156"/>
                <p:cNvSpPr/>
                <p:nvPr/>
              </p:nvSpPr>
              <p:spPr>
                <a:xfrm>
                  <a:off x="413470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+1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</p:grpSp>
      <p:grpSp>
        <p:nvGrpSpPr>
          <p:cNvPr id="2294" name="Google Shape;2294;p156"/>
          <p:cNvGrpSpPr/>
          <p:nvPr/>
        </p:nvGrpSpPr>
        <p:grpSpPr>
          <a:xfrm>
            <a:off x="1117250" y="2877325"/>
            <a:ext cx="2349841" cy="791954"/>
            <a:chOff x="1117250" y="2877325"/>
            <a:chExt cx="2349841" cy="791954"/>
          </a:xfrm>
        </p:grpSpPr>
        <p:sp>
          <p:nvSpPr>
            <p:cNvPr id="2295" name="Google Shape;2295;p156"/>
            <p:cNvSpPr/>
            <p:nvPr/>
          </p:nvSpPr>
          <p:spPr>
            <a:xfrm>
              <a:off x="2288879" y="3061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+ 6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6" name="Google Shape;2296;p156"/>
            <p:cNvSpPr/>
            <p:nvPr/>
          </p:nvSpPr>
          <p:spPr>
            <a:xfrm>
              <a:off x="2843091" y="3061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+ 8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7" name="Google Shape;2297;p156"/>
            <p:cNvSpPr/>
            <p:nvPr/>
          </p:nvSpPr>
          <p:spPr>
            <a:xfrm>
              <a:off x="1180455" y="3061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298" name="Google Shape;2298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117250" y="2877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9" name="Google Shape;2299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222151" y="2877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0" name="Google Shape;2300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774601" y="2877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1" name="Google Shape;2301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630191" y="2877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2" name="Google Shape;2302;p156"/>
            <p:cNvSpPr/>
            <p:nvPr/>
          </p:nvSpPr>
          <p:spPr>
            <a:xfrm>
              <a:off x="1734667" y="3061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303" name="Google Shape;2303;p156"/>
            <p:cNvGrpSpPr/>
            <p:nvPr/>
          </p:nvGrpSpPr>
          <p:grpSpPr>
            <a:xfrm>
              <a:off x="1335032" y="3253143"/>
              <a:ext cx="1782609" cy="416136"/>
              <a:chOff x="2787000" y="2069699"/>
              <a:chExt cx="1983100" cy="539595"/>
            </a:xfrm>
          </p:grpSpPr>
          <p:grpSp>
            <p:nvGrpSpPr>
              <p:cNvPr id="2304" name="Google Shape;2304;p156"/>
              <p:cNvGrpSpPr/>
              <p:nvPr/>
            </p:nvGrpSpPr>
            <p:grpSpPr>
              <a:xfrm>
                <a:off x="2787000" y="2069699"/>
                <a:ext cx="687700" cy="539595"/>
                <a:chOff x="2787000" y="2069699"/>
                <a:chExt cx="687700" cy="539595"/>
              </a:xfrm>
            </p:grpSpPr>
            <p:pic>
              <p:nvPicPr>
                <p:cNvPr id="2305" name="Google Shape;2305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27870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06" name="Google Shape;2306;p156"/>
                <p:cNvSpPr/>
                <p:nvPr/>
              </p:nvSpPr>
              <p:spPr>
                <a:xfrm>
                  <a:off x="2839297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+2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307" name="Google Shape;2307;p156"/>
              <p:cNvGrpSpPr/>
              <p:nvPr/>
            </p:nvGrpSpPr>
            <p:grpSpPr>
              <a:xfrm>
                <a:off x="3434700" y="2069699"/>
                <a:ext cx="687700" cy="539595"/>
                <a:chOff x="3434700" y="2069699"/>
                <a:chExt cx="687700" cy="539595"/>
              </a:xfrm>
            </p:grpSpPr>
            <p:pic>
              <p:nvPicPr>
                <p:cNvPr id="2308" name="Google Shape;2308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34347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09" name="Google Shape;2309;p156"/>
                <p:cNvSpPr/>
                <p:nvPr/>
              </p:nvSpPr>
              <p:spPr>
                <a:xfrm>
                  <a:off x="348698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+2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310" name="Google Shape;2310;p156"/>
              <p:cNvGrpSpPr/>
              <p:nvPr/>
            </p:nvGrpSpPr>
            <p:grpSpPr>
              <a:xfrm>
                <a:off x="4082400" y="2069699"/>
                <a:ext cx="687700" cy="539595"/>
                <a:chOff x="4082400" y="2069699"/>
                <a:chExt cx="687700" cy="539595"/>
              </a:xfrm>
            </p:grpSpPr>
            <p:pic>
              <p:nvPicPr>
                <p:cNvPr id="2311" name="Google Shape;2311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40824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12" name="Google Shape;2312;p156"/>
                <p:cNvSpPr/>
                <p:nvPr/>
              </p:nvSpPr>
              <p:spPr>
                <a:xfrm>
                  <a:off x="413470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+2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</p:grpSp>
      <p:grpSp>
        <p:nvGrpSpPr>
          <p:cNvPr id="2313" name="Google Shape;2313;p156"/>
          <p:cNvGrpSpPr/>
          <p:nvPr/>
        </p:nvGrpSpPr>
        <p:grpSpPr>
          <a:xfrm>
            <a:off x="1117250" y="4020325"/>
            <a:ext cx="2349841" cy="791954"/>
            <a:chOff x="1117250" y="4020325"/>
            <a:chExt cx="2349841" cy="791954"/>
          </a:xfrm>
        </p:grpSpPr>
        <p:sp>
          <p:nvSpPr>
            <p:cNvPr id="2314" name="Google Shape;2314;p156"/>
            <p:cNvSpPr/>
            <p:nvPr/>
          </p:nvSpPr>
          <p:spPr>
            <a:xfrm>
              <a:off x="2288879" y="4204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+ 8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15" name="Google Shape;2315;p156"/>
            <p:cNvSpPr/>
            <p:nvPr/>
          </p:nvSpPr>
          <p:spPr>
            <a:xfrm>
              <a:off x="2843091" y="4204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+ 16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16" name="Google Shape;2316;p156"/>
            <p:cNvSpPr/>
            <p:nvPr/>
          </p:nvSpPr>
          <p:spPr>
            <a:xfrm>
              <a:off x="1180455" y="4204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317" name="Google Shape;2317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117250" y="4020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8" name="Google Shape;2318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222151" y="4020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9" name="Google Shape;2319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2774601" y="4020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0" name="Google Shape;2320;p156"/>
            <p:cNvPicPr preferRelativeResize="0"/>
            <p:nvPr/>
          </p:nvPicPr>
          <p:blipFill rotWithShape="1">
            <a:blip r:embed="rId4">
              <a:alphaModFix/>
            </a:blip>
            <a:srcRect b="59597" l="61559" r="13951" t="27330"/>
            <a:stretch/>
          </p:blipFill>
          <p:spPr>
            <a:xfrm flipH="1" rot="10800000">
              <a:off x="1630191" y="4020325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1" name="Google Shape;2321;p156"/>
            <p:cNvSpPr/>
            <p:nvPr/>
          </p:nvSpPr>
          <p:spPr>
            <a:xfrm>
              <a:off x="1734667" y="4204389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+ 4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322" name="Google Shape;2322;p156"/>
            <p:cNvGrpSpPr/>
            <p:nvPr/>
          </p:nvGrpSpPr>
          <p:grpSpPr>
            <a:xfrm>
              <a:off x="1335032" y="4396143"/>
              <a:ext cx="1782609" cy="416136"/>
              <a:chOff x="2787000" y="2069699"/>
              <a:chExt cx="1983100" cy="539595"/>
            </a:xfrm>
          </p:grpSpPr>
          <p:grpSp>
            <p:nvGrpSpPr>
              <p:cNvPr id="2323" name="Google Shape;2323;p156"/>
              <p:cNvGrpSpPr/>
              <p:nvPr/>
            </p:nvGrpSpPr>
            <p:grpSpPr>
              <a:xfrm>
                <a:off x="2787000" y="2069699"/>
                <a:ext cx="687700" cy="539595"/>
                <a:chOff x="2787000" y="2069699"/>
                <a:chExt cx="687700" cy="539595"/>
              </a:xfrm>
            </p:grpSpPr>
            <p:pic>
              <p:nvPicPr>
                <p:cNvPr id="2324" name="Google Shape;2324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27870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25" name="Google Shape;2325;p156"/>
                <p:cNvSpPr/>
                <p:nvPr/>
              </p:nvSpPr>
              <p:spPr>
                <a:xfrm>
                  <a:off x="2839297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+2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326" name="Google Shape;2326;p156"/>
              <p:cNvGrpSpPr/>
              <p:nvPr/>
            </p:nvGrpSpPr>
            <p:grpSpPr>
              <a:xfrm>
                <a:off x="3434700" y="2069699"/>
                <a:ext cx="687700" cy="539595"/>
                <a:chOff x="3434700" y="2069699"/>
                <a:chExt cx="687700" cy="539595"/>
              </a:xfrm>
            </p:grpSpPr>
            <p:pic>
              <p:nvPicPr>
                <p:cNvPr id="2327" name="Google Shape;2327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34347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28" name="Google Shape;2328;p156"/>
                <p:cNvSpPr/>
                <p:nvPr/>
              </p:nvSpPr>
              <p:spPr>
                <a:xfrm>
                  <a:off x="348698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+4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329" name="Google Shape;2329;p156"/>
              <p:cNvGrpSpPr/>
              <p:nvPr/>
            </p:nvGrpSpPr>
            <p:grpSpPr>
              <a:xfrm>
                <a:off x="4082400" y="2069699"/>
                <a:ext cx="687700" cy="539595"/>
                <a:chOff x="4082400" y="2069699"/>
                <a:chExt cx="687700" cy="539595"/>
              </a:xfrm>
            </p:grpSpPr>
            <p:pic>
              <p:nvPicPr>
                <p:cNvPr id="2330" name="Google Shape;2330;p15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40824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31" name="Google Shape;2331;p156"/>
                <p:cNvSpPr/>
                <p:nvPr/>
              </p:nvSpPr>
              <p:spPr>
                <a:xfrm>
                  <a:off x="413470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+8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</p:grpSp>
      <p:pic>
        <p:nvPicPr>
          <p:cNvPr id="2332" name="Google Shape;2332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4933" y="16024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3" name="Google Shape;2333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4933" y="282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4" name="Google Shape;2334;p1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4913" y="3950242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157"/>
          <p:cNvSpPr txBox="1"/>
          <p:nvPr>
            <p:ph idx="1" type="body"/>
          </p:nvPr>
        </p:nvSpPr>
        <p:spPr>
          <a:xfrm>
            <a:off x="324000" y="759300"/>
            <a:ext cx="8496000" cy="108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Layla iyo Caasha waxay eegayaan taxanaha ka bilaabma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 2,   3,   5,   8,   13, …</a:t>
            </a:r>
            <a:endParaRPr sz="2000"/>
          </a:p>
        </p:txBody>
      </p:sp>
      <p:sp>
        <p:nvSpPr>
          <p:cNvPr id="2340" name="Google Shape;2340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Sahaminta taxanaha kale</a:t>
            </a:r>
            <a:endParaRPr/>
          </a:p>
        </p:txBody>
      </p:sp>
      <p:grpSp>
        <p:nvGrpSpPr>
          <p:cNvPr id="2341" name="Google Shape;2341;p157"/>
          <p:cNvGrpSpPr/>
          <p:nvPr/>
        </p:nvGrpSpPr>
        <p:grpSpPr>
          <a:xfrm>
            <a:off x="324002" y="1620000"/>
            <a:ext cx="3995997" cy="1715785"/>
            <a:chOff x="324002" y="1620000"/>
            <a:chExt cx="3995997" cy="1715785"/>
          </a:xfrm>
        </p:grpSpPr>
        <p:sp>
          <p:nvSpPr>
            <p:cNvPr id="2342" name="Google Shape;2342;p157"/>
            <p:cNvSpPr txBox="1"/>
            <p:nvPr/>
          </p:nvSpPr>
          <p:spPr>
            <a:xfrm>
              <a:off x="324002" y="3002785"/>
              <a:ext cx="885000" cy="33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343" name="Google Shape;2343;p15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92816" y="2285846"/>
              <a:ext cx="547382" cy="7169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44" name="Google Shape;2344;p157"/>
            <p:cNvGrpSpPr/>
            <p:nvPr/>
          </p:nvGrpSpPr>
          <p:grpSpPr>
            <a:xfrm>
              <a:off x="1146174" y="1620000"/>
              <a:ext cx="3173826" cy="1406651"/>
              <a:chOff x="1855720" y="1612132"/>
              <a:chExt cx="1265229" cy="931495"/>
            </a:xfrm>
          </p:grpSpPr>
          <p:pic>
            <p:nvPicPr>
              <p:cNvPr id="2345" name="Google Shape;2345;p15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855720" y="1612132"/>
                <a:ext cx="1265229" cy="93149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6" name="Google Shape;2346;p157"/>
              <p:cNvSpPr txBox="1"/>
              <p:nvPr/>
            </p:nvSpPr>
            <p:spPr>
              <a:xfrm flipH="1">
                <a:off x="1962941" y="1750980"/>
                <a:ext cx="1066500" cy="64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Kani ma noqon karo taxane xisaabeed (arithmetic) ama joomatari (geometric)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347" name="Google Shape;2347;p157"/>
          <p:cNvGrpSpPr/>
          <p:nvPr/>
        </p:nvGrpSpPr>
        <p:grpSpPr>
          <a:xfrm>
            <a:off x="5480082" y="1619999"/>
            <a:ext cx="2794568" cy="1730644"/>
            <a:chOff x="5480082" y="1619999"/>
            <a:chExt cx="2794568" cy="1730644"/>
          </a:xfrm>
        </p:grpSpPr>
        <p:pic>
          <p:nvPicPr>
            <p:cNvPr id="2348" name="Google Shape;2348;p157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7576026" y="2159295"/>
              <a:ext cx="447625" cy="857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9" name="Google Shape;2349;p157"/>
            <p:cNvSpPr txBox="1"/>
            <p:nvPr/>
          </p:nvSpPr>
          <p:spPr>
            <a:xfrm flipH="1">
              <a:off x="7363850" y="2960643"/>
              <a:ext cx="910800" cy="3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350" name="Google Shape;2350;p157"/>
            <p:cNvGrpSpPr/>
            <p:nvPr/>
          </p:nvGrpSpPr>
          <p:grpSpPr>
            <a:xfrm flipH="1">
              <a:off x="5480082" y="1619999"/>
              <a:ext cx="1934610" cy="1222324"/>
              <a:chOff x="2723141" y="1024464"/>
              <a:chExt cx="1117496" cy="931508"/>
            </a:xfrm>
          </p:grpSpPr>
          <p:pic>
            <p:nvPicPr>
              <p:cNvPr id="2351" name="Google Shape;2351;p15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2723141" y="1024464"/>
                <a:ext cx="1117496" cy="93150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52" name="Google Shape;2352;p157"/>
              <p:cNvSpPr txBox="1"/>
              <p:nvPr/>
            </p:nvSpPr>
            <p:spPr>
              <a:xfrm flipH="1">
                <a:off x="2776965" y="1187987"/>
                <a:ext cx="9717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Waxaa laga yaabaa inuu yahay quadratic?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353" name="Google Shape;2353;p157"/>
          <p:cNvSpPr txBox="1"/>
          <p:nvPr>
            <p:ph idx="1" type="body"/>
          </p:nvPr>
        </p:nvSpPr>
        <p:spPr>
          <a:xfrm>
            <a:off x="3369600" y="3066850"/>
            <a:ext cx="2404800" cy="3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Maxaad u malaynaysaa?</a:t>
            </a:r>
            <a:endParaRPr sz="1800"/>
          </a:p>
        </p:txBody>
      </p:sp>
      <p:sp>
        <p:nvSpPr>
          <p:cNvPr id="2354" name="Google Shape;2354;p157"/>
          <p:cNvSpPr txBox="1"/>
          <p:nvPr>
            <p:ph idx="1" type="body"/>
          </p:nvPr>
        </p:nvSpPr>
        <p:spPr>
          <a:xfrm>
            <a:off x="324000" y="3689550"/>
            <a:ext cx="3173700" cy="108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 2,   3,   5,   8,   13, …</a:t>
            </a:r>
            <a:endParaRPr sz="2000"/>
          </a:p>
        </p:txBody>
      </p:sp>
      <p:sp>
        <p:nvSpPr>
          <p:cNvPr id="2355" name="Google Shape;2355;p157"/>
          <p:cNvSpPr/>
          <p:nvPr/>
        </p:nvSpPr>
        <p:spPr>
          <a:xfrm>
            <a:off x="1429830" y="4177213"/>
            <a:ext cx="5250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6" name="Google Shape;2356;p157"/>
          <p:cNvSpPr/>
          <p:nvPr/>
        </p:nvSpPr>
        <p:spPr>
          <a:xfrm>
            <a:off x="1896213" y="4177213"/>
            <a:ext cx="5250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7" name="Google Shape;2357;p157"/>
          <p:cNvSpPr/>
          <p:nvPr/>
        </p:nvSpPr>
        <p:spPr>
          <a:xfrm>
            <a:off x="497064" y="4177213"/>
            <a:ext cx="5250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58" name="Google Shape;2358;p157"/>
          <p:cNvPicPr preferRelativeResize="0"/>
          <p:nvPr/>
        </p:nvPicPr>
        <p:blipFill rotWithShape="1">
          <a:blip r:embed="rId6">
            <a:alphaModFix/>
          </a:blip>
          <a:srcRect b="59597" l="61559" r="13951" t="27330"/>
          <a:stretch/>
        </p:blipFill>
        <p:spPr>
          <a:xfrm flipH="1" rot="10800000">
            <a:off x="443875" y="3993149"/>
            <a:ext cx="479812" cy="184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9" name="Google Shape;2359;p157"/>
          <p:cNvPicPr preferRelativeResize="0"/>
          <p:nvPr/>
        </p:nvPicPr>
        <p:blipFill rotWithShape="1">
          <a:blip r:embed="rId6">
            <a:alphaModFix/>
          </a:blip>
          <a:srcRect b="59597" l="61559" r="13951" t="27330"/>
          <a:stretch/>
        </p:blipFill>
        <p:spPr>
          <a:xfrm flipH="1" rot="10800000">
            <a:off x="1373677" y="3993149"/>
            <a:ext cx="479812" cy="184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0" name="Google Shape;2360;p157"/>
          <p:cNvPicPr preferRelativeResize="0"/>
          <p:nvPr/>
        </p:nvPicPr>
        <p:blipFill rotWithShape="1">
          <a:blip r:embed="rId6">
            <a:alphaModFix/>
          </a:blip>
          <a:srcRect b="59597" l="61559" r="13951" t="27330"/>
          <a:stretch/>
        </p:blipFill>
        <p:spPr>
          <a:xfrm flipH="1" rot="10800000">
            <a:off x="1838577" y="3993149"/>
            <a:ext cx="479812" cy="184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1" name="Google Shape;2361;p157"/>
          <p:cNvPicPr preferRelativeResize="0"/>
          <p:nvPr/>
        </p:nvPicPr>
        <p:blipFill rotWithShape="1">
          <a:blip r:embed="rId6">
            <a:alphaModFix/>
          </a:blip>
          <a:srcRect b="59597" l="61559" r="13951" t="27330"/>
          <a:stretch/>
        </p:blipFill>
        <p:spPr>
          <a:xfrm flipH="1" rot="10800000">
            <a:off x="875528" y="3993149"/>
            <a:ext cx="479812" cy="184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62" name="Google Shape;2362;p157"/>
          <p:cNvSpPr/>
          <p:nvPr/>
        </p:nvSpPr>
        <p:spPr>
          <a:xfrm>
            <a:off x="963447" y="4177213"/>
            <a:ext cx="5250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+ 2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63" name="Google Shape;2363;p157"/>
          <p:cNvGrpSpPr/>
          <p:nvPr/>
        </p:nvGrpSpPr>
        <p:grpSpPr>
          <a:xfrm>
            <a:off x="627013" y="4368974"/>
            <a:ext cx="1500017" cy="416136"/>
            <a:chOff x="2787000" y="2069699"/>
            <a:chExt cx="1983100" cy="539595"/>
          </a:xfrm>
        </p:grpSpPr>
        <p:grpSp>
          <p:nvGrpSpPr>
            <p:cNvPr id="2364" name="Google Shape;2364;p157"/>
            <p:cNvGrpSpPr/>
            <p:nvPr/>
          </p:nvGrpSpPr>
          <p:grpSpPr>
            <a:xfrm>
              <a:off x="2787000" y="2069699"/>
              <a:ext cx="687700" cy="539595"/>
              <a:chOff x="2787000" y="2069699"/>
              <a:chExt cx="687700" cy="539595"/>
            </a:xfrm>
          </p:grpSpPr>
          <p:pic>
            <p:nvPicPr>
              <p:cNvPr id="2365" name="Google Shape;2365;p157"/>
              <p:cNvPicPr preferRelativeResize="0"/>
              <p:nvPr/>
            </p:nvPicPr>
            <p:blipFill rotWithShape="1">
              <a:blip r:embed="rId6">
                <a:alphaModFix/>
              </a:blip>
              <a:srcRect b="59597" l="61559" r="13951" t="27330"/>
              <a:stretch/>
            </p:blipFill>
            <p:spPr>
              <a:xfrm flipH="1" rot="10800000">
                <a:off x="27870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66" name="Google Shape;2366;p157"/>
              <p:cNvSpPr/>
              <p:nvPr/>
            </p:nvSpPr>
            <p:spPr>
              <a:xfrm>
                <a:off x="2839297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+1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367" name="Google Shape;2367;p157"/>
            <p:cNvGrpSpPr/>
            <p:nvPr/>
          </p:nvGrpSpPr>
          <p:grpSpPr>
            <a:xfrm>
              <a:off x="3434700" y="2069699"/>
              <a:ext cx="687700" cy="539595"/>
              <a:chOff x="3434700" y="2069699"/>
              <a:chExt cx="687700" cy="539595"/>
            </a:xfrm>
          </p:grpSpPr>
          <p:pic>
            <p:nvPicPr>
              <p:cNvPr id="2368" name="Google Shape;2368;p157"/>
              <p:cNvPicPr preferRelativeResize="0"/>
              <p:nvPr/>
            </p:nvPicPr>
            <p:blipFill rotWithShape="1">
              <a:blip r:embed="rId6">
                <a:alphaModFix/>
              </a:blip>
              <a:srcRect b="59597" l="61559" r="13951" t="27330"/>
              <a:stretch/>
            </p:blipFill>
            <p:spPr>
              <a:xfrm flipH="1" rot="10800000">
                <a:off x="34347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69" name="Google Shape;2369;p157"/>
              <p:cNvSpPr/>
              <p:nvPr/>
            </p:nvSpPr>
            <p:spPr>
              <a:xfrm>
                <a:off x="348698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+1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370" name="Google Shape;2370;p157"/>
            <p:cNvGrpSpPr/>
            <p:nvPr/>
          </p:nvGrpSpPr>
          <p:grpSpPr>
            <a:xfrm>
              <a:off x="4082400" y="2069699"/>
              <a:ext cx="687700" cy="539595"/>
              <a:chOff x="4082400" y="2069699"/>
              <a:chExt cx="687700" cy="539595"/>
            </a:xfrm>
          </p:grpSpPr>
          <p:pic>
            <p:nvPicPr>
              <p:cNvPr id="2371" name="Google Shape;2371;p157"/>
              <p:cNvPicPr preferRelativeResize="0"/>
              <p:nvPr/>
            </p:nvPicPr>
            <p:blipFill rotWithShape="1">
              <a:blip r:embed="rId6">
                <a:alphaModFix/>
              </a:blip>
              <a:srcRect b="59597" l="61559" r="13951" t="27330"/>
              <a:stretch/>
            </p:blipFill>
            <p:spPr>
              <a:xfrm flipH="1" rot="10800000">
                <a:off x="4082400" y="2069699"/>
                <a:ext cx="687700" cy="2228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72" name="Google Shape;2372;p157"/>
              <p:cNvSpPr/>
              <p:nvPr/>
            </p:nvSpPr>
            <p:spPr>
              <a:xfrm>
                <a:off x="4134702" y="2315594"/>
                <a:ext cx="595500" cy="29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+2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373" name="Google Shape;2373;p157"/>
          <p:cNvSpPr txBox="1"/>
          <p:nvPr>
            <p:ph idx="1" type="body"/>
          </p:nvPr>
        </p:nvSpPr>
        <p:spPr>
          <a:xfrm>
            <a:off x="3369600" y="3689550"/>
            <a:ext cx="5450400" cy="3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 waa sax, si kastaba ha ahaatee taxanahani sidoo kale ma aha quadratic.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158"/>
          <p:cNvSpPr txBox="1"/>
          <p:nvPr>
            <p:ph idx="1" type="body"/>
          </p:nvPr>
        </p:nvSpPr>
        <p:spPr>
          <a:xfrm>
            <a:off x="324000" y="759300"/>
            <a:ext cx="8496000" cy="108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Ereyga xiga ee taxanaha waa 21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 2,   3,   5,   8,   13,   21, …</a:t>
            </a:r>
            <a:endParaRPr sz="2000"/>
          </a:p>
        </p:txBody>
      </p:sp>
      <p:sp>
        <p:nvSpPr>
          <p:cNvPr id="2379" name="Google Shape;2379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Sahaminta taxanaha kale</a:t>
            </a:r>
            <a:endParaRPr/>
          </a:p>
        </p:txBody>
      </p:sp>
      <p:sp>
        <p:nvSpPr>
          <p:cNvPr id="2380" name="Google Shape;2380;p158"/>
          <p:cNvSpPr txBox="1"/>
          <p:nvPr>
            <p:ph idx="1" type="body"/>
          </p:nvPr>
        </p:nvSpPr>
        <p:spPr>
          <a:xfrm>
            <a:off x="324000" y="1772100"/>
            <a:ext cx="8496000" cy="108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arki kartaa qaanuun kuu sheegaya sida taxanahan loo soo saaray?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381" name="Google Shape;2381;p158"/>
          <p:cNvSpPr txBox="1"/>
          <p:nvPr>
            <p:ph idx="1" type="body"/>
          </p:nvPr>
        </p:nvSpPr>
        <p:spPr>
          <a:xfrm>
            <a:off x="324000" y="2317225"/>
            <a:ext cx="3045600" cy="8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aragtay: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+ 3 = 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2" name="Google Shape;2382;p158"/>
          <p:cNvSpPr/>
          <p:nvPr/>
        </p:nvSpPr>
        <p:spPr>
          <a:xfrm>
            <a:off x="351025" y="1246473"/>
            <a:ext cx="1131900" cy="31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3" name="Google Shape;2383;p158"/>
          <p:cNvSpPr txBox="1"/>
          <p:nvPr>
            <p:ph idx="1" type="body"/>
          </p:nvPr>
        </p:nvSpPr>
        <p:spPr>
          <a:xfrm>
            <a:off x="324000" y="3136527"/>
            <a:ext cx="30456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+ 5 = 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4" name="Google Shape;2384;p158"/>
          <p:cNvSpPr/>
          <p:nvPr/>
        </p:nvSpPr>
        <p:spPr>
          <a:xfrm>
            <a:off x="765243" y="1246473"/>
            <a:ext cx="1131900" cy="31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5" name="Google Shape;2385;p158"/>
          <p:cNvSpPr txBox="1"/>
          <p:nvPr>
            <p:ph idx="1" type="body"/>
          </p:nvPr>
        </p:nvSpPr>
        <p:spPr>
          <a:xfrm>
            <a:off x="324000" y="3517527"/>
            <a:ext cx="30456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+ 8 = 13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6" name="Google Shape;2386;p158"/>
          <p:cNvSpPr/>
          <p:nvPr/>
        </p:nvSpPr>
        <p:spPr>
          <a:xfrm>
            <a:off x="1146251" y="1246475"/>
            <a:ext cx="1332300" cy="31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7" name="Google Shape;2387;p158"/>
          <p:cNvSpPr/>
          <p:nvPr/>
        </p:nvSpPr>
        <p:spPr>
          <a:xfrm>
            <a:off x="1589125" y="1246475"/>
            <a:ext cx="1412400" cy="31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8" name="Google Shape;2388;p158"/>
          <p:cNvSpPr txBox="1"/>
          <p:nvPr>
            <p:ph idx="1" type="body"/>
          </p:nvPr>
        </p:nvSpPr>
        <p:spPr>
          <a:xfrm>
            <a:off x="324000" y="3898527"/>
            <a:ext cx="30456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+ 13 = 21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89" name="Google Shape;2389;p158"/>
          <p:cNvSpPr txBox="1"/>
          <p:nvPr>
            <p:ph idx="1" type="body"/>
          </p:nvPr>
        </p:nvSpPr>
        <p:spPr>
          <a:xfrm>
            <a:off x="324000" y="4358100"/>
            <a:ext cx="41175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erayga xiga?</a:t>
            </a:r>
            <a:endParaRPr sz="2000"/>
          </a:p>
        </p:txBody>
      </p:sp>
      <p:sp>
        <p:nvSpPr>
          <p:cNvPr id="2390" name="Google Shape;2390;p158"/>
          <p:cNvSpPr txBox="1"/>
          <p:nvPr>
            <p:ph idx="1" type="body"/>
          </p:nvPr>
        </p:nvSpPr>
        <p:spPr>
          <a:xfrm>
            <a:off x="4187175" y="4401102"/>
            <a:ext cx="30456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+ 21 = 34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Sahaminta taxanaha kale</a:t>
            </a:r>
            <a:endParaRPr/>
          </a:p>
        </p:txBody>
      </p:sp>
      <p:sp>
        <p:nvSpPr>
          <p:cNvPr id="2396" name="Google Shape;2396;p159"/>
          <p:cNvSpPr txBox="1"/>
          <p:nvPr/>
        </p:nvSpPr>
        <p:spPr>
          <a:xfrm>
            <a:off x="324002" y="2393185"/>
            <a:ext cx="885000" cy="3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7" name="Google Shape;2397;p1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2816" y="1676246"/>
            <a:ext cx="547382" cy="716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8" name="Google Shape;2398;p159"/>
          <p:cNvGrpSpPr/>
          <p:nvPr/>
        </p:nvGrpSpPr>
        <p:grpSpPr>
          <a:xfrm>
            <a:off x="1146122" y="705631"/>
            <a:ext cx="3897031" cy="1652939"/>
            <a:chOff x="1855720" y="1612132"/>
            <a:chExt cx="1265229" cy="931495"/>
          </a:xfrm>
        </p:grpSpPr>
        <p:pic>
          <p:nvPicPr>
            <p:cNvPr id="2399" name="Google Shape;2399;p159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55720" y="1612132"/>
              <a:ext cx="1265229" cy="931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0" name="Google Shape;2400;p159"/>
            <p:cNvSpPr txBox="1"/>
            <p:nvPr/>
          </p:nvSpPr>
          <p:spPr>
            <a:xfrm flipH="1">
              <a:off x="1947826" y="1734829"/>
              <a:ext cx="1117800" cy="6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Taxanahaygu wuxuu ka bilaabmaa 10, erey kastana wuxuu ka yimaadaa isku darka labada erey ee hore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01" name="Google Shape;2401;p159"/>
          <p:cNvSpPr txBox="1"/>
          <p:nvPr>
            <p:ph idx="1" type="body"/>
          </p:nvPr>
        </p:nvSpPr>
        <p:spPr>
          <a:xfrm>
            <a:off x="5153350" y="886200"/>
            <a:ext cx="3666600" cy="3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tahay sababta aan u awoodi karin inaan qorno taxanaha Layla?</a:t>
            </a:r>
            <a:endParaRPr sz="1800"/>
          </a:p>
        </p:txBody>
      </p:sp>
      <p:sp>
        <p:nvSpPr>
          <p:cNvPr id="2402" name="Google Shape;2402;p159"/>
          <p:cNvSpPr txBox="1"/>
          <p:nvPr>
            <p:ph idx="1" type="body"/>
          </p:nvPr>
        </p:nvSpPr>
        <p:spPr>
          <a:xfrm>
            <a:off x="5153350" y="1676250"/>
            <a:ext cx="3666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naqaano ereyga labaad.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403" name="Google Shape;2403;p159"/>
          <p:cNvGrpSpPr/>
          <p:nvPr/>
        </p:nvGrpSpPr>
        <p:grpSpPr>
          <a:xfrm flipH="1" rot="10800000">
            <a:off x="1311482" y="2475245"/>
            <a:ext cx="2778063" cy="781618"/>
            <a:chOff x="1855720" y="1612132"/>
            <a:chExt cx="1265229" cy="931495"/>
          </a:xfrm>
        </p:grpSpPr>
        <p:pic>
          <p:nvPicPr>
            <p:cNvPr id="2404" name="Google Shape;2404;p159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55720" y="1612132"/>
              <a:ext cx="1265229" cy="931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5" name="Google Shape;2405;p159"/>
            <p:cNvSpPr txBox="1"/>
            <p:nvPr/>
          </p:nvSpPr>
          <p:spPr>
            <a:xfrm rot="10800000">
              <a:off x="1954362" y="1879816"/>
              <a:ext cx="1085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Ereyga labaad waa 4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06" name="Google Shape;2406;p159"/>
          <p:cNvSpPr txBox="1"/>
          <p:nvPr>
            <p:ph idx="1" type="body"/>
          </p:nvPr>
        </p:nvSpPr>
        <p:spPr>
          <a:xfrm>
            <a:off x="5153350" y="2257800"/>
            <a:ext cx="3666600" cy="3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Qor shanta erey ee ugu horreeya ee taxanaha Layla.</a:t>
            </a:r>
            <a:endParaRPr sz="1800"/>
          </a:p>
        </p:txBody>
      </p:sp>
      <p:sp>
        <p:nvSpPr>
          <p:cNvPr id="2407" name="Google Shape;2407;p159"/>
          <p:cNvSpPr txBox="1"/>
          <p:nvPr>
            <p:ph idx="1" type="body"/>
          </p:nvPr>
        </p:nvSpPr>
        <p:spPr>
          <a:xfrm>
            <a:off x="5153350" y="3047850"/>
            <a:ext cx="3666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10,  4,  14,  18,  32, …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08" name="Google Shape;2408;p159"/>
          <p:cNvSpPr txBox="1"/>
          <p:nvPr>
            <p:ph idx="1" type="body"/>
          </p:nvPr>
        </p:nvSpPr>
        <p:spPr>
          <a:xfrm>
            <a:off x="324000" y="3608325"/>
            <a:ext cx="8496000" cy="3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beddeli kartaa ereyga labaad si ereyga saddexaad uu uga yaraado kii ugu horreeyay?</a:t>
            </a:r>
            <a:endParaRPr sz="1800"/>
          </a:p>
        </p:txBody>
      </p:sp>
      <p:sp>
        <p:nvSpPr>
          <p:cNvPr id="2409" name="Google Shape;2409;p159"/>
          <p:cNvSpPr txBox="1"/>
          <p:nvPr>
            <p:ph idx="1" type="body"/>
          </p:nvPr>
        </p:nvSpPr>
        <p:spPr>
          <a:xfrm>
            <a:off x="1040200" y="3941325"/>
            <a:ext cx="7338000" cy="8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ereyga labaad uu yahay taban (negative)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Tusaale: 10, −2, 8, 6, 14, … ama 10, −12, −2, −14, −16, …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3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16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Sahminta taxanayaasha kale</a:t>
            </a:r>
            <a:endParaRPr/>
          </a:p>
        </p:txBody>
      </p:sp>
      <p:sp>
        <p:nvSpPr>
          <p:cNvPr id="2415" name="Google Shape;2415;p16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1, 1, 2, …</a:t>
            </a:r>
            <a:endParaRPr sz="2000"/>
          </a:p>
        </p:txBody>
      </p:sp>
      <p:sp>
        <p:nvSpPr>
          <p:cNvPr id="2416" name="Google Shape;2416;p16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Taxanahan, erey kasta waxaa lagu sameeyaa isku darka labada erey ee hore. Soo hel saddexda erey ee xiga ee taxane kasta.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417" name="Google Shape;2417;p16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7, 1, 8, …</a:t>
            </a:r>
            <a:endParaRPr/>
          </a:p>
        </p:txBody>
      </p:sp>
      <p:sp>
        <p:nvSpPr>
          <p:cNvPr id="2418" name="Google Shape;2418;p16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8, 5, …</a:t>
            </a:r>
            <a:endParaRPr/>
          </a:p>
        </p:txBody>
      </p:sp>
      <p:sp>
        <p:nvSpPr>
          <p:cNvPr id="2419" name="Google Shape;2419;p16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5, −3, …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3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p16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Sahminta taxanayaasha kale</a:t>
            </a:r>
            <a:endParaRPr/>
          </a:p>
        </p:txBody>
      </p:sp>
      <p:sp>
        <p:nvSpPr>
          <p:cNvPr id="2425" name="Google Shape;2425;p16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1, 1, 2,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3, 5, 8</a:t>
            </a:r>
            <a:r>
              <a:rPr lang="en-GB" sz="1800">
                <a:latin typeface="Lexend"/>
              </a:rPr>
              <a:t> …</a:t>
            </a:r>
            <a:endParaRPr sz="2000"/>
          </a:p>
        </p:txBody>
      </p:sp>
      <p:sp>
        <p:nvSpPr>
          <p:cNvPr id="2426" name="Google Shape;2426;p16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Taxanahan, erey kasta waxaa lagu sameeyaa isku darka labada erey ee hore. Soo hel saddexda erey ee xiga ee taxane kasta.</a:t>
            </a:r>
            <a:endParaRPr sz="2000"/>
          </a:p>
        </p:txBody>
      </p:sp>
      <p:sp>
        <p:nvSpPr>
          <p:cNvPr id="2427" name="Google Shape;2427;p16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7, 1, 8,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9, 17, 26,</a:t>
            </a:r>
            <a:r>
              <a:rPr lang="en-GB">
                <a:latin typeface="Lexend"/>
              </a:rPr>
              <a:t> …</a:t>
            </a:r>
            <a:endParaRPr/>
          </a:p>
        </p:txBody>
      </p:sp>
      <p:sp>
        <p:nvSpPr>
          <p:cNvPr id="2428" name="Google Shape;2428;p16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8, 5,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13, 18, 31,</a:t>
            </a:r>
            <a:r>
              <a:rPr lang="en-GB">
                <a:latin typeface="Lexend"/>
              </a:rPr>
              <a:t> …</a:t>
            </a:r>
            <a:endParaRPr/>
          </a:p>
        </p:txBody>
      </p:sp>
      <p:sp>
        <p:nvSpPr>
          <p:cNvPr id="2429" name="Google Shape;2429;p16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5, −3,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2,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−1, 1</a:t>
            </a:r>
            <a:r>
              <a:rPr lang="en-GB">
                <a:latin typeface="Lexend"/>
              </a:rPr>
              <a:t>  …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1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taxanayaasha kale</a:t>
            </a:r>
            <a:endParaRPr/>
          </a:p>
        </p:txBody>
      </p:sp>
      <p:sp>
        <p:nvSpPr>
          <p:cNvPr id="2435" name="Google Shape;2435;p162"/>
          <p:cNvSpPr txBox="1"/>
          <p:nvPr>
            <p:ph idx="1" type="body"/>
          </p:nvPr>
        </p:nvSpPr>
        <p:spPr>
          <a:xfrm>
            <a:off x="324000" y="8100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Adigoo ogaanaya qaabka (pattern), soo hel labada erey ee xiga ee taxane kasta.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2436" name="Google Shape;2436;p162"/>
          <p:cNvSpPr txBox="1"/>
          <p:nvPr>
            <p:ph idx="1" type="body"/>
          </p:nvPr>
        </p:nvSpPr>
        <p:spPr>
          <a:xfrm>
            <a:off x="324000" y="1419600"/>
            <a:ext cx="4248000" cy="34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32, 128,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14, 20,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15, 23,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16, 26,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10, 18,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17, 29,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8, 2, 10, 12,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8, 2, </a:t>
            </a:r>
            <a:r>
              <a:rPr lang="en-GB" sz="1400">
                <a:latin typeface="Lexend"/>
              </a:rPr>
              <a:t>−</a:t>
            </a:r>
            <a:r>
              <a:rPr lang="en-GB" sz="1400">
                <a:latin typeface="Lexend"/>
              </a:rPr>
              <a:t>4</a:t>
            </a:r>
            <a:r>
              <a:rPr lang="en-GB" sz="1400">
                <a:latin typeface="Lexend"/>
              </a:rPr>
              <a:t>,</a:t>
            </a:r>
            <a:r>
              <a:rPr lang="en-GB" sz="1400">
                <a:latin typeface="Lexend"/>
              </a:rPr>
              <a:t> −10, …</a:t>
            </a:r>
            <a:endParaRPr sz="1800"/>
          </a:p>
        </p:txBody>
      </p:sp>
      <p:sp>
        <p:nvSpPr>
          <p:cNvPr id="2437" name="Google Shape;2437;p162"/>
          <p:cNvSpPr txBox="1"/>
          <p:nvPr>
            <p:ph idx="1" type="body"/>
          </p:nvPr>
        </p:nvSpPr>
        <p:spPr>
          <a:xfrm>
            <a:off x="4591200" y="1419600"/>
            <a:ext cx="4248000" cy="34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3, 5, 11, 21,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4, 6, 12, 22,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6, 10, 22, 42, </a:t>
            </a:r>
            <a:r>
              <a:rPr lang="en-GB" sz="1400">
                <a:latin typeface="Lexend"/>
              </a:rPr>
              <a:t>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−3, −5, −8, −13,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−3, −5, −7, −9,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2, −6, 18, −54, …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400">
                <a:latin typeface="Lexend"/>
              </a:rPr>
              <a:t>1, −7, −10, −8, …</a:t>
            </a:r>
            <a:endParaRPr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1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taxanayaasha kale</a:t>
            </a:r>
            <a:endParaRPr/>
          </a:p>
        </p:txBody>
      </p:sp>
      <p:sp>
        <p:nvSpPr>
          <p:cNvPr id="2443" name="Google Shape;2443;p163"/>
          <p:cNvSpPr txBox="1"/>
          <p:nvPr>
            <p:ph idx="1" type="body"/>
          </p:nvPr>
        </p:nvSpPr>
        <p:spPr>
          <a:xfrm>
            <a:off x="324000" y="7338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Caasha, Isra iyo Cabdi waxay abuureen taxane oo ka bilaabmaya ereyada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}{6},\ \frac{1}{2},\ ...&quot;&gt;&lt;mfrac&gt;&lt;mn&gt;1&lt;/mn&gt;&lt;mn&gt;6&lt;/mn&gt;&lt;/mfrac&gt;&lt;mo&gt;,&lt;/mo&gt;&lt;mtext&gt;&lt;/mtext&gt;&lt;mfrac&gt;&lt;mn&gt;1&lt;/mn&gt;&lt;mn&gt;2&lt;/mn&gt;&lt;/mfrac&gt;&lt;mo&gt;,&lt;/mo&gt;&lt;mtext&gt;&lt;/mtext&gt;&lt;mo&gt;.&lt;/mo&gt;&lt;mo&gt;.&lt;/mo&gt;&lt;mo&gt;.&lt;/mo&gt;&lt;/math&gt;" id="2444" name="Google Shape;2444;p163" title="one sixth comma one half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00" y="1192800"/>
            <a:ext cx="871107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5" name="Google Shape;2445;p163"/>
          <p:cNvSpPr txBox="1"/>
          <p:nvPr>
            <p:ph idx="1" type="body"/>
          </p:nvPr>
        </p:nvSpPr>
        <p:spPr>
          <a:xfrm>
            <a:off x="324000" y="1839700"/>
            <a:ext cx="5383200" cy="303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Su'aal kasta, sharax jawaabtaada.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Yaa abuuray taxane xisaabeed (arithmetic sequence)?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 startAt="2"/>
            </a:pPr>
            <a:r>
              <a:rPr lang="en-GB" sz="1400">
                <a:latin typeface="Lexend"/>
              </a:rPr>
              <a:t>Yaa abuuray taxane joomatari (geometric sequence)?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 startAt="3"/>
            </a:pPr>
            <a:r>
              <a:rPr lang="en-GB" sz="1400">
                <a:latin typeface="Lexend"/>
              </a:rPr>
              <a:t>Yaa abuuray taxane laba jibaaran (quadratic sequence)?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Lexend"/>
              </a:rPr>
              <a:t>(taxane leh kala duwanaansho labaad oo wada mid ah)</a:t>
            </a:r>
            <a:endParaRPr sz="18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                          </a:t>
            </a:r>
            <a:endParaRPr sz="1800"/>
          </a:p>
        </p:txBody>
      </p:sp>
      <p:pic>
        <p:nvPicPr>
          <p:cNvPr id="2446" name="Google Shape;2446;p16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094926" y="1375572"/>
            <a:ext cx="343648" cy="65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7" name="Google Shape;2447;p163"/>
          <p:cNvSpPr txBox="1"/>
          <p:nvPr/>
        </p:nvSpPr>
        <p:spPr>
          <a:xfrm>
            <a:off x="5832150" y="2129196"/>
            <a:ext cx="8883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48" name="Google Shape;2448;p16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67570" y="2520149"/>
            <a:ext cx="631707" cy="611321"/>
          </a:xfrm>
          <a:prstGeom prst="rect">
            <a:avLst/>
          </a:prstGeom>
          <a:noFill/>
          <a:ln>
            <a:noFill/>
          </a:ln>
        </p:spPr>
      </p:pic>
      <p:sp>
        <p:nvSpPr>
          <p:cNvPr id="2449" name="Google Shape;2449;p163"/>
          <p:cNvSpPr txBox="1"/>
          <p:nvPr/>
        </p:nvSpPr>
        <p:spPr>
          <a:xfrm flipH="1">
            <a:off x="7880400" y="3161496"/>
            <a:ext cx="9396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0" name="Google Shape;2450;p163"/>
          <p:cNvSpPr txBox="1"/>
          <p:nvPr/>
        </p:nvSpPr>
        <p:spPr>
          <a:xfrm>
            <a:off x="5894525" y="4542396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51" name="Google Shape;2451;p16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17620" y="3951714"/>
            <a:ext cx="464616" cy="51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2" name="Google Shape;2452;p163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 flipH="1">
            <a:off x="6448126" y="1116600"/>
            <a:ext cx="2223124" cy="84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1\frac{1}{6},\ 2\ \frac{1}{6},\ ...&quot;&gt;&lt;mfrac&gt;&lt;mn&gt;1&lt;/mn&gt;&lt;mn&gt;6&lt;/mn&gt;&lt;/mfrac&gt;&lt;mo&gt;,&lt;/mo&gt;&lt;mtext&gt;&lt;/mtext&gt;&lt;mfrac&gt;&lt;mn&gt;1&lt;/mn&gt;&lt;mn&gt;2&lt;/mn&gt;&lt;/mfrac&gt;&lt;mo&gt;,&lt;/mo&gt;&lt;mtext&gt;&lt;/mtext&gt;&lt;mn&gt;1&lt;/mn&gt;&lt;mfrac&gt;&lt;mn&gt;1&lt;/mn&gt;&lt;mn&gt;6&lt;/mn&gt;&lt;/mfrac&gt;&lt;mo&gt;,&lt;/mo&gt;&lt;mtext&gt;&lt;/mtext&gt;&lt;mn&gt;2&lt;/mn&gt;&lt;mtext&gt;&lt;/mtext&gt;&lt;mfrac&gt;&lt;mn&gt;1&lt;/mn&gt;&lt;mn&gt;6&lt;/mn&gt;&lt;/mfrac&gt;&lt;mo&gt;,&lt;/mo&gt;&lt;mtext&gt;&lt;/mtext&gt;&lt;mo&gt;.&lt;/mo&gt;&lt;mo&gt;.&lt;/mo&gt;&lt;mo&gt;.&lt;/mo&gt;&lt;/math&gt;" id="2453" name="Google Shape;2453;p163" title="one sixth comma one half comma 1 and one sixth comma 2 one sixth comma period period perio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54850" y="1319784"/>
            <a:ext cx="1816676" cy="457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163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 flipH="1">
            <a:off x="6531251" y="3463900"/>
            <a:ext cx="2108099" cy="849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1\frac{1}{2},\ 4\frac{1}{2},\ ...&quot;&gt;&lt;mfrac&gt;&lt;mn&gt;1&lt;/mn&gt;&lt;mn&gt;6&lt;/mn&gt;&lt;/mfrac&gt;&lt;mo&gt;,&lt;/mo&gt;&lt;mtext&gt;&lt;/mtext&gt;&lt;mfrac&gt;&lt;mn&gt;1&lt;/mn&gt;&lt;mn&gt;2&lt;/mn&gt;&lt;/mfrac&gt;&lt;mo&gt;,&lt;/mo&gt;&lt;mtext&gt;&lt;/mtext&gt;&lt;mn&gt;1&lt;/mn&gt;&lt;mfrac&gt;&lt;mn&gt;1&lt;/mn&gt;&lt;mn&gt;2&lt;/mn&gt;&lt;/mfrac&gt;&lt;mo&gt;,&lt;/mo&gt;&lt;mtext&gt;&lt;/mtext&gt;&lt;mn&gt;4&lt;/mn&gt;&lt;mfrac&gt;&lt;mn&gt;1&lt;/mn&gt;&lt;mn&gt;2&lt;/mn&gt;&lt;/mfrac&gt;&lt;mo&gt;,&lt;/mo&gt;&lt;mtext&gt;&lt;/mtext&gt;&lt;mo&gt;.&lt;/mo&gt;&lt;mo&gt;.&lt;/mo&gt;&lt;mo&gt;.&lt;/mo&gt;&lt;/math&gt;" id="2455" name="Google Shape;2455;p163" title="one sixth comma one half comma 1 and one half comma 4 and one half comma period period perio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20449" y="3652280"/>
            <a:ext cx="1816675" cy="47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6" name="Google Shape;2456;p163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>
            <a:off x="6003698" y="2418300"/>
            <a:ext cx="2063877" cy="84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\frac{5}{6},\ 1\frac{1}{6},\ ...&quot;&gt;&lt;mfrac&gt;&lt;mn&gt;1&lt;/mn&gt;&lt;mn&gt;6&lt;/mn&gt;&lt;/mfrac&gt;&lt;mo&gt;,&lt;/mo&gt;&lt;mtext&gt;&lt;/mtext&gt;&lt;mfrac&gt;&lt;mn&gt;1&lt;/mn&gt;&lt;mn&gt;2&lt;/mn&gt;&lt;/mfrac&gt;&lt;mo&gt;,&lt;/mo&gt;&lt;mtext&gt;&lt;/mtext&gt;&lt;mfrac&gt;&lt;mn&gt;5&lt;/mn&gt;&lt;mn&gt;6&lt;/mn&gt;&lt;/mfrac&gt;&lt;mo&gt;,&lt;/mo&gt;&lt;mtext&gt;&lt;/mtext&gt;&lt;mn&gt;1&lt;/mn&gt;&lt;mfrac&gt;&lt;mn&gt;1&lt;/mn&gt;&lt;mn&gt;6&lt;/mn&gt;&lt;/mfrac&gt;&lt;mo&gt;,&lt;/mo&gt;&lt;mtext&gt;&lt;/mtext&gt;&lt;mo&gt;.&lt;/mo&gt;&lt;mo&gt;.&lt;/mo&gt;&lt;mo&gt;.&lt;/mo&gt;&lt;/math&gt;" id="2457" name="Google Shape;2457;p163" title="one sixth comma one half comma five sixths comma 1 and one sixth comma period period perio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46280" y="2587152"/>
            <a:ext cx="1706306" cy="4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1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Sahminta taxanayaasha kale</a:t>
            </a:r>
            <a:endParaRPr/>
          </a:p>
        </p:txBody>
      </p:sp>
      <p:sp>
        <p:nvSpPr>
          <p:cNvPr id="2463" name="Google Shape;2463;p164"/>
          <p:cNvSpPr txBox="1"/>
          <p:nvPr>
            <p:ph idx="1" type="body"/>
          </p:nvPr>
        </p:nvSpPr>
        <p:spPr>
          <a:xfrm>
            <a:off x="324000" y="1240500"/>
            <a:ext cx="8496000" cy="34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32, 128, … 512, 2048 Taxane joomatari oo leh saami guud (common ratio) ×2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14, 20,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26, 32, Arithmetic sequence with common difference +6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15, 23,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32, 42 Quadratic sequence with second difference +1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16, 26,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38, 52 Quadratic sequence with second difference +2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10, 18, … 28, 46 Ku dar labada xilli ee hore si aad u hesho xiga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2, 8, 17, 29,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44, 62 Quadratic sequence with second difference +3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8, 2, 10, 12, … 22, 34 Ku dar labada xilli ee hore si aad u hesho xiga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8, 2, −4, −10,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−16, −22</a:t>
            </a:r>
            <a:r>
              <a:rPr lang="en-GB" sz="1400">
                <a:latin typeface="Lexend"/>
              </a:rPr>
              <a:t>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Linear sequence with common difference −6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64" name="Google Shape;2464;p164"/>
          <p:cNvSpPr txBox="1"/>
          <p:nvPr>
            <p:ph idx="1" type="body"/>
          </p:nvPr>
        </p:nvSpPr>
        <p:spPr>
          <a:xfrm>
            <a:off x="324000" y="835500"/>
            <a:ext cx="82377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By working out the pattern, find the next two terms in each sequence.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p1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Exploring other sequences</a:t>
            </a:r>
            <a:endParaRPr/>
          </a:p>
        </p:txBody>
      </p:sp>
      <p:sp>
        <p:nvSpPr>
          <p:cNvPr id="2470" name="Google Shape;2470;p165"/>
          <p:cNvSpPr txBox="1"/>
          <p:nvPr>
            <p:ph idx="1" type="body"/>
          </p:nvPr>
        </p:nvSpPr>
        <p:spPr>
          <a:xfrm>
            <a:off x="324000" y="683100"/>
            <a:ext cx="8237700" cy="4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By working out the pa</a:t>
            </a:r>
            <a:r>
              <a:rPr lang="en-GB" sz="1800">
                <a:latin typeface="Lexend"/>
              </a:rPr>
              <a:t>t</a:t>
            </a:r>
            <a:r>
              <a:rPr lang="en-GB" sz="1800">
                <a:latin typeface="Lexend"/>
              </a:rPr>
              <a:t>tern, find the next two terms in each sequence.</a:t>
            </a:r>
            <a:endParaRPr sz="1800"/>
          </a:p>
        </p:txBody>
      </p:sp>
      <p:sp>
        <p:nvSpPr>
          <p:cNvPr id="2471" name="Google Shape;2471;p165"/>
          <p:cNvSpPr txBox="1"/>
          <p:nvPr>
            <p:ph idx="1" type="body"/>
          </p:nvPr>
        </p:nvSpPr>
        <p:spPr>
          <a:xfrm>
            <a:off x="362100" y="1086900"/>
            <a:ext cx="8419800" cy="372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3, 5, 11, 21, …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35, 53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Quadratic sequence with second difference +4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4, 6, 12, 22,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36, 54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Quadratic sequence with second difference +4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6, 10, 22, 42,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70, 106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Quadratic sequence with second difference +8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−3, −5, −8, −13, … −21, −34 Ku dar labada xilli ee hore si aad u hesho xiga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−3, −5, −7, −9,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−11, −13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Arithmetic sequence with common difference −2 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2, −6, 18, −54,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162, −486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Geometric sequence with common ratio ×(−3)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9"/>
            </a:pPr>
            <a:r>
              <a:rPr lang="en-GB" sz="1800">
                <a:latin typeface="Lexend"/>
              </a:rPr>
              <a:t>1,  −7,  −10,  −8, …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−1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 11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Quadratic sequence with second difference + 5 </a:t>
            </a:r>
            <a:endParaRPr sz="1800"/>
          </a:p>
        </p:txBody>
      </p:sp>
      <p:grpSp>
        <p:nvGrpSpPr>
          <p:cNvPr id="2472" name="Google Shape;2472;p165"/>
          <p:cNvGrpSpPr/>
          <p:nvPr/>
        </p:nvGrpSpPr>
        <p:grpSpPr>
          <a:xfrm>
            <a:off x="837846" y="4117516"/>
            <a:ext cx="1565968" cy="694543"/>
            <a:chOff x="1117250" y="1719998"/>
            <a:chExt cx="1795629" cy="791954"/>
          </a:xfrm>
        </p:grpSpPr>
        <p:sp>
          <p:nvSpPr>
            <p:cNvPr id="2473" name="Google Shape;2473;p165"/>
            <p:cNvSpPr/>
            <p:nvPr/>
          </p:nvSpPr>
          <p:spPr>
            <a:xfrm>
              <a:off x="2288879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74" name="Google Shape;2474;p165"/>
            <p:cNvSpPr/>
            <p:nvPr/>
          </p:nvSpPr>
          <p:spPr>
            <a:xfrm>
              <a:off x="1180455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−8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75" name="Google Shape;2475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1117250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6" name="Google Shape;2476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222215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7" name="Google Shape;2477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163019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8" name="Google Shape;2478;p165"/>
            <p:cNvSpPr/>
            <p:nvPr/>
          </p:nvSpPr>
          <p:spPr>
            <a:xfrm>
              <a:off x="1734667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479" name="Google Shape;2479;p165"/>
            <p:cNvGrpSpPr/>
            <p:nvPr/>
          </p:nvGrpSpPr>
          <p:grpSpPr>
            <a:xfrm>
              <a:off x="1335032" y="2095816"/>
              <a:ext cx="1200391" cy="416136"/>
              <a:chOff x="2787000" y="2069699"/>
              <a:chExt cx="1335400" cy="539595"/>
            </a:xfrm>
          </p:grpSpPr>
          <p:grpSp>
            <p:nvGrpSpPr>
              <p:cNvPr id="2480" name="Google Shape;2480;p165"/>
              <p:cNvGrpSpPr/>
              <p:nvPr/>
            </p:nvGrpSpPr>
            <p:grpSpPr>
              <a:xfrm>
                <a:off x="2787000" y="2069699"/>
                <a:ext cx="687700" cy="539595"/>
                <a:chOff x="2787000" y="2069699"/>
                <a:chExt cx="687700" cy="539595"/>
              </a:xfrm>
            </p:grpSpPr>
            <p:pic>
              <p:nvPicPr>
                <p:cNvPr id="2481" name="Google Shape;2481;p16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27870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82" name="Google Shape;2482;p165"/>
                <p:cNvSpPr/>
                <p:nvPr/>
              </p:nvSpPr>
              <p:spPr>
                <a:xfrm>
                  <a:off x="2839297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+5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2483" name="Google Shape;2483;p165"/>
              <p:cNvGrpSpPr/>
              <p:nvPr/>
            </p:nvGrpSpPr>
            <p:grpSpPr>
              <a:xfrm>
                <a:off x="3434700" y="2069699"/>
                <a:ext cx="687700" cy="539595"/>
                <a:chOff x="3434700" y="2069699"/>
                <a:chExt cx="687700" cy="539595"/>
              </a:xfrm>
            </p:grpSpPr>
            <p:pic>
              <p:nvPicPr>
                <p:cNvPr id="2484" name="Google Shape;2484;p16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59597" l="61559" r="13951" t="27330"/>
                <a:stretch/>
              </p:blipFill>
              <p:spPr>
                <a:xfrm flipH="1" rot="10800000">
                  <a:off x="3434700" y="2069699"/>
                  <a:ext cx="687700" cy="22285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85" name="Google Shape;2485;p165"/>
                <p:cNvSpPr/>
                <p:nvPr/>
              </p:nvSpPr>
              <p:spPr>
                <a:xfrm>
                  <a:off x="3486982" y="2315594"/>
                  <a:ext cx="595500" cy="29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+5</a:t>
                  </a:r>
                  <a:endParaRPr sz="1800"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</p:grpSp>
      <p:grpSp>
        <p:nvGrpSpPr>
          <p:cNvPr id="2486" name="Google Shape;2486;p165"/>
          <p:cNvGrpSpPr/>
          <p:nvPr/>
        </p:nvGrpSpPr>
        <p:grpSpPr>
          <a:xfrm>
            <a:off x="2068820" y="4447020"/>
            <a:ext cx="539088" cy="364928"/>
            <a:chOff x="3434700" y="2069699"/>
            <a:chExt cx="687700" cy="539595"/>
          </a:xfrm>
        </p:grpSpPr>
        <p:pic>
          <p:nvPicPr>
            <p:cNvPr id="2487" name="Google Shape;2487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3434700" y="2069699"/>
              <a:ext cx="687700" cy="2228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8" name="Google Shape;2488;p165"/>
            <p:cNvSpPr/>
            <p:nvPr/>
          </p:nvSpPr>
          <p:spPr>
            <a:xfrm>
              <a:off x="3486982" y="2315594"/>
              <a:ext cx="595500" cy="29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89" name="Google Shape;2489;p165"/>
          <p:cNvGrpSpPr/>
          <p:nvPr/>
        </p:nvGrpSpPr>
        <p:grpSpPr>
          <a:xfrm>
            <a:off x="2334830" y="4117516"/>
            <a:ext cx="602384" cy="306655"/>
            <a:chOff x="2222151" y="1719998"/>
            <a:chExt cx="690728" cy="349664"/>
          </a:xfrm>
        </p:grpSpPr>
        <p:sp>
          <p:nvSpPr>
            <p:cNvPr id="2490" name="Google Shape;2490;p165"/>
            <p:cNvSpPr/>
            <p:nvPr/>
          </p:nvSpPr>
          <p:spPr>
            <a:xfrm>
              <a:off x="2288879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91" name="Google Shape;2491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222215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2" name="Google Shape;2492;p165"/>
          <p:cNvGrpSpPr/>
          <p:nvPr/>
        </p:nvGrpSpPr>
        <p:grpSpPr>
          <a:xfrm>
            <a:off x="2868230" y="4117516"/>
            <a:ext cx="602384" cy="306655"/>
            <a:chOff x="2222151" y="1719998"/>
            <a:chExt cx="690728" cy="349664"/>
          </a:xfrm>
        </p:grpSpPr>
        <p:sp>
          <p:nvSpPr>
            <p:cNvPr id="2493" name="Google Shape;2493;p165"/>
            <p:cNvSpPr/>
            <p:nvPr/>
          </p:nvSpPr>
          <p:spPr>
            <a:xfrm>
              <a:off x="2288879" y="1904062"/>
              <a:ext cx="624000" cy="16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+12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94" name="Google Shape;2494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2222151" y="1719998"/>
              <a:ext cx="570168" cy="1840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5" name="Google Shape;2495;p165"/>
          <p:cNvGrpSpPr/>
          <p:nvPr/>
        </p:nvGrpSpPr>
        <p:grpSpPr>
          <a:xfrm>
            <a:off x="2602220" y="4447020"/>
            <a:ext cx="539088" cy="364928"/>
            <a:chOff x="3434700" y="2069699"/>
            <a:chExt cx="687700" cy="539595"/>
          </a:xfrm>
        </p:grpSpPr>
        <p:pic>
          <p:nvPicPr>
            <p:cNvPr id="2496" name="Google Shape;2496;p165"/>
            <p:cNvPicPr preferRelativeResize="0"/>
            <p:nvPr/>
          </p:nvPicPr>
          <p:blipFill rotWithShape="1">
            <a:blip r:embed="rId3">
              <a:alphaModFix/>
            </a:blip>
            <a:srcRect b="59597" l="61559" r="13951" t="27330"/>
            <a:stretch/>
          </p:blipFill>
          <p:spPr>
            <a:xfrm flipH="1" rot="10800000">
              <a:off x="3434700" y="2069699"/>
              <a:ext cx="687700" cy="2228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7" name="Google Shape;2497;p165"/>
            <p:cNvSpPr/>
            <p:nvPr/>
          </p:nvSpPr>
          <p:spPr>
            <a:xfrm>
              <a:off x="3486982" y="2315594"/>
              <a:ext cx="595500" cy="29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+5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p1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Exploring other sequences</a:t>
            </a:r>
            <a:endParaRPr/>
          </a:p>
        </p:txBody>
      </p:sp>
      <p:sp>
        <p:nvSpPr>
          <p:cNvPr id="2503" name="Google Shape;2503;p166"/>
          <p:cNvSpPr txBox="1"/>
          <p:nvPr>
            <p:ph idx="1" type="body"/>
          </p:nvPr>
        </p:nvSpPr>
        <p:spPr>
          <a:xfrm>
            <a:off x="324000" y="76825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Aisha, Izzy iyo Lucas dhamaantood waxay abuureen taxane oo ka bilaabmaya xilliyada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}{6},\ \frac{1}{2},\ ...&quot;&gt;&lt;mfrac&gt;&lt;mn&gt;1&lt;/mn&gt;&lt;mn&gt;6&lt;/mn&gt;&lt;/mfrac&gt;&lt;mo&gt;,&lt;/mo&gt;&lt;mtext&gt;&lt;/mtext&gt;&lt;mfrac&gt;&lt;mn&gt;1&lt;/mn&gt;&lt;mn&gt;2&lt;/mn&gt;&lt;/mfrac&gt;&lt;mo&gt;,&lt;/mo&gt;&lt;mtext&gt;&lt;/mtext&gt;&lt;mo&gt;.&lt;/mo&gt;&lt;mo&gt;.&lt;/mo&gt;&lt;mo&gt;.&lt;/mo&gt;&lt;/math&gt;" id="2504" name="Google Shape;2504;p166" title="one sixth comma one half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00" y="1192800"/>
            <a:ext cx="871107" cy="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5" name="Google Shape;2505;p166"/>
          <p:cNvSpPr txBox="1"/>
          <p:nvPr>
            <p:ph idx="1" type="body"/>
          </p:nvPr>
        </p:nvSpPr>
        <p:spPr>
          <a:xfrm>
            <a:off x="324000" y="1796700"/>
            <a:ext cx="5335200" cy="303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Su'aal kasta, sharax jawaabtaada.</a:t>
            </a:r>
            <a:endParaRPr sz="1800"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lphaLcParenR"/>
            </a:pPr>
            <a:r>
              <a:rPr lang="en-GB" sz="1400">
                <a:latin typeface="Lexend"/>
              </a:rPr>
              <a:t>Who has created an arithmetic sequence?</a:t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Izzy, common difference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2"/>
            </a:pPr>
            <a:r>
              <a:rPr lang="en-GB" sz="1400">
                <a:latin typeface="Lexend"/>
              </a:rPr>
              <a:t>Yaa abuuray taxane joomatari (geometric sequence)?</a:t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Cabdi, saamiga guud (common ratio) × 3</a:t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arenR" startAt="3"/>
            </a:pPr>
            <a:r>
              <a:rPr lang="en-GB" sz="1400">
                <a:latin typeface="Lexend"/>
              </a:rPr>
              <a:t>Yaa abuuray taxane laba jibaaran (quadratic sequence)?</a:t>
            </a:r>
            <a:endParaRPr sz="1800"/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Caasha, taxanaha ka dib ka dib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farqiga labaad ee guud (common second difference) waa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2506" name="Google Shape;2506;p16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94926" y="1375572"/>
            <a:ext cx="343648" cy="65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7" name="Google Shape;2507;p166"/>
          <p:cNvSpPr txBox="1"/>
          <p:nvPr/>
        </p:nvSpPr>
        <p:spPr>
          <a:xfrm>
            <a:off x="5832150" y="2129196"/>
            <a:ext cx="8883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08" name="Google Shape;2508;p16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067570" y="2520149"/>
            <a:ext cx="631707" cy="611321"/>
          </a:xfrm>
          <a:prstGeom prst="rect">
            <a:avLst/>
          </a:prstGeom>
          <a:noFill/>
          <a:ln>
            <a:noFill/>
          </a:ln>
        </p:spPr>
      </p:pic>
      <p:sp>
        <p:nvSpPr>
          <p:cNvPr id="2509" name="Google Shape;2509;p166"/>
          <p:cNvSpPr txBox="1"/>
          <p:nvPr/>
        </p:nvSpPr>
        <p:spPr>
          <a:xfrm flipH="1">
            <a:off x="7880400" y="3161496"/>
            <a:ext cx="9396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0" name="Google Shape;2510;p166"/>
          <p:cNvSpPr txBox="1"/>
          <p:nvPr/>
        </p:nvSpPr>
        <p:spPr>
          <a:xfrm>
            <a:off x="5894525" y="4542396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11" name="Google Shape;2511;p16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17620" y="3951714"/>
            <a:ext cx="464616" cy="513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166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 flipH="1">
            <a:off x="6448123" y="1116600"/>
            <a:ext cx="2063877" cy="84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1\frac{1}{6},\ 2\ \frac{1}{6},\ ...&quot;&gt;&lt;mfrac&gt;&lt;mn&gt;1&lt;/mn&gt;&lt;mn&gt;6&lt;/mn&gt;&lt;/mfrac&gt;&lt;mo&gt;,&lt;/mo&gt;&lt;mtext&gt;&lt;/mtext&gt;&lt;mfrac&gt;&lt;mn&gt;1&lt;/mn&gt;&lt;mn&gt;2&lt;/mn&gt;&lt;/mfrac&gt;&lt;mo&gt;,&lt;/mo&gt;&lt;mtext&gt;&lt;/mtext&gt;&lt;mn&gt;1&lt;/mn&gt;&lt;mfrac&gt;&lt;mn&gt;1&lt;/mn&gt;&lt;mn&gt;6&lt;/mn&gt;&lt;/mfrac&gt;&lt;mo&gt;,&lt;/mo&gt;&lt;mtext&gt;&lt;/mtext&gt;&lt;mn&gt;2&lt;/mn&gt;&lt;mtext&gt;&lt;/mtext&gt;&lt;mfrac&gt;&lt;mn&gt;1&lt;/mn&gt;&lt;mn&gt;6&lt;/mn&gt;&lt;/mfrac&gt;&lt;mo&gt;,&lt;/mo&gt;&lt;mtext&gt;&lt;/mtext&gt;&lt;mo&gt;.&lt;/mo&gt;&lt;mo&gt;.&lt;/mo&gt;&lt;mo&gt;.&lt;/mo&gt;&lt;/math&gt;" id="2513" name="Google Shape;2513;p166" title="one sixth comma one half comma 1 and one sixth comma 2 one sixth comma period period perio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54850" y="1319784"/>
            <a:ext cx="1816676" cy="457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4" name="Google Shape;2514;p166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 flipH="1">
            <a:off x="6531251" y="3463900"/>
            <a:ext cx="2108099" cy="849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1\frac{1}{2},\ 4\frac{1}{2},\ ...&quot;&gt;&lt;mfrac&gt;&lt;mn&gt;1&lt;/mn&gt;&lt;mn&gt;6&lt;/mn&gt;&lt;/mfrac&gt;&lt;mo&gt;,&lt;/mo&gt;&lt;mtext&gt;&lt;/mtext&gt;&lt;mfrac&gt;&lt;mn&gt;1&lt;/mn&gt;&lt;mn&gt;2&lt;/mn&gt;&lt;/mfrac&gt;&lt;mo&gt;,&lt;/mo&gt;&lt;mtext&gt;&lt;/mtext&gt;&lt;mn&gt;1&lt;/mn&gt;&lt;mfrac&gt;&lt;mn&gt;1&lt;/mn&gt;&lt;mn&gt;2&lt;/mn&gt;&lt;/mfrac&gt;&lt;mo&gt;,&lt;/mo&gt;&lt;mtext&gt;&lt;/mtext&gt;&lt;mn&gt;4&lt;/mn&gt;&lt;mfrac&gt;&lt;mn&gt;1&lt;/mn&gt;&lt;mn&gt;2&lt;/mn&gt;&lt;/mfrac&gt;&lt;mo&gt;,&lt;/mo&gt;&lt;mtext&gt;&lt;/mtext&gt;&lt;mo&gt;.&lt;/mo&gt;&lt;mo&gt;.&lt;/mo&gt;&lt;mo&gt;.&lt;/mo&gt;&lt;/math&gt;" id="2515" name="Google Shape;2515;p166" title="one sixth comma one half comma 1 and one half comma 4 and one half comma period period perio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20449" y="3652280"/>
            <a:ext cx="1816675" cy="472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6" name="Google Shape;2516;p166"/>
          <p:cNvPicPr preferRelativeResize="0"/>
          <p:nvPr/>
        </p:nvPicPr>
        <p:blipFill rotWithShape="1">
          <a:blip r:embed="rId7">
            <a:alphaModFix/>
          </a:blip>
          <a:srcRect b="0" l="0" r="69082" t="56280"/>
          <a:stretch/>
        </p:blipFill>
        <p:spPr>
          <a:xfrm>
            <a:off x="6003698" y="2418300"/>
            <a:ext cx="2063877" cy="849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,\ \frac{1}{2},\ \frac{5}{6},\ 1\frac{1}{6},\ ...&quot;&gt;&lt;mfrac&gt;&lt;mn&gt;1&lt;/mn&gt;&lt;mn&gt;6&lt;/mn&gt;&lt;/mfrac&gt;&lt;mo&gt;,&lt;/mo&gt;&lt;mtext&gt;&lt;/mtext&gt;&lt;mfrac&gt;&lt;mn&gt;1&lt;/mn&gt;&lt;mn&gt;2&lt;/mn&gt;&lt;/mfrac&gt;&lt;mo&gt;,&lt;/mo&gt;&lt;mtext&gt;&lt;/mtext&gt;&lt;mfrac&gt;&lt;mn&gt;5&lt;/mn&gt;&lt;mn&gt;6&lt;/mn&gt;&lt;/mfrac&gt;&lt;mo&gt;,&lt;/mo&gt;&lt;mtext&gt;&lt;/mtext&gt;&lt;mn&gt;1&lt;/mn&gt;&lt;mfrac&gt;&lt;mn&gt;1&lt;/mn&gt;&lt;mn&gt;6&lt;/mn&gt;&lt;/mfrac&gt;&lt;mo&gt;,&lt;/mo&gt;&lt;mtext&gt;&lt;/mtext&gt;&lt;mo&gt;.&lt;/mo&gt;&lt;mo&gt;.&lt;/mo&gt;&lt;mo&gt;.&lt;/mo&gt;&lt;/math&gt;" id="2517" name="Google Shape;2517;p166" title="one sixth comma one half comma five sixths comma 1 and one sixth comma period period perio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46280" y="2587152"/>
            <a:ext cx="1706306" cy="47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+\frac{1}{3}&quot;&gt;&lt;mo&gt;+&lt;/mo&gt;&lt;mfrac&gt;&lt;mn&gt;1&lt;/mn&gt;&lt;mn&gt;3&lt;/mn&gt;&lt;/mfrac&gt;&lt;/math&gt;" id="2518" name="Google Shape;2518;p166" title="positive one third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63449" y="2454987"/>
            <a:ext cx="306149" cy="457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+\frac{1}{3}&quot;&gt;&lt;mo&gt;+&lt;/mo&gt;&lt;mfrac&gt;&lt;mn&gt;1&lt;/mn&gt;&lt;mn&gt;3&lt;/mn&gt;&lt;/mfrac&gt;&lt;/math&gt;" id="2519" name="Google Shape;2519;p166" title="positive one third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17750" y="3865146"/>
            <a:ext cx="343650" cy="513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+\frac{2}{3}&quot;&gt;&lt;mo&gt;+&lt;/mo&gt;&lt;mfrac&gt;&lt;mn&gt;2&lt;/mn&gt;&lt;mn&gt;3&lt;/mn&gt;&lt;/mfrac&gt;&lt;/math&gt;" id="2520" name="Google Shape;2520;p166" title="positive two thirds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58762" y="3865146"/>
            <a:ext cx="343650" cy="513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+\frac{3}{3}&quot;&gt;&lt;mo&gt;+&lt;/mo&gt;&lt;mfrac&gt;&lt;mn&gt;3&lt;/mn&gt;&lt;mn&gt;3&lt;/mn&gt;&lt;/mfrac&gt;&lt;/math&gt;" id="2521" name="Google Shape;2521;p166" title="positive three thirds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17700" y="3865146"/>
            <a:ext cx="343650" cy="513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+\frac{1}{3}&quot;&gt;&lt;mo&gt;+&lt;/mo&gt;&lt;mfrac&gt;&lt;mn&gt;1&lt;/mn&gt;&lt;mn&gt;3&lt;/mn&gt;&lt;/mfrac&gt;&lt;/math&gt;" id="2522" name="Google Shape;2522;p166" title="positive one third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02400" y="4319992"/>
            <a:ext cx="343650" cy="513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6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167"/>
          <p:cNvSpPr txBox="1"/>
          <p:nvPr>
            <p:ph idx="1" type="body"/>
          </p:nvPr>
        </p:nvSpPr>
        <p:spPr>
          <a:xfrm>
            <a:off x="324000" y="8298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Taxanaha xisaabeed (arithmetic sequences) waxaa lagu gartaa hubinta farqiga guud (common difference) ee xubnaha.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Taxanaha joomatari (geometric sequences) waxaa lagu gartaa hubinta saamiga guud (common ratio) ee xubnaha.</a:t>
            </a:r>
            <a:endParaRPr sz="2000"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Qaar ka mid ah taxanayaasha waxay leeyihiin farqi labaad oo guud, tirooyinka laba jibaaran iyo saddexagalka waa tusaale.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666666"/>
                </a:solidFill>
                <a:latin typeface="Lexend"/>
              </a:rPr>
              <a:t>(Waxaa loo yaqaan taxanayaasha laba jibaaran (quadratic sequences).)</a:t>
            </a:r>
            <a:endParaRPr sz="20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500"/>
              </a:spcAft>
              <a:buNone/>
            </a:pPr>
            <a:r>
              <a:rPr lang="en-GB" sz="1400">
                <a:latin typeface="Lexend"/>
              </a:rPr>
              <a:t>Xeerar kale ayaa loo isticmaali karaa in lagu abuuro noocyo badan oo taxane ah.</a:t>
            </a:r>
            <a:endParaRPr sz="2000"/>
          </a:p>
        </p:txBody>
      </p:sp>
      <p:sp>
        <p:nvSpPr>
          <p:cNvPr id="2528" name="Google Shape;2528;p1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taxanayaasha gaarka ah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