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0F7EB0D-8A17-4FA8-BC3F-B6060C92716C}">
  <a:tblStyle styleId="{60F7EB0D-8A17-4FA8-BC3F-B6060C92716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ae40175cf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ae40175cf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ae40175cfd_0_7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2ae40175cfd_0_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ae40175cfd_0_7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ae40175cfd_0_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2ae40175cfd_0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2ae40175cfd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2ae7648430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2ae7648430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2ae40175cfd_0_9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2ae40175cfd_0_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" name="Shape 9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" name="Google Shape;996;g2ae7648430a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" name="Google Shape;997;g2ae7648430a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" name="Shape 10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" name="Google Shape;1020;g2ae7648430a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" name="Google Shape;1021;g2ae7648430a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2ae7648430a_0_3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2ae7648430a_0_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" name="Shape 10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" name="Google Shape;1096;g2ae7648430a_0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" name="Google Shape;1097;g2ae7648430a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2ae7648430a_0_5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2ae7648430a_0_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" name="Google Shape;1149;g2ae7648430a_0_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" name="Google Shape;1150;g2ae7648430a_0_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g2ae7648430a_0_7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" name="Google Shape;1181;g2ae7648430a_0_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2ae7648430a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2ae7648430a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" name="Google Shape;1205;g2ae95badc5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" name="Google Shape;1206;g2ae95badc5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2ae7648430a_0_7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2ae7648430a_0_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" name="Shape 1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" name="Google Shape;1248;g2ae7648430a_2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" name="Google Shape;1249;g2ae7648430a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" name="Shape 1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" name="Google Shape;1284;g2ae95badc5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" name="Google Shape;1285;g2ae95badc5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" name="Shape 1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" name="Google Shape;1324;g2ae95badc56_0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" name="Google Shape;1325;g2ae95badc56_0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2ae7648430a_2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2ae7648430a_2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" name="Shape 1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" name="Google Shape;1371;g2ae7648430a_2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" name="Google Shape;1372;g2ae7648430a_2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" name="Shape 1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" name="Google Shape;1403;g2ae7648430a_2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" name="Google Shape;1404;g2ae7648430a_2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g2ae7648430a_2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4" name="Google Shape;1434;g2ae7648430a_2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5" name="Shape 1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6" name="Google Shape;1456;g2ae7648430a_2_2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7" name="Google Shape;1457;g2ae7648430a_2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1" name="Shape 1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2" name="Google Shape;1492;g2ae7648430a_2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3" name="Google Shape;1493;g2ae7648430a_2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4" name="Google Shape;1524;g2ae95badc56_0_1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5" name="Google Shape;1525;g2ae95badc56_0_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1" name="Google Shape;1561;g2ae95badc56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2" name="Google Shape;1562;g2ae95badc56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g2ae95badc56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4" name="Google Shape;1594;g2ae95badc56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8" name="Shape 1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9" name="Google Shape;1619;g2ae95badc56_1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0" name="Google Shape;1620;g2ae95badc56_1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g2ae95badc56_1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1" name="Google Shape;1651;g2ae95badc56_1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g2afb4038811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3" name="Google Shape;1683;g2afb4038811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5" name="Shape 17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6" name="Google Shape;1716;g2afb4038811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7" name="Google Shape;1717;g2afb4038811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3" name="Shape 1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Google Shape;1744;g2afb4038811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5" name="Google Shape;1745;g2afb4038811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3" name="Google Shape;1773;g2afb4038811_1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4" name="Google Shape;1774;g2afb4038811_1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2ae95badc56_0_2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1" name="Google Shape;1791;g2ae95badc56_0_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5" name="Google Shape;1805;g2afb4038811_1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6" name="Google Shape;1806;g2afb4038811_1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9" name="Shape 1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0" name="Google Shape;1820;g2afb4038811_1_2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1" name="Google Shape;1821;g2afb4038811_1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3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g2afb4038811_1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5" name="Google Shape;1835;g2afb4038811_1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g2afb4038811_1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9" name="Google Shape;1859;g2afb4038811_1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2" name="Shape 1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3" name="Google Shape;1883;g2afb4038811_2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4" name="Google Shape;1884;g2afb4038811_2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2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3" name="Google Shape;191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4" name="Google Shape;191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5.png"/><Relationship Id="rId4" Type="http://schemas.openxmlformats.org/officeDocument/2006/relationships/image" Target="../media/image9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24.png"/><Relationship Id="rId4" Type="http://schemas.openxmlformats.org/officeDocument/2006/relationships/image" Target="../media/image16.png"/><Relationship Id="rId5" Type="http://schemas.openxmlformats.org/officeDocument/2006/relationships/image" Target="../media/image12.png"/><Relationship Id="rId6" Type="http://schemas.openxmlformats.org/officeDocument/2006/relationships/image" Target="../media/image22.png"/><Relationship Id="rId7" Type="http://schemas.openxmlformats.org/officeDocument/2006/relationships/image" Target="../media/image21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82.png"/><Relationship Id="rId5" Type="http://schemas.openxmlformats.org/officeDocument/2006/relationships/image" Target="../media/image26.png"/><Relationship Id="rId6" Type="http://schemas.openxmlformats.org/officeDocument/2006/relationships/image" Target="../media/image28.png"/><Relationship Id="rId7" Type="http://schemas.openxmlformats.org/officeDocument/2006/relationships/image" Target="../media/image13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82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34.png"/><Relationship Id="rId7" Type="http://schemas.openxmlformats.org/officeDocument/2006/relationships/image" Target="../media/image26.png"/><Relationship Id="rId8" Type="http://schemas.openxmlformats.org/officeDocument/2006/relationships/image" Target="../media/image28.png"/><Relationship Id="rId9" Type="http://schemas.openxmlformats.org/officeDocument/2006/relationships/image" Target="../media/image13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82.png"/><Relationship Id="rId4" Type="http://schemas.openxmlformats.org/officeDocument/2006/relationships/image" Target="../media/image29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Relationship Id="rId7" Type="http://schemas.openxmlformats.org/officeDocument/2006/relationships/image" Target="../media/image34.png"/><Relationship Id="rId8" Type="http://schemas.openxmlformats.org/officeDocument/2006/relationships/image" Target="../media/image26.png"/><Relationship Id="rId9" Type="http://schemas.openxmlformats.org/officeDocument/2006/relationships/image" Target="../media/image28.png"/><Relationship Id="rId10" Type="http://schemas.openxmlformats.org/officeDocument/2006/relationships/image" Target="../media/image38.png"/><Relationship Id="rId11" Type="http://schemas.openxmlformats.org/officeDocument/2006/relationships/image" Target="../media/image13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8" name="Google Shape;748;p62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Relationship Id="rId5" Type="http://schemas.openxmlformats.org/officeDocument/2006/relationships/image" Target="../media/image51.png"/><Relationship Id="rId6" Type="http://schemas.openxmlformats.org/officeDocument/2006/relationships/image" Target="../media/image2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Relationship Id="rId5" Type="http://schemas.openxmlformats.org/officeDocument/2006/relationships/image" Target="../media/image51.png"/><Relationship Id="rId6" Type="http://schemas.openxmlformats.org/officeDocument/2006/relationships/image" Target="../media/image2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4.png"/><Relationship Id="rId4" Type="http://schemas.openxmlformats.org/officeDocument/2006/relationships/image" Target="../media/image52.png"/><Relationship Id="rId5" Type="http://schemas.openxmlformats.org/officeDocument/2006/relationships/image" Target="../media/image51.png"/><Relationship Id="rId6" Type="http://schemas.openxmlformats.org/officeDocument/2006/relationships/image" Target="../media/image2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5.png"/><Relationship Id="rId4" Type="http://schemas.openxmlformats.org/officeDocument/2006/relationships/image" Target="../media/image6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1.png"/><Relationship Id="rId4" Type="http://schemas.openxmlformats.org/officeDocument/2006/relationships/image" Target="../media/image5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1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3.png"/><Relationship Id="rId4" Type="http://schemas.openxmlformats.org/officeDocument/2006/relationships/image" Target="../media/image59.png"/><Relationship Id="rId5" Type="http://schemas.openxmlformats.org/officeDocument/2006/relationships/image" Target="../media/image62.png"/><Relationship Id="rId6" Type="http://schemas.openxmlformats.org/officeDocument/2006/relationships/image" Target="../media/image60.png"/><Relationship Id="rId7" Type="http://schemas.openxmlformats.org/officeDocument/2006/relationships/image" Target="../media/image56.png"/><Relationship Id="rId8" Type="http://schemas.openxmlformats.org/officeDocument/2006/relationships/image" Target="../media/image6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5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7.png"/><Relationship Id="rId4" Type="http://schemas.openxmlformats.org/officeDocument/2006/relationships/image" Target="../media/image4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9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8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1.png"/><Relationship Id="rId4" Type="http://schemas.openxmlformats.org/officeDocument/2006/relationships/image" Target="../media/image52.png"/><Relationship Id="rId5" Type="http://schemas.openxmlformats.org/officeDocument/2006/relationships/image" Target="../media/image51.png"/><Relationship Id="rId6" Type="http://schemas.openxmlformats.org/officeDocument/2006/relationships/image" Target="../media/image73.png"/><Relationship Id="rId7" Type="http://schemas.openxmlformats.org/officeDocument/2006/relationships/image" Target="../media/image72.png"/><Relationship Id="rId8" Type="http://schemas.openxmlformats.org/officeDocument/2006/relationships/image" Target="../media/image27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9.png"/><Relationship Id="rId4" Type="http://schemas.openxmlformats.org/officeDocument/2006/relationships/image" Target="../media/image70.png"/><Relationship Id="rId5" Type="http://schemas.openxmlformats.org/officeDocument/2006/relationships/image" Target="../media/image7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8.png"/><Relationship Id="rId4" Type="http://schemas.openxmlformats.org/officeDocument/2006/relationships/image" Target="../media/image76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2.png"/><Relationship Id="rId4" Type="http://schemas.openxmlformats.org/officeDocument/2006/relationships/image" Target="../media/image73.png"/><Relationship Id="rId5" Type="http://schemas.openxmlformats.org/officeDocument/2006/relationships/image" Target="../media/image52.png"/><Relationship Id="rId6" Type="http://schemas.openxmlformats.org/officeDocument/2006/relationships/image" Target="../media/image51.png"/><Relationship Id="rId7" Type="http://schemas.openxmlformats.org/officeDocument/2006/relationships/image" Target="../media/image27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1.png"/><Relationship Id="rId4" Type="http://schemas.openxmlformats.org/officeDocument/2006/relationships/image" Target="../media/image52.png"/><Relationship Id="rId5" Type="http://schemas.openxmlformats.org/officeDocument/2006/relationships/image" Target="../media/image51.png"/><Relationship Id="rId6" Type="http://schemas.openxmlformats.org/officeDocument/2006/relationships/image" Target="../media/image27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0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5.png"/><Relationship Id="rId4" Type="http://schemas.openxmlformats.org/officeDocument/2006/relationships/image" Target="../media/image74.png"/><Relationship Id="rId5" Type="http://schemas.openxmlformats.org/officeDocument/2006/relationships/image" Target="../media/image51.png"/><Relationship Id="rId6" Type="http://schemas.openxmlformats.org/officeDocument/2006/relationships/image" Target="../media/image75.png"/><Relationship Id="rId7" Type="http://schemas.openxmlformats.org/officeDocument/2006/relationships/image" Target="../media/image27.png"/><Relationship Id="rId8" Type="http://schemas.openxmlformats.org/officeDocument/2006/relationships/image" Target="../media/image3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4.png"/><Relationship Id="rId4" Type="http://schemas.openxmlformats.org/officeDocument/2006/relationships/image" Target="../media/image51.png"/><Relationship Id="rId5" Type="http://schemas.openxmlformats.org/officeDocument/2006/relationships/image" Target="../media/image79.png"/><Relationship Id="rId6" Type="http://schemas.openxmlformats.org/officeDocument/2006/relationships/image" Target="../media/image75.png"/><Relationship Id="rId7" Type="http://schemas.openxmlformats.org/officeDocument/2006/relationships/image" Target="../media/image27.png"/><Relationship Id="rId8" Type="http://schemas.openxmlformats.org/officeDocument/2006/relationships/image" Target="../media/image31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1.png"/><Relationship Id="rId4" Type="http://schemas.openxmlformats.org/officeDocument/2006/relationships/image" Target="../media/image74.png"/><Relationship Id="rId5" Type="http://schemas.openxmlformats.org/officeDocument/2006/relationships/image" Target="../media/image75.png"/><Relationship Id="rId6" Type="http://schemas.openxmlformats.org/officeDocument/2006/relationships/image" Target="../media/image61.png"/><Relationship Id="rId7" Type="http://schemas.openxmlformats.org/officeDocument/2006/relationships/image" Target="../media/image79.png"/><Relationship Id="rId8" Type="http://schemas.openxmlformats.org/officeDocument/2006/relationships/image" Target="../media/image78.png"/><Relationship Id="rId9" Type="http://schemas.openxmlformats.org/officeDocument/2006/relationships/image" Target="../media/image27.png"/><Relationship Id="rId10" Type="http://schemas.openxmlformats.org/officeDocument/2006/relationships/image" Target="../media/image31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4.png"/><Relationship Id="rId4" Type="http://schemas.openxmlformats.org/officeDocument/2006/relationships/image" Target="../media/image51.png"/><Relationship Id="rId5" Type="http://schemas.openxmlformats.org/officeDocument/2006/relationships/image" Target="../media/image80.png"/><Relationship Id="rId6" Type="http://schemas.openxmlformats.org/officeDocument/2006/relationships/image" Target="../media/image78.png"/><Relationship Id="rId7" Type="http://schemas.openxmlformats.org/officeDocument/2006/relationships/image" Target="../media/image75.png"/><Relationship Id="rId8" Type="http://schemas.openxmlformats.org/officeDocument/2006/relationships/image" Target="../media/image83.png"/><Relationship Id="rId9" Type="http://schemas.openxmlformats.org/officeDocument/2006/relationships/image" Target="../media/image81.png"/><Relationship Id="rId10" Type="http://schemas.openxmlformats.org/officeDocument/2006/relationships/image" Target="../media/image27.png"/><Relationship Id="rId11" Type="http://schemas.openxmlformats.org/officeDocument/2006/relationships/image" Target="../media/image31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80.png"/><Relationship Id="rId4" Type="http://schemas.openxmlformats.org/officeDocument/2006/relationships/image" Target="../media/image78.png"/><Relationship Id="rId5" Type="http://schemas.openxmlformats.org/officeDocument/2006/relationships/image" Target="../media/image83.png"/><Relationship Id="rId6" Type="http://schemas.openxmlformats.org/officeDocument/2006/relationships/image" Target="../media/image8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8.png"/><Relationship Id="rId4" Type="http://schemas.openxmlformats.org/officeDocument/2006/relationships/image" Target="../media/image74.png"/><Relationship Id="rId5" Type="http://schemas.openxmlformats.org/officeDocument/2006/relationships/image" Target="../media/image51.png"/><Relationship Id="rId6" Type="http://schemas.openxmlformats.org/officeDocument/2006/relationships/image" Target="../media/image80.png"/><Relationship Id="rId7" Type="http://schemas.openxmlformats.org/officeDocument/2006/relationships/image" Target="../media/image75.png"/><Relationship Id="rId8" Type="http://schemas.openxmlformats.org/officeDocument/2006/relationships/image" Target="../media/image85.png"/><Relationship Id="rId9" Type="http://schemas.openxmlformats.org/officeDocument/2006/relationships/image" Target="../media/image83.png"/><Relationship Id="rId10" Type="http://schemas.openxmlformats.org/officeDocument/2006/relationships/image" Target="../media/image81.png"/><Relationship Id="rId11" Type="http://schemas.openxmlformats.org/officeDocument/2006/relationships/image" Target="../media/image27.png"/><Relationship Id="rId12" Type="http://schemas.openxmlformats.org/officeDocument/2006/relationships/image" Target="../media/image31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86.png"/><Relationship Id="rId4" Type="http://schemas.openxmlformats.org/officeDocument/2006/relationships/image" Target="../media/image85.png"/><Relationship Id="rId5" Type="http://schemas.openxmlformats.org/officeDocument/2006/relationships/image" Target="../media/image74.png"/><Relationship Id="rId6" Type="http://schemas.openxmlformats.org/officeDocument/2006/relationships/image" Target="../media/image51.png"/><Relationship Id="rId7" Type="http://schemas.openxmlformats.org/officeDocument/2006/relationships/image" Target="../media/image75.png"/><Relationship Id="rId8" Type="http://schemas.openxmlformats.org/officeDocument/2006/relationships/image" Target="../media/image84.png"/><Relationship Id="rId9" Type="http://schemas.openxmlformats.org/officeDocument/2006/relationships/image" Target="../media/image90.png"/><Relationship Id="rId10" Type="http://schemas.openxmlformats.org/officeDocument/2006/relationships/image" Target="../media/image88.png"/><Relationship Id="rId11" Type="http://schemas.openxmlformats.org/officeDocument/2006/relationships/image" Target="../media/image27.png"/><Relationship Id="rId12" Type="http://schemas.openxmlformats.org/officeDocument/2006/relationships/image" Target="../media/image31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1.png"/><Relationship Id="rId4" Type="http://schemas.openxmlformats.org/officeDocument/2006/relationships/image" Target="../media/image89.png"/><Relationship Id="rId5" Type="http://schemas.openxmlformats.org/officeDocument/2006/relationships/image" Target="../media/image60.png"/><Relationship Id="rId6" Type="http://schemas.openxmlformats.org/officeDocument/2006/relationships/image" Target="../media/image56.png"/><Relationship Id="rId7" Type="http://schemas.openxmlformats.org/officeDocument/2006/relationships/image" Target="../media/image66.png"/><Relationship Id="rId8" Type="http://schemas.openxmlformats.org/officeDocument/2006/relationships/image" Target="../media/image63.png"/><Relationship Id="rId9" Type="http://schemas.openxmlformats.org/officeDocument/2006/relationships/image" Target="../media/image87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86.png"/><Relationship Id="rId4" Type="http://schemas.openxmlformats.org/officeDocument/2006/relationships/image" Target="../media/image85.png"/><Relationship Id="rId5" Type="http://schemas.openxmlformats.org/officeDocument/2006/relationships/image" Target="../media/image74.png"/><Relationship Id="rId6" Type="http://schemas.openxmlformats.org/officeDocument/2006/relationships/image" Target="../media/image51.png"/><Relationship Id="rId7" Type="http://schemas.openxmlformats.org/officeDocument/2006/relationships/image" Target="../media/image75.png"/><Relationship Id="rId8" Type="http://schemas.openxmlformats.org/officeDocument/2006/relationships/image" Target="../media/image84.png"/><Relationship Id="rId9" Type="http://schemas.openxmlformats.org/officeDocument/2006/relationships/image" Target="../media/image90.png"/><Relationship Id="rId10" Type="http://schemas.openxmlformats.org/officeDocument/2006/relationships/image" Target="../media/image88.png"/><Relationship Id="rId11" Type="http://schemas.openxmlformats.org/officeDocument/2006/relationships/image" Target="../media/image27.png"/><Relationship Id="rId12" Type="http://schemas.openxmlformats.org/officeDocument/2006/relationships/image" Target="../media/image31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86.png"/><Relationship Id="rId4" Type="http://schemas.openxmlformats.org/officeDocument/2006/relationships/image" Target="../media/image85.png"/><Relationship Id="rId5" Type="http://schemas.openxmlformats.org/officeDocument/2006/relationships/image" Target="../media/image74.png"/><Relationship Id="rId6" Type="http://schemas.openxmlformats.org/officeDocument/2006/relationships/image" Target="../media/image51.png"/><Relationship Id="rId7" Type="http://schemas.openxmlformats.org/officeDocument/2006/relationships/image" Target="../media/image75.png"/><Relationship Id="rId8" Type="http://schemas.openxmlformats.org/officeDocument/2006/relationships/image" Target="../media/image84.png"/><Relationship Id="rId9" Type="http://schemas.openxmlformats.org/officeDocument/2006/relationships/image" Target="../media/image90.png"/><Relationship Id="rId10" Type="http://schemas.openxmlformats.org/officeDocument/2006/relationships/image" Target="../media/image88.png"/><Relationship Id="rId11" Type="http://schemas.openxmlformats.org/officeDocument/2006/relationships/image" Target="../media/image27.png"/><Relationship Id="rId12" Type="http://schemas.openxmlformats.org/officeDocument/2006/relationships/image" Target="../media/image31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4.png"/><Relationship Id="rId4" Type="http://schemas.openxmlformats.org/officeDocument/2006/relationships/image" Target="../media/image51.png"/><Relationship Id="rId5" Type="http://schemas.openxmlformats.org/officeDocument/2006/relationships/image" Target="../media/image75.png"/><Relationship Id="rId6" Type="http://schemas.openxmlformats.org/officeDocument/2006/relationships/image" Target="../media/image99.png"/><Relationship Id="rId7" Type="http://schemas.openxmlformats.org/officeDocument/2006/relationships/image" Target="../media/image95.png"/><Relationship Id="rId8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9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99.png"/><Relationship Id="rId4" Type="http://schemas.openxmlformats.org/officeDocument/2006/relationships/image" Target="../media/image9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85.png"/><Relationship Id="rId4" Type="http://schemas.openxmlformats.org/officeDocument/2006/relationships/image" Target="../media/image97.png"/><Relationship Id="rId5" Type="http://schemas.openxmlformats.org/officeDocument/2006/relationships/image" Target="../media/image94.png"/><Relationship Id="rId6" Type="http://schemas.openxmlformats.org/officeDocument/2006/relationships/image" Target="../media/image60.png"/><Relationship Id="rId7" Type="http://schemas.openxmlformats.org/officeDocument/2006/relationships/image" Target="../media/image56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02.png"/><Relationship Id="rId4" Type="http://schemas.openxmlformats.org/officeDocument/2006/relationships/image" Target="../media/image87.png"/><Relationship Id="rId5" Type="http://schemas.openxmlformats.org/officeDocument/2006/relationships/image" Target="../media/image93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98.png"/><Relationship Id="rId4" Type="http://schemas.openxmlformats.org/officeDocument/2006/relationships/image" Target="../media/image102.png"/><Relationship Id="rId5" Type="http://schemas.openxmlformats.org/officeDocument/2006/relationships/image" Target="../media/image100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1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2.png"/><Relationship Id="rId4" Type="http://schemas.openxmlformats.org/officeDocument/2006/relationships/image" Target="../media/image87.png"/><Relationship Id="rId5" Type="http://schemas.openxmlformats.org/officeDocument/2006/relationships/image" Target="../media/image93.png"/><Relationship Id="rId6" Type="http://schemas.openxmlformats.org/officeDocument/2006/relationships/image" Target="../media/image104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02.png"/><Relationship Id="rId4" Type="http://schemas.openxmlformats.org/officeDocument/2006/relationships/image" Target="../media/image103.png"/><Relationship Id="rId5" Type="http://schemas.openxmlformats.org/officeDocument/2006/relationships/image" Target="../media/image98.png"/><Relationship Id="rId6" Type="http://schemas.openxmlformats.org/officeDocument/2006/relationships/image" Target="../media/image100.png"/><Relationship Id="rId7" Type="http://schemas.openxmlformats.org/officeDocument/2006/relationships/image" Target="../media/image87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01.png"/><Relationship Id="rId4" Type="http://schemas.openxmlformats.org/officeDocument/2006/relationships/image" Target="../media/image106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Matixita taxanaha joomatari (geometric sequences) garaaf ahaan</a:t>
            </a:r>
            <a:endParaRPr/>
          </a:p>
        </p:txBody>
      </p:sp>
      <p:sp>
        <p:nvSpPr>
          <p:cNvPr id="755" name="Google Shape;755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Xiriirrada aan tooska ahayn (non-linear relationships)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matixi karaa taxanaha joomatari (geometric sequences) garaaf ahaan waxaanan qiimeeyaa qaab-dhismeedka guud.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1" type="subTitle"/>
          </p:nvPr>
        </p:nvSpPr>
        <p:spPr>
          <a:xfrm>
            <a:off x="324000" y="1145259"/>
            <a:ext cx="84960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Taxane joomatari (geometric sequence) waa taxane leh xiriir isku dhufasho joogto ah oo u dhexeeya xubnaha isku xiga.</a:t>
            </a:r>
            <a:r>
              <a:rPr lang="en-GB">
                <a:solidFill>
                  <a:schemeClr val="dk1"/>
                </a:solidFill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1" name="Google Shape;771;p66"/>
          <p:cNvSpPr txBox="1"/>
          <p:nvPr/>
        </p:nvSpPr>
        <p:spPr>
          <a:xfrm>
            <a:off x="324000" y="2562800"/>
            <a:ext cx="80991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Saami guud (common ratio) waa sifo muhiim u ah taxanaha joomatari. Isku-dhufashada joogtada ah ee u dhexeeya xubnaha isku xiga waxaa loo yaqaan saamiga guud (common ratio).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 u sameynta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7" name="Google Shape;777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Garaaf u sameynta saami guud (common ratio)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778" name="Google Shape;778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Matixita taxanaha joomatari (geometric sequences) garaaf ahaan</a:t>
            </a:r>
            <a:endParaRPr/>
          </a:p>
        </p:txBody>
      </p:sp>
      <p:pic>
        <p:nvPicPr>
          <p:cNvPr id="779" name="Google Shape;77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684" y="2042838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8"/>
          <p:cNvSpPr txBox="1"/>
          <p:nvPr>
            <p:ph idx="1" type="body"/>
          </p:nvPr>
        </p:nvSpPr>
        <p:spPr>
          <a:xfrm>
            <a:off x="324000" y="759300"/>
            <a:ext cx="7226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Cali iyo Saciid waxay samaynayaan moodello taxane ah.</a:t>
            </a:r>
            <a:endParaRPr/>
          </a:p>
        </p:txBody>
      </p:sp>
      <p:sp>
        <p:nvSpPr>
          <p:cNvPr id="785" name="Google Shape;785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 u sameynta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86" name="Google Shape;786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31000" y="2240249"/>
            <a:ext cx="762882" cy="983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87" name="Google Shape;787;p6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32000" y="2235600"/>
            <a:ext cx="683151" cy="98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8" name="Google Shape;788;p68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842455" y="1197450"/>
            <a:ext cx="3366825" cy="1294276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68"/>
          <p:cNvSpPr txBox="1"/>
          <p:nvPr/>
        </p:nvSpPr>
        <p:spPr>
          <a:xfrm flipH="1">
            <a:off x="1163825" y="1251325"/>
            <a:ext cx="29574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Taxanahaygu waa xisaabeed (arithmetic). Wuxuu ka bilaabmaa 1 wuxuuna leeyahay xeer xubnaha isku xiga oo ah +2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90" name="Google Shape;790;p68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4274682" y="1197450"/>
            <a:ext cx="3366825" cy="1294276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8"/>
          <p:cNvSpPr txBox="1"/>
          <p:nvPr/>
        </p:nvSpPr>
        <p:spPr>
          <a:xfrm flipH="1">
            <a:off x="4592725" y="1251325"/>
            <a:ext cx="29574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Taxanahaygu waa joomatari (geometric). Wuxuu ka bilaabmaa 1 wuxuuna leeyahay xeer xubnaha isku xiga oo ah ×2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9"/>
          <p:cNvSpPr txBox="1"/>
          <p:nvPr/>
        </p:nvSpPr>
        <p:spPr>
          <a:xfrm flipH="1">
            <a:off x="4592800" y="1251325"/>
            <a:ext cx="32349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arki karaa sababta loogu yeero taxanayaal toosan (linear sequences). Wuxuu ku kordhayaa xariiq toosan.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7" name="Google Shape;797;p69"/>
          <p:cNvSpPr txBox="1"/>
          <p:nvPr>
            <p:ph idx="1" type="body"/>
          </p:nvPr>
        </p:nvSpPr>
        <p:spPr>
          <a:xfrm>
            <a:off x="324000" y="759300"/>
            <a:ext cx="7226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Cali iyo Saciid waxay samaynayaan moodello taxane ah.</a:t>
            </a:r>
            <a:endParaRPr/>
          </a:p>
        </p:txBody>
      </p:sp>
      <p:sp>
        <p:nvSpPr>
          <p:cNvPr id="798" name="Google Shape;798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 u sameynta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799" name="Google Shape;799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31000" y="2240249"/>
            <a:ext cx="762882" cy="983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0" name="Google Shape;800;p6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32576" y="2236975"/>
            <a:ext cx="683151" cy="98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801" name="Google Shape;801;p69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842455" y="1197450"/>
            <a:ext cx="3366825" cy="1294276"/>
          </a:xfrm>
          <a:prstGeom prst="rect">
            <a:avLst/>
          </a:prstGeom>
          <a:noFill/>
          <a:ln>
            <a:noFill/>
          </a:ln>
        </p:spPr>
      </p:pic>
      <p:sp>
        <p:nvSpPr>
          <p:cNvPr id="802" name="Google Shape;802;p69"/>
          <p:cNvSpPr txBox="1"/>
          <p:nvPr/>
        </p:nvSpPr>
        <p:spPr>
          <a:xfrm flipH="1">
            <a:off x="1163825" y="1251325"/>
            <a:ext cx="29574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Taxanahaygu waa xisaabeed (arithmetic). Wuxuu ka bilaabmaa 1 wuxuuna leeyahay xeer xubnaha isku xiga oo ah +2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03" name="Google Shape;803;p69"/>
          <p:cNvGrpSpPr/>
          <p:nvPr/>
        </p:nvGrpSpPr>
        <p:grpSpPr>
          <a:xfrm>
            <a:off x="3114732" y="2776456"/>
            <a:ext cx="200103" cy="2023193"/>
            <a:chOff x="3114732" y="2776456"/>
            <a:chExt cx="200103" cy="2023193"/>
          </a:xfrm>
        </p:grpSpPr>
        <p:sp>
          <p:nvSpPr>
            <p:cNvPr id="804" name="Google Shape;804;p69"/>
            <p:cNvSpPr/>
            <p:nvPr/>
          </p:nvSpPr>
          <p:spPr>
            <a:xfrm>
              <a:off x="31201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69"/>
            <p:cNvSpPr/>
            <p:nvPr/>
          </p:nvSpPr>
          <p:spPr>
            <a:xfrm>
              <a:off x="31201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69"/>
            <p:cNvSpPr/>
            <p:nvPr/>
          </p:nvSpPr>
          <p:spPr>
            <a:xfrm>
              <a:off x="31147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69"/>
            <p:cNvSpPr/>
            <p:nvPr/>
          </p:nvSpPr>
          <p:spPr>
            <a:xfrm>
              <a:off x="31147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69"/>
            <p:cNvSpPr/>
            <p:nvPr/>
          </p:nvSpPr>
          <p:spPr>
            <a:xfrm>
              <a:off x="31201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9" name="Google Shape;809;p69"/>
            <p:cNvSpPr/>
            <p:nvPr/>
          </p:nvSpPr>
          <p:spPr>
            <a:xfrm>
              <a:off x="3120136" y="346043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0" name="Google Shape;810;p69"/>
            <p:cNvSpPr/>
            <p:nvPr/>
          </p:nvSpPr>
          <p:spPr>
            <a:xfrm>
              <a:off x="3114732" y="323419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1" name="Google Shape;811;p69"/>
            <p:cNvSpPr/>
            <p:nvPr/>
          </p:nvSpPr>
          <p:spPr>
            <a:xfrm>
              <a:off x="3114732" y="3001380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2" name="Google Shape;812;p69"/>
            <p:cNvSpPr/>
            <p:nvPr/>
          </p:nvSpPr>
          <p:spPr>
            <a:xfrm>
              <a:off x="3120136" y="2776456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13" name="Google Shape;813;p69"/>
          <p:cNvGrpSpPr/>
          <p:nvPr/>
        </p:nvGrpSpPr>
        <p:grpSpPr>
          <a:xfrm>
            <a:off x="2505132" y="3234197"/>
            <a:ext cx="200103" cy="1565452"/>
            <a:chOff x="2505132" y="3234197"/>
            <a:chExt cx="200103" cy="1565452"/>
          </a:xfrm>
        </p:grpSpPr>
        <p:sp>
          <p:nvSpPr>
            <p:cNvPr id="814" name="Google Shape;814;p69"/>
            <p:cNvSpPr/>
            <p:nvPr/>
          </p:nvSpPr>
          <p:spPr>
            <a:xfrm>
              <a:off x="25105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5" name="Google Shape;815;p69"/>
            <p:cNvSpPr/>
            <p:nvPr/>
          </p:nvSpPr>
          <p:spPr>
            <a:xfrm>
              <a:off x="25105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69"/>
            <p:cNvSpPr/>
            <p:nvPr/>
          </p:nvSpPr>
          <p:spPr>
            <a:xfrm>
              <a:off x="25051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69"/>
            <p:cNvSpPr/>
            <p:nvPr/>
          </p:nvSpPr>
          <p:spPr>
            <a:xfrm>
              <a:off x="25051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69"/>
            <p:cNvSpPr/>
            <p:nvPr/>
          </p:nvSpPr>
          <p:spPr>
            <a:xfrm>
              <a:off x="25105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69"/>
            <p:cNvSpPr/>
            <p:nvPr/>
          </p:nvSpPr>
          <p:spPr>
            <a:xfrm>
              <a:off x="2510536" y="346043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69"/>
            <p:cNvSpPr/>
            <p:nvPr/>
          </p:nvSpPr>
          <p:spPr>
            <a:xfrm>
              <a:off x="2505132" y="323419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1" name="Google Shape;821;p69"/>
          <p:cNvGrpSpPr/>
          <p:nvPr/>
        </p:nvGrpSpPr>
        <p:grpSpPr>
          <a:xfrm>
            <a:off x="1895532" y="3693253"/>
            <a:ext cx="200103" cy="1106396"/>
            <a:chOff x="1895532" y="3693253"/>
            <a:chExt cx="200103" cy="1106396"/>
          </a:xfrm>
        </p:grpSpPr>
        <p:sp>
          <p:nvSpPr>
            <p:cNvPr id="822" name="Google Shape;822;p69"/>
            <p:cNvSpPr/>
            <p:nvPr/>
          </p:nvSpPr>
          <p:spPr>
            <a:xfrm>
              <a:off x="19009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69"/>
            <p:cNvSpPr/>
            <p:nvPr/>
          </p:nvSpPr>
          <p:spPr>
            <a:xfrm>
              <a:off x="19009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4" name="Google Shape;824;p69"/>
            <p:cNvSpPr/>
            <p:nvPr/>
          </p:nvSpPr>
          <p:spPr>
            <a:xfrm>
              <a:off x="18955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69"/>
            <p:cNvSpPr/>
            <p:nvPr/>
          </p:nvSpPr>
          <p:spPr>
            <a:xfrm>
              <a:off x="18955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69"/>
            <p:cNvSpPr/>
            <p:nvPr/>
          </p:nvSpPr>
          <p:spPr>
            <a:xfrm>
              <a:off x="19009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7" name="Google Shape;827;p69"/>
          <p:cNvGrpSpPr/>
          <p:nvPr/>
        </p:nvGrpSpPr>
        <p:grpSpPr>
          <a:xfrm>
            <a:off x="1285932" y="4150993"/>
            <a:ext cx="200103" cy="648656"/>
            <a:chOff x="1285932" y="4150993"/>
            <a:chExt cx="200103" cy="648656"/>
          </a:xfrm>
        </p:grpSpPr>
        <p:sp>
          <p:nvSpPr>
            <p:cNvPr id="828" name="Google Shape;828;p69"/>
            <p:cNvSpPr/>
            <p:nvPr/>
          </p:nvSpPr>
          <p:spPr>
            <a:xfrm>
              <a:off x="12913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69"/>
            <p:cNvSpPr/>
            <p:nvPr/>
          </p:nvSpPr>
          <p:spPr>
            <a:xfrm>
              <a:off x="12913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69"/>
            <p:cNvSpPr/>
            <p:nvPr/>
          </p:nvSpPr>
          <p:spPr>
            <a:xfrm>
              <a:off x="12859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31" name="Google Shape;831;p69"/>
          <p:cNvSpPr/>
          <p:nvPr/>
        </p:nvSpPr>
        <p:spPr>
          <a:xfrm>
            <a:off x="681736" y="4610049"/>
            <a:ext cx="194700" cy="1896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832" name="Google Shape;832;p69"/>
          <p:cNvCxnSpPr>
            <a:stCxn id="812" idx="1"/>
            <a:endCxn id="831" idx="1"/>
          </p:cNvCxnSpPr>
          <p:nvPr/>
        </p:nvCxnSpPr>
        <p:spPr>
          <a:xfrm flipH="1">
            <a:off x="710249" y="2804222"/>
            <a:ext cx="2438400" cy="1833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833" name="Google Shape;833;p69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4265624" y="1170275"/>
            <a:ext cx="3577452" cy="129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70"/>
          <p:cNvSpPr txBox="1"/>
          <p:nvPr>
            <p:ph idx="1" type="body"/>
          </p:nvPr>
        </p:nvSpPr>
        <p:spPr>
          <a:xfrm>
            <a:off x="324000" y="759300"/>
            <a:ext cx="7226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Cali iyo Saciid waxay samaynayaan moodello taxane ah.</a:t>
            </a:r>
            <a:endParaRPr/>
          </a:p>
        </p:txBody>
      </p:sp>
      <p:sp>
        <p:nvSpPr>
          <p:cNvPr id="839" name="Google Shape;839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 u sameynta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0" name="Google Shape;840;p70"/>
          <p:cNvSpPr/>
          <p:nvPr/>
        </p:nvSpPr>
        <p:spPr>
          <a:xfrm>
            <a:off x="5458970" y="4610049"/>
            <a:ext cx="194700" cy="1896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grpSp>
        <p:nvGrpSpPr>
          <p:cNvPr id="841" name="Google Shape;841;p70"/>
          <p:cNvGrpSpPr/>
          <p:nvPr/>
        </p:nvGrpSpPr>
        <p:grpSpPr>
          <a:xfrm>
            <a:off x="6072319" y="4377233"/>
            <a:ext cx="194700" cy="422416"/>
            <a:chOff x="6072319" y="4377233"/>
            <a:chExt cx="194700" cy="422416"/>
          </a:xfrm>
        </p:grpSpPr>
        <p:sp>
          <p:nvSpPr>
            <p:cNvPr id="842" name="Google Shape;842;p70"/>
            <p:cNvSpPr/>
            <p:nvPr/>
          </p:nvSpPr>
          <p:spPr>
            <a:xfrm>
              <a:off x="6072319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3" name="Google Shape;843;p70"/>
            <p:cNvSpPr/>
            <p:nvPr/>
          </p:nvSpPr>
          <p:spPr>
            <a:xfrm>
              <a:off x="6072319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4" name="Google Shape;844;p70"/>
          <p:cNvGrpSpPr/>
          <p:nvPr/>
        </p:nvGrpSpPr>
        <p:grpSpPr>
          <a:xfrm>
            <a:off x="6689721" y="3918177"/>
            <a:ext cx="200103" cy="881472"/>
            <a:chOff x="6689721" y="3918177"/>
            <a:chExt cx="200103" cy="881472"/>
          </a:xfrm>
        </p:grpSpPr>
        <p:sp>
          <p:nvSpPr>
            <p:cNvPr id="845" name="Google Shape;845;p70"/>
            <p:cNvSpPr/>
            <p:nvPr/>
          </p:nvSpPr>
          <p:spPr>
            <a:xfrm>
              <a:off x="6695125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70"/>
            <p:cNvSpPr/>
            <p:nvPr/>
          </p:nvSpPr>
          <p:spPr>
            <a:xfrm>
              <a:off x="6695125" y="437723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70"/>
            <p:cNvSpPr/>
            <p:nvPr/>
          </p:nvSpPr>
          <p:spPr>
            <a:xfrm>
              <a:off x="6689721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70"/>
            <p:cNvSpPr/>
            <p:nvPr/>
          </p:nvSpPr>
          <p:spPr>
            <a:xfrm>
              <a:off x="6689721" y="391817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9" name="Google Shape;849;p70"/>
          <p:cNvGrpSpPr/>
          <p:nvPr/>
        </p:nvGrpSpPr>
        <p:grpSpPr>
          <a:xfrm>
            <a:off x="7300369" y="3001380"/>
            <a:ext cx="200103" cy="1798269"/>
            <a:chOff x="7300369" y="3001380"/>
            <a:chExt cx="200103" cy="1798269"/>
          </a:xfrm>
        </p:grpSpPr>
        <p:sp>
          <p:nvSpPr>
            <p:cNvPr id="850" name="Google Shape;850;p70"/>
            <p:cNvSpPr/>
            <p:nvPr/>
          </p:nvSpPr>
          <p:spPr>
            <a:xfrm>
              <a:off x="7305773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70"/>
            <p:cNvSpPr/>
            <p:nvPr/>
          </p:nvSpPr>
          <p:spPr>
            <a:xfrm>
              <a:off x="7305773" y="437723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2" name="Google Shape;852;p70"/>
            <p:cNvSpPr/>
            <p:nvPr/>
          </p:nvSpPr>
          <p:spPr>
            <a:xfrm>
              <a:off x="7300369" y="415099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3" name="Google Shape;853;p70"/>
            <p:cNvSpPr/>
            <p:nvPr/>
          </p:nvSpPr>
          <p:spPr>
            <a:xfrm>
              <a:off x="7300369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70"/>
            <p:cNvSpPr/>
            <p:nvPr/>
          </p:nvSpPr>
          <p:spPr>
            <a:xfrm>
              <a:off x="7305773" y="369325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70"/>
            <p:cNvSpPr/>
            <p:nvPr/>
          </p:nvSpPr>
          <p:spPr>
            <a:xfrm>
              <a:off x="7305773" y="346043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70"/>
            <p:cNvSpPr/>
            <p:nvPr/>
          </p:nvSpPr>
          <p:spPr>
            <a:xfrm>
              <a:off x="7300369" y="323419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70"/>
            <p:cNvSpPr/>
            <p:nvPr/>
          </p:nvSpPr>
          <p:spPr>
            <a:xfrm>
              <a:off x="7300369" y="3001380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8" name="Google Shape;858;p70"/>
          <p:cNvGrpSpPr/>
          <p:nvPr/>
        </p:nvGrpSpPr>
        <p:grpSpPr>
          <a:xfrm>
            <a:off x="7915332" y="1145426"/>
            <a:ext cx="200103" cy="3654223"/>
            <a:chOff x="7915332" y="1145426"/>
            <a:chExt cx="200103" cy="3654223"/>
          </a:xfrm>
        </p:grpSpPr>
        <p:sp>
          <p:nvSpPr>
            <p:cNvPr id="859" name="Google Shape;859;p70"/>
            <p:cNvSpPr/>
            <p:nvPr/>
          </p:nvSpPr>
          <p:spPr>
            <a:xfrm>
              <a:off x="79207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0" name="Google Shape;860;p70"/>
            <p:cNvSpPr/>
            <p:nvPr/>
          </p:nvSpPr>
          <p:spPr>
            <a:xfrm>
              <a:off x="7920736" y="437723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1" name="Google Shape;861;p70"/>
            <p:cNvSpPr/>
            <p:nvPr/>
          </p:nvSpPr>
          <p:spPr>
            <a:xfrm>
              <a:off x="7915332" y="415099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2" name="Google Shape;862;p70"/>
            <p:cNvSpPr/>
            <p:nvPr/>
          </p:nvSpPr>
          <p:spPr>
            <a:xfrm>
              <a:off x="79153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3" name="Google Shape;863;p70"/>
            <p:cNvSpPr/>
            <p:nvPr/>
          </p:nvSpPr>
          <p:spPr>
            <a:xfrm>
              <a:off x="79207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70"/>
            <p:cNvSpPr/>
            <p:nvPr/>
          </p:nvSpPr>
          <p:spPr>
            <a:xfrm>
              <a:off x="7920736" y="3460436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70"/>
            <p:cNvSpPr/>
            <p:nvPr/>
          </p:nvSpPr>
          <p:spPr>
            <a:xfrm>
              <a:off x="7915332" y="323419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70"/>
            <p:cNvSpPr/>
            <p:nvPr/>
          </p:nvSpPr>
          <p:spPr>
            <a:xfrm>
              <a:off x="7915332" y="3001380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70"/>
            <p:cNvSpPr/>
            <p:nvPr/>
          </p:nvSpPr>
          <p:spPr>
            <a:xfrm>
              <a:off x="7920736" y="277645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70"/>
            <p:cNvSpPr/>
            <p:nvPr/>
          </p:nvSpPr>
          <p:spPr>
            <a:xfrm>
              <a:off x="7920736" y="2543640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70"/>
            <p:cNvSpPr/>
            <p:nvPr/>
          </p:nvSpPr>
          <p:spPr>
            <a:xfrm>
              <a:off x="7915332" y="2317400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70"/>
            <p:cNvSpPr/>
            <p:nvPr/>
          </p:nvSpPr>
          <p:spPr>
            <a:xfrm>
              <a:off x="7915332" y="2084584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1" name="Google Shape;871;p70"/>
            <p:cNvSpPr/>
            <p:nvPr/>
          </p:nvSpPr>
          <p:spPr>
            <a:xfrm>
              <a:off x="7920736" y="1837299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2" name="Google Shape;872;p70"/>
            <p:cNvSpPr/>
            <p:nvPr/>
          </p:nvSpPr>
          <p:spPr>
            <a:xfrm>
              <a:off x="7920736" y="1604482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70"/>
            <p:cNvSpPr/>
            <p:nvPr/>
          </p:nvSpPr>
          <p:spPr>
            <a:xfrm>
              <a:off x="7915332" y="137824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70"/>
            <p:cNvSpPr/>
            <p:nvPr/>
          </p:nvSpPr>
          <p:spPr>
            <a:xfrm>
              <a:off x="7915332" y="114542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5" name="Google Shape;875;p70"/>
          <p:cNvGrpSpPr/>
          <p:nvPr/>
        </p:nvGrpSpPr>
        <p:grpSpPr>
          <a:xfrm>
            <a:off x="3114732" y="2776456"/>
            <a:ext cx="200103" cy="2023193"/>
            <a:chOff x="3114732" y="2776456"/>
            <a:chExt cx="200103" cy="2023193"/>
          </a:xfrm>
        </p:grpSpPr>
        <p:sp>
          <p:nvSpPr>
            <p:cNvPr id="876" name="Google Shape;876;p70"/>
            <p:cNvSpPr/>
            <p:nvPr/>
          </p:nvSpPr>
          <p:spPr>
            <a:xfrm>
              <a:off x="31201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70"/>
            <p:cNvSpPr/>
            <p:nvPr/>
          </p:nvSpPr>
          <p:spPr>
            <a:xfrm>
              <a:off x="31201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70"/>
            <p:cNvSpPr/>
            <p:nvPr/>
          </p:nvSpPr>
          <p:spPr>
            <a:xfrm>
              <a:off x="31147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70"/>
            <p:cNvSpPr/>
            <p:nvPr/>
          </p:nvSpPr>
          <p:spPr>
            <a:xfrm>
              <a:off x="31147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0" name="Google Shape;880;p70"/>
            <p:cNvSpPr/>
            <p:nvPr/>
          </p:nvSpPr>
          <p:spPr>
            <a:xfrm>
              <a:off x="31201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1" name="Google Shape;881;p70"/>
            <p:cNvSpPr/>
            <p:nvPr/>
          </p:nvSpPr>
          <p:spPr>
            <a:xfrm>
              <a:off x="3120136" y="346043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70"/>
            <p:cNvSpPr/>
            <p:nvPr/>
          </p:nvSpPr>
          <p:spPr>
            <a:xfrm>
              <a:off x="3114732" y="323419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70"/>
            <p:cNvSpPr/>
            <p:nvPr/>
          </p:nvSpPr>
          <p:spPr>
            <a:xfrm>
              <a:off x="3114732" y="3001380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70"/>
            <p:cNvSpPr/>
            <p:nvPr/>
          </p:nvSpPr>
          <p:spPr>
            <a:xfrm>
              <a:off x="3120136" y="2776456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5" name="Google Shape;885;p70"/>
          <p:cNvGrpSpPr/>
          <p:nvPr/>
        </p:nvGrpSpPr>
        <p:grpSpPr>
          <a:xfrm>
            <a:off x="2505132" y="3234197"/>
            <a:ext cx="200103" cy="1565452"/>
            <a:chOff x="2505132" y="3234197"/>
            <a:chExt cx="200103" cy="1565452"/>
          </a:xfrm>
        </p:grpSpPr>
        <p:sp>
          <p:nvSpPr>
            <p:cNvPr id="886" name="Google Shape;886;p70"/>
            <p:cNvSpPr/>
            <p:nvPr/>
          </p:nvSpPr>
          <p:spPr>
            <a:xfrm>
              <a:off x="25105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7" name="Google Shape;887;p70"/>
            <p:cNvSpPr/>
            <p:nvPr/>
          </p:nvSpPr>
          <p:spPr>
            <a:xfrm>
              <a:off x="25105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70"/>
            <p:cNvSpPr/>
            <p:nvPr/>
          </p:nvSpPr>
          <p:spPr>
            <a:xfrm>
              <a:off x="25051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70"/>
            <p:cNvSpPr/>
            <p:nvPr/>
          </p:nvSpPr>
          <p:spPr>
            <a:xfrm>
              <a:off x="25051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70"/>
            <p:cNvSpPr/>
            <p:nvPr/>
          </p:nvSpPr>
          <p:spPr>
            <a:xfrm>
              <a:off x="25105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70"/>
            <p:cNvSpPr/>
            <p:nvPr/>
          </p:nvSpPr>
          <p:spPr>
            <a:xfrm>
              <a:off x="2510536" y="346043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70"/>
            <p:cNvSpPr/>
            <p:nvPr/>
          </p:nvSpPr>
          <p:spPr>
            <a:xfrm>
              <a:off x="2505132" y="323419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3" name="Google Shape;893;p70"/>
          <p:cNvGrpSpPr/>
          <p:nvPr/>
        </p:nvGrpSpPr>
        <p:grpSpPr>
          <a:xfrm>
            <a:off x="1895532" y="3693253"/>
            <a:ext cx="200103" cy="1106396"/>
            <a:chOff x="1895532" y="3693253"/>
            <a:chExt cx="200103" cy="1106396"/>
          </a:xfrm>
        </p:grpSpPr>
        <p:sp>
          <p:nvSpPr>
            <p:cNvPr id="894" name="Google Shape;894;p70"/>
            <p:cNvSpPr/>
            <p:nvPr/>
          </p:nvSpPr>
          <p:spPr>
            <a:xfrm>
              <a:off x="19009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70"/>
            <p:cNvSpPr/>
            <p:nvPr/>
          </p:nvSpPr>
          <p:spPr>
            <a:xfrm>
              <a:off x="19009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70"/>
            <p:cNvSpPr/>
            <p:nvPr/>
          </p:nvSpPr>
          <p:spPr>
            <a:xfrm>
              <a:off x="18955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70"/>
            <p:cNvSpPr/>
            <p:nvPr/>
          </p:nvSpPr>
          <p:spPr>
            <a:xfrm>
              <a:off x="18955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70"/>
            <p:cNvSpPr/>
            <p:nvPr/>
          </p:nvSpPr>
          <p:spPr>
            <a:xfrm>
              <a:off x="19009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99" name="Google Shape;899;p70"/>
          <p:cNvGrpSpPr/>
          <p:nvPr/>
        </p:nvGrpSpPr>
        <p:grpSpPr>
          <a:xfrm>
            <a:off x="1285932" y="4150993"/>
            <a:ext cx="200103" cy="648656"/>
            <a:chOff x="1285932" y="4150993"/>
            <a:chExt cx="200103" cy="648656"/>
          </a:xfrm>
        </p:grpSpPr>
        <p:sp>
          <p:nvSpPr>
            <p:cNvPr id="900" name="Google Shape;900;p70"/>
            <p:cNvSpPr/>
            <p:nvPr/>
          </p:nvSpPr>
          <p:spPr>
            <a:xfrm>
              <a:off x="12913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70"/>
            <p:cNvSpPr/>
            <p:nvPr/>
          </p:nvSpPr>
          <p:spPr>
            <a:xfrm>
              <a:off x="12913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70"/>
            <p:cNvSpPr/>
            <p:nvPr/>
          </p:nvSpPr>
          <p:spPr>
            <a:xfrm>
              <a:off x="12859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03" name="Google Shape;903;p70"/>
          <p:cNvSpPr/>
          <p:nvPr/>
        </p:nvSpPr>
        <p:spPr>
          <a:xfrm>
            <a:off x="681736" y="4610049"/>
            <a:ext cx="194700" cy="1896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904" name="Google Shape;904;p70"/>
          <p:cNvCxnSpPr>
            <a:stCxn id="884" idx="1"/>
            <a:endCxn id="903" idx="1"/>
          </p:cNvCxnSpPr>
          <p:nvPr/>
        </p:nvCxnSpPr>
        <p:spPr>
          <a:xfrm flipH="1">
            <a:off x="710249" y="2804222"/>
            <a:ext cx="2438400" cy="1833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05" name="Google Shape;905;p70"/>
          <p:cNvSpPr txBox="1"/>
          <p:nvPr>
            <p:ph idx="1" type="body"/>
          </p:nvPr>
        </p:nvSpPr>
        <p:spPr>
          <a:xfrm>
            <a:off x="324000" y="759300"/>
            <a:ext cx="7226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Cali iyo Saciid waxay samaynayaan moodello taxane ah.</a:t>
            </a:r>
            <a:endParaRPr/>
          </a:p>
        </p:txBody>
      </p:sp>
      <p:pic>
        <p:nvPicPr>
          <p:cNvPr id="906" name="Google Shape;906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331000" y="2240249"/>
            <a:ext cx="762882" cy="983751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7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32000" y="2236975"/>
            <a:ext cx="683151" cy="98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70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842455" y="1197450"/>
            <a:ext cx="3366825" cy="1294276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70"/>
          <p:cNvSpPr txBox="1"/>
          <p:nvPr/>
        </p:nvSpPr>
        <p:spPr>
          <a:xfrm flipH="1">
            <a:off x="1163825" y="1251325"/>
            <a:ext cx="29574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Taxanahaygu waa xisaabeed (arithmetic). Wuxuu ka bilaabmaa 1 wuxuuna leeyahay xeer xubnaha isku xiga oo ah +2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0" name="Google Shape;910;p70"/>
          <p:cNvSpPr txBox="1"/>
          <p:nvPr/>
        </p:nvSpPr>
        <p:spPr>
          <a:xfrm flipH="1">
            <a:off x="4592800" y="1251325"/>
            <a:ext cx="3234900" cy="90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Waxaan arki karaa sababta loogu yeero taxanayaal toosan (linear sequences). Wuxuu ku kordhayaa xariiq toosan.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1" name="Google Shape;911;p70"/>
          <p:cNvSpPr txBox="1"/>
          <p:nvPr/>
        </p:nvSpPr>
        <p:spPr>
          <a:xfrm>
            <a:off x="4743025" y="2460088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Aynu qorsheeyno isku-xiggeyga (sequence) aniga</a:t>
            </a:r>
            <a:endParaRPr/>
          </a:p>
        </p:txBody>
      </p:sp>
      <p:pic>
        <p:nvPicPr>
          <p:cNvPr id="912" name="Google Shape;912;p70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4577088" y="2431150"/>
            <a:ext cx="2957399" cy="61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70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4265624" y="1170275"/>
            <a:ext cx="3577452" cy="1294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p71"/>
          <p:cNvSpPr txBox="1"/>
          <p:nvPr>
            <p:ph idx="1" type="body"/>
          </p:nvPr>
        </p:nvSpPr>
        <p:spPr>
          <a:xfrm>
            <a:off x="324000" y="759300"/>
            <a:ext cx="7226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Cali iyo Saciid waxay samaynayaan moodello (models) isku-xiggeyada (sequences).</a:t>
            </a:r>
            <a:endParaRPr/>
          </a:p>
        </p:txBody>
      </p:sp>
      <p:sp>
        <p:nvSpPr>
          <p:cNvPr id="919" name="Google Shape;919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(Graphing)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0" name="Google Shape;920;p71"/>
          <p:cNvSpPr/>
          <p:nvPr/>
        </p:nvSpPr>
        <p:spPr>
          <a:xfrm>
            <a:off x="5458970" y="4610049"/>
            <a:ext cx="194700" cy="1896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921" name="Google Shape;921;p71"/>
          <p:cNvSpPr txBox="1"/>
          <p:nvPr/>
        </p:nvSpPr>
        <p:spPr>
          <a:xfrm flipH="1" rot="-2243990">
            <a:off x="911971" y="3853648"/>
            <a:ext cx="726571" cy="308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Ku dar 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22" name="Google Shape;922;p71"/>
          <p:cNvGrpSpPr/>
          <p:nvPr/>
        </p:nvGrpSpPr>
        <p:grpSpPr>
          <a:xfrm>
            <a:off x="3114732" y="2776456"/>
            <a:ext cx="200103" cy="2023193"/>
            <a:chOff x="3114732" y="2776456"/>
            <a:chExt cx="200103" cy="2023193"/>
          </a:xfrm>
        </p:grpSpPr>
        <p:sp>
          <p:nvSpPr>
            <p:cNvPr id="923" name="Google Shape;923;p71"/>
            <p:cNvSpPr/>
            <p:nvPr/>
          </p:nvSpPr>
          <p:spPr>
            <a:xfrm>
              <a:off x="31201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71"/>
            <p:cNvSpPr/>
            <p:nvPr/>
          </p:nvSpPr>
          <p:spPr>
            <a:xfrm>
              <a:off x="31201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71"/>
            <p:cNvSpPr/>
            <p:nvPr/>
          </p:nvSpPr>
          <p:spPr>
            <a:xfrm>
              <a:off x="31147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71"/>
            <p:cNvSpPr/>
            <p:nvPr/>
          </p:nvSpPr>
          <p:spPr>
            <a:xfrm>
              <a:off x="31147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71"/>
            <p:cNvSpPr/>
            <p:nvPr/>
          </p:nvSpPr>
          <p:spPr>
            <a:xfrm>
              <a:off x="31201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8" name="Google Shape;928;p71"/>
            <p:cNvSpPr/>
            <p:nvPr/>
          </p:nvSpPr>
          <p:spPr>
            <a:xfrm>
              <a:off x="3120136" y="346043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9" name="Google Shape;929;p71"/>
            <p:cNvSpPr/>
            <p:nvPr/>
          </p:nvSpPr>
          <p:spPr>
            <a:xfrm>
              <a:off x="3114732" y="323419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71"/>
            <p:cNvSpPr/>
            <p:nvPr/>
          </p:nvSpPr>
          <p:spPr>
            <a:xfrm>
              <a:off x="3114732" y="3001380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1" name="Google Shape;931;p71"/>
            <p:cNvSpPr/>
            <p:nvPr/>
          </p:nvSpPr>
          <p:spPr>
            <a:xfrm>
              <a:off x="3120136" y="2776456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2" name="Google Shape;932;p71"/>
          <p:cNvGrpSpPr/>
          <p:nvPr/>
        </p:nvGrpSpPr>
        <p:grpSpPr>
          <a:xfrm>
            <a:off x="2505132" y="3234197"/>
            <a:ext cx="200103" cy="1565452"/>
            <a:chOff x="2505132" y="3234197"/>
            <a:chExt cx="200103" cy="1565452"/>
          </a:xfrm>
        </p:grpSpPr>
        <p:sp>
          <p:nvSpPr>
            <p:cNvPr id="933" name="Google Shape;933;p71"/>
            <p:cNvSpPr/>
            <p:nvPr/>
          </p:nvSpPr>
          <p:spPr>
            <a:xfrm>
              <a:off x="25105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4" name="Google Shape;934;p71"/>
            <p:cNvSpPr/>
            <p:nvPr/>
          </p:nvSpPr>
          <p:spPr>
            <a:xfrm>
              <a:off x="25105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5" name="Google Shape;935;p71"/>
            <p:cNvSpPr/>
            <p:nvPr/>
          </p:nvSpPr>
          <p:spPr>
            <a:xfrm>
              <a:off x="25051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71"/>
            <p:cNvSpPr/>
            <p:nvPr/>
          </p:nvSpPr>
          <p:spPr>
            <a:xfrm>
              <a:off x="25051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7" name="Google Shape;937;p71"/>
            <p:cNvSpPr/>
            <p:nvPr/>
          </p:nvSpPr>
          <p:spPr>
            <a:xfrm>
              <a:off x="25105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8" name="Google Shape;938;p71"/>
            <p:cNvSpPr/>
            <p:nvPr/>
          </p:nvSpPr>
          <p:spPr>
            <a:xfrm>
              <a:off x="2510536" y="346043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9" name="Google Shape;939;p71"/>
            <p:cNvSpPr/>
            <p:nvPr/>
          </p:nvSpPr>
          <p:spPr>
            <a:xfrm>
              <a:off x="2505132" y="323419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0" name="Google Shape;940;p71"/>
          <p:cNvGrpSpPr/>
          <p:nvPr/>
        </p:nvGrpSpPr>
        <p:grpSpPr>
          <a:xfrm>
            <a:off x="1895532" y="3693253"/>
            <a:ext cx="200103" cy="1106396"/>
            <a:chOff x="1895532" y="3693253"/>
            <a:chExt cx="200103" cy="1106396"/>
          </a:xfrm>
        </p:grpSpPr>
        <p:sp>
          <p:nvSpPr>
            <p:cNvPr id="941" name="Google Shape;941;p71"/>
            <p:cNvSpPr/>
            <p:nvPr/>
          </p:nvSpPr>
          <p:spPr>
            <a:xfrm>
              <a:off x="19009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2" name="Google Shape;942;p71"/>
            <p:cNvSpPr/>
            <p:nvPr/>
          </p:nvSpPr>
          <p:spPr>
            <a:xfrm>
              <a:off x="19009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3" name="Google Shape;943;p71"/>
            <p:cNvSpPr/>
            <p:nvPr/>
          </p:nvSpPr>
          <p:spPr>
            <a:xfrm>
              <a:off x="18955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4" name="Google Shape;944;p71"/>
            <p:cNvSpPr/>
            <p:nvPr/>
          </p:nvSpPr>
          <p:spPr>
            <a:xfrm>
              <a:off x="18955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5" name="Google Shape;945;p71"/>
            <p:cNvSpPr/>
            <p:nvPr/>
          </p:nvSpPr>
          <p:spPr>
            <a:xfrm>
              <a:off x="19009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6" name="Google Shape;946;p71"/>
          <p:cNvGrpSpPr/>
          <p:nvPr/>
        </p:nvGrpSpPr>
        <p:grpSpPr>
          <a:xfrm>
            <a:off x="1285932" y="4150993"/>
            <a:ext cx="200103" cy="648656"/>
            <a:chOff x="1285932" y="4150993"/>
            <a:chExt cx="200103" cy="648656"/>
          </a:xfrm>
        </p:grpSpPr>
        <p:sp>
          <p:nvSpPr>
            <p:cNvPr id="947" name="Google Shape;947;p71"/>
            <p:cNvSpPr/>
            <p:nvPr/>
          </p:nvSpPr>
          <p:spPr>
            <a:xfrm>
              <a:off x="12913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8" name="Google Shape;948;p71"/>
            <p:cNvSpPr/>
            <p:nvPr/>
          </p:nvSpPr>
          <p:spPr>
            <a:xfrm>
              <a:off x="1291336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71"/>
            <p:cNvSpPr/>
            <p:nvPr/>
          </p:nvSpPr>
          <p:spPr>
            <a:xfrm>
              <a:off x="1285932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0" name="Google Shape;950;p71"/>
          <p:cNvSpPr/>
          <p:nvPr/>
        </p:nvSpPr>
        <p:spPr>
          <a:xfrm>
            <a:off x="681736" y="4610049"/>
            <a:ext cx="194700" cy="189600"/>
          </a:xfrm>
          <a:prstGeom prst="ellipse">
            <a:avLst/>
          </a:prstGeom>
          <a:solidFill>
            <a:srgbClr val="0000FF"/>
          </a:solidFill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cxnSp>
        <p:nvCxnSpPr>
          <p:cNvPr id="951" name="Google Shape;951;p71"/>
          <p:cNvCxnSpPr/>
          <p:nvPr/>
        </p:nvCxnSpPr>
        <p:spPr>
          <a:xfrm flipH="1">
            <a:off x="728916" y="2804222"/>
            <a:ext cx="2438400" cy="18336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52" name="Google Shape;952;p71"/>
          <p:cNvSpPr txBox="1"/>
          <p:nvPr/>
        </p:nvSpPr>
        <p:spPr>
          <a:xfrm flipH="1" rot="-2243990">
            <a:off x="1544585" y="3384942"/>
            <a:ext cx="726571" cy="308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Ku dar 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3" name="Google Shape;953;p71"/>
          <p:cNvSpPr txBox="1"/>
          <p:nvPr/>
        </p:nvSpPr>
        <p:spPr>
          <a:xfrm flipH="1" rot="-2243990">
            <a:off x="2154185" y="2927742"/>
            <a:ext cx="726571" cy="308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Ku dar 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4" name="Google Shape;954;p71"/>
          <p:cNvSpPr txBox="1"/>
          <p:nvPr/>
        </p:nvSpPr>
        <p:spPr>
          <a:xfrm flipH="1" rot="-2243990">
            <a:off x="2752278" y="2470542"/>
            <a:ext cx="726571" cy="308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Ku dar 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5" name="Google Shape;955;p71"/>
          <p:cNvSpPr txBox="1"/>
          <p:nvPr/>
        </p:nvSpPr>
        <p:spPr>
          <a:xfrm flipH="1" rot="-2243941">
            <a:off x="739556" y="2990769"/>
            <a:ext cx="1773736" cy="3084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Kordhin toosan (Linear increase)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56" name="Google Shape;956;p71"/>
          <p:cNvGrpSpPr/>
          <p:nvPr/>
        </p:nvGrpSpPr>
        <p:grpSpPr>
          <a:xfrm>
            <a:off x="6072319" y="4377233"/>
            <a:ext cx="194700" cy="422416"/>
            <a:chOff x="6072319" y="4377233"/>
            <a:chExt cx="194700" cy="422416"/>
          </a:xfrm>
        </p:grpSpPr>
        <p:sp>
          <p:nvSpPr>
            <p:cNvPr id="957" name="Google Shape;957;p71"/>
            <p:cNvSpPr/>
            <p:nvPr/>
          </p:nvSpPr>
          <p:spPr>
            <a:xfrm>
              <a:off x="6072319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71"/>
            <p:cNvSpPr/>
            <p:nvPr/>
          </p:nvSpPr>
          <p:spPr>
            <a:xfrm>
              <a:off x="6072319" y="437723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9" name="Google Shape;959;p71"/>
          <p:cNvGrpSpPr/>
          <p:nvPr/>
        </p:nvGrpSpPr>
        <p:grpSpPr>
          <a:xfrm>
            <a:off x="6689721" y="3918177"/>
            <a:ext cx="200103" cy="881472"/>
            <a:chOff x="6689721" y="3918177"/>
            <a:chExt cx="200103" cy="881472"/>
          </a:xfrm>
        </p:grpSpPr>
        <p:sp>
          <p:nvSpPr>
            <p:cNvPr id="960" name="Google Shape;960;p71"/>
            <p:cNvSpPr/>
            <p:nvPr/>
          </p:nvSpPr>
          <p:spPr>
            <a:xfrm>
              <a:off x="6695125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71"/>
            <p:cNvSpPr/>
            <p:nvPr/>
          </p:nvSpPr>
          <p:spPr>
            <a:xfrm>
              <a:off x="6695125" y="437723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71"/>
            <p:cNvSpPr/>
            <p:nvPr/>
          </p:nvSpPr>
          <p:spPr>
            <a:xfrm>
              <a:off x="6689721" y="415099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71"/>
            <p:cNvSpPr/>
            <p:nvPr/>
          </p:nvSpPr>
          <p:spPr>
            <a:xfrm>
              <a:off x="6689721" y="391817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4" name="Google Shape;964;p71"/>
          <p:cNvGrpSpPr/>
          <p:nvPr/>
        </p:nvGrpSpPr>
        <p:grpSpPr>
          <a:xfrm>
            <a:off x="7300369" y="3001380"/>
            <a:ext cx="200103" cy="1798269"/>
            <a:chOff x="7300369" y="3001380"/>
            <a:chExt cx="200103" cy="1798269"/>
          </a:xfrm>
        </p:grpSpPr>
        <p:sp>
          <p:nvSpPr>
            <p:cNvPr id="965" name="Google Shape;965;p71"/>
            <p:cNvSpPr/>
            <p:nvPr/>
          </p:nvSpPr>
          <p:spPr>
            <a:xfrm>
              <a:off x="7305773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71"/>
            <p:cNvSpPr/>
            <p:nvPr/>
          </p:nvSpPr>
          <p:spPr>
            <a:xfrm>
              <a:off x="7305773" y="437723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71"/>
            <p:cNvSpPr/>
            <p:nvPr/>
          </p:nvSpPr>
          <p:spPr>
            <a:xfrm>
              <a:off x="7300369" y="415099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71"/>
            <p:cNvSpPr/>
            <p:nvPr/>
          </p:nvSpPr>
          <p:spPr>
            <a:xfrm>
              <a:off x="7300369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71"/>
            <p:cNvSpPr/>
            <p:nvPr/>
          </p:nvSpPr>
          <p:spPr>
            <a:xfrm>
              <a:off x="7305773" y="369325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71"/>
            <p:cNvSpPr/>
            <p:nvPr/>
          </p:nvSpPr>
          <p:spPr>
            <a:xfrm>
              <a:off x="7305773" y="346043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71"/>
            <p:cNvSpPr/>
            <p:nvPr/>
          </p:nvSpPr>
          <p:spPr>
            <a:xfrm>
              <a:off x="7300369" y="3234197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71"/>
            <p:cNvSpPr/>
            <p:nvPr/>
          </p:nvSpPr>
          <p:spPr>
            <a:xfrm>
              <a:off x="7300369" y="3001380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73" name="Google Shape;973;p71"/>
          <p:cNvGrpSpPr/>
          <p:nvPr/>
        </p:nvGrpSpPr>
        <p:grpSpPr>
          <a:xfrm>
            <a:off x="7915332" y="1145426"/>
            <a:ext cx="200103" cy="3654223"/>
            <a:chOff x="7915332" y="1145426"/>
            <a:chExt cx="200103" cy="3654223"/>
          </a:xfrm>
        </p:grpSpPr>
        <p:sp>
          <p:nvSpPr>
            <p:cNvPr id="974" name="Google Shape;974;p71"/>
            <p:cNvSpPr/>
            <p:nvPr/>
          </p:nvSpPr>
          <p:spPr>
            <a:xfrm>
              <a:off x="7920736" y="4610049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71"/>
            <p:cNvSpPr/>
            <p:nvPr/>
          </p:nvSpPr>
          <p:spPr>
            <a:xfrm>
              <a:off x="7920736" y="437723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71"/>
            <p:cNvSpPr/>
            <p:nvPr/>
          </p:nvSpPr>
          <p:spPr>
            <a:xfrm>
              <a:off x="7915332" y="415099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71"/>
            <p:cNvSpPr/>
            <p:nvPr/>
          </p:nvSpPr>
          <p:spPr>
            <a:xfrm>
              <a:off x="7915332" y="391817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71"/>
            <p:cNvSpPr/>
            <p:nvPr/>
          </p:nvSpPr>
          <p:spPr>
            <a:xfrm>
              <a:off x="7920736" y="3693253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71"/>
            <p:cNvSpPr/>
            <p:nvPr/>
          </p:nvSpPr>
          <p:spPr>
            <a:xfrm>
              <a:off x="7920736" y="3460436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71"/>
            <p:cNvSpPr/>
            <p:nvPr/>
          </p:nvSpPr>
          <p:spPr>
            <a:xfrm>
              <a:off x="7915332" y="3234197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71"/>
            <p:cNvSpPr/>
            <p:nvPr/>
          </p:nvSpPr>
          <p:spPr>
            <a:xfrm>
              <a:off x="7915332" y="3001380"/>
              <a:ext cx="194700" cy="189600"/>
            </a:xfrm>
            <a:prstGeom prst="ellipse">
              <a:avLst/>
            </a:prstGeom>
            <a:solidFill>
              <a:srgbClr val="0000FF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71"/>
            <p:cNvSpPr/>
            <p:nvPr/>
          </p:nvSpPr>
          <p:spPr>
            <a:xfrm>
              <a:off x="7920736" y="277645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71"/>
            <p:cNvSpPr/>
            <p:nvPr/>
          </p:nvSpPr>
          <p:spPr>
            <a:xfrm>
              <a:off x="7920736" y="2543640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71"/>
            <p:cNvSpPr/>
            <p:nvPr/>
          </p:nvSpPr>
          <p:spPr>
            <a:xfrm>
              <a:off x="7915332" y="2317400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5" name="Google Shape;985;p71"/>
            <p:cNvSpPr/>
            <p:nvPr/>
          </p:nvSpPr>
          <p:spPr>
            <a:xfrm>
              <a:off x="7915332" y="2084584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6" name="Google Shape;986;p71"/>
            <p:cNvSpPr/>
            <p:nvPr/>
          </p:nvSpPr>
          <p:spPr>
            <a:xfrm>
              <a:off x="7920736" y="1837299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71"/>
            <p:cNvSpPr/>
            <p:nvPr/>
          </p:nvSpPr>
          <p:spPr>
            <a:xfrm>
              <a:off x="7920736" y="1604482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71"/>
            <p:cNvSpPr/>
            <p:nvPr/>
          </p:nvSpPr>
          <p:spPr>
            <a:xfrm>
              <a:off x="7915332" y="1378243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71"/>
            <p:cNvSpPr/>
            <p:nvPr/>
          </p:nvSpPr>
          <p:spPr>
            <a:xfrm>
              <a:off x="7915332" y="1145426"/>
              <a:ext cx="194700" cy="189600"/>
            </a:xfrm>
            <a:prstGeom prst="ellipse">
              <a:avLst/>
            </a:prstGeom>
            <a:solidFill>
              <a:schemeClr val="accent5"/>
            </a:solidFill>
            <a:ln cap="flat" cmpd="sng" w="9525">
              <a:solidFill>
                <a:srgbClr val="59595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90" name="Google Shape;990;p71"/>
          <p:cNvSpPr txBox="1"/>
          <p:nvPr/>
        </p:nvSpPr>
        <p:spPr>
          <a:xfrm flipH="1" rot="-1244664">
            <a:off x="5191154" y="4265306"/>
            <a:ext cx="1014682" cy="30818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jibbaar 1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1" name="Google Shape;991;p71"/>
          <p:cNvSpPr txBox="1"/>
          <p:nvPr/>
        </p:nvSpPr>
        <p:spPr>
          <a:xfrm flipH="1" rot="-2258765">
            <a:off x="6052846" y="3724403"/>
            <a:ext cx="1014273" cy="3084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jibbaar 2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2" name="Google Shape;992;p71"/>
          <p:cNvSpPr txBox="1"/>
          <p:nvPr/>
        </p:nvSpPr>
        <p:spPr>
          <a:xfrm flipH="1" rot="-4742144">
            <a:off x="7078171" y="1738668"/>
            <a:ext cx="1014213" cy="308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jibbaar 8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3" name="Google Shape;993;p71"/>
          <p:cNvSpPr txBox="1"/>
          <p:nvPr/>
        </p:nvSpPr>
        <p:spPr>
          <a:xfrm flipH="1" rot="-3832019">
            <a:off x="6697070" y="2881842"/>
            <a:ext cx="1014175" cy="30845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Laba jibbaar 4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4" name="Google Shape;994;p71"/>
          <p:cNvSpPr txBox="1"/>
          <p:nvPr>
            <p:ph idx="1" type="body"/>
          </p:nvPr>
        </p:nvSpPr>
        <p:spPr>
          <a:xfrm>
            <a:off x="2944975" y="1216500"/>
            <a:ext cx="4366200" cy="110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Isku-xiggeygan joomatari (geometric sequence) wuxuu leeyahay kordhin sii kordheysa, sidaas darteed wuxuu sameeyaa qalooc (curve).</a:t>
            </a:r>
            <a:r>
              <a:rPr lang="en-GB" sz="1100">
                <a:solidFill>
                  <a:schemeClr val="accent4"/>
                </a:solidFill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p72"/>
          <p:cNvSpPr txBox="1"/>
          <p:nvPr>
            <p:ph idx="1" type="body"/>
          </p:nvPr>
        </p:nvSpPr>
        <p:spPr>
          <a:xfrm>
            <a:off x="324000" y="759300"/>
            <a:ext cx="5167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Waxaanu ku aragnaa qaabka qalooca (curved shape) isku mid ah marka aanu garaafyeyno (graph) isku-xiggeyada (sequences) kale ee joomatari (geometric).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00" name="Google Shape;1000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(Graphing)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001" name="Google Shape;1001;p72"/>
          <p:cNvGraphicFramePr/>
          <p:nvPr/>
        </p:nvGraphicFramePr>
        <p:xfrm>
          <a:off x="328598" y="162410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ereyga (Term number (n))</a:t>
                      </a:r>
                      <a:r>
                        <a:rPr i="1"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ereyga (Term value (T))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r>
                        <a:rPr lang="en-GB" sz="14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ata-is-equatio=&quot;1&quot; data-equatio-url=&quot;https://equatio-api.texthelp.com/desmos/get/12-01-2024/944805f1-b639-4fad-b025-d6cc45cb8735&quot; data-equatio-type=&quot;desmos&quot;&gt;&lt;mglyph src=&quot;https://equatio-api.texthelp.com/desmos/get/12-01-2024/944805f1-b639-4fad-b025-d6cc45cb8735&quot; alt=&quot;Equatio Desmos Graph&quot;/&gt;&lt;/math&gt;" id="1002" name="Google Shape;1002;p72" title="Equatio Desmos Graph"/>
          <p:cNvPicPr preferRelativeResize="0"/>
          <p:nvPr/>
        </p:nvPicPr>
        <p:blipFill rotWithShape="1">
          <a:blip r:embed="rId3">
            <a:alphaModFix/>
          </a:blip>
          <a:srcRect b="3077" l="4187" r="66954" t="13072"/>
          <a:stretch/>
        </p:blipFill>
        <p:spPr>
          <a:xfrm>
            <a:off x="6229525" y="810000"/>
            <a:ext cx="1795474" cy="40082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03" name="Google Shape;1003;p72"/>
          <p:cNvGraphicFramePr/>
          <p:nvPr/>
        </p:nvGraphicFramePr>
        <p:xfrm>
          <a:off x="328598" y="162410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ereyga (Term number (n))</a:t>
                      </a:r>
                      <a:r>
                        <a:rPr i="1"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ereyga (Term value (T))</a:t>
                      </a: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1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04" name="Google Shape;1004;p72"/>
          <p:cNvSpPr txBox="1"/>
          <p:nvPr>
            <p:ph idx="1" type="body"/>
          </p:nvPr>
        </p:nvSpPr>
        <p:spPr>
          <a:xfrm>
            <a:off x="8096400" y="4447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5" name="Google Shape;1005;p72"/>
          <p:cNvSpPr txBox="1"/>
          <p:nvPr>
            <p:ph idx="1" type="body"/>
          </p:nvPr>
        </p:nvSpPr>
        <p:spPr>
          <a:xfrm>
            <a:off x="6024681" y="7291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6" name="Google Shape;1006;p72"/>
          <p:cNvSpPr txBox="1"/>
          <p:nvPr>
            <p:ph idx="1" type="body"/>
          </p:nvPr>
        </p:nvSpPr>
        <p:spPr>
          <a:xfrm>
            <a:off x="324000" y="3140168"/>
            <a:ext cx="4972200" cy="159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Xariiq (line) dhex maraya dhibcahan (points) wuxuu naga caawinayaa inaan si cad u aragno qaabkan qalooca (curved shape) ee jiirada (gradient) sii kordheysa. Si kastaba ha ahaatee, sida caadiga ah ma sawirno xariiqda (line) marka aanu qorsheynayno isku-xiggeyada (sequences).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07" name="Google Shape;1007;p72"/>
          <p:cNvGrpSpPr/>
          <p:nvPr/>
        </p:nvGrpSpPr>
        <p:grpSpPr>
          <a:xfrm>
            <a:off x="2533209" y="2360911"/>
            <a:ext cx="2406226" cy="722014"/>
            <a:chOff x="459975" y="1701066"/>
            <a:chExt cx="2149760" cy="757384"/>
          </a:xfrm>
        </p:grpSpPr>
        <p:grpSp>
          <p:nvGrpSpPr>
            <p:cNvPr id="1008" name="Google Shape;1008;p72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009" name="Google Shape;1009;p72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10" name="Google Shape;1010;p72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11" name="Google Shape;1011;p72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12" name="Google Shape;1012;p72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4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013" name="Google Shape;1013;p72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014" name="Google Shape;1014;p72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5" name="Google Shape;1015;p72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6" name="Google Shape;1016;p72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7" name="Google Shape;1017;p72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descr="&lt;math xmlns=&quot;http://www.w3.org/1998/Math/MathML&quot; data-is-equatio=&quot;1&quot; data-equatio-url=&quot;https://equatio-api.texthelp.com/desmos/get/12-01-2024/b1fce63b-0821-437c-893f-b78eca9c1996&quot; data-equatio-type=&quot;desmos&quot;&gt;&lt;mglyph src=&quot;https://equatio-api.texthelp.com/desmos/get/12-01-2024/b1fce63b-0821-437c-893f-b78eca9c1996&quot; alt=&quot;Equatio Desmos Graph&quot;/&gt;&lt;/math&gt;" id="1018" name="Google Shape;1018;p72" title="Equatio Desmos Graph"/>
          <p:cNvPicPr preferRelativeResize="0"/>
          <p:nvPr/>
        </p:nvPicPr>
        <p:blipFill rotWithShape="1">
          <a:blip r:embed="rId4">
            <a:alphaModFix/>
          </a:blip>
          <a:srcRect b="3381" l="4185" r="67532" t="3474"/>
          <a:stretch/>
        </p:blipFill>
        <p:spPr>
          <a:xfrm>
            <a:off x="6224400" y="813600"/>
            <a:ext cx="1795474" cy="400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b1fce63b-0821-437c-893f-b78eca9c1996&quot; data-equatio-type=&quot;desmos&quot;&gt;&lt;mglyph src=&quot;https://equatio-api.texthelp.com/desmos/get/12-01-2024/b1fce63b-0821-437c-893f-b78eca9c1996&quot; alt=&quot;Equatio Desmos Graph&quot;/&gt;&lt;/math&gt;" id="1023" name="Google Shape;1023;p73" title="Equatio Desmos Graph"/>
          <p:cNvPicPr preferRelativeResize="0"/>
          <p:nvPr/>
        </p:nvPicPr>
        <p:blipFill rotWithShape="1">
          <a:blip r:embed="rId3">
            <a:alphaModFix/>
          </a:blip>
          <a:srcRect b="3381" l="4185" r="67532" t="3474"/>
          <a:stretch/>
        </p:blipFill>
        <p:spPr>
          <a:xfrm>
            <a:off x="6256800" y="801900"/>
            <a:ext cx="1795474" cy="40082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24" name="Google Shape;1024;p73"/>
          <p:cNvGraphicFramePr/>
          <p:nvPr/>
        </p:nvGraphicFramePr>
        <p:xfrm>
          <a:off x="328598" y="3235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ereyga (Term number (n))</a:t>
                      </a: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ereyga (Term value (T))</a:t>
                      </a: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25" name="Google Shape;1025;p73"/>
          <p:cNvSpPr txBox="1"/>
          <p:nvPr>
            <p:ph idx="1" type="body"/>
          </p:nvPr>
        </p:nvSpPr>
        <p:spPr>
          <a:xfrm>
            <a:off x="324000" y="759300"/>
            <a:ext cx="5450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Kordhinta saamiga guud (common ratio) waxay kordhisaa xawaaraha isbeddelka (rate of change).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26" name="Google Shape;1026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Garaafyada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027" name="Google Shape;1027;p73"/>
          <p:cNvGraphicFramePr/>
          <p:nvPr/>
        </p:nvGraphicFramePr>
        <p:xfrm>
          <a:off x="328598" y="162410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 (n)</a:t>
                      </a: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term-ka (T)</a:t>
                      </a: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r>
                        <a:rPr lang="en-GB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28" name="Google Shape;1028;p73"/>
          <p:cNvSpPr txBox="1"/>
          <p:nvPr>
            <p:ph idx="1" type="body"/>
          </p:nvPr>
        </p:nvSpPr>
        <p:spPr>
          <a:xfrm>
            <a:off x="8096400" y="4447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9" name="Google Shape;1029;p73"/>
          <p:cNvSpPr txBox="1"/>
          <p:nvPr>
            <p:ph idx="1" type="body"/>
          </p:nvPr>
        </p:nvSpPr>
        <p:spPr>
          <a:xfrm>
            <a:off x="6024681" y="7291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030" name="Google Shape;1030;p73"/>
          <p:cNvGraphicFramePr/>
          <p:nvPr/>
        </p:nvGraphicFramePr>
        <p:xfrm>
          <a:off x="328598" y="3235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 (n)</a:t>
                      </a: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term-ka (T)</a:t>
                      </a: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3125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31" name="Google Shape;1031;p73"/>
          <p:cNvGrpSpPr/>
          <p:nvPr/>
        </p:nvGrpSpPr>
        <p:grpSpPr>
          <a:xfrm>
            <a:off x="2533209" y="3984125"/>
            <a:ext cx="2406226" cy="722014"/>
            <a:chOff x="459975" y="1701066"/>
            <a:chExt cx="2149760" cy="757384"/>
          </a:xfrm>
        </p:grpSpPr>
        <p:grpSp>
          <p:nvGrpSpPr>
            <p:cNvPr id="1032" name="Google Shape;1032;p73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033" name="Google Shape;1033;p73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34" name="Google Shape;1034;p73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35" name="Google Shape;1035;p73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36" name="Google Shape;1036;p73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037" name="Google Shape;1037;p73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038" name="Google Shape;1038;p73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9" name="Google Shape;1039;p73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0" name="Google Shape;1040;p73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1" name="Google Shape;1041;p73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42" name="Google Shape;1042;p73"/>
          <p:cNvGrpSpPr/>
          <p:nvPr/>
        </p:nvGrpSpPr>
        <p:grpSpPr>
          <a:xfrm>
            <a:off x="2533209" y="2360911"/>
            <a:ext cx="2406226" cy="722014"/>
            <a:chOff x="459975" y="1701066"/>
            <a:chExt cx="2149760" cy="757384"/>
          </a:xfrm>
        </p:grpSpPr>
        <p:grpSp>
          <p:nvGrpSpPr>
            <p:cNvPr id="1043" name="Google Shape;1043;p73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044" name="Google Shape;1044;p73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45" name="Google Shape;1045;p73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46" name="Google Shape;1046;p73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47" name="Google Shape;1047;p73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048" name="Google Shape;1048;p73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049" name="Google Shape;1049;p73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0" name="Google Shape;1050;p73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1" name="Google Shape;1051;p73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2" name="Google Shape;1052;p73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descr="&lt;math xmlns=&quot;http://www.w3.org/1998/Math/MathML&quot; data-is-equatio=&quot;1&quot; data-equatio-url=&quot;https://equatio-api.texthelp.com/desmos/get/12-01-2024/a1428536-d221-42ce-8195-2933e3191afc&quot; data-equatio-type=&quot;desmos&quot;&gt;&lt;mglyph src=&quot;https://equatio-api.texthelp.com/desmos/get/12-01-2024/a1428536-d221-42ce-8195-2933e3191afc&quot; alt=&quot;Equatio Desmos Graph&quot;/&gt;&lt;/math&gt;" id="1053" name="Google Shape;1053;p73" title="Equatio Desmos Graph"/>
          <p:cNvPicPr preferRelativeResize="0"/>
          <p:nvPr/>
        </p:nvPicPr>
        <p:blipFill rotWithShape="1">
          <a:blip r:embed="rId4">
            <a:alphaModFix/>
          </a:blip>
          <a:srcRect b="3430" l="3512" r="67533" t="2849"/>
          <a:stretch/>
        </p:blipFill>
        <p:spPr>
          <a:xfrm>
            <a:off x="6254600" y="759300"/>
            <a:ext cx="1795476" cy="40549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73"/>
          <p:cNvSpPr txBox="1"/>
          <p:nvPr/>
        </p:nvSpPr>
        <p:spPr>
          <a:xfrm>
            <a:off x="7585650" y="3216675"/>
            <a:ext cx="345600" cy="32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rgbClr val="4F7BE8"/>
                </a:solidFill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lang="en-GB" sz="1800">
                <a:solidFill>
                  <a:srgbClr val="4F7BE8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000">
              <a:solidFill>
                <a:srgbClr val="4F7B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5" name="Google Shape;1055;p73"/>
          <p:cNvSpPr txBox="1"/>
          <p:nvPr/>
        </p:nvSpPr>
        <p:spPr>
          <a:xfrm>
            <a:off x="6823650" y="1311675"/>
            <a:ext cx="345600" cy="32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lang="en-GB" sz="1800">
                <a:solidFill>
                  <a:srgbClr val="4F7BE8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endParaRPr sz="2000">
              <a:solidFill>
                <a:srgbClr val="4F7B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b1fce63b-0821-437c-893f-b78eca9c1996&quot; data-equatio-type=&quot;desmos&quot;&gt;&lt;mglyph src=&quot;https://equatio-api.texthelp.com/desmos/get/12-01-2024/b1fce63b-0821-437c-893f-b78eca9c1996&quot; alt=&quot;Equatio Desmos Graph&quot;/&gt;&lt;/math&gt;" id="1060" name="Google Shape;1060;p74" title="Equatio Desmos Graph"/>
          <p:cNvPicPr preferRelativeResize="0"/>
          <p:nvPr/>
        </p:nvPicPr>
        <p:blipFill rotWithShape="1">
          <a:blip r:embed="rId3">
            <a:alphaModFix/>
          </a:blip>
          <a:srcRect b="3381" l="4185" r="67532" t="3474"/>
          <a:stretch/>
        </p:blipFill>
        <p:spPr>
          <a:xfrm>
            <a:off x="6256800" y="801900"/>
            <a:ext cx="1795474" cy="4008251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61" name="Google Shape;1061;p74"/>
          <p:cNvGraphicFramePr/>
          <p:nvPr/>
        </p:nvGraphicFramePr>
        <p:xfrm>
          <a:off x="328598" y="3235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 (n)</a:t>
                      </a: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term-ka (T)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2" name="Google Shape;1062;p74"/>
          <p:cNvSpPr txBox="1"/>
          <p:nvPr>
            <p:ph idx="1" type="body"/>
          </p:nvPr>
        </p:nvSpPr>
        <p:spPr>
          <a:xfrm>
            <a:off x="324000" y="759300"/>
            <a:ext cx="5450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Sababtoo ah isbeddelka (rate of change) ee ×5 waa mid aad u degdeg badan, waxaan u baahanahay inaan hagaajinno miisaanka dhidibka (axis scale).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63" name="Google Shape;1063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Garaafyada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064" name="Google Shape;1064;p74"/>
          <p:cNvGraphicFramePr/>
          <p:nvPr/>
        </p:nvGraphicFramePr>
        <p:xfrm>
          <a:off x="328598" y="162410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 (n)</a:t>
                      </a: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term-ka (T)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r>
                        <a:rPr lang="en-GB" sz="2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65" name="Google Shape;1065;p74"/>
          <p:cNvSpPr txBox="1"/>
          <p:nvPr>
            <p:ph idx="1" type="body"/>
          </p:nvPr>
        </p:nvSpPr>
        <p:spPr>
          <a:xfrm>
            <a:off x="8096400" y="4447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6" name="Google Shape;1066;p74"/>
          <p:cNvSpPr txBox="1"/>
          <p:nvPr>
            <p:ph idx="1" type="body"/>
          </p:nvPr>
        </p:nvSpPr>
        <p:spPr>
          <a:xfrm>
            <a:off x="6024681" y="7291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067" name="Google Shape;1067;p74"/>
          <p:cNvGraphicFramePr/>
          <p:nvPr/>
        </p:nvGraphicFramePr>
        <p:xfrm>
          <a:off x="328598" y="32358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 (n)</a:t>
                      </a: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term-ka (T)</a:t>
                      </a: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3125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68" name="Google Shape;1068;p74"/>
          <p:cNvGrpSpPr/>
          <p:nvPr/>
        </p:nvGrpSpPr>
        <p:grpSpPr>
          <a:xfrm>
            <a:off x="2533209" y="3984125"/>
            <a:ext cx="2406226" cy="722014"/>
            <a:chOff x="459975" y="1701066"/>
            <a:chExt cx="2149760" cy="757384"/>
          </a:xfrm>
        </p:grpSpPr>
        <p:grpSp>
          <p:nvGrpSpPr>
            <p:cNvPr id="1069" name="Google Shape;1069;p74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070" name="Google Shape;1070;p74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71" name="Google Shape;1071;p74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72" name="Google Shape;1072;p74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73" name="Google Shape;1073;p74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×5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074" name="Google Shape;1074;p74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075" name="Google Shape;1075;p74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6" name="Google Shape;1076;p74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7" name="Google Shape;1077;p74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8" name="Google Shape;1078;p74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79" name="Google Shape;1079;p74"/>
          <p:cNvGrpSpPr/>
          <p:nvPr/>
        </p:nvGrpSpPr>
        <p:grpSpPr>
          <a:xfrm>
            <a:off x="2533209" y="2360911"/>
            <a:ext cx="2406226" cy="722014"/>
            <a:chOff x="459975" y="1701066"/>
            <a:chExt cx="2149760" cy="757384"/>
          </a:xfrm>
        </p:grpSpPr>
        <p:grpSp>
          <p:nvGrpSpPr>
            <p:cNvPr id="1080" name="Google Shape;1080;p74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081" name="Google Shape;1081;p74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82" name="Google Shape;1082;p74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83" name="Google Shape;1083;p74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084" name="Google Shape;1084;p74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085" name="Google Shape;1085;p74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086" name="Google Shape;1086;p74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7" name="Google Shape;1087;p74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74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9" name="Google Shape;1089;p74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pic>
        <p:nvPicPr>
          <p:cNvPr descr="&lt;math xmlns=&quot;http://www.w3.org/1998/Math/MathML&quot; data-is-equatio=&quot;1&quot; data-equatio-url=&quot;https://equatio-api.texthelp.com/desmos/get/12-01-2024/a1428536-d221-42ce-8195-2933e3191afc&quot; data-equatio-type=&quot;desmos&quot;&gt;&lt;mglyph src=&quot;https://equatio-api.texthelp.com/desmos/get/12-01-2024/a1428536-d221-42ce-8195-2933e3191afc&quot; alt=&quot;Equatio Desmos Graph&quot;/&gt;&lt;/math&gt;" id="1090" name="Google Shape;1090;p74" title="Equatio Desmos Graph"/>
          <p:cNvPicPr preferRelativeResize="0"/>
          <p:nvPr/>
        </p:nvPicPr>
        <p:blipFill rotWithShape="1">
          <a:blip r:embed="rId4">
            <a:alphaModFix/>
          </a:blip>
          <a:srcRect b="3427" l="3512" r="67533" t="3928"/>
          <a:stretch/>
        </p:blipFill>
        <p:spPr>
          <a:xfrm>
            <a:off x="6254600" y="805975"/>
            <a:ext cx="1795476" cy="40082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0561fe0c-a590-4899-b68e-e7e96ec72384&quot; data-equatio-type=&quot;desmos&quot;&gt;&lt;mglyph src=&quot;https://equatio-api.texthelp.com/desmos/get/12-01-2024/0561fe0c-a590-4899-b68e-e7e96ec72384&quot; alt=&quot;Equatio Desmos Graph&quot;/&gt;&lt;/math&gt;" id="1091" name="Google Shape;1091;p74" title="Equatio Desmos Graph"/>
          <p:cNvPicPr preferRelativeResize="0"/>
          <p:nvPr/>
        </p:nvPicPr>
        <p:blipFill rotWithShape="1">
          <a:blip r:embed="rId5">
            <a:alphaModFix/>
          </a:blip>
          <a:srcRect b="3155" l="1672" r="67529" t="654"/>
          <a:stretch/>
        </p:blipFill>
        <p:spPr>
          <a:xfrm>
            <a:off x="6256475" y="759300"/>
            <a:ext cx="1795476" cy="4061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2" name="Google Shape;1092;p74"/>
          <p:cNvSpPr txBox="1"/>
          <p:nvPr/>
        </p:nvSpPr>
        <p:spPr>
          <a:xfrm>
            <a:off x="8047199" y="4172750"/>
            <a:ext cx="345600" cy="32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lang="en-GB" sz="1800">
                <a:solidFill>
                  <a:srgbClr val="4F7BE8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000">
              <a:solidFill>
                <a:srgbClr val="4F7B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3" name="Google Shape;1093;p74"/>
          <p:cNvSpPr txBox="1"/>
          <p:nvPr/>
        </p:nvSpPr>
        <p:spPr>
          <a:xfrm>
            <a:off x="7463423" y="1311675"/>
            <a:ext cx="345600" cy="32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lang="en-GB" sz="1800">
                <a:solidFill>
                  <a:srgbClr val="4F7BE8"/>
                </a:solidFill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endParaRPr sz="2000">
              <a:solidFill>
                <a:srgbClr val="4F7B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94" name="Google Shape;1094;p74"/>
          <p:cNvSpPr/>
          <p:nvPr/>
        </p:nvSpPr>
        <p:spPr>
          <a:xfrm>
            <a:off x="6082632" y="4693588"/>
            <a:ext cx="468900" cy="1725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" name="Shape 1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" name="Google Shape;1099;p75"/>
          <p:cNvSpPr txBox="1"/>
          <p:nvPr>
            <p:ph type="title"/>
          </p:nvPr>
        </p:nvSpPr>
        <p:spPr>
          <a:xfrm>
            <a:off x="324000" y="748772"/>
            <a:ext cx="8179200" cy="33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Kee ka mid ah garaafyadan ayaa muujin kara isku xigxig joomatari (geometric sequence)?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Miisaanka T iyo n waxay kordhaan qaddar isku mid ah.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1800"/>
          </a:p>
        </p:txBody>
      </p:sp>
      <p:sp>
        <p:nvSpPr>
          <p:cNvPr id="1100" name="Google Shape;1100;p75"/>
          <p:cNvSpPr txBox="1"/>
          <p:nvPr>
            <p:ph idx="4294967295" type="body"/>
          </p:nvPr>
        </p:nvSpPr>
        <p:spPr>
          <a:xfrm>
            <a:off x="8407107" y="3866737"/>
            <a:ext cx="1356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1" name="Google Shape;1101;p75"/>
          <p:cNvSpPr txBox="1"/>
          <p:nvPr>
            <p:ph idx="4294967295" type="body"/>
          </p:nvPr>
        </p:nvSpPr>
        <p:spPr>
          <a:xfrm>
            <a:off x="6504890" y="1390346"/>
            <a:ext cx="1785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2-01-2024/f071125f-795b-4568-945a-da1f451b78f4&quot; data-equatio-type=&quot;desmos&quot;&gt;&lt;mglyph src=&quot;https://equatio-api.texthelp.com/desmos/get/12-01-2024/f071125f-795b-4568-945a-da1f451b78f4&quot; alt=&quot;Equatio Desmos Graph&quot;/&gt;&lt;/math&gt;" id="1102" name="Google Shape;1102;p75" title="Equatio Desmos Graph"/>
          <p:cNvPicPr preferRelativeResize="0"/>
          <p:nvPr/>
        </p:nvPicPr>
        <p:blipFill rotWithShape="1">
          <a:blip r:embed="rId3">
            <a:alphaModFix/>
          </a:blip>
          <a:srcRect b="3912" l="3930" r="56244" t="4023"/>
          <a:stretch/>
        </p:blipFill>
        <p:spPr>
          <a:xfrm>
            <a:off x="6741650" y="1459210"/>
            <a:ext cx="1567200" cy="2717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29d94cd4-9bf7-4c89-99e8-f8c8988ef91a&quot; data-equatio-type=&quot;desmos&quot;&gt;&lt;mglyph src=&quot;https://equatio-api.texthelp.com/desmos/get/12-01-2024/29d94cd4-9bf7-4c89-99e8-f8c8988ef91a&quot; alt=&quot;Equatio Desmos Graph&quot;/&gt;&lt;/math&gt;" id="1103" name="Google Shape;1103;p75" title="Equatio Desmos Graph"/>
          <p:cNvPicPr preferRelativeResize="0"/>
          <p:nvPr/>
        </p:nvPicPr>
        <p:blipFill rotWithShape="1">
          <a:blip r:embed="rId4">
            <a:alphaModFix/>
          </a:blip>
          <a:srcRect b="1970" l="2998" r="59144" t="0"/>
          <a:stretch/>
        </p:blipFill>
        <p:spPr>
          <a:xfrm>
            <a:off x="3837675" y="1459210"/>
            <a:ext cx="1399064" cy="2717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02f2a9d5-3311-415c-98d4-6116beb1550f&quot; data-equatio-type=&quot;desmos&quot;&gt;&lt;mglyph src=&quot;https://equatio-api.texthelp.com/desmos/get/12-01-2024/02f2a9d5-3311-415c-98d4-6116beb1550f&quot; alt=&quot;Equatio Desmos Graph&quot;/&gt;&lt;/math&gt;" id="1104" name="Google Shape;1104;p75" title="Equatio Desmos Graph"/>
          <p:cNvPicPr preferRelativeResize="0"/>
          <p:nvPr/>
        </p:nvPicPr>
        <p:blipFill rotWithShape="1">
          <a:blip r:embed="rId5">
            <a:alphaModFix/>
          </a:blip>
          <a:srcRect b="0" l="5466" r="59914" t="0"/>
          <a:stretch/>
        </p:blipFill>
        <p:spPr>
          <a:xfrm>
            <a:off x="973013" y="1476335"/>
            <a:ext cx="1254152" cy="271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5" name="Google Shape;1105;p75"/>
          <p:cNvSpPr txBox="1"/>
          <p:nvPr>
            <p:ph idx="4294967295" type="body"/>
          </p:nvPr>
        </p:nvSpPr>
        <p:spPr>
          <a:xfrm>
            <a:off x="5275747" y="3866737"/>
            <a:ext cx="1356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6" name="Google Shape;1106;p75"/>
          <p:cNvSpPr txBox="1"/>
          <p:nvPr>
            <p:ph idx="4294967295" type="body"/>
          </p:nvPr>
        </p:nvSpPr>
        <p:spPr>
          <a:xfrm>
            <a:off x="3609290" y="1390346"/>
            <a:ext cx="1785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7" name="Google Shape;1107;p75"/>
          <p:cNvSpPr txBox="1"/>
          <p:nvPr>
            <p:ph idx="4294967295" type="body"/>
          </p:nvPr>
        </p:nvSpPr>
        <p:spPr>
          <a:xfrm>
            <a:off x="2311107" y="3866737"/>
            <a:ext cx="1356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08" name="Google Shape;1108;p75"/>
          <p:cNvSpPr txBox="1"/>
          <p:nvPr>
            <p:ph idx="4294967295" type="body"/>
          </p:nvPr>
        </p:nvSpPr>
        <p:spPr>
          <a:xfrm>
            <a:off x="736704" y="1390346"/>
            <a:ext cx="1785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109" name="Google Shape;1109;p75"/>
          <p:cNvCxnSpPr/>
          <p:nvPr/>
        </p:nvCxnSpPr>
        <p:spPr>
          <a:xfrm flipH="1">
            <a:off x="4163505" y="2571219"/>
            <a:ext cx="991200" cy="13704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110" name="Google Shape;1110;p75"/>
          <p:cNvCxnSpPr/>
          <p:nvPr/>
        </p:nvCxnSpPr>
        <p:spPr>
          <a:xfrm>
            <a:off x="1234350" y="1570685"/>
            <a:ext cx="909000" cy="2635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11" name="Google Shape;1111;p75"/>
          <p:cNvSpPr txBox="1"/>
          <p:nvPr/>
        </p:nvSpPr>
        <p:spPr>
          <a:xfrm flipH="1" rot="-1819">
            <a:off x="1753202" y="1653412"/>
            <a:ext cx="11340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 xigxig xisaabeed (arithmetic/linear sequence)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2" name="Google Shape;1112;p75"/>
          <p:cNvSpPr txBox="1"/>
          <p:nvPr/>
        </p:nvSpPr>
        <p:spPr>
          <a:xfrm flipH="1" rot="-1819">
            <a:off x="4267802" y="1577212"/>
            <a:ext cx="11340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 xigxig xisaabeed (arithmetic/linear sequence)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113" name="Google Shape;1113;p7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29154" y="2777089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4" name="Google Shape;1114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72338" y="2782576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5" name="Google Shape;1115;p7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44138" y="2782576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08a1b626-5b33-4c1a-9cf3-367cf981abc4&quot; data-equatio-type=&quot;desmos&quot;&gt;&lt;mglyph src=&quot;https://equatio-api.texthelp.com/desmos/get/12-01-2024/08a1b626-5b33-4c1a-9cf3-367cf981abc4&quot; alt=&quot;Equatio Desmos Graph&quot;/&gt;&lt;/math&gt;" id="1116" name="Google Shape;1116;p75" title="Equatio Desmos Graph"/>
          <p:cNvPicPr preferRelativeResize="0"/>
          <p:nvPr/>
        </p:nvPicPr>
        <p:blipFill rotWithShape="1">
          <a:blip r:embed="rId8">
            <a:alphaModFix/>
          </a:blip>
          <a:srcRect b="3457" l="4515" r="56724" t="4597"/>
          <a:stretch/>
        </p:blipFill>
        <p:spPr>
          <a:xfrm>
            <a:off x="6737250" y="1457610"/>
            <a:ext cx="1567200" cy="271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17" name="Google Shape;1117;p75"/>
          <p:cNvSpPr txBox="1"/>
          <p:nvPr/>
        </p:nvSpPr>
        <p:spPr>
          <a:xfrm flipH="1" rot="-1976">
            <a:off x="7849200" y="3329860"/>
            <a:ext cx="10440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Isku xigxig joomatari (geometric sequence)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18" name="Google Shape;1118;p7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Garaafyada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Garaafyada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4" name="Google Shape;1124;p76"/>
          <p:cNvSpPr txBox="1"/>
          <p:nvPr>
            <p:ph idx="1" type="body"/>
          </p:nvPr>
        </p:nvSpPr>
        <p:spPr>
          <a:xfrm>
            <a:off x="8481747" y="405891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5" name="Google Shape;1125;p76"/>
          <p:cNvSpPr txBox="1"/>
          <p:nvPr>
            <p:ph idx="1" type="body"/>
          </p:nvPr>
        </p:nvSpPr>
        <p:spPr>
          <a:xfrm>
            <a:off x="5507126" y="957725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26" name="Google Shape;1126;p76"/>
          <p:cNvSpPr txBox="1"/>
          <p:nvPr>
            <p:ph idx="1" type="body"/>
          </p:nvPr>
        </p:nvSpPr>
        <p:spPr>
          <a:xfrm>
            <a:off x="324000" y="717625"/>
            <a:ext cx="5061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Garaafkani waa tusaale fiican oo ku saabsan halka aad ku arki doonto xisaabtan adduunka dhabta ah.</a:t>
            </a:r>
            <a:endParaRPr/>
          </a:p>
        </p:txBody>
      </p:sp>
      <p:sp>
        <p:nvSpPr>
          <p:cNvPr id="1127" name="Google Shape;1127;p76"/>
          <p:cNvSpPr txBox="1"/>
          <p:nvPr>
            <p:ph idx="1" type="body"/>
          </p:nvPr>
        </p:nvSpPr>
        <p:spPr>
          <a:xfrm>
            <a:off x="324000" y="1895145"/>
            <a:ext cx="5061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Ganacsi ayaa maalgeliya £10 000 oo ah saamiyada (shares) shirkad Tamar Cagaaran. Qiimahoodu (value) wuxuu kordhaa 20% sanad walba.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grpSp>
        <p:nvGrpSpPr>
          <p:cNvPr id="1128" name="Google Shape;1128;p76"/>
          <p:cNvGrpSpPr/>
          <p:nvPr/>
        </p:nvGrpSpPr>
        <p:grpSpPr>
          <a:xfrm>
            <a:off x="1032532" y="3755391"/>
            <a:ext cx="3324515" cy="664476"/>
            <a:chOff x="1120239" y="2330604"/>
            <a:chExt cx="3324515" cy="664476"/>
          </a:xfrm>
        </p:grpSpPr>
        <p:grpSp>
          <p:nvGrpSpPr>
            <p:cNvPr id="1129" name="Google Shape;1129;p76"/>
            <p:cNvGrpSpPr/>
            <p:nvPr/>
          </p:nvGrpSpPr>
          <p:grpSpPr>
            <a:xfrm>
              <a:off x="1120239" y="2330604"/>
              <a:ext cx="805446" cy="664476"/>
              <a:chOff x="459987" y="1725179"/>
              <a:chExt cx="508200" cy="697027"/>
            </a:xfrm>
          </p:grpSpPr>
          <p:sp>
            <p:nvSpPr>
              <p:cNvPr id="1130" name="Google Shape;1130;p76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1" name="Google Shape;1131;p76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2" name="Google Shape;1132;p76"/>
            <p:cNvGrpSpPr/>
            <p:nvPr/>
          </p:nvGrpSpPr>
          <p:grpSpPr>
            <a:xfrm>
              <a:off x="1962429" y="2330604"/>
              <a:ext cx="805446" cy="664476"/>
              <a:chOff x="459987" y="1725179"/>
              <a:chExt cx="508200" cy="697027"/>
            </a:xfrm>
          </p:grpSpPr>
          <p:sp>
            <p:nvSpPr>
              <p:cNvPr id="1133" name="Google Shape;1133;p76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4" name="Google Shape;1134;p76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5" name="Google Shape;1135;p76"/>
            <p:cNvGrpSpPr/>
            <p:nvPr/>
          </p:nvGrpSpPr>
          <p:grpSpPr>
            <a:xfrm>
              <a:off x="2797117" y="2330604"/>
              <a:ext cx="805446" cy="664476"/>
              <a:chOff x="459987" y="1725179"/>
              <a:chExt cx="508200" cy="697027"/>
            </a:xfrm>
          </p:grpSpPr>
          <p:sp>
            <p:nvSpPr>
              <p:cNvPr id="1136" name="Google Shape;1136;p76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37" name="Google Shape;1137;p76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38" name="Google Shape;1138;p76"/>
            <p:cNvGrpSpPr/>
            <p:nvPr/>
          </p:nvGrpSpPr>
          <p:grpSpPr>
            <a:xfrm>
              <a:off x="3639307" y="2330604"/>
              <a:ext cx="805446" cy="664476"/>
              <a:chOff x="459987" y="1725179"/>
              <a:chExt cx="508200" cy="697027"/>
            </a:xfrm>
          </p:grpSpPr>
          <p:sp>
            <p:nvSpPr>
              <p:cNvPr id="1139" name="Google Shape;1139;p76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4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140" name="Google Shape;1140;p76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aphicFrame>
        <p:nvGraphicFramePr>
          <p:cNvPr id="1141" name="Google Shape;1141;p76"/>
          <p:cNvGraphicFramePr/>
          <p:nvPr/>
        </p:nvGraphicFramePr>
        <p:xfrm>
          <a:off x="331804" y="32276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5400"/>
                <a:gridCol w="822400"/>
                <a:gridCol w="822400"/>
                <a:gridCol w="822400"/>
                <a:gridCol w="822400"/>
                <a:gridCol w="822400"/>
                <a:gridCol w="54962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…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£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12 000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14 400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17 280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20 736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42" name="Google Shape;1142;p76"/>
          <p:cNvSpPr txBox="1"/>
          <p:nvPr>
            <p:ph idx="1" type="body"/>
          </p:nvPr>
        </p:nvSpPr>
        <p:spPr>
          <a:xfrm>
            <a:off x="324000" y="4481600"/>
            <a:ext cx="80385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Inta ay dheer tahay waqtiga ay maalgashiga (investment) ka tagaan, ayuu si dhakhso ah u koraa.</a:t>
            </a:r>
            <a:endParaRPr/>
          </a:p>
        </p:txBody>
      </p:sp>
      <p:graphicFrame>
        <p:nvGraphicFramePr>
          <p:cNvPr id="1143" name="Google Shape;1143;p76"/>
          <p:cNvGraphicFramePr/>
          <p:nvPr/>
        </p:nvGraphicFramePr>
        <p:xfrm>
          <a:off x="331804" y="322766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5400"/>
                <a:gridCol w="822400"/>
                <a:gridCol w="822400"/>
                <a:gridCol w="822400"/>
                <a:gridCol w="822400"/>
                <a:gridCol w="822400"/>
                <a:gridCol w="54962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…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£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144" name="Google Shape;1144;p76"/>
          <p:cNvGrpSpPr/>
          <p:nvPr/>
        </p:nvGrpSpPr>
        <p:grpSpPr>
          <a:xfrm>
            <a:off x="5689892" y="906367"/>
            <a:ext cx="2751261" cy="3551355"/>
            <a:chOff x="5533375" y="-265575"/>
            <a:chExt cx="3898626" cy="5032387"/>
          </a:xfrm>
        </p:grpSpPr>
        <p:pic>
          <p:nvPicPr>
            <p:cNvPr descr="&lt;math xmlns=&quot;http://www.w3.org/1998/Math/MathML&quot; data-is-equatio=&quot;1&quot; data-equatio-url=&quot;https://equatio-api.texthelp.com/desmos/get/12-01-2024/50ec5cad-2fb8-4acb-845d-9f078c9934c3&quot; data-equatio-type=&quot;desmos&quot;&gt;&lt;mglyph src=&quot;https://equatio-api.texthelp.com/desmos/get/12-01-2024/50ec5cad-2fb8-4acb-845d-9f078c9934c3&quot; alt=&quot;Equatio Desmos Graph&quot;/&gt;&lt;/math&gt;" id="1145" name="Google Shape;1145;p76" title="Equatio Desmos Graph"/>
            <p:cNvPicPr preferRelativeResize="0"/>
            <p:nvPr/>
          </p:nvPicPr>
          <p:blipFill rotWithShape="1">
            <a:blip r:embed="rId3">
              <a:alphaModFix/>
            </a:blip>
            <a:srcRect b="3456" l="1332" r="41955" t="0"/>
            <a:stretch/>
          </p:blipFill>
          <p:spPr>
            <a:xfrm>
              <a:off x="5542725" y="-265575"/>
              <a:ext cx="3889276" cy="49655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6" name="Google Shape;1146;p76"/>
            <p:cNvSpPr/>
            <p:nvPr/>
          </p:nvSpPr>
          <p:spPr>
            <a:xfrm>
              <a:off x="5533375" y="4393138"/>
              <a:ext cx="510900" cy="267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47" name="Google Shape;1147;p76"/>
            <p:cNvSpPr/>
            <p:nvPr/>
          </p:nvSpPr>
          <p:spPr>
            <a:xfrm>
              <a:off x="5685775" y="4499512"/>
              <a:ext cx="510900" cy="267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77"/>
          <p:cNvSpPr txBox="1"/>
          <p:nvPr>
            <p:ph idx="1" type="body"/>
          </p:nvPr>
        </p:nvSpPr>
        <p:spPr>
          <a:xfrm>
            <a:off x="324000" y="759300"/>
            <a:ext cx="8496000" cy="55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Halkan waxaa ah garaafyada (graphs) seddex isku-xigxig joomatari (geometric sequences) oo leh xariiqo (lines) la sawiray si loo muujiyo qaloocyadooda kor u kaca.</a:t>
            </a:r>
            <a:endParaRPr sz="2000"/>
          </a:p>
        </p:txBody>
      </p:sp>
      <p:pic>
        <p:nvPicPr>
          <p:cNvPr descr="&lt;math xmlns=&quot;http://www.w3.org/1998/Math/MathML&quot; data-is-equatio=&quot;1&quot; data-equatio-url=&quot;https://equatio-api.texthelp.com/desmos/get/12-01-2024/da534d24-f572-421c-b975-98ea9d3951af&quot; data-equatio-type=&quot;desmos&quot;&gt;&lt;mglyph src=&quot;https://equatio-api.texthelp.com/desmos/get/12-01-2024/da534d24-f572-421c-b975-98ea9d3951af&quot; alt=&quot;Equatio Desmos Graph&quot;/&gt;&lt;/math&gt;" id="1153" name="Google Shape;1153;p77" title="Equatio Desmos Graph"/>
          <p:cNvPicPr preferRelativeResize="0"/>
          <p:nvPr/>
        </p:nvPicPr>
        <p:blipFill rotWithShape="1">
          <a:blip r:embed="rId3">
            <a:alphaModFix/>
          </a:blip>
          <a:srcRect b="3308" l="4185" r="42628" t="14176"/>
          <a:stretch/>
        </p:blipFill>
        <p:spPr>
          <a:xfrm>
            <a:off x="4806800" y="1115225"/>
            <a:ext cx="3173042" cy="369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4" name="Google Shape;1154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(Graphing)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5" name="Google Shape;1155;p77"/>
          <p:cNvSpPr txBox="1"/>
          <p:nvPr>
            <p:ph idx="1" type="body"/>
          </p:nvPr>
        </p:nvSpPr>
        <p:spPr>
          <a:xfrm>
            <a:off x="8096400" y="4447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6" name="Google Shape;1156;p77"/>
          <p:cNvSpPr txBox="1"/>
          <p:nvPr>
            <p:ph idx="1" type="body"/>
          </p:nvPr>
        </p:nvSpPr>
        <p:spPr>
          <a:xfrm>
            <a:off x="4576881" y="10339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7" name="Google Shape;1157;p77"/>
          <p:cNvSpPr txBox="1"/>
          <p:nvPr/>
        </p:nvSpPr>
        <p:spPr>
          <a:xfrm>
            <a:off x="1108650" y="3205175"/>
            <a:ext cx="31068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Saamiga guud (Common ratio) ee 1.5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8" name="Google Shape;1158;p77"/>
          <p:cNvSpPr txBox="1"/>
          <p:nvPr/>
        </p:nvSpPr>
        <p:spPr>
          <a:xfrm>
            <a:off x="1108650" y="2530875"/>
            <a:ext cx="29691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Saamiga guud (Common ratio) ee 2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59" name="Google Shape;1159;p77"/>
          <p:cNvGrpSpPr/>
          <p:nvPr/>
        </p:nvGrpSpPr>
        <p:grpSpPr>
          <a:xfrm>
            <a:off x="579121" y="2501758"/>
            <a:ext cx="409560" cy="421858"/>
            <a:chOff x="1020916" y="1442088"/>
            <a:chExt cx="457200" cy="457200"/>
          </a:xfrm>
        </p:grpSpPr>
        <p:pic>
          <p:nvPicPr>
            <p:cNvPr id="1160" name="Google Shape;1160;p7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1" name="Google Shape;1161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2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2" name="Google Shape;1162;p77"/>
          <p:cNvGrpSpPr/>
          <p:nvPr/>
        </p:nvGrpSpPr>
        <p:grpSpPr>
          <a:xfrm>
            <a:off x="579121" y="3169684"/>
            <a:ext cx="409560" cy="421858"/>
            <a:chOff x="1020916" y="1442088"/>
            <a:chExt cx="457200" cy="457200"/>
          </a:xfrm>
        </p:grpSpPr>
        <p:pic>
          <p:nvPicPr>
            <p:cNvPr id="1163" name="Google Shape;1163;p7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4" name="Google Shape;1164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2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5" name="Google Shape;1165;p77"/>
          <p:cNvGrpSpPr/>
          <p:nvPr/>
        </p:nvGrpSpPr>
        <p:grpSpPr>
          <a:xfrm>
            <a:off x="579121" y="3837610"/>
            <a:ext cx="409560" cy="421858"/>
            <a:chOff x="1020916" y="1442088"/>
            <a:chExt cx="457200" cy="457200"/>
          </a:xfrm>
        </p:grpSpPr>
        <p:pic>
          <p:nvPicPr>
            <p:cNvPr id="1166" name="Google Shape;1166;p7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7" name="Google Shape;1167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2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168" name="Google Shape;1168;p77"/>
          <p:cNvSpPr txBox="1"/>
          <p:nvPr>
            <p:ph idx="1" type="body"/>
          </p:nvPr>
        </p:nvSpPr>
        <p:spPr>
          <a:xfrm>
            <a:off x="324000" y="1562980"/>
            <a:ext cx="3996000" cy="55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Isku-dhaf (Match) saamiyadan guud (common ratios) ee xariiqdooda (line) u dhigma.</a:t>
            </a:r>
            <a:endParaRPr sz="2000"/>
          </a:p>
        </p:txBody>
      </p:sp>
      <p:sp>
        <p:nvSpPr>
          <p:cNvPr id="1169" name="Google Shape;1169;p77"/>
          <p:cNvSpPr txBox="1"/>
          <p:nvPr/>
        </p:nvSpPr>
        <p:spPr>
          <a:xfrm>
            <a:off x="1108650" y="3902475"/>
            <a:ext cx="29691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Saamiga guud (Common ratio) ee 4</a:t>
            </a:r>
            <a:r>
              <a:rPr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70" name="Google Shape;1170;p77"/>
          <p:cNvGrpSpPr/>
          <p:nvPr/>
        </p:nvGrpSpPr>
        <p:grpSpPr>
          <a:xfrm>
            <a:off x="6969546" y="1080008"/>
            <a:ext cx="409560" cy="421858"/>
            <a:chOff x="1020916" y="1442088"/>
            <a:chExt cx="457200" cy="457200"/>
          </a:xfrm>
        </p:grpSpPr>
        <p:pic>
          <p:nvPicPr>
            <p:cNvPr id="1171" name="Google Shape;1171;p7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2" name="Google Shape;1172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2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3" name="Google Shape;1173;p77"/>
          <p:cNvGrpSpPr/>
          <p:nvPr/>
        </p:nvGrpSpPr>
        <p:grpSpPr>
          <a:xfrm>
            <a:off x="7883946" y="2128934"/>
            <a:ext cx="409560" cy="421858"/>
            <a:chOff x="1020916" y="1442088"/>
            <a:chExt cx="457200" cy="457200"/>
          </a:xfrm>
        </p:grpSpPr>
        <p:pic>
          <p:nvPicPr>
            <p:cNvPr id="1174" name="Google Shape;1174;p7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5" name="Google Shape;1175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2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76" name="Google Shape;1176;p77"/>
          <p:cNvGrpSpPr/>
          <p:nvPr/>
        </p:nvGrpSpPr>
        <p:grpSpPr>
          <a:xfrm>
            <a:off x="5754693" y="1120460"/>
            <a:ext cx="409560" cy="421858"/>
            <a:chOff x="1020916" y="1442088"/>
            <a:chExt cx="457200" cy="457200"/>
          </a:xfrm>
        </p:grpSpPr>
        <p:pic>
          <p:nvPicPr>
            <p:cNvPr id="1177" name="Google Shape;1177;p7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78" name="Google Shape;1178;p7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4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20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" name="Shape 1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83" name="Google Shape;1183;p78"/>
          <p:cNvGraphicFramePr/>
          <p:nvPr/>
        </p:nvGraphicFramePr>
        <p:xfrm>
          <a:off x="328598" y="21690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xubinta (Term number) (n)</a:t>
                      </a: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Qiimaha xubinta (Term value) (T)</a:t>
                      </a: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84" name="Google Shape;1184;p78"/>
          <p:cNvSpPr txBox="1"/>
          <p:nvPr>
            <p:ph idx="4294967295" type="body"/>
          </p:nvPr>
        </p:nvSpPr>
        <p:spPr>
          <a:xfrm>
            <a:off x="324000" y="759300"/>
            <a:ext cx="5450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Buuxi shaxda (table) qiimaha (values) oo sawir isku-xigxiga joomatari (geometric sequence) ee ka bilaabma 1 oo leh saami guud (common ratio) ah 3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5" name="Google Shape;1185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(Graphing)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6" name="Google Shape;1186;p78"/>
          <p:cNvSpPr txBox="1"/>
          <p:nvPr>
            <p:ph idx="4294967295" type="body"/>
          </p:nvPr>
        </p:nvSpPr>
        <p:spPr>
          <a:xfrm>
            <a:off x="8207120" y="4447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87" name="Google Shape;1187;p78"/>
          <p:cNvSpPr txBox="1"/>
          <p:nvPr>
            <p:ph idx="4294967295" type="body"/>
          </p:nvPr>
        </p:nvSpPr>
        <p:spPr>
          <a:xfrm>
            <a:off x="5906801" y="7291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2-01-2024/45f5bd7c-b178-4b2a-82a6-a57cdd0b10aa&quot; data-equatio-type=&quot;desmos&quot;&gt;&lt;mglyph src=&quot;https://equatio-api.texthelp.com/desmos/get/12-01-2024/45f5bd7c-b178-4b2a-82a6-a57cdd0b10aa&quot; alt=&quot;Equatio Desmos Graph&quot;/&gt;&lt;/math&gt;" id="1188" name="Google Shape;1188;p78" title="Equatio Desmos Graph"/>
          <p:cNvPicPr preferRelativeResize="0"/>
          <p:nvPr/>
        </p:nvPicPr>
        <p:blipFill rotWithShape="1">
          <a:blip r:embed="rId3">
            <a:alphaModFix/>
          </a:blip>
          <a:srcRect b="3446" l="11403" r="57893" t="0"/>
          <a:stretch/>
        </p:blipFill>
        <p:spPr>
          <a:xfrm>
            <a:off x="6187598" y="803475"/>
            <a:ext cx="1943100" cy="40082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11a1073b-0d59-4ee4-bb13-3386785560f2&quot; data-equatio-type=&quot;desmos&quot;&gt;&lt;mglyph src=&quot;https://equatio-api.texthelp.com/desmos/get/12-01-2024/11a1073b-0d59-4ee4-bb13-3386785560f2&quot; alt=&quot;Equatio Desmos Graph&quot;/&gt;&lt;/math&gt;" id="1193" name="Google Shape;1193;p79" title="Equatio Desmos Graph"/>
          <p:cNvPicPr preferRelativeResize="0"/>
          <p:nvPr/>
        </p:nvPicPr>
        <p:blipFill rotWithShape="1">
          <a:blip r:embed="rId3">
            <a:alphaModFix/>
          </a:blip>
          <a:srcRect b="2496" l="0" r="36924" t="0"/>
          <a:stretch/>
        </p:blipFill>
        <p:spPr>
          <a:xfrm>
            <a:off x="5900368" y="817587"/>
            <a:ext cx="2909750" cy="33734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194" name="Google Shape;1194;p79"/>
          <p:cNvGraphicFramePr/>
          <p:nvPr/>
        </p:nvGraphicFramePr>
        <p:xfrm>
          <a:off x="331804" y="25648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36000"/>
                <a:gridCol w="645525"/>
                <a:gridCol w="645525"/>
                <a:gridCol w="645525"/>
                <a:gridCol w="645525"/>
                <a:gridCol w="645525"/>
                <a:gridCol w="645525"/>
                <a:gridCol w="645525"/>
                <a:gridCol w="64552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£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95" name="Google Shape;1195;p79"/>
          <p:cNvSpPr txBox="1"/>
          <p:nvPr>
            <p:ph idx="4294967295" type="body"/>
          </p:nvPr>
        </p:nvSpPr>
        <p:spPr>
          <a:xfrm>
            <a:off x="324000" y="759300"/>
            <a:ext cx="5450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2) Waxaad maalgashataa £2000 shirkad tignoolajiyad cusub, saamiyadaagu (shares) waxay qiimahooda (value) kordhiyaan 50% sanad walba. Xisaab qiimahooda (value) 8ka sano ee ugu horreeya oo ku sawir garaafka (graph).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6" name="Google Shape;1196;p7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(Graphing)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7" name="Google Shape;1197;p79"/>
          <p:cNvSpPr txBox="1"/>
          <p:nvPr>
            <p:ph idx="4294967295" type="body"/>
          </p:nvPr>
        </p:nvSpPr>
        <p:spPr>
          <a:xfrm>
            <a:off x="8717507" y="4066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98" name="Google Shape;1198;p79"/>
          <p:cNvSpPr txBox="1"/>
          <p:nvPr>
            <p:ph idx="4294967295" type="body"/>
          </p:nvPr>
        </p:nvSpPr>
        <p:spPr>
          <a:xfrm>
            <a:off x="5731387" y="7291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199" name="Google Shape;1199;p79"/>
          <p:cNvGrpSpPr/>
          <p:nvPr/>
        </p:nvGrpSpPr>
        <p:grpSpPr>
          <a:xfrm>
            <a:off x="914683" y="3069603"/>
            <a:ext cx="635014" cy="664476"/>
            <a:chOff x="459987" y="1725179"/>
            <a:chExt cx="508200" cy="697027"/>
          </a:xfrm>
        </p:grpSpPr>
        <p:sp>
          <p:nvSpPr>
            <p:cNvPr id="1200" name="Google Shape;1200;p79"/>
            <p:cNvSpPr txBox="1"/>
            <p:nvPr/>
          </p:nvSpPr>
          <p:spPr>
            <a:xfrm>
              <a:off x="532675" y="2082906"/>
              <a:ext cx="385200" cy="33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×1.5</a:t>
              </a:r>
              <a:endParaRPr sz="1800">
                <a:solidFill>
                  <a:srgbClr val="4F7BE8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201" name="Google Shape;1201;p79"/>
            <p:cNvSpPr/>
            <p:nvPr/>
          </p:nvSpPr>
          <p:spPr>
            <a:xfrm flipH="1" rot="10800000">
              <a:off x="459987" y="1725179"/>
              <a:ext cx="508200" cy="3765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rgbClr val="4F7BE8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02" name="Google Shape;1202;p79"/>
          <p:cNvSpPr txBox="1"/>
          <p:nvPr>
            <p:ph idx="4294967295" type="body"/>
          </p:nvPr>
        </p:nvSpPr>
        <p:spPr>
          <a:xfrm>
            <a:off x="324000" y="3906513"/>
            <a:ext cx="5450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Talo: Kordhinta 50% waa isku-dhufasho (multiplier) ah 1.5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03" name="Google Shape;1203;p79"/>
          <p:cNvSpPr txBox="1"/>
          <p:nvPr>
            <p:ph idx="4294967295" type="body"/>
          </p:nvPr>
        </p:nvSpPr>
        <p:spPr>
          <a:xfrm>
            <a:off x="324000" y="4516125"/>
            <a:ext cx="80106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Talo: Ku soo wareeji (Round) qiimahaaga (values) £1-ka ugu dhow oo ku sawir qiyaas ahaan (approximately).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5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" name="Shape 1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bb7353ae-47a9-48d6-b8ec-b23c0d43c725&quot; data-equatio-type=&quot;desmos&quot;&gt;&lt;mglyph src=&quot;https://equatio-api.texthelp.com/desmos/get/12-01-2024/bb7353ae-47a9-48d6-b8ec-b23c0d43c725&quot; alt=&quot;Equatio Desmos Graph&quot;/&gt;&lt;/math&gt;" id="1208" name="Google Shape;1208;p80" title="Equatio Desmos Graph"/>
          <p:cNvPicPr preferRelativeResize="0"/>
          <p:nvPr/>
        </p:nvPicPr>
        <p:blipFill rotWithShape="1">
          <a:blip r:embed="rId3">
            <a:alphaModFix/>
          </a:blip>
          <a:srcRect b="6367" l="6031" r="58903" t="0"/>
          <a:stretch/>
        </p:blipFill>
        <p:spPr>
          <a:xfrm>
            <a:off x="6540467" y="1080000"/>
            <a:ext cx="1852258" cy="37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9" name="Google Shape;1209;p80"/>
          <p:cNvSpPr txBox="1"/>
          <p:nvPr>
            <p:ph idx="4294967295" type="body"/>
          </p:nvPr>
        </p:nvSpPr>
        <p:spPr>
          <a:xfrm>
            <a:off x="324000" y="759300"/>
            <a:ext cx="8496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3) Saciid wuxuu ka fikirayaa qaabka (shape) garaafyada (graphs) isku-xigxiga joomatari (geometric sequences).</a:t>
            </a:r>
            <a:r>
              <a:rPr lang="en-GB" sz="1100">
                <a:latin typeface="Lexend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0" name="Google Shape;1210;p8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(Graphing) saamiga guud (common ratio) oo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1" name="Google Shape;1211;p80"/>
          <p:cNvSpPr txBox="1"/>
          <p:nvPr>
            <p:ph idx="4294967295" type="body"/>
          </p:nvPr>
        </p:nvSpPr>
        <p:spPr>
          <a:xfrm>
            <a:off x="8382534" y="4451420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12" name="Google Shape;1212;p80"/>
          <p:cNvSpPr txBox="1"/>
          <p:nvPr>
            <p:ph idx="4294967295" type="body"/>
          </p:nvPr>
        </p:nvSpPr>
        <p:spPr>
          <a:xfrm>
            <a:off x="6372984" y="1042738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13" name="Google Shape;1213;p8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85697" y="1715082"/>
            <a:ext cx="683151" cy="98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4" name="Google Shape;1214;p80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1098423" y="1121250"/>
            <a:ext cx="5000202" cy="160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5" name="Google Shape;1215;p80"/>
          <p:cNvSpPr txBox="1"/>
          <p:nvPr/>
        </p:nvSpPr>
        <p:spPr>
          <a:xfrm flipH="1">
            <a:off x="1514857" y="1175125"/>
            <a:ext cx="4495800" cy="11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garanayo in xubinta bilowga (starting term) ay saamayso qaabka (shape). Haddii aan isticmaalo isku saami guud (common ratio) 2 laakiin aan ka bilaabo laba nambar oo kala duwan, miyaan heli doonaa qaab (shape) kala duwan?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216" name="Google Shape;1216;p80"/>
          <p:cNvGraphicFramePr/>
          <p:nvPr/>
        </p:nvGraphicFramePr>
        <p:xfrm>
          <a:off x="408004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ata-is-equatio=&quot;1&quot; data-equatio-url=&quot;https://equatio-api.texthelp.com/desmos/get/12-01-2024/c1235cdb-730d-416b-a440-06335e5fb4f0&quot; data-equatio-type=&quot;desmos&quot;&gt;&lt;mglyph src=&quot;https://equatio-api.texthelp.com/desmos/get/12-01-2024/c1235cdb-730d-416b-a440-06335e5fb4f0&quot; alt=&quot;Equatio Desmos Graph&quot;/&gt;&lt;/math&gt;" id="1217" name="Google Shape;1217;p80" title="Equatio Desmos Graph"/>
          <p:cNvPicPr preferRelativeResize="0"/>
          <p:nvPr/>
        </p:nvPicPr>
        <p:blipFill rotWithShape="1">
          <a:blip r:embed="rId6">
            <a:alphaModFix/>
          </a:blip>
          <a:srcRect b="6367" l="5863" r="59984" t="0"/>
          <a:stretch/>
        </p:blipFill>
        <p:spPr>
          <a:xfrm>
            <a:off x="6549462" y="1097501"/>
            <a:ext cx="1810524" cy="3722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85d8fcf7-004d-45b7-b841-ff36ddb21550&quot; data-equatio-type=&quot;desmos&quot;&gt;&lt;mglyph src=&quot;https://equatio-api.texthelp.com/desmos/get/12-01-2024/85d8fcf7-004d-45b7-b841-ff36ddb21550&quot; alt=&quot;Equatio Desmos Graph&quot;/&gt;&lt;/math&gt;" id="1218" name="Google Shape;1218;p80" title="Equatio Desmos Graph"/>
          <p:cNvPicPr preferRelativeResize="0"/>
          <p:nvPr/>
        </p:nvPicPr>
        <p:blipFill rotWithShape="1">
          <a:blip r:embed="rId7">
            <a:alphaModFix/>
          </a:blip>
          <a:srcRect b="6367" l="5695" r="59974" t="0"/>
          <a:stretch/>
        </p:blipFill>
        <p:spPr>
          <a:xfrm>
            <a:off x="6565950" y="1042750"/>
            <a:ext cx="1852250" cy="3788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19" name="Google Shape;1219;p80"/>
          <p:cNvGraphicFramePr/>
          <p:nvPr/>
        </p:nvGraphicFramePr>
        <p:xfrm>
          <a:off x="3467511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20" name="Google Shape;1220;p80"/>
          <p:cNvSpPr txBox="1"/>
          <p:nvPr>
            <p:ph idx="4294967295" type="body"/>
          </p:nvPr>
        </p:nvSpPr>
        <p:spPr>
          <a:xfrm>
            <a:off x="324000" y="3578700"/>
            <a:ext cx="5932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Isticmaalka saamiga guud (common ratio) 2 si loo dhammeeyo shaxda (tables), sawir labada garaaf (graphs), oo u qor gunaanad (conclusion) Saciid.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21" name="Google Shape;1221;p80"/>
          <p:cNvSpPr txBox="1"/>
          <p:nvPr>
            <p:ph idx="4294967295" type="body"/>
          </p:nvPr>
        </p:nvSpPr>
        <p:spPr>
          <a:xfrm>
            <a:off x="324000" y="4340700"/>
            <a:ext cx="62166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 digtoonow, waxaad kaliya oo qiyaas ahaan (approximately) sawiri kartaa dhibcaha (points).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45f5bd7c-b178-4b2a-82a6-a57cdd0b10aa&quot; data-equatio-type=&quot;desmos&quot;&gt;&lt;mglyph src=&quot;https://equatio-api.texthelp.com/desmos/get/12-01-2024/45f5bd7c-b178-4b2a-82a6-a57cdd0b10aa&quot; alt=&quot;Equatio Desmos Graph&quot;/&gt;&lt;/math&gt;" id="1226" name="Google Shape;1226;p81" title="Equatio Desmos Graph"/>
          <p:cNvPicPr preferRelativeResize="0"/>
          <p:nvPr/>
        </p:nvPicPr>
        <p:blipFill rotWithShape="1">
          <a:blip r:embed="rId3">
            <a:alphaModFix/>
          </a:blip>
          <a:srcRect b="3446" l="11403" r="57893" t="0"/>
          <a:stretch/>
        </p:blipFill>
        <p:spPr>
          <a:xfrm>
            <a:off x="6151712" y="808462"/>
            <a:ext cx="1948424" cy="401923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21d08bea-4dbd-43df-a43b-fd8e0578f987&quot; data-equatio-type=&quot;desmos&quot;&gt;&lt;mglyph src=&quot;https://equatio-api.texthelp.com/desmos/get/12-01-2024/21d08bea-4dbd-43df-a43b-fd8e0578f987&quot; alt=&quot;Equatio Desmos Graph&quot;/&gt;&lt;/math&gt;" id="1227" name="Google Shape;1227;p81" title="Equatio Desmos Graph"/>
          <p:cNvPicPr preferRelativeResize="0"/>
          <p:nvPr/>
        </p:nvPicPr>
        <p:blipFill rotWithShape="1">
          <a:blip r:embed="rId4">
            <a:alphaModFix/>
          </a:blip>
          <a:srcRect b="2581" l="4186" r="55211" t="0"/>
          <a:stretch/>
        </p:blipFill>
        <p:spPr>
          <a:xfrm>
            <a:off x="5982410" y="792702"/>
            <a:ext cx="2233664" cy="40192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28" name="Google Shape;1228;p81"/>
          <p:cNvGraphicFramePr/>
          <p:nvPr/>
        </p:nvGraphicFramePr>
        <p:xfrm>
          <a:off x="328598" y="21690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xubinta (Term number) (n)</a:t>
                      </a: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Qiime (value) (T)</a:t>
                      </a: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27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81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29" name="Google Shape;1229;p81"/>
          <p:cNvSpPr txBox="1"/>
          <p:nvPr>
            <p:ph idx="4294967295" type="body"/>
          </p:nvPr>
        </p:nvSpPr>
        <p:spPr>
          <a:xfrm>
            <a:off x="324000" y="759300"/>
            <a:ext cx="5450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Buuxi shaxda qiimaha (value) oo sawir taxanaha joomatari (geometric sequence) ee ka bilaabma 1 oo leh saami guud (common ratio) 3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3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0" name="Google Shape;1230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Sawirista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1" name="Google Shape;1231;p81"/>
          <p:cNvSpPr txBox="1"/>
          <p:nvPr>
            <p:ph idx="4294967295" type="body"/>
          </p:nvPr>
        </p:nvSpPr>
        <p:spPr>
          <a:xfrm>
            <a:off x="8207120" y="4447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2" name="Google Shape;1232;p81"/>
          <p:cNvSpPr txBox="1"/>
          <p:nvPr>
            <p:ph idx="4294967295" type="body"/>
          </p:nvPr>
        </p:nvSpPr>
        <p:spPr>
          <a:xfrm>
            <a:off x="5754401" y="7291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233" name="Google Shape;1233;p81"/>
          <p:cNvGrpSpPr/>
          <p:nvPr/>
        </p:nvGrpSpPr>
        <p:grpSpPr>
          <a:xfrm>
            <a:off x="2533209" y="2917325"/>
            <a:ext cx="2406226" cy="722014"/>
            <a:chOff x="459975" y="1701066"/>
            <a:chExt cx="2149760" cy="757384"/>
          </a:xfrm>
        </p:grpSpPr>
        <p:grpSp>
          <p:nvGrpSpPr>
            <p:cNvPr id="1234" name="Google Shape;1234;p81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235" name="Google Shape;1235;p81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36" name="Google Shape;1236;p81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37" name="Google Shape;1237;p81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38" name="Google Shape;1238;p81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20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×3</a:t>
                </a:r>
                <a:endParaRPr sz="20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239" name="Google Shape;1239;p81"/>
            <p:cNvGrpSpPr/>
            <p:nvPr/>
          </p:nvGrpSpPr>
          <p:grpSpPr>
            <a:xfrm>
              <a:off x="459975" y="1701066"/>
              <a:ext cx="2149760" cy="437700"/>
              <a:chOff x="459975" y="1701066"/>
              <a:chExt cx="2149760" cy="437700"/>
            </a:xfrm>
          </p:grpSpPr>
          <p:sp>
            <p:nvSpPr>
              <p:cNvPr id="1240" name="Google Shape;1240;p81"/>
              <p:cNvSpPr/>
              <p:nvPr/>
            </p:nvSpPr>
            <p:spPr>
              <a:xfrm flipH="1" rot="10800000">
                <a:off x="45997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1" name="Google Shape;1241;p81"/>
              <p:cNvSpPr/>
              <p:nvPr/>
            </p:nvSpPr>
            <p:spPr>
              <a:xfrm flipH="1" rot="10800000">
                <a:off x="995931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2" name="Google Shape;1242;p81"/>
              <p:cNvSpPr/>
              <p:nvPr/>
            </p:nvSpPr>
            <p:spPr>
              <a:xfrm flipH="1" rot="10800000">
                <a:off x="155281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3" name="Google Shape;1243;p81"/>
              <p:cNvSpPr/>
              <p:nvPr/>
            </p:nvSpPr>
            <p:spPr>
              <a:xfrm flipH="1" rot="10800000">
                <a:off x="2101535" y="1701066"/>
                <a:ext cx="508200" cy="4377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28575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aphicFrame>
        <p:nvGraphicFramePr>
          <p:cNvPr id="1244" name="Google Shape;1244;p81"/>
          <p:cNvGraphicFramePr/>
          <p:nvPr/>
        </p:nvGraphicFramePr>
        <p:xfrm>
          <a:off x="328598" y="216901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1899150"/>
                <a:gridCol w="600800"/>
                <a:gridCol w="600800"/>
                <a:gridCol w="600800"/>
                <a:gridCol w="600800"/>
                <a:gridCol w="600800"/>
              </a:tblGrid>
              <a:tr h="466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Nambarka term-ka (n)</a:t>
                      </a: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Qiime (value) (T)</a:t>
                      </a: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/>
                      </a:r>
                      <a:r>
                        <a:rPr lang="en-GB" sz="13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ata-is-equatio=&quot;1&quot; data-equatio-url=&quot;https://equatio-api.texthelp.com/desmos/get/12-01-2024/ae2ea224-15f0-4a87-8afc-c8d5be386d23&quot; data-equatio-type=&quot;desmos&quot;&gt;&lt;mglyph src=&quot;https://equatio-api.texthelp.com/desmos/get/12-01-2024/ae2ea224-15f0-4a87-8afc-c8d5be386d23&quot; alt=&quot;Equatio Desmos Graph&quot;/&gt;&lt;/math&gt;" id="1245" name="Google Shape;1245;p81" title="Equatio Desmos Graph"/>
          <p:cNvPicPr preferRelativeResize="0"/>
          <p:nvPr/>
        </p:nvPicPr>
        <p:blipFill rotWithShape="1">
          <a:blip r:embed="rId5">
            <a:alphaModFix/>
          </a:blip>
          <a:srcRect b="2852" l="3175" r="59072" t="3933"/>
          <a:stretch/>
        </p:blipFill>
        <p:spPr>
          <a:xfrm>
            <a:off x="5978050" y="796000"/>
            <a:ext cx="2233674" cy="40371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6" name="Google Shape;1246;p81"/>
          <p:cNvSpPr txBox="1"/>
          <p:nvPr/>
        </p:nvSpPr>
        <p:spPr>
          <a:xfrm flipH="1" rot="-1746">
            <a:off x="1619500" y="4118049"/>
            <a:ext cx="4134901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Xariiq (line) wuxuu naga caawinayaa inaan aragno qalooca taxanaha joomatari (geometric sequence), laakiin ma sawirno.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" name="Shape 1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11a1073b-0d59-4ee4-bb13-3386785560f2&quot; data-equatio-type=&quot;desmos&quot;&gt;&lt;mglyph src=&quot;https://equatio-api.texthelp.com/desmos/get/12-01-2024/11a1073b-0d59-4ee4-bb13-3386785560f2&quot; alt=&quot;Equatio Desmos Graph&quot;/&gt;&lt;/math&gt;" id="1251" name="Google Shape;1251;p82" title="Equatio Desmos Graph"/>
          <p:cNvPicPr preferRelativeResize="0"/>
          <p:nvPr/>
        </p:nvPicPr>
        <p:blipFill rotWithShape="1">
          <a:blip r:embed="rId3">
            <a:alphaModFix/>
          </a:blip>
          <a:srcRect b="2496" l="0" r="36924" t="0"/>
          <a:stretch/>
        </p:blipFill>
        <p:spPr>
          <a:xfrm>
            <a:off x="5900368" y="817587"/>
            <a:ext cx="2909750" cy="337346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52" name="Google Shape;1252;p82"/>
          <p:cNvGraphicFramePr/>
          <p:nvPr/>
        </p:nvGraphicFramePr>
        <p:xfrm>
          <a:off x="331804" y="25648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42825"/>
                <a:gridCol w="665725"/>
                <a:gridCol w="665725"/>
                <a:gridCol w="665725"/>
                <a:gridCol w="665725"/>
                <a:gridCol w="665725"/>
                <a:gridCol w="665725"/>
                <a:gridCol w="665725"/>
                <a:gridCol w="66572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£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253" name="Google Shape;1253;p82"/>
          <p:cNvSpPr txBox="1"/>
          <p:nvPr>
            <p:ph idx="4294967295" type="body"/>
          </p:nvPr>
        </p:nvSpPr>
        <p:spPr>
          <a:xfrm>
            <a:off x="324000" y="759300"/>
            <a:ext cx="5450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Waxaad maal gashatay £2000 shirkad tignoolajiyadeed cusub, saamiyadaadu waxay ku kordhaan qiime (value) 50% sannadkii. Xisaabi qiimahooda 8 sano ee ugu horreeya oo ku sawir garaafka.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400">
                <a:latin typeface="Lexend"/>
              </a:rPr>
              <a:t/>
            </a:r>
            <a:endParaRPr sz="21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4" name="Google Shape;1254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Sawirista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5" name="Google Shape;1255;p82"/>
          <p:cNvSpPr txBox="1"/>
          <p:nvPr>
            <p:ph idx="4294967295" type="body"/>
          </p:nvPr>
        </p:nvSpPr>
        <p:spPr>
          <a:xfrm>
            <a:off x="8717507" y="4066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6" name="Google Shape;1256;p82"/>
          <p:cNvSpPr txBox="1"/>
          <p:nvPr>
            <p:ph idx="4294967295" type="body"/>
          </p:nvPr>
        </p:nvSpPr>
        <p:spPr>
          <a:xfrm>
            <a:off x="5731387" y="7291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£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7" name="Google Shape;1257;p82"/>
          <p:cNvSpPr txBox="1"/>
          <p:nvPr/>
        </p:nvSpPr>
        <p:spPr>
          <a:xfrm flipH="1" rot="-1930">
            <a:off x="317104" y="4398895"/>
            <a:ext cx="8017501" cy="3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Dhibcuhu waxay sawiraan qaabka qalooca taxanaha joomatari (geometric sequence).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2-01-2024/aa4bbe78-8080-4772-9a84-e2afeea90798&quot; data-equatio-type=&quot;desmos&quot;&gt;&lt;mglyph src=&quot;https://equatio-api.texthelp.com/desmos/get/12-01-2024/aa4bbe78-8080-4772-9a84-e2afeea90798&quot; alt=&quot;Equatio Desmos Graph&quot;/&gt;&lt;/math&gt;" id="1258" name="Google Shape;1258;p82" title="Equatio Desmos Graph"/>
          <p:cNvPicPr preferRelativeResize="0"/>
          <p:nvPr/>
        </p:nvPicPr>
        <p:blipFill rotWithShape="1">
          <a:blip r:embed="rId4">
            <a:alphaModFix/>
          </a:blip>
          <a:srcRect b="2400" l="0" r="36784" t="0"/>
          <a:stretch/>
        </p:blipFill>
        <p:spPr>
          <a:xfrm>
            <a:off x="5895468" y="814018"/>
            <a:ext cx="2909750" cy="3369458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259" name="Google Shape;1259;p82"/>
          <p:cNvGraphicFramePr/>
          <p:nvPr/>
        </p:nvGraphicFramePr>
        <p:xfrm>
          <a:off x="331804" y="2564879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42825"/>
                <a:gridCol w="665725"/>
                <a:gridCol w="665725"/>
                <a:gridCol w="665725"/>
                <a:gridCol w="665725"/>
                <a:gridCol w="665725"/>
                <a:gridCol w="665725"/>
                <a:gridCol w="665725"/>
                <a:gridCol w="66572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20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£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4500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6750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10 125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15 188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22 781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34 172</a:t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260" name="Google Shape;1260;p82"/>
          <p:cNvGrpSpPr/>
          <p:nvPr/>
        </p:nvGrpSpPr>
        <p:grpSpPr>
          <a:xfrm>
            <a:off x="914683" y="3069603"/>
            <a:ext cx="2621047" cy="664476"/>
            <a:chOff x="1120239" y="2330604"/>
            <a:chExt cx="3324515" cy="664476"/>
          </a:xfrm>
        </p:grpSpPr>
        <p:grpSp>
          <p:nvGrpSpPr>
            <p:cNvPr id="1261" name="Google Shape;1261;p82"/>
            <p:cNvGrpSpPr/>
            <p:nvPr/>
          </p:nvGrpSpPr>
          <p:grpSpPr>
            <a:xfrm>
              <a:off x="1120239" y="2330604"/>
              <a:ext cx="805446" cy="664476"/>
              <a:chOff x="459987" y="1725179"/>
              <a:chExt cx="508200" cy="697027"/>
            </a:xfrm>
          </p:grpSpPr>
          <p:sp>
            <p:nvSpPr>
              <p:cNvPr id="1262" name="Google Shape;1262;p82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63" name="Google Shape;1263;p82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4" name="Google Shape;1264;p82"/>
            <p:cNvGrpSpPr/>
            <p:nvPr/>
          </p:nvGrpSpPr>
          <p:grpSpPr>
            <a:xfrm>
              <a:off x="1962429" y="2330604"/>
              <a:ext cx="805446" cy="664476"/>
              <a:chOff x="459987" y="1725179"/>
              <a:chExt cx="508200" cy="697027"/>
            </a:xfrm>
          </p:grpSpPr>
          <p:sp>
            <p:nvSpPr>
              <p:cNvPr id="1265" name="Google Shape;1265;p82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66" name="Google Shape;1266;p82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67" name="Google Shape;1267;p82"/>
            <p:cNvGrpSpPr/>
            <p:nvPr/>
          </p:nvGrpSpPr>
          <p:grpSpPr>
            <a:xfrm>
              <a:off x="2797117" y="2330604"/>
              <a:ext cx="805446" cy="664476"/>
              <a:chOff x="459987" y="1725179"/>
              <a:chExt cx="508200" cy="697027"/>
            </a:xfrm>
          </p:grpSpPr>
          <p:sp>
            <p:nvSpPr>
              <p:cNvPr id="1268" name="Google Shape;1268;p82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69" name="Google Shape;1269;p82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0" name="Google Shape;1270;p82"/>
            <p:cNvGrpSpPr/>
            <p:nvPr/>
          </p:nvGrpSpPr>
          <p:grpSpPr>
            <a:xfrm>
              <a:off x="3639307" y="2330604"/>
              <a:ext cx="805446" cy="664476"/>
              <a:chOff x="459987" y="1725179"/>
              <a:chExt cx="508200" cy="697027"/>
            </a:xfrm>
          </p:grpSpPr>
          <p:sp>
            <p:nvSpPr>
              <p:cNvPr id="1271" name="Google Shape;1271;p82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72" name="Google Shape;1272;p82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273" name="Google Shape;1273;p82"/>
          <p:cNvGrpSpPr/>
          <p:nvPr/>
        </p:nvGrpSpPr>
        <p:grpSpPr>
          <a:xfrm>
            <a:off x="3581683" y="3069603"/>
            <a:ext cx="1957064" cy="664476"/>
            <a:chOff x="1120239" y="2330604"/>
            <a:chExt cx="2482324" cy="664476"/>
          </a:xfrm>
        </p:grpSpPr>
        <p:grpSp>
          <p:nvGrpSpPr>
            <p:cNvPr id="1274" name="Google Shape;1274;p82"/>
            <p:cNvGrpSpPr/>
            <p:nvPr/>
          </p:nvGrpSpPr>
          <p:grpSpPr>
            <a:xfrm>
              <a:off x="1120239" y="2330604"/>
              <a:ext cx="805446" cy="664476"/>
              <a:chOff x="459987" y="1725179"/>
              <a:chExt cx="508200" cy="697027"/>
            </a:xfrm>
          </p:grpSpPr>
          <p:sp>
            <p:nvSpPr>
              <p:cNvPr id="1275" name="Google Shape;1275;p82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76" name="Google Shape;1276;p82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77" name="Google Shape;1277;p82"/>
            <p:cNvGrpSpPr/>
            <p:nvPr/>
          </p:nvGrpSpPr>
          <p:grpSpPr>
            <a:xfrm>
              <a:off x="1962429" y="2330604"/>
              <a:ext cx="805446" cy="664476"/>
              <a:chOff x="459987" y="1725179"/>
              <a:chExt cx="508200" cy="697027"/>
            </a:xfrm>
          </p:grpSpPr>
          <p:sp>
            <p:nvSpPr>
              <p:cNvPr id="1278" name="Google Shape;1278;p82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79" name="Google Shape;1279;p82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0" name="Google Shape;1280;p82"/>
            <p:cNvGrpSpPr/>
            <p:nvPr/>
          </p:nvGrpSpPr>
          <p:grpSpPr>
            <a:xfrm>
              <a:off x="2797117" y="2330604"/>
              <a:ext cx="805446" cy="664476"/>
              <a:chOff x="459987" y="1725179"/>
              <a:chExt cx="508200" cy="697027"/>
            </a:xfrm>
          </p:grpSpPr>
          <p:sp>
            <p:nvSpPr>
              <p:cNvPr id="1281" name="Google Shape;1281;p82"/>
              <p:cNvSpPr txBox="1"/>
              <p:nvPr/>
            </p:nvSpPr>
            <p:spPr>
              <a:xfrm>
                <a:off x="532675" y="208290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8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×1.5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282" name="Google Shape;1282;p82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" name="Shape 1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85d8fcf7-004d-45b7-b841-ff36ddb21550&quot; data-equatio-type=&quot;desmos&quot;&gt;&lt;mglyph src=&quot;https://equatio-api.texthelp.com/desmos/get/12-01-2024/85d8fcf7-004d-45b7-b841-ff36ddb21550&quot; alt=&quot;Equatio Desmos Graph&quot;/&gt;&lt;/math&gt;" id="1287" name="Google Shape;1287;p83" title="Equatio Desmos Graph"/>
          <p:cNvPicPr preferRelativeResize="0"/>
          <p:nvPr/>
        </p:nvPicPr>
        <p:blipFill rotWithShape="1">
          <a:blip r:embed="rId3">
            <a:alphaModFix/>
          </a:blip>
          <a:srcRect b="6366" l="5693" r="61525" t="1628"/>
          <a:stretch/>
        </p:blipFill>
        <p:spPr>
          <a:xfrm>
            <a:off x="6565950" y="1108675"/>
            <a:ext cx="1768650" cy="3723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c1235cdb-730d-416b-a440-06335e5fb4f0&quot; data-equatio-type=&quot;desmos&quot;&gt;&lt;mglyph src=&quot;https://equatio-api.texthelp.com/desmos/get/12-01-2024/c1235cdb-730d-416b-a440-06335e5fb4f0&quot; alt=&quot;Equatio Desmos Graph&quot;/&gt;&lt;/math&gt;" id="1288" name="Google Shape;1288;p83" title="Equatio Desmos Graph"/>
          <p:cNvPicPr preferRelativeResize="0"/>
          <p:nvPr/>
        </p:nvPicPr>
        <p:blipFill rotWithShape="1">
          <a:blip r:embed="rId4">
            <a:alphaModFix/>
          </a:blip>
          <a:srcRect b="6367" l="5863" r="59984" t="0"/>
          <a:stretch/>
        </p:blipFill>
        <p:spPr>
          <a:xfrm>
            <a:off x="6541200" y="1069200"/>
            <a:ext cx="1810524" cy="3723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9" name="Google Shape;1289;p83"/>
          <p:cNvSpPr txBox="1"/>
          <p:nvPr>
            <p:ph idx="4294967295" type="body"/>
          </p:nvPr>
        </p:nvSpPr>
        <p:spPr>
          <a:xfrm>
            <a:off x="324000" y="759300"/>
            <a:ext cx="8496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3) Saciid wuxuu ka fikirayaa qaabka garaafyada taxanayaasha joomatari (geometric sequences).</a:t>
            </a:r>
            <a:r>
              <a:rPr lang="en-GB" sz="1400">
                <a:latin typeface="Lexend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0" name="Google Shape;1290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Sawirista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1" name="Google Shape;1291;p83"/>
          <p:cNvSpPr txBox="1"/>
          <p:nvPr>
            <p:ph idx="4294967295" type="body"/>
          </p:nvPr>
        </p:nvSpPr>
        <p:spPr>
          <a:xfrm>
            <a:off x="8382534" y="4451420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2" name="Google Shape;1292;p83"/>
          <p:cNvSpPr txBox="1"/>
          <p:nvPr>
            <p:ph idx="4294967295" type="body"/>
          </p:nvPr>
        </p:nvSpPr>
        <p:spPr>
          <a:xfrm>
            <a:off x="6372984" y="1042738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93" name="Google Shape;1293;p8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5697" y="1715082"/>
            <a:ext cx="683151" cy="98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4" name="Google Shape;1294;p83"/>
          <p:cNvPicPr preferRelativeResize="0"/>
          <p:nvPr/>
        </p:nvPicPr>
        <p:blipFill rotWithShape="1">
          <a:blip r:embed="rId6">
            <a:alphaModFix/>
          </a:blip>
          <a:srcRect b="43690" l="0" r="57905" t="0"/>
          <a:stretch/>
        </p:blipFill>
        <p:spPr>
          <a:xfrm flipH="1">
            <a:off x="1098423" y="1121250"/>
            <a:ext cx="5000202" cy="160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5" name="Google Shape;1295;p83"/>
          <p:cNvSpPr txBox="1"/>
          <p:nvPr/>
        </p:nvSpPr>
        <p:spPr>
          <a:xfrm flipH="1">
            <a:off x="1514857" y="1175125"/>
            <a:ext cx="4495800" cy="11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garanayo in term-ka bilowga uu saameeyo qaabka. Haddii aan isticmaalo saami guud (common ratio) isku mid ah 2 laakiin aan ku bilaabo laba lambar oo kala duwan, ma heli doonaa qaab kala duwan?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296" name="Google Shape;1296;p83"/>
          <p:cNvGraphicFramePr/>
          <p:nvPr/>
        </p:nvGraphicFramePr>
        <p:xfrm>
          <a:off x="408004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297" name="Google Shape;1297;p83"/>
          <p:cNvGraphicFramePr/>
          <p:nvPr/>
        </p:nvGraphicFramePr>
        <p:xfrm>
          <a:off x="3467511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128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298" name="Google Shape;1298;p83"/>
          <p:cNvGrpSpPr/>
          <p:nvPr/>
        </p:nvGrpSpPr>
        <p:grpSpPr>
          <a:xfrm>
            <a:off x="967550" y="3325714"/>
            <a:ext cx="2027428" cy="641477"/>
            <a:chOff x="459981" y="1785549"/>
            <a:chExt cx="2149749" cy="672901"/>
          </a:xfrm>
        </p:grpSpPr>
        <p:grpSp>
          <p:nvGrpSpPr>
            <p:cNvPr id="1299" name="Google Shape;1299;p83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300" name="Google Shape;1300;p83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01" name="Google Shape;1301;p83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02" name="Google Shape;1302;p83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03" name="Google Shape;1303;p83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304" name="Google Shape;1304;p83"/>
            <p:cNvGrpSpPr/>
            <p:nvPr/>
          </p:nvGrpSpPr>
          <p:grpSpPr>
            <a:xfrm>
              <a:off x="459981" y="1785549"/>
              <a:ext cx="2149749" cy="339300"/>
              <a:chOff x="459981" y="1785549"/>
              <a:chExt cx="2149749" cy="339300"/>
            </a:xfrm>
          </p:grpSpPr>
          <p:sp>
            <p:nvSpPr>
              <p:cNvPr id="1305" name="Google Shape;1305;p83"/>
              <p:cNvSpPr/>
              <p:nvPr/>
            </p:nvSpPr>
            <p:spPr>
              <a:xfrm flipH="1" rot="10800000">
                <a:off x="459981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6" name="Google Shape;1306;p83"/>
              <p:cNvSpPr/>
              <p:nvPr/>
            </p:nvSpPr>
            <p:spPr>
              <a:xfrm flipH="1" rot="10800000">
                <a:off x="995933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7" name="Google Shape;1307;p83"/>
              <p:cNvSpPr/>
              <p:nvPr/>
            </p:nvSpPr>
            <p:spPr>
              <a:xfrm flipH="1" rot="10800000">
                <a:off x="1552814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8" name="Google Shape;1308;p83"/>
              <p:cNvSpPr/>
              <p:nvPr/>
            </p:nvSpPr>
            <p:spPr>
              <a:xfrm flipH="1" rot="10800000">
                <a:off x="2101530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09" name="Google Shape;1309;p83"/>
          <p:cNvGrpSpPr/>
          <p:nvPr/>
        </p:nvGrpSpPr>
        <p:grpSpPr>
          <a:xfrm>
            <a:off x="4038563" y="3325714"/>
            <a:ext cx="2027428" cy="641477"/>
            <a:chOff x="459981" y="1785549"/>
            <a:chExt cx="2149749" cy="672901"/>
          </a:xfrm>
        </p:grpSpPr>
        <p:grpSp>
          <p:nvGrpSpPr>
            <p:cNvPr id="1310" name="Google Shape;1310;p83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311" name="Google Shape;1311;p83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12" name="Google Shape;1312;p83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13" name="Google Shape;1313;p83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14" name="Google Shape;1314;p83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315" name="Google Shape;1315;p83"/>
            <p:cNvGrpSpPr/>
            <p:nvPr/>
          </p:nvGrpSpPr>
          <p:grpSpPr>
            <a:xfrm>
              <a:off x="459981" y="1785549"/>
              <a:ext cx="2149749" cy="339300"/>
              <a:chOff x="459981" y="1785549"/>
              <a:chExt cx="2149749" cy="339300"/>
            </a:xfrm>
          </p:grpSpPr>
          <p:sp>
            <p:nvSpPr>
              <p:cNvPr id="1316" name="Google Shape;1316;p83"/>
              <p:cNvSpPr/>
              <p:nvPr/>
            </p:nvSpPr>
            <p:spPr>
              <a:xfrm flipH="1" rot="10800000">
                <a:off x="459981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83"/>
              <p:cNvSpPr/>
              <p:nvPr/>
            </p:nvSpPr>
            <p:spPr>
              <a:xfrm flipH="1" rot="10800000">
                <a:off x="995933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8" name="Google Shape;1318;p83"/>
              <p:cNvSpPr/>
              <p:nvPr/>
            </p:nvSpPr>
            <p:spPr>
              <a:xfrm flipH="1" rot="10800000">
                <a:off x="1552814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9" name="Google Shape;1319;p83"/>
              <p:cNvSpPr/>
              <p:nvPr/>
            </p:nvSpPr>
            <p:spPr>
              <a:xfrm flipH="1" rot="10800000">
                <a:off x="2101530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20" name="Google Shape;1320;p83"/>
          <p:cNvSpPr txBox="1"/>
          <p:nvPr>
            <p:ph idx="4294967295" type="body"/>
          </p:nvPr>
        </p:nvSpPr>
        <p:spPr>
          <a:xfrm>
            <a:off x="324000" y="4112100"/>
            <a:ext cx="59328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Isticmaal saami guud (common ratio) si aad u buuxiso shaxanka, sawir labada garaaf, oo u qor gabagabo (conclusion) Saciid.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321" name="Google Shape;1321;p83"/>
          <p:cNvGraphicFramePr/>
          <p:nvPr/>
        </p:nvGraphicFramePr>
        <p:xfrm>
          <a:off x="408004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22" name="Google Shape;1322;p83"/>
          <p:cNvGraphicFramePr/>
          <p:nvPr/>
        </p:nvGraphicFramePr>
        <p:xfrm>
          <a:off x="3467511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bb7353ae-47a9-48d6-b8ec-b23c0d43c725&quot; data-equatio-type=&quot;desmos&quot;&gt;&lt;mglyph src=&quot;https://equatio-api.texthelp.com/desmos/get/12-01-2024/bb7353ae-47a9-48d6-b8ec-b23c0d43c725&quot; alt=&quot;Equatio Desmos Graph&quot;/&gt;&lt;/math&gt;" id="1327" name="Google Shape;1327;p84" title="Equatio Desmos Graph"/>
          <p:cNvPicPr preferRelativeResize="0"/>
          <p:nvPr/>
        </p:nvPicPr>
        <p:blipFill rotWithShape="1">
          <a:blip r:embed="rId3">
            <a:alphaModFix/>
          </a:blip>
          <a:srcRect b="6367" l="6031" r="58903" t="0"/>
          <a:stretch/>
        </p:blipFill>
        <p:spPr>
          <a:xfrm>
            <a:off x="6540467" y="1080000"/>
            <a:ext cx="1852258" cy="370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28" name="Google Shape;1328;p84"/>
          <p:cNvSpPr txBox="1"/>
          <p:nvPr>
            <p:ph idx="4294967295" type="body"/>
          </p:nvPr>
        </p:nvSpPr>
        <p:spPr>
          <a:xfrm>
            <a:off x="324000" y="759300"/>
            <a:ext cx="84960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3) Saciid wuxuu ka fikirayaa qaabka garaafyada taxanayaasha joomatari (geometric sequences).</a:t>
            </a:r>
            <a:r>
              <a:rPr lang="en-GB" sz="1400">
                <a:latin typeface="Lexend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9" name="Google Shape;1329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Sawirista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0" name="Google Shape;1330;p84"/>
          <p:cNvSpPr txBox="1"/>
          <p:nvPr>
            <p:ph idx="4294967295" type="body"/>
          </p:nvPr>
        </p:nvSpPr>
        <p:spPr>
          <a:xfrm>
            <a:off x="8382534" y="4451420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1" name="Google Shape;1331;p84"/>
          <p:cNvSpPr txBox="1"/>
          <p:nvPr>
            <p:ph idx="4294967295" type="body"/>
          </p:nvPr>
        </p:nvSpPr>
        <p:spPr>
          <a:xfrm>
            <a:off x="6372984" y="1042738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32" name="Google Shape;1332;p8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5697" y="1715082"/>
            <a:ext cx="683151" cy="983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84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1098423" y="1121250"/>
            <a:ext cx="5000202" cy="160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4" name="Google Shape;1334;p84"/>
          <p:cNvSpPr txBox="1"/>
          <p:nvPr/>
        </p:nvSpPr>
        <p:spPr>
          <a:xfrm flipH="1">
            <a:off x="1514857" y="1175125"/>
            <a:ext cx="4495800" cy="11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garanayo in term-ka bilowga uu saameeyo qaabka. Haddii aan isticmaalo saami guud (common ratio) isku mid ah 2 laakiin aan ku bilaabo laba lambar oo kala duwan, ma heli doonaa qaab kala duwan?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335" name="Google Shape;1335;p84"/>
          <p:cNvGraphicFramePr/>
          <p:nvPr/>
        </p:nvGraphicFramePr>
        <p:xfrm>
          <a:off x="408004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36" name="Google Shape;1336;p84"/>
          <p:cNvGraphicFramePr/>
          <p:nvPr/>
        </p:nvGraphicFramePr>
        <p:xfrm>
          <a:off x="3467511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32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128</a:t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337" name="Google Shape;1337;p84"/>
          <p:cNvGrpSpPr/>
          <p:nvPr/>
        </p:nvGrpSpPr>
        <p:grpSpPr>
          <a:xfrm>
            <a:off x="967550" y="3325714"/>
            <a:ext cx="2027428" cy="641477"/>
            <a:chOff x="459981" y="1785549"/>
            <a:chExt cx="2149749" cy="672901"/>
          </a:xfrm>
        </p:grpSpPr>
        <p:grpSp>
          <p:nvGrpSpPr>
            <p:cNvPr id="1338" name="Google Shape;1338;p84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339" name="Google Shape;1339;p84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40" name="Google Shape;1340;p84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41" name="Google Shape;1341;p84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42" name="Google Shape;1342;p84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343" name="Google Shape;1343;p84"/>
            <p:cNvGrpSpPr/>
            <p:nvPr/>
          </p:nvGrpSpPr>
          <p:grpSpPr>
            <a:xfrm>
              <a:off x="459981" y="1785549"/>
              <a:ext cx="2149749" cy="339300"/>
              <a:chOff x="459981" y="1785549"/>
              <a:chExt cx="2149749" cy="339300"/>
            </a:xfrm>
          </p:grpSpPr>
          <p:sp>
            <p:nvSpPr>
              <p:cNvPr id="1344" name="Google Shape;1344;p84"/>
              <p:cNvSpPr/>
              <p:nvPr/>
            </p:nvSpPr>
            <p:spPr>
              <a:xfrm flipH="1" rot="10800000">
                <a:off x="459981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5" name="Google Shape;1345;p84"/>
              <p:cNvSpPr/>
              <p:nvPr/>
            </p:nvSpPr>
            <p:spPr>
              <a:xfrm flipH="1" rot="10800000">
                <a:off x="995933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84"/>
              <p:cNvSpPr/>
              <p:nvPr/>
            </p:nvSpPr>
            <p:spPr>
              <a:xfrm flipH="1" rot="10800000">
                <a:off x="1552814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7" name="Google Shape;1347;p84"/>
              <p:cNvSpPr/>
              <p:nvPr/>
            </p:nvSpPr>
            <p:spPr>
              <a:xfrm flipH="1" rot="10800000">
                <a:off x="2101530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348" name="Google Shape;1348;p84"/>
          <p:cNvGrpSpPr/>
          <p:nvPr/>
        </p:nvGrpSpPr>
        <p:grpSpPr>
          <a:xfrm>
            <a:off x="4038563" y="3325714"/>
            <a:ext cx="2027428" cy="641477"/>
            <a:chOff x="459981" y="1785549"/>
            <a:chExt cx="2149749" cy="672901"/>
          </a:xfrm>
        </p:grpSpPr>
        <p:grpSp>
          <p:nvGrpSpPr>
            <p:cNvPr id="1349" name="Google Shape;1349;p84"/>
            <p:cNvGrpSpPr/>
            <p:nvPr/>
          </p:nvGrpSpPr>
          <p:grpSpPr>
            <a:xfrm>
              <a:off x="553360" y="2119150"/>
              <a:ext cx="2000135" cy="339300"/>
              <a:chOff x="553360" y="1509550"/>
              <a:chExt cx="2000135" cy="339300"/>
            </a:xfrm>
          </p:grpSpPr>
          <p:sp>
            <p:nvSpPr>
              <p:cNvPr id="1350" name="Google Shape;1350;p84"/>
              <p:cNvSpPr txBox="1"/>
              <p:nvPr/>
            </p:nvSpPr>
            <p:spPr>
              <a:xfrm>
                <a:off x="553360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51" name="Google Shape;1351;p84"/>
              <p:cNvSpPr txBox="1"/>
              <p:nvPr/>
            </p:nvSpPr>
            <p:spPr>
              <a:xfrm>
                <a:off x="1081157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52" name="Google Shape;1352;p84"/>
              <p:cNvSpPr txBox="1"/>
              <p:nvPr/>
            </p:nvSpPr>
            <p:spPr>
              <a:xfrm>
                <a:off x="1629125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53" name="Google Shape;1353;p84"/>
              <p:cNvSpPr txBox="1"/>
              <p:nvPr/>
            </p:nvSpPr>
            <p:spPr>
              <a:xfrm>
                <a:off x="2182696" y="1509550"/>
                <a:ext cx="3708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lang="en-GB" sz="1300">
                    <a:solidFill>
                      <a:srgbClr val="4F7BE8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×2</a:t>
                </a:r>
                <a:endParaRPr sz="1800">
                  <a:solidFill>
                    <a:srgbClr val="4F7BE8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</p:grpSp>
        <p:grpSp>
          <p:nvGrpSpPr>
            <p:cNvPr id="1354" name="Google Shape;1354;p84"/>
            <p:cNvGrpSpPr/>
            <p:nvPr/>
          </p:nvGrpSpPr>
          <p:grpSpPr>
            <a:xfrm>
              <a:off x="459981" y="1785549"/>
              <a:ext cx="2149749" cy="339300"/>
              <a:chOff x="459981" y="1785549"/>
              <a:chExt cx="2149749" cy="339300"/>
            </a:xfrm>
          </p:grpSpPr>
          <p:sp>
            <p:nvSpPr>
              <p:cNvPr id="1355" name="Google Shape;1355;p84"/>
              <p:cNvSpPr/>
              <p:nvPr/>
            </p:nvSpPr>
            <p:spPr>
              <a:xfrm flipH="1" rot="10800000">
                <a:off x="459981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6" name="Google Shape;1356;p84"/>
              <p:cNvSpPr/>
              <p:nvPr/>
            </p:nvSpPr>
            <p:spPr>
              <a:xfrm flipH="1" rot="10800000">
                <a:off x="995933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7" name="Google Shape;1357;p84"/>
              <p:cNvSpPr/>
              <p:nvPr/>
            </p:nvSpPr>
            <p:spPr>
              <a:xfrm flipH="1" rot="10800000">
                <a:off x="1552814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58" name="Google Shape;1358;p84"/>
              <p:cNvSpPr/>
              <p:nvPr/>
            </p:nvSpPr>
            <p:spPr>
              <a:xfrm flipH="1" rot="10800000">
                <a:off x="2101530" y="1785549"/>
                <a:ext cx="508200" cy="3393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359" name="Google Shape;1359;p84"/>
          <p:cNvSpPr txBox="1"/>
          <p:nvPr>
            <p:ph idx="4294967295" type="body"/>
          </p:nvPr>
        </p:nvSpPr>
        <p:spPr>
          <a:xfrm>
            <a:off x="617575" y="4035900"/>
            <a:ext cx="59229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Labada garaaf waxay leeyihiin qaab isku mid ah.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1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Qalooc kor u kacaya oo sii sii kordhaya.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360" name="Google Shape;1360;p84"/>
          <p:cNvGraphicFramePr/>
          <p:nvPr/>
        </p:nvGraphicFramePr>
        <p:xfrm>
          <a:off x="408004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361" name="Google Shape;1361;p84"/>
          <p:cNvGraphicFramePr/>
          <p:nvPr/>
        </p:nvGraphicFramePr>
        <p:xfrm>
          <a:off x="3467511" y="2839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17400"/>
                <a:gridCol w="492375"/>
                <a:gridCol w="492375"/>
                <a:gridCol w="492375"/>
                <a:gridCol w="492375"/>
                <a:gridCol w="492375"/>
              </a:tblGrid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67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85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Sawirista saami guud (common ratio) ka weyn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7" name="Google Shape;1367;p85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Sawirista saami guud (common ratio)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368" name="Google Shape;1368;p85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Matixista taxanayaasha joomatari (geometric sequences) garaaf ahaan</a:t>
            </a:r>
            <a:endParaRPr/>
          </a:p>
        </p:txBody>
      </p:sp>
      <p:pic>
        <p:nvPicPr>
          <p:cNvPr id="1369" name="Google Shape;1369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3684" y="298741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p86"/>
          <p:cNvSpPr txBox="1"/>
          <p:nvPr>
            <p:ph idx="1" type="body"/>
          </p:nvPr>
        </p:nvSpPr>
        <p:spPr>
          <a:xfrm>
            <a:off x="324000" y="759300"/>
            <a:ext cx="69513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Isra iyo Yacquub waxay sawirayaan garaafyada joomatari (geometric graphs).</a:t>
            </a:r>
            <a:endParaRPr/>
          </a:p>
        </p:txBody>
      </p:sp>
      <p:sp>
        <p:nvSpPr>
          <p:cNvPr id="1375" name="Google Shape;1375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Garaafyada saamiga guud ee ka yar 1 (Graphing a common ratio less than 1)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376" name="Google Shape;1376;p86"/>
          <p:cNvGraphicFramePr/>
          <p:nvPr/>
        </p:nvGraphicFramePr>
        <p:xfrm>
          <a:off x="331804" y="12129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  <a:gridCol w="5061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…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14 400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17 280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20 736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377" name="Google Shape;1377;p86"/>
          <p:cNvSpPr txBox="1"/>
          <p:nvPr>
            <p:ph idx="1" type="body"/>
          </p:nvPr>
        </p:nvSpPr>
        <p:spPr>
          <a:xfrm>
            <a:off x="8565107" y="38374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8" name="Google Shape;1378;p86"/>
          <p:cNvSpPr txBox="1"/>
          <p:nvPr>
            <p:ph idx="1" type="body"/>
          </p:nvPr>
        </p:nvSpPr>
        <p:spPr>
          <a:xfrm>
            <a:off x="6040534" y="1186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379" name="Google Shape;1379;p86"/>
          <p:cNvGrpSpPr/>
          <p:nvPr/>
        </p:nvGrpSpPr>
        <p:grpSpPr>
          <a:xfrm>
            <a:off x="967884" y="1720935"/>
            <a:ext cx="3070854" cy="675983"/>
            <a:chOff x="1120239" y="2330604"/>
            <a:chExt cx="3324515" cy="675983"/>
          </a:xfrm>
        </p:grpSpPr>
        <p:grpSp>
          <p:nvGrpSpPr>
            <p:cNvPr id="1380" name="Google Shape;1380;p86"/>
            <p:cNvGrpSpPr/>
            <p:nvPr/>
          </p:nvGrpSpPr>
          <p:grpSpPr>
            <a:xfrm>
              <a:off x="1120239" y="2330604"/>
              <a:ext cx="805446" cy="675983"/>
              <a:chOff x="459987" y="1725179"/>
              <a:chExt cx="508200" cy="709098"/>
            </a:xfrm>
          </p:grpSpPr>
          <p:sp>
            <p:nvSpPr>
              <p:cNvPr id="1381" name="Google Shape;1381;p86"/>
              <p:cNvSpPr txBox="1"/>
              <p:nvPr/>
            </p:nvSpPr>
            <p:spPr>
              <a:xfrm>
                <a:off x="532675" y="209497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×1.2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82" name="Google Shape;1382;p86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383" name="Google Shape;1383;p86"/>
            <p:cNvGrpSpPr/>
            <p:nvPr/>
          </p:nvGrpSpPr>
          <p:grpSpPr>
            <a:xfrm>
              <a:off x="1962429" y="2330604"/>
              <a:ext cx="805446" cy="675983"/>
              <a:chOff x="459987" y="1725179"/>
              <a:chExt cx="508200" cy="709098"/>
            </a:xfrm>
          </p:grpSpPr>
          <p:sp>
            <p:nvSpPr>
              <p:cNvPr id="1384" name="Google Shape;1384;p86"/>
              <p:cNvSpPr txBox="1"/>
              <p:nvPr/>
            </p:nvSpPr>
            <p:spPr>
              <a:xfrm>
                <a:off x="532675" y="209497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×1.2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85" name="Google Shape;1385;p86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386" name="Google Shape;1386;p86"/>
            <p:cNvGrpSpPr/>
            <p:nvPr/>
          </p:nvGrpSpPr>
          <p:grpSpPr>
            <a:xfrm>
              <a:off x="2797117" y="2330604"/>
              <a:ext cx="805446" cy="675983"/>
              <a:chOff x="459987" y="1725179"/>
              <a:chExt cx="508200" cy="709098"/>
            </a:xfrm>
          </p:grpSpPr>
          <p:sp>
            <p:nvSpPr>
              <p:cNvPr id="1387" name="Google Shape;1387;p86"/>
              <p:cNvSpPr txBox="1"/>
              <p:nvPr/>
            </p:nvSpPr>
            <p:spPr>
              <a:xfrm>
                <a:off x="532675" y="209497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×1.2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88" name="Google Shape;1388;p86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389" name="Google Shape;1389;p86"/>
            <p:cNvGrpSpPr/>
            <p:nvPr/>
          </p:nvGrpSpPr>
          <p:grpSpPr>
            <a:xfrm>
              <a:off x="3639307" y="2330604"/>
              <a:ext cx="805446" cy="675983"/>
              <a:chOff x="459987" y="1725179"/>
              <a:chExt cx="508200" cy="709098"/>
            </a:xfrm>
          </p:grpSpPr>
          <p:sp>
            <p:nvSpPr>
              <p:cNvPr id="1390" name="Google Shape;1390;p86"/>
              <p:cNvSpPr txBox="1"/>
              <p:nvPr/>
            </p:nvSpPr>
            <p:spPr>
              <a:xfrm>
                <a:off x="532675" y="209497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×1.2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391" name="Google Shape;1391;p86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</p:grpSp>
      <p:grpSp>
        <p:nvGrpSpPr>
          <p:cNvPr id="1392" name="Google Shape;1392;p86"/>
          <p:cNvGrpSpPr/>
          <p:nvPr/>
        </p:nvGrpSpPr>
        <p:grpSpPr>
          <a:xfrm>
            <a:off x="6275146" y="1310394"/>
            <a:ext cx="2226116" cy="2873493"/>
            <a:chOff x="5533375" y="-265575"/>
            <a:chExt cx="3898626" cy="5032387"/>
          </a:xfrm>
        </p:grpSpPr>
        <p:pic>
          <p:nvPicPr>
            <p:cNvPr descr="&lt;math xmlns=&quot;http://www.w3.org/1998/Math/MathML&quot; data-is-equatio=&quot;1&quot; data-equatio-url=&quot;https://equatio-api.texthelp.com/desmos/get/12-01-2024/50ec5cad-2fb8-4acb-845d-9f078c9934c3&quot; data-equatio-type=&quot;desmos&quot;&gt;&lt;mglyph src=&quot;https://equatio-api.texthelp.com/desmos/get/12-01-2024/50ec5cad-2fb8-4acb-845d-9f078c9934c3&quot; alt=&quot;Equatio Desmos Graph&quot;/&gt;&lt;/math&gt;" id="1393" name="Google Shape;1393;p86" title="Equatio Desmos Graph"/>
            <p:cNvPicPr preferRelativeResize="0"/>
            <p:nvPr/>
          </p:nvPicPr>
          <p:blipFill rotWithShape="1">
            <a:blip r:embed="rId3">
              <a:alphaModFix/>
            </a:blip>
            <a:srcRect b="3456" l="1332" r="41955" t="0"/>
            <a:stretch/>
          </p:blipFill>
          <p:spPr>
            <a:xfrm>
              <a:off x="5542725" y="-265575"/>
              <a:ext cx="3889276" cy="496555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4" name="Google Shape;1394;p86"/>
            <p:cNvSpPr/>
            <p:nvPr/>
          </p:nvSpPr>
          <p:spPr>
            <a:xfrm>
              <a:off x="5533375" y="4393138"/>
              <a:ext cx="510900" cy="267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95" name="Google Shape;1395;p86"/>
            <p:cNvSpPr/>
            <p:nvPr/>
          </p:nvSpPr>
          <p:spPr>
            <a:xfrm>
              <a:off x="5685775" y="4499512"/>
              <a:ext cx="510900" cy="267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396" name="Google Shape;1396;p8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34901" y="35211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7" name="Google Shape;1397;p86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262159" y="2439668"/>
            <a:ext cx="4890373" cy="116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8" name="Google Shape;1398;p86"/>
          <p:cNvSpPr txBox="1"/>
          <p:nvPr/>
        </p:nvSpPr>
        <p:spPr>
          <a:xfrm flipH="1">
            <a:off x="650050" y="2470525"/>
            <a:ext cx="43644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Garaafyada joomatari (Geometric graphs) aad bay u qurxoon yihiin!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Waxay had iyo jeer sameeyaan qalooca kor u kaca (upward curve), xataa haddii saamiga guud (common ratio) yar yahay!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99" name="Google Shape;1399;p86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>
            <a:off x="1850843" y="3582675"/>
            <a:ext cx="3814651" cy="82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86"/>
          <p:cNvSpPr txBox="1"/>
          <p:nvPr/>
        </p:nvSpPr>
        <p:spPr>
          <a:xfrm flipH="1">
            <a:off x="1945375" y="3613525"/>
            <a:ext cx="35907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hubtaa Yacquub? Miyaad isku dayday saami guud (common ratio) oo ah 1?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01" name="Google Shape;1401;p8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1901" y="3830314"/>
            <a:ext cx="1020939" cy="98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p87"/>
          <p:cNvSpPr txBox="1"/>
          <p:nvPr>
            <p:ph idx="1" type="body"/>
          </p:nvPr>
        </p:nvSpPr>
        <p:spPr>
          <a:xfrm>
            <a:off x="324000" y="759300"/>
            <a:ext cx="69513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Isra iyo Yacquub waxay sawiraan garaafyada joomatari (geometric graphs).</a:t>
            </a:r>
            <a:endParaRPr/>
          </a:p>
        </p:txBody>
      </p:sp>
      <p:sp>
        <p:nvSpPr>
          <p:cNvPr id="1407" name="Google Shape;1407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saamiga guud ee ka yar 1 (Graphing a common ratio less than 1)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408" name="Google Shape;1408;p87"/>
          <p:cNvGraphicFramePr/>
          <p:nvPr/>
        </p:nvGraphicFramePr>
        <p:xfrm>
          <a:off x="331804" y="12129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  <a:gridCol w="5061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…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09" name="Google Shape;1409;p87"/>
          <p:cNvSpPr txBox="1"/>
          <p:nvPr>
            <p:ph idx="1" type="body"/>
          </p:nvPr>
        </p:nvSpPr>
        <p:spPr>
          <a:xfrm>
            <a:off x="8263119" y="4066073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0" name="Google Shape;1410;p87"/>
          <p:cNvSpPr txBox="1"/>
          <p:nvPr>
            <p:ph idx="1" type="body"/>
          </p:nvPr>
        </p:nvSpPr>
        <p:spPr>
          <a:xfrm>
            <a:off x="5888134" y="1186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411" name="Google Shape;1411;p87"/>
          <p:cNvGrpSpPr/>
          <p:nvPr/>
        </p:nvGrpSpPr>
        <p:grpSpPr>
          <a:xfrm>
            <a:off x="967884" y="1720935"/>
            <a:ext cx="3070854" cy="675983"/>
            <a:chOff x="1120239" y="2330604"/>
            <a:chExt cx="3324515" cy="675983"/>
          </a:xfrm>
        </p:grpSpPr>
        <p:grpSp>
          <p:nvGrpSpPr>
            <p:cNvPr id="1412" name="Google Shape;1412;p87"/>
            <p:cNvGrpSpPr/>
            <p:nvPr/>
          </p:nvGrpSpPr>
          <p:grpSpPr>
            <a:xfrm>
              <a:off x="1120239" y="2330604"/>
              <a:ext cx="805446" cy="675983"/>
              <a:chOff x="459987" y="1725179"/>
              <a:chExt cx="508200" cy="709098"/>
            </a:xfrm>
          </p:grpSpPr>
          <p:sp>
            <p:nvSpPr>
              <p:cNvPr id="1413" name="Google Shape;1413;p87"/>
              <p:cNvSpPr txBox="1"/>
              <p:nvPr/>
            </p:nvSpPr>
            <p:spPr>
              <a:xfrm>
                <a:off x="532675" y="209497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14" name="Google Shape;1414;p87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415" name="Google Shape;1415;p87"/>
            <p:cNvGrpSpPr/>
            <p:nvPr/>
          </p:nvGrpSpPr>
          <p:grpSpPr>
            <a:xfrm>
              <a:off x="1962429" y="2330604"/>
              <a:ext cx="805446" cy="675983"/>
              <a:chOff x="459987" y="1725179"/>
              <a:chExt cx="508200" cy="709098"/>
            </a:xfrm>
          </p:grpSpPr>
          <p:sp>
            <p:nvSpPr>
              <p:cNvPr id="1416" name="Google Shape;1416;p87"/>
              <p:cNvSpPr txBox="1"/>
              <p:nvPr/>
            </p:nvSpPr>
            <p:spPr>
              <a:xfrm>
                <a:off x="532675" y="209497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17" name="Google Shape;1417;p87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418" name="Google Shape;1418;p87"/>
            <p:cNvGrpSpPr/>
            <p:nvPr/>
          </p:nvGrpSpPr>
          <p:grpSpPr>
            <a:xfrm>
              <a:off x="2797117" y="2330604"/>
              <a:ext cx="805446" cy="675983"/>
              <a:chOff x="459987" y="1725179"/>
              <a:chExt cx="508200" cy="709098"/>
            </a:xfrm>
          </p:grpSpPr>
          <p:sp>
            <p:nvSpPr>
              <p:cNvPr id="1419" name="Google Shape;1419;p87"/>
              <p:cNvSpPr txBox="1"/>
              <p:nvPr/>
            </p:nvSpPr>
            <p:spPr>
              <a:xfrm>
                <a:off x="532675" y="209497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20" name="Google Shape;1420;p87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grpSp>
          <p:nvGrpSpPr>
            <p:cNvPr id="1421" name="Google Shape;1421;p87"/>
            <p:cNvGrpSpPr/>
            <p:nvPr/>
          </p:nvGrpSpPr>
          <p:grpSpPr>
            <a:xfrm>
              <a:off x="3639307" y="2330604"/>
              <a:ext cx="805446" cy="675983"/>
              <a:chOff x="459987" y="1725179"/>
              <a:chExt cx="508200" cy="709098"/>
            </a:xfrm>
          </p:grpSpPr>
          <p:sp>
            <p:nvSpPr>
              <p:cNvPr id="1422" name="Google Shape;1422;p87"/>
              <p:cNvSpPr txBox="1"/>
              <p:nvPr/>
            </p:nvSpPr>
            <p:spPr>
              <a:xfrm>
                <a:off x="532675" y="2094976"/>
                <a:ext cx="385200" cy="33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000">
                    <a:solidFill>
                      <a:schemeClr val="accent5"/>
                    </a:solidFill>
                    <a:latin typeface="Times New Roman"/>
                    <a:ea typeface="Times New Roman"/>
                    <a:cs typeface="Times New Roman"/>
                    <a:sym typeface="Times New Roman"/>
                  </a:rPr>
                  <a:t>×1</a:t>
                </a:r>
                <a:endParaRPr sz="2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endParaRPr>
              </a:p>
            </p:txBody>
          </p:sp>
          <p:sp>
            <p:nvSpPr>
              <p:cNvPr id="1423" name="Google Shape;1423;p87"/>
              <p:cNvSpPr/>
              <p:nvPr/>
            </p:nvSpPr>
            <p:spPr>
              <a:xfrm flipH="1" rot="10800000">
                <a:off x="459987" y="1725179"/>
                <a:ext cx="508200" cy="3765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</p:grpSp>
      <p:pic>
        <p:nvPicPr>
          <p:cNvPr id="1424" name="Google Shape;1424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34901" y="35211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5" name="Google Shape;1425;p87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296668" y="2462688"/>
            <a:ext cx="4309852" cy="82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426" name="Google Shape;1426;p87"/>
          <p:cNvSpPr txBox="1"/>
          <p:nvPr/>
        </p:nvSpPr>
        <p:spPr>
          <a:xfrm flipH="1">
            <a:off x="650175" y="2470525"/>
            <a:ext cx="38751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hubaal! Saamigu (ratio) had iyo jeer waa 1 : 1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Qiimuhu (value) weligiis ma beddelmo!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27" name="Google Shape;1427;p87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1676301" y="3354075"/>
            <a:ext cx="4141599" cy="82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428" name="Google Shape;1428;p87"/>
          <p:cNvSpPr txBox="1"/>
          <p:nvPr/>
        </p:nvSpPr>
        <p:spPr>
          <a:xfrm flipH="1">
            <a:off x="1834805" y="3384925"/>
            <a:ext cx="38145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Haa. Waxaad ka heshaa xariiq toosan oo jiif ah (straight horizontal line) laga bilaabo qiimahaaga (value) koowaad.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429" name="Google Shape;1429;p87"/>
          <p:cNvGraphicFramePr/>
          <p:nvPr/>
        </p:nvGraphicFramePr>
        <p:xfrm>
          <a:off x="331804" y="12129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  <a:gridCol w="5061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…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descr="&lt;math xmlns=&quot;http://www.w3.org/1998/Math/MathML&quot; data-is-equatio=&quot;1&quot; data-equatio-url=&quot;https://equatio-api.texthelp.com/desmos/get/12-01-2024/7c4765aa-c873-4435-93b8-bf2e3fada72b&quot; data-equatio-type=&quot;desmos&quot;&gt;&lt;mglyph src=&quot;https://equatio-api.texthelp.com/desmos/get/12-01-2024/7c4765aa-c873-4435-93b8-bf2e3fada72b&quot; alt=&quot;Equatio Desmos Graph&quot;/&gt;&lt;/math&gt;" id="1430" name="Google Shape;1430;p87" title="Equatio Desmos Graph"/>
          <p:cNvPicPr preferRelativeResize="0"/>
          <p:nvPr/>
        </p:nvPicPr>
        <p:blipFill rotWithShape="1">
          <a:blip r:embed="rId5">
            <a:alphaModFix/>
          </a:blip>
          <a:srcRect b="2555" l="5256" r="55482" t="14470"/>
          <a:stretch/>
        </p:blipFill>
        <p:spPr>
          <a:xfrm>
            <a:off x="6112631" y="1088312"/>
            <a:ext cx="2117864" cy="335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1" name="Google Shape;1431;p8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21901" y="3830314"/>
            <a:ext cx="1020939" cy="98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6" name="Google Shape;1436;p8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2479980" y="2950062"/>
            <a:ext cx="3490801" cy="476251"/>
          </a:xfrm>
          <a:prstGeom prst="rect">
            <a:avLst/>
          </a:prstGeom>
          <a:noFill/>
          <a:ln>
            <a:noFill/>
          </a:ln>
        </p:spPr>
      </p:pic>
      <p:sp>
        <p:nvSpPr>
          <p:cNvPr id="1437" name="Google Shape;1437;p88"/>
          <p:cNvSpPr txBox="1"/>
          <p:nvPr/>
        </p:nvSpPr>
        <p:spPr>
          <a:xfrm flipH="1">
            <a:off x="2596800" y="2980912"/>
            <a:ext cx="3192900" cy="3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aqaan. Aynu ogaanno!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38" name="Google Shape;1438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saamiga guud ee ka yar 1 (Graphing a common ratio less than 1)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439" name="Google Shape;1439;p88"/>
          <p:cNvSpPr txBox="1"/>
          <p:nvPr>
            <p:ph idx="1" type="body"/>
          </p:nvPr>
        </p:nvSpPr>
        <p:spPr>
          <a:xfrm>
            <a:off x="1911159" y="3902166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40" name="Google Shape;1440;p88"/>
          <p:cNvSpPr txBox="1"/>
          <p:nvPr>
            <p:ph idx="1" type="body"/>
          </p:nvPr>
        </p:nvSpPr>
        <p:spPr>
          <a:xfrm>
            <a:off x="325534" y="1197834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41" name="Google Shape;1441;p8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2468501" y="19209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2" name="Google Shape;1442;p88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2552499" y="1068073"/>
            <a:ext cx="3597926" cy="9547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88"/>
          <p:cNvSpPr txBox="1"/>
          <p:nvPr/>
        </p:nvSpPr>
        <p:spPr>
          <a:xfrm flipH="1">
            <a:off x="2859950" y="1098925"/>
            <a:ext cx="31929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Marka, qaab (shape) intee le'eg ayay saami guud (common ratio) oo ah ina siinaysaa?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44" name="Google Shape;1444;p8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369501" y="3350100"/>
            <a:ext cx="1020939" cy="9880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b1fce63b-0821-437c-893f-b78eca9c1996&quot; data-equatio-type=&quot;desmos&quot;&gt;&lt;mglyph src=&quot;https://equatio-api.texthelp.com/desmos/get/12-01-2024/b1fce63b-0821-437c-893f-b78eca9c1996&quot; alt=&quot;Equatio Desmos Graph&quot;/&gt;&lt;/math&gt;" id="1445" name="Google Shape;1445;p88" title="Equatio Desmos Graph"/>
          <p:cNvPicPr preferRelativeResize="0"/>
          <p:nvPr/>
        </p:nvPicPr>
        <p:blipFill rotWithShape="1">
          <a:blip r:embed="rId6">
            <a:alphaModFix/>
          </a:blip>
          <a:srcRect b="3381" l="4185" r="67532" t="3474"/>
          <a:stretch/>
        </p:blipFill>
        <p:spPr>
          <a:xfrm>
            <a:off x="524401" y="1209169"/>
            <a:ext cx="1322260" cy="29518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46" name="Google Shape;1446;p88"/>
          <p:cNvGrpSpPr/>
          <p:nvPr/>
        </p:nvGrpSpPr>
        <p:grpSpPr>
          <a:xfrm>
            <a:off x="6809158" y="1192407"/>
            <a:ext cx="1862378" cy="2951908"/>
            <a:chOff x="7283589" y="799877"/>
            <a:chExt cx="1528544" cy="2422775"/>
          </a:xfrm>
        </p:grpSpPr>
        <p:pic>
          <p:nvPicPr>
            <p:cNvPr descr="&lt;math xmlns=&quot;http://www.w3.org/1998/Math/MathML&quot; data-is-equatio=&quot;1&quot; data-equatio-url=&quot;https://equatio-api.texthelp.com/desmos/get/12-01-2024/7c4765aa-c873-4435-93b8-bf2e3fada72b&quot; data-equatio-type=&quot;desmos&quot;&gt;&lt;mglyph src=&quot;https://equatio-api.texthelp.com/desmos/get/12-01-2024/7c4765aa-c873-4435-93b8-bf2e3fada72b&quot; alt=&quot;Equatio Desmos Graph&quot;/&gt;&lt;/math&gt;" id="1447" name="Google Shape;1447;p88" title="Equatio Desmos Graph"/>
            <p:cNvPicPr preferRelativeResize="0"/>
            <p:nvPr/>
          </p:nvPicPr>
          <p:blipFill rotWithShape="1">
            <a:blip r:embed="rId7">
              <a:alphaModFix/>
            </a:blip>
            <a:srcRect b="2555" l="5256" r="55482" t="14470"/>
            <a:stretch/>
          </p:blipFill>
          <p:spPr>
            <a:xfrm>
              <a:off x="7283589" y="799877"/>
              <a:ext cx="1528544" cy="24227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448" name="Google Shape;1448;p88"/>
            <p:cNvCxnSpPr/>
            <p:nvPr/>
          </p:nvCxnSpPr>
          <p:spPr>
            <a:xfrm flipH="1" rot="10800000">
              <a:off x="7793175" y="2232275"/>
              <a:ext cx="1006800" cy="63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449" name="Google Shape;1449;p88" title="one hal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97475" y="1362950"/>
            <a:ext cx="131875" cy="420175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88"/>
          <p:cNvSpPr txBox="1"/>
          <p:nvPr>
            <p:ph idx="1" type="body"/>
          </p:nvPr>
        </p:nvSpPr>
        <p:spPr>
          <a:xfrm>
            <a:off x="8692959" y="3902166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1" name="Google Shape;1451;p88"/>
          <p:cNvSpPr txBox="1"/>
          <p:nvPr>
            <p:ph idx="1" type="body"/>
          </p:nvPr>
        </p:nvSpPr>
        <p:spPr>
          <a:xfrm>
            <a:off x="6650134" y="1197834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2" name="Google Shape;1452;p88"/>
          <p:cNvSpPr txBox="1"/>
          <p:nvPr/>
        </p:nvSpPr>
        <p:spPr>
          <a:xfrm flipH="1">
            <a:off x="310830" y="736591"/>
            <a:ext cx="1917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Saami guud (Common ratio) 2</a:t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3" name="Google Shape;1453;p88"/>
          <p:cNvSpPr txBox="1"/>
          <p:nvPr/>
        </p:nvSpPr>
        <p:spPr>
          <a:xfrm flipH="1">
            <a:off x="6642590" y="736591"/>
            <a:ext cx="19170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Saami guud (Common ratio) 1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4" name="Google Shape;1454;p88"/>
          <p:cNvSpPr/>
          <p:nvPr/>
        </p:nvSpPr>
        <p:spPr>
          <a:xfrm>
            <a:off x="6743865" y="3970525"/>
            <a:ext cx="416400" cy="152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8" name="Shape 1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9" name="Google Shape;1459;p89"/>
          <p:cNvSpPr txBox="1"/>
          <p:nvPr>
            <p:ph idx="1" type="body"/>
          </p:nvPr>
        </p:nvSpPr>
        <p:spPr>
          <a:xfrm>
            <a:off x="324000" y="759300"/>
            <a:ext cx="69513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Saami guud (Common ratio) oo ah</a:t>
            </a:r>
            <a:endParaRPr/>
          </a:p>
        </p:txBody>
      </p:sp>
      <p:sp>
        <p:nvSpPr>
          <p:cNvPr id="1460" name="Google Shape;1460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saamiga guud ee ka yar 1 (Graphing a common ratio less than 1)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461" name="Google Shape;1461;p89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500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1 250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62" name="Google Shape;1462;p89"/>
          <p:cNvSpPr txBox="1"/>
          <p:nvPr>
            <p:ph idx="1" type="body"/>
          </p:nvPr>
        </p:nvSpPr>
        <p:spPr>
          <a:xfrm>
            <a:off x="82976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63" name="Google Shape;1463;p89"/>
          <p:cNvSpPr txBox="1"/>
          <p:nvPr>
            <p:ph idx="1" type="body"/>
          </p:nvPr>
        </p:nvSpPr>
        <p:spPr>
          <a:xfrm>
            <a:off x="5888134" y="805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464" name="Google Shape;1464;p8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34901" y="33687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89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296673" y="2878215"/>
            <a:ext cx="4309852" cy="4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1466" name="Google Shape;1466;p89"/>
          <p:cNvSpPr txBox="1"/>
          <p:nvPr/>
        </p:nvSpPr>
        <p:spPr>
          <a:xfrm flipH="1">
            <a:off x="650175" y="2927725"/>
            <a:ext cx="38751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hubaal! Qiimayaashu (values) way yaraanayaan!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467" name="Google Shape;1467;p89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2103339" y="3377088"/>
            <a:ext cx="3238298" cy="827851"/>
          </a:xfrm>
          <a:prstGeom prst="rect">
            <a:avLst/>
          </a:prstGeom>
          <a:noFill/>
          <a:ln>
            <a:noFill/>
          </a:ln>
        </p:spPr>
      </p:pic>
      <p:sp>
        <p:nvSpPr>
          <p:cNvPr id="1468" name="Google Shape;1468;p89"/>
          <p:cNvSpPr txBox="1"/>
          <p:nvPr/>
        </p:nvSpPr>
        <p:spPr>
          <a:xfrm flipH="1">
            <a:off x="2215825" y="3407938"/>
            <a:ext cx="2771700" cy="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Wali waxay samaysaa qalooc (curve) laakiin waa qalooc hoos u dhacaya (downward curve).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469" name="Google Shape;1469;p89" title="times one hal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10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470" name="Google Shape;1470;p89" title="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15074" y="680700"/>
            <a:ext cx="163650" cy="52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71" name="Google Shape;1471;p89"/>
          <p:cNvGrpSpPr/>
          <p:nvPr/>
        </p:nvGrpSpPr>
        <p:grpSpPr>
          <a:xfrm>
            <a:off x="967884" y="2025735"/>
            <a:ext cx="3070854" cy="358917"/>
            <a:chOff x="1120239" y="2330604"/>
            <a:chExt cx="3324515" cy="358917"/>
          </a:xfrm>
        </p:grpSpPr>
        <p:sp>
          <p:nvSpPr>
            <p:cNvPr id="1472" name="Google Shape;1472;p89"/>
            <p:cNvSpPr/>
            <p:nvPr/>
          </p:nvSpPr>
          <p:spPr>
            <a:xfrm flipH="1" rot="10800000">
              <a:off x="1120239" y="2330604"/>
              <a:ext cx="805446" cy="358917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473" name="Google Shape;1473;p89"/>
            <p:cNvSpPr/>
            <p:nvPr/>
          </p:nvSpPr>
          <p:spPr>
            <a:xfrm flipH="1" rot="10800000">
              <a:off x="1962429" y="2330604"/>
              <a:ext cx="805446" cy="358917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474" name="Google Shape;1474;p89"/>
            <p:cNvSpPr/>
            <p:nvPr/>
          </p:nvSpPr>
          <p:spPr>
            <a:xfrm flipH="1" rot="10800000">
              <a:off x="2797117" y="2330604"/>
              <a:ext cx="805446" cy="358917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475" name="Google Shape;1475;p89"/>
            <p:cNvSpPr/>
            <p:nvPr/>
          </p:nvSpPr>
          <p:spPr>
            <a:xfrm flipH="1" rot="10800000">
              <a:off x="3639307" y="2330604"/>
              <a:ext cx="805446" cy="358917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476" name="Google Shape;1476;p89" title="times one hal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2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477" name="Google Shape;1477;p89" title="times one hal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4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478" name="Google Shape;1478;p89" title="times one hal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49751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479" name="Google Shape;1479;p89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480" name="Google Shape;1480;p8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912301" y="3830314"/>
            <a:ext cx="1020939" cy="98802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81" name="Google Shape;1481;p89"/>
          <p:cNvGrpSpPr/>
          <p:nvPr/>
        </p:nvGrpSpPr>
        <p:grpSpPr>
          <a:xfrm>
            <a:off x="6099750" y="841327"/>
            <a:ext cx="2170556" cy="3990611"/>
            <a:chOff x="6099750" y="841327"/>
            <a:chExt cx="2170556" cy="3990611"/>
          </a:xfrm>
        </p:grpSpPr>
        <p:grpSp>
          <p:nvGrpSpPr>
            <p:cNvPr id="1482" name="Google Shape;1482;p89"/>
            <p:cNvGrpSpPr/>
            <p:nvPr/>
          </p:nvGrpSpPr>
          <p:grpSpPr>
            <a:xfrm>
              <a:off x="6099750" y="841327"/>
              <a:ext cx="2170556" cy="3970398"/>
              <a:chOff x="6099750" y="841327"/>
              <a:chExt cx="2170556" cy="3970398"/>
            </a:xfrm>
          </p:grpSpPr>
          <p:pic>
            <p:nvPicPr>
              <p:cNvPr descr="&lt;math xmlns=&quot;http://www.w3.org/1998/Math/MathML&quot; data-is-equatio=&quot;1&quot; data-equatio-url=&quot;https://equatio-api.texthelp.com/desmos/get/12-01-2024/fbbb0543-c680-44b6-a9e5-b7923e8c38a9&quot; data-equatio-type=&quot;desmos&quot;&gt;&lt;mglyph src=&quot;https://equatio-api.texthelp.com/desmos/get/12-01-2024/fbbb0543-c680-44b6-a9e5-b7923e8c38a9&quot; alt=&quot;Equatio Desmos Graph&quot;/&gt;&lt;/math&gt;" id="1483" name="Google Shape;1483;p89" title="Equatio Desmos Graph"/>
              <p:cNvPicPr preferRelativeResize="0"/>
              <p:nvPr/>
            </p:nvPicPr>
            <p:blipFill rotWithShape="1">
              <a:blip r:embed="rId8">
                <a:alphaModFix/>
              </a:blip>
              <a:srcRect b="4968" l="4223" r="59238" t="3698"/>
              <a:stretch/>
            </p:blipFill>
            <p:spPr>
              <a:xfrm>
                <a:off x="6152432" y="841327"/>
                <a:ext cx="2117874" cy="397039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84" name="Google Shape;1484;p89"/>
              <p:cNvSpPr/>
              <p:nvPr/>
            </p:nvSpPr>
            <p:spPr>
              <a:xfrm>
                <a:off x="6099750" y="45514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485" name="Google Shape;1485;p89"/>
            <p:cNvSpPr/>
            <p:nvPr/>
          </p:nvSpPr>
          <p:spPr>
            <a:xfrm>
              <a:off x="6286670" y="4627638"/>
              <a:ext cx="4164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86" name="Google Shape;1486;p89"/>
          <p:cNvGrpSpPr/>
          <p:nvPr/>
        </p:nvGrpSpPr>
        <p:grpSpPr>
          <a:xfrm>
            <a:off x="6092590" y="841325"/>
            <a:ext cx="2194686" cy="3967600"/>
            <a:chOff x="6092590" y="841325"/>
            <a:chExt cx="2194686" cy="3967600"/>
          </a:xfrm>
        </p:grpSpPr>
        <p:pic>
          <p:nvPicPr>
            <p:cNvPr descr="&lt;math xmlns=&quot;http://www.w3.org/1998/Math/MathML&quot; data-is-equatio=&quot;1&quot; data-equatio-url=&quot;https://equatio-api.texthelp.com/desmos/get/12-01-2024/05a02199-f2cf-48fa-a9bf-500e26b45bf8&quot; data-equatio-type=&quot;desmos&quot;&gt;&lt;mglyph src=&quot;https://equatio-api.texthelp.com/desmos/get/12-01-2024/05a02199-f2cf-48fa-a9bf-500e26b45bf8&quot; alt=&quot;Equatio Desmos Graph&quot;/&gt;&lt;/math&gt;" id="1487" name="Google Shape;1487;p89" title="Equatio Desmos Graph"/>
            <p:cNvPicPr preferRelativeResize="0"/>
            <p:nvPr/>
          </p:nvPicPr>
          <p:blipFill rotWithShape="1">
            <a:blip r:embed="rId9">
              <a:alphaModFix/>
            </a:blip>
            <a:srcRect b="4750" l="3447" r="57776" t="4596"/>
            <a:stretch/>
          </p:blipFill>
          <p:spPr>
            <a:xfrm>
              <a:off x="6099750" y="841325"/>
              <a:ext cx="2187526" cy="39586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488" name="Google Shape;1488;p89"/>
            <p:cNvGrpSpPr/>
            <p:nvPr/>
          </p:nvGrpSpPr>
          <p:grpSpPr>
            <a:xfrm>
              <a:off x="6092590" y="4528425"/>
              <a:ext cx="603320" cy="280500"/>
              <a:chOff x="6099750" y="4551438"/>
              <a:chExt cx="603320" cy="280500"/>
            </a:xfrm>
          </p:grpSpPr>
          <p:sp>
            <p:nvSpPr>
              <p:cNvPr id="1489" name="Google Shape;1489;p89"/>
              <p:cNvSpPr/>
              <p:nvPr/>
            </p:nvSpPr>
            <p:spPr>
              <a:xfrm>
                <a:off x="6099750" y="45514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490" name="Google Shape;1490;p89"/>
              <p:cNvSpPr/>
              <p:nvPr/>
            </p:nvSpPr>
            <p:spPr>
              <a:xfrm>
                <a:off x="6286670" y="46276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4" name="Shape 1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" name="Google Shape;1495;p90"/>
          <p:cNvSpPr txBox="1"/>
          <p:nvPr>
            <p:ph idx="1" type="body"/>
          </p:nvPr>
        </p:nvSpPr>
        <p:spPr>
          <a:xfrm>
            <a:off x="324000" y="759300"/>
            <a:ext cx="69513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Saami guud (Common ratio) oo ah</a:t>
            </a:r>
            <a:endParaRPr/>
          </a:p>
        </p:txBody>
      </p:sp>
      <p:sp>
        <p:nvSpPr>
          <p:cNvPr id="1496" name="Google Shape;1496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Garaafyada saamiga guud ee ka yar 1 (Graphing a common ratio less than 1)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497" name="Google Shape;1497;p90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2 500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1 250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498" name="Google Shape;1498;p90"/>
          <p:cNvSpPr txBox="1"/>
          <p:nvPr>
            <p:ph idx="1" type="body"/>
          </p:nvPr>
        </p:nvSpPr>
        <p:spPr>
          <a:xfrm>
            <a:off x="82976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9" name="Google Shape;1499;p90"/>
          <p:cNvSpPr txBox="1"/>
          <p:nvPr>
            <p:ph idx="1" type="body"/>
          </p:nvPr>
        </p:nvSpPr>
        <p:spPr>
          <a:xfrm>
            <a:off x="5888134" y="805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500" name="Google Shape;1500;p90" title="times 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0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501" name="Google Shape;1501;p90" title="one hal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15074" y="680700"/>
            <a:ext cx="163650" cy="5214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02" name="Google Shape;1502;p90"/>
          <p:cNvGrpSpPr/>
          <p:nvPr/>
        </p:nvGrpSpPr>
        <p:grpSpPr>
          <a:xfrm>
            <a:off x="967884" y="2025853"/>
            <a:ext cx="3070904" cy="358800"/>
            <a:chOff x="1120239" y="2330722"/>
            <a:chExt cx="3324569" cy="358800"/>
          </a:xfrm>
        </p:grpSpPr>
        <p:sp>
          <p:nvSpPr>
            <p:cNvPr id="1503" name="Google Shape;1503;p90"/>
            <p:cNvSpPr/>
            <p:nvPr/>
          </p:nvSpPr>
          <p:spPr>
            <a:xfrm flipH="1" rot="10800000">
              <a:off x="112023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04" name="Google Shape;1504;p90"/>
            <p:cNvSpPr/>
            <p:nvPr/>
          </p:nvSpPr>
          <p:spPr>
            <a:xfrm flipH="1" rot="10800000">
              <a:off x="196242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05" name="Google Shape;1505;p90"/>
            <p:cNvSpPr/>
            <p:nvPr/>
          </p:nvSpPr>
          <p:spPr>
            <a:xfrm flipH="1" rot="10800000">
              <a:off x="279711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06" name="Google Shape;1506;p90"/>
            <p:cNvSpPr/>
            <p:nvPr/>
          </p:nvSpPr>
          <p:spPr>
            <a:xfrm flipH="1" rot="10800000">
              <a:off x="363930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507" name="Google Shape;1507;p90" title="times 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2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508" name="Google Shape;1508;p90" title="times 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34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509" name="Google Shape;1509;p90" title="times 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49751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10" name="Google Shape;1510;p90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511" name="Google Shape;1511;p90"/>
          <p:cNvGrpSpPr/>
          <p:nvPr/>
        </p:nvGrpSpPr>
        <p:grpSpPr>
          <a:xfrm>
            <a:off x="6099750" y="841327"/>
            <a:ext cx="2170556" cy="3990611"/>
            <a:chOff x="6099750" y="841327"/>
            <a:chExt cx="2170556" cy="3990611"/>
          </a:xfrm>
        </p:grpSpPr>
        <p:grpSp>
          <p:nvGrpSpPr>
            <p:cNvPr id="1512" name="Google Shape;1512;p90"/>
            <p:cNvGrpSpPr/>
            <p:nvPr/>
          </p:nvGrpSpPr>
          <p:grpSpPr>
            <a:xfrm>
              <a:off x="6099750" y="841327"/>
              <a:ext cx="2170556" cy="3970398"/>
              <a:chOff x="6099750" y="841327"/>
              <a:chExt cx="2170556" cy="3970398"/>
            </a:xfrm>
          </p:grpSpPr>
          <p:pic>
            <p:nvPicPr>
              <p:cNvPr descr="&lt;math xmlns=&quot;http://www.w3.org/1998/Math/MathML&quot; data-is-equatio=&quot;1&quot; data-equatio-url=&quot;https://equatio-api.texthelp.com/desmos/get/12-01-2024/fbbb0543-c680-44b6-a9e5-b7923e8c38a9&quot; data-equatio-type=&quot;desmos&quot;&gt;&lt;mglyph src=&quot;https://equatio-api.texthelp.com/desmos/get/12-01-2024/fbbb0543-c680-44b6-a9e5-b7923e8c38a9&quot; alt=&quot;Equatio Desmos Graph&quot;/&gt;&lt;/math&gt;" id="1513" name="Google Shape;1513;p90" title="Equatio Desmos Graph"/>
              <p:cNvPicPr preferRelativeResize="0"/>
              <p:nvPr/>
            </p:nvPicPr>
            <p:blipFill rotWithShape="1">
              <a:blip r:embed="rId5">
                <a:alphaModFix/>
              </a:blip>
              <a:srcRect b="4968" l="4223" r="59238" t="3698"/>
              <a:stretch/>
            </p:blipFill>
            <p:spPr>
              <a:xfrm>
                <a:off x="6152432" y="841327"/>
                <a:ext cx="2117874" cy="397039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14" name="Google Shape;1514;p90"/>
              <p:cNvSpPr/>
              <p:nvPr/>
            </p:nvSpPr>
            <p:spPr>
              <a:xfrm>
                <a:off x="6099750" y="45514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515" name="Google Shape;1515;p90"/>
            <p:cNvSpPr/>
            <p:nvPr/>
          </p:nvSpPr>
          <p:spPr>
            <a:xfrm>
              <a:off x="6286670" y="4627638"/>
              <a:ext cx="4164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16" name="Google Shape;1516;p90"/>
          <p:cNvGrpSpPr/>
          <p:nvPr/>
        </p:nvGrpSpPr>
        <p:grpSpPr>
          <a:xfrm>
            <a:off x="6092590" y="841325"/>
            <a:ext cx="2194686" cy="3967600"/>
            <a:chOff x="6092590" y="841325"/>
            <a:chExt cx="2194686" cy="3967600"/>
          </a:xfrm>
        </p:grpSpPr>
        <p:pic>
          <p:nvPicPr>
            <p:cNvPr descr="&lt;math xmlns=&quot;http://www.w3.org/1998/Math/MathML&quot; data-is-equatio=&quot;1&quot; data-equatio-url=&quot;https://equatio-api.texthelp.com/desmos/get/12-01-2024/05a02199-f2cf-48fa-a9bf-500e26b45bf8&quot; data-equatio-type=&quot;desmos&quot;&gt;&lt;mglyph src=&quot;https://equatio-api.texthelp.com/desmos/get/12-01-2024/05a02199-f2cf-48fa-a9bf-500e26b45bf8&quot; alt=&quot;Equatio Desmos Graph&quot;/&gt;&lt;/math&gt;" id="1517" name="Google Shape;1517;p90" title="Equatio Desmos Graph"/>
            <p:cNvPicPr preferRelativeResize="0"/>
            <p:nvPr/>
          </p:nvPicPr>
          <p:blipFill rotWithShape="1">
            <a:blip r:embed="rId6">
              <a:alphaModFix/>
            </a:blip>
            <a:srcRect b="4750" l="3447" r="57776" t="4596"/>
            <a:stretch/>
          </p:blipFill>
          <p:spPr>
            <a:xfrm>
              <a:off x="6099750" y="841325"/>
              <a:ext cx="2187526" cy="39586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18" name="Google Shape;1518;p90"/>
            <p:cNvGrpSpPr/>
            <p:nvPr/>
          </p:nvGrpSpPr>
          <p:grpSpPr>
            <a:xfrm>
              <a:off x="6092590" y="4528425"/>
              <a:ext cx="603320" cy="280500"/>
              <a:chOff x="6099750" y="4551438"/>
              <a:chExt cx="603320" cy="280500"/>
            </a:xfrm>
          </p:grpSpPr>
          <p:sp>
            <p:nvSpPr>
              <p:cNvPr id="1519" name="Google Shape;1519;p90"/>
              <p:cNvSpPr/>
              <p:nvPr/>
            </p:nvSpPr>
            <p:spPr>
              <a:xfrm>
                <a:off x="6099750" y="45514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20" name="Google Shape;1520;p90"/>
              <p:cNvSpPr/>
              <p:nvPr/>
            </p:nvSpPr>
            <p:spPr>
              <a:xfrm>
                <a:off x="6286670" y="46276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521" name="Google Shape;1521;p90"/>
          <p:cNvSpPr txBox="1"/>
          <p:nvPr>
            <p:ph idx="1" type="body"/>
          </p:nvPr>
        </p:nvSpPr>
        <p:spPr>
          <a:xfrm>
            <a:off x="324000" y="3045300"/>
            <a:ext cx="56973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Xariiqdu (line) waxay ina tusaysaa dabeecadda qalooca (nature of the curve). Hoos u dhacaya (Decreasing) laakiin heer hoos u dhaca oo gaabiya (slowing).</a:t>
            </a:r>
            <a:endParaRPr/>
          </a:p>
        </p:txBody>
      </p:sp>
      <p:sp>
        <p:nvSpPr>
          <p:cNvPr id="1522" name="Google Shape;1522;p90"/>
          <p:cNvSpPr txBox="1"/>
          <p:nvPr>
            <p:ph idx="1" type="body"/>
          </p:nvPr>
        </p:nvSpPr>
        <p:spPr>
          <a:xfrm>
            <a:off x="324000" y="4035900"/>
            <a:ext cx="56973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Sikastaba, ma sawirno xariiqda (line) taxanahan (sequence). Ma jiro 1.5-aad (1.5th term).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6" name="Shape 1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1}{2}&quot;&gt;&lt;mfrac&gt;&lt;mn&gt;1&lt;/mn&gt;&lt;mn&gt;2&lt;/mn&gt;&lt;/mfrac&gt;&lt;/math&gt;" id="1527" name="Google Shape;1527;p91" title="one half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15074" y="680700"/>
            <a:ext cx="163650" cy="521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8" name="Google Shape;1528;p91"/>
          <p:cNvSpPr txBox="1"/>
          <p:nvPr>
            <p:ph idx="1" type="body"/>
          </p:nvPr>
        </p:nvSpPr>
        <p:spPr>
          <a:xfrm>
            <a:off x="324000" y="759300"/>
            <a:ext cx="24105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Saami guud (common ratio) ee</a:t>
            </a:r>
            <a:endParaRPr/>
          </a:p>
        </p:txBody>
      </p:sp>
      <p:sp>
        <p:nvSpPr>
          <p:cNvPr id="1529" name="Google Shape;1529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 samaynta saami guud (common ratio)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530" name="Google Shape;1530;p91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2 500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1 250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31" name="Google Shape;1531;p91"/>
          <p:cNvSpPr txBox="1"/>
          <p:nvPr>
            <p:ph idx="1" type="body"/>
          </p:nvPr>
        </p:nvSpPr>
        <p:spPr>
          <a:xfrm>
            <a:off x="82976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2" name="Google Shape;1532;p91"/>
          <p:cNvSpPr txBox="1"/>
          <p:nvPr>
            <p:ph idx="1" type="body"/>
          </p:nvPr>
        </p:nvSpPr>
        <p:spPr>
          <a:xfrm>
            <a:off x="5888134" y="805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33" name="Google Shape;1533;p9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34901" y="33687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4" name="Google Shape;1534;p91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 flipH="1">
            <a:off x="68073" y="2878225"/>
            <a:ext cx="6003052" cy="4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1535" name="Google Shape;1535;p91"/>
          <p:cNvSpPr txBox="1"/>
          <p:nvPr/>
        </p:nvSpPr>
        <p:spPr>
          <a:xfrm flipH="1">
            <a:off x="488450" y="2927725"/>
            <a:ext cx="5479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Marka ma waxaan heli doonnaa qaabkan dhammaan saamiyada ka yar 1?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36" name="Google Shape;1536;p91"/>
          <p:cNvPicPr preferRelativeResize="0"/>
          <p:nvPr/>
        </p:nvPicPr>
        <p:blipFill rotWithShape="1">
          <a:blip r:embed="rId5">
            <a:alphaModFix/>
          </a:blip>
          <a:srcRect b="43690" l="0" r="57905" t="0"/>
          <a:stretch/>
        </p:blipFill>
        <p:spPr>
          <a:xfrm>
            <a:off x="1920766" y="3453288"/>
            <a:ext cx="3238298" cy="8278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537" name="Google Shape;1537;p91" title="times 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0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38" name="Google Shape;1538;p91"/>
          <p:cNvGrpSpPr/>
          <p:nvPr/>
        </p:nvGrpSpPr>
        <p:grpSpPr>
          <a:xfrm>
            <a:off x="967884" y="2025853"/>
            <a:ext cx="3070904" cy="358800"/>
            <a:chOff x="1120239" y="2330722"/>
            <a:chExt cx="3324569" cy="358800"/>
          </a:xfrm>
        </p:grpSpPr>
        <p:sp>
          <p:nvSpPr>
            <p:cNvPr id="1539" name="Google Shape;1539;p91"/>
            <p:cNvSpPr/>
            <p:nvPr/>
          </p:nvSpPr>
          <p:spPr>
            <a:xfrm flipH="1" rot="10800000">
              <a:off x="112023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40" name="Google Shape;1540;p91"/>
            <p:cNvSpPr/>
            <p:nvPr/>
          </p:nvSpPr>
          <p:spPr>
            <a:xfrm flipH="1" rot="10800000">
              <a:off x="196242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41" name="Google Shape;1541;p91"/>
            <p:cNvSpPr/>
            <p:nvPr/>
          </p:nvSpPr>
          <p:spPr>
            <a:xfrm flipH="1" rot="10800000">
              <a:off x="279711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42" name="Google Shape;1542;p91"/>
            <p:cNvSpPr/>
            <p:nvPr/>
          </p:nvSpPr>
          <p:spPr>
            <a:xfrm flipH="1" rot="10800000">
              <a:off x="363930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543" name="Google Shape;1543;p91" title="times 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972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544" name="Google Shape;1544;p91" title="times 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34564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2}&quot;&gt;&lt;mo&gt;×&lt;/mo&gt;&lt;mfrac&gt;&lt;mn&gt;1&lt;/mn&gt;&lt;mn&gt;2&lt;/mn&gt;&lt;/mfrac&gt;&lt;/math&gt;" id="1545" name="Google Shape;1545;p91" title="times 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49751" y="2418826"/>
            <a:ext cx="222075" cy="3355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46" name="Google Shape;1546;p91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547" name="Google Shape;1547;p9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12301" y="3830314"/>
            <a:ext cx="1020939" cy="988026"/>
          </a:xfrm>
          <a:prstGeom prst="rect">
            <a:avLst/>
          </a:prstGeom>
          <a:noFill/>
          <a:ln>
            <a:noFill/>
          </a:ln>
        </p:spPr>
      </p:pic>
      <p:sp>
        <p:nvSpPr>
          <p:cNvPr id="1548" name="Google Shape;1548;p91"/>
          <p:cNvSpPr txBox="1"/>
          <p:nvPr/>
        </p:nvSpPr>
        <p:spPr>
          <a:xfrm flipH="1">
            <a:off x="2070433" y="3623757"/>
            <a:ext cx="2550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aqaan. Aan isku dayno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549" name="Google Shape;1549;p91" title="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575309" y="3535984"/>
            <a:ext cx="163650" cy="5260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50" name="Google Shape;1550;p91"/>
          <p:cNvGrpSpPr/>
          <p:nvPr/>
        </p:nvGrpSpPr>
        <p:grpSpPr>
          <a:xfrm>
            <a:off x="6099750" y="841327"/>
            <a:ext cx="2170556" cy="3990611"/>
            <a:chOff x="6099750" y="841327"/>
            <a:chExt cx="2170556" cy="3990611"/>
          </a:xfrm>
        </p:grpSpPr>
        <p:grpSp>
          <p:nvGrpSpPr>
            <p:cNvPr id="1551" name="Google Shape;1551;p91"/>
            <p:cNvGrpSpPr/>
            <p:nvPr/>
          </p:nvGrpSpPr>
          <p:grpSpPr>
            <a:xfrm>
              <a:off x="6099750" y="841327"/>
              <a:ext cx="2170556" cy="3970398"/>
              <a:chOff x="6099750" y="841327"/>
              <a:chExt cx="2170556" cy="3970398"/>
            </a:xfrm>
          </p:grpSpPr>
          <p:pic>
            <p:nvPicPr>
              <p:cNvPr descr="&lt;math xmlns=&quot;http://www.w3.org/1998/Math/MathML&quot; data-is-equatio=&quot;1&quot; data-equatio-url=&quot;https://equatio-api.texthelp.com/desmos/get/12-01-2024/fbbb0543-c680-44b6-a9e5-b7923e8c38a9&quot; data-equatio-type=&quot;desmos&quot;&gt;&lt;mglyph src=&quot;https://equatio-api.texthelp.com/desmos/get/12-01-2024/fbbb0543-c680-44b6-a9e5-b7923e8c38a9&quot; alt=&quot;Equatio Desmos Graph&quot;/&gt;&lt;/math&gt;" id="1552" name="Google Shape;1552;p91" title="Equatio Desmos Graph"/>
              <p:cNvPicPr preferRelativeResize="0"/>
              <p:nvPr/>
            </p:nvPicPr>
            <p:blipFill rotWithShape="1">
              <a:blip r:embed="rId9">
                <a:alphaModFix/>
              </a:blip>
              <a:srcRect b="4968" l="4223" r="59238" t="3698"/>
              <a:stretch/>
            </p:blipFill>
            <p:spPr>
              <a:xfrm>
                <a:off x="6152432" y="841327"/>
                <a:ext cx="2117874" cy="3970398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553" name="Google Shape;1553;p91"/>
              <p:cNvSpPr/>
              <p:nvPr/>
            </p:nvSpPr>
            <p:spPr>
              <a:xfrm>
                <a:off x="6099750" y="45514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sp>
          <p:nvSpPr>
            <p:cNvPr id="1554" name="Google Shape;1554;p91"/>
            <p:cNvSpPr/>
            <p:nvPr/>
          </p:nvSpPr>
          <p:spPr>
            <a:xfrm>
              <a:off x="6286670" y="4627638"/>
              <a:ext cx="4164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5" name="Google Shape;1555;p91"/>
          <p:cNvGrpSpPr/>
          <p:nvPr/>
        </p:nvGrpSpPr>
        <p:grpSpPr>
          <a:xfrm>
            <a:off x="6092590" y="841325"/>
            <a:ext cx="2194686" cy="3967600"/>
            <a:chOff x="6092590" y="841325"/>
            <a:chExt cx="2194686" cy="3967600"/>
          </a:xfrm>
        </p:grpSpPr>
        <p:pic>
          <p:nvPicPr>
            <p:cNvPr descr="&lt;math xmlns=&quot;http://www.w3.org/1998/Math/MathML&quot; data-is-equatio=&quot;1&quot; data-equatio-url=&quot;https://equatio-api.texthelp.com/desmos/get/12-01-2024/05a02199-f2cf-48fa-a9bf-500e26b45bf8&quot; data-equatio-type=&quot;desmos&quot;&gt;&lt;mglyph src=&quot;https://equatio-api.texthelp.com/desmos/get/12-01-2024/05a02199-f2cf-48fa-a9bf-500e26b45bf8&quot; alt=&quot;Equatio Desmos Graph&quot;/&gt;&lt;/math&gt;" id="1556" name="Google Shape;1556;p91" title="Equatio Desmos Graph"/>
            <p:cNvPicPr preferRelativeResize="0"/>
            <p:nvPr/>
          </p:nvPicPr>
          <p:blipFill rotWithShape="1">
            <a:blip r:embed="rId10">
              <a:alphaModFix/>
            </a:blip>
            <a:srcRect b="4750" l="3447" r="57776" t="4596"/>
            <a:stretch/>
          </p:blipFill>
          <p:spPr>
            <a:xfrm>
              <a:off x="6099750" y="841325"/>
              <a:ext cx="2187526" cy="395860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557" name="Google Shape;1557;p91"/>
            <p:cNvGrpSpPr/>
            <p:nvPr/>
          </p:nvGrpSpPr>
          <p:grpSpPr>
            <a:xfrm>
              <a:off x="6092590" y="4528425"/>
              <a:ext cx="603320" cy="280500"/>
              <a:chOff x="6099750" y="4551438"/>
              <a:chExt cx="603320" cy="280500"/>
            </a:xfrm>
          </p:grpSpPr>
          <p:sp>
            <p:nvSpPr>
              <p:cNvPr id="1558" name="Google Shape;1558;p91"/>
              <p:cNvSpPr/>
              <p:nvPr/>
            </p:nvSpPr>
            <p:spPr>
              <a:xfrm>
                <a:off x="6099750" y="45514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559" name="Google Shape;1559;p91"/>
              <p:cNvSpPr/>
              <p:nvPr/>
            </p:nvSpPr>
            <p:spPr>
              <a:xfrm>
                <a:off x="6286670" y="4627638"/>
                <a:ext cx="416400" cy="204300"/>
              </a:xfrm>
              <a:prstGeom prst="rect">
                <a:avLst/>
              </a:prstGeom>
              <a:solidFill>
                <a:schemeClr val="lt1"/>
              </a:solidFill>
              <a:ln cap="flat" cmpd="sng" w="9525">
                <a:solidFill>
                  <a:schemeClr val="l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d4981087-4239-451f-98f6-982845740bf7&quot; data-equatio-type=&quot;desmos&quot;&gt;&lt;mglyph src=&quot;https://equatio-api.texthelp.com/desmos/get/12-01-2024/d4981087-4239-451f-98f6-982845740bf7&quot; alt=&quot;Equatio Desmos Graph&quot;/&gt;&lt;/math&gt;" id="1564" name="Google Shape;1564;p92" title="Equatio Desmos Graph"/>
          <p:cNvPicPr preferRelativeResize="0"/>
          <p:nvPr/>
        </p:nvPicPr>
        <p:blipFill rotWithShape="1">
          <a:blip r:embed="rId3">
            <a:alphaModFix/>
          </a:blip>
          <a:srcRect b="4833" l="3355" r="58558" t="5488"/>
          <a:stretch/>
        </p:blipFill>
        <p:spPr>
          <a:xfrm>
            <a:off x="5985817" y="757881"/>
            <a:ext cx="2285008" cy="4035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565" name="Google Shape;1565;p92" title="one fif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5003" y="682064"/>
            <a:ext cx="163650" cy="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6" name="Google Shape;1566;p92"/>
          <p:cNvSpPr txBox="1"/>
          <p:nvPr>
            <p:ph idx="1" type="body"/>
          </p:nvPr>
        </p:nvSpPr>
        <p:spPr>
          <a:xfrm>
            <a:off x="324000" y="759300"/>
            <a:ext cx="23910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Saami guud (common ratio) ee</a:t>
            </a:r>
            <a:endParaRPr/>
          </a:p>
        </p:txBody>
      </p:sp>
      <p:sp>
        <p:nvSpPr>
          <p:cNvPr id="1567" name="Google Shape;1567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 samaynta saami guud (common ratio)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568" name="Google Shape;1568;p92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69" name="Google Shape;1569;p92"/>
          <p:cNvSpPr txBox="1"/>
          <p:nvPr>
            <p:ph idx="1" type="body"/>
          </p:nvPr>
        </p:nvSpPr>
        <p:spPr>
          <a:xfrm>
            <a:off x="82976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70" name="Google Shape;1570;p92"/>
          <p:cNvSpPr txBox="1"/>
          <p:nvPr>
            <p:ph idx="1" type="body"/>
          </p:nvPr>
        </p:nvSpPr>
        <p:spPr>
          <a:xfrm>
            <a:off x="5798240" y="729499"/>
            <a:ext cx="2268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71" name="Google Shape;1571;p9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34901" y="33687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2" name="Google Shape;1572;p92"/>
          <p:cNvPicPr preferRelativeResize="0"/>
          <p:nvPr/>
        </p:nvPicPr>
        <p:blipFill rotWithShape="1">
          <a:blip r:embed="rId6">
            <a:alphaModFix/>
          </a:blip>
          <a:srcRect b="43690" l="0" r="57905" t="0"/>
          <a:stretch/>
        </p:blipFill>
        <p:spPr>
          <a:xfrm flipH="1">
            <a:off x="68073" y="2878225"/>
            <a:ext cx="5956977" cy="4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1573" name="Google Shape;1573;p92"/>
          <p:cNvSpPr txBox="1"/>
          <p:nvPr/>
        </p:nvSpPr>
        <p:spPr>
          <a:xfrm flipH="1">
            <a:off x="485631" y="2927725"/>
            <a:ext cx="53907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isku qaab. Kaliya waa qalooc (curve) aad u taag badan!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74" name="Google Shape;1574;p92"/>
          <p:cNvPicPr preferRelativeResize="0"/>
          <p:nvPr/>
        </p:nvPicPr>
        <p:blipFill rotWithShape="1">
          <a:blip r:embed="rId6">
            <a:alphaModFix/>
          </a:blip>
          <a:srcRect b="43690" l="0" r="57905" t="0"/>
          <a:stretch/>
        </p:blipFill>
        <p:spPr>
          <a:xfrm>
            <a:off x="2027150" y="3492225"/>
            <a:ext cx="2790001" cy="988026"/>
          </a:xfrm>
          <a:prstGeom prst="rect">
            <a:avLst/>
          </a:prstGeom>
          <a:noFill/>
          <a:ln>
            <a:noFill/>
          </a:ln>
        </p:spPr>
      </p:pic>
      <p:sp>
        <p:nvSpPr>
          <p:cNvPr id="1575" name="Google Shape;1575;p92"/>
          <p:cNvSpPr txBox="1"/>
          <p:nvPr/>
        </p:nvSpPr>
        <p:spPr>
          <a:xfrm flipH="1">
            <a:off x="2188388" y="3612250"/>
            <a:ext cx="2790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garaaf (graph) aad u xiiso leh!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576" name="Google Shape;1576;p92"/>
          <p:cNvGrpSpPr/>
          <p:nvPr/>
        </p:nvGrpSpPr>
        <p:grpSpPr>
          <a:xfrm>
            <a:off x="967884" y="2025853"/>
            <a:ext cx="3070904" cy="358800"/>
            <a:chOff x="1120239" y="2330722"/>
            <a:chExt cx="3324569" cy="358800"/>
          </a:xfrm>
        </p:grpSpPr>
        <p:sp>
          <p:nvSpPr>
            <p:cNvPr id="1577" name="Google Shape;1577;p92"/>
            <p:cNvSpPr/>
            <p:nvPr/>
          </p:nvSpPr>
          <p:spPr>
            <a:xfrm flipH="1" rot="10800000">
              <a:off x="112023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78" name="Google Shape;1578;p92"/>
            <p:cNvSpPr/>
            <p:nvPr/>
          </p:nvSpPr>
          <p:spPr>
            <a:xfrm flipH="1" rot="10800000">
              <a:off x="196242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79" name="Google Shape;1579;p92"/>
            <p:cNvSpPr/>
            <p:nvPr/>
          </p:nvSpPr>
          <p:spPr>
            <a:xfrm flipH="1" rot="10800000">
              <a:off x="279711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580" name="Google Shape;1580;p92"/>
            <p:cNvSpPr/>
            <p:nvPr/>
          </p:nvSpPr>
          <p:spPr>
            <a:xfrm flipH="1" rot="10800000">
              <a:off x="363930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</p:grpSp>
      <p:pic>
        <p:nvPicPr>
          <p:cNvPr id="1581" name="Google Shape;1581;p9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688826" y="3825976"/>
            <a:ext cx="1020939" cy="9880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582" name="Google Shape;1582;p92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96575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583" name="Google Shape;1583;p92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87762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584" name="Google Shape;1584;p92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25762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585" name="Google Shape;1585;p92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10575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6080d083-6134-4ef6-93e6-ddccbaec64d6&quot; data-equatio-type=&quot;desmos&quot;&gt;&lt;mglyph src=&quot;https://equatio-api.texthelp.com/desmos/get/12-01-2024/6080d083-6134-4ef6-93e6-ddccbaec64d6&quot; alt=&quot;Equatio Desmos Graph&quot;/&gt;&lt;/math&gt;" id="1586" name="Google Shape;1586;p92" title="Equatio Desmos Graph"/>
          <p:cNvPicPr preferRelativeResize="0"/>
          <p:nvPr/>
        </p:nvPicPr>
        <p:blipFill rotWithShape="1">
          <a:blip r:embed="rId9">
            <a:alphaModFix/>
          </a:blip>
          <a:srcRect b="4007" l="3201" r="58860" t="1697"/>
          <a:stretch/>
        </p:blipFill>
        <p:spPr>
          <a:xfrm>
            <a:off x="6024818" y="757247"/>
            <a:ext cx="2164658" cy="4035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90d1e40d-25c1-405b-9d34-122a8576ae50&quot; data-equatio-type=&quot;desmos&quot;&gt;&lt;mglyph src=&quot;https://equatio-api.texthelp.com/desmos/get/12-01-2024/90d1e40d-25c1-405b-9d34-122a8576ae50&quot; alt=&quot;Equatio Desmos Graph&quot;/&gt;&lt;/math&gt;" id="1587" name="Google Shape;1587;p92" title="Equatio Desmos Graph"/>
          <p:cNvPicPr preferRelativeResize="0"/>
          <p:nvPr/>
        </p:nvPicPr>
        <p:blipFill rotWithShape="1">
          <a:blip r:embed="rId10">
            <a:alphaModFix/>
          </a:blip>
          <a:srcRect b="4833" l="3176" r="58735" t="5488"/>
          <a:stretch/>
        </p:blipFill>
        <p:spPr>
          <a:xfrm>
            <a:off x="6020780" y="757881"/>
            <a:ext cx="2285010" cy="403519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88" name="Google Shape;1588;p92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589" name="Google Shape;1589;p92"/>
          <p:cNvGrpSpPr/>
          <p:nvPr/>
        </p:nvGrpSpPr>
        <p:grpSpPr>
          <a:xfrm>
            <a:off x="5985826" y="4516925"/>
            <a:ext cx="675564" cy="280493"/>
            <a:chOff x="6027506" y="4551445"/>
            <a:chExt cx="675564" cy="280493"/>
          </a:xfrm>
        </p:grpSpPr>
        <p:sp>
          <p:nvSpPr>
            <p:cNvPr id="1590" name="Google Shape;1590;p92"/>
            <p:cNvSpPr/>
            <p:nvPr/>
          </p:nvSpPr>
          <p:spPr>
            <a:xfrm>
              <a:off x="6027506" y="4551445"/>
              <a:ext cx="4887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1" name="Google Shape;1591;p92"/>
            <p:cNvSpPr/>
            <p:nvPr/>
          </p:nvSpPr>
          <p:spPr>
            <a:xfrm>
              <a:off x="6286670" y="4627638"/>
              <a:ext cx="4164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d99a9ff9-9a2d-4173-a5da-89f7bd9a9dbd&quot; data-equatio-type=&quot;desmos&quot;&gt;&lt;mglyph src=&quot;https://equatio-api.texthelp.com/desmos/get/12-01-2024/d99a9ff9-9a2d-4173-a5da-89f7bd9a9dbd&quot; alt=&quot;Equatio Desmos Graph&quot;/&gt;&lt;/math&gt;" id="1596" name="Google Shape;1596;p93" title="Equatio Desmos Graph"/>
          <p:cNvPicPr preferRelativeResize="0"/>
          <p:nvPr/>
        </p:nvPicPr>
        <p:blipFill rotWithShape="1">
          <a:blip r:embed="rId3">
            <a:alphaModFix/>
          </a:blip>
          <a:srcRect b="2819" l="3678" r="57565" t="5931"/>
          <a:stretch/>
        </p:blipFill>
        <p:spPr>
          <a:xfrm>
            <a:off x="6628049" y="1350174"/>
            <a:ext cx="1538778" cy="2717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3148f99a-96d9-4f76-b530-fa69c3ada5fe&quot; data-equatio-type=&quot;desmos&quot;&gt;&lt;mglyph src=&quot;https://equatio-api.texthelp.com/desmos/get/12-01-2024/3148f99a-96d9-4f76-b530-fa69c3ada5fe&quot; alt=&quot;Equatio Desmos Graph&quot;/&gt;&lt;/math&gt;" id="1597" name="Google Shape;1597;p93" title="Equatio Desmos Graph"/>
          <p:cNvPicPr preferRelativeResize="0"/>
          <p:nvPr/>
        </p:nvPicPr>
        <p:blipFill rotWithShape="1">
          <a:blip r:embed="rId4">
            <a:alphaModFix/>
          </a:blip>
          <a:srcRect b="4599" l="4517" r="60708" t="16374"/>
          <a:stretch/>
        </p:blipFill>
        <p:spPr>
          <a:xfrm>
            <a:off x="3668268" y="1351250"/>
            <a:ext cx="1594194" cy="271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98" name="Google Shape;1598;p93"/>
          <p:cNvSpPr txBox="1"/>
          <p:nvPr>
            <p:ph type="title"/>
          </p:nvPr>
        </p:nvSpPr>
        <p:spPr>
          <a:xfrm>
            <a:off x="324000" y="748775"/>
            <a:ext cx="8496000" cy="331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Kee ka mid ah garaafyadan (graphs) wuxuu muujinayaa taxane joomatari (geometric sequence) oo leh saami guud (common ratio) ?</a:t>
            </a:r>
            <a:endParaRPr sz="1800"/>
          </a:p>
        </p:txBody>
      </p:sp>
      <p:sp>
        <p:nvSpPr>
          <p:cNvPr id="1599" name="Google Shape;1599;p9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latin typeface="Lexend"/>
              </a:rPr>
              <a:t>Garaaf samaynta saami guud (common ratio)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600" name="Google Shape;1600;p93"/>
          <p:cNvSpPr txBox="1"/>
          <p:nvPr>
            <p:ph idx="4294967295" type="body"/>
          </p:nvPr>
        </p:nvSpPr>
        <p:spPr>
          <a:xfrm>
            <a:off x="8254707" y="3775177"/>
            <a:ext cx="1356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1" name="Google Shape;1601;p93"/>
          <p:cNvSpPr txBox="1"/>
          <p:nvPr>
            <p:ph idx="4294967295" type="body"/>
          </p:nvPr>
        </p:nvSpPr>
        <p:spPr>
          <a:xfrm>
            <a:off x="6352490" y="1298786"/>
            <a:ext cx="1785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2" name="Google Shape;1602;p93"/>
          <p:cNvSpPr txBox="1"/>
          <p:nvPr>
            <p:ph idx="4294967295" type="body"/>
          </p:nvPr>
        </p:nvSpPr>
        <p:spPr>
          <a:xfrm>
            <a:off x="5275747" y="3775177"/>
            <a:ext cx="1356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3" name="Google Shape;1603;p93"/>
          <p:cNvSpPr txBox="1"/>
          <p:nvPr>
            <p:ph idx="4294967295" type="body"/>
          </p:nvPr>
        </p:nvSpPr>
        <p:spPr>
          <a:xfrm>
            <a:off x="3441310" y="1344648"/>
            <a:ext cx="1785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4" name="Google Shape;1604;p93"/>
          <p:cNvSpPr txBox="1"/>
          <p:nvPr>
            <p:ph idx="4294967295" type="body"/>
          </p:nvPr>
        </p:nvSpPr>
        <p:spPr>
          <a:xfrm>
            <a:off x="2117027" y="3775177"/>
            <a:ext cx="1356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05" name="Google Shape;1605;p93"/>
          <p:cNvSpPr txBox="1"/>
          <p:nvPr>
            <p:ph idx="4294967295" type="body"/>
          </p:nvPr>
        </p:nvSpPr>
        <p:spPr>
          <a:xfrm>
            <a:off x="508104" y="1298786"/>
            <a:ext cx="178500" cy="26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606" name="Google Shape;1606;p93"/>
          <p:cNvCxnSpPr/>
          <p:nvPr/>
        </p:nvCxnSpPr>
        <p:spPr>
          <a:xfrm>
            <a:off x="1005750" y="1479125"/>
            <a:ext cx="909000" cy="26352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607" name="Google Shape;1607;p93"/>
          <p:cNvSpPr txBox="1"/>
          <p:nvPr/>
        </p:nvSpPr>
        <p:spPr>
          <a:xfrm flipH="1" rot="-1819">
            <a:off x="4267802" y="1485652"/>
            <a:ext cx="11340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Taxane xisaabeed (arithmetic sequence) (toosan)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608" name="Google Shape;1608;p9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52954" y="2761729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9" name="Google Shape;1609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219938" y="31482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0" name="Google Shape;1610;p9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44138" y="26910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08a1b626-5b33-4c1a-9cf3-367cf981abc4&quot; data-equatio-type=&quot;desmos&quot;&gt;&lt;mglyph src=&quot;https://equatio-api.texthelp.com/desmos/get/12-01-2024/08a1b626-5b33-4c1a-9cf3-367cf981abc4&quot; alt=&quot;Equatio Desmos Graph&quot;/&gt;&lt;/math&gt;" id="1611" name="Google Shape;1611;p93" title="Equatio Desmos Graph"/>
          <p:cNvPicPr preferRelativeResize="0"/>
          <p:nvPr/>
        </p:nvPicPr>
        <p:blipFill rotWithShape="1">
          <a:blip r:embed="rId7">
            <a:alphaModFix/>
          </a:blip>
          <a:srcRect b="3457" l="4515" r="60882" t="4597"/>
          <a:stretch/>
        </p:blipFill>
        <p:spPr>
          <a:xfrm>
            <a:off x="705949" y="1366050"/>
            <a:ext cx="1399076" cy="271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2" name="Google Shape;1612;p93"/>
          <p:cNvSpPr txBox="1"/>
          <p:nvPr/>
        </p:nvSpPr>
        <p:spPr>
          <a:xfrm flipH="1" rot="-1976">
            <a:off x="2210400" y="1409500"/>
            <a:ext cx="10440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Taxane joomatari (geometric sequence) saami guud (common ratio) &gt;1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2-01-2024/f071125f-795b-4568-945a-da1f451b78f4&quot; data-equatio-type=&quot;desmos&quot;&gt;&lt;mglyph src=&quot;https://equatio-api.texthelp.com/desmos/get/12-01-2024/f071125f-795b-4568-945a-da1f451b78f4&quot; alt=&quot;Equatio Desmos Graph&quot;/&gt;&lt;/math&gt;" id="1613" name="Google Shape;1613;p93" title="Equatio Desmos Graph"/>
          <p:cNvPicPr preferRelativeResize="0"/>
          <p:nvPr/>
        </p:nvPicPr>
        <p:blipFill rotWithShape="1">
          <a:blip r:embed="rId8">
            <a:alphaModFix/>
          </a:blip>
          <a:srcRect b="3912" l="3932" r="62169" t="4023"/>
          <a:stretch/>
        </p:blipFill>
        <p:spPr>
          <a:xfrm>
            <a:off x="744863" y="1367650"/>
            <a:ext cx="1333974" cy="271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4" name="Google Shape;1614;p93"/>
          <p:cNvSpPr txBox="1"/>
          <p:nvPr/>
        </p:nvSpPr>
        <p:spPr>
          <a:xfrm flipH="1" rot="-1976">
            <a:off x="7544400" y="1409500"/>
            <a:ext cx="10440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Taxane joomatari (geometric sequence) saami guud (common ratio)</a:t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615" name="Google Shape;1615;p93" title="one thir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54725" y="2314980"/>
            <a:ext cx="135600" cy="4487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616" name="Google Shape;1616;p93" title="one thir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83325" y="714780"/>
            <a:ext cx="135600" cy="448772"/>
          </a:xfrm>
          <a:prstGeom prst="rect">
            <a:avLst/>
          </a:prstGeom>
          <a:noFill/>
          <a:ln>
            <a:noFill/>
          </a:ln>
        </p:spPr>
      </p:pic>
      <p:sp>
        <p:nvSpPr>
          <p:cNvPr id="1617" name="Google Shape;1617;p93"/>
          <p:cNvSpPr txBox="1"/>
          <p:nvPr/>
        </p:nvSpPr>
        <p:spPr>
          <a:xfrm>
            <a:off x="243850" y="916600"/>
            <a:ext cx="6498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(Miyaasaha (scales) T iyo n waxay kordhaan qaddarro isleeg.)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i="1" lang="en-GB" sz="11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d4981087-4239-451f-98f6-982845740bf7&quot; data-equatio-type=&quot;desmos&quot;&gt;&lt;mglyph src=&quot;https://equatio-api.texthelp.com/desmos/get/12-01-2024/d4981087-4239-451f-98f6-982845740bf7&quot; alt=&quot;Equatio Desmos Graph&quot;/&gt;&lt;/math&gt;" id="1622" name="Google Shape;1622;p94" title="Equatio Desmos Graph"/>
          <p:cNvPicPr preferRelativeResize="0"/>
          <p:nvPr/>
        </p:nvPicPr>
        <p:blipFill rotWithShape="1">
          <a:blip r:embed="rId3">
            <a:alphaModFix/>
          </a:blip>
          <a:srcRect b="4833" l="3355" r="58558" t="5488"/>
          <a:stretch/>
        </p:blipFill>
        <p:spPr>
          <a:xfrm>
            <a:off x="5985817" y="757881"/>
            <a:ext cx="2285008" cy="4035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623" name="Google Shape;1623;p94" title="one fif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5003" y="682064"/>
            <a:ext cx="163650" cy="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94"/>
          <p:cNvSpPr txBox="1"/>
          <p:nvPr>
            <p:ph idx="1" type="body"/>
          </p:nvPr>
        </p:nvSpPr>
        <p:spPr>
          <a:xfrm>
            <a:off x="324000" y="759300"/>
            <a:ext cx="23910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Saami guud (common ratio) ee</a:t>
            </a:r>
            <a:endParaRPr/>
          </a:p>
        </p:txBody>
      </p:sp>
      <p:sp>
        <p:nvSpPr>
          <p:cNvPr id="1625" name="Google Shape;1625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Garaaf samaynta saami guud (common ratio)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626" name="Google Shape;1626;p94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27" name="Google Shape;1627;p94"/>
          <p:cNvSpPr txBox="1"/>
          <p:nvPr>
            <p:ph idx="1" type="body"/>
          </p:nvPr>
        </p:nvSpPr>
        <p:spPr>
          <a:xfrm>
            <a:off x="82976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8" name="Google Shape;1628;p94"/>
          <p:cNvSpPr txBox="1"/>
          <p:nvPr>
            <p:ph idx="1" type="body"/>
          </p:nvPr>
        </p:nvSpPr>
        <p:spPr>
          <a:xfrm>
            <a:off x="5798240" y="729499"/>
            <a:ext cx="2268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29" name="Google Shape;1629;p9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34901" y="36735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0" name="Google Shape;1630;p94"/>
          <p:cNvPicPr preferRelativeResize="0"/>
          <p:nvPr/>
        </p:nvPicPr>
        <p:blipFill rotWithShape="1">
          <a:blip r:embed="rId6">
            <a:alphaModFix/>
          </a:blip>
          <a:srcRect b="43690" l="0" r="57905" t="0"/>
          <a:stretch/>
        </p:blipFill>
        <p:spPr>
          <a:xfrm flipH="1">
            <a:off x="418902" y="2878225"/>
            <a:ext cx="3778299" cy="90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1" name="Google Shape;1631;p94"/>
          <p:cNvSpPr txBox="1"/>
          <p:nvPr/>
        </p:nvSpPr>
        <p:spPr>
          <a:xfrm flipH="1">
            <a:off x="778947" y="2927725"/>
            <a:ext cx="3244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Sug! Ma aan tijaabin dhammaan noocyada saamiyada guud (common ratios) ee ka yar 1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32" name="Google Shape;1632;p94"/>
          <p:cNvSpPr txBox="1"/>
          <p:nvPr/>
        </p:nvSpPr>
        <p:spPr>
          <a:xfrm flipH="1">
            <a:off x="1227575" y="3840850"/>
            <a:ext cx="35079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Maxaad u malaynaysaa inuu Yacquub ula jeedo?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633" name="Google Shape;1633;p94"/>
          <p:cNvGrpSpPr/>
          <p:nvPr/>
        </p:nvGrpSpPr>
        <p:grpSpPr>
          <a:xfrm>
            <a:off x="967884" y="2025853"/>
            <a:ext cx="3070904" cy="358800"/>
            <a:chOff x="1120239" y="2330722"/>
            <a:chExt cx="3324569" cy="358800"/>
          </a:xfrm>
        </p:grpSpPr>
        <p:sp>
          <p:nvSpPr>
            <p:cNvPr id="1634" name="Google Shape;1634;p94"/>
            <p:cNvSpPr/>
            <p:nvPr/>
          </p:nvSpPr>
          <p:spPr>
            <a:xfrm flipH="1" rot="10800000">
              <a:off x="112023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35" name="Google Shape;1635;p94"/>
            <p:cNvSpPr/>
            <p:nvPr/>
          </p:nvSpPr>
          <p:spPr>
            <a:xfrm flipH="1" rot="10800000">
              <a:off x="196242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36" name="Google Shape;1636;p94"/>
            <p:cNvSpPr/>
            <p:nvPr/>
          </p:nvSpPr>
          <p:spPr>
            <a:xfrm flipH="1" rot="10800000">
              <a:off x="279711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37" name="Google Shape;1637;p94"/>
            <p:cNvSpPr/>
            <p:nvPr/>
          </p:nvSpPr>
          <p:spPr>
            <a:xfrm flipH="1" rot="10800000">
              <a:off x="363930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</p:grpSp>
      <p:pic>
        <p:nvPicPr>
          <p:cNvPr id="1638" name="Google Shape;1638;p9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12301" y="3830314"/>
            <a:ext cx="1020939" cy="9880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639" name="Google Shape;1639;p94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96575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640" name="Google Shape;1640;p94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87762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641" name="Google Shape;1641;p94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25762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642" name="Google Shape;1642;p94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10575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6080d083-6134-4ef6-93e6-ddccbaec64d6&quot; data-equatio-type=&quot;desmos&quot;&gt;&lt;mglyph src=&quot;https://equatio-api.texthelp.com/desmos/get/12-01-2024/6080d083-6134-4ef6-93e6-ddccbaec64d6&quot; alt=&quot;Equatio Desmos Graph&quot;/&gt;&lt;/math&gt;" id="1643" name="Google Shape;1643;p94" title="Equatio Desmos Graph"/>
          <p:cNvPicPr preferRelativeResize="0"/>
          <p:nvPr/>
        </p:nvPicPr>
        <p:blipFill rotWithShape="1">
          <a:blip r:embed="rId9">
            <a:alphaModFix/>
          </a:blip>
          <a:srcRect b="4007" l="3201" r="58860" t="1697"/>
          <a:stretch/>
        </p:blipFill>
        <p:spPr>
          <a:xfrm>
            <a:off x="6024818" y="757247"/>
            <a:ext cx="2164658" cy="4035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90d1e40d-25c1-405b-9d34-122a8576ae50&quot; data-equatio-type=&quot;desmos&quot;&gt;&lt;mglyph src=&quot;https://equatio-api.texthelp.com/desmos/get/12-01-2024/90d1e40d-25c1-405b-9d34-122a8576ae50&quot; alt=&quot;Equatio Desmos Graph&quot;/&gt;&lt;/math&gt;" id="1644" name="Google Shape;1644;p94" title="Equatio Desmos Graph"/>
          <p:cNvPicPr preferRelativeResize="0"/>
          <p:nvPr/>
        </p:nvPicPr>
        <p:blipFill rotWithShape="1">
          <a:blip r:embed="rId10">
            <a:alphaModFix/>
          </a:blip>
          <a:srcRect b="4833" l="3176" r="58735" t="5488"/>
          <a:stretch/>
        </p:blipFill>
        <p:spPr>
          <a:xfrm>
            <a:off x="6020780" y="757881"/>
            <a:ext cx="2285010" cy="403519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45" name="Google Shape;1645;p94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646" name="Google Shape;1646;p94"/>
          <p:cNvGrpSpPr/>
          <p:nvPr/>
        </p:nvGrpSpPr>
        <p:grpSpPr>
          <a:xfrm>
            <a:off x="5985826" y="4516925"/>
            <a:ext cx="675564" cy="280493"/>
            <a:chOff x="6027506" y="4551445"/>
            <a:chExt cx="675564" cy="280493"/>
          </a:xfrm>
        </p:grpSpPr>
        <p:sp>
          <p:nvSpPr>
            <p:cNvPr id="1647" name="Google Shape;1647;p94"/>
            <p:cNvSpPr/>
            <p:nvPr/>
          </p:nvSpPr>
          <p:spPr>
            <a:xfrm>
              <a:off x="6027506" y="4551445"/>
              <a:ext cx="4887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48" name="Google Shape;1648;p94"/>
            <p:cNvSpPr/>
            <p:nvPr/>
          </p:nvSpPr>
          <p:spPr>
            <a:xfrm>
              <a:off x="6286670" y="4627638"/>
              <a:ext cx="4164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2-01-2024/d4981087-4239-451f-98f6-982845740bf7&quot; data-equatio-type=&quot;desmos&quot;&gt;&lt;mglyph src=&quot;https://equatio-api.texthelp.com/desmos/get/12-01-2024/d4981087-4239-451f-98f6-982845740bf7&quot; alt=&quot;Equatio Desmos Graph&quot;/&gt;&lt;/math&gt;" id="1653" name="Google Shape;1653;p95" title="Equatio Desmos Graph"/>
          <p:cNvPicPr preferRelativeResize="0"/>
          <p:nvPr/>
        </p:nvPicPr>
        <p:blipFill rotWithShape="1">
          <a:blip r:embed="rId3">
            <a:alphaModFix/>
          </a:blip>
          <a:srcRect b="4833" l="3355" r="58558" t="5488"/>
          <a:stretch/>
        </p:blipFill>
        <p:spPr>
          <a:xfrm>
            <a:off x="5985817" y="757881"/>
            <a:ext cx="2285008" cy="4035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654" name="Google Shape;1654;p95" title="one fift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5003" y="682064"/>
            <a:ext cx="163650" cy="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655" name="Google Shape;1655;p95"/>
          <p:cNvSpPr txBox="1"/>
          <p:nvPr>
            <p:ph idx="1" type="body"/>
          </p:nvPr>
        </p:nvSpPr>
        <p:spPr>
          <a:xfrm>
            <a:off x="324000" y="759300"/>
            <a:ext cx="23910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Saami guud (common ratio) ee</a:t>
            </a:r>
            <a:endParaRPr/>
          </a:p>
        </p:txBody>
      </p:sp>
      <p:sp>
        <p:nvSpPr>
          <p:cNvPr id="1656" name="Google Shape;1656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Garaaf samaynta saami guud (common ratio)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657" name="Google Shape;1657;p95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658" name="Google Shape;1658;p95"/>
          <p:cNvSpPr txBox="1"/>
          <p:nvPr>
            <p:ph idx="1" type="body"/>
          </p:nvPr>
        </p:nvSpPr>
        <p:spPr>
          <a:xfrm>
            <a:off x="82976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9" name="Google Shape;1659;p95"/>
          <p:cNvSpPr txBox="1"/>
          <p:nvPr>
            <p:ph idx="1" type="body"/>
          </p:nvPr>
        </p:nvSpPr>
        <p:spPr>
          <a:xfrm>
            <a:off x="5798240" y="729499"/>
            <a:ext cx="2268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60" name="Google Shape;1660;p9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flipH="1">
            <a:off x="334901" y="36735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95"/>
          <p:cNvPicPr preferRelativeResize="0"/>
          <p:nvPr/>
        </p:nvPicPr>
        <p:blipFill rotWithShape="1">
          <a:blip r:embed="rId6">
            <a:alphaModFix/>
          </a:blip>
          <a:srcRect b="43690" l="0" r="57905" t="0"/>
          <a:stretch/>
        </p:blipFill>
        <p:spPr>
          <a:xfrm flipH="1">
            <a:off x="418902" y="2878225"/>
            <a:ext cx="3778299" cy="901775"/>
          </a:xfrm>
          <a:prstGeom prst="rect">
            <a:avLst/>
          </a:prstGeom>
          <a:noFill/>
          <a:ln>
            <a:noFill/>
          </a:ln>
        </p:spPr>
      </p:pic>
      <p:sp>
        <p:nvSpPr>
          <p:cNvPr id="1662" name="Google Shape;1662;p95"/>
          <p:cNvSpPr txBox="1"/>
          <p:nvPr/>
        </p:nvSpPr>
        <p:spPr>
          <a:xfrm flipH="1">
            <a:off x="778947" y="2927725"/>
            <a:ext cx="32445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Sug! Ma aan tijaabin dhammaan noocyada saamiyada guud (common ratios) ee ka yar 1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663" name="Google Shape;1663;p95"/>
          <p:cNvGrpSpPr/>
          <p:nvPr/>
        </p:nvGrpSpPr>
        <p:grpSpPr>
          <a:xfrm>
            <a:off x="967884" y="2025853"/>
            <a:ext cx="3070904" cy="358800"/>
            <a:chOff x="1120239" y="2330722"/>
            <a:chExt cx="3324569" cy="358800"/>
          </a:xfrm>
        </p:grpSpPr>
        <p:sp>
          <p:nvSpPr>
            <p:cNvPr id="1664" name="Google Shape;1664;p95"/>
            <p:cNvSpPr/>
            <p:nvPr/>
          </p:nvSpPr>
          <p:spPr>
            <a:xfrm flipH="1" rot="10800000">
              <a:off x="112023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65" name="Google Shape;1665;p95"/>
            <p:cNvSpPr/>
            <p:nvPr/>
          </p:nvSpPr>
          <p:spPr>
            <a:xfrm flipH="1" rot="10800000">
              <a:off x="196242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66" name="Google Shape;1666;p95"/>
            <p:cNvSpPr/>
            <p:nvPr/>
          </p:nvSpPr>
          <p:spPr>
            <a:xfrm flipH="1" rot="10800000">
              <a:off x="279711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67" name="Google Shape;1667;p95"/>
            <p:cNvSpPr/>
            <p:nvPr/>
          </p:nvSpPr>
          <p:spPr>
            <a:xfrm flipH="1" rot="10800000">
              <a:off x="363930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</p:grpSp>
      <p:pic>
        <p:nvPicPr>
          <p:cNvPr id="1668" name="Google Shape;1668;p9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912301" y="3830314"/>
            <a:ext cx="1020939" cy="9880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669" name="Google Shape;1669;p95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96575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670" name="Google Shape;1670;p95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87762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671" name="Google Shape;1671;p95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025762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5}&quot;&gt;&lt;mo&gt;×&lt;/mo&gt;&lt;mfrac&gt;&lt;mn&gt;1&lt;/mn&gt;&lt;mn&gt;5&lt;/mn&gt;&lt;/mfrac&gt;&lt;/math&gt;" id="1672" name="Google Shape;1672;p95" title="times one fifth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210575" y="2427504"/>
            <a:ext cx="222075" cy="34068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6080d083-6134-4ef6-93e6-ddccbaec64d6&quot; data-equatio-type=&quot;desmos&quot;&gt;&lt;mglyph src=&quot;https://equatio-api.texthelp.com/desmos/get/12-01-2024/6080d083-6134-4ef6-93e6-ddccbaec64d6&quot; alt=&quot;Equatio Desmos Graph&quot;/&gt;&lt;/math&gt;" id="1673" name="Google Shape;1673;p95" title="Equatio Desmos Graph"/>
          <p:cNvPicPr preferRelativeResize="0"/>
          <p:nvPr/>
        </p:nvPicPr>
        <p:blipFill rotWithShape="1">
          <a:blip r:embed="rId9">
            <a:alphaModFix/>
          </a:blip>
          <a:srcRect b="4007" l="3201" r="58860" t="1697"/>
          <a:stretch/>
        </p:blipFill>
        <p:spPr>
          <a:xfrm>
            <a:off x="6024818" y="757247"/>
            <a:ext cx="2164658" cy="403519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2-01-2024/90d1e40d-25c1-405b-9d34-122a8576ae50&quot; data-equatio-type=&quot;desmos&quot;&gt;&lt;mglyph src=&quot;https://equatio-api.texthelp.com/desmos/get/12-01-2024/90d1e40d-25c1-405b-9d34-122a8576ae50&quot; alt=&quot;Equatio Desmos Graph&quot;/&gt;&lt;/math&gt;" id="1674" name="Google Shape;1674;p95" title="Equatio Desmos Graph"/>
          <p:cNvPicPr preferRelativeResize="0"/>
          <p:nvPr/>
        </p:nvPicPr>
        <p:blipFill rotWithShape="1">
          <a:blip r:embed="rId10">
            <a:alphaModFix/>
          </a:blip>
          <a:srcRect b="4833" l="3176" r="58735" t="5488"/>
          <a:stretch/>
        </p:blipFill>
        <p:spPr>
          <a:xfrm>
            <a:off x="6020780" y="757881"/>
            <a:ext cx="2285010" cy="403519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675" name="Google Shape;1675;p95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90450"/>
                <a:gridCol w="757325"/>
                <a:gridCol w="757325"/>
                <a:gridCol w="757325"/>
                <a:gridCol w="757325"/>
                <a:gridCol w="7573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10 000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676" name="Google Shape;1676;p95"/>
          <p:cNvGrpSpPr/>
          <p:nvPr/>
        </p:nvGrpSpPr>
        <p:grpSpPr>
          <a:xfrm>
            <a:off x="5985826" y="4516925"/>
            <a:ext cx="675564" cy="280493"/>
            <a:chOff x="6027506" y="4551445"/>
            <a:chExt cx="675564" cy="280493"/>
          </a:xfrm>
        </p:grpSpPr>
        <p:sp>
          <p:nvSpPr>
            <p:cNvPr id="1677" name="Google Shape;1677;p95"/>
            <p:cNvSpPr/>
            <p:nvPr/>
          </p:nvSpPr>
          <p:spPr>
            <a:xfrm>
              <a:off x="6027506" y="4551445"/>
              <a:ext cx="4887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8" name="Google Shape;1678;p95"/>
            <p:cNvSpPr/>
            <p:nvPr/>
          </p:nvSpPr>
          <p:spPr>
            <a:xfrm>
              <a:off x="6286670" y="4627638"/>
              <a:ext cx="416400" cy="204300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79" name="Google Shape;1679;p95"/>
          <p:cNvPicPr preferRelativeResize="0"/>
          <p:nvPr/>
        </p:nvPicPr>
        <p:blipFill rotWithShape="1">
          <a:blip r:embed="rId6">
            <a:alphaModFix/>
          </a:blip>
          <a:srcRect b="43690" l="0" r="57905" t="0"/>
          <a:stretch/>
        </p:blipFill>
        <p:spPr>
          <a:xfrm>
            <a:off x="1798550" y="3644633"/>
            <a:ext cx="3238277" cy="61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80" name="Google Shape;1680;p95"/>
          <p:cNvSpPr txBox="1"/>
          <p:nvPr/>
        </p:nvSpPr>
        <p:spPr>
          <a:xfrm flipH="1">
            <a:off x="1959788" y="3764650"/>
            <a:ext cx="27900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Ma waxaad u jeeddaa kuwa taban (negatives)?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85" name="Google Shape;1685;p96"/>
          <p:cNvGrpSpPr/>
          <p:nvPr/>
        </p:nvGrpSpPr>
        <p:grpSpPr>
          <a:xfrm>
            <a:off x="1360599" y="2025850"/>
            <a:ext cx="3153043" cy="675825"/>
            <a:chOff x="1360599" y="2025850"/>
            <a:chExt cx="3153043" cy="675825"/>
          </a:xfrm>
        </p:grpSpPr>
        <p:sp>
          <p:nvSpPr>
            <p:cNvPr id="1686" name="Google Shape;1686;p96"/>
            <p:cNvSpPr/>
            <p:nvPr/>
          </p:nvSpPr>
          <p:spPr>
            <a:xfrm flipH="1" rot="10800000">
              <a:off x="1360599" y="2025850"/>
              <a:ext cx="507597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87" name="Google Shape;1687;p96"/>
            <p:cNvSpPr/>
            <p:nvPr/>
          </p:nvSpPr>
          <p:spPr>
            <a:xfrm flipH="1" rot="10800000">
              <a:off x="1886590" y="2025850"/>
              <a:ext cx="507597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688" name="Google Shape;1688;p96"/>
            <p:cNvSpPr/>
            <p:nvPr/>
          </p:nvSpPr>
          <p:spPr>
            <a:xfrm flipH="1" rot="10800000">
              <a:off x="2417308" y="2025850"/>
              <a:ext cx="507597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grpSp>
          <p:nvGrpSpPr>
            <p:cNvPr id="1689" name="Google Shape;1689;p96"/>
            <p:cNvGrpSpPr/>
            <p:nvPr/>
          </p:nvGrpSpPr>
          <p:grpSpPr>
            <a:xfrm>
              <a:off x="2949337" y="2025850"/>
              <a:ext cx="1564306" cy="358800"/>
              <a:chOff x="1120239" y="2330722"/>
              <a:chExt cx="2482378" cy="358800"/>
            </a:xfrm>
          </p:grpSpPr>
          <p:sp>
            <p:nvSpPr>
              <p:cNvPr id="1690" name="Google Shape;1690;p96"/>
              <p:cNvSpPr/>
              <p:nvPr/>
            </p:nvSpPr>
            <p:spPr>
              <a:xfrm flipH="1" rot="10800000">
                <a:off x="1120239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  <p:sp>
            <p:nvSpPr>
              <p:cNvPr id="1691" name="Google Shape;1691;p96"/>
              <p:cNvSpPr/>
              <p:nvPr/>
            </p:nvSpPr>
            <p:spPr>
              <a:xfrm flipH="1" rot="10800000">
                <a:off x="1962429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  <p:sp>
            <p:nvSpPr>
              <p:cNvPr id="1692" name="Google Shape;1692;p96"/>
              <p:cNvSpPr/>
              <p:nvPr/>
            </p:nvSpPr>
            <p:spPr>
              <a:xfrm flipH="1" rot="10800000">
                <a:off x="2797117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1693" name="Google Shape;1693;p96"/>
            <p:cNvSpPr txBox="1"/>
            <p:nvPr/>
          </p:nvSpPr>
          <p:spPr>
            <a:xfrm>
              <a:off x="1422833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94" name="Google Shape;1694;p96"/>
            <p:cNvSpPr txBox="1"/>
            <p:nvPr/>
          </p:nvSpPr>
          <p:spPr>
            <a:xfrm>
              <a:off x="1950379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95" name="Google Shape;1695;p96"/>
            <p:cNvSpPr txBox="1"/>
            <p:nvPr/>
          </p:nvSpPr>
          <p:spPr>
            <a:xfrm>
              <a:off x="2470355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96" name="Google Shape;1696;p96"/>
            <p:cNvSpPr txBox="1"/>
            <p:nvPr/>
          </p:nvSpPr>
          <p:spPr>
            <a:xfrm>
              <a:off x="2985734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97" name="Google Shape;1697;p96"/>
            <p:cNvSpPr txBox="1"/>
            <p:nvPr/>
          </p:nvSpPr>
          <p:spPr>
            <a:xfrm>
              <a:off x="3513281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98" name="Google Shape;1698;p96"/>
            <p:cNvSpPr txBox="1"/>
            <p:nvPr/>
          </p:nvSpPr>
          <p:spPr>
            <a:xfrm>
              <a:off x="4052996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aphicFrame>
        <p:nvGraphicFramePr>
          <p:cNvPr id="1699" name="Google Shape;1699;p96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7117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00" name="Google Shape;1700;p96"/>
          <p:cNvSpPr txBox="1"/>
          <p:nvPr>
            <p:ph idx="1" type="body"/>
          </p:nvPr>
        </p:nvSpPr>
        <p:spPr>
          <a:xfrm>
            <a:off x="324000" y="759300"/>
            <a:ext cx="27900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Saamiga guud (common ratio) waa −2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1" name="Google Shape;1701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Jaantusyada (graphing) saamiga guud (common ratio) oo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702" name="Google Shape;1702;p96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7117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−8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−32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−128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03" name="Google Shape;1703;p96"/>
          <p:cNvSpPr txBox="1"/>
          <p:nvPr>
            <p:ph idx="1" type="body"/>
          </p:nvPr>
        </p:nvSpPr>
        <p:spPr>
          <a:xfrm>
            <a:off x="8355173" y="23364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04" name="Google Shape;1704;p96"/>
          <p:cNvSpPr txBox="1"/>
          <p:nvPr>
            <p:ph idx="1" type="body"/>
          </p:nvPr>
        </p:nvSpPr>
        <p:spPr>
          <a:xfrm>
            <a:off x="5874440" y="729499"/>
            <a:ext cx="2268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05" name="Google Shape;1705;p9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334901" y="3368775"/>
            <a:ext cx="743740" cy="91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6" name="Google Shape;1706;p96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68072" y="2878225"/>
            <a:ext cx="3238277" cy="488024"/>
          </a:xfrm>
          <a:prstGeom prst="rect">
            <a:avLst/>
          </a:prstGeom>
          <a:noFill/>
          <a:ln>
            <a:noFill/>
          </a:ln>
        </p:spPr>
      </p:pic>
      <p:sp>
        <p:nvSpPr>
          <p:cNvPr id="1707" name="Google Shape;1707;p96"/>
          <p:cNvSpPr txBox="1"/>
          <p:nvPr/>
        </p:nvSpPr>
        <p:spPr>
          <a:xfrm flipH="1">
            <a:off x="447600" y="2927725"/>
            <a:ext cx="2592000" cy="35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Waa jaantus (graph) cajiib ah!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708" name="Google Shape;1708;p96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>
            <a:off x="1339450" y="3503725"/>
            <a:ext cx="3674348" cy="916176"/>
          </a:xfrm>
          <a:prstGeom prst="rect">
            <a:avLst/>
          </a:prstGeom>
          <a:noFill/>
          <a:ln>
            <a:noFill/>
          </a:ln>
        </p:spPr>
      </p:pic>
      <p:sp>
        <p:nvSpPr>
          <p:cNvPr id="1709" name="Google Shape;1709;p96"/>
          <p:cNvSpPr txBox="1"/>
          <p:nvPr/>
        </p:nvSpPr>
        <p:spPr>
          <a:xfrm flipH="1">
            <a:off x="1522519" y="3577722"/>
            <a:ext cx="31656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Waxay u kala boodboodaysaa (oscillating) inta u dhaxaysa ereyada togan (positive) iyo kuwa taban (negative).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10" name="Google Shape;1710;p9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12301" y="3830314"/>
            <a:ext cx="1020939" cy="988026"/>
          </a:xfrm>
          <a:prstGeom prst="rect">
            <a:avLst/>
          </a:prstGeom>
          <a:noFill/>
          <a:ln>
            <a:noFill/>
          </a:ln>
        </p:spPr>
      </p:pic>
      <p:sp>
        <p:nvSpPr>
          <p:cNvPr id="1711" name="Google Shape;1711;p96"/>
          <p:cNvSpPr/>
          <p:nvPr/>
        </p:nvSpPr>
        <p:spPr>
          <a:xfrm flipH="1" rot="10800000">
            <a:off x="829881" y="2025850"/>
            <a:ext cx="507597" cy="358800"/>
          </a:xfrm>
          <a:prstGeom prst="arc">
            <a:avLst>
              <a:gd fmla="val 10729459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712" name="Google Shape;1712;p96"/>
          <p:cNvSpPr txBox="1"/>
          <p:nvPr/>
        </p:nvSpPr>
        <p:spPr>
          <a:xfrm>
            <a:off x="846614" y="2378275"/>
            <a:ext cx="4275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×−2</a:t>
            </a:r>
            <a:endParaRPr sz="18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5-01-2024/b9cdc238-f794-478f-a13f-3a192b66bf6d&quot; data-equatio-type=&quot;desmos&quot;&gt;&lt;mglyph src=&quot;https://equatio-api.texthelp.com/desmos/get/15-01-2024/b9cdc238-f794-478f-a13f-3a192b66bf6d&quot; alt=&quot;Equatio Desmos Graph&quot;/&gt;&lt;/math&gt;" id="1713" name="Google Shape;1713;p96" title="Equatio Desmos Graph"/>
          <p:cNvPicPr preferRelativeResize="0"/>
          <p:nvPr/>
        </p:nvPicPr>
        <p:blipFill rotWithShape="1">
          <a:blip r:embed="rId6">
            <a:alphaModFix/>
          </a:blip>
          <a:srcRect b="0" l="3575" r="55933" t="3716"/>
          <a:stretch/>
        </p:blipFill>
        <p:spPr>
          <a:xfrm>
            <a:off x="6104949" y="825454"/>
            <a:ext cx="2221052" cy="39610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5-01-2024/2f886c6e-e0e1-4945-8365-66cd9543b1ae&quot; data-equatio-type=&quot;desmos&quot;&gt;&lt;mglyph src=&quot;https://equatio-api.texthelp.com/desmos/get/15-01-2024/2f886c6e-e0e1-4945-8365-66cd9543b1ae&quot; alt=&quot;Equatio Desmos Graph&quot;/&gt;&lt;/math&gt;" id="1714" name="Google Shape;1714;p96" title="Equatio Desmos Graph"/>
          <p:cNvPicPr preferRelativeResize="0"/>
          <p:nvPr/>
        </p:nvPicPr>
        <p:blipFill rotWithShape="1">
          <a:blip r:embed="rId7">
            <a:alphaModFix/>
          </a:blip>
          <a:srcRect b="0" l="4286" r="56388" t="0"/>
          <a:stretch/>
        </p:blipFill>
        <p:spPr>
          <a:xfrm>
            <a:off x="6208372" y="790930"/>
            <a:ext cx="2094974" cy="3995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8" name="Shape 17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5-01-2024/2f886c6e-e0e1-4945-8365-66cd9543b1ae&quot; data-equatio-type=&quot;desmos&quot;&gt;&lt;mglyph src=&quot;https://equatio-api.texthelp.com/desmos/get/15-01-2024/2f886c6e-e0e1-4945-8365-66cd9543b1ae&quot; alt=&quot;Equatio Desmos Graph&quot;/&gt;&lt;/math&gt;" id="1719" name="Google Shape;1719;p97" title="Equatio Desmos Graph"/>
          <p:cNvPicPr preferRelativeResize="0"/>
          <p:nvPr/>
        </p:nvPicPr>
        <p:blipFill rotWithShape="1">
          <a:blip r:embed="rId3">
            <a:alphaModFix/>
          </a:blip>
          <a:srcRect b="0" l="4286" r="56388" t="0"/>
          <a:stretch/>
        </p:blipFill>
        <p:spPr>
          <a:xfrm>
            <a:off x="6178199" y="790930"/>
            <a:ext cx="2094974" cy="39955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20" name="Google Shape;1720;p97"/>
          <p:cNvGrpSpPr/>
          <p:nvPr/>
        </p:nvGrpSpPr>
        <p:grpSpPr>
          <a:xfrm>
            <a:off x="1360599" y="2025850"/>
            <a:ext cx="3153172" cy="675825"/>
            <a:chOff x="1360599" y="2025850"/>
            <a:chExt cx="3153172" cy="675825"/>
          </a:xfrm>
        </p:grpSpPr>
        <p:sp>
          <p:nvSpPr>
            <p:cNvPr id="1721" name="Google Shape;1721;p97"/>
            <p:cNvSpPr/>
            <p:nvPr/>
          </p:nvSpPr>
          <p:spPr>
            <a:xfrm flipH="1" rot="10800000">
              <a:off x="1360599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722" name="Google Shape;1722;p97"/>
            <p:cNvSpPr/>
            <p:nvPr/>
          </p:nvSpPr>
          <p:spPr>
            <a:xfrm flipH="1" rot="10800000">
              <a:off x="1886590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723" name="Google Shape;1723;p97"/>
            <p:cNvSpPr/>
            <p:nvPr/>
          </p:nvSpPr>
          <p:spPr>
            <a:xfrm flipH="1" rot="10800000">
              <a:off x="2417308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grpSp>
          <p:nvGrpSpPr>
            <p:cNvPr id="1724" name="Google Shape;1724;p97"/>
            <p:cNvGrpSpPr/>
            <p:nvPr/>
          </p:nvGrpSpPr>
          <p:grpSpPr>
            <a:xfrm>
              <a:off x="2949377" y="2025850"/>
              <a:ext cx="1564395" cy="358800"/>
              <a:chOff x="1120239" y="2330722"/>
              <a:chExt cx="2482378" cy="358800"/>
            </a:xfrm>
          </p:grpSpPr>
          <p:sp>
            <p:nvSpPr>
              <p:cNvPr id="1725" name="Google Shape;1725;p97"/>
              <p:cNvSpPr/>
              <p:nvPr/>
            </p:nvSpPr>
            <p:spPr>
              <a:xfrm flipH="1" rot="10800000">
                <a:off x="1120239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  <p:sp>
            <p:nvSpPr>
              <p:cNvPr id="1726" name="Google Shape;1726;p97"/>
              <p:cNvSpPr/>
              <p:nvPr/>
            </p:nvSpPr>
            <p:spPr>
              <a:xfrm flipH="1" rot="10800000">
                <a:off x="1962429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  <p:sp>
            <p:nvSpPr>
              <p:cNvPr id="1727" name="Google Shape;1727;p97"/>
              <p:cNvSpPr/>
              <p:nvPr/>
            </p:nvSpPr>
            <p:spPr>
              <a:xfrm flipH="1" rot="10800000">
                <a:off x="2797117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1728" name="Google Shape;1728;p97"/>
            <p:cNvSpPr txBox="1"/>
            <p:nvPr/>
          </p:nvSpPr>
          <p:spPr>
            <a:xfrm>
              <a:off x="1422833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29" name="Google Shape;1729;p97"/>
            <p:cNvSpPr txBox="1"/>
            <p:nvPr/>
          </p:nvSpPr>
          <p:spPr>
            <a:xfrm>
              <a:off x="1950379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30" name="Google Shape;1730;p97"/>
            <p:cNvSpPr txBox="1"/>
            <p:nvPr/>
          </p:nvSpPr>
          <p:spPr>
            <a:xfrm>
              <a:off x="2470355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31" name="Google Shape;1731;p97"/>
            <p:cNvSpPr txBox="1"/>
            <p:nvPr/>
          </p:nvSpPr>
          <p:spPr>
            <a:xfrm>
              <a:off x="2985734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32" name="Google Shape;1732;p97"/>
            <p:cNvSpPr txBox="1"/>
            <p:nvPr/>
          </p:nvSpPr>
          <p:spPr>
            <a:xfrm>
              <a:off x="3513281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33" name="Google Shape;1733;p97"/>
            <p:cNvSpPr txBox="1"/>
            <p:nvPr/>
          </p:nvSpPr>
          <p:spPr>
            <a:xfrm>
              <a:off x="4052996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aphicFrame>
        <p:nvGraphicFramePr>
          <p:cNvPr id="1734" name="Google Shape;1734;p97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7117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35" name="Google Shape;1735;p97"/>
          <p:cNvSpPr txBox="1"/>
          <p:nvPr>
            <p:ph idx="1" type="body"/>
          </p:nvPr>
        </p:nvSpPr>
        <p:spPr>
          <a:xfrm>
            <a:off x="324000" y="759300"/>
            <a:ext cx="27900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Saamiga guud (common ratio) waa −2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6" name="Google Shape;1736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Jaantusyada (graphing) saamiga guud (common ratio) oo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737" name="Google Shape;1737;p97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7117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−8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−32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−128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38" name="Google Shape;1738;p97"/>
          <p:cNvSpPr txBox="1"/>
          <p:nvPr>
            <p:ph idx="1" type="body"/>
          </p:nvPr>
        </p:nvSpPr>
        <p:spPr>
          <a:xfrm>
            <a:off x="8355173" y="23364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9" name="Google Shape;1739;p97"/>
          <p:cNvSpPr txBox="1"/>
          <p:nvPr>
            <p:ph idx="1" type="body"/>
          </p:nvPr>
        </p:nvSpPr>
        <p:spPr>
          <a:xfrm>
            <a:off x="5874440" y="729499"/>
            <a:ext cx="2268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0" name="Google Shape;1740;p97"/>
          <p:cNvSpPr/>
          <p:nvPr/>
        </p:nvSpPr>
        <p:spPr>
          <a:xfrm flipH="1" rot="10800000">
            <a:off x="829881" y="2025850"/>
            <a:ext cx="507600" cy="358800"/>
          </a:xfrm>
          <a:prstGeom prst="arc">
            <a:avLst>
              <a:gd fmla="val 10729459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741" name="Google Shape;1741;p97"/>
          <p:cNvSpPr txBox="1"/>
          <p:nvPr/>
        </p:nvSpPr>
        <p:spPr>
          <a:xfrm>
            <a:off x="846614" y="2378275"/>
            <a:ext cx="4275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×−2</a:t>
            </a:r>
            <a:endParaRPr sz="18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42" name="Google Shape;1742;p97"/>
          <p:cNvSpPr txBox="1"/>
          <p:nvPr>
            <p:ph idx="1" type="body"/>
          </p:nvPr>
        </p:nvSpPr>
        <p:spPr>
          <a:xfrm>
            <a:off x="324000" y="2892900"/>
            <a:ext cx="54504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 saamiga guud (common ratio) ee taxanaha joomatari (geometric sequence) uu yahay mid taban (negative), ereyadu waxay u kala boodboodaan (oscillate) togan (positive) ilaa taban (negative).</a:t>
            </a:r>
            <a:r>
              <a:rPr lang="en-GB" sz="11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6" name="Shape 1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5-01-2024/b9cdc238-f794-478f-a13f-3a192b66bf6d&quot; data-equatio-type=&quot;desmos&quot;&gt;&lt;mglyph src=&quot;https://equatio-api.texthelp.com/desmos/get/15-01-2024/b9cdc238-f794-478f-a13f-3a192b66bf6d&quot; alt=&quot;Equatio Desmos Graph&quot;/&gt;&lt;/math&gt;" id="1747" name="Google Shape;1747;p98" title="Equatio Desmos Graph"/>
          <p:cNvPicPr preferRelativeResize="0"/>
          <p:nvPr/>
        </p:nvPicPr>
        <p:blipFill rotWithShape="1">
          <a:blip r:embed="rId3">
            <a:alphaModFix/>
          </a:blip>
          <a:srcRect b="0" l="3575" r="55933" t="3716"/>
          <a:stretch/>
        </p:blipFill>
        <p:spPr>
          <a:xfrm>
            <a:off x="6104949" y="825454"/>
            <a:ext cx="2221052" cy="39610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48" name="Google Shape;1748;p98"/>
          <p:cNvGrpSpPr/>
          <p:nvPr/>
        </p:nvGrpSpPr>
        <p:grpSpPr>
          <a:xfrm>
            <a:off x="1360599" y="2025850"/>
            <a:ext cx="3153172" cy="675825"/>
            <a:chOff x="1360599" y="2025850"/>
            <a:chExt cx="3153172" cy="675825"/>
          </a:xfrm>
        </p:grpSpPr>
        <p:sp>
          <p:nvSpPr>
            <p:cNvPr id="1749" name="Google Shape;1749;p98"/>
            <p:cNvSpPr/>
            <p:nvPr/>
          </p:nvSpPr>
          <p:spPr>
            <a:xfrm flipH="1" rot="10800000">
              <a:off x="1360599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750" name="Google Shape;1750;p98"/>
            <p:cNvSpPr/>
            <p:nvPr/>
          </p:nvSpPr>
          <p:spPr>
            <a:xfrm flipH="1" rot="10800000">
              <a:off x="1886590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751" name="Google Shape;1751;p98"/>
            <p:cNvSpPr/>
            <p:nvPr/>
          </p:nvSpPr>
          <p:spPr>
            <a:xfrm flipH="1" rot="10800000">
              <a:off x="2417308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grpSp>
          <p:nvGrpSpPr>
            <p:cNvPr id="1752" name="Google Shape;1752;p98"/>
            <p:cNvGrpSpPr/>
            <p:nvPr/>
          </p:nvGrpSpPr>
          <p:grpSpPr>
            <a:xfrm>
              <a:off x="2949377" y="2025850"/>
              <a:ext cx="1564395" cy="358800"/>
              <a:chOff x="1120239" y="2330722"/>
              <a:chExt cx="2482378" cy="358800"/>
            </a:xfrm>
          </p:grpSpPr>
          <p:sp>
            <p:nvSpPr>
              <p:cNvPr id="1753" name="Google Shape;1753;p98"/>
              <p:cNvSpPr/>
              <p:nvPr/>
            </p:nvSpPr>
            <p:spPr>
              <a:xfrm flipH="1" rot="10800000">
                <a:off x="1120239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  <p:sp>
            <p:nvSpPr>
              <p:cNvPr id="1754" name="Google Shape;1754;p98"/>
              <p:cNvSpPr/>
              <p:nvPr/>
            </p:nvSpPr>
            <p:spPr>
              <a:xfrm flipH="1" rot="10800000">
                <a:off x="1962429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  <p:sp>
            <p:nvSpPr>
              <p:cNvPr id="1755" name="Google Shape;1755;p98"/>
              <p:cNvSpPr/>
              <p:nvPr/>
            </p:nvSpPr>
            <p:spPr>
              <a:xfrm flipH="1" rot="10800000">
                <a:off x="2797117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1756" name="Google Shape;1756;p98"/>
            <p:cNvSpPr txBox="1"/>
            <p:nvPr/>
          </p:nvSpPr>
          <p:spPr>
            <a:xfrm>
              <a:off x="1422833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57" name="Google Shape;1757;p98"/>
            <p:cNvSpPr txBox="1"/>
            <p:nvPr/>
          </p:nvSpPr>
          <p:spPr>
            <a:xfrm>
              <a:off x="1950379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58" name="Google Shape;1758;p98"/>
            <p:cNvSpPr txBox="1"/>
            <p:nvPr/>
          </p:nvSpPr>
          <p:spPr>
            <a:xfrm>
              <a:off x="2470355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59" name="Google Shape;1759;p98"/>
            <p:cNvSpPr txBox="1"/>
            <p:nvPr/>
          </p:nvSpPr>
          <p:spPr>
            <a:xfrm>
              <a:off x="2985734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60" name="Google Shape;1760;p98"/>
            <p:cNvSpPr txBox="1"/>
            <p:nvPr/>
          </p:nvSpPr>
          <p:spPr>
            <a:xfrm>
              <a:off x="3513281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61" name="Google Shape;1761;p98"/>
            <p:cNvSpPr txBox="1"/>
            <p:nvPr/>
          </p:nvSpPr>
          <p:spPr>
            <a:xfrm>
              <a:off x="4052996" y="2378275"/>
              <a:ext cx="4275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×−2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aphicFrame>
        <p:nvGraphicFramePr>
          <p:cNvPr id="1762" name="Google Shape;1762;p98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7117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63" name="Google Shape;1763;p98"/>
          <p:cNvSpPr txBox="1"/>
          <p:nvPr>
            <p:ph idx="1" type="body"/>
          </p:nvPr>
        </p:nvSpPr>
        <p:spPr>
          <a:xfrm>
            <a:off x="324000" y="759300"/>
            <a:ext cx="27900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Saamiga guud (common ratio) waa −2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4" name="Google Shape;1764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Jaantusyada (graphing) saamiga guud (common ratio) oo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graphicFrame>
        <p:nvGraphicFramePr>
          <p:cNvPr id="1765" name="Google Shape;1765;p98"/>
          <p:cNvGraphicFramePr/>
          <p:nvPr/>
        </p:nvGraphicFramePr>
        <p:xfrm>
          <a:off x="331804" y="15177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27117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  <a:gridCol w="5195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−2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−8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−32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64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1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−128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66" name="Google Shape;1766;p98"/>
          <p:cNvSpPr txBox="1"/>
          <p:nvPr>
            <p:ph idx="1" type="body"/>
          </p:nvPr>
        </p:nvSpPr>
        <p:spPr>
          <a:xfrm>
            <a:off x="8355173" y="23364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7" name="Google Shape;1767;p98"/>
          <p:cNvSpPr txBox="1"/>
          <p:nvPr>
            <p:ph idx="1" type="body"/>
          </p:nvPr>
        </p:nvSpPr>
        <p:spPr>
          <a:xfrm>
            <a:off x="5874440" y="729499"/>
            <a:ext cx="2268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68" name="Google Shape;1768;p98"/>
          <p:cNvSpPr/>
          <p:nvPr/>
        </p:nvSpPr>
        <p:spPr>
          <a:xfrm flipH="1" rot="10800000">
            <a:off x="829881" y="2025850"/>
            <a:ext cx="507600" cy="358800"/>
          </a:xfrm>
          <a:prstGeom prst="arc">
            <a:avLst>
              <a:gd fmla="val 10729459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769" name="Google Shape;1769;p98"/>
          <p:cNvSpPr txBox="1"/>
          <p:nvPr/>
        </p:nvSpPr>
        <p:spPr>
          <a:xfrm>
            <a:off x="846614" y="2378275"/>
            <a:ext cx="4275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×−2</a:t>
            </a:r>
            <a:endParaRPr sz="18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5-01-2024/b0fe8117-bf97-4718-a4c9-e8650e904ad2&quot; data-equatio-type=&quot;desmos&quot;&gt;&lt;mglyph src=&quot;https://equatio-api.texthelp.com/desmos/get/15-01-2024/b0fe8117-bf97-4718-a4c9-e8650e904ad2&quot; alt=&quot;Equatio Desmos Graph&quot;/&gt;&lt;/math&gt;" id="1770" name="Google Shape;1770;p98" title="Equatio Desmos Graph"/>
          <p:cNvPicPr preferRelativeResize="0"/>
          <p:nvPr/>
        </p:nvPicPr>
        <p:blipFill rotWithShape="1">
          <a:blip r:embed="rId4">
            <a:alphaModFix/>
          </a:blip>
          <a:srcRect b="0" l="4732" r="56887" t="3716"/>
          <a:stretch/>
        </p:blipFill>
        <p:spPr>
          <a:xfrm>
            <a:off x="6184943" y="838851"/>
            <a:ext cx="2105256" cy="3961023"/>
          </a:xfrm>
          <a:prstGeom prst="rect">
            <a:avLst/>
          </a:prstGeom>
          <a:noFill/>
          <a:ln>
            <a:noFill/>
          </a:ln>
        </p:spPr>
      </p:pic>
      <p:sp>
        <p:nvSpPr>
          <p:cNvPr id="1771" name="Google Shape;1771;p98"/>
          <p:cNvSpPr txBox="1"/>
          <p:nvPr>
            <p:ph idx="1" type="body"/>
          </p:nvPr>
        </p:nvSpPr>
        <p:spPr>
          <a:xfrm>
            <a:off x="324000" y="2892900"/>
            <a:ext cx="5450400" cy="40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laga yaabaa inaad ogaato in ereyada togan (positive) ay wali sameeyaan qalooc (curve), ereyada taban (negative)na ay sameeyaan qalooc (curve) iyaga u gaar ah.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5" name="Shape 1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6" name="Google Shape;1776;p99"/>
          <p:cNvSpPr txBox="1"/>
          <p:nvPr>
            <p:ph type="title"/>
          </p:nvPr>
        </p:nvSpPr>
        <p:spPr>
          <a:xfrm>
            <a:off x="324000" y="748775"/>
            <a:ext cx="56604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Kani waa jaantuska (graph) taxanaha joomatari (geometric sequence). Waa maxay saamiga guud (common ratio) uu noqon karo?</a:t>
            </a:r>
            <a:endParaRPr sz="2000"/>
          </a:p>
        </p:txBody>
      </p:sp>
      <p:sp>
        <p:nvSpPr>
          <p:cNvPr id="1777" name="Google Shape;1777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Jaantusyada (graphing) saamiga guud (common ratio) oo ka yar 1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  <p:sp>
        <p:nvSpPr>
          <p:cNvPr id="1778" name="Google Shape;1778;p99"/>
          <p:cNvSpPr txBox="1"/>
          <p:nvPr>
            <p:ph idx="1" type="subTitle"/>
          </p:nvPr>
        </p:nvSpPr>
        <p:spPr>
          <a:xfrm>
            <a:off x="1034425" y="1837775"/>
            <a:ext cx="372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9" name="Google Shape;1779;p99"/>
          <p:cNvSpPr txBox="1"/>
          <p:nvPr>
            <p:ph idx="4" type="subTitle"/>
          </p:nvPr>
        </p:nvSpPr>
        <p:spPr>
          <a:xfrm>
            <a:off x="1034425" y="3766975"/>
            <a:ext cx="5910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−5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1}{5}&quot;&gt;&lt;mfrac&gt;&lt;mn&gt;1&lt;/mn&gt;&lt;mn&gt;5&lt;/mn&gt;&lt;/mfrac&gt;&lt;/math&gt;" id="1780" name="Google Shape;1780;p99" title="one fift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5416" y="2727957"/>
            <a:ext cx="163650" cy="5260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1" name="Google Shape;1781;p99"/>
          <p:cNvSpPr txBox="1"/>
          <p:nvPr>
            <p:ph idx="4294967295" type="body"/>
          </p:nvPr>
        </p:nvSpPr>
        <p:spPr>
          <a:xfrm>
            <a:off x="8346479" y="2207100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2" name="Google Shape;1782;p99"/>
          <p:cNvSpPr txBox="1"/>
          <p:nvPr>
            <p:ph idx="4294967295" type="body"/>
          </p:nvPr>
        </p:nvSpPr>
        <p:spPr>
          <a:xfrm>
            <a:off x="6672494" y="904912"/>
            <a:ext cx="226800" cy="33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1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5-01-2024/54499982-9f8e-49ab-a23b-c03563f58587&quot; data-equatio-type=&quot;desmos&quot;&gt;&lt;mglyph src=&quot;https://equatio-api.texthelp.com/desmos/get/15-01-2024/54499982-9f8e-49ab-a23b-c03563f58587&quot; alt=&quot;Equatio Desmos Graph&quot;/&gt;&lt;/math&gt;" id="1783" name="Google Shape;1783;p99" title="Equatio Desmos Graph"/>
          <p:cNvPicPr preferRelativeResize="0"/>
          <p:nvPr/>
        </p:nvPicPr>
        <p:blipFill rotWithShape="1">
          <a:blip r:embed="rId4">
            <a:alphaModFix/>
          </a:blip>
          <a:srcRect b="0" l="5652" r="68143" t="0"/>
          <a:stretch/>
        </p:blipFill>
        <p:spPr>
          <a:xfrm>
            <a:off x="6875512" y="810000"/>
            <a:ext cx="1396056" cy="3995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5-01-2024/4b608a2a-9f90-4387-9e32-e71aac60a9db&quot; data-equatio-type=&quot;desmos&quot;&gt;&lt;mglyph src=&quot;https://equatio-api.texthelp.com/desmos/get/15-01-2024/4b608a2a-9f90-4387-9e32-e71aac60a9db&quot; alt=&quot;Equatio Desmos Graph&quot;/&gt;&lt;/math&gt;" id="1784" name="Google Shape;1784;p99" title="Equatio Desmos Graph"/>
          <p:cNvPicPr preferRelativeResize="0"/>
          <p:nvPr/>
        </p:nvPicPr>
        <p:blipFill rotWithShape="1">
          <a:blip r:embed="rId5">
            <a:alphaModFix/>
          </a:blip>
          <a:srcRect b="0" l="6664" r="68616" t="0"/>
          <a:stretch/>
        </p:blipFill>
        <p:spPr>
          <a:xfrm>
            <a:off x="6912627" y="816451"/>
            <a:ext cx="1316888" cy="399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9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70367" y="377099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381738" y="18528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7" name="Google Shape;1787;p9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446431" y="2790230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788" name="Google Shape;1788;p99"/>
          <p:cNvSpPr txBox="1"/>
          <p:nvPr/>
        </p:nvSpPr>
        <p:spPr>
          <a:xfrm flipH="1" rot="-1932">
            <a:off x="2438925" y="3542450"/>
            <a:ext cx="3202501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 ereyadu u kala boodboodaan (oscillate) togan (positive) ilaa taban (negative), saamiga guud (common ratio) waa inuu ahaadaa mid taban (negative).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5-01-2024/ea9a1088-a883-4701-a663-56b2270b39b4&quot; data-equatio-type=&quot;desmos&quot;&gt;&lt;mglyph src=&quot;https://equatio-api.texthelp.com/desmos/get/15-01-2024/ea9a1088-a883-4701-a663-56b2270b39b4&quot; alt=&quot;Equatio Desmos Graph&quot;/&gt;&lt;/math&gt;" id="1793" name="Google Shape;1793;p100" title="Equatio Desmos Graph"/>
          <p:cNvPicPr preferRelativeResize="0"/>
          <p:nvPr/>
        </p:nvPicPr>
        <p:blipFill rotWithShape="1">
          <a:blip r:embed="rId3">
            <a:alphaModFix/>
          </a:blip>
          <a:srcRect b="2324" l="3174" r="57730" t="0"/>
          <a:stretch/>
        </p:blipFill>
        <p:spPr>
          <a:xfrm>
            <a:off x="6069578" y="829393"/>
            <a:ext cx="2120500" cy="397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94" name="Google Shape;1794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Jaantusyada (graphing) saamiga guud (common ratio) oo ka yar 1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5" name="Google Shape;1795;p100"/>
          <p:cNvSpPr txBox="1"/>
          <p:nvPr>
            <p:ph idx="1" type="body"/>
          </p:nvPr>
        </p:nvSpPr>
        <p:spPr>
          <a:xfrm>
            <a:off x="324000" y="759300"/>
            <a:ext cx="45000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a) Buuxi shaxda qiimaha (table of values) oo jaantus (graph) taxanahan joomatari (geometric sequence) oo leh saamiga guud (common ratio)</a:t>
            </a:r>
            <a:endParaRPr sz="2000"/>
          </a:p>
        </p:txBody>
      </p:sp>
      <p:graphicFrame>
        <p:nvGraphicFramePr>
          <p:cNvPr id="1796" name="Google Shape;1796;p100"/>
          <p:cNvGraphicFramePr/>
          <p:nvPr/>
        </p:nvGraphicFramePr>
        <p:xfrm>
          <a:off x="754729" y="2150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419525"/>
                <a:gridCol w="733800"/>
                <a:gridCol w="733800"/>
                <a:gridCol w="733800"/>
                <a:gridCol w="733800"/>
                <a:gridCol w="733800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797" name="Google Shape;1797;p100"/>
          <p:cNvSpPr/>
          <p:nvPr/>
        </p:nvSpPr>
        <p:spPr>
          <a:xfrm flipH="1" rot="10800000">
            <a:off x="1577463" y="2658463"/>
            <a:ext cx="705779" cy="358800"/>
          </a:xfrm>
          <a:prstGeom prst="arc">
            <a:avLst>
              <a:gd fmla="val 10729459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798" name="Google Shape;1798;p100" title="one thir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8798" y="1439566"/>
            <a:ext cx="115665" cy="38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799" name="Google Shape;1799;p100" title="times 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4460" y="3051273"/>
            <a:ext cx="247853" cy="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0" name="Google Shape;1800;p100"/>
          <p:cNvSpPr txBox="1"/>
          <p:nvPr>
            <p:ph idx="4294967295" type="body"/>
          </p:nvPr>
        </p:nvSpPr>
        <p:spPr>
          <a:xfrm>
            <a:off x="82214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1" name="Google Shape;1801;p100"/>
          <p:cNvSpPr txBox="1"/>
          <p:nvPr>
            <p:ph idx="4294967295" type="body"/>
          </p:nvPr>
        </p:nvSpPr>
        <p:spPr>
          <a:xfrm>
            <a:off x="5811934" y="805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2" name="Google Shape;1802;p100"/>
          <p:cNvSpPr/>
          <p:nvPr/>
        </p:nvSpPr>
        <p:spPr>
          <a:xfrm>
            <a:off x="6042216" y="4666506"/>
            <a:ext cx="416400" cy="20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03" name="Google Shape;1803;p100"/>
          <p:cNvSpPr txBox="1"/>
          <p:nvPr>
            <p:ph idx="1" type="body"/>
          </p:nvPr>
        </p:nvSpPr>
        <p:spPr>
          <a:xfrm>
            <a:off x="324000" y="4112100"/>
            <a:ext cx="4811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Ku sawir isku-duwayaasha (coordinates) sida ugu saxsan ee aad karto.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808" name="Google Shape;1808;p101" title="two third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4814" y="1435653"/>
            <a:ext cx="116662" cy="3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5-01-2024/ea9a1088-a883-4701-a663-56b2270b39b4&quot; data-equatio-type=&quot;desmos&quot;&gt;&lt;mglyph src=&quot;https://equatio-api.texthelp.com/desmos/get/15-01-2024/ea9a1088-a883-4701-a663-56b2270b39b4&quot; alt=&quot;Equatio Desmos Graph&quot;/&gt;&lt;/math&gt;" id="1809" name="Google Shape;1809;p101" title="Equatio Desmos Graph"/>
          <p:cNvPicPr preferRelativeResize="0"/>
          <p:nvPr/>
        </p:nvPicPr>
        <p:blipFill rotWithShape="1">
          <a:blip r:embed="rId4">
            <a:alphaModFix/>
          </a:blip>
          <a:srcRect b="2324" l="3174" r="57730" t="0"/>
          <a:stretch/>
        </p:blipFill>
        <p:spPr>
          <a:xfrm>
            <a:off x="6069578" y="829393"/>
            <a:ext cx="2120500" cy="397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0" name="Google Shape;1810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Jaantusyada (graphing) saamiga guud (common ratio) oo ka yar 1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1" name="Google Shape;1811;p101"/>
          <p:cNvSpPr txBox="1"/>
          <p:nvPr>
            <p:ph idx="1" type="body"/>
          </p:nvPr>
        </p:nvSpPr>
        <p:spPr>
          <a:xfrm>
            <a:off x="324000" y="759300"/>
            <a:ext cx="45000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b) Buuxi shaxda qiimaha (table of values) oo jaantus (graph) taxanahan joomatari (geometric sequence) oo leh saamiga guud (common ratio)</a:t>
            </a:r>
            <a:endParaRPr sz="2000"/>
          </a:p>
        </p:txBody>
      </p:sp>
      <p:graphicFrame>
        <p:nvGraphicFramePr>
          <p:cNvPr id="1812" name="Google Shape;1812;p101"/>
          <p:cNvGraphicFramePr/>
          <p:nvPr/>
        </p:nvGraphicFramePr>
        <p:xfrm>
          <a:off x="754729" y="2150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419525"/>
                <a:gridCol w="733800"/>
                <a:gridCol w="733800"/>
                <a:gridCol w="733800"/>
                <a:gridCol w="733800"/>
                <a:gridCol w="733800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13" name="Google Shape;1813;p101"/>
          <p:cNvSpPr/>
          <p:nvPr/>
        </p:nvSpPr>
        <p:spPr>
          <a:xfrm flipH="1" rot="10800000">
            <a:off x="1577463" y="2658463"/>
            <a:ext cx="705900" cy="358800"/>
          </a:xfrm>
          <a:prstGeom prst="arc">
            <a:avLst>
              <a:gd fmla="val 10729459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814" name="Google Shape;1814;p101"/>
          <p:cNvSpPr txBox="1"/>
          <p:nvPr>
            <p:ph idx="4294967295" type="body"/>
          </p:nvPr>
        </p:nvSpPr>
        <p:spPr>
          <a:xfrm>
            <a:off x="82214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5" name="Google Shape;1815;p101"/>
          <p:cNvSpPr txBox="1"/>
          <p:nvPr>
            <p:ph idx="4294967295" type="body"/>
          </p:nvPr>
        </p:nvSpPr>
        <p:spPr>
          <a:xfrm>
            <a:off x="5811934" y="805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16" name="Google Shape;1816;p101"/>
          <p:cNvSpPr/>
          <p:nvPr/>
        </p:nvSpPr>
        <p:spPr>
          <a:xfrm>
            <a:off x="6042216" y="4666506"/>
            <a:ext cx="416400" cy="20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7" name="Google Shape;1817;p101"/>
          <p:cNvSpPr txBox="1"/>
          <p:nvPr>
            <p:ph idx="1" type="body"/>
          </p:nvPr>
        </p:nvSpPr>
        <p:spPr>
          <a:xfrm>
            <a:off x="324000" y="4112100"/>
            <a:ext cx="4811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Ku sawir isku-duwayaasha (coordinates) sida ugu saxsan ee aad karto.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818" name="Google Shape;1818;p101" title="times two third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8333" y="3047360"/>
            <a:ext cx="249991" cy="386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2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5-01-2024/fff191bc-b0b7-4f0f-9484-bb1aa3828db8&quot; data-equatio-type=&quot;desmos&quot;&gt;&lt;mglyph src=&quot;https://equatio-api.texthelp.com/desmos/get/15-01-2024/fff191bc-b0b7-4f0f-9484-bb1aa3828db8&quot; alt=&quot;Equatio Desmos Graph&quot;/&gt;&lt;/math&gt;" id="1823" name="Google Shape;1823;p102" title="Equatio Desmos Graph"/>
          <p:cNvPicPr preferRelativeResize="0"/>
          <p:nvPr/>
        </p:nvPicPr>
        <p:blipFill rotWithShape="1">
          <a:blip r:embed="rId3">
            <a:alphaModFix/>
          </a:blip>
          <a:srcRect b="0" l="6331" r="56747" t="0"/>
          <a:stretch/>
        </p:blipFill>
        <p:spPr>
          <a:xfrm>
            <a:off x="6172397" y="821632"/>
            <a:ext cx="1970624" cy="4003203"/>
          </a:xfrm>
          <a:prstGeom prst="rect">
            <a:avLst/>
          </a:prstGeom>
          <a:noFill/>
          <a:ln>
            <a:noFill/>
          </a:ln>
        </p:spPr>
      </p:pic>
      <p:sp>
        <p:nvSpPr>
          <p:cNvPr id="1824" name="Google Shape;1824;p102"/>
          <p:cNvSpPr txBox="1"/>
          <p:nvPr>
            <p:ph idx="1" type="body"/>
          </p:nvPr>
        </p:nvSpPr>
        <p:spPr>
          <a:xfrm>
            <a:off x="324000" y="759300"/>
            <a:ext cx="4500000" cy="915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2) Buuxi shaxda qiimaha (table of values) oo jaantus (graph) taxanahan joomatari (geometric sequence) oo leh saamiga guud (common ratio) −1.5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5" name="Google Shape;1825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Jaantusyada (graphing) saamiga guud (common ratio) oo ka yar 1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6" name="Google Shape;1826;p102"/>
          <p:cNvSpPr txBox="1"/>
          <p:nvPr>
            <p:ph idx="4294967295" type="body"/>
          </p:nvPr>
        </p:nvSpPr>
        <p:spPr>
          <a:xfrm>
            <a:off x="8221440" y="2488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7" name="Google Shape;1827;p102"/>
          <p:cNvSpPr txBox="1"/>
          <p:nvPr>
            <p:ph idx="4294967295" type="body"/>
          </p:nvPr>
        </p:nvSpPr>
        <p:spPr>
          <a:xfrm>
            <a:off x="5888134" y="77080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8" name="Google Shape;1828;p102"/>
          <p:cNvSpPr/>
          <p:nvPr/>
        </p:nvSpPr>
        <p:spPr>
          <a:xfrm>
            <a:off x="6042216" y="4666506"/>
            <a:ext cx="416400" cy="20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9" name="Google Shape;1829;p102"/>
          <p:cNvSpPr txBox="1"/>
          <p:nvPr>
            <p:ph idx="1" type="body"/>
          </p:nvPr>
        </p:nvSpPr>
        <p:spPr>
          <a:xfrm>
            <a:off x="324000" y="4112100"/>
            <a:ext cx="4811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Ku sawir isku-duwayaasha (coordinates) sida ugu saxsan ee aad karto.</a:t>
            </a:r>
            <a:endParaRPr sz="2000"/>
          </a:p>
        </p:txBody>
      </p:sp>
      <p:graphicFrame>
        <p:nvGraphicFramePr>
          <p:cNvPr id="1830" name="Google Shape;1830;p102"/>
          <p:cNvGraphicFramePr/>
          <p:nvPr/>
        </p:nvGraphicFramePr>
        <p:xfrm>
          <a:off x="331804" y="20511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33350"/>
                <a:gridCol w="638650"/>
                <a:gridCol w="638650"/>
                <a:gridCol w="638650"/>
                <a:gridCol w="638650"/>
                <a:gridCol w="638650"/>
                <a:gridCol w="713600"/>
                <a:gridCol w="563700"/>
                <a:gridCol w="7524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2.56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31" name="Google Shape;1831;p102"/>
          <p:cNvSpPr/>
          <p:nvPr/>
        </p:nvSpPr>
        <p:spPr>
          <a:xfrm flipH="1" rot="10800000">
            <a:off x="929101" y="2559250"/>
            <a:ext cx="631800" cy="358800"/>
          </a:xfrm>
          <a:prstGeom prst="arc">
            <a:avLst>
              <a:gd fmla="val 10729459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832" name="Google Shape;1832;p102"/>
          <p:cNvSpPr txBox="1"/>
          <p:nvPr/>
        </p:nvSpPr>
        <p:spPr>
          <a:xfrm>
            <a:off x="929100" y="2911675"/>
            <a:ext cx="5529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×−1.5</a:t>
            </a:r>
            <a:endParaRPr sz="18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6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5-01-2024/ea9a1088-a883-4701-a663-56b2270b39b4&quot; data-equatio-type=&quot;desmos&quot;&gt;&lt;mglyph src=&quot;https://equatio-api.texthelp.com/desmos/get/15-01-2024/ea9a1088-a883-4701-a663-56b2270b39b4&quot; alt=&quot;Equatio Desmos Graph&quot;/&gt;&lt;/math&gt;" id="1837" name="Google Shape;1837;p103" title="Equatio Desmos Graph"/>
          <p:cNvPicPr preferRelativeResize="0"/>
          <p:nvPr/>
        </p:nvPicPr>
        <p:blipFill rotWithShape="1">
          <a:blip r:embed="rId3">
            <a:alphaModFix/>
          </a:blip>
          <a:srcRect b="2324" l="3174" r="57730" t="0"/>
          <a:stretch/>
        </p:blipFill>
        <p:spPr>
          <a:xfrm>
            <a:off x="6069578" y="829393"/>
            <a:ext cx="2120500" cy="3973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8" name="Google Shape;1838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Garaaf samaynta saami guud oo ka yar 1 (Graphing a common ratio less than 1)</a:t>
            </a:r>
            <a:r>
              <a:rPr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39" name="Google Shape;1839;p103"/>
          <p:cNvSpPr txBox="1"/>
          <p:nvPr>
            <p:ph idx="1" type="body"/>
          </p:nvPr>
        </p:nvSpPr>
        <p:spPr>
          <a:xfrm>
            <a:off x="324000" y="759300"/>
            <a:ext cx="4519200" cy="96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1) a) Buuxi shaxda qiimaha oo garaaf tixdan joomatari (geometric sequence) leh saami guud (common ratio)</a:t>
            </a:r>
            <a:endParaRPr sz="2000"/>
          </a:p>
        </p:txBody>
      </p:sp>
      <p:graphicFrame>
        <p:nvGraphicFramePr>
          <p:cNvPr id="1840" name="Google Shape;1840;p103"/>
          <p:cNvGraphicFramePr/>
          <p:nvPr/>
        </p:nvGraphicFramePr>
        <p:xfrm>
          <a:off x="754729" y="2150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419525"/>
                <a:gridCol w="733800"/>
                <a:gridCol w="733800"/>
                <a:gridCol w="733800"/>
                <a:gridCol w="733800"/>
                <a:gridCol w="733800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225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841" name="Google Shape;1841;p103"/>
          <p:cNvGrpSpPr/>
          <p:nvPr/>
        </p:nvGrpSpPr>
        <p:grpSpPr>
          <a:xfrm>
            <a:off x="1577463" y="2658463"/>
            <a:ext cx="2912987" cy="358800"/>
            <a:chOff x="1120239" y="2330722"/>
            <a:chExt cx="3324569" cy="358800"/>
          </a:xfrm>
        </p:grpSpPr>
        <p:sp>
          <p:nvSpPr>
            <p:cNvPr id="1842" name="Google Shape;1842;p103"/>
            <p:cNvSpPr/>
            <p:nvPr/>
          </p:nvSpPr>
          <p:spPr>
            <a:xfrm flipH="1" rot="10800000">
              <a:off x="112023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43" name="Google Shape;1843;p103"/>
            <p:cNvSpPr/>
            <p:nvPr/>
          </p:nvSpPr>
          <p:spPr>
            <a:xfrm flipH="1" rot="10800000">
              <a:off x="196242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44" name="Google Shape;1844;p103"/>
            <p:cNvSpPr/>
            <p:nvPr/>
          </p:nvSpPr>
          <p:spPr>
            <a:xfrm flipH="1" rot="10800000">
              <a:off x="279711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45" name="Google Shape;1845;p103"/>
            <p:cNvSpPr/>
            <p:nvPr/>
          </p:nvSpPr>
          <p:spPr>
            <a:xfrm flipH="1" rot="10800000">
              <a:off x="363930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846" name="Google Shape;1846;p103" title="one thir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48798" y="1439566"/>
            <a:ext cx="115665" cy="38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847" name="Google Shape;1847;p103" title="times 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794460" y="3051273"/>
            <a:ext cx="247853" cy="38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848" name="Google Shape;1848;p103" title="times 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33446" y="3051273"/>
            <a:ext cx="247853" cy="38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849" name="Google Shape;1849;p103" title="times 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19246" y="3051273"/>
            <a:ext cx="247853" cy="382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1}{3}&quot;&gt;&lt;mo&gt;×&lt;/mo&gt;&lt;mfrac&gt;&lt;mn&gt;1&lt;/mn&gt;&lt;mn&gt;3&lt;/mn&gt;&lt;/mfrac&gt;&lt;/math&gt;" id="1850" name="Google Shape;1850;p103" title="times one thir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81246" y="3051273"/>
            <a:ext cx="247853" cy="382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1" name="Google Shape;1851;p103"/>
          <p:cNvSpPr txBox="1"/>
          <p:nvPr>
            <p:ph idx="4294967295" type="body"/>
          </p:nvPr>
        </p:nvSpPr>
        <p:spPr>
          <a:xfrm>
            <a:off x="82214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52" name="Google Shape;1852;p103"/>
          <p:cNvSpPr txBox="1"/>
          <p:nvPr>
            <p:ph idx="4294967295" type="body"/>
          </p:nvPr>
        </p:nvSpPr>
        <p:spPr>
          <a:xfrm>
            <a:off x="5811934" y="805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5-01-2024/92cd4552-9bdc-461d-be24-4a9937cd8e25&quot; data-equatio-type=&quot;desmos&quot;&gt;&lt;mglyph src=&quot;https://equatio-api.texthelp.com/desmos/get/15-01-2024/92cd4552-9bdc-461d-be24-4a9937cd8e25&quot; alt=&quot;Equatio Desmos Graph&quot;/&gt;&lt;/math&gt;" id="1853" name="Google Shape;1853;p103" title="Equatio Desmos Graph"/>
          <p:cNvPicPr preferRelativeResize="0"/>
          <p:nvPr/>
        </p:nvPicPr>
        <p:blipFill rotWithShape="1">
          <a:blip r:embed="rId6">
            <a:alphaModFix/>
          </a:blip>
          <a:srcRect b="1671" l="3173" r="58399" t="0"/>
          <a:stretch/>
        </p:blipFill>
        <p:spPr>
          <a:xfrm>
            <a:off x="6071126" y="840891"/>
            <a:ext cx="2070374" cy="3973659"/>
          </a:xfrm>
          <a:prstGeom prst="rect">
            <a:avLst/>
          </a:prstGeom>
          <a:noFill/>
          <a:ln>
            <a:noFill/>
          </a:ln>
        </p:spPr>
      </p:pic>
      <p:sp>
        <p:nvSpPr>
          <p:cNvPr id="1854" name="Google Shape;1854;p103"/>
          <p:cNvSpPr/>
          <p:nvPr/>
        </p:nvSpPr>
        <p:spPr>
          <a:xfrm>
            <a:off x="6042216" y="4666506"/>
            <a:ext cx="416400" cy="20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855" name="Google Shape;1855;p103"/>
          <p:cNvGraphicFramePr/>
          <p:nvPr/>
        </p:nvGraphicFramePr>
        <p:xfrm>
          <a:off x="754729" y="2150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419525"/>
                <a:gridCol w="733800"/>
                <a:gridCol w="733800"/>
                <a:gridCol w="733800"/>
                <a:gridCol w="733800"/>
                <a:gridCol w="733800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56" name="Google Shape;1856;p103"/>
          <p:cNvSpPr txBox="1"/>
          <p:nvPr/>
        </p:nvSpPr>
        <p:spPr>
          <a:xfrm flipH="1" rot="-1932">
            <a:off x="1219725" y="3694850"/>
            <a:ext cx="3202501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Common ratio between 0 and 1 giving us a downward curve.</a:t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5-01-2024/ea9a1088-a883-4701-a663-56b2270b39b4&quot; data-equatio-type=&quot;desmos&quot;&gt;&lt;mglyph src=&quot;https://equatio-api.texthelp.com/desmos/get/15-01-2024/ea9a1088-a883-4701-a663-56b2270b39b4&quot; alt=&quot;Equatio Desmos Graph&quot;/&gt;&lt;/math&gt;" id="1861" name="Google Shape;1861;p104" title="Equatio Desmos Graph"/>
          <p:cNvPicPr preferRelativeResize="0"/>
          <p:nvPr/>
        </p:nvPicPr>
        <p:blipFill rotWithShape="1">
          <a:blip r:embed="rId3">
            <a:alphaModFix/>
          </a:blip>
          <a:srcRect b="2324" l="3174" r="57730" t="0"/>
          <a:stretch/>
        </p:blipFill>
        <p:spPr>
          <a:xfrm>
            <a:off x="6069578" y="829393"/>
            <a:ext cx="2120500" cy="3973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ata-is-equatio=&quot;1&quot; data-equatio-url=&quot;https://equatio-api.texthelp.com/desmos/get/15-01-2024/b7b8f287-7712-49d2-90e9-bb8461f33282&quot; data-equatio-type=&quot;desmos&quot;&gt;&lt;mglyph src=&quot;https://equatio-api.texthelp.com/desmos/get/15-01-2024/b7b8f287-7712-49d2-90e9-bb8461f33282&quot; alt=&quot;Equatio Desmos Graph&quot;/&gt;&lt;/math&gt;" id="1862" name="Google Shape;1862;p104" title="Equatio Desmos Graph"/>
          <p:cNvPicPr preferRelativeResize="0"/>
          <p:nvPr/>
        </p:nvPicPr>
        <p:blipFill rotWithShape="1">
          <a:blip r:embed="rId4">
            <a:alphaModFix/>
          </a:blip>
          <a:srcRect b="1263" l="3344" r="57991" t="0"/>
          <a:stretch/>
        </p:blipFill>
        <p:spPr>
          <a:xfrm>
            <a:off x="6066363" y="767666"/>
            <a:ext cx="2111550" cy="404405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3}&quot;&gt;&lt;mfrac&gt;&lt;mn&gt;2&lt;/mn&gt;&lt;mn&gt;3&lt;/mn&gt;&lt;/mfrac&gt;&lt;/math&gt;" id="1863" name="Google Shape;1863;p104" title="two third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54814" y="1435653"/>
            <a:ext cx="116662" cy="3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864" name="Google Shape;1864;p104" title="times two third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98333" y="3047360"/>
            <a:ext cx="249991" cy="386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5" name="Google Shape;1865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Graphing a common ratio less than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66" name="Google Shape;1866;p104"/>
          <p:cNvSpPr txBox="1"/>
          <p:nvPr>
            <p:ph idx="1" type="body"/>
          </p:nvPr>
        </p:nvSpPr>
        <p:spPr>
          <a:xfrm>
            <a:off x="324000" y="759300"/>
            <a:ext cx="4519200" cy="961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1) b) Buuxi shaxda qiimaha oo garaaf tixdan joomatari (geometric sequence) leh saami guud (common ratio)</a:t>
            </a:r>
            <a:endParaRPr sz="2000"/>
          </a:p>
        </p:txBody>
      </p:sp>
      <p:graphicFrame>
        <p:nvGraphicFramePr>
          <p:cNvPr id="1867" name="Google Shape;1867;p104"/>
          <p:cNvGraphicFramePr/>
          <p:nvPr/>
        </p:nvGraphicFramePr>
        <p:xfrm>
          <a:off x="754729" y="2150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419525"/>
                <a:gridCol w="733800"/>
                <a:gridCol w="733800"/>
                <a:gridCol w="733800"/>
                <a:gridCol w="733800"/>
                <a:gridCol w="733800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1350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900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400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868" name="Google Shape;1868;p104"/>
          <p:cNvGrpSpPr/>
          <p:nvPr/>
        </p:nvGrpSpPr>
        <p:grpSpPr>
          <a:xfrm>
            <a:off x="1577463" y="2658463"/>
            <a:ext cx="2912987" cy="358800"/>
            <a:chOff x="1120239" y="2330722"/>
            <a:chExt cx="3324569" cy="358800"/>
          </a:xfrm>
        </p:grpSpPr>
        <p:sp>
          <p:nvSpPr>
            <p:cNvPr id="1869" name="Google Shape;1869;p104"/>
            <p:cNvSpPr/>
            <p:nvPr/>
          </p:nvSpPr>
          <p:spPr>
            <a:xfrm flipH="1" rot="10800000">
              <a:off x="112023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70" name="Google Shape;1870;p104"/>
            <p:cNvSpPr/>
            <p:nvPr/>
          </p:nvSpPr>
          <p:spPr>
            <a:xfrm flipH="1" rot="10800000">
              <a:off x="1962429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71" name="Google Shape;1871;p104"/>
            <p:cNvSpPr/>
            <p:nvPr/>
          </p:nvSpPr>
          <p:spPr>
            <a:xfrm flipH="1" rot="10800000">
              <a:off x="279711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72" name="Google Shape;1872;p104"/>
            <p:cNvSpPr/>
            <p:nvPr/>
          </p:nvSpPr>
          <p:spPr>
            <a:xfrm flipH="1" rot="10800000">
              <a:off x="3639307" y="2330722"/>
              <a:ext cx="8055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</p:grpSp>
      <p:sp>
        <p:nvSpPr>
          <p:cNvPr id="1873" name="Google Shape;1873;p104"/>
          <p:cNvSpPr txBox="1"/>
          <p:nvPr>
            <p:ph idx="4294967295" type="body"/>
          </p:nvPr>
        </p:nvSpPr>
        <p:spPr>
          <a:xfrm>
            <a:off x="8221440" y="4393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4" name="Google Shape;1874;p104"/>
          <p:cNvSpPr txBox="1"/>
          <p:nvPr>
            <p:ph idx="4294967295" type="body"/>
          </p:nvPr>
        </p:nvSpPr>
        <p:spPr>
          <a:xfrm>
            <a:off x="5811934" y="80532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75" name="Google Shape;1875;p104"/>
          <p:cNvSpPr/>
          <p:nvPr/>
        </p:nvSpPr>
        <p:spPr>
          <a:xfrm>
            <a:off x="6042225" y="4643499"/>
            <a:ext cx="416400" cy="177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876" name="Google Shape;1876;p104"/>
          <p:cNvGraphicFramePr/>
          <p:nvPr/>
        </p:nvGraphicFramePr>
        <p:xfrm>
          <a:off x="754729" y="2150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419525"/>
                <a:gridCol w="733800"/>
                <a:gridCol w="733800"/>
                <a:gridCol w="733800"/>
                <a:gridCol w="733800"/>
                <a:gridCol w="733800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2025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77" name="Google Shape;1877;p104"/>
          <p:cNvSpPr txBox="1"/>
          <p:nvPr/>
        </p:nvSpPr>
        <p:spPr>
          <a:xfrm flipH="1" rot="-1797">
            <a:off x="1219950" y="3694725"/>
            <a:ext cx="34434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Saami guud (common ratio) inta u dhaxaysa 0 iyo 1 oo na siinaya qalooc hoos u dhaca oo ka yar qaloocayaga.</a:t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878" name="Google Shape;1878;p104" title="times two third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30160" y="3047360"/>
            <a:ext cx="249991" cy="3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879" name="Google Shape;1879;p104" title="times two third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61987" y="3047360"/>
            <a:ext cx="249991" cy="3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times\frac{2}{3}&quot;&gt;&lt;mo&gt;×&lt;/mo&gt;&lt;mfrac&gt;&lt;mn&gt;2&lt;/mn&gt;&lt;mn&gt;3&lt;/mn&gt;&lt;/mfrac&gt;&lt;/math&gt;" id="1880" name="Google Shape;1880;p104" title="times two third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023987" y="3047360"/>
            <a:ext cx="249991" cy="38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}{3}&quot;&gt;&lt;mfrac&gt;&lt;mn&gt;1&lt;/mn&gt;&lt;mn&gt;3&lt;/mn&gt;&lt;/mfrac&gt;&lt;/math&gt;" id="1881" name="Google Shape;1881;p104" title="one thir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30585" y="4304993"/>
            <a:ext cx="115665" cy="38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ata-is-equatio=&quot;1&quot; data-equatio-url=&quot;https://equatio-api.texthelp.com/desmos/get/15-01-2024/fff191bc-b0b7-4f0f-9484-bb1aa3828db8&quot; data-equatio-type=&quot;desmos&quot;&gt;&lt;mglyph src=&quot;https://equatio-api.texthelp.com/desmos/get/15-01-2024/fff191bc-b0b7-4f0f-9484-bb1aa3828db8&quot; alt=&quot;Equatio Desmos Graph&quot;/&gt;&lt;/math&gt;" id="1886" name="Google Shape;1886;p105" title="Equatio Desmos Graph"/>
          <p:cNvPicPr preferRelativeResize="0"/>
          <p:nvPr/>
        </p:nvPicPr>
        <p:blipFill rotWithShape="1">
          <a:blip r:embed="rId3">
            <a:alphaModFix/>
          </a:blip>
          <a:srcRect b="0" l="6331" r="56747" t="0"/>
          <a:stretch/>
        </p:blipFill>
        <p:spPr>
          <a:xfrm>
            <a:off x="6172397" y="821632"/>
            <a:ext cx="1970624" cy="4003203"/>
          </a:xfrm>
          <a:prstGeom prst="rect">
            <a:avLst/>
          </a:prstGeom>
          <a:noFill/>
          <a:ln>
            <a:noFill/>
          </a:ln>
        </p:spPr>
      </p:pic>
      <p:sp>
        <p:nvSpPr>
          <p:cNvPr id="1887" name="Google Shape;1887;p105"/>
          <p:cNvSpPr txBox="1"/>
          <p:nvPr>
            <p:ph idx="1" type="body"/>
          </p:nvPr>
        </p:nvSpPr>
        <p:spPr>
          <a:xfrm>
            <a:off x="324000" y="759300"/>
            <a:ext cx="4500000" cy="1099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2) Buuxi shaxda qiimaha oo garaaf tixdan joomatari (geometric sequence) leh saami guud (common ratio) −1.5</a:t>
            </a:r>
            <a:r>
              <a:rPr lang="en-GB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8" name="Google Shape;1888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Graphing a common ratio less than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</a:t>
            </a:r>
            <a:endParaRPr sz="20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89" name="Google Shape;1889;p105"/>
          <p:cNvSpPr txBox="1"/>
          <p:nvPr>
            <p:ph idx="4294967295" type="body"/>
          </p:nvPr>
        </p:nvSpPr>
        <p:spPr>
          <a:xfrm>
            <a:off x="8221440" y="2488887"/>
            <a:ext cx="197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n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0" name="Google Shape;1890;p105"/>
          <p:cNvSpPr txBox="1"/>
          <p:nvPr>
            <p:ph idx="4294967295" type="body"/>
          </p:nvPr>
        </p:nvSpPr>
        <p:spPr>
          <a:xfrm>
            <a:off x="5888134" y="770807"/>
            <a:ext cx="2592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91" name="Google Shape;1891;p105"/>
          <p:cNvSpPr/>
          <p:nvPr/>
        </p:nvSpPr>
        <p:spPr>
          <a:xfrm>
            <a:off x="6042216" y="4666506"/>
            <a:ext cx="416400" cy="204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ata-is-equatio=&quot;1&quot; data-equatio-url=&quot;https://equatio-api.texthelp.com/desmos/get/15-01-2024/7bfe3636-afe4-499e-b14e-e253ebfaee90&quot; data-equatio-type=&quot;desmos&quot;&gt;&lt;mglyph src=&quot;https://equatio-api.texthelp.com/desmos/get/15-01-2024/7bfe3636-afe4-499e-b14e-e253ebfaee90&quot; alt=&quot;Equatio Desmos Graph&quot;/&gt;&lt;/math&gt;" id="1892" name="Google Shape;1892;p105" title="Equatio Desmos Graph"/>
          <p:cNvPicPr preferRelativeResize="0"/>
          <p:nvPr/>
        </p:nvPicPr>
        <p:blipFill rotWithShape="1">
          <a:blip r:embed="rId4">
            <a:alphaModFix/>
          </a:blip>
          <a:srcRect b="0" l="6032" r="56217" t="0"/>
          <a:stretch/>
        </p:blipFill>
        <p:spPr>
          <a:xfrm>
            <a:off x="6164225" y="817197"/>
            <a:ext cx="2015024" cy="40032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93" name="Google Shape;1893;p105"/>
          <p:cNvGrpSpPr/>
          <p:nvPr/>
        </p:nvGrpSpPr>
        <p:grpSpPr>
          <a:xfrm>
            <a:off x="1589730" y="2559250"/>
            <a:ext cx="3945182" cy="675825"/>
            <a:chOff x="1360599" y="2025850"/>
            <a:chExt cx="3169330" cy="675825"/>
          </a:xfrm>
        </p:grpSpPr>
        <p:sp>
          <p:nvSpPr>
            <p:cNvPr id="1894" name="Google Shape;1894;p105"/>
            <p:cNvSpPr/>
            <p:nvPr/>
          </p:nvSpPr>
          <p:spPr>
            <a:xfrm flipH="1" rot="10800000">
              <a:off x="1360599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95" name="Google Shape;1895;p105"/>
            <p:cNvSpPr/>
            <p:nvPr/>
          </p:nvSpPr>
          <p:spPr>
            <a:xfrm flipH="1" rot="10800000">
              <a:off x="1886590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sp>
          <p:nvSpPr>
            <p:cNvPr id="1896" name="Google Shape;1896;p105"/>
            <p:cNvSpPr/>
            <p:nvPr/>
          </p:nvSpPr>
          <p:spPr>
            <a:xfrm flipH="1" rot="10800000">
              <a:off x="2417308" y="2025850"/>
              <a:ext cx="507600" cy="358800"/>
            </a:xfrm>
            <a:prstGeom prst="arc">
              <a:avLst>
                <a:gd fmla="val 10729459" name="adj1"/>
                <a:gd fmla="val 0" name="adj2"/>
              </a:avLst>
            </a:pr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triangl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chemeClr val="accent5"/>
                </a:solidFill>
              </a:endParaRPr>
            </a:p>
          </p:txBody>
        </p:sp>
        <p:grpSp>
          <p:nvGrpSpPr>
            <p:cNvPr id="1897" name="Google Shape;1897;p105"/>
            <p:cNvGrpSpPr/>
            <p:nvPr/>
          </p:nvGrpSpPr>
          <p:grpSpPr>
            <a:xfrm>
              <a:off x="2949377" y="2025850"/>
              <a:ext cx="1564395" cy="358800"/>
              <a:chOff x="1120239" y="2330722"/>
              <a:chExt cx="2482378" cy="358800"/>
            </a:xfrm>
          </p:grpSpPr>
          <p:sp>
            <p:nvSpPr>
              <p:cNvPr id="1898" name="Google Shape;1898;p105"/>
              <p:cNvSpPr/>
              <p:nvPr/>
            </p:nvSpPr>
            <p:spPr>
              <a:xfrm flipH="1" rot="10800000">
                <a:off x="1120239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  <p:sp>
            <p:nvSpPr>
              <p:cNvPr id="1899" name="Google Shape;1899;p105"/>
              <p:cNvSpPr/>
              <p:nvPr/>
            </p:nvSpPr>
            <p:spPr>
              <a:xfrm flipH="1" rot="10800000">
                <a:off x="1962429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  <p:sp>
            <p:nvSpPr>
              <p:cNvPr id="1900" name="Google Shape;1900;p105"/>
              <p:cNvSpPr/>
              <p:nvPr/>
            </p:nvSpPr>
            <p:spPr>
              <a:xfrm flipH="1" rot="10800000">
                <a:off x="2797117" y="2330722"/>
                <a:ext cx="805500" cy="358800"/>
              </a:xfrm>
              <a:prstGeom prst="arc">
                <a:avLst>
                  <a:gd fmla="val 10729459" name="adj1"/>
                  <a:gd fmla="val 0" name="adj2"/>
                </a:avLst>
              </a:prstGeom>
              <a:noFill/>
              <a:ln cap="flat" cmpd="sng" w="1905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triangl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solidFill>
                    <a:schemeClr val="accent5"/>
                  </a:solidFill>
                </a:endParaRPr>
              </a:p>
            </p:txBody>
          </p:sp>
        </p:grpSp>
        <p:sp>
          <p:nvSpPr>
            <p:cNvPr id="1901" name="Google Shape;1901;p105"/>
            <p:cNvSpPr txBox="1"/>
            <p:nvPr/>
          </p:nvSpPr>
          <p:spPr>
            <a:xfrm>
              <a:off x="1376615" y="2378275"/>
              <a:ext cx="4410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×−1.5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02" name="Google Shape;1902;p105"/>
            <p:cNvSpPr txBox="1"/>
            <p:nvPr/>
          </p:nvSpPr>
          <p:spPr>
            <a:xfrm>
              <a:off x="1920640" y="2378275"/>
              <a:ext cx="4410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×−1.5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03" name="Google Shape;1903;p105"/>
            <p:cNvSpPr txBox="1"/>
            <p:nvPr/>
          </p:nvSpPr>
          <p:spPr>
            <a:xfrm>
              <a:off x="2456856" y="2378275"/>
              <a:ext cx="4410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×−1.5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04" name="Google Shape;1904;p105"/>
            <p:cNvSpPr txBox="1"/>
            <p:nvPr/>
          </p:nvSpPr>
          <p:spPr>
            <a:xfrm>
              <a:off x="2988333" y="2378275"/>
              <a:ext cx="4410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×−1.5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05" name="Google Shape;1905;p105"/>
            <p:cNvSpPr txBox="1"/>
            <p:nvPr/>
          </p:nvSpPr>
          <p:spPr>
            <a:xfrm>
              <a:off x="3532357" y="2378275"/>
              <a:ext cx="4410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×−1.5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06" name="Google Shape;1906;p105"/>
            <p:cNvSpPr txBox="1"/>
            <p:nvPr/>
          </p:nvSpPr>
          <p:spPr>
            <a:xfrm>
              <a:off x="4088930" y="2378275"/>
              <a:ext cx="441000" cy="323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accent5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×−1.5</a:t>
              </a:r>
              <a:endParaRPr sz="1800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graphicFrame>
        <p:nvGraphicFramePr>
          <p:cNvPr id="1907" name="Google Shape;1907;p105"/>
          <p:cNvGraphicFramePr/>
          <p:nvPr/>
        </p:nvGraphicFramePr>
        <p:xfrm>
          <a:off x="331804" y="20511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33350"/>
                <a:gridCol w="638650"/>
                <a:gridCol w="638650"/>
                <a:gridCol w="638650"/>
                <a:gridCol w="638650"/>
                <a:gridCol w="638650"/>
                <a:gridCol w="713600"/>
                <a:gridCol w="563700"/>
                <a:gridCol w="7524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2.56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−3.84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5.76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−8.64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12.96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−19.44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29.16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−43.74</a:t>
                      </a:r>
                      <a:endParaRPr sz="1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08" name="Google Shape;1908;p105"/>
          <p:cNvSpPr/>
          <p:nvPr/>
        </p:nvSpPr>
        <p:spPr>
          <a:xfrm flipH="1" rot="10800000">
            <a:off x="929101" y="2559250"/>
            <a:ext cx="631800" cy="358800"/>
          </a:xfrm>
          <a:prstGeom prst="arc">
            <a:avLst>
              <a:gd fmla="val 10729459" name="adj1"/>
              <a:gd fmla="val 0" name="adj2"/>
            </a:avLst>
          </a:prstGeom>
          <a:noFill/>
          <a:ln cap="flat" cmpd="sng" w="19050">
            <a:solidFill>
              <a:schemeClr val="accent5"/>
            </a:solidFill>
            <a:prstDash val="solid"/>
            <a:round/>
            <a:headEnd len="sm" w="sm" type="none"/>
            <a:tailEnd len="sm" w="sm" type="triangl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chemeClr val="accent5"/>
              </a:solidFill>
            </a:endParaRPr>
          </a:p>
        </p:txBody>
      </p:sp>
      <p:sp>
        <p:nvSpPr>
          <p:cNvPr id="1909" name="Google Shape;1909;p105"/>
          <p:cNvSpPr txBox="1"/>
          <p:nvPr/>
        </p:nvSpPr>
        <p:spPr>
          <a:xfrm>
            <a:off x="929100" y="2911675"/>
            <a:ext cx="5529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×−1.5</a:t>
            </a:r>
            <a:endParaRPr sz="1800">
              <a:solidFill>
                <a:schemeClr val="accent5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1910" name="Google Shape;1910;p105"/>
          <p:cNvGraphicFramePr/>
          <p:nvPr/>
        </p:nvGraphicFramePr>
        <p:xfrm>
          <a:off x="331804" y="205113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{60F7EB0D-8A17-4FA8-BC3F-B6060C92716C}</a:tableStyleId>
              </a:tblPr>
              <a:tblGrid>
                <a:gridCol w="333350"/>
                <a:gridCol w="638650"/>
                <a:gridCol w="638650"/>
                <a:gridCol w="638650"/>
                <a:gridCol w="638650"/>
                <a:gridCol w="638650"/>
                <a:gridCol w="713600"/>
                <a:gridCol w="563700"/>
                <a:gridCol w="752425"/>
              </a:tblGrid>
              <a:tr h="303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</a:t>
                      </a:r>
                      <a:endParaRPr sz="18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920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2.56</a:t>
                      </a:r>
                      <a:endParaRPr sz="1200"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18000" marB="18000" marR="18000" marL="18000">
                    <a:lnL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11" name="Google Shape;1911;p105"/>
          <p:cNvSpPr txBox="1"/>
          <p:nvPr/>
        </p:nvSpPr>
        <p:spPr>
          <a:xfrm flipH="1" rot="-2038">
            <a:off x="762600" y="3542130"/>
            <a:ext cx="4554601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Saami guud (common ratio) taban oo na siinaya ereyo isbeddelaya, kuwa toganna sameeya qalooc, kuwa tabanna sameeya qalooc.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p106"/>
          <p:cNvSpPr txBox="1"/>
          <p:nvPr>
            <p:ph idx="1" type="body"/>
          </p:nvPr>
        </p:nvSpPr>
        <p:spPr>
          <a:xfrm>
            <a:off x="324000" y="1080000"/>
            <a:ext cx="8113800" cy="162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u matali karnaa tixaha joomatari (geometric sequences) garaaf ahaan oo qaddarin karnaa in qaarkood sameeyaan qalooc kor u kaca, qaarkood qalooc hoos u dhaca, qaarna isbeddelaan togan ilaa taban.</a:t>
            </a:r>
            <a:endParaRPr/>
          </a:p>
        </p:txBody>
      </p:sp>
      <p:sp>
        <p:nvSpPr>
          <p:cNvPr id="1917" name="Google Shape;1917;p106"/>
          <p:cNvSpPr txBox="1"/>
          <p:nvPr>
            <p:ph type="title"/>
          </p:nvPr>
        </p:nvSpPr>
        <p:spPr>
          <a:xfrm>
            <a:off x="1661787" y="43825"/>
            <a:ext cx="58782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Representing geometric sequences graphically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