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2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453CC0F-1499-456E-8E7E-2329420C4EBA}">
  <a:tblStyle styleId="{F453CC0F-1499-456E-8E7E-2329420C4EB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 Id="rId57" Type="http://schemas.openxmlformats.org/officeDocument/2006/relationships/slide" Target="slides/slide52.xml"/><Relationship Id="rId58" Type="http://schemas.openxmlformats.org/officeDocument/2006/relationships/slide" Target="slides/slide53.xml"/><Relationship Id="rId59" Type="http://schemas.openxmlformats.org/officeDocument/2006/relationships/slide" Target="slides/slide54.xml"/><Relationship Id="rId60" Type="http://schemas.openxmlformats.org/officeDocument/2006/relationships/slide" Target="slides/slide55.xml"/><Relationship Id="rId61" Type="http://schemas.openxmlformats.org/officeDocument/2006/relationships/slide" Target="slides/slide56.xml"/><Relationship Id="rId62" Type="http://schemas.openxmlformats.org/officeDocument/2006/relationships/slide" Target="slides/slide57.xml"/><Relationship Id="rId63" Type="http://schemas.openxmlformats.org/officeDocument/2006/relationships/slide" Target="slides/slide58.xml"/><Relationship Id="rId64" Type="http://schemas.openxmlformats.org/officeDocument/2006/relationships/slide" Target="slides/slide59.xml"/><Relationship Id="rId65" Type="http://schemas.openxmlformats.org/officeDocument/2006/relationships/slide" Target="slides/slide60.xml"/><Relationship Id="rId66" Type="http://schemas.openxmlformats.org/officeDocument/2006/relationships/slide" Target="slides/slide61.xml"/><Relationship Id="rId67" Type="http://schemas.openxmlformats.org/officeDocument/2006/relationships/slide" Target="slides/slide62.xml"/><Relationship Id="rId68" Type="http://schemas.openxmlformats.org/officeDocument/2006/relationships/slide" Target="slides/slide63.xml"/><Relationship Id="rId69" Type="http://schemas.openxmlformats.org/officeDocument/2006/relationships/slide" Target="slides/slide64.xml"/><Relationship Id="rId70"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7" name="Google Shape;847;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2f514e1c533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2f514e1c533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g2efeb997c4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2" name="Google Shape;862;g2efeb997c4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g2f514e1c533_0_8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0" name="Google Shape;870;g2f514e1c533_0_8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g2f514e1c533_0_8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3" name="Google Shape;883;g2f514e1c533_0_8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g2f514e1c533_0_8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1" name="Google Shape;891;g2f514e1c533_0_8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2f514e1c533_0_8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2f514e1c533_0_8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5" name="Shape 905"/>
        <p:cNvGrpSpPr/>
        <p:nvPr/>
      </p:nvGrpSpPr>
      <p:grpSpPr>
        <a:xfrm>
          <a:off x="0" y="0"/>
          <a:ext cx="0" cy="0"/>
          <a:chOff x="0" y="0"/>
          <a:chExt cx="0" cy="0"/>
        </a:xfrm>
      </p:grpSpPr>
      <p:sp>
        <p:nvSpPr>
          <p:cNvPr id="906" name="Google Shape;906;g2f514e1c533_0_9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7" name="Google Shape;907;g2f514e1c533_0_9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2f514e1c533_0_9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0" name="Google Shape;920;g2f514e1c533_0_9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2f514e1c533_0_9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2f514e1c533_0_9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g2f514e1c533_0_9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9" name="Google Shape;939;g2f514e1c533_0_9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g2f514e1c533_0_9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2" name="Google Shape;952;g2f514e1c533_0_9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0" name="Shape 960"/>
        <p:cNvGrpSpPr/>
        <p:nvPr/>
      </p:nvGrpSpPr>
      <p:grpSpPr>
        <a:xfrm>
          <a:off x="0" y="0"/>
          <a:ext cx="0" cy="0"/>
          <a:chOff x="0" y="0"/>
          <a:chExt cx="0" cy="0"/>
        </a:xfrm>
      </p:grpSpPr>
      <p:sp>
        <p:nvSpPr>
          <p:cNvPr id="961" name="Google Shape;961;g2f514e1c533_0_9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2" name="Google Shape;962;g2f514e1c533_0_9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7" name="Shape 977"/>
        <p:cNvGrpSpPr/>
        <p:nvPr/>
      </p:nvGrpSpPr>
      <p:grpSpPr>
        <a:xfrm>
          <a:off x="0" y="0"/>
          <a:ext cx="0" cy="0"/>
          <a:chOff x="0" y="0"/>
          <a:chExt cx="0" cy="0"/>
        </a:xfrm>
      </p:grpSpPr>
      <p:sp>
        <p:nvSpPr>
          <p:cNvPr id="978" name="Google Shape;978;g2f514e1c533_0_10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9" name="Google Shape;979;g2f514e1c533_0_10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g2f514e1c533_0_10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0" name="Google Shape;990;g2f514e1c533_0_10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7" name="Shape 997"/>
        <p:cNvGrpSpPr/>
        <p:nvPr/>
      </p:nvGrpSpPr>
      <p:grpSpPr>
        <a:xfrm>
          <a:off x="0" y="0"/>
          <a:ext cx="0" cy="0"/>
          <a:chOff x="0" y="0"/>
          <a:chExt cx="0" cy="0"/>
        </a:xfrm>
      </p:grpSpPr>
      <p:sp>
        <p:nvSpPr>
          <p:cNvPr id="998" name="Google Shape;998;g2f514e1c533_0_10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9" name="Google Shape;999;g2f514e1c533_0_10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9" name="Shape 1009"/>
        <p:cNvGrpSpPr/>
        <p:nvPr/>
      </p:nvGrpSpPr>
      <p:grpSpPr>
        <a:xfrm>
          <a:off x="0" y="0"/>
          <a:ext cx="0" cy="0"/>
          <a:chOff x="0" y="0"/>
          <a:chExt cx="0" cy="0"/>
        </a:xfrm>
      </p:grpSpPr>
      <p:sp>
        <p:nvSpPr>
          <p:cNvPr id="1010" name="Google Shape;1010;g2f514e1c533_0_10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1" name="Google Shape;1011;g2f514e1c533_0_10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g2f514e1c533_0_10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5" name="Google Shape;1025;g2f514e1c533_0_10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g2f514e1c533_0_1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6" name="Google Shape;1036;g2f514e1c533_0_1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7" name="Shape 1047"/>
        <p:cNvGrpSpPr/>
        <p:nvPr/>
      </p:nvGrpSpPr>
      <p:grpSpPr>
        <a:xfrm>
          <a:off x="0" y="0"/>
          <a:ext cx="0" cy="0"/>
          <a:chOff x="0" y="0"/>
          <a:chExt cx="0" cy="0"/>
        </a:xfrm>
      </p:grpSpPr>
      <p:sp>
        <p:nvSpPr>
          <p:cNvPr id="1048" name="Google Shape;1048;g2f514e1c533_0_1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9" name="Google Shape;1049;g2f514e1c533_0_1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g2f514e1c533_0_1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1" name="Google Shape;1061;g2f514e1c533_0_1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g2f514e1c533_0_1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1" name="Google Shape;1081;g2f514e1c533_0_1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g2f514e1c533_0_14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6" name="Google Shape;1096;g2f514e1c533_0_14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g2f514e1c533_0_1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9" name="Google Shape;1119;g2f514e1c533_0_1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3" name="Shape 1143"/>
        <p:cNvGrpSpPr/>
        <p:nvPr/>
      </p:nvGrpSpPr>
      <p:grpSpPr>
        <a:xfrm>
          <a:off x="0" y="0"/>
          <a:ext cx="0" cy="0"/>
          <a:chOff x="0" y="0"/>
          <a:chExt cx="0" cy="0"/>
        </a:xfrm>
      </p:grpSpPr>
      <p:sp>
        <p:nvSpPr>
          <p:cNvPr id="1144" name="Google Shape;1144;g2f514e1c533_0_1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5" name="Google Shape;1145;g2f514e1c533_0_1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2" name="Shape 1152"/>
        <p:cNvGrpSpPr/>
        <p:nvPr/>
      </p:nvGrpSpPr>
      <p:grpSpPr>
        <a:xfrm>
          <a:off x="0" y="0"/>
          <a:ext cx="0" cy="0"/>
          <a:chOff x="0" y="0"/>
          <a:chExt cx="0" cy="0"/>
        </a:xfrm>
      </p:grpSpPr>
      <p:sp>
        <p:nvSpPr>
          <p:cNvPr id="1153" name="Google Shape;1153;g2f514e1c533_0_1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4" name="Google Shape;1154;g2f514e1c533_0_1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5" name="Shape 1165"/>
        <p:cNvGrpSpPr/>
        <p:nvPr/>
      </p:nvGrpSpPr>
      <p:grpSpPr>
        <a:xfrm>
          <a:off x="0" y="0"/>
          <a:ext cx="0" cy="0"/>
          <a:chOff x="0" y="0"/>
          <a:chExt cx="0" cy="0"/>
        </a:xfrm>
      </p:grpSpPr>
      <p:sp>
        <p:nvSpPr>
          <p:cNvPr id="1166" name="Google Shape;1166;g2f514e1c533_0_1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7" name="Google Shape;1167;g2f514e1c533_0_1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4" name="Shape 1174"/>
        <p:cNvGrpSpPr/>
        <p:nvPr/>
      </p:nvGrpSpPr>
      <p:grpSpPr>
        <a:xfrm>
          <a:off x="0" y="0"/>
          <a:ext cx="0" cy="0"/>
          <a:chOff x="0" y="0"/>
          <a:chExt cx="0" cy="0"/>
        </a:xfrm>
      </p:grpSpPr>
      <p:sp>
        <p:nvSpPr>
          <p:cNvPr id="1175" name="Google Shape;1175;g2f514e1c533_0_1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6" name="Google Shape;1176;g2f514e1c533_0_1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5" name="Shape 1185"/>
        <p:cNvGrpSpPr/>
        <p:nvPr/>
      </p:nvGrpSpPr>
      <p:grpSpPr>
        <a:xfrm>
          <a:off x="0" y="0"/>
          <a:ext cx="0" cy="0"/>
          <a:chOff x="0" y="0"/>
          <a:chExt cx="0" cy="0"/>
        </a:xfrm>
      </p:grpSpPr>
      <p:sp>
        <p:nvSpPr>
          <p:cNvPr id="1186" name="Google Shape;1186;g2f514e1c533_0_13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7" name="Google Shape;1187;g2f514e1c533_0_1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0" name="Shape 1200"/>
        <p:cNvGrpSpPr/>
        <p:nvPr/>
      </p:nvGrpSpPr>
      <p:grpSpPr>
        <a:xfrm>
          <a:off x="0" y="0"/>
          <a:ext cx="0" cy="0"/>
          <a:chOff x="0" y="0"/>
          <a:chExt cx="0" cy="0"/>
        </a:xfrm>
      </p:grpSpPr>
      <p:sp>
        <p:nvSpPr>
          <p:cNvPr id="1201" name="Google Shape;1201;g2f514e1c533_0_13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2" name="Google Shape;1202;g2f514e1c533_0_1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g2f514e1c533_0_1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0" name="Google Shape;1210;g2f514e1c533_0_1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7" name="Shape 1217"/>
        <p:cNvGrpSpPr/>
        <p:nvPr/>
      </p:nvGrpSpPr>
      <p:grpSpPr>
        <a:xfrm>
          <a:off x="0" y="0"/>
          <a:ext cx="0" cy="0"/>
          <a:chOff x="0" y="0"/>
          <a:chExt cx="0" cy="0"/>
        </a:xfrm>
      </p:grpSpPr>
      <p:sp>
        <p:nvSpPr>
          <p:cNvPr id="1218" name="Google Shape;1218;g2f514e1c533_0_13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9" name="Google Shape;1219;g2f514e1c533_0_1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8" name="Shape 1228"/>
        <p:cNvGrpSpPr/>
        <p:nvPr/>
      </p:nvGrpSpPr>
      <p:grpSpPr>
        <a:xfrm>
          <a:off x="0" y="0"/>
          <a:ext cx="0" cy="0"/>
          <a:chOff x="0" y="0"/>
          <a:chExt cx="0" cy="0"/>
        </a:xfrm>
      </p:grpSpPr>
      <p:sp>
        <p:nvSpPr>
          <p:cNvPr id="1229" name="Google Shape;1229;g2f514e1c533_0_13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0" name="Google Shape;1230;g2f514e1c533_0_13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7" name="Shape 1237"/>
        <p:cNvGrpSpPr/>
        <p:nvPr/>
      </p:nvGrpSpPr>
      <p:grpSpPr>
        <a:xfrm>
          <a:off x="0" y="0"/>
          <a:ext cx="0" cy="0"/>
          <a:chOff x="0" y="0"/>
          <a:chExt cx="0" cy="0"/>
        </a:xfrm>
      </p:grpSpPr>
      <p:sp>
        <p:nvSpPr>
          <p:cNvPr id="1238" name="Google Shape;1238;g2f514e1c533_0_14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9" name="Google Shape;1239;g2f514e1c533_0_1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9" name="Shape 1259"/>
        <p:cNvGrpSpPr/>
        <p:nvPr/>
      </p:nvGrpSpPr>
      <p:grpSpPr>
        <a:xfrm>
          <a:off x="0" y="0"/>
          <a:ext cx="0" cy="0"/>
          <a:chOff x="0" y="0"/>
          <a:chExt cx="0" cy="0"/>
        </a:xfrm>
      </p:grpSpPr>
      <p:sp>
        <p:nvSpPr>
          <p:cNvPr id="1260" name="Google Shape;1260;g2f514e1c533_0_14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1" name="Google Shape;1261;g2f514e1c533_0_1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1" name="Shape 1281"/>
        <p:cNvGrpSpPr/>
        <p:nvPr/>
      </p:nvGrpSpPr>
      <p:grpSpPr>
        <a:xfrm>
          <a:off x="0" y="0"/>
          <a:ext cx="0" cy="0"/>
          <a:chOff x="0" y="0"/>
          <a:chExt cx="0" cy="0"/>
        </a:xfrm>
      </p:grpSpPr>
      <p:sp>
        <p:nvSpPr>
          <p:cNvPr id="1282" name="Google Shape;1282;g2f514e1c533_0_14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3" name="Google Shape;1283;g2f514e1c533_0_14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0" name="Shape 1290"/>
        <p:cNvGrpSpPr/>
        <p:nvPr/>
      </p:nvGrpSpPr>
      <p:grpSpPr>
        <a:xfrm>
          <a:off x="0" y="0"/>
          <a:ext cx="0" cy="0"/>
          <a:chOff x="0" y="0"/>
          <a:chExt cx="0" cy="0"/>
        </a:xfrm>
      </p:grpSpPr>
      <p:sp>
        <p:nvSpPr>
          <p:cNvPr id="1291" name="Google Shape;1291;g2f514e1c533_0_15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2" name="Google Shape;1292;g2f514e1c533_0_15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8" name="Shape 1298"/>
        <p:cNvGrpSpPr/>
        <p:nvPr/>
      </p:nvGrpSpPr>
      <p:grpSpPr>
        <a:xfrm>
          <a:off x="0" y="0"/>
          <a:ext cx="0" cy="0"/>
          <a:chOff x="0" y="0"/>
          <a:chExt cx="0" cy="0"/>
        </a:xfrm>
      </p:grpSpPr>
      <p:sp>
        <p:nvSpPr>
          <p:cNvPr id="1299" name="Google Shape;1299;g2f514e1c533_0_15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0" name="Google Shape;1300;g2f514e1c533_0_15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0" name="Shape 1310"/>
        <p:cNvGrpSpPr/>
        <p:nvPr/>
      </p:nvGrpSpPr>
      <p:grpSpPr>
        <a:xfrm>
          <a:off x="0" y="0"/>
          <a:ext cx="0" cy="0"/>
          <a:chOff x="0" y="0"/>
          <a:chExt cx="0" cy="0"/>
        </a:xfrm>
      </p:grpSpPr>
      <p:sp>
        <p:nvSpPr>
          <p:cNvPr id="1311" name="Google Shape;1311;g2f514e1c533_0_15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2" name="Google Shape;1312;g2f514e1c533_0_15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9" name="Shape 1319"/>
        <p:cNvGrpSpPr/>
        <p:nvPr/>
      </p:nvGrpSpPr>
      <p:grpSpPr>
        <a:xfrm>
          <a:off x="0" y="0"/>
          <a:ext cx="0" cy="0"/>
          <a:chOff x="0" y="0"/>
          <a:chExt cx="0" cy="0"/>
        </a:xfrm>
      </p:grpSpPr>
      <p:sp>
        <p:nvSpPr>
          <p:cNvPr id="1320" name="Google Shape;1320;g2f514e1c533_0_15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1" name="Google Shape;1321;g2f514e1c533_0_15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8" name="Shape 1328"/>
        <p:cNvGrpSpPr/>
        <p:nvPr/>
      </p:nvGrpSpPr>
      <p:grpSpPr>
        <a:xfrm>
          <a:off x="0" y="0"/>
          <a:ext cx="0" cy="0"/>
          <a:chOff x="0" y="0"/>
          <a:chExt cx="0" cy="0"/>
        </a:xfrm>
      </p:grpSpPr>
      <p:sp>
        <p:nvSpPr>
          <p:cNvPr id="1329" name="Google Shape;1329;g2f514e1c533_0_15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0" name="Google Shape;1330;g2f514e1c533_0_15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4" name="Shape 1344"/>
        <p:cNvGrpSpPr/>
        <p:nvPr/>
      </p:nvGrpSpPr>
      <p:grpSpPr>
        <a:xfrm>
          <a:off x="0" y="0"/>
          <a:ext cx="0" cy="0"/>
          <a:chOff x="0" y="0"/>
          <a:chExt cx="0" cy="0"/>
        </a:xfrm>
      </p:grpSpPr>
      <p:sp>
        <p:nvSpPr>
          <p:cNvPr id="1345" name="Google Shape;1345;g2f514e1c533_0_15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6" name="Google Shape;1346;g2f514e1c533_0_15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5" name="Shape 1355"/>
        <p:cNvGrpSpPr/>
        <p:nvPr/>
      </p:nvGrpSpPr>
      <p:grpSpPr>
        <a:xfrm>
          <a:off x="0" y="0"/>
          <a:ext cx="0" cy="0"/>
          <a:chOff x="0" y="0"/>
          <a:chExt cx="0" cy="0"/>
        </a:xfrm>
      </p:grpSpPr>
      <p:sp>
        <p:nvSpPr>
          <p:cNvPr id="1356" name="Google Shape;1356;g2f514e1c533_0_15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7" name="Google Shape;1357;g2f514e1c533_0_15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5" name="Shape 1365"/>
        <p:cNvGrpSpPr/>
        <p:nvPr/>
      </p:nvGrpSpPr>
      <p:grpSpPr>
        <a:xfrm>
          <a:off x="0" y="0"/>
          <a:ext cx="0" cy="0"/>
          <a:chOff x="0" y="0"/>
          <a:chExt cx="0" cy="0"/>
        </a:xfrm>
      </p:grpSpPr>
      <p:sp>
        <p:nvSpPr>
          <p:cNvPr id="1366" name="Google Shape;1366;g2f514e1c533_0_15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7" name="Google Shape;1367;g2f514e1c533_0_15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9" name="Shape 1379"/>
        <p:cNvGrpSpPr/>
        <p:nvPr/>
      </p:nvGrpSpPr>
      <p:grpSpPr>
        <a:xfrm>
          <a:off x="0" y="0"/>
          <a:ext cx="0" cy="0"/>
          <a:chOff x="0" y="0"/>
          <a:chExt cx="0" cy="0"/>
        </a:xfrm>
      </p:grpSpPr>
      <p:sp>
        <p:nvSpPr>
          <p:cNvPr id="1380" name="Google Shape;1380;g2f514e1c53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1" name="Google Shape;1381;g2f514e1c53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7" name="Shape 1387"/>
        <p:cNvGrpSpPr/>
        <p:nvPr/>
      </p:nvGrpSpPr>
      <p:grpSpPr>
        <a:xfrm>
          <a:off x="0" y="0"/>
          <a:ext cx="0" cy="0"/>
          <a:chOff x="0" y="0"/>
          <a:chExt cx="0" cy="0"/>
        </a:xfrm>
      </p:grpSpPr>
      <p:sp>
        <p:nvSpPr>
          <p:cNvPr id="1388" name="Google Shape;1388;g2f514e1c533_0_16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9" name="Google Shape;1389;g2f514e1c533_0_16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1" name="Shape 1401"/>
        <p:cNvGrpSpPr/>
        <p:nvPr/>
      </p:nvGrpSpPr>
      <p:grpSpPr>
        <a:xfrm>
          <a:off x="0" y="0"/>
          <a:ext cx="0" cy="0"/>
          <a:chOff x="0" y="0"/>
          <a:chExt cx="0" cy="0"/>
        </a:xfrm>
      </p:grpSpPr>
      <p:sp>
        <p:nvSpPr>
          <p:cNvPr id="1402" name="Google Shape;1402;g2f514e1c533_0_16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3" name="Google Shape;1403;g2f514e1c533_0_16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4" name="Shape 1414"/>
        <p:cNvGrpSpPr/>
        <p:nvPr/>
      </p:nvGrpSpPr>
      <p:grpSpPr>
        <a:xfrm>
          <a:off x="0" y="0"/>
          <a:ext cx="0" cy="0"/>
          <a:chOff x="0" y="0"/>
          <a:chExt cx="0" cy="0"/>
        </a:xfrm>
      </p:grpSpPr>
      <p:sp>
        <p:nvSpPr>
          <p:cNvPr id="1415" name="Google Shape;1415;g2f514e1c533_0_16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6" name="Google Shape;1416;g2f514e1c533_0_16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6" name="Shape 1426"/>
        <p:cNvGrpSpPr/>
        <p:nvPr/>
      </p:nvGrpSpPr>
      <p:grpSpPr>
        <a:xfrm>
          <a:off x="0" y="0"/>
          <a:ext cx="0" cy="0"/>
          <a:chOff x="0" y="0"/>
          <a:chExt cx="0" cy="0"/>
        </a:xfrm>
      </p:grpSpPr>
      <p:sp>
        <p:nvSpPr>
          <p:cNvPr id="1427" name="Google Shape;1427;g2f514e1c533_0_16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8" name="Google Shape;1428;g2f514e1c533_0_16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0" name="Shape 1440"/>
        <p:cNvGrpSpPr/>
        <p:nvPr/>
      </p:nvGrpSpPr>
      <p:grpSpPr>
        <a:xfrm>
          <a:off x="0" y="0"/>
          <a:ext cx="0" cy="0"/>
          <a:chOff x="0" y="0"/>
          <a:chExt cx="0" cy="0"/>
        </a:xfrm>
      </p:grpSpPr>
      <p:sp>
        <p:nvSpPr>
          <p:cNvPr id="1441" name="Google Shape;1441;g2f514e1c533_0_16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2" name="Google Shape;1442;g2f514e1c533_0_16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4" name="Shape 1454"/>
        <p:cNvGrpSpPr/>
        <p:nvPr/>
      </p:nvGrpSpPr>
      <p:grpSpPr>
        <a:xfrm>
          <a:off x="0" y="0"/>
          <a:ext cx="0" cy="0"/>
          <a:chOff x="0" y="0"/>
          <a:chExt cx="0" cy="0"/>
        </a:xfrm>
      </p:grpSpPr>
      <p:sp>
        <p:nvSpPr>
          <p:cNvPr id="1455" name="Google Shape;1455;g2f514e1c533_0_17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6" name="Google Shape;1456;g2f514e1c533_0_17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4" name="Shape 1464"/>
        <p:cNvGrpSpPr/>
        <p:nvPr/>
      </p:nvGrpSpPr>
      <p:grpSpPr>
        <a:xfrm>
          <a:off x="0" y="0"/>
          <a:ext cx="0" cy="0"/>
          <a:chOff x="0" y="0"/>
          <a:chExt cx="0" cy="0"/>
        </a:xfrm>
      </p:grpSpPr>
      <p:sp>
        <p:nvSpPr>
          <p:cNvPr id="1465" name="Google Shape;1465;g2f514e1c533_0_17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6" name="Google Shape;1466;g2f514e1c533_0_17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5" name="Shape 1475"/>
        <p:cNvGrpSpPr/>
        <p:nvPr/>
      </p:nvGrpSpPr>
      <p:grpSpPr>
        <a:xfrm>
          <a:off x="0" y="0"/>
          <a:ext cx="0" cy="0"/>
          <a:chOff x="0" y="0"/>
          <a:chExt cx="0" cy="0"/>
        </a:xfrm>
      </p:grpSpPr>
      <p:sp>
        <p:nvSpPr>
          <p:cNvPr id="1476" name="Google Shape;1476;g2f514e1c533_0_17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7" name="Google Shape;1477;g2f514e1c533_0_17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6" name="Shape 1486"/>
        <p:cNvGrpSpPr/>
        <p:nvPr/>
      </p:nvGrpSpPr>
      <p:grpSpPr>
        <a:xfrm>
          <a:off x="0" y="0"/>
          <a:ext cx="0" cy="0"/>
          <a:chOff x="0" y="0"/>
          <a:chExt cx="0" cy="0"/>
        </a:xfrm>
      </p:grpSpPr>
      <p:sp>
        <p:nvSpPr>
          <p:cNvPr id="1487" name="Google Shape;1487;g2f514e1c533_0_17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8" name="Google Shape;1488;g2f514e1c533_0_17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5" name="Shape 1495"/>
        <p:cNvGrpSpPr/>
        <p:nvPr/>
      </p:nvGrpSpPr>
      <p:grpSpPr>
        <a:xfrm>
          <a:off x="0" y="0"/>
          <a:ext cx="0" cy="0"/>
          <a:chOff x="0" y="0"/>
          <a:chExt cx="0" cy="0"/>
        </a:xfrm>
      </p:grpSpPr>
      <p:sp>
        <p:nvSpPr>
          <p:cNvPr id="1496" name="Google Shape;1496;g2f514e1c533_0_17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7" name="Google Shape;1497;g2f514e1c533_0_17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4" name="Shape 1504"/>
        <p:cNvGrpSpPr/>
        <p:nvPr/>
      </p:nvGrpSpPr>
      <p:grpSpPr>
        <a:xfrm>
          <a:off x="0" y="0"/>
          <a:ext cx="0" cy="0"/>
          <a:chOff x="0" y="0"/>
          <a:chExt cx="0" cy="0"/>
        </a:xfrm>
      </p:grpSpPr>
      <p:sp>
        <p:nvSpPr>
          <p:cNvPr id="1505" name="Google Shape;1505;g2f514e1c533_0_17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6" name="Google Shape;1506;g2f514e1c533_0_17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3" name="Shape 1513"/>
        <p:cNvGrpSpPr/>
        <p:nvPr/>
      </p:nvGrpSpPr>
      <p:grpSpPr>
        <a:xfrm>
          <a:off x="0" y="0"/>
          <a:ext cx="0" cy="0"/>
          <a:chOff x="0" y="0"/>
          <a:chExt cx="0" cy="0"/>
        </a:xfrm>
      </p:grpSpPr>
      <p:sp>
        <p:nvSpPr>
          <p:cNvPr id="1514" name="Google Shape;1514;g2f514e1c533_0_17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5" name="Google Shape;1515;g2f514e1c533_0_17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2" name="Shape 1522"/>
        <p:cNvGrpSpPr/>
        <p:nvPr/>
      </p:nvGrpSpPr>
      <p:grpSpPr>
        <a:xfrm>
          <a:off x="0" y="0"/>
          <a:ext cx="0" cy="0"/>
          <a:chOff x="0" y="0"/>
          <a:chExt cx="0" cy="0"/>
        </a:xfrm>
      </p:grpSpPr>
      <p:sp>
        <p:nvSpPr>
          <p:cNvPr id="1523" name="Google Shape;1523;g2f514e1c533_0_18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4" name="Google Shape;1524;g2f514e1c533_0_18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0" name="Shape 1530"/>
        <p:cNvGrpSpPr/>
        <p:nvPr/>
      </p:nvGrpSpPr>
      <p:grpSpPr>
        <a:xfrm>
          <a:off x="0" y="0"/>
          <a:ext cx="0" cy="0"/>
          <a:chOff x="0" y="0"/>
          <a:chExt cx="0" cy="0"/>
        </a:xfrm>
      </p:grpSpPr>
      <p:sp>
        <p:nvSpPr>
          <p:cNvPr id="1531" name="Google Shape;1531;g2f59c2a5957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2" name="Google Shape;1532;g2f59c2a5957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8" name="Shape 1538"/>
        <p:cNvGrpSpPr/>
        <p:nvPr/>
      </p:nvGrpSpPr>
      <p:grpSpPr>
        <a:xfrm>
          <a:off x="0" y="0"/>
          <a:ext cx="0" cy="0"/>
          <a:chOff x="0" y="0"/>
          <a:chExt cx="0" cy="0"/>
        </a:xfrm>
      </p:grpSpPr>
      <p:sp>
        <p:nvSpPr>
          <p:cNvPr id="1539" name="Google Shape;1539;g2f59c2a595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0" name="Google Shape;1540;g2f59c2a595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6" name="Shape 1546"/>
        <p:cNvGrpSpPr/>
        <p:nvPr/>
      </p:nvGrpSpPr>
      <p:grpSpPr>
        <a:xfrm>
          <a:off x="0" y="0"/>
          <a:ext cx="0" cy="0"/>
          <a:chOff x="0" y="0"/>
          <a:chExt cx="0" cy="0"/>
        </a:xfrm>
      </p:grpSpPr>
      <p:sp>
        <p:nvSpPr>
          <p:cNvPr id="1547" name="Google Shape;1547;g2f59c2a5957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8" name="Google Shape;1548;g2f59c2a5957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4" name="Shape 1564"/>
        <p:cNvGrpSpPr/>
        <p:nvPr/>
      </p:nvGrpSpPr>
      <p:grpSpPr>
        <a:xfrm>
          <a:off x="0" y="0"/>
          <a:ext cx="0" cy="0"/>
          <a:chOff x="0" y="0"/>
          <a:chExt cx="0" cy="0"/>
        </a:xfrm>
      </p:grpSpPr>
      <p:sp>
        <p:nvSpPr>
          <p:cNvPr id="1565" name="Google Shape;1565;g2f59c2a5957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6" name="Google Shape;1566;g2f59c2a5957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2" name="Shape 1572"/>
        <p:cNvGrpSpPr/>
        <p:nvPr/>
      </p:nvGrpSpPr>
      <p:grpSpPr>
        <a:xfrm>
          <a:off x="0" y="0"/>
          <a:ext cx="0" cy="0"/>
          <a:chOff x="0" y="0"/>
          <a:chExt cx="0" cy="0"/>
        </a:xfrm>
      </p:grpSpPr>
      <p:sp>
        <p:nvSpPr>
          <p:cNvPr id="1573" name="Google Shape;1573;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4" name="Google Shape;1574;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0.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1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3.png"/><Relationship Id="rId4"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1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3.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3.png"/><Relationship Id="rId4" Type="http://schemas.openxmlformats.org/officeDocument/2006/relationships/image" Target="../media/image17.png"/><Relationship Id="rId5" Type="http://schemas.openxmlformats.org/officeDocument/2006/relationships/image" Target="../media/image18.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 Id="rId3" Type="http://schemas.openxmlformats.org/officeDocument/2006/relationships/image" Target="../media/image3.png"/><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3.png"/><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19.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3.png"/><Relationship Id="rId4" Type="http://schemas.openxmlformats.org/officeDocument/2006/relationships/image" Target="../media/image21.png"/><Relationship Id="rId5" Type="http://schemas.openxmlformats.org/officeDocument/2006/relationships/image" Target="../media/image2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26.png"/><Relationship Id="rId5"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26.png"/><Relationship Id="rId5"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2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8.png"/><Relationship Id="rId4" Type="http://schemas.openxmlformats.org/officeDocument/2006/relationships/image" Target="../media/image27.png"/><Relationship Id="rId5" Type="http://schemas.openxmlformats.org/officeDocument/2006/relationships/image" Target="../media/image2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29.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31.pn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6.png"/><Relationship Id="rId7" Type="http://schemas.openxmlformats.org/officeDocument/2006/relationships/image" Target="../media/image3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9.png"/><Relationship Id="rId4" Type="http://schemas.openxmlformats.org/officeDocument/2006/relationships/image" Target="../media/image90.png"/><Relationship Id="rId5" Type="http://schemas.openxmlformats.org/officeDocument/2006/relationships/image" Target="../media/image40.png"/><Relationship Id="rId6" Type="http://schemas.openxmlformats.org/officeDocument/2006/relationships/image" Target="../media/image44.png"/><Relationship Id="rId7" Type="http://schemas.openxmlformats.org/officeDocument/2006/relationships/image" Target="../media/image3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90.png"/><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image" Target="../media/image43.png"/><Relationship Id="rId7" Type="http://schemas.openxmlformats.org/officeDocument/2006/relationships/image" Target="../media/image40.png"/><Relationship Id="rId8" Type="http://schemas.openxmlformats.org/officeDocument/2006/relationships/image" Target="../media/image44.png"/><Relationship Id="rId9" Type="http://schemas.openxmlformats.org/officeDocument/2006/relationships/image" Target="../media/image3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90.png"/><Relationship Id="rId4" Type="http://schemas.openxmlformats.org/officeDocument/2006/relationships/image" Target="../media/image46.pn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image" Target="../media/image43.png"/><Relationship Id="rId8" Type="http://schemas.openxmlformats.org/officeDocument/2006/relationships/image" Target="../media/image40.png"/><Relationship Id="rId9" Type="http://schemas.openxmlformats.org/officeDocument/2006/relationships/image" Target="../media/image44.png"/><Relationship Id="rId10" Type="http://schemas.openxmlformats.org/officeDocument/2006/relationships/image" Target="../media/image49.png"/><Relationship Id="rId11" Type="http://schemas.openxmlformats.org/officeDocument/2006/relationships/image" Target="../media/image3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1.png"/><Relationship Id="rId4" Type="http://schemas.openxmlformats.org/officeDocument/2006/relationships/image" Target="../media/image56.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1.png"/><Relationship Id="rId4" Type="http://schemas.openxmlformats.org/officeDocument/2006/relationships/image" Target="../media/image5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1.png"/><Relationship Id="rId4" Type="http://schemas.openxmlformats.org/officeDocument/2006/relationships/image" Target="../media/image56.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1.png"/><Relationship Id="rId4" Type="http://schemas.openxmlformats.org/officeDocument/2006/relationships/image" Target="../media/image56.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4.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4.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4.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4.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5.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5.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5.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5.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 name="Google Shape;12;p2"/>
          <p:cNvGrpSpPr/>
          <p:nvPr/>
        </p:nvGrpSpPr>
        <p:grpSpPr>
          <a:xfrm>
            <a:off x="6156975" y="0"/>
            <a:ext cx="2987025" cy="3854074"/>
            <a:chOff x="6156975" y="0"/>
            <a:chExt cx="2987025" cy="3854074"/>
          </a:xfrm>
        </p:grpSpPr>
        <p:pic>
          <p:nvPicPr>
            <p:cNvPr id="13" name="Google Shape;13;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4" name="Google Shape;14;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 name="Google Shape;15;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6" name="Google Shape;16;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7" name="Google Shape;17;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18" name="Google Shape;18;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 name="Google Shape;19;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5" name="Google Shape;55;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57" name="Google Shape;57;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6" name="Google Shape;66;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68" name="Google Shape;68;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4" name="Google Shape;74;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76" name="Google Shape;76;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5" name="Google Shape;85;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95" name="Google Shape;95;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 name="Google Shape;104;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pic>
        <p:nvPicPr>
          <p:cNvPr id="123" name="Google Shape;123;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25" name="Google Shape;125;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pic>
        <p:nvPicPr>
          <p:cNvPr id="131" name="Google Shape;131;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33" name="Google Shape;133;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42" name="Google Shape;142;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43" name="Google Shape;143;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44" name="Google Shape;144;p15"/>
          <p:cNvPicPr preferRelativeResize="0"/>
          <p:nvPr/>
        </p:nvPicPr>
        <p:blipFill>
          <a:blip r:embed="rId5">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sp>
        <p:nvSpPr>
          <p:cNvPr id="157" name="Google Shape;157;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59" name="Google Shape;159;p17"/>
          <p:cNvGrpSpPr/>
          <p:nvPr/>
        </p:nvGrpSpPr>
        <p:grpSpPr>
          <a:xfrm>
            <a:off x="6156975" y="0"/>
            <a:ext cx="2987025" cy="3854074"/>
            <a:chOff x="6156975" y="0"/>
            <a:chExt cx="2987025" cy="3854074"/>
          </a:xfrm>
        </p:grpSpPr>
        <p:pic>
          <p:nvPicPr>
            <p:cNvPr id="160" name="Google Shape;160;p17"/>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1" name="Google Shape;161;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2" name="Google Shape;162;p17"/>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63" name="Google Shape;163;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64" name="Google Shape;164;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65" name="Google Shape;165;p17"/>
          <p:cNvPicPr preferRelativeResize="0"/>
          <p:nvPr/>
        </p:nvPicPr>
        <p:blipFill rotWithShape="1">
          <a:blip r:embed="rId5">
            <a:alphaModFix/>
          </a:blip>
          <a:srcRect b="0" l="6209" r="6209" t="0"/>
          <a:stretch/>
        </p:blipFill>
        <p:spPr>
          <a:xfrm>
            <a:off x="324000" y="4008600"/>
            <a:ext cx="1360800" cy="128000"/>
          </a:xfrm>
          <a:prstGeom prst="rect">
            <a:avLst/>
          </a:prstGeom>
          <a:noFill/>
          <a:ln>
            <a:noFill/>
          </a:ln>
        </p:spPr>
      </p:pic>
      <p:sp>
        <p:nvSpPr>
          <p:cNvPr id="166" name="Google Shape;166;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sp>
        <p:nvSpPr>
          <p:cNvPr id="168" name="Google Shape;168;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70" name="Google Shape;170;p18"/>
          <p:cNvGrpSpPr/>
          <p:nvPr/>
        </p:nvGrpSpPr>
        <p:grpSpPr>
          <a:xfrm>
            <a:off x="6156975" y="0"/>
            <a:ext cx="2987025" cy="3854074"/>
            <a:chOff x="6156975" y="0"/>
            <a:chExt cx="2987025" cy="3854074"/>
          </a:xfrm>
        </p:grpSpPr>
        <p:pic>
          <p:nvPicPr>
            <p:cNvPr id="171" name="Google Shape;171;p1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2" name="Google Shape;172;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3" name="Google Shape;173;p18"/>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74" name="Google Shape;174;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75" name="Google Shape;175;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76" name="Google Shape;176;p18"/>
          <p:cNvPicPr preferRelativeResize="0"/>
          <p:nvPr/>
        </p:nvPicPr>
        <p:blipFill rotWithShape="1">
          <a:blip r:embed="rId5">
            <a:alphaModFix/>
          </a:blip>
          <a:srcRect b="0" l="6209" r="6209" t="0"/>
          <a:stretch/>
        </p:blipFill>
        <p:spPr>
          <a:xfrm>
            <a:off x="324000" y="4008600"/>
            <a:ext cx="1511900" cy="128000"/>
          </a:xfrm>
          <a:prstGeom prst="rect">
            <a:avLst/>
          </a:prstGeom>
          <a:noFill/>
          <a:ln>
            <a:noFill/>
          </a:ln>
        </p:spPr>
      </p:pic>
      <p:sp>
        <p:nvSpPr>
          <p:cNvPr id="177" name="Google Shape;177;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RSHE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pic>
        <p:nvPicPr>
          <p:cNvPr id="193" name="Google Shape;193;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13" name="Google Shape;413;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4" name="Google Shape;414;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5" name="Google Shape;415;p39"/>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6" name="Google Shape;416;p39"/>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7" name="Google Shape;417;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18" name="Google Shape;418;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19" name="Google Shape;419;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20" name="Shape 420"/>
        <p:cNvGrpSpPr/>
        <p:nvPr/>
      </p:nvGrpSpPr>
      <p:grpSpPr>
        <a:xfrm>
          <a:off x="0" y="0"/>
          <a:ext cx="0" cy="0"/>
          <a:chOff x="0" y="0"/>
          <a:chExt cx="0" cy="0"/>
        </a:xfrm>
      </p:grpSpPr>
      <p:pic>
        <p:nvPicPr>
          <p:cNvPr id="421" name="Google Shape;421;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22" name="Google Shape;422;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3" name="Google Shape;423;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4" name="Google Shape;424;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5" name="Google Shape;425;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26" name="Google Shape;426;p40"/>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27" name="Google Shape;427;p40"/>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28" name="Google Shape;428;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29" name="Google Shape;429;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0" name="Google Shape;430;p40"/>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31" name="Google Shape;431;p4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2" name="Google Shape;432;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33" name="Google Shape;433;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34" name="Google Shape;434;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35" name="Shape 435"/>
        <p:cNvGrpSpPr/>
        <p:nvPr/>
      </p:nvGrpSpPr>
      <p:grpSpPr>
        <a:xfrm>
          <a:off x="0" y="0"/>
          <a:ext cx="0" cy="0"/>
          <a:chOff x="0" y="0"/>
          <a:chExt cx="0" cy="0"/>
        </a:xfrm>
      </p:grpSpPr>
      <p:pic>
        <p:nvPicPr>
          <p:cNvPr id="436" name="Google Shape;436;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7" name="Google Shape;437;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8" name="Google Shape;43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41" name="Google Shape;441;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42" name="Google Shape;442;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43" name="Google Shape;443;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4" name="Google Shape;444;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45" name="Google Shape;445;p41"/>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46" name="Google Shape;446;p4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7" name="Google Shape;447;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48" name="Google Shape;448;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49" name="Google Shape;449;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50" name="Shape 450"/>
        <p:cNvGrpSpPr/>
        <p:nvPr/>
      </p:nvGrpSpPr>
      <p:grpSpPr>
        <a:xfrm>
          <a:off x="0" y="0"/>
          <a:ext cx="0" cy="0"/>
          <a:chOff x="0" y="0"/>
          <a:chExt cx="0" cy="0"/>
        </a:xfrm>
      </p:grpSpPr>
      <p:pic>
        <p:nvPicPr>
          <p:cNvPr id="451" name="Google Shape;451;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2" name="Google Shape;452;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3" name="Google Shape;453;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4" name="Google Shape;454;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5" name="Google Shape;455;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57" name="Google Shape;457;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58" name="Google Shape;458;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9" name="Google Shape;459;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0" name="Google Shape;460;p42"/>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1" name="Google Shape;461;p42"/>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63" name="Google Shape;463;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64" name="Google Shape;464;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65" name="Shape 465"/>
        <p:cNvGrpSpPr/>
        <p:nvPr/>
      </p:nvGrpSpPr>
      <p:grpSpPr>
        <a:xfrm>
          <a:off x="0" y="0"/>
          <a:ext cx="0" cy="0"/>
          <a:chOff x="0" y="0"/>
          <a:chExt cx="0" cy="0"/>
        </a:xfrm>
      </p:grpSpPr>
      <p:pic>
        <p:nvPicPr>
          <p:cNvPr id="466" name="Google Shape;466;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67" name="Google Shape;467;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69" name="Google Shape;469;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0" name="Google Shape;470;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71" name="Google Shape;471;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2" name="Google Shape;472;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3" name="Google Shape;473;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4" name="Google Shape;474;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75" name="Google Shape;475;p43"/>
          <p:cNvGrpSpPr/>
          <p:nvPr/>
        </p:nvGrpSpPr>
        <p:grpSpPr>
          <a:xfrm>
            <a:off x="323653" y="1804438"/>
            <a:ext cx="457200" cy="457200"/>
            <a:chOff x="1020916" y="1442088"/>
            <a:chExt cx="457200" cy="457200"/>
          </a:xfrm>
        </p:grpSpPr>
        <p:pic>
          <p:nvPicPr>
            <p:cNvPr id="476" name="Google Shape;47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7" name="Google Shape;47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78" name="Google Shape;478;p43"/>
          <p:cNvGrpSpPr/>
          <p:nvPr/>
        </p:nvGrpSpPr>
        <p:grpSpPr>
          <a:xfrm>
            <a:off x="323653" y="2766575"/>
            <a:ext cx="457200" cy="457200"/>
            <a:chOff x="1020916" y="1442088"/>
            <a:chExt cx="457200" cy="457200"/>
          </a:xfrm>
        </p:grpSpPr>
        <p:pic>
          <p:nvPicPr>
            <p:cNvPr id="479" name="Google Shape;47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0" name="Google Shape;48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81" name="Google Shape;481;p43"/>
          <p:cNvGrpSpPr/>
          <p:nvPr/>
        </p:nvGrpSpPr>
        <p:grpSpPr>
          <a:xfrm>
            <a:off x="323641" y="3729038"/>
            <a:ext cx="457200" cy="457200"/>
            <a:chOff x="1020916" y="1442088"/>
            <a:chExt cx="457200" cy="457200"/>
          </a:xfrm>
        </p:grpSpPr>
        <p:pic>
          <p:nvPicPr>
            <p:cNvPr id="482" name="Google Shape;48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3" name="Google Shape;48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484" name="Shape 484"/>
        <p:cNvGrpSpPr/>
        <p:nvPr/>
      </p:nvGrpSpPr>
      <p:grpSpPr>
        <a:xfrm>
          <a:off x="0" y="0"/>
          <a:ext cx="0" cy="0"/>
          <a:chOff x="0" y="0"/>
          <a:chExt cx="0" cy="0"/>
        </a:xfrm>
      </p:grpSpPr>
      <p:pic>
        <p:nvPicPr>
          <p:cNvPr id="485" name="Google Shape;485;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86" name="Google Shape;486;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8" name="Google Shape;488;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9" name="Google Shape;489;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90" name="Google Shape;490;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1" name="Google Shape;491;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2" name="Google Shape;492;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3" name="Google Shape;493;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94" name="Google Shape;494;p44"/>
          <p:cNvGrpSpPr/>
          <p:nvPr/>
        </p:nvGrpSpPr>
        <p:grpSpPr>
          <a:xfrm>
            <a:off x="323653" y="1804438"/>
            <a:ext cx="457200" cy="457200"/>
            <a:chOff x="1020916" y="1442088"/>
            <a:chExt cx="457200" cy="457200"/>
          </a:xfrm>
        </p:grpSpPr>
        <p:pic>
          <p:nvPicPr>
            <p:cNvPr id="495" name="Google Shape;495;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6" name="Google Shape;496;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7" name="Google Shape;497;p44"/>
          <p:cNvGrpSpPr/>
          <p:nvPr/>
        </p:nvGrpSpPr>
        <p:grpSpPr>
          <a:xfrm>
            <a:off x="323653" y="2766575"/>
            <a:ext cx="457200" cy="457200"/>
            <a:chOff x="1020916" y="1442088"/>
            <a:chExt cx="457200" cy="457200"/>
          </a:xfrm>
        </p:grpSpPr>
        <p:pic>
          <p:nvPicPr>
            <p:cNvPr id="498" name="Google Shape;498;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9" name="Google Shape;499;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00" name="Google Shape;500;p44"/>
          <p:cNvGrpSpPr/>
          <p:nvPr/>
        </p:nvGrpSpPr>
        <p:grpSpPr>
          <a:xfrm>
            <a:off x="323641" y="3729038"/>
            <a:ext cx="457200" cy="457200"/>
            <a:chOff x="1020916" y="1442088"/>
            <a:chExt cx="457200" cy="457200"/>
          </a:xfrm>
        </p:grpSpPr>
        <p:pic>
          <p:nvPicPr>
            <p:cNvPr id="501" name="Google Shape;501;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2" name="Google Shape;502;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03" name="Shape 503"/>
        <p:cNvGrpSpPr/>
        <p:nvPr/>
      </p:nvGrpSpPr>
      <p:grpSpPr>
        <a:xfrm>
          <a:off x="0" y="0"/>
          <a:ext cx="0" cy="0"/>
          <a:chOff x="0" y="0"/>
          <a:chExt cx="0" cy="0"/>
        </a:xfrm>
      </p:grpSpPr>
      <p:pic>
        <p:nvPicPr>
          <p:cNvPr id="504" name="Google Shape;504;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5" name="Google Shape;505;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7" name="Google Shape;507;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8" name="Google Shape;508;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9" name="Google Shape;509;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0" name="Google Shape;510;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1" name="Google Shape;511;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2" name="Google Shape;512;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3" name="Google Shape;513;p45"/>
          <p:cNvGrpSpPr/>
          <p:nvPr/>
        </p:nvGrpSpPr>
        <p:grpSpPr>
          <a:xfrm>
            <a:off x="323653" y="1804438"/>
            <a:ext cx="457200" cy="457200"/>
            <a:chOff x="1020916" y="1442088"/>
            <a:chExt cx="457200" cy="457200"/>
          </a:xfrm>
        </p:grpSpPr>
        <p:pic>
          <p:nvPicPr>
            <p:cNvPr id="514" name="Google Shape;514;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6" name="Google Shape;516;p45"/>
          <p:cNvGrpSpPr/>
          <p:nvPr/>
        </p:nvGrpSpPr>
        <p:grpSpPr>
          <a:xfrm>
            <a:off x="323653" y="2766575"/>
            <a:ext cx="457200" cy="457200"/>
            <a:chOff x="1020916" y="1442088"/>
            <a:chExt cx="457200" cy="457200"/>
          </a:xfrm>
        </p:grpSpPr>
        <p:pic>
          <p:nvPicPr>
            <p:cNvPr id="517" name="Google Shape;517;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9" name="Google Shape;519;p45"/>
          <p:cNvGrpSpPr/>
          <p:nvPr/>
        </p:nvGrpSpPr>
        <p:grpSpPr>
          <a:xfrm>
            <a:off x="323641" y="3729038"/>
            <a:ext cx="457200" cy="457200"/>
            <a:chOff x="1020916" y="1442088"/>
            <a:chExt cx="457200" cy="457200"/>
          </a:xfrm>
        </p:grpSpPr>
        <p:pic>
          <p:nvPicPr>
            <p:cNvPr id="520" name="Google Shape;520;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22" name="Shape 522"/>
        <p:cNvGrpSpPr/>
        <p:nvPr/>
      </p:nvGrpSpPr>
      <p:grpSpPr>
        <a:xfrm>
          <a:off x="0" y="0"/>
          <a:ext cx="0" cy="0"/>
          <a:chOff x="0" y="0"/>
          <a:chExt cx="0" cy="0"/>
        </a:xfrm>
      </p:grpSpPr>
      <p:pic>
        <p:nvPicPr>
          <p:cNvPr id="523" name="Google Shape;523;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46"/>
          <p:cNvGrpSpPr/>
          <p:nvPr/>
        </p:nvGrpSpPr>
        <p:grpSpPr>
          <a:xfrm>
            <a:off x="323653" y="1804438"/>
            <a:ext cx="457200" cy="457200"/>
            <a:chOff x="1020916" y="1442088"/>
            <a:chExt cx="457200" cy="457200"/>
          </a:xfrm>
        </p:grpSpPr>
        <p:pic>
          <p:nvPicPr>
            <p:cNvPr id="533" name="Google Shape;533;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46"/>
          <p:cNvGrpSpPr/>
          <p:nvPr/>
        </p:nvGrpSpPr>
        <p:grpSpPr>
          <a:xfrm>
            <a:off x="323653" y="2766575"/>
            <a:ext cx="457200" cy="457200"/>
            <a:chOff x="1020916" y="1442088"/>
            <a:chExt cx="457200" cy="457200"/>
          </a:xfrm>
        </p:grpSpPr>
        <p:pic>
          <p:nvPicPr>
            <p:cNvPr id="536" name="Google Shape;536;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46"/>
          <p:cNvGrpSpPr/>
          <p:nvPr/>
        </p:nvGrpSpPr>
        <p:grpSpPr>
          <a:xfrm>
            <a:off x="323641" y="3729038"/>
            <a:ext cx="457200" cy="457200"/>
            <a:chOff x="1020916" y="1442088"/>
            <a:chExt cx="457200" cy="457200"/>
          </a:xfrm>
        </p:grpSpPr>
        <p:pic>
          <p:nvPicPr>
            <p:cNvPr id="539" name="Google Shape;539;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41" name="Shape 541"/>
        <p:cNvGrpSpPr/>
        <p:nvPr/>
      </p:nvGrpSpPr>
      <p:grpSpPr>
        <a:xfrm>
          <a:off x="0" y="0"/>
          <a:ext cx="0" cy="0"/>
          <a:chOff x="0" y="0"/>
          <a:chExt cx="0" cy="0"/>
        </a:xfrm>
      </p:grpSpPr>
      <p:pic>
        <p:nvPicPr>
          <p:cNvPr id="542" name="Google Shape;542;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3" name="Google Shape;543;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5" name="Google Shape;5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6" name="Google Shape;5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7" name="Google Shape;547;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8" name="Google Shape;548;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9" name="Google Shape;549;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0" name="Google Shape;550;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1" name="Google Shape;551;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2" name="Google Shape;552;p47"/>
          <p:cNvGrpSpPr/>
          <p:nvPr/>
        </p:nvGrpSpPr>
        <p:grpSpPr>
          <a:xfrm>
            <a:off x="323653" y="1652038"/>
            <a:ext cx="457200" cy="457200"/>
            <a:chOff x="1020916" y="1442088"/>
            <a:chExt cx="457200" cy="457200"/>
          </a:xfrm>
        </p:grpSpPr>
        <p:pic>
          <p:nvPicPr>
            <p:cNvPr id="553" name="Google Shape;553;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4" name="Google Shape;554;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5" name="Google Shape;555;p47"/>
          <p:cNvGrpSpPr/>
          <p:nvPr/>
        </p:nvGrpSpPr>
        <p:grpSpPr>
          <a:xfrm>
            <a:off x="323653" y="2461775"/>
            <a:ext cx="457200" cy="457200"/>
            <a:chOff x="1020916" y="1442088"/>
            <a:chExt cx="457200" cy="457200"/>
          </a:xfrm>
        </p:grpSpPr>
        <p:pic>
          <p:nvPicPr>
            <p:cNvPr id="556" name="Google Shape;55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8" name="Google Shape;558;p47"/>
          <p:cNvGrpSpPr/>
          <p:nvPr/>
        </p:nvGrpSpPr>
        <p:grpSpPr>
          <a:xfrm>
            <a:off x="323641" y="3271838"/>
            <a:ext cx="457200" cy="457200"/>
            <a:chOff x="1020916" y="1442088"/>
            <a:chExt cx="457200" cy="457200"/>
          </a:xfrm>
        </p:grpSpPr>
        <p:pic>
          <p:nvPicPr>
            <p:cNvPr id="559" name="Google Shape;559;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61" name="Google Shape;561;p47"/>
          <p:cNvGrpSpPr/>
          <p:nvPr/>
        </p:nvGrpSpPr>
        <p:grpSpPr>
          <a:xfrm>
            <a:off x="323641" y="4081763"/>
            <a:ext cx="457200" cy="457200"/>
            <a:chOff x="1020916" y="1442088"/>
            <a:chExt cx="457200" cy="457200"/>
          </a:xfrm>
        </p:grpSpPr>
        <p:pic>
          <p:nvPicPr>
            <p:cNvPr id="562" name="Google Shape;562;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64" name="Shape 564"/>
        <p:cNvGrpSpPr/>
        <p:nvPr/>
      </p:nvGrpSpPr>
      <p:grpSpPr>
        <a:xfrm>
          <a:off x="0" y="0"/>
          <a:ext cx="0" cy="0"/>
          <a:chOff x="0" y="0"/>
          <a:chExt cx="0" cy="0"/>
        </a:xfrm>
      </p:grpSpPr>
      <p:pic>
        <p:nvPicPr>
          <p:cNvPr id="565" name="Google Shape;565;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2" name="Google Shape;572;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3" name="Google Shape;573;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4" name="Google Shape;574;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5" name="Google Shape;575;p48"/>
          <p:cNvGrpSpPr/>
          <p:nvPr/>
        </p:nvGrpSpPr>
        <p:grpSpPr>
          <a:xfrm>
            <a:off x="323653" y="1652038"/>
            <a:ext cx="457200" cy="457200"/>
            <a:chOff x="1020916" y="1442088"/>
            <a:chExt cx="457200" cy="457200"/>
          </a:xfrm>
        </p:grpSpPr>
        <p:pic>
          <p:nvPicPr>
            <p:cNvPr id="576" name="Google Shape;57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7" name="Google Shape;57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8" name="Google Shape;578;p48"/>
          <p:cNvGrpSpPr/>
          <p:nvPr/>
        </p:nvGrpSpPr>
        <p:grpSpPr>
          <a:xfrm>
            <a:off x="323653" y="2461775"/>
            <a:ext cx="457200" cy="457200"/>
            <a:chOff x="1020916" y="1442088"/>
            <a:chExt cx="457200" cy="457200"/>
          </a:xfrm>
        </p:grpSpPr>
        <p:pic>
          <p:nvPicPr>
            <p:cNvPr id="579" name="Google Shape;579;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0" name="Google Shape;580;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1" name="Google Shape;581;p48"/>
          <p:cNvGrpSpPr/>
          <p:nvPr/>
        </p:nvGrpSpPr>
        <p:grpSpPr>
          <a:xfrm>
            <a:off x="323641" y="3271838"/>
            <a:ext cx="457200" cy="457200"/>
            <a:chOff x="1020916" y="1442088"/>
            <a:chExt cx="457200" cy="457200"/>
          </a:xfrm>
        </p:grpSpPr>
        <p:pic>
          <p:nvPicPr>
            <p:cNvPr id="582" name="Google Shape;582;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3" name="Google Shape;583;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84" name="Google Shape;584;p48"/>
          <p:cNvGrpSpPr/>
          <p:nvPr/>
        </p:nvGrpSpPr>
        <p:grpSpPr>
          <a:xfrm>
            <a:off x="323641" y="4081763"/>
            <a:ext cx="457200" cy="457200"/>
            <a:chOff x="1020916" y="1442088"/>
            <a:chExt cx="457200" cy="457200"/>
          </a:xfrm>
        </p:grpSpPr>
        <p:pic>
          <p:nvPicPr>
            <p:cNvPr id="585" name="Google Shape;585;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587" name="Shape 587"/>
        <p:cNvGrpSpPr/>
        <p:nvPr/>
      </p:nvGrpSpPr>
      <p:grpSpPr>
        <a:xfrm>
          <a:off x="0" y="0"/>
          <a:ext cx="0" cy="0"/>
          <a:chOff x="0" y="0"/>
          <a:chExt cx="0" cy="0"/>
        </a:xfrm>
      </p:grpSpPr>
      <p:pic>
        <p:nvPicPr>
          <p:cNvPr id="588" name="Google Shape;58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9" name="Google Shape;589;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91" name="Google Shape;591;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2" name="Google Shape;592;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3" name="Google Shape;593;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4" name="Google Shape;594;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5" name="Google Shape;595;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6" name="Google Shape;596;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7" name="Google Shape;597;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98" name="Google Shape;598;p49"/>
          <p:cNvGrpSpPr/>
          <p:nvPr/>
        </p:nvGrpSpPr>
        <p:grpSpPr>
          <a:xfrm>
            <a:off x="323653" y="1652038"/>
            <a:ext cx="457200" cy="457200"/>
            <a:chOff x="1020916" y="1442088"/>
            <a:chExt cx="457200" cy="457200"/>
          </a:xfrm>
        </p:grpSpPr>
        <p:pic>
          <p:nvPicPr>
            <p:cNvPr id="599" name="Google Shape;599;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01" name="Google Shape;601;p49"/>
          <p:cNvGrpSpPr/>
          <p:nvPr/>
        </p:nvGrpSpPr>
        <p:grpSpPr>
          <a:xfrm>
            <a:off x="323653" y="2461775"/>
            <a:ext cx="457200" cy="457200"/>
            <a:chOff x="1020916" y="1442088"/>
            <a:chExt cx="457200" cy="457200"/>
          </a:xfrm>
        </p:grpSpPr>
        <p:pic>
          <p:nvPicPr>
            <p:cNvPr id="602" name="Google Shape;602;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3" name="Google Shape;603;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4" name="Google Shape;604;p49"/>
          <p:cNvGrpSpPr/>
          <p:nvPr/>
        </p:nvGrpSpPr>
        <p:grpSpPr>
          <a:xfrm>
            <a:off x="323641" y="3271838"/>
            <a:ext cx="457200" cy="457200"/>
            <a:chOff x="1020916" y="1442088"/>
            <a:chExt cx="457200" cy="457200"/>
          </a:xfrm>
        </p:grpSpPr>
        <p:pic>
          <p:nvPicPr>
            <p:cNvPr id="605" name="Google Shape;605;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6" name="Google Shape;606;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07" name="Google Shape;607;p49"/>
          <p:cNvGrpSpPr/>
          <p:nvPr/>
        </p:nvGrpSpPr>
        <p:grpSpPr>
          <a:xfrm>
            <a:off x="323641" y="4081763"/>
            <a:ext cx="457200" cy="457200"/>
            <a:chOff x="1020916" y="1442088"/>
            <a:chExt cx="457200" cy="457200"/>
          </a:xfrm>
        </p:grpSpPr>
        <p:pic>
          <p:nvPicPr>
            <p:cNvPr id="608" name="Google Shape;608;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10" name="Shape 610"/>
        <p:cNvGrpSpPr/>
        <p:nvPr/>
      </p:nvGrpSpPr>
      <p:grpSpPr>
        <a:xfrm>
          <a:off x="0" y="0"/>
          <a:ext cx="0" cy="0"/>
          <a:chOff x="0" y="0"/>
          <a:chExt cx="0" cy="0"/>
        </a:xfrm>
      </p:grpSpPr>
      <p:pic>
        <p:nvPicPr>
          <p:cNvPr id="611" name="Google Shape;611;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2" name="Google Shape;612;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14" name="Google Shape;614;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5" name="Google Shape;615;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6" name="Google Shape;616;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7" name="Google Shape;617;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8" name="Google Shape;618;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9" name="Google Shape;619;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0" name="Google Shape;620;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1" name="Google Shape;621;p50"/>
          <p:cNvGrpSpPr/>
          <p:nvPr/>
        </p:nvGrpSpPr>
        <p:grpSpPr>
          <a:xfrm>
            <a:off x="323653" y="1652038"/>
            <a:ext cx="457200" cy="457200"/>
            <a:chOff x="1020916" y="1442088"/>
            <a:chExt cx="457200" cy="457200"/>
          </a:xfrm>
        </p:grpSpPr>
        <p:pic>
          <p:nvPicPr>
            <p:cNvPr id="622" name="Google Shape;62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3" name="Google Shape;62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4" name="Google Shape;624;p50"/>
          <p:cNvGrpSpPr/>
          <p:nvPr/>
        </p:nvGrpSpPr>
        <p:grpSpPr>
          <a:xfrm>
            <a:off x="323653" y="2461775"/>
            <a:ext cx="457200" cy="457200"/>
            <a:chOff x="1020916" y="1442088"/>
            <a:chExt cx="457200" cy="457200"/>
          </a:xfrm>
        </p:grpSpPr>
        <p:pic>
          <p:nvPicPr>
            <p:cNvPr id="625" name="Google Shape;62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6" name="Google Shape;62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7" name="Google Shape;627;p50"/>
          <p:cNvGrpSpPr/>
          <p:nvPr/>
        </p:nvGrpSpPr>
        <p:grpSpPr>
          <a:xfrm>
            <a:off x="323641" y="3271838"/>
            <a:ext cx="457200" cy="457200"/>
            <a:chOff x="1020916" y="1442088"/>
            <a:chExt cx="457200" cy="457200"/>
          </a:xfrm>
        </p:grpSpPr>
        <p:pic>
          <p:nvPicPr>
            <p:cNvPr id="628" name="Google Shape;628;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9" name="Google Shape;629;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0" name="Google Shape;630;p50"/>
          <p:cNvGrpSpPr/>
          <p:nvPr/>
        </p:nvGrpSpPr>
        <p:grpSpPr>
          <a:xfrm>
            <a:off x="323641" y="4081763"/>
            <a:ext cx="457200" cy="457200"/>
            <a:chOff x="1020916" y="1442088"/>
            <a:chExt cx="457200" cy="457200"/>
          </a:xfrm>
        </p:grpSpPr>
        <p:pic>
          <p:nvPicPr>
            <p:cNvPr id="631" name="Google Shape;631;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33" name="Shape 633"/>
        <p:cNvGrpSpPr/>
        <p:nvPr/>
      </p:nvGrpSpPr>
      <p:grpSpPr>
        <a:xfrm>
          <a:off x="0" y="0"/>
          <a:ext cx="0" cy="0"/>
          <a:chOff x="0" y="0"/>
          <a:chExt cx="0" cy="0"/>
        </a:xfrm>
      </p:grpSpPr>
      <p:pic>
        <p:nvPicPr>
          <p:cNvPr id="634" name="Google Shape;634;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35" name="Google Shape;635;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37" name="Google Shape;637;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8" name="Google Shape;638;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9" name="Google Shape;639;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0" name="Google Shape;640;p51"/>
          <p:cNvSpPr/>
          <p:nvPr>
            <p:ph idx="3" type="pic"/>
          </p:nvPr>
        </p:nvSpPr>
        <p:spPr>
          <a:xfrm>
            <a:off x="324000" y="1893950"/>
            <a:ext cx="2555400" cy="1939500"/>
          </a:xfrm>
          <a:prstGeom prst="rect">
            <a:avLst/>
          </a:prstGeom>
          <a:noFill/>
          <a:ln>
            <a:noFill/>
          </a:ln>
        </p:spPr>
        <p:txBody>
          <a:bodyPr/>
          <a:p/>
        </p:txBody>
      </p:sp>
      <p:sp>
        <p:nvSpPr>
          <p:cNvPr id="641" name="Google Shape;641;p51"/>
          <p:cNvSpPr/>
          <p:nvPr>
            <p:ph idx="4" type="pic"/>
          </p:nvPr>
        </p:nvSpPr>
        <p:spPr>
          <a:xfrm>
            <a:off x="6256800" y="1893950"/>
            <a:ext cx="2555400" cy="1939500"/>
          </a:xfrm>
          <a:prstGeom prst="rect">
            <a:avLst/>
          </a:prstGeom>
          <a:noFill/>
          <a:ln>
            <a:noFill/>
          </a:ln>
        </p:spPr>
        <p:txBody>
          <a:bodyPr/>
          <a:p/>
        </p:txBody>
      </p:sp>
      <p:sp>
        <p:nvSpPr>
          <p:cNvPr id="642" name="Google Shape;642;p51"/>
          <p:cNvSpPr/>
          <p:nvPr>
            <p:ph idx="5" type="pic"/>
          </p:nvPr>
        </p:nvSpPr>
        <p:spPr>
          <a:xfrm>
            <a:off x="3294300" y="1893950"/>
            <a:ext cx="2555400" cy="1939500"/>
          </a:xfrm>
          <a:prstGeom prst="rect">
            <a:avLst/>
          </a:prstGeom>
          <a:noFill/>
          <a:ln>
            <a:noFill/>
          </a:ln>
        </p:spPr>
        <p:txBody>
          <a:bodyPr/>
          <a:p/>
        </p:txBody>
      </p:sp>
      <p:grpSp>
        <p:nvGrpSpPr>
          <p:cNvPr id="643" name="Google Shape;643;p51"/>
          <p:cNvGrpSpPr/>
          <p:nvPr/>
        </p:nvGrpSpPr>
        <p:grpSpPr>
          <a:xfrm>
            <a:off x="1381028" y="4148538"/>
            <a:ext cx="457200" cy="457200"/>
            <a:chOff x="1020916" y="1442088"/>
            <a:chExt cx="457200" cy="457200"/>
          </a:xfrm>
        </p:grpSpPr>
        <p:pic>
          <p:nvPicPr>
            <p:cNvPr id="644" name="Google Shape;644;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5" name="Google Shape;645;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46" name="Google Shape;646;p51"/>
          <p:cNvGrpSpPr/>
          <p:nvPr/>
        </p:nvGrpSpPr>
        <p:grpSpPr>
          <a:xfrm>
            <a:off x="4331066" y="4148550"/>
            <a:ext cx="457200" cy="457200"/>
            <a:chOff x="1020916" y="1442088"/>
            <a:chExt cx="457200" cy="457200"/>
          </a:xfrm>
        </p:grpSpPr>
        <p:pic>
          <p:nvPicPr>
            <p:cNvPr id="647" name="Google Shape;647;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8" name="Google Shape;648;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49" name="Google Shape;649;p51"/>
          <p:cNvGrpSpPr/>
          <p:nvPr/>
        </p:nvGrpSpPr>
        <p:grpSpPr>
          <a:xfrm>
            <a:off x="7305791" y="4148538"/>
            <a:ext cx="457200" cy="457200"/>
            <a:chOff x="1020916" y="1442088"/>
            <a:chExt cx="457200" cy="457200"/>
          </a:xfrm>
        </p:grpSpPr>
        <p:pic>
          <p:nvPicPr>
            <p:cNvPr id="650" name="Google Shape;65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1" name="Google Shape;65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52" name="Shape 652"/>
        <p:cNvGrpSpPr/>
        <p:nvPr/>
      </p:nvGrpSpPr>
      <p:grpSpPr>
        <a:xfrm>
          <a:off x="0" y="0"/>
          <a:ext cx="0" cy="0"/>
          <a:chOff x="0" y="0"/>
          <a:chExt cx="0" cy="0"/>
        </a:xfrm>
      </p:grpSpPr>
      <p:pic>
        <p:nvPicPr>
          <p:cNvPr id="653" name="Google Shape;653;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4" name="Google Shape;654;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56" name="Google Shape;656;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57" name="Google Shape;657;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58" name="Google Shape;658;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9" name="Google Shape;659;p52"/>
          <p:cNvSpPr/>
          <p:nvPr>
            <p:ph idx="3" type="pic"/>
          </p:nvPr>
        </p:nvSpPr>
        <p:spPr>
          <a:xfrm>
            <a:off x="324000" y="1893950"/>
            <a:ext cx="2555400" cy="1939500"/>
          </a:xfrm>
          <a:prstGeom prst="rect">
            <a:avLst/>
          </a:prstGeom>
          <a:noFill/>
          <a:ln>
            <a:noFill/>
          </a:ln>
        </p:spPr>
        <p:txBody>
          <a:bodyPr/>
          <a:p/>
        </p:txBody>
      </p:sp>
      <p:sp>
        <p:nvSpPr>
          <p:cNvPr id="660" name="Google Shape;660;p52"/>
          <p:cNvSpPr/>
          <p:nvPr>
            <p:ph idx="4" type="pic"/>
          </p:nvPr>
        </p:nvSpPr>
        <p:spPr>
          <a:xfrm>
            <a:off x="6256800" y="1893950"/>
            <a:ext cx="2555400" cy="1939500"/>
          </a:xfrm>
          <a:prstGeom prst="rect">
            <a:avLst/>
          </a:prstGeom>
          <a:noFill/>
          <a:ln>
            <a:noFill/>
          </a:ln>
        </p:spPr>
        <p:txBody>
          <a:bodyPr/>
          <a:p/>
        </p:txBody>
      </p:sp>
      <p:sp>
        <p:nvSpPr>
          <p:cNvPr id="661" name="Google Shape;661;p52"/>
          <p:cNvSpPr/>
          <p:nvPr>
            <p:ph idx="5" type="pic"/>
          </p:nvPr>
        </p:nvSpPr>
        <p:spPr>
          <a:xfrm>
            <a:off x="3294300" y="1893950"/>
            <a:ext cx="2555400" cy="1939500"/>
          </a:xfrm>
          <a:prstGeom prst="rect">
            <a:avLst/>
          </a:prstGeom>
          <a:noFill/>
          <a:ln>
            <a:noFill/>
          </a:ln>
        </p:spPr>
        <p:txBody>
          <a:bodyPr/>
          <a:p/>
        </p:txBody>
      </p:sp>
      <p:grpSp>
        <p:nvGrpSpPr>
          <p:cNvPr id="662" name="Google Shape;662;p52"/>
          <p:cNvGrpSpPr/>
          <p:nvPr/>
        </p:nvGrpSpPr>
        <p:grpSpPr>
          <a:xfrm>
            <a:off x="1381028" y="4148538"/>
            <a:ext cx="457200" cy="457200"/>
            <a:chOff x="1020916" y="1442088"/>
            <a:chExt cx="457200" cy="457200"/>
          </a:xfrm>
        </p:grpSpPr>
        <p:pic>
          <p:nvPicPr>
            <p:cNvPr id="663" name="Google Shape;663;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65" name="Google Shape;665;p52"/>
          <p:cNvGrpSpPr/>
          <p:nvPr/>
        </p:nvGrpSpPr>
        <p:grpSpPr>
          <a:xfrm>
            <a:off x="4331066" y="4148550"/>
            <a:ext cx="457200" cy="457200"/>
            <a:chOff x="1020916" y="1442088"/>
            <a:chExt cx="457200" cy="457200"/>
          </a:xfrm>
        </p:grpSpPr>
        <p:pic>
          <p:nvPicPr>
            <p:cNvPr id="666" name="Google Shape;666;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7" name="Google Shape;667;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68" name="Google Shape;668;p52"/>
          <p:cNvGrpSpPr/>
          <p:nvPr/>
        </p:nvGrpSpPr>
        <p:grpSpPr>
          <a:xfrm>
            <a:off x="7305791" y="4148538"/>
            <a:ext cx="457200" cy="457200"/>
            <a:chOff x="1020916" y="1442088"/>
            <a:chExt cx="457200" cy="457200"/>
          </a:xfrm>
        </p:grpSpPr>
        <p:pic>
          <p:nvPicPr>
            <p:cNvPr id="669" name="Google Shape;669;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0" name="Google Shape;670;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671" name="Shape 671"/>
        <p:cNvGrpSpPr/>
        <p:nvPr/>
      </p:nvGrpSpPr>
      <p:grpSpPr>
        <a:xfrm>
          <a:off x="0" y="0"/>
          <a:ext cx="0" cy="0"/>
          <a:chOff x="0" y="0"/>
          <a:chExt cx="0" cy="0"/>
        </a:xfrm>
      </p:grpSpPr>
      <p:pic>
        <p:nvPicPr>
          <p:cNvPr id="672" name="Google Shape;672;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3" name="Google Shape;673;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75" name="Google Shape;675;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6" name="Google Shape;676;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7" name="Google Shape;677;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8" name="Google Shape;678;p53"/>
          <p:cNvSpPr/>
          <p:nvPr>
            <p:ph idx="3" type="pic"/>
          </p:nvPr>
        </p:nvSpPr>
        <p:spPr>
          <a:xfrm>
            <a:off x="324000" y="1893950"/>
            <a:ext cx="2555400" cy="1939500"/>
          </a:xfrm>
          <a:prstGeom prst="rect">
            <a:avLst/>
          </a:prstGeom>
          <a:noFill/>
          <a:ln>
            <a:noFill/>
          </a:ln>
        </p:spPr>
        <p:txBody>
          <a:bodyPr/>
          <a:p/>
        </p:txBody>
      </p:sp>
      <p:sp>
        <p:nvSpPr>
          <p:cNvPr id="679" name="Google Shape;679;p53"/>
          <p:cNvSpPr/>
          <p:nvPr>
            <p:ph idx="4" type="pic"/>
          </p:nvPr>
        </p:nvSpPr>
        <p:spPr>
          <a:xfrm>
            <a:off x="6256800" y="1893950"/>
            <a:ext cx="2555400" cy="1939500"/>
          </a:xfrm>
          <a:prstGeom prst="rect">
            <a:avLst/>
          </a:prstGeom>
          <a:noFill/>
          <a:ln>
            <a:noFill/>
          </a:ln>
        </p:spPr>
        <p:txBody>
          <a:bodyPr/>
          <a:p/>
        </p:txBody>
      </p:sp>
      <p:sp>
        <p:nvSpPr>
          <p:cNvPr id="680" name="Google Shape;680;p53"/>
          <p:cNvSpPr/>
          <p:nvPr>
            <p:ph idx="5" type="pic"/>
          </p:nvPr>
        </p:nvSpPr>
        <p:spPr>
          <a:xfrm>
            <a:off x="3294300" y="1893950"/>
            <a:ext cx="2555400" cy="1939500"/>
          </a:xfrm>
          <a:prstGeom prst="rect">
            <a:avLst/>
          </a:prstGeom>
          <a:noFill/>
          <a:ln>
            <a:noFill/>
          </a:ln>
        </p:spPr>
        <p:txBody>
          <a:bodyPr/>
          <a:p/>
        </p:txBody>
      </p:sp>
      <p:grpSp>
        <p:nvGrpSpPr>
          <p:cNvPr id="681" name="Google Shape;681;p53"/>
          <p:cNvGrpSpPr/>
          <p:nvPr/>
        </p:nvGrpSpPr>
        <p:grpSpPr>
          <a:xfrm>
            <a:off x="1381028" y="4148538"/>
            <a:ext cx="457200" cy="457200"/>
            <a:chOff x="1020916" y="1442088"/>
            <a:chExt cx="457200" cy="457200"/>
          </a:xfrm>
        </p:grpSpPr>
        <p:pic>
          <p:nvPicPr>
            <p:cNvPr id="682" name="Google Shape;68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84" name="Google Shape;684;p53"/>
          <p:cNvGrpSpPr/>
          <p:nvPr/>
        </p:nvGrpSpPr>
        <p:grpSpPr>
          <a:xfrm>
            <a:off x="4331066" y="4148550"/>
            <a:ext cx="457200" cy="457200"/>
            <a:chOff x="1020916" y="1442088"/>
            <a:chExt cx="457200" cy="457200"/>
          </a:xfrm>
        </p:grpSpPr>
        <p:pic>
          <p:nvPicPr>
            <p:cNvPr id="685" name="Google Shape;685;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6" name="Google Shape;686;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7" name="Google Shape;687;p53"/>
          <p:cNvGrpSpPr/>
          <p:nvPr/>
        </p:nvGrpSpPr>
        <p:grpSpPr>
          <a:xfrm>
            <a:off x="7305791" y="4148538"/>
            <a:ext cx="457200" cy="457200"/>
            <a:chOff x="1020916" y="1442088"/>
            <a:chExt cx="457200" cy="457200"/>
          </a:xfrm>
        </p:grpSpPr>
        <p:pic>
          <p:nvPicPr>
            <p:cNvPr id="688" name="Google Shape;688;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9" name="Google Shape;689;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90" name="Shape 690"/>
        <p:cNvGrpSpPr/>
        <p:nvPr/>
      </p:nvGrpSpPr>
      <p:grpSpPr>
        <a:xfrm>
          <a:off x="0" y="0"/>
          <a:ext cx="0" cy="0"/>
          <a:chOff x="0" y="0"/>
          <a:chExt cx="0" cy="0"/>
        </a:xfrm>
      </p:grpSpPr>
      <p:pic>
        <p:nvPicPr>
          <p:cNvPr id="691" name="Google Shape;691;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2" name="Google Shape;692;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94" name="Google Shape;694;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6" name="Google Shape;696;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7" name="Google Shape;697;p54"/>
          <p:cNvSpPr/>
          <p:nvPr>
            <p:ph idx="3" type="pic"/>
          </p:nvPr>
        </p:nvSpPr>
        <p:spPr>
          <a:xfrm>
            <a:off x="324000" y="1893950"/>
            <a:ext cx="2555400" cy="1939500"/>
          </a:xfrm>
          <a:prstGeom prst="rect">
            <a:avLst/>
          </a:prstGeom>
          <a:noFill/>
          <a:ln>
            <a:noFill/>
          </a:ln>
        </p:spPr>
        <p:txBody>
          <a:bodyPr/>
          <a:p/>
        </p:txBody>
      </p:sp>
      <p:sp>
        <p:nvSpPr>
          <p:cNvPr id="698" name="Google Shape;698;p54"/>
          <p:cNvSpPr/>
          <p:nvPr>
            <p:ph idx="4" type="pic"/>
          </p:nvPr>
        </p:nvSpPr>
        <p:spPr>
          <a:xfrm>
            <a:off x="6256800" y="1893950"/>
            <a:ext cx="2555400" cy="1939500"/>
          </a:xfrm>
          <a:prstGeom prst="rect">
            <a:avLst/>
          </a:prstGeom>
          <a:noFill/>
          <a:ln>
            <a:noFill/>
          </a:ln>
        </p:spPr>
        <p:txBody>
          <a:bodyPr/>
          <a:p/>
        </p:txBody>
      </p:sp>
      <p:sp>
        <p:nvSpPr>
          <p:cNvPr id="699" name="Google Shape;699;p54"/>
          <p:cNvSpPr/>
          <p:nvPr>
            <p:ph idx="5" type="pic"/>
          </p:nvPr>
        </p:nvSpPr>
        <p:spPr>
          <a:xfrm>
            <a:off x="3294300" y="1893950"/>
            <a:ext cx="2555400" cy="1939500"/>
          </a:xfrm>
          <a:prstGeom prst="rect">
            <a:avLst/>
          </a:prstGeom>
          <a:noFill/>
          <a:ln>
            <a:noFill/>
          </a:ln>
        </p:spPr>
        <p:txBody>
          <a:bodyPr/>
          <a:p/>
        </p:txBody>
      </p:sp>
      <p:grpSp>
        <p:nvGrpSpPr>
          <p:cNvPr id="700" name="Google Shape;700;p54"/>
          <p:cNvGrpSpPr/>
          <p:nvPr/>
        </p:nvGrpSpPr>
        <p:grpSpPr>
          <a:xfrm>
            <a:off x="1381028" y="4148538"/>
            <a:ext cx="457200" cy="457200"/>
            <a:chOff x="1020916" y="1442088"/>
            <a:chExt cx="457200" cy="457200"/>
          </a:xfrm>
        </p:grpSpPr>
        <p:pic>
          <p:nvPicPr>
            <p:cNvPr id="701" name="Google Shape;701;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03" name="Google Shape;703;p54"/>
          <p:cNvGrpSpPr/>
          <p:nvPr/>
        </p:nvGrpSpPr>
        <p:grpSpPr>
          <a:xfrm>
            <a:off x="4331066" y="4148550"/>
            <a:ext cx="457200" cy="457200"/>
            <a:chOff x="1020916" y="1442088"/>
            <a:chExt cx="457200" cy="457200"/>
          </a:xfrm>
        </p:grpSpPr>
        <p:pic>
          <p:nvPicPr>
            <p:cNvPr id="704" name="Google Shape;704;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5" name="Google Shape;705;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6" name="Google Shape;706;p54"/>
          <p:cNvGrpSpPr/>
          <p:nvPr/>
        </p:nvGrpSpPr>
        <p:grpSpPr>
          <a:xfrm>
            <a:off x="7305791" y="4148538"/>
            <a:ext cx="457200" cy="457200"/>
            <a:chOff x="1020916" y="1442088"/>
            <a:chExt cx="457200" cy="457200"/>
          </a:xfrm>
        </p:grpSpPr>
        <p:pic>
          <p:nvPicPr>
            <p:cNvPr id="707" name="Google Shape;707;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8" name="Google Shape;708;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09" name="Shape 709"/>
        <p:cNvGrpSpPr/>
        <p:nvPr/>
      </p:nvGrpSpPr>
      <p:grpSpPr>
        <a:xfrm>
          <a:off x="0" y="0"/>
          <a:ext cx="0" cy="0"/>
          <a:chOff x="0" y="0"/>
          <a:chExt cx="0" cy="0"/>
        </a:xfrm>
      </p:grpSpPr>
      <p:pic>
        <p:nvPicPr>
          <p:cNvPr id="710" name="Google Shape;710;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11" name="Google Shape;711;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13" name="Google Shape;713;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4" name="Google Shape;714;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15" name="Google Shape;715;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16" name="Shape 716"/>
        <p:cNvGrpSpPr/>
        <p:nvPr/>
      </p:nvGrpSpPr>
      <p:grpSpPr>
        <a:xfrm>
          <a:off x="0" y="0"/>
          <a:ext cx="0" cy="0"/>
          <a:chOff x="0" y="0"/>
          <a:chExt cx="0" cy="0"/>
        </a:xfrm>
      </p:grpSpPr>
      <p:pic>
        <p:nvPicPr>
          <p:cNvPr id="717" name="Google Shape;717;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18" name="Google Shape;718;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0" name="Google Shape;720;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1" name="Google Shape;721;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2" name="Google Shape;722;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23" name="Shape 723"/>
        <p:cNvGrpSpPr/>
        <p:nvPr/>
      </p:nvGrpSpPr>
      <p:grpSpPr>
        <a:xfrm>
          <a:off x="0" y="0"/>
          <a:ext cx="0" cy="0"/>
          <a:chOff x="0" y="0"/>
          <a:chExt cx="0" cy="0"/>
        </a:xfrm>
      </p:grpSpPr>
      <p:pic>
        <p:nvPicPr>
          <p:cNvPr id="724" name="Google Shape;724;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5" name="Google Shape;725;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7" name="Google Shape;727;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8" name="Google Shape;728;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9" name="Google Shape;729;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30" name="Shape 730"/>
        <p:cNvGrpSpPr/>
        <p:nvPr/>
      </p:nvGrpSpPr>
      <p:grpSpPr>
        <a:xfrm>
          <a:off x="0" y="0"/>
          <a:ext cx="0" cy="0"/>
          <a:chOff x="0" y="0"/>
          <a:chExt cx="0" cy="0"/>
        </a:xfrm>
      </p:grpSpPr>
      <p:pic>
        <p:nvPicPr>
          <p:cNvPr id="731" name="Google Shape;731;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32" name="Google Shape;732;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34" name="Google Shape;734;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35" name="Google Shape;735;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36" name="Google Shape;736;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37" name="Shape 737"/>
        <p:cNvGrpSpPr/>
        <p:nvPr/>
      </p:nvGrpSpPr>
      <p:grpSpPr>
        <a:xfrm>
          <a:off x="0" y="0"/>
          <a:ext cx="0" cy="0"/>
          <a:chOff x="0" y="0"/>
          <a:chExt cx="0" cy="0"/>
        </a:xfrm>
      </p:grpSpPr>
      <p:pic>
        <p:nvPicPr>
          <p:cNvPr id="738" name="Google Shape;738;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39" name="Google Shape;739;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41" name="Google Shape;741;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42" name="Google Shape;742;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43" name="Google Shape;743;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44" name="Google Shape;744;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45" name="Shape 745"/>
        <p:cNvGrpSpPr/>
        <p:nvPr/>
      </p:nvGrpSpPr>
      <p:grpSpPr>
        <a:xfrm>
          <a:off x="0" y="0"/>
          <a:ext cx="0" cy="0"/>
          <a:chOff x="0" y="0"/>
          <a:chExt cx="0" cy="0"/>
        </a:xfrm>
      </p:grpSpPr>
      <p:pic>
        <p:nvPicPr>
          <p:cNvPr id="746" name="Google Shape;746;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7" name="Google Shape;747;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49" name="Google Shape;749;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0" name="Google Shape;750;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1" name="Google Shape;751;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52" name="Google Shape;752;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53" name="Shape 753"/>
        <p:cNvGrpSpPr/>
        <p:nvPr/>
      </p:nvGrpSpPr>
      <p:grpSpPr>
        <a:xfrm>
          <a:off x="0" y="0"/>
          <a:ext cx="0" cy="0"/>
          <a:chOff x="0" y="0"/>
          <a:chExt cx="0" cy="0"/>
        </a:xfrm>
      </p:grpSpPr>
      <p:pic>
        <p:nvPicPr>
          <p:cNvPr id="754" name="Google Shape;754;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5" name="Google Shape;755;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57" name="Google Shape;757;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8" name="Google Shape;758;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9" name="Google Shape;759;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0" name="Google Shape;760;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61" name="Shape 761"/>
        <p:cNvGrpSpPr/>
        <p:nvPr/>
      </p:nvGrpSpPr>
      <p:grpSpPr>
        <a:xfrm>
          <a:off x="0" y="0"/>
          <a:ext cx="0" cy="0"/>
          <a:chOff x="0" y="0"/>
          <a:chExt cx="0" cy="0"/>
        </a:xfrm>
      </p:grpSpPr>
      <p:pic>
        <p:nvPicPr>
          <p:cNvPr id="762" name="Google Shape;762;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3" name="Google Shape;763;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65" name="Google Shape;765;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66" name="Google Shape;766;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67" name="Google Shape;767;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8" name="Google Shape;768;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769" name="Shape 769"/>
        <p:cNvGrpSpPr/>
        <p:nvPr/>
      </p:nvGrpSpPr>
      <p:grpSpPr>
        <a:xfrm>
          <a:off x="0" y="0"/>
          <a:ext cx="0" cy="0"/>
          <a:chOff x="0" y="0"/>
          <a:chExt cx="0" cy="0"/>
        </a:xfrm>
      </p:grpSpPr>
      <p:pic>
        <p:nvPicPr>
          <p:cNvPr id="770" name="Google Shape;770;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73" name="Google Shape;773;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4" name="Google Shape;774;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775" name="Google Shape;775;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76" name="Google Shape;776;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777" name="Shape 777"/>
        <p:cNvGrpSpPr/>
        <p:nvPr/>
      </p:nvGrpSpPr>
      <p:grpSpPr>
        <a:xfrm>
          <a:off x="0" y="0"/>
          <a:ext cx="0" cy="0"/>
          <a:chOff x="0" y="0"/>
          <a:chExt cx="0" cy="0"/>
        </a:xfrm>
      </p:grpSpPr>
      <p:pic>
        <p:nvPicPr>
          <p:cNvPr id="778" name="Google Shape;778;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1" name="Google Shape;781;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82" name="Google Shape;782;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3" name="Google Shape;783;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84" name="Google Shape;784;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785" name="Shape 785"/>
        <p:cNvGrpSpPr/>
        <p:nvPr/>
      </p:nvGrpSpPr>
      <p:grpSpPr>
        <a:xfrm>
          <a:off x="0" y="0"/>
          <a:ext cx="0" cy="0"/>
          <a:chOff x="0" y="0"/>
          <a:chExt cx="0" cy="0"/>
        </a:xfrm>
      </p:grpSpPr>
      <p:pic>
        <p:nvPicPr>
          <p:cNvPr id="786" name="Google Shape;786;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0" name="Google Shape;790;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1" name="Google Shape;791;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93" name="Shape 793"/>
        <p:cNvGrpSpPr/>
        <p:nvPr/>
      </p:nvGrpSpPr>
      <p:grpSpPr>
        <a:xfrm>
          <a:off x="0" y="0"/>
          <a:ext cx="0" cy="0"/>
          <a:chOff x="0" y="0"/>
          <a:chExt cx="0" cy="0"/>
        </a:xfrm>
      </p:grpSpPr>
      <p:grpSp>
        <p:nvGrpSpPr>
          <p:cNvPr id="794" name="Google Shape;794;p66"/>
          <p:cNvGrpSpPr/>
          <p:nvPr/>
        </p:nvGrpSpPr>
        <p:grpSpPr>
          <a:xfrm>
            <a:off x="0" y="1"/>
            <a:ext cx="9151202" cy="649234"/>
            <a:chOff x="0" y="1"/>
            <a:chExt cx="9151202" cy="649234"/>
          </a:xfrm>
        </p:grpSpPr>
        <p:pic>
          <p:nvPicPr>
            <p:cNvPr id="795" name="Google Shape;795;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6" name="Google Shape;796;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7" name="Google Shape;797;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8" name="Google Shape;798;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9" name="Google Shape;799;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0" name="Google Shape;800;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01" name="Google Shape;801;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02" name="Shape 802"/>
        <p:cNvGrpSpPr/>
        <p:nvPr/>
      </p:nvGrpSpPr>
      <p:grpSpPr>
        <a:xfrm>
          <a:off x="0" y="0"/>
          <a:ext cx="0" cy="0"/>
          <a:chOff x="0" y="0"/>
          <a:chExt cx="0" cy="0"/>
        </a:xfrm>
      </p:grpSpPr>
      <p:sp>
        <p:nvSpPr>
          <p:cNvPr id="803" name="Google Shape;803;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4" name="Google Shape;804;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05" name="Google Shape;805;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06" name="Google Shape;806;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07" name="Google Shape;807;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08" name="Shape 808"/>
        <p:cNvGrpSpPr/>
        <p:nvPr/>
      </p:nvGrpSpPr>
      <p:grpSpPr>
        <a:xfrm>
          <a:off x="0" y="0"/>
          <a:ext cx="0" cy="0"/>
          <a:chOff x="0" y="0"/>
          <a:chExt cx="0" cy="0"/>
        </a:xfrm>
      </p:grpSpPr>
      <p:sp>
        <p:nvSpPr>
          <p:cNvPr id="809" name="Google Shape;809;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0" name="Google Shape;810;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11" name="Google Shape;811;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2" name="Google Shape;812;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13" name="Google Shape;813;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14" name="Shape 814"/>
        <p:cNvGrpSpPr/>
        <p:nvPr/>
      </p:nvGrpSpPr>
      <p:grpSpPr>
        <a:xfrm>
          <a:off x="0" y="0"/>
          <a:ext cx="0" cy="0"/>
          <a:chOff x="0" y="0"/>
          <a:chExt cx="0" cy="0"/>
        </a:xfrm>
      </p:grpSpPr>
      <p:sp>
        <p:nvSpPr>
          <p:cNvPr id="816" name="Google Shape;816;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17" name="Shape 817"/>
        <p:cNvGrpSpPr/>
        <p:nvPr/>
      </p:nvGrpSpPr>
      <p:grpSpPr>
        <a:xfrm>
          <a:off x="0" y="0"/>
          <a:ext cx="0" cy="0"/>
          <a:chOff x="0" y="0"/>
          <a:chExt cx="0" cy="0"/>
        </a:xfrm>
      </p:grpSpPr>
      <p:sp>
        <p:nvSpPr>
          <p:cNvPr id="818" name="Google Shape;818;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19" name="Google Shape;819;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20" name="Google Shape;820;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21" name="Google Shape;821;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22" name="Google Shape;822;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23" name="Google Shape;823;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24" name="Google Shape;824;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25" name="Google Shape;825;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26" name="Google Shape;826;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27" name="Shape 827"/>
        <p:cNvGrpSpPr/>
        <p:nvPr/>
      </p:nvGrpSpPr>
      <p:grpSpPr>
        <a:xfrm>
          <a:off x="0" y="0"/>
          <a:ext cx="0" cy="0"/>
          <a:chOff x="0" y="0"/>
          <a:chExt cx="0" cy="0"/>
        </a:xfrm>
      </p:grpSpPr>
      <p:pic>
        <p:nvPicPr>
          <p:cNvPr id="828" name="Google Shape;828;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29" name="Google Shape;829;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30" name="Shape 830"/>
        <p:cNvGrpSpPr/>
        <p:nvPr/>
      </p:nvGrpSpPr>
      <p:grpSpPr>
        <a:xfrm>
          <a:off x="0" y="0"/>
          <a:ext cx="0" cy="0"/>
          <a:chOff x="0" y="0"/>
          <a:chExt cx="0" cy="0"/>
        </a:xfrm>
      </p:grpSpPr>
      <p:sp>
        <p:nvSpPr>
          <p:cNvPr id="831" name="Google Shape;831;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1">
  <p:cSld name="CUSTOM_3_1_2">
    <p:spTree>
      <p:nvGrpSpPr>
        <p:cNvPr id="832" name="Shape 832"/>
        <p:cNvGrpSpPr/>
        <p:nvPr/>
      </p:nvGrpSpPr>
      <p:grpSpPr>
        <a:xfrm>
          <a:off x="0" y="0"/>
          <a:ext cx="0" cy="0"/>
          <a:chOff x="0" y="0"/>
          <a:chExt cx="0" cy="0"/>
        </a:xfrm>
      </p:grpSpPr>
      <p:sp>
        <p:nvSpPr>
          <p:cNvPr id="833" name="Google Shape;833;p7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4" name="Google Shape;834;p7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35" name="Google Shape;835;p7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836" name="Google Shape;836;p73"/>
          <p:cNvSpPr txBox="1"/>
          <p:nvPr>
            <p:ph idx="1" type="subTitle"/>
          </p:nvPr>
        </p:nvSpPr>
        <p:spPr>
          <a:xfrm>
            <a:off x="323994" y="99364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37" name="Google Shape;837;p73"/>
          <p:cNvSpPr txBox="1"/>
          <p:nvPr>
            <p:ph idx="2" type="subTitle"/>
          </p:nvPr>
        </p:nvSpPr>
        <p:spPr>
          <a:xfrm>
            <a:off x="323994" y="223873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38" name="Google Shape;838;p73"/>
          <p:cNvSpPr txBox="1"/>
          <p:nvPr>
            <p:ph idx="3" type="subTitle"/>
          </p:nvPr>
        </p:nvSpPr>
        <p:spPr>
          <a:xfrm>
            <a:off x="323994" y="348382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 id="2147483719" r:id="rId7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image" Target="../media/image6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 Id="rId3" Type="http://schemas.openxmlformats.org/officeDocument/2006/relationships/image" Target="../media/image71.png"/><Relationship Id="rId4" Type="http://schemas.openxmlformats.org/officeDocument/2006/relationships/image" Target="../media/image76.png"/><Relationship Id="rId5" Type="http://schemas.openxmlformats.org/officeDocument/2006/relationships/image" Target="../media/image73.png"/><Relationship Id="rId6" Type="http://schemas.openxmlformats.org/officeDocument/2006/relationships/image" Target="../media/image70.png"/><Relationship Id="rId7" Type="http://schemas.openxmlformats.org/officeDocument/2006/relationships/image" Target="../media/image74.png"/><Relationship Id="rId8" Type="http://schemas.openxmlformats.org/officeDocument/2006/relationships/image" Target="../media/image75.png"/><Relationship Id="rId9" Type="http://schemas.openxmlformats.org/officeDocument/2006/relationships/image" Target="../media/image4.png"/><Relationship Id="rId10"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 Id="rId3" Type="http://schemas.openxmlformats.org/officeDocument/2006/relationships/image" Target="../media/image71.png"/><Relationship Id="rId4" Type="http://schemas.openxmlformats.org/officeDocument/2006/relationships/image" Target="../media/image76.png"/><Relationship Id="rId5" Type="http://schemas.openxmlformats.org/officeDocument/2006/relationships/image" Target="../media/image73.png"/><Relationship Id="rId6" Type="http://schemas.openxmlformats.org/officeDocument/2006/relationships/image" Target="../media/image70.png"/><Relationship Id="rId7" Type="http://schemas.openxmlformats.org/officeDocument/2006/relationships/image" Target="../media/image74.png"/><Relationship Id="rId8" Type="http://schemas.openxmlformats.org/officeDocument/2006/relationships/image" Target="../media/image75.png"/><Relationship Id="rId9" Type="http://schemas.openxmlformats.org/officeDocument/2006/relationships/image" Target="../media/image4.png"/><Relationship Id="rId10"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 Id="rId3" Type="http://schemas.openxmlformats.org/officeDocument/2006/relationships/image" Target="../media/image7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3.xml"/><Relationship Id="rId3" Type="http://schemas.openxmlformats.org/officeDocument/2006/relationships/image" Target="../media/image7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4.xml"/><Relationship Id="rId3" Type="http://schemas.openxmlformats.org/officeDocument/2006/relationships/image" Target="../media/image8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5.xml"/><Relationship Id="rId3" Type="http://schemas.openxmlformats.org/officeDocument/2006/relationships/image" Target="../media/image81.png"/><Relationship Id="rId4" Type="http://schemas.openxmlformats.org/officeDocument/2006/relationships/image" Target="../media/image78.png"/><Relationship Id="rId5" Type="http://schemas.openxmlformats.org/officeDocument/2006/relationships/image" Target="../media/image8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7.xml"/><Relationship Id="rId3" Type="http://schemas.openxmlformats.org/officeDocument/2006/relationships/image" Target="../media/image8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8.xml"/><Relationship Id="rId3" Type="http://schemas.openxmlformats.org/officeDocument/2006/relationships/image" Target="../media/image79.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4.png"/><Relationship Id="rId7"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9.xml"/><Relationship Id="rId3" Type="http://schemas.openxmlformats.org/officeDocument/2006/relationships/image" Target="../media/image83.png"/><Relationship Id="rId4" Type="http://schemas.openxmlformats.org/officeDocument/2006/relationships/image" Target="../media/image76.png"/><Relationship Id="rId5" Type="http://schemas.openxmlformats.org/officeDocument/2006/relationships/image" Target="../media/image8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0.xml"/><Relationship Id="rId3" Type="http://schemas.openxmlformats.org/officeDocument/2006/relationships/image" Target="../media/image8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1.xml"/><Relationship Id="rId3" Type="http://schemas.openxmlformats.org/officeDocument/2006/relationships/image" Target="../media/image83.png"/><Relationship Id="rId4" Type="http://schemas.openxmlformats.org/officeDocument/2006/relationships/image" Target="../media/image87.png"/><Relationship Id="rId5" Type="http://schemas.openxmlformats.org/officeDocument/2006/relationships/image" Target="../media/image8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2.xml"/><Relationship Id="rId3" Type="http://schemas.openxmlformats.org/officeDocument/2006/relationships/image" Target="../media/image86.png"/><Relationship Id="rId4" Type="http://schemas.openxmlformats.org/officeDocument/2006/relationships/image" Target="../media/image8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6.xml"/><Relationship Id="rId3" Type="http://schemas.openxmlformats.org/officeDocument/2006/relationships/image" Target="../media/image74.png"/><Relationship Id="rId4" Type="http://schemas.openxmlformats.org/officeDocument/2006/relationships/image" Target="../media/image75.png"/><Relationship Id="rId5" Type="http://schemas.openxmlformats.org/officeDocument/2006/relationships/image" Target="../media/image85.png"/><Relationship Id="rId6" Type="http://schemas.openxmlformats.org/officeDocument/2006/relationships/image" Target="../media/image4.png"/><Relationship Id="rId7"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7.xml"/><Relationship Id="rId3" Type="http://schemas.openxmlformats.org/officeDocument/2006/relationships/image" Target="../media/image91.png"/><Relationship Id="rId4" Type="http://schemas.openxmlformats.org/officeDocument/2006/relationships/image" Target="../media/image9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8.xml"/><Relationship Id="rId3" Type="http://schemas.openxmlformats.org/officeDocument/2006/relationships/image" Target="../media/image89.png"/><Relationship Id="rId4" Type="http://schemas.openxmlformats.org/officeDocument/2006/relationships/image" Target="../media/image9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9.xml"/><Relationship Id="rId3" Type="http://schemas.openxmlformats.org/officeDocument/2006/relationships/image" Target="../media/image94.png"/><Relationship Id="rId4" Type="http://schemas.openxmlformats.org/officeDocument/2006/relationships/image" Target="../media/image9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0.xml"/><Relationship Id="rId3" Type="http://schemas.openxmlformats.org/officeDocument/2006/relationships/image" Target="../media/image93.png"/><Relationship Id="rId4" Type="http://schemas.openxmlformats.org/officeDocument/2006/relationships/image" Target="../media/image95.png"/><Relationship Id="rId5" Type="http://schemas.openxmlformats.org/officeDocument/2006/relationships/image" Target="../media/image9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1.xml"/><Relationship Id="rId3" Type="http://schemas.openxmlformats.org/officeDocument/2006/relationships/image" Target="../media/image93.png"/><Relationship Id="rId4" Type="http://schemas.openxmlformats.org/officeDocument/2006/relationships/image" Target="../media/image95.png"/><Relationship Id="rId5" Type="http://schemas.openxmlformats.org/officeDocument/2006/relationships/image" Target="../media/image100.png"/><Relationship Id="rId6" Type="http://schemas.openxmlformats.org/officeDocument/2006/relationships/image" Target="../media/image9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2.xml"/><Relationship Id="rId3" Type="http://schemas.openxmlformats.org/officeDocument/2006/relationships/image" Target="../media/image98.png"/><Relationship Id="rId4" Type="http://schemas.openxmlformats.org/officeDocument/2006/relationships/image" Target="../media/image9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3.xml"/><Relationship Id="rId3" Type="http://schemas.openxmlformats.org/officeDocument/2006/relationships/image" Target="../media/image102.png"/><Relationship Id="rId4" Type="http://schemas.openxmlformats.org/officeDocument/2006/relationships/image" Target="../media/image96.png"/><Relationship Id="rId5" Type="http://schemas.openxmlformats.org/officeDocument/2006/relationships/image" Target="../media/image9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4.xml"/><Relationship Id="rId3" Type="http://schemas.openxmlformats.org/officeDocument/2006/relationships/image" Target="../media/image96.png"/><Relationship Id="rId4" Type="http://schemas.openxmlformats.org/officeDocument/2006/relationships/image" Target="../media/image83.png"/><Relationship Id="rId5" Type="http://schemas.openxmlformats.org/officeDocument/2006/relationships/image" Target="../media/image99.png"/><Relationship Id="rId6" Type="http://schemas.openxmlformats.org/officeDocument/2006/relationships/image" Target="../media/image97.png"/><Relationship Id="rId7" Type="http://schemas.openxmlformats.org/officeDocument/2006/relationships/image" Target="../media/image9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5.xml"/><Relationship Id="rId3" Type="http://schemas.openxmlformats.org/officeDocument/2006/relationships/image" Target="../media/image104.png"/><Relationship Id="rId4" Type="http://schemas.openxmlformats.org/officeDocument/2006/relationships/image" Target="../media/image9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36.xml"/><Relationship Id="rId3" Type="http://schemas.openxmlformats.org/officeDocument/2006/relationships/image" Target="../media/image105.png"/><Relationship Id="rId4" Type="http://schemas.openxmlformats.org/officeDocument/2006/relationships/image" Target="../media/image101.png"/><Relationship Id="rId5" Type="http://schemas.openxmlformats.org/officeDocument/2006/relationships/image" Target="../media/image6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37.xml"/><Relationship Id="rId3" Type="http://schemas.openxmlformats.org/officeDocument/2006/relationships/image" Target="../media/image101.png"/><Relationship Id="rId4" Type="http://schemas.openxmlformats.org/officeDocument/2006/relationships/image" Target="../media/image63.png"/><Relationship Id="rId5" Type="http://schemas.openxmlformats.org/officeDocument/2006/relationships/image" Target="../media/image10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38.xml"/><Relationship Id="rId3" Type="http://schemas.openxmlformats.org/officeDocument/2006/relationships/image" Target="../media/image10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39.xml"/><Relationship Id="rId3" Type="http://schemas.openxmlformats.org/officeDocument/2006/relationships/image" Target="../media/image8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40.xml"/><Relationship Id="rId3" Type="http://schemas.openxmlformats.org/officeDocument/2006/relationships/image" Target="../media/image8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41.xml"/><Relationship Id="rId3" Type="http://schemas.openxmlformats.org/officeDocument/2006/relationships/image" Target="../media/image10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43.xml"/><Relationship Id="rId3" Type="http://schemas.openxmlformats.org/officeDocument/2006/relationships/image" Target="../media/image8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44.xml"/><Relationship Id="rId3" Type="http://schemas.openxmlformats.org/officeDocument/2006/relationships/image" Target="../media/image8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45.xml"/><Relationship Id="rId3" Type="http://schemas.openxmlformats.org/officeDocument/2006/relationships/image" Target="../media/image109.png"/><Relationship Id="rId4" Type="http://schemas.openxmlformats.org/officeDocument/2006/relationships/image" Target="../media/image10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46.xml"/><Relationship Id="rId3" Type="http://schemas.openxmlformats.org/officeDocument/2006/relationships/image" Target="../media/image10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47.xml"/><Relationship Id="rId3" Type="http://schemas.openxmlformats.org/officeDocument/2006/relationships/image" Target="../media/image6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8.xml"/><Relationship Id="rId3" Type="http://schemas.openxmlformats.org/officeDocument/2006/relationships/image" Target="../media/image11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9.xml"/><Relationship Id="rId3" Type="http://schemas.openxmlformats.org/officeDocument/2006/relationships/image" Target="../media/image11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50.xml"/><Relationship Id="rId3" Type="http://schemas.openxmlformats.org/officeDocument/2006/relationships/image" Target="../media/image11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53.xml"/><Relationship Id="rId3" Type="http://schemas.openxmlformats.org/officeDocument/2006/relationships/image" Target="../media/image111.png"/><Relationship Id="rId4" Type="http://schemas.openxmlformats.org/officeDocument/2006/relationships/image" Target="../media/image11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54.xml"/><Relationship Id="rId3" Type="http://schemas.openxmlformats.org/officeDocument/2006/relationships/image" Target="../media/image11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55.xml"/><Relationship Id="rId3" Type="http://schemas.openxmlformats.org/officeDocument/2006/relationships/image" Target="../media/image114.png"/><Relationship Id="rId4" Type="http://schemas.openxmlformats.org/officeDocument/2006/relationships/image" Target="../media/image11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56.xml"/><Relationship Id="rId3" Type="http://schemas.openxmlformats.org/officeDocument/2006/relationships/image" Target="../media/image113.png"/><Relationship Id="rId4" Type="http://schemas.openxmlformats.org/officeDocument/2006/relationships/image" Target="../media/image11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57.xml"/><Relationship Id="rId3" Type="http://schemas.openxmlformats.org/officeDocument/2006/relationships/image" Target="../media/image113.png"/><Relationship Id="rId4" Type="http://schemas.openxmlformats.org/officeDocument/2006/relationships/image" Target="../media/image111.png"/><Relationship Id="rId5" Type="http://schemas.openxmlformats.org/officeDocument/2006/relationships/image" Target="../media/image11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58.xml"/><Relationship Id="rId3" Type="http://schemas.openxmlformats.org/officeDocument/2006/relationships/image" Target="../media/image118.png"/><Relationship Id="rId4" Type="http://schemas.openxmlformats.org/officeDocument/2006/relationships/image" Target="../media/image111.png"/><Relationship Id="rId5" Type="http://schemas.openxmlformats.org/officeDocument/2006/relationships/image" Target="../media/image11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59.xml"/><Relationship Id="rId3" Type="http://schemas.openxmlformats.org/officeDocument/2006/relationships/image" Target="../media/image116.png"/><Relationship Id="rId4" Type="http://schemas.openxmlformats.org/officeDocument/2006/relationships/image" Target="../media/image11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60.xml"/><Relationship Id="rId3" Type="http://schemas.openxmlformats.org/officeDocument/2006/relationships/image" Target="../media/image12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61.xml"/><Relationship Id="rId3" Type="http://schemas.openxmlformats.org/officeDocument/2006/relationships/image" Target="../media/image121.png"/><Relationship Id="rId4" Type="http://schemas.openxmlformats.org/officeDocument/2006/relationships/image" Target="../media/image12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62.xml"/><Relationship Id="rId3" Type="http://schemas.openxmlformats.org/officeDocument/2006/relationships/image" Target="../media/image12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63.xml"/><Relationship Id="rId3" Type="http://schemas.openxmlformats.org/officeDocument/2006/relationships/image" Target="../media/image12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64.xml"/><Relationship Id="rId3" Type="http://schemas.openxmlformats.org/officeDocument/2006/relationships/image" Target="../media/image12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6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74"/>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Maareynta ganacsi yar</a:t>
            </a:r>
            <a:endParaRPr/>
          </a:p>
        </p:txBody>
      </p:sp>
      <p:sp>
        <p:nvSpPr>
          <p:cNvPr id="844" name="Google Shape;844;p74"/>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Xisaab goobta shaqada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48" name="Shape 848"/>
        <p:cNvGrpSpPr/>
        <p:nvPr/>
      </p:nvGrpSpPr>
      <p:grpSpPr>
        <a:xfrm>
          <a:off x="0" y="0"/>
          <a:ext cx="0" cy="0"/>
          <a:chOff x="0" y="0"/>
          <a:chExt cx="0" cy="0"/>
        </a:xfrm>
      </p:grpSpPr>
      <p:sp>
        <p:nvSpPr>
          <p:cNvPr id="849" name="Google Shape;849;p75"/>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76"/>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fahmi karaa sida xisaabta loogu isticmaalo ganacsatada madaxa-bannaan.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77"/>
          <p:cNvSpPr txBox="1"/>
          <p:nvPr/>
        </p:nvSpPr>
        <p:spPr>
          <a:xfrm>
            <a:off x="383150" y="836400"/>
            <a:ext cx="8436900" cy="1080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solidFill>
                  <a:schemeClr val="dk1"/>
                </a:solidFill>
                <a:latin typeface="Lexend"/>
                <a:ea typeface="Lexend"/>
                <a:cs typeface="Lexend"/>
                <a:sym typeface="Lexend"/>
              </a:rPr>
              <a:t>Faa'iidada boqolkiiba (percentage profit) waa korodhka marka la tixraaco shay lagu iibiyo qiime ka badan qiimaha kharashka, oo loo muujiyo boqolkiiba xaddiga asalka ah.</a:t>
            </a:r>
            <a:endParaRPr sz="2200">
              <a:solidFill>
                <a:schemeClr val="dk1"/>
              </a:solidFill>
              <a:latin typeface="Lexend"/>
              <a:ea typeface="Lexend"/>
              <a:cs typeface="Lexend"/>
              <a:sym typeface="Lexend"/>
            </a:endParaRPr>
          </a:p>
          <a:p>
            <a:pPr indent="0" lvl="0" marL="0" rtl="0" algn="l">
              <a:lnSpc>
                <a:spcPct val="115000"/>
              </a:lnSpc>
              <a:spcBef>
                <a:spcPts val="1000"/>
              </a:spcBef>
              <a:spcAft>
                <a:spcPts val="0"/>
              </a:spcAft>
              <a:buClr>
                <a:schemeClr val="dk1"/>
              </a:buClr>
              <a:buSzPts val="1100"/>
              <a:buFont typeface="Arial"/>
              <a:buNone/>
            </a:pPr>
            <a:r>
              <a:rPr lang="en-GB" sz="1800">
                <a:solidFill>
                  <a:schemeClr val="dk1"/>
                </a:solidFill>
                <a:latin typeface="Lexend"/>
                <a:ea typeface="Lexend"/>
                <a:cs typeface="Lexend"/>
                <a:sym typeface="Lexend"/>
              </a:rPr>
              <a:t>Celcelis (average) waa hal lambar oo muujiya qiimaha dhexe ama caadiga ah ee xogta; mode, median, iyo mean.</a:t>
            </a:r>
            <a:endParaRPr sz="2200">
              <a:solidFill>
                <a:schemeClr val="dk1"/>
              </a:solidFill>
              <a:latin typeface="Lexend"/>
              <a:ea typeface="Lexend"/>
              <a:cs typeface="Lexend"/>
              <a:sym typeface="Lexend"/>
            </a:endParaRPr>
          </a:p>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 </a:t>
            </a:r>
            <a:endParaRPr sz="2200">
              <a:solidFill>
                <a:schemeClr val="dk1"/>
              </a:solidFill>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sp>
        <p:nvSpPr>
          <p:cNvPr id="864" name="Google Shape;864;p78"/>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Faa'iido boqolkiiba (percentage profit)</a:t>
            </a:r>
            <a:endParaRPr/>
          </a:p>
        </p:txBody>
      </p:sp>
      <p:sp>
        <p:nvSpPr>
          <p:cNvPr id="865" name="Google Shape;865;p78"/>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La socodka waxqabadka</a:t>
            </a:r>
            <a:endParaRPr/>
          </a:p>
        </p:txBody>
      </p:sp>
      <p:sp>
        <p:nvSpPr>
          <p:cNvPr id="866" name="Google Shape;866;p78"/>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Maareynta ganacsi yar</a:t>
            </a:r>
            <a:endParaRPr/>
          </a:p>
        </p:txBody>
      </p:sp>
      <p:pic>
        <p:nvPicPr>
          <p:cNvPr id="867" name="Google Shape;867;p78"/>
          <p:cNvPicPr preferRelativeResize="0"/>
          <p:nvPr/>
        </p:nvPicPr>
        <p:blipFill>
          <a:blip r:embed="rId3">
            <a:alphaModFix/>
          </a:blip>
          <a:stretch>
            <a:fillRect/>
          </a:stretch>
        </p:blipFill>
        <p:spPr>
          <a:xfrm>
            <a:off x="417042" y="2050101"/>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79"/>
          <p:cNvSpPr txBox="1"/>
          <p:nvPr>
            <p:ph idx="1" type="body"/>
          </p:nvPr>
        </p:nvSpPr>
        <p:spPr>
          <a:xfrm>
            <a:off x="324000" y="759300"/>
            <a:ext cx="78852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rPr>
              <a:t>Axmed iyo Isra waxay fureen ganacsigoodii ugu horreeyay, kafateeri. Waa kuwan natiijooyinkoodii saddexda sano ee ugu horreeyay.</a:t>
            </a:r>
            <a:endParaRPr/>
          </a:p>
        </p:txBody>
      </p:sp>
      <p:sp>
        <p:nvSpPr>
          <p:cNvPr id="873" name="Google Shape;873;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Faa'iido boqolkiiba (percentage profit)</a:t>
            </a:r>
            <a:endParaRPr/>
          </a:p>
        </p:txBody>
      </p:sp>
      <p:pic>
        <p:nvPicPr>
          <p:cNvPr id="874" name="Google Shape;874;p79"/>
          <p:cNvPicPr preferRelativeResize="0"/>
          <p:nvPr/>
        </p:nvPicPr>
        <p:blipFill>
          <a:blip r:embed="rId3">
            <a:alphaModFix/>
          </a:blip>
          <a:stretch>
            <a:fillRect/>
          </a:stretch>
        </p:blipFill>
        <p:spPr>
          <a:xfrm>
            <a:off x="7064525" y="2343289"/>
            <a:ext cx="1755475" cy="2506909"/>
          </a:xfrm>
          <a:prstGeom prst="rect">
            <a:avLst/>
          </a:prstGeom>
          <a:noFill/>
          <a:ln>
            <a:noFill/>
          </a:ln>
        </p:spPr>
      </p:pic>
      <p:pic>
        <p:nvPicPr>
          <p:cNvPr id="875" name="Google Shape;875;p79"/>
          <p:cNvPicPr preferRelativeResize="0"/>
          <p:nvPr/>
        </p:nvPicPr>
        <p:blipFill>
          <a:blip r:embed="rId4">
            <a:alphaModFix/>
          </a:blip>
          <a:stretch>
            <a:fillRect/>
          </a:stretch>
        </p:blipFill>
        <p:spPr>
          <a:xfrm>
            <a:off x="4826875" y="3897541"/>
            <a:ext cx="1452399" cy="970399"/>
          </a:xfrm>
          <a:prstGeom prst="rect">
            <a:avLst/>
          </a:prstGeom>
          <a:noFill/>
          <a:ln>
            <a:noFill/>
          </a:ln>
        </p:spPr>
      </p:pic>
      <p:pic>
        <p:nvPicPr>
          <p:cNvPr id="876" name="Google Shape;876;p79"/>
          <p:cNvPicPr preferRelativeResize="0"/>
          <p:nvPr/>
        </p:nvPicPr>
        <p:blipFill>
          <a:blip r:embed="rId5">
            <a:alphaModFix/>
          </a:blip>
          <a:stretch>
            <a:fillRect/>
          </a:stretch>
        </p:blipFill>
        <p:spPr>
          <a:xfrm>
            <a:off x="3929375" y="3785714"/>
            <a:ext cx="737875" cy="1033936"/>
          </a:xfrm>
          <a:prstGeom prst="rect">
            <a:avLst/>
          </a:prstGeom>
          <a:noFill/>
          <a:ln>
            <a:noFill/>
          </a:ln>
        </p:spPr>
      </p:pic>
      <p:pic>
        <p:nvPicPr>
          <p:cNvPr id="877" name="Google Shape;877;p79"/>
          <p:cNvPicPr preferRelativeResize="0"/>
          <p:nvPr/>
        </p:nvPicPr>
        <p:blipFill>
          <a:blip r:embed="rId6">
            <a:alphaModFix/>
          </a:blip>
          <a:stretch>
            <a:fillRect/>
          </a:stretch>
        </p:blipFill>
        <p:spPr>
          <a:xfrm>
            <a:off x="6379659" y="3516698"/>
            <a:ext cx="684866" cy="1295469"/>
          </a:xfrm>
          <a:prstGeom prst="rect">
            <a:avLst/>
          </a:prstGeom>
          <a:noFill/>
          <a:ln>
            <a:noFill/>
          </a:ln>
        </p:spPr>
      </p:pic>
      <p:pic>
        <p:nvPicPr>
          <p:cNvPr id="878" name="Google Shape;878;p79"/>
          <p:cNvPicPr preferRelativeResize="0"/>
          <p:nvPr/>
        </p:nvPicPr>
        <p:blipFill>
          <a:blip r:embed="rId9">
            <a:alphaModFix/>
          </a:blip>
          <a:stretch>
            <a:fillRect/>
          </a:stretch>
        </p:blipFill>
        <p:spPr>
          <a:xfrm flipH="1">
            <a:off x="323925" y="3028950"/>
            <a:ext cx="1331420" cy="1288457"/>
          </a:xfrm>
          <a:prstGeom prst="rect">
            <a:avLst/>
          </a:prstGeom>
          <a:noFill/>
          <a:ln>
            <a:noFill/>
          </a:ln>
        </p:spPr>
      </p:pic>
      <p:pic>
        <p:nvPicPr>
          <p:cNvPr id="879" name="Google Shape;879;p79"/>
          <p:cNvPicPr preferRelativeResize="0"/>
          <p:nvPr/>
        </p:nvPicPr>
        <p:blipFill>
          <a:blip r:embed="rId10">
            <a:alphaModFix/>
          </a:blip>
          <a:stretch>
            <a:fillRect/>
          </a:stretch>
        </p:blipFill>
        <p:spPr>
          <a:xfrm flipH="1">
            <a:off x="1680216" y="3707932"/>
            <a:ext cx="928450" cy="1070743"/>
          </a:xfrm>
          <a:prstGeom prst="rect">
            <a:avLst/>
          </a:prstGeom>
          <a:noFill/>
          <a:ln>
            <a:noFill/>
          </a:ln>
        </p:spPr>
      </p:pic>
      <p:graphicFrame>
        <p:nvGraphicFramePr>
          <p:cNvPr id="880" name="Google Shape;880;p79"/>
          <p:cNvGraphicFramePr/>
          <p:nvPr/>
        </p:nvGraphicFramePr>
        <p:xfrm>
          <a:off x="1218207" y="1521483"/>
          <a:ext cx="3000000" cy="3000000"/>
        </p:xfrm>
        <a:graphic>
          <a:graphicData uri="http://schemas.openxmlformats.org/drawingml/2006/table">
            <a:tbl>
              <a:tblPr>
                <a:noFill/>
                <a:tableStyleId>{F453CC0F-1499-456E-8E7E-2329420C4EBA}</a:tableStyleId>
              </a:tblPr>
              <a:tblGrid>
                <a:gridCol w="1513625"/>
                <a:gridCol w="1513625"/>
                <a:gridCol w="1513625"/>
              </a:tblGrid>
              <a:tr h="375350">
                <a:tc>
                  <a:txBody>
                    <a:bodyPr/>
                    <a:lstStyle/>
                    <a:p>
                      <a:pPr indent="0" lvl="0" marL="0" rtl="0" algn="ctr">
                        <a:spcBef>
                          <a:spcPts val="0"/>
                        </a:spcBef>
                        <a:spcAft>
                          <a:spcPts val="0"/>
                        </a:spcAft>
                        <a:buClr>
                          <a:schemeClr val="dk1"/>
                        </a:buClr>
                        <a:buSzPts val="1100"/>
                        <a:buFont typeface="Arial"/>
                        <a:buNone/>
                      </a:pPr>
                      <a:r>
                        <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1700">
                          <a:solidFill>
                            <a:schemeClr val="dk1"/>
                          </a:solidFill>
                          <a:latin typeface="Lexend"/>
                          <a:ea typeface="Lexend"/>
                          <a:cs typeface="Lexend"/>
                          <a:sym typeface="Lexend"/>
                        </a:rPr>
                        <a:t>Faa'iidada guud (gross profit)</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1700">
                          <a:solidFill>
                            <a:schemeClr val="dk1"/>
                          </a:solidFill>
                          <a:latin typeface="Lexend"/>
                          <a:ea typeface="Lexend"/>
                          <a:cs typeface="Lexend"/>
                          <a:sym typeface="Lexend"/>
                        </a:rPr>
                        <a:t>Dakhliga (revenue)</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75350">
                <a:tc>
                  <a:txBody>
                    <a:bodyPr/>
                    <a:lstStyle/>
                    <a:p>
                      <a:pPr indent="0" lvl="0" marL="0" rtl="0" algn="ctr">
                        <a:spcBef>
                          <a:spcPts val="0"/>
                        </a:spcBef>
                        <a:spcAft>
                          <a:spcPts val="0"/>
                        </a:spcAft>
                        <a:buNone/>
                      </a:pPr>
                      <a:r>
                        <a:rPr lang="en-GB" sz="1700">
                          <a:latin typeface="Lexend"/>
                          <a:ea typeface="Lexend"/>
                          <a:cs typeface="Lexend"/>
                          <a:sym typeface="Lexend"/>
                        </a:rPr>
                        <a:t>Sannadka koowaad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£24 000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700">
                          <a:latin typeface="Lexend"/>
                          <a:ea typeface="Lexend"/>
                          <a:cs typeface="Lexend"/>
                          <a:sym typeface="Lexend"/>
                        </a:rPr>
                        <a:t>Sannadka labaad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£28 000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700">
                          <a:latin typeface="Lexend"/>
                          <a:ea typeface="Lexend"/>
                          <a:cs typeface="Lexend"/>
                          <a:sym typeface="Lexend"/>
                        </a:rPr>
                        <a:t>Sannadka saddexaad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4" name="Shape 884"/>
        <p:cNvGrpSpPr/>
        <p:nvPr/>
      </p:nvGrpSpPr>
      <p:grpSpPr>
        <a:xfrm>
          <a:off x="0" y="0"/>
          <a:ext cx="0" cy="0"/>
          <a:chOff x="0" y="0"/>
          <a:chExt cx="0" cy="0"/>
        </a:xfrm>
      </p:grpSpPr>
      <p:sp>
        <p:nvSpPr>
          <p:cNvPr id="885" name="Google Shape;885;p80"/>
          <p:cNvSpPr txBox="1"/>
          <p:nvPr>
            <p:ph idx="1" type="body"/>
          </p:nvPr>
        </p:nvSpPr>
        <p:spPr>
          <a:xfrm>
            <a:off x="324000" y="759300"/>
            <a:ext cx="788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Erayo qaar:</a:t>
            </a:r>
            <a:endParaRPr/>
          </a:p>
        </p:txBody>
      </p:sp>
      <p:sp>
        <p:nvSpPr>
          <p:cNvPr id="886" name="Google Shape;886;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Faa'iido boqolkiiba (percentage profit)</a:t>
            </a:r>
            <a:endParaRPr/>
          </a:p>
        </p:txBody>
      </p:sp>
      <p:graphicFrame>
        <p:nvGraphicFramePr>
          <p:cNvPr id="887" name="Google Shape;887;p80"/>
          <p:cNvGraphicFramePr/>
          <p:nvPr/>
        </p:nvGraphicFramePr>
        <p:xfrm>
          <a:off x="1218207" y="1521483"/>
          <a:ext cx="3000000" cy="3000000"/>
        </p:xfrm>
        <a:graphic>
          <a:graphicData uri="http://schemas.openxmlformats.org/drawingml/2006/table">
            <a:tbl>
              <a:tblPr>
                <a:noFill/>
                <a:tableStyleId>{F453CC0F-1499-456E-8E7E-2329420C4EBA}</a:tableStyleId>
              </a:tblPr>
              <a:tblGrid>
                <a:gridCol w="1513625"/>
                <a:gridCol w="1513625"/>
                <a:gridCol w="1513625"/>
              </a:tblGrid>
              <a:tr h="3753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Lexend"/>
                          <a:ea typeface="Lexend"/>
                          <a:cs typeface="Lexend"/>
                          <a:sym typeface="Lexend"/>
                        </a:rPr>
                        <a:t>Faa'iidada guud (gross profit)</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Lexend"/>
                          <a:ea typeface="Lexend"/>
                          <a:cs typeface="Lexend"/>
                          <a:sym typeface="Lexend"/>
                        </a:rPr>
                        <a:t>Dakhliga (revenue)</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75350">
                <a:tc>
                  <a:txBody>
                    <a:bodyPr/>
                    <a:lstStyle/>
                    <a:p>
                      <a:pPr indent="0" lvl="0" marL="0" rtl="0" algn="ctr">
                        <a:spcBef>
                          <a:spcPts val="0"/>
                        </a:spcBef>
                        <a:spcAft>
                          <a:spcPts val="0"/>
                        </a:spcAft>
                        <a:buNone/>
                      </a:pPr>
                      <a:r>
                        <a:rPr lang="en-GB" sz="1700">
                          <a:latin typeface="Lexend"/>
                          <a:ea typeface="Lexend"/>
                          <a:cs typeface="Lexend"/>
                          <a:sym typeface="Lexend"/>
                        </a:rPr>
                        <a:t>Sannadka koowaad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£24 000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700">
                          <a:latin typeface="Lexend"/>
                          <a:ea typeface="Lexend"/>
                          <a:cs typeface="Lexend"/>
                          <a:sym typeface="Lexend"/>
                        </a:rPr>
                        <a:t>Sannadka labaad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£28 000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700">
                          <a:latin typeface="Lexend"/>
                          <a:ea typeface="Lexend"/>
                          <a:cs typeface="Lexend"/>
                          <a:sym typeface="Lexend"/>
                        </a:rPr>
                        <a:t>Sannadka saddexaad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888" name="Google Shape;888;p80"/>
          <p:cNvSpPr txBox="1"/>
          <p:nvPr>
            <p:ph idx="1" type="body"/>
          </p:nvPr>
        </p:nvSpPr>
        <p:spPr>
          <a:xfrm>
            <a:off x="324000" y="3289175"/>
            <a:ext cx="8496000" cy="117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solidFill>
                  <a:schemeClr val="accent4"/>
                </a:solidFill>
                <a:latin typeface="Lexend"/>
              </a:rPr>
              <a:t>Revenue (Dakhliga) waa dakhliga ganacsiga, tusaale ahaan, lacagta soo gasha sanduuqa iibka. Haddii macaamiishu iibsadaan 300 koob oo kafe ah toddobaadkii oo midkiiba £3 yahay, taasi waa £900 oo dakhli (revenue) ah.</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2" name="Shape 892"/>
        <p:cNvGrpSpPr/>
        <p:nvPr/>
      </p:nvGrpSpPr>
      <p:grpSpPr>
        <a:xfrm>
          <a:off x="0" y="0"/>
          <a:ext cx="0" cy="0"/>
          <a:chOff x="0" y="0"/>
          <a:chExt cx="0" cy="0"/>
        </a:xfrm>
      </p:grpSpPr>
      <p:sp>
        <p:nvSpPr>
          <p:cNvPr id="893" name="Google Shape;893;p81"/>
          <p:cNvSpPr txBox="1"/>
          <p:nvPr>
            <p:ph idx="1" type="body"/>
          </p:nvPr>
        </p:nvSpPr>
        <p:spPr>
          <a:xfrm>
            <a:off x="324000" y="759300"/>
            <a:ext cx="788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Ereyo qaar:</a:t>
            </a:r>
            <a:endParaRPr/>
          </a:p>
        </p:txBody>
      </p:sp>
      <p:sp>
        <p:nvSpPr>
          <p:cNvPr id="894" name="Google Shape;894;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Faa'iidada boqolleyda (Profit in percentages)</a:t>
            </a:r>
            <a:endParaRPr/>
          </a:p>
        </p:txBody>
      </p:sp>
      <p:graphicFrame>
        <p:nvGraphicFramePr>
          <p:cNvPr id="895" name="Google Shape;895;p81"/>
          <p:cNvGraphicFramePr/>
          <p:nvPr/>
        </p:nvGraphicFramePr>
        <p:xfrm>
          <a:off x="1218207" y="1521483"/>
          <a:ext cx="3000000" cy="3000000"/>
        </p:xfrm>
        <a:graphic>
          <a:graphicData uri="http://schemas.openxmlformats.org/drawingml/2006/table">
            <a:tbl>
              <a:tblPr>
                <a:noFill/>
                <a:tableStyleId>{F453CC0F-1499-456E-8E7E-2329420C4EBA}</a:tableStyleId>
              </a:tblPr>
              <a:tblGrid>
                <a:gridCol w="1513625"/>
                <a:gridCol w="1513625"/>
                <a:gridCol w="1513625"/>
              </a:tblGrid>
              <a:tr h="3753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Lexend"/>
                          <a:ea typeface="Lexend"/>
                          <a:cs typeface="Lexend"/>
                          <a:sym typeface="Lexend"/>
                        </a:rPr>
                        <a:t>Faa'iidada guud (Gross profit)</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Lexend"/>
                          <a:ea typeface="Lexend"/>
                          <a:cs typeface="Lexend"/>
                          <a:sym typeface="Lexend"/>
                        </a:rPr>
                        <a:t>Dakhliga (Revenue)</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75350">
                <a:tc>
                  <a:txBody>
                    <a:bodyPr/>
                    <a:lstStyle/>
                    <a:p>
                      <a:pPr indent="0" lvl="0" marL="0" rtl="0" algn="ctr">
                        <a:spcBef>
                          <a:spcPts val="0"/>
                        </a:spcBef>
                        <a:spcAft>
                          <a:spcPts val="0"/>
                        </a:spcAft>
                        <a:buNone/>
                      </a:pPr>
                      <a:r>
                        <a:rPr lang="en-GB" sz="1700">
                          <a:latin typeface="Lexend"/>
                          <a:ea typeface="Lexend"/>
                          <a:cs typeface="Lexend"/>
                          <a:sym typeface="Lexend"/>
                        </a:rPr>
                        <a:t>Sannadka koowaad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£24 000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700">
                          <a:latin typeface="Lexend"/>
                          <a:ea typeface="Lexend"/>
                          <a:cs typeface="Lexend"/>
                          <a:sym typeface="Lexend"/>
                        </a:rPr>
                        <a:t>Sannadka labaad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£28 000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700">
                          <a:latin typeface="Lexend"/>
                          <a:ea typeface="Lexend"/>
                          <a:cs typeface="Lexend"/>
                          <a:sym typeface="Lexend"/>
                        </a:rPr>
                        <a:t>Sannadka saddexaad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896" name="Google Shape;896;p81"/>
          <p:cNvSpPr txBox="1"/>
          <p:nvPr>
            <p:ph idx="1" type="body"/>
          </p:nvPr>
        </p:nvSpPr>
        <p:spPr>
          <a:xfrm>
            <a:off x="324000" y="3289175"/>
            <a:ext cx="8496000" cy="117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solidFill>
                  <a:schemeClr val="accent4"/>
                </a:solidFill>
                <a:latin typeface="Lexend"/>
              </a:rPr>
              <a:t>Faa'iidada guud (Gross profit) waa dakhliga guud (total revenue) laga jaray qiimaha badeecadaha la iibiyay. Tusaale: Haddii caanaha iyo bunka loo isticmaalo koob kafe oo kiciya £1, oo aan koobka ku iibinno £3, taasi waa faa'iido guud (gross profit) oo ah £2 koobkii.</a:t>
            </a:r>
            <a:r>
              <a:rPr lang="en-GB" sz="1800">
                <a:latin typeface="Lexend"/>
              </a:rPr>
              <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82"/>
          <p:cNvSpPr txBox="1"/>
          <p:nvPr>
            <p:ph idx="1" type="body"/>
          </p:nvPr>
        </p:nvSpPr>
        <p:spPr>
          <a:xfrm>
            <a:off x="324000" y="759300"/>
            <a:ext cx="788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Ereyo qaar:</a:t>
            </a:r>
            <a:endParaRPr/>
          </a:p>
        </p:txBody>
      </p:sp>
      <p:sp>
        <p:nvSpPr>
          <p:cNvPr id="902" name="Google Shape;902;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Faa'iidada boqolleyda (Profit in percentages)</a:t>
            </a:r>
            <a:endParaRPr/>
          </a:p>
        </p:txBody>
      </p:sp>
      <p:graphicFrame>
        <p:nvGraphicFramePr>
          <p:cNvPr id="903" name="Google Shape;903;p82"/>
          <p:cNvGraphicFramePr/>
          <p:nvPr/>
        </p:nvGraphicFramePr>
        <p:xfrm>
          <a:off x="1218207" y="1521483"/>
          <a:ext cx="3000000" cy="3000000"/>
        </p:xfrm>
        <a:graphic>
          <a:graphicData uri="http://schemas.openxmlformats.org/drawingml/2006/table">
            <a:tbl>
              <a:tblPr>
                <a:noFill/>
                <a:tableStyleId>{F453CC0F-1499-456E-8E7E-2329420C4EBA}</a:tableStyleId>
              </a:tblPr>
              <a:tblGrid>
                <a:gridCol w="1513625"/>
                <a:gridCol w="1513625"/>
                <a:gridCol w="1513625"/>
              </a:tblGrid>
              <a:tr h="3753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Faa'iidada guud (Gross profit)</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300">
                          <a:solidFill>
                            <a:schemeClr val="dk1"/>
                          </a:solidFill>
                          <a:latin typeface="Lexend"/>
                          <a:ea typeface="Lexend"/>
                          <a:cs typeface="Lexend"/>
                          <a:sym typeface="Lexend"/>
                        </a:rPr>
                        <a:t>Dakhliga (Revenue)</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75350">
                <a:tc>
                  <a:txBody>
                    <a:bodyPr/>
                    <a:lstStyle/>
                    <a:p>
                      <a:pPr indent="0" lvl="0" marL="0" rtl="0" algn="ctr">
                        <a:spcBef>
                          <a:spcPts val="0"/>
                        </a:spcBef>
                        <a:spcAft>
                          <a:spcPts val="0"/>
                        </a:spcAft>
                        <a:buNone/>
                      </a:pPr>
                      <a:r>
                        <a:rPr lang="en-GB" sz="1300">
                          <a:latin typeface="Lexend"/>
                          <a:ea typeface="Lexend"/>
                          <a:cs typeface="Lexend"/>
                          <a:sym typeface="Lexend"/>
                        </a:rPr>
                        <a:t>Sannadka koowaad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£24 000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300">
                          <a:latin typeface="Lexend"/>
                          <a:ea typeface="Lexend"/>
                          <a:cs typeface="Lexend"/>
                          <a:sym typeface="Lexend"/>
                        </a:rPr>
                        <a:t>Sannadka labaad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£28 000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300">
                          <a:latin typeface="Lexend"/>
                          <a:ea typeface="Lexend"/>
                          <a:cs typeface="Lexend"/>
                          <a:sym typeface="Lexend"/>
                        </a:rPr>
                        <a:t>Sannadka saddexaad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904" name="Google Shape;904;p82"/>
          <p:cNvSpPr txBox="1"/>
          <p:nvPr>
            <p:ph idx="1" type="body"/>
          </p:nvPr>
        </p:nvSpPr>
        <p:spPr>
          <a:xfrm>
            <a:off x="324000" y="3289175"/>
            <a:ext cx="8496000" cy="11748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solidFill>
                  <a:schemeClr val="accent4"/>
                </a:solidFill>
                <a:latin typeface="Lexend"/>
              </a:rPr>
              <a:t>Faa'iidada guud (Gross profit) waxay ku kooban tahay qiimaha badeecadaha, kharashyada doorsooma (variable costs). Tusaale: Marka tirada koobabka kafadu isbeddesho, xaddiga bunka iyo caanaha loo baahan yahay wuu isbeddelaa. Faa'iidada guud (Gross profit) kuma jiraan kharashyada go'an (fixed costs) sida dhismayaasha iyo biilasha.</a:t>
            </a:r>
            <a:r>
              <a:rPr lang="en-GB" sz="1100">
                <a:latin typeface="Lexend"/>
              </a:rPr>
              <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sp>
        <p:nvSpPr>
          <p:cNvPr id="909" name="Google Shape;909;p83"/>
          <p:cNvSpPr txBox="1"/>
          <p:nvPr>
            <p:ph idx="1" type="body"/>
          </p:nvPr>
        </p:nvSpPr>
        <p:spPr>
          <a:xfrm>
            <a:off x="324000" y="759300"/>
            <a:ext cx="78852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rPr>
              <a:t>Ganacsiga Axmed iyo Isra ma wanaagsan yahay?</a:t>
            </a:r>
            <a:r>
              <a:rPr lang="en-GB" sz="1400">
                <a:latin typeface="Lexend"/>
              </a:rPr>
              <a:t/>
            </a:r>
            <a:endParaRPr/>
          </a:p>
        </p:txBody>
      </p:sp>
      <p:sp>
        <p:nvSpPr>
          <p:cNvPr id="910" name="Google Shape;910;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Faa'iidada boqolleyda (Profit in percentages)</a:t>
            </a:r>
            <a:endParaRPr/>
          </a:p>
        </p:txBody>
      </p:sp>
      <p:pic>
        <p:nvPicPr>
          <p:cNvPr id="911" name="Google Shape;911;p83"/>
          <p:cNvPicPr preferRelativeResize="0"/>
          <p:nvPr/>
        </p:nvPicPr>
        <p:blipFill>
          <a:blip r:embed="rId3">
            <a:alphaModFix/>
          </a:blip>
          <a:stretch>
            <a:fillRect/>
          </a:stretch>
        </p:blipFill>
        <p:spPr>
          <a:xfrm>
            <a:off x="7064525" y="2343289"/>
            <a:ext cx="1755475" cy="2506909"/>
          </a:xfrm>
          <a:prstGeom prst="rect">
            <a:avLst/>
          </a:prstGeom>
          <a:noFill/>
          <a:ln>
            <a:noFill/>
          </a:ln>
        </p:spPr>
      </p:pic>
      <p:pic>
        <p:nvPicPr>
          <p:cNvPr id="912" name="Google Shape;912;p83"/>
          <p:cNvPicPr preferRelativeResize="0"/>
          <p:nvPr/>
        </p:nvPicPr>
        <p:blipFill>
          <a:blip r:embed="rId4">
            <a:alphaModFix/>
          </a:blip>
          <a:stretch>
            <a:fillRect/>
          </a:stretch>
        </p:blipFill>
        <p:spPr>
          <a:xfrm>
            <a:off x="4826875" y="3897541"/>
            <a:ext cx="1452399" cy="970399"/>
          </a:xfrm>
          <a:prstGeom prst="rect">
            <a:avLst/>
          </a:prstGeom>
          <a:noFill/>
          <a:ln>
            <a:noFill/>
          </a:ln>
        </p:spPr>
      </p:pic>
      <p:pic>
        <p:nvPicPr>
          <p:cNvPr id="913" name="Google Shape;913;p83"/>
          <p:cNvPicPr preferRelativeResize="0"/>
          <p:nvPr/>
        </p:nvPicPr>
        <p:blipFill>
          <a:blip r:embed="rId5">
            <a:alphaModFix/>
          </a:blip>
          <a:stretch>
            <a:fillRect/>
          </a:stretch>
        </p:blipFill>
        <p:spPr>
          <a:xfrm>
            <a:off x="3929375" y="3785714"/>
            <a:ext cx="737875" cy="1033936"/>
          </a:xfrm>
          <a:prstGeom prst="rect">
            <a:avLst/>
          </a:prstGeom>
          <a:noFill/>
          <a:ln>
            <a:noFill/>
          </a:ln>
        </p:spPr>
      </p:pic>
      <p:pic>
        <p:nvPicPr>
          <p:cNvPr id="914" name="Google Shape;914;p83"/>
          <p:cNvPicPr preferRelativeResize="0"/>
          <p:nvPr/>
        </p:nvPicPr>
        <p:blipFill>
          <a:blip r:embed="rId6">
            <a:alphaModFix/>
          </a:blip>
          <a:stretch>
            <a:fillRect/>
          </a:stretch>
        </p:blipFill>
        <p:spPr>
          <a:xfrm>
            <a:off x="6379659" y="3516698"/>
            <a:ext cx="684866" cy="1295469"/>
          </a:xfrm>
          <a:prstGeom prst="rect">
            <a:avLst/>
          </a:prstGeom>
          <a:noFill/>
          <a:ln>
            <a:noFill/>
          </a:ln>
        </p:spPr>
      </p:pic>
      <p:pic>
        <p:nvPicPr>
          <p:cNvPr id="915" name="Google Shape;915;p83"/>
          <p:cNvPicPr preferRelativeResize="0"/>
          <p:nvPr/>
        </p:nvPicPr>
        <p:blipFill>
          <a:blip r:embed="rId9">
            <a:alphaModFix/>
          </a:blip>
          <a:stretch>
            <a:fillRect/>
          </a:stretch>
        </p:blipFill>
        <p:spPr>
          <a:xfrm flipH="1">
            <a:off x="323925" y="3028950"/>
            <a:ext cx="1331420" cy="1288457"/>
          </a:xfrm>
          <a:prstGeom prst="rect">
            <a:avLst/>
          </a:prstGeom>
          <a:noFill/>
          <a:ln>
            <a:noFill/>
          </a:ln>
        </p:spPr>
      </p:pic>
      <p:pic>
        <p:nvPicPr>
          <p:cNvPr id="916" name="Google Shape;916;p83"/>
          <p:cNvPicPr preferRelativeResize="0"/>
          <p:nvPr/>
        </p:nvPicPr>
        <p:blipFill>
          <a:blip r:embed="rId10">
            <a:alphaModFix/>
          </a:blip>
          <a:stretch>
            <a:fillRect/>
          </a:stretch>
        </p:blipFill>
        <p:spPr>
          <a:xfrm flipH="1">
            <a:off x="1680216" y="3707932"/>
            <a:ext cx="928450" cy="1070743"/>
          </a:xfrm>
          <a:prstGeom prst="rect">
            <a:avLst/>
          </a:prstGeom>
          <a:noFill/>
          <a:ln>
            <a:noFill/>
          </a:ln>
        </p:spPr>
      </p:pic>
      <p:graphicFrame>
        <p:nvGraphicFramePr>
          <p:cNvPr id="917" name="Google Shape;917;p83"/>
          <p:cNvGraphicFramePr/>
          <p:nvPr/>
        </p:nvGraphicFramePr>
        <p:xfrm>
          <a:off x="1218207" y="1521483"/>
          <a:ext cx="3000000" cy="3000000"/>
        </p:xfrm>
        <a:graphic>
          <a:graphicData uri="http://schemas.openxmlformats.org/drawingml/2006/table">
            <a:tbl>
              <a:tblPr>
                <a:noFill/>
                <a:tableStyleId>{F453CC0F-1499-456E-8E7E-2329420C4EBA}</a:tableStyleId>
              </a:tblPr>
              <a:tblGrid>
                <a:gridCol w="1513625"/>
                <a:gridCol w="1513625"/>
                <a:gridCol w="1513625"/>
              </a:tblGrid>
              <a:tr h="3753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Lexend"/>
                          <a:ea typeface="Lexend"/>
                          <a:cs typeface="Lexend"/>
                          <a:sym typeface="Lexend"/>
                        </a:rPr>
                        <a:t>Faa'iidada guud (Gross profit)</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Lexend"/>
                          <a:ea typeface="Lexend"/>
                          <a:cs typeface="Lexend"/>
                          <a:sym typeface="Lexend"/>
                        </a:rPr>
                        <a:t>Dakhliga (Revenue)</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75350">
                <a:tc>
                  <a:txBody>
                    <a:bodyPr/>
                    <a:lstStyle/>
                    <a:p>
                      <a:pPr indent="0" lvl="0" marL="0" rtl="0" algn="ctr">
                        <a:spcBef>
                          <a:spcPts val="0"/>
                        </a:spcBef>
                        <a:spcAft>
                          <a:spcPts val="0"/>
                        </a:spcAft>
                        <a:buNone/>
                      </a:pPr>
                      <a:r>
                        <a:rPr lang="en-GB" sz="1700">
                          <a:latin typeface="Lexend"/>
                          <a:ea typeface="Lexend"/>
                          <a:cs typeface="Lexend"/>
                          <a:sym typeface="Lexend"/>
                        </a:rPr>
                        <a:t>Sannadka koowaad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£24 000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700">
                          <a:latin typeface="Lexend"/>
                          <a:ea typeface="Lexend"/>
                          <a:cs typeface="Lexend"/>
                          <a:sym typeface="Lexend"/>
                        </a:rPr>
                        <a:t>Sannadka labaad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£28 000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700">
                          <a:latin typeface="Lexend"/>
                          <a:ea typeface="Lexend"/>
                          <a:cs typeface="Lexend"/>
                          <a:sym typeface="Lexend"/>
                        </a:rPr>
                        <a:t>Sannadka saddexaad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sp>
        <p:nvSpPr>
          <p:cNvPr id="922" name="Google Shape;922;p84"/>
          <p:cNvSpPr txBox="1"/>
          <p:nvPr>
            <p:ph idx="1" type="body"/>
          </p:nvPr>
        </p:nvSpPr>
        <p:spPr>
          <a:xfrm>
            <a:off x="324000" y="759300"/>
            <a:ext cx="78852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Ma ganacsiga Axmed iyo Isra ayaa si fiican u socda?</a:t>
            </a:r>
            <a:endParaRPr/>
          </a:p>
        </p:txBody>
      </p:sp>
      <p:sp>
        <p:nvSpPr>
          <p:cNvPr id="923" name="Google Shape;923;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Faa'iido boqolkiiba (percentages)</a:t>
            </a:r>
            <a:endParaRPr/>
          </a:p>
        </p:txBody>
      </p:sp>
      <p:graphicFrame>
        <p:nvGraphicFramePr>
          <p:cNvPr id="924" name="Google Shape;924;p84"/>
          <p:cNvGraphicFramePr/>
          <p:nvPr/>
        </p:nvGraphicFramePr>
        <p:xfrm>
          <a:off x="1218207" y="1521483"/>
          <a:ext cx="3000000" cy="3000000"/>
        </p:xfrm>
        <a:graphic>
          <a:graphicData uri="http://schemas.openxmlformats.org/drawingml/2006/table">
            <a:tbl>
              <a:tblPr>
                <a:noFill/>
                <a:tableStyleId>{F453CC0F-1499-456E-8E7E-2329420C4EBA}</a:tableStyleId>
              </a:tblPr>
              <a:tblGrid>
                <a:gridCol w="1513625"/>
                <a:gridCol w="1513625"/>
                <a:gridCol w="1513625"/>
              </a:tblGrid>
              <a:tr h="3753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Faa'iidada guud (Gross profit)</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Dakhliga (Revenue)</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75350">
                <a:tc>
                  <a:txBody>
                    <a:bodyPr/>
                    <a:lstStyle/>
                    <a:p>
                      <a:pPr indent="0" lvl="0" marL="0" rtl="0" algn="ctr">
                        <a:spcBef>
                          <a:spcPts val="0"/>
                        </a:spcBef>
                        <a:spcAft>
                          <a:spcPts val="0"/>
                        </a:spcAft>
                        <a:buNone/>
                      </a:pPr>
                      <a:r>
                        <a:rPr lang="en-GB" sz="1100">
                          <a:latin typeface="Lexend"/>
                          <a:ea typeface="Lexend"/>
                          <a:cs typeface="Lexend"/>
                          <a:sym typeface="Lexend"/>
                        </a:rPr>
                        <a:t>Sannadka koowaad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£24 000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100">
                          <a:latin typeface="Lexend"/>
                          <a:ea typeface="Lexend"/>
                          <a:cs typeface="Lexend"/>
                          <a:sym typeface="Lexend"/>
                        </a:rPr>
                        <a:t>Sannadka labaad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£28 000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100">
                          <a:latin typeface="Lexend"/>
                          <a:ea typeface="Lexend"/>
                          <a:cs typeface="Lexend"/>
                          <a:sym typeface="Lexend"/>
                        </a:rPr>
                        <a:t>Sannadka saddexaad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925" name="Google Shape;925;p84"/>
          <p:cNvSpPr txBox="1"/>
          <p:nvPr>
            <p:ph idx="1" type="body"/>
          </p:nvPr>
        </p:nvSpPr>
        <p:spPr>
          <a:xfrm>
            <a:off x="324000" y="3243625"/>
            <a:ext cx="84960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Faa'iidada guud (Gross profit) iyo dakhliga (Revenue) labaduba way kordheen, marka waxay u egtahay in ganacsigu si fiican u socdo.</a:t>
            </a:r>
            <a:endParaRPr/>
          </a:p>
        </p:txBody>
      </p:sp>
      <p:sp>
        <p:nvSpPr>
          <p:cNvPr id="926" name="Google Shape;926;p84"/>
          <p:cNvSpPr txBox="1"/>
          <p:nvPr>
            <p:ph idx="1" type="body"/>
          </p:nvPr>
        </p:nvSpPr>
        <p:spPr>
          <a:xfrm>
            <a:off x="324000" y="4005625"/>
            <a:ext cx="84960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Hase yeeshee, saamiga (proportion) wuxuu door muhiim ah ka ciyaaraa fahamka haddii ganacsigu si fiican u socdo; haddii uu yahay mid wax ku ool ah.</a:t>
            </a:r>
            <a:r>
              <a:rPr lang="en-GB" sz="11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85"/>
          <p:cNvSpPr txBox="1"/>
          <p:nvPr>
            <p:ph idx="1" type="body"/>
          </p:nvPr>
        </p:nvSpPr>
        <p:spPr>
          <a:xfrm>
            <a:off x="324000" y="759300"/>
            <a:ext cx="78852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Clr>
                <a:schemeClr val="dk1"/>
              </a:buClr>
              <a:buSzPts val="1100"/>
              <a:buFont typeface="Arial"/>
              <a:buNone/>
              <a:defRPr/>
            </a:pPr>
            <a:r>
              <a:rPr lang="en-GB" sz="1400">
                <a:latin typeface="Lexend"/>
              </a:rPr>
              <a:t>Ma ganacsiga Axmed iyo Isra ayaa si fiican u socda?</a:t>
            </a:r>
            <a:endParaRPr/>
          </a:p>
        </p:txBody>
      </p:sp>
      <p:sp>
        <p:nvSpPr>
          <p:cNvPr id="932" name="Google Shape;932;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Faa'iido boqolkiiba (percentages)</a:t>
            </a:r>
            <a:endParaRPr/>
          </a:p>
        </p:txBody>
      </p:sp>
      <p:graphicFrame>
        <p:nvGraphicFramePr>
          <p:cNvPr id="933" name="Google Shape;933;p85"/>
          <p:cNvGraphicFramePr/>
          <p:nvPr/>
        </p:nvGraphicFramePr>
        <p:xfrm>
          <a:off x="1218207" y="1521483"/>
          <a:ext cx="3000000" cy="3000000"/>
        </p:xfrm>
        <a:graphic>
          <a:graphicData uri="http://schemas.openxmlformats.org/drawingml/2006/table">
            <a:tbl>
              <a:tblPr>
                <a:noFill/>
                <a:tableStyleId>{F453CC0F-1499-456E-8E7E-2329420C4EBA}</a:tableStyleId>
              </a:tblPr>
              <a:tblGrid>
                <a:gridCol w="1513625"/>
                <a:gridCol w="1513625"/>
                <a:gridCol w="1513625"/>
              </a:tblGrid>
              <a:tr h="3753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Lexend"/>
                          <a:ea typeface="Lexend"/>
                          <a:cs typeface="Lexend"/>
                          <a:sym typeface="Lexend"/>
                        </a:rPr>
                        <a:t>Faa'iidada guud (Gross profit)</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Lexend"/>
                          <a:ea typeface="Lexend"/>
                          <a:cs typeface="Lexend"/>
                          <a:sym typeface="Lexend"/>
                        </a:rPr>
                        <a:t>Dakhliga (Revenue)</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75350">
                <a:tc>
                  <a:txBody>
                    <a:bodyPr/>
                    <a:lstStyle/>
                    <a:p>
                      <a:pPr indent="0" lvl="0" marL="0" rtl="0" algn="ctr">
                        <a:spcBef>
                          <a:spcPts val="0"/>
                        </a:spcBef>
                        <a:spcAft>
                          <a:spcPts val="0"/>
                        </a:spcAft>
                        <a:buNone/>
                      </a:pPr>
                      <a:r>
                        <a:rPr lang="en-GB" sz="1700">
                          <a:latin typeface="Lexend"/>
                          <a:ea typeface="Lexend"/>
                          <a:cs typeface="Lexend"/>
                          <a:sym typeface="Lexend"/>
                        </a:rPr>
                        <a:t>Sannadka koowaad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£24 000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700">
                          <a:latin typeface="Lexend"/>
                          <a:ea typeface="Lexend"/>
                          <a:cs typeface="Lexend"/>
                          <a:sym typeface="Lexend"/>
                        </a:rPr>
                        <a:t>Sannadka labaad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£28 000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700">
                          <a:latin typeface="Lexend"/>
                          <a:ea typeface="Lexend"/>
                          <a:cs typeface="Lexend"/>
                          <a:sym typeface="Lexend"/>
                        </a:rPr>
                        <a:t>Sannadka saddexaad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934" name="Google Shape;934;p85"/>
          <p:cNvSpPr txBox="1"/>
          <p:nvPr>
            <p:ph idx="1" type="body"/>
          </p:nvPr>
        </p:nvSpPr>
        <p:spPr>
          <a:xfrm>
            <a:off x="324000" y="3243625"/>
            <a:ext cx="84960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Si ay uga helaan £60 000 dakhli (revenue) ilaa £120 000, Axmed iyo Isra waxay ahayd inay laba jeer firfircoonaadaan. Waxay ahayd inay sameeyaan laba jeer ka badan oo bun, keeg, iyo sandwiish ah. Waxaa laga yaabaa inay ahayd inay shaqaaleeyaan dad dheeri ah ama ay maalgashadaan qalab jik oo ka weyn.</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a:p>
        </p:txBody>
      </p:sp>
      <p:pic>
        <p:nvPicPr>
          <p:cNvPr id="935" name="Google Shape;935;p85"/>
          <p:cNvPicPr preferRelativeResize="0"/>
          <p:nvPr/>
        </p:nvPicPr>
        <p:blipFill rotWithShape="1">
          <a:blip r:embed="rId3">
            <a:alphaModFix/>
          </a:blip>
          <a:srcRect b="84458" l="57225" r="18284" t="0"/>
          <a:stretch/>
        </p:blipFill>
        <p:spPr>
          <a:xfrm rot="5400000">
            <a:off x="5515816" y="2068917"/>
            <a:ext cx="1171824" cy="752002"/>
          </a:xfrm>
          <a:prstGeom prst="rect">
            <a:avLst/>
          </a:prstGeom>
          <a:noFill/>
          <a:ln>
            <a:noFill/>
          </a:ln>
        </p:spPr>
      </p:pic>
      <p:sp>
        <p:nvSpPr>
          <p:cNvPr id="936" name="Google Shape;936;p85"/>
          <p:cNvSpPr txBox="1"/>
          <p:nvPr/>
        </p:nvSpPr>
        <p:spPr>
          <a:xfrm>
            <a:off x="6299526" y="2228008"/>
            <a:ext cx="580800" cy="456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accent4"/>
                </a:solidFill>
                <a:latin typeface="Lexend"/>
                <a:ea typeface="Times New Roman"/>
                <a:cs typeface="Times New Roman"/>
                <a:sym typeface="Times New Roman"/>
              </a:rPr>
              <a:t>×2</a:t>
            </a:r>
            <a:endParaRPr sz="2400">
              <a:solidFill>
                <a:schemeClr val="accent4"/>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0" name="Shape 940"/>
        <p:cNvGrpSpPr/>
        <p:nvPr/>
      </p:nvGrpSpPr>
      <p:grpSpPr>
        <a:xfrm>
          <a:off x="0" y="0"/>
          <a:ext cx="0" cy="0"/>
          <a:chOff x="0" y="0"/>
          <a:chExt cx="0" cy="0"/>
        </a:xfrm>
      </p:grpSpPr>
      <p:sp>
        <p:nvSpPr>
          <p:cNvPr id="941" name="Google Shape;941;p86"/>
          <p:cNvSpPr txBox="1"/>
          <p:nvPr>
            <p:ph idx="1" type="body"/>
          </p:nvPr>
        </p:nvSpPr>
        <p:spPr>
          <a:xfrm>
            <a:off x="324000" y="759300"/>
            <a:ext cx="78852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rPr>
              <a:t>Ma ganacsiga Axmed iyo Isra ayaa si fiican u socda?</a:t>
            </a:r>
            <a:endParaRPr/>
          </a:p>
        </p:txBody>
      </p:sp>
      <p:sp>
        <p:nvSpPr>
          <p:cNvPr id="942" name="Google Shape;942;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Faa'iido boqolkiiba (percentages)</a:t>
            </a:r>
            <a:endParaRPr/>
          </a:p>
        </p:txBody>
      </p:sp>
      <p:sp>
        <p:nvSpPr>
          <p:cNvPr id="943" name="Google Shape;943;p86"/>
          <p:cNvSpPr txBox="1"/>
          <p:nvPr>
            <p:ph idx="1" type="body"/>
          </p:nvPr>
        </p:nvSpPr>
        <p:spPr>
          <a:xfrm>
            <a:off x="324000" y="3243625"/>
            <a:ext cx="84960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Kordhinta labanlaabista dadaalka waxay keentay koror 25% ah oo ku yimid faa'iidada (profit).</a:t>
            </a:r>
            <a:r>
              <a:rPr lang="en-GB" sz="1800">
                <a:latin typeface="Lexend"/>
              </a:rPr>
              <a:t/>
            </a:r>
            <a:r>
              <a:rPr lang="en-GB" sz="1800">
                <a:latin typeface="Lexend"/>
                <a:ea typeface="Times New Roman"/>
                <a:cs typeface="Times New Roman"/>
                <a:sym typeface="Times New Roman"/>
              </a:rPr>
              <a:t/>
            </a:r>
            <a:r>
              <a:rPr lang="en-GB" sz="1800">
                <a:latin typeface="Lexend"/>
              </a:rPr>
              <a:t/>
            </a:r>
            <a:endParaRPr/>
          </a:p>
        </p:txBody>
      </p:sp>
      <p:pic>
        <p:nvPicPr>
          <p:cNvPr id="944" name="Google Shape;944;p86"/>
          <p:cNvPicPr preferRelativeResize="0"/>
          <p:nvPr/>
        </p:nvPicPr>
        <p:blipFill rotWithShape="1">
          <a:blip r:embed="rId3">
            <a:alphaModFix/>
          </a:blip>
          <a:srcRect b="84458" l="57225" r="18284" t="0"/>
          <a:stretch/>
        </p:blipFill>
        <p:spPr>
          <a:xfrm rot="5400000">
            <a:off x="5515816" y="2068917"/>
            <a:ext cx="1171824" cy="752002"/>
          </a:xfrm>
          <a:prstGeom prst="rect">
            <a:avLst/>
          </a:prstGeom>
          <a:noFill/>
          <a:ln>
            <a:noFill/>
          </a:ln>
        </p:spPr>
      </p:pic>
      <p:sp>
        <p:nvSpPr>
          <p:cNvPr id="945" name="Google Shape;945;p86"/>
          <p:cNvSpPr txBox="1"/>
          <p:nvPr/>
        </p:nvSpPr>
        <p:spPr>
          <a:xfrm>
            <a:off x="6299526" y="2228008"/>
            <a:ext cx="580800" cy="456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accent4"/>
                </a:solidFill>
                <a:latin typeface="Lexend"/>
                <a:ea typeface="Times New Roman"/>
                <a:cs typeface="Times New Roman"/>
                <a:sym typeface="Times New Roman"/>
              </a:rPr>
              <a:t>×2</a:t>
            </a:r>
            <a:endParaRPr sz="2400">
              <a:solidFill>
                <a:schemeClr val="accent4"/>
              </a:solidFill>
              <a:latin typeface="Times New Roman"/>
              <a:ea typeface="Times New Roman"/>
              <a:cs typeface="Times New Roman"/>
              <a:sym typeface="Times New Roman"/>
            </a:endParaRPr>
          </a:p>
        </p:txBody>
      </p:sp>
      <p:graphicFrame>
        <p:nvGraphicFramePr>
          <p:cNvPr id="946" name="Google Shape;946;p86"/>
          <p:cNvGraphicFramePr/>
          <p:nvPr/>
        </p:nvGraphicFramePr>
        <p:xfrm>
          <a:off x="2726899" y="1521483"/>
          <a:ext cx="3000000" cy="3000000"/>
        </p:xfrm>
        <a:graphic>
          <a:graphicData uri="http://schemas.openxmlformats.org/drawingml/2006/table">
            <a:tbl>
              <a:tblPr>
                <a:noFill/>
                <a:tableStyleId>{F453CC0F-1499-456E-8E7E-2329420C4EBA}</a:tableStyleId>
              </a:tblPr>
              <a:tblGrid>
                <a:gridCol w="1513625"/>
                <a:gridCol w="1513625"/>
              </a:tblGrid>
              <a:tr h="375350">
                <a:tc>
                  <a:txBody>
                    <a:bodyPr/>
                    <a:lstStyle/>
                    <a:p>
                      <a:pPr indent="0" lvl="0" marL="0" rtl="0" algn="ctr">
                        <a:spcBef>
                          <a:spcPts val="0"/>
                        </a:spcBef>
                        <a:spcAft>
                          <a:spcPts val="0"/>
                        </a:spcAft>
                        <a:buNone/>
                      </a:pPr>
                      <a:r>
                        <a:rPr lang="en-GB" sz="1700">
                          <a:solidFill>
                            <a:schemeClr val="dk1"/>
                          </a:solidFill>
                          <a:latin typeface="Lexend"/>
                          <a:ea typeface="Lexend"/>
                          <a:cs typeface="Lexend"/>
                          <a:sym typeface="Lexend"/>
                        </a:rPr>
                        <a:t>Faa'iidada guud (Gross profit)</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700">
                          <a:solidFill>
                            <a:schemeClr val="dk1"/>
                          </a:solidFill>
                          <a:latin typeface="Lexend"/>
                          <a:ea typeface="Lexend"/>
                          <a:cs typeface="Lexend"/>
                          <a:sym typeface="Lexend"/>
                        </a:rPr>
                        <a:t>Dakhliga (Revenue)</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7535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£24 000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£28 000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id="947" name="Google Shape;947;p86"/>
          <p:cNvPicPr preferRelativeResize="0"/>
          <p:nvPr/>
        </p:nvPicPr>
        <p:blipFill rotWithShape="1">
          <a:blip r:embed="rId3">
            <a:alphaModFix/>
          </a:blip>
          <a:srcRect b="84458" l="57225" r="18284" t="0"/>
          <a:stretch/>
        </p:blipFill>
        <p:spPr>
          <a:xfrm flipH="1" rot="-5400000">
            <a:off x="1797324" y="2068917"/>
            <a:ext cx="1171824" cy="752002"/>
          </a:xfrm>
          <a:prstGeom prst="rect">
            <a:avLst/>
          </a:prstGeom>
          <a:noFill/>
          <a:ln>
            <a:noFill/>
          </a:ln>
        </p:spPr>
      </p:pic>
      <p:sp>
        <p:nvSpPr>
          <p:cNvPr id="948" name="Google Shape;948;p86"/>
          <p:cNvSpPr txBox="1"/>
          <p:nvPr/>
        </p:nvSpPr>
        <p:spPr>
          <a:xfrm>
            <a:off x="1288492" y="2228000"/>
            <a:ext cx="932100" cy="456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accent4"/>
                </a:solidFill>
                <a:latin typeface="Lexend"/>
                <a:ea typeface="Times New Roman"/>
                <a:cs typeface="Times New Roman"/>
                <a:sym typeface="Times New Roman"/>
              </a:rPr>
              <a:t>×1.25</a:t>
            </a:r>
            <a:endParaRPr sz="2400">
              <a:solidFill>
                <a:schemeClr val="accent4"/>
              </a:solidFill>
              <a:latin typeface="Times New Roman"/>
              <a:ea typeface="Times New Roman"/>
              <a:cs typeface="Times New Roman"/>
              <a:sym typeface="Times New Roman"/>
            </a:endParaRPr>
          </a:p>
        </p:txBody>
      </p:sp>
      <p:sp>
        <p:nvSpPr>
          <p:cNvPr id="949" name="Google Shape;949;p86"/>
          <p:cNvSpPr txBox="1"/>
          <p:nvPr>
            <p:ph idx="1" type="body"/>
          </p:nvPr>
        </p:nvSpPr>
        <p:spPr>
          <a:xfrm>
            <a:off x="324000" y="3777025"/>
            <a:ext cx="8496000" cy="854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Haddii aad shaqo qayb-ku-ool ah ku jirtid oo loo-shaqeeyahaagu yidhi, "Waxaan ku siinayaa 25% in ka badan haddii aad labanlaabato dadaalkaaga." Waxaan u malaynayaa inaad si edeb leh u diidi lahayd.</a:t>
            </a:r>
            <a:r>
              <a:rPr lang="en-GB" sz="1800">
                <a:latin typeface="Lexend"/>
                <a:ea typeface="Times New Roman"/>
                <a:cs typeface="Times New Roman"/>
                <a:sym typeface="Times New Roman"/>
              </a:rPr>
              <a:t/>
            </a:r>
            <a:r>
              <a:rPr lang="en-GB" sz="18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3" name="Shape 953"/>
        <p:cNvGrpSpPr/>
        <p:nvPr/>
      </p:nvGrpSpPr>
      <p:grpSpPr>
        <a:xfrm>
          <a:off x="0" y="0"/>
          <a:ext cx="0" cy="0"/>
          <a:chOff x="0" y="0"/>
          <a:chExt cx="0" cy="0"/>
        </a:xfrm>
      </p:grpSpPr>
      <p:sp>
        <p:nvSpPr>
          <p:cNvPr id="954" name="Google Shape;954;p87"/>
          <p:cNvSpPr txBox="1"/>
          <p:nvPr>
            <p:ph idx="1" type="body"/>
          </p:nvPr>
        </p:nvSpPr>
        <p:spPr>
          <a:xfrm>
            <a:off x="324000" y="759300"/>
            <a:ext cx="84168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Si loo fahmo waxtarkooda u dhexeeya dakhliga (Revenue) iyo faa'iidada (profit), ganacsiyadu waxay ku daraan tiir saddexaad natiijooyinkan oo kale.</a:t>
            </a:r>
            <a:endParaRPr/>
          </a:p>
        </p:txBody>
      </p:sp>
      <p:sp>
        <p:nvSpPr>
          <p:cNvPr id="955" name="Google Shape;955;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Faa'iidada (Profit) boqolleyda</a:t>
            </a:r>
            <a:endParaRPr/>
          </a:p>
        </p:txBody>
      </p:sp>
      <p:graphicFrame>
        <p:nvGraphicFramePr>
          <p:cNvPr id="956" name="Google Shape;956;p87"/>
          <p:cNvGraphicFramePr/>
          <p:nvPr/>
        </p:nvGraphicFramePr>
        <p:xfrm>
          <a:off x="1218207" y="1521483"/>
          <a:ext cx="3000000" cy="3000000"/>
        </p:xfrm>
        <a:graphic>
          <a:graphicData uri="http://schemas.openxmlformats.org/drawingml/2006/table">
            <a:tbl>
              <a:tblPr>
                <a:noFill/>
                <a:tableStyleId>{F453CC0F-1499-456E-8E7E-2329420C4EBA}</a:tableStyleId>
              </a:tblPr>
              <a:tblGrid>
                <a:gridCol w="1513625"/>
                <a:gridCol w="1513625"/>
                <a:gridCol w="1513625"/>
              </a:tblGrid>
              <a:tr h="3753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200">
                          <a:solidFill>
                            <a:schemeClr val="dk1"/>
                          </a:solidFill>
                          <a:latin typeface="Lexend"/>
                          <a:ea typeface="Lexend"/>
                          <a:cs typeface="Lexend"/>
                          <a:sym typeface="Lexend"/>
                        </a:rPr>
                        <a:t>Faa'iidada guud (Gross profit)</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200">
                          <a:solidFill>
                            <a:schemeClr val="dk1"/>
                          </a:solidFill>
                          <a:latin typeface="Lexend"/>
                          <a:ea typeface="Lexend"/>
                          <a:cs typeface="Lexend"/>
                          <a:sym typeface="Lexend"/>
                        </a:rPr>
                        <a:t>Dakhliga (Revenue)</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75350">
                <a:tc>
                  <a:txBody>
                    <a:bodyPr/>
                    <a:lstStyle/>
                    <a:p>
                      <a:pPr indent="0" lvl="0" marL="0" rtl="0" algn="ctr">
                        <a:spcBef>
                          <a:spcPts val="0"/>
                        </a:spcBef>
                        <a:spcAft>
                          <a:spcPts val="0"/>
                        </a:spcAft>
                        <a:buNone/>
                      </a:pPr>
                      <a:r>
                        <a:rPr lang="en-GB" sz="1200">
                          <a:latin typeface="Lexend"/>
                          <a:ea typeface="Lexend"/>
                          <a:cs typeface="Lexend"/>
                          <a:sym typeface="Lexend"/>
                        </a:rPr>
                        <a:t>Sannadka koowaad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£24 000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200">
                          <a:latin typeface="Lexend"/>
                          <a:ea typeface="Lexend"/>
                          <a:cs typeface="Lexend"/>
                          <a:sym typeface="Lexend"/>
                        </a:rPr>
                        <a:t>Sannadka labaad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£28 000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200">
                          <a:latin typeface="Lexend"/>
                          <a:ea typeface="Lexend"/>
                          <a:cs typeface="Lexend"/>
                          <a:sym typeface="Lexend"/>
                        </a:rPr>
                        <a:t>Sannadka saddexaad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957" name="Google Shape;957;p87"/>
          <p:cNvSpPr txBox="1"/>
          <p:nvPr>
            <p:ph idx="1" type="body"/>
          </p:nvPr>
        </p:nvSpPr>
        <p:spPr>
          <a:xfrm>
            <a:off x="324000" y="3243625"/>
            <a:ext cx="84960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Heerka faa'iidada guud (Gross profit margin) waxaa lagu xisaabiyaa iyadoo la adeegsanayo qaaciddo (formula):</a:t>
            </a:r>
            <a:r>
              <a:rPr lang="en-GB" sz="1100">
                <a:latin typeface="Lexend"/>
              </a:rPr>
              <a:t/>
            </a:r>
            <a:endParaRPr/>
          </a:p>
        </p:txBody>
      </p:sp>
      <p:graphicFrame>
        <p:nvGraphicFramePr>
          <p:cNvPr id="958" name="Google Shape;958;p87"/>
          <p:cNvGraphicFramePr/>
          <p:nvPr/>
        </p:nvGraphicFramePr>
        <p:xfrm>
          <a:off x="1218207" y="1521483"/>
          <a:ext cx="3000000" cy="3000000"/>
        </p:xfrm>
        <a:graphic>
          <a:graphicData uri="http://schemas.openxmlformats.org/drawingml/2006/table">
            <a:tbl>
              <a:tblPr>
                <a:noFill/>
                <a:tableStyleId>{F453CC0F-1499-456E-8E7E-2329420C4EBA}</a:tableStyleId>
              </a:tblPr>
              <a:tblGrid>
                <a:gridCol w="1514100"/>
                <a:gridCol w="1514100"/>
                <a:gridCol w="1514100"/>
                <a:gridCol w="2340725"/>
              </a:tblGrid>
              <a:tr h="3753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200">
                          <a:solidFill>
                            <a:schemeClr val="dk1"/>
                          </a:solidFill>
                          <a:latin typeface="Lexend"/>
                          <a:ea typeface="Lexend"/>
                          <a:cs typeface="Lexend"/>
                          <a:sym typeface="Lexend"/>
                        </a:rPr>
                        <a:t>Faa'iidada guud (Gross profit)</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200">
                          <a:solidFill>
                            <a:schemeClr val="dk1"/>
                          </a:solidFill>
                          <a:latin typeface="Lexend"/>
                          <a:ea typeface="Lexend"/>
                          <a:cs typeface="Lexend"/>
                          <a:sym typeface="Lexend"/>
                        </a:rPr>
                        <a:t>Dakhliga (Revenue)</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200">
                          <a:solidFill>
                            <a:schemeClr val="dk1"/>
                          </a:solidFill>
                          <a:latin typeface="Lexend"/>
                          <a:ea typeface="Lexend"/>
                          <a:cs typeface="Lexend"/>
                          <a:sym typeface="Lexend"/>
                        </a:rPr>
                        <a:t>Heerka faa'iidada guud (Gross profit margin)</a:t>
                      </a:r>
                      <a:endParaRPr sz="1800">
                        <a:solidFill>
                          <a:schemeClr val="dk1"/>
                        </a:solidFill>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75350">
                <a:tc>
                  <a:txBody>
                    <a:bodyPr/>
                    <a:lstStyle/>
                    <a:p>
                      <a:pPr indent="0" lvl="0" marL="0" rtl="0" algn="ctr">
                        <a:spcBef>
                          <a:spcPts val="0"/>
                        </a:spcBef>
                        <a:spcAft>
                          <a:spcPts val="0"/>
                        </a:spcAft>
                        <a:buNone/>
                      </a:pPr>
                      <a:r>
                        <a:rPr lang="en-GB" sz="1200">
                          <a:latin typeface="Lexend"/>
                          <a:ea typeface="Lexend"/>
                          <a:cs typeface="Lexend"/>
                          <a:sym typeface="Lexend"/>
                        </a:rPr>
                        <a:t>Sannadka koowaad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£24 000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200">
                          <a:latin typeface="Lexend"/>
                          <a:ea typeface="Lexend"/>
                          <a:cs typeface="Lexend"/>
                          <a:sym typeface="Lexend"/>
                        </a:rPr>
                        <a:t>Sannadka labaad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£28 000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200">
                          <a:latin typeface="Lexend"/>
                          <a:ea typeface="Lexend"/>
                          <a:cs typeface="Lexend"/>
                          <a:sym typeface="Lexend"/>
                        </a:rPr>
                        <a:t>Sannadka saddexaad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text{Gross profit margin (%)}=\frac{\text{Gross profit}}{\text{Sales revenue}}\times100&quot;&gt;&lt;mtext&gt;Gross profit margin (%)&lt;/mtext&gt;&lt;mo&gt;=&lt;/mo&gt;&lt;mfrac&gt;&lt;mtext&gt;Gross profit&lt;/mtext&gt;&lt;mtext&gt;Sales revenue&lt;/mtext&gt;&lt;/mfrac&gt;&lt;mo&gt;×&lt;/mo&gt;&lt;mn&gt;100&lt;/mn&gt;&lt;/math&gt;" id="959" name="Google Shape;959;p87" title="Gross profit margin open paren percent sign close paren equals Gross profit over Sales revenue times 100"/>
          <p:cNvPicPr preferRelativeResize="0"/>
          <p:nvPr/>
        </p:nvPicPr>
        <p:blipFill>
          <a:blip r:embed="rId3">
            <a:alphaModFix/>
          </a:blip>
          <a:stretch>
            <a:fillRect/>
          </a:stretch>
        </p:blipFill>
        <p:spPr>
          <a:xfrm>
            <a:off x="1615508" y="3787726"/>
            <a:ext cx="5481502" cy="61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3" name="Shape 963"/>
        <p:cNvGrpSpPr/>
        <p:nvPr/>
      </p:nvGrpSpPr>
      <p:grpSpPr>
        <a:xfrm>
          <a:off x="0" y="0"/>
          <a:ext cx="0" cy="0"/>
          <a:chOff x="0" y="0"/>
          <a:chExt cx="0" cy="0"/>
        </a:xfrm>
      </p:grpSpPr>
      <p:sp>
        <p:nvSpPr>
          <p:cNvPr id="964" name="Google Shape;964;p88"/>
          <p:cNvSpPr txBox="1"/>
          <p:nvPr>
            <p:ph idx="1" type="body"/>
          </p:nvPr>
        </p:nvSpPr>
        <p:spPr>
          <a:xfrm>
            <a:off x="324000" y="759300"/>
            <a:ext cx="81615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Si loo fahmo waxtarkooda u dhexeeya dakhliga (Revenue) iyo faa'iidada (profit), ganacsiyadu waxay ku daraan tiir saddexaad natiijooyinkan oo kale.</a:t>
            </a:r>
            <a:endParaRPr/>
          </a:p>
        </p:txBody>
      </p:sp>
      <p:sp>
        <p:nvSpPr>
          <p:cNvPr id="965" name="Google Shape;965;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Faa'iidada (Profit) boqolleyda</a:t>
            </a:r>
            <a:endParaRPr/>
          </a:p>
        </p:txBody>
      </p:sp>
      <p:graphicFrame>
        <p:nvGraphicFramePr>
          <p:cNvPr id="966" name="Google Shape;966;p88"/>
          <p:cNvGraphicFramePr/>
          <p:nvPr/>
        </p:nvGraphicFramePr>
        <p:xfrm>
          <a:off x="1218207" y="1521483"/>
          <a:ext cx="3000000" cy="3000000"/>
        </p:xfrm>
        <a:graphic>
          <a:graphicData uri="http://schemas.openxmlformats.org/drawingml/2006/table">
            <a:tbl>
              <a:tblPr>
                <a:noFill/>
                <a:tableStyleId>{F453CC0F-1499-456E-8E7E-2329420C4EBA}</a:tableStyleId>
              </a:tblPr>
              <a:tblGrid>
                <a:gridCol w="1513625"/>
                <a:gridCol w="1513625"/>
                <a:gridCol w="1513625"/>
              </a:tblGrid>
              <a:tr h="3753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Faa'iidada guud (Gross profit)</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Dakhliga (Revenue)</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75350">
                <a:tc>
                  <a:txBody>
                    <a:bodyPr/>
                    <a:lstStyle/>
                    <a:p>
                      <a:pPr indent="0" lvl="0" marL="0" rtl="0" algn="ctr">
                        <a:spcBef>
                          <a:spcPts val="0"/>
                        </a:spcBef>
                        <a:spcAft>
                          <a:spcPts val="0"/>
                        </a:spcAft>
                        <a:buNone/>
                      </a:pPr>
                      <a:r>
                        <a:rPr lang="en-GB" sz="1000">
                          <a:latin typeface="Lexend"/>
                          <a:ea typeface="Lexend"/>
                          <a:cs typeface="Lexend"/>
                          <a:sym typeface="Lexend"/>
                        </a:rPr>
                        <a:t>Sannadka koowaad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£24 000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labaad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£28 000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saddexaad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967" name="Google Shape;967;p88"/>
          <p:cNvSpPr txBox="1"/>
          <p:nvPr>
            <p:ph idx="1" type="body"/>
          </p:nvPr>
        </p:nvSpPr>
        <p:spPr>
          <a:xfrm>
            <a:off x="324000" y="3228657"/>
            <a:ext cx="1440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Sannadka koowaad:</a:t>
            </a:r>
            <a:r>
              <a:rPr lang="en-GB" sz="1100">
                <a:latin typeface="Lexend"/>
              </a:rPr>
              <a:t/>
            </a:r>
            <a:endParaRPr sz="1800"/>
          </a:p>
        </p:txBody>
      </p:sp>
      <p:graphicFrame>
        <p:nvGraphicFramePr>
          <p:cNvPr id="968" name="Google Shape;968;p88"/>
          <p:cNvGraphicFramePr/>
          <p:nvPr/>
        </p:nvGraphicFramePr>
        <p:xfrm>
          <a:off x="1218207" y="1521483"/>
          <a:ext cx="3000000" cy="3000000"/>
        </p:xfrm>
        <a:graphic>
          <a:graphicData uri="http://schemas.openxmlformats.org/drawingml/2006/table">
            <a:tbl>
              <a:tblPr>
                <a:noFill/>
                <a:tableStyleId>{F453CC0F-1499-456E-8E7E-2329420C4EBA}</a:tableStyleId>
              </a:tblPr>
              <a:tblGrid>
                <a:gridCol w="1514100"/>
                <a:gridCol w="1514100"/>
                <a:gridCol w="1514100"/>
                <a:gridCol w="2340725"/>
              </a:tblGrid>
              <a:tr h="3753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Faa'iidada guud (Gross profit)</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Dakhliga (Revenue)</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Saamiga faa'iidada guud (Gross profit margin)</a:t>
                      </a:r>
                      <a:endParaRPr sz="1800">
                        <a:solidFill>
                          <a:schemeClr val="dk1"/>
                        </a:solidFill>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75350">
                <a:tc>
                  <a:txBody>
                    <a:bodyPr/>
                    <a:lstStyle/>
                    <a:p>
                      <a:pPr indent="0" lvl="0" marL="0" rtl="0" algn="ctr">
                        <a:spcBef>
                          <a:spcPts val="0"/>
                        </a:spcBef>
                        <a:spcAft>
                          <a:spcPts val="0"/>
                        </a:spcAft>
                        <a:buNone/>
                      </a:pPr>
                      <a:r>
                        <a:rPr lang="en-GB" sz="1000">
                          <a:latin typeface="Lexend"/>
                          <a:ea typeface="Lexend"/>
                          <a:cs typeface="Lexend"/>
                          <a:sym typeface="Lexend"/>
                        </a:rPr>
                        <a:t>Sannadka koowaad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£24 000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labaad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£28 000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saddexaad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text{Gross profit margin (%)}=\frac{24\ 000}{60\ 000}\times100=40\%&quot;&gt;&lt;mtext&gt;Gross profit margin (%)&lt;/mtext&gt;&lt;mo&gt;=&lt;/mo&gt;&lt;mfrac&gt;&lt;mrow&gt;&lt;mn&gt;24&lt;/mn&gt;&lt;mtext&gt;&lt;/mtext&gt;&lt;mn&gt;000&lt;/mn&gt;&lt;/mrow&gt;&lt;mrow&gt;&lt;mn&gt;60&lt;/mn&gt;&lt;mtext&gt;&lt;/mtext&gt;&lt;mn&gt;000&lt;/mn&gt;&lt;/mrow&gt;&lt;/mfrac&gt;&lt;mo&gt;×&lt;/mo&gt;&lt;mn&gt;100&lt;/mn&gt;&lt;mo&gt;=&lt;/mo&gt;&lt;mn&gt;40&lt;/mn&gt;&lt;mi mathvariant=&quot;normal&quot;&gt;%&lt;/mi&gt;&lt;/math&gt;" id="969" name="Google Shape;969;p88" title="Gross profit margin open paren percent sign close paren equals the fraction with numerator 24 000 and denominator 60 000 times 100 equals 40 percent sign"/>
          <p:cNvPicPr preferRelativeResize="0"/>
          <p:nvPr/>
        </p:nvPicPr>
        <p:blipFill>
          <a:blip r:embed="rId3">
            <a:alphaModFix/>
          </a:blip>
          <a:stretch>
            <a:fillRect/>
          </a:stretch>
        </p:blipFill>
        <p:spPr>
          <a:xfrm>
            <a:off x="1844100" y="3117976"/>
            <a:ext cx="4682649" cy="503026"/>
          </a:xfrm>
          <a:prstGeom prst="rect">
            <a:avLst/>
          </a:prstGeom>
          <a:noFill/>
          <a:ln>
            <a:noFill/>
          </a:ln>
        </p:spPr>
      </p:pic>
      <p:pic>
        <p:nvPicPr>
          <p:cNvPr descr="&lt;math xmlns=&quot;http://www.w3.org/1998/Math/MathML&quot; display=&quot;block&quot; data-is-equatio=&quot;1&quot; data-latex=&quot;\text{Gross profit margin (%)}=\frac{28\ 000}{80\ 000}\times100=35\%&quot;&gt;&lt;mtext&gt;Gross profit margin (%)&lt;/mtext&gt;&lt;mo&gt;=&lt;/mo&gt;&lt;mfrac&gt;&lt;mrow&gt;&lt;mn&gt;28&lt;/mn&gt;&lt;mtext&gt;&lt;/mtext&gt;&lt;mn&gt;000&lt;/mn&gt;&lt;/mrow&gt;&lt;mrow&gt;&lt;mn&gt;80&lt;/mn&gt;&lt;mtext&gt;&lt;/mtext&gt;&lt;mn&gt;000&lt;/mn&gt;&lt;/mrow&gt;&lt;/mfrac&gt;&lt;mo&gt;×&lt;/mo&gt;&lt;mn&gt;100&lt;/mn&gt;&lt;mo&gt;=&lt;/mo&gt;&lt;mn&gt;35&lt;/mn&gt;&lt;mi mathvariant=&quot;normal&quot;&gt;%&lt;/mi&gt;&lt;/math&gt;" id="970" name="Google Shape;970;p88" title="Gross profit margin open paren percent sign close paren equals the fraction with numerator 28 000 and denominator 80 000 times 100 equals 35 percent sign"/>
          <p:cNvPicPr preferRelativeResize="0"/>
          <p:nvPr/>
        </p:nvPicPr>
        <p:blipFill>
          <a:blip r:embed="rId4">
            <a:alphaModFix/>
          </a:blip>
          <a:stretch>
            <a:fillRect/>
          </a:stretch>
        </p:blipFill>
        <p:spPr>
          <a:xfrm>
            <a:off x="1844100" y="3732713"/>
            <a:ext cx="4682649" cy="501447"/>
          </a:xfrm>
          <a:prstGeom prst="rect">
            <a:avLst/>
          </a:prstGeom>
          <a:noFill/>
          <a:ln>
            <a:noFill/>
          </a:ln>
        </p:spPr>
      </p:pic>
      <p:pic>
        <p:nvPicPr>
          <p:cNvPr descr="&lt;math xmlns=&quot;http://www.w3.org/1998/Math/MathML&quot; display=&quot;block&quot; data-is-equatio=&quot;1&quot; data-latex=&quot;\text{Gross profit margin (%)}=\frac{30\ 000}{120\ 000}\times100=25\%&quot;&gt;&lt;mtext&gt;Gross profit margin (%)&lt;/mtext&gt;&lt;mo&gt;=&lt;/mo&gt;&lt;mfrac&gt;&lt;mrow&gt;&lt;mn&gt;30&lt;/mn&gt;&lt;mtext&gt;&lt;/mtext&gt;&lt;mn&gt;000&lt;/mn&gt;&lt;/mrow&gt;&lt;mrow&gt;&lt;mn&gt;120&lt;/mn&gt;&lt;mtext&gt;&lt;/mtext&gt;&lt;mn&gt;000&lt;/mn&gt;&lt;/mrow&gt;&lt;/mfrac&gt;&lt;mo&gt;×&lt;/mo&gt;&lt;mn&gt;100&lt;/mn&gt;&lt;mo&gt;=&lt;/mo&gt;&lt;mn&gt;25&lt;/mn&gt;&lt;mi mathvariant=&quot;normal&quot;&gt;%&lt;/mi&gt;&lt;/math&gt;" id="971" name="Google Shape;971;p88" title="Gross profit margin open paren percent sign close paren equals the fraction with numerator 30 000 and denominator 120 000 times 100 equals 25 percent sign"/>
          <p:cNvPicPr preferRelativeResize="0"/>
          <p:nvPr/>
        </p:nvPicPr>
        <p:blipFill>
          <a:blip r:embed="rId5">
            <a:alphaModFix/>
          </a:blip>
          <a:stretch>
            <a:fillRect/>
          </a:stretch>
        </p:blipFill>
        <p:spPr>
          <a:xfrm>
            <a:off x="1844100" y="4342585"/>
            <a:ext cx="4682648" cy="489015"/>
          </a:xfrm>
          <a:prstGeom prst="rect">
            <a:avLst/>
          </a:prstGeom>
          <a:noFill/>
          <a:ln>
            <a:noFill/>
          </a:ln>
        </p:spPr>
      </p:pic>
      <p:sp>
        <p:nvSpPr>
          <p:cNvPr id="972" name="Google Shape;972;p88"/>
          <p:cNvSpPr txBox="1"/>
          <p:nvPr>
            <p:ph idx="1" type="body"/>
          </p:nvPr>
        </p:nvSpPr>
        <p:spPr>
          <a:xfrm>
            <a:off x="324000" y="3853565"/>
            <a:ext cx="1440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Sannadka labaad:</a:t>
            </a:r>
            <a:endParaRPr sz="1800"/>
          </a:p>
        </p:txBody>
      </p:sp>
      <p:sp>
        <p:nvSpPr>
          <p:cNvPr id="973" name="Google Shape;973;p88"/>
          <p:cNvSpPr txBox="1"/>
          <p:nvPr>
            <p:ph idx="1" type="body"/>
          </p:nvPr>
        </p:nvSpPr>
        <p:spPr>
          <a:xfrm>
            <a:off x="324000" y="4432889"/>
            <a:ext cx="1440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Sannadka saddexaad:</a:t>
            </a:r>
            <a:endParaRPr sz="1800"/>
          </a:p>
        </p:txBody>
      </p:sp>
      <p:graphicFrame>
        <p:nvGraphicFramePr>
          <p:cNvPr id="974" name="Google Shape;974;p88"/>
          <p:cNvGraphicFramePr/>
          <p:nvPr/>
        </p:nvGraphicFramePr>
        <p:xfrm>
          <a:off x="1218207" y="1521483"/>
          <a:ext cx="3000000" cy="3000000"/>
        </p:xfrm>
        <a:graphic>
          <a:graphicData uri="http://schemas.openxmlformats.org/drawingml/2006/table">
            <a:tbl>
              <a:tblPr>
                <a:noFill/>
                <a:tableStyleId>{F453CC0F-1499-456E-8E7E-2329420C4EBA}</a:tableStyleId>
              </a:tblPr>
              <a:tblGrid>
                <a:gridCol w="1514100"/>
                <a:gridCol w="1514100"/>
                <a:gridCol w="1514100"/>
                <a:gridCol w="2340725"/>
              </a:tblGrid>
              <a:tr h="3753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Faa'iidada guud (Gross profit)</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Dakhliga (Revenue)</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Saamiga faa'iidada guud (Gross profit margin)</a:t>
                      </a:r>
                      <a:endParaRPr sz="1800">
                        <a:solidFill>
                          <a:schemeClr val="dk1"/>
                        </a:solidFill>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75350">
                <a:tc>
                  <a:txBody>
                    <a:bodyPr/>
                    <a:lstStyle/>
                    <a:p>
                      <a:pPr indent="0" lvl="0" marL="0" rtl="0" algn="ctr">
                        <a:spcBef>
                          <a:spcPts val="0"/>
                        </a:spcBef>
                        <a:spcAft>
                          <a:spcPts val="0"/>
                        </a:spcAft>
                        <a:buNone/>
                      </a:pPr>
                      <a:r>
                        <a:rPr lang="en-GB" sz="1000">
                          <a:latin typeface="Lexend"/>
                          <a:ea typeface="Lexend"/>
                          <a:cs typeface="Lexend"/>
                          <a:sym typeface="Lexend"/>
                        </a:rPr>
                        <a:t>Sannadka koowaad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£24 000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40%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labaad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£28 000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saddexaad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graphicFrame>
        <p:nvGraphicFramePr>
          <p:cNvPr id="975" name="Google Shape;975;p88"/>
          <p:cNvGraphicFramePr/>
          <p:nvPr/>
        </p:nvGraphicFramePr>
        <p:xfrm>
          <a:off x="1218207" y="1521483"/>
          <a:ext cx="3000000" cy="3000000"/>
        </p:xfrm>
        <a:graphic>
          <a:graphicData uri="http://schemas.openxmlformats.org/drawingml/2006/table">
            <a:tbl>
              <a:tblPr>
                <a:noFill/>
                <a:tableStyleId>{F453CC0F-1499-456E-8E7E-2329420C4EBA}</a:tableStyleId>
              </a:tblPr>
              <a:tblGrid>
                <a:gridCol w="1514100"/>
                <a:gridCol w="1514100"/>
                <a:gridCol w="1514100"/>
                <a:gridCol w="2340725"/>
              </a:tblGrid>
              <a:tr h="3753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Faa'iidada guud (Gross profit)</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Dakhliga (Revenue)</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Saamiga faa'iidada guud (Gross profit margin)</a:t>
                      </a:r>
                      <a:endParaRPr sz="1800">
                        <a:solidFill>
                          <a:schemeClr val="dk1"/>
                        </a:solidFill>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75350">
                <a:tc>
                  <a:txBody>
                    <a:bodyPr/>
                    <a:lstStyle/>
                    <a:p>
                      <a:pPr indent="0" lvl="0" marL="0" rtl="0" algn="ctr">
                        <a:spcBef>
                          <a:spcPts val="0"/>
                        </a:spcBef>
                        <a:spcAft>
                          <a:spcPts val="0"/>
                        </a:spcAft>
                        <a:buNone/>
                      </a:pPr>
                      <a:r>
                        <a:rPr lang="en-GB" sz="1000">
                          <a:latin typeface="Lexend"/>
                          <a:ea typeface="Lexend"/>
                          <a:cs typeface="Lexend"/>
                          <a:sym typeface="Lexend"/>
                        </a:rPr>
                        <a:t>Sannadka koowaad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£24 000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40%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labaad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£28 000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35</a:t>
                      </a:r>
                      <a:r>
                        <a:rPr lang="en-GB" sz="2000">
                          <a:solidFill>
                            <a:schemeClr val="dk1"/>
                          </a:solidFill>
                          <a:latin typeface="Times New Roman"/>
                          <a:ea typeface="Times New Roman"/>
                          <a:cs typeface="Times New Roman"/>
                          <a:sym typeface="Times New Roman"/>
                        </a:rPr>
                        <a:t>%</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saddexaad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graphicFrame>
        <p:nvGraphicFramePr>
          <p:cNvPr id="976" name="Google Shape;976;p88"/>
          <p:cNvGraphicFramePr/>
          <p:nvPr/>
        </p:nvGraphicFramePr>
        <p:xfrm>
          <a:off x="1218207" y="1521483"/>
          <a:ext cx="3000000" cy="3000000"/>
        </p:xfrm>
        <a:graphic>
          <a:graphicData uri="http://schemas.openxmlformats.org/drawingml/2006/table">
            <a:tbl>
              <a:tblPr>
                <a:noFill/>
                <a:tableStyleId>{F453CC0F-1499-456E-8E7E-2329420C4EBA}</a:tableStyleId>
              </a:tblPr>
              <a:tblGrid>
                <a:gridCol w="1514100"/>
                <a:gridCol w="1514100"/>
                <a:gridCol w="1514100"/>
                <a:gridCol w="2340725"/>
              </a:tblGrid>
              <a:tr h="3753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Faa'iidada guud (Gross profit)</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Dakhliga (Revenue)</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Saamiga faa'iidada guud (Gross profit margin)</a:t>
                      </a:r>
                      <a:endParaRPr sz="1800">
                        <a:solidFill>
                          <a:schemeClr val="dk1"/>
                        </a:solidFill>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75350">
                <a:tc>
                  <a:txBody>
                    <a:bodyPr/>
                    <a:lstStyle/>
                    <a:p>
                      <a:pPr indent="0" lvl="0" marL="0" rtl="0" algn="ctr">
                        <a:spcBef>
                          <a:spcPts val="0"/>
                        </a:spcBef>
                        <a:spcAft>
                          <a:spcPts val="0"/>
                        </a:spcAft>
                        <a:buNone/>
                      </a:pPr>
                      <a:r>
                        <a:rPr lang="en-GB" sz="1000">
                          <a:latin typeface="Lexend"/>
                          <a:ea typeface="Lexend"/>
                          <a:cs typeface="Lexend"/>
                          <a:sym typeface="Lexend"/>
                        </a:rPr>
                        <a:t>Sannadka koowaad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£24 000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40%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labaad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£28 000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35%</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saddexaad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2</a:t>
                      </a:r>
                      <a:r>
                        <a:rPr lang="en-GB" sz="2000">
                          <a:solidFill>
                            <a:schemeClr val="dk1"/>
                          </a:solidFill>
                          <a:latin typeface="Times New Roman"/>
                          <a:ea typeface="Times New Roman"/>
                          <a:cs typeface="Times New Roman"/>
                          <a:sym typeface="Times New Roman"/>
                        </a:rPr>
                        <a:t>5%</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0" name="Shape 980"/>
        <p:cNvGrpSpPr/>
        <p:nvPr/>
      </p:nvGrpSpPr>
      <p:grpSpPr>
        <a:xfrm>
          <a:off x="0" y="0"/>
          <a:ext cx="0" cy="0"/>
          <a:chOff x="0" y="0"/>
          <a:chExt cx="0" cy="0"/>
        </a:xfrm>
      </p:grpSpPr>
      <p:sp>
        <p:nvSpPr>
          <p:cNvPr id="981" name="Google Shape;981;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Faa'iidada boqolleyda (Profit in percentages)</a:t>
            </a:r>
            <a:endParaRPr/>
          </a:p>
        </p:txBody>
      </p:sp>
      <p:graphicFrame>
        <p:nvGraphicFramePr>
          <p:cNvPr id="982" name="Google Shape;982;p89"/>
          <p:cNvGraphicFramePr/>
          <p:nvPr/>
        </p:nvGraphicFramePr>
        <p:xfrm>
          <a:off x="1218207" y="1521483"/>
          <a:ext cx="3000000" cy="3000000"/>
        </p:xfrm>
        <a:graphic>
          <a:graphicData uri="http://schemas.openxmlformats.org/drawingml/2006/table">
            <a:tbl>
              <a:tblPr>
                <a:noFill/>
                <a:tableStyleId>{F453CC0F-1499-456E-8E7E-2329420C4EBA}</a:tableStyleId>
              </a:tblPr>
              <a:tblGrid>
                <a:gridCol w="1514100"/>
                <a:gridCol w="1514100"/>
                <a:gridCol w="1514100"/>
                <a:gridCol w="2340725"/>
              </a:tblGrid>
              <a:tr h="3753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Faa'iidada guud (Gross profit)</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Dakhliga (Revenue)</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Saamiga faa'iidada guud (Gross profit margin)</a:t>
                      </a:r>
                      <a:endParaRPr sz="1800">
                        <a:solidFill>
                          <a:schemeClr val="dk1"/>
                        </a:solidFill>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75350">
                <a:tc>
                  <a:txBody>
                    <a:bodyPr/>
                    <a:lstStyle/>
                    <a:p>
                      <a:pPr indent="0" lvl="0" marL="0" rtl="0" algn="ctr">
                        <a:spcBef>
                          <a:spcPts val="0"/>
                        </a:spcBef>
                        <a:spcAft>
                          <a:spcPts val="0"/>
                        </a:spcAft>
                        <a:buNone/>
                      </a:pPr>
                      <a:r>
                        <a:rPr lang="en-GB" sz="1100">
                          <a:latin typeface="Lexend"/>
                          <a:ea typeface="Lexend"/>
                          <a:cs typeface="Lexend"/>
                          <a:sym typeface="Lexend"/>
                        </a:rPr>
                        <a:t>Sannadka koowaad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£24 000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40%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100">
                          <a:latin typeface="Lexend"/>
                          <a:ea typeface="Lexend"/>
                          <a:cs typeface="Lexend"/>
                          <a:sym typeface="Lexend"/>
                        </a:rPr>
                        <a:t>Sannadka labaad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£28 000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35%</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100">
                          <a:latin typeface="Lexend"/>
                          <a:ea typeface="Lexend"/>
                          <a:cs typeface="Lexend"/>
                          <a:sym typeface="Lexend"/>
                        </a:rPr>
                        <a:t>Sannadka saddexaad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25%</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983" name="Google Shape;983;p89"/>
          <p:cNvSpPr txBox="1"/>
          <p:nvPr>
            <p:ph idx="1" type="body"/>
          </p:nvPr>
        </p:nvSpPr>
        <p:spPr>
          <a:xfrm>
            <a:off x="324000" y="3273900"/>
            <a:ext cx="78852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a:latin typeface="Lexend"/>
              </a:rPr>
              <a:t>Sannadkoodii ganacsi ee koowaad, 40% dakhligoodu wuxuu ahaa faa'iidada guud (gross profit).</a:t>
            </a:r>
            <a:r>
              <a:rPr lang="en-GB" sz="1800">
                <a:latin typeface="Lexend"/>
                <a:ea typeface="Times New Roman"/>
                <a:cs typeface="Times New Roman"/>
                <a:sym typeface="Times New Roman"/>
              </a:rPr>
              <a:t/>
            </a:r>
            <a:r>
              <a:rPr lang="en-GB">
                <a:latin typeface="Lexend"/>
              </a:rPr>
              <a:t/>
            </a:r>
            <a:endParaRPr/>
          </a:p>
        </p:txBody>
      </p:sp>
      <p:sp>
        <p:nvSpPr>
          <p:cNvPr id="984" name="Google Shape;984;p89"/>
          <p:cNvSpPr txBox="1"/>
          <p:nvPr>
            <p:ph idx="1" type="body"/>
          </p:nvPr>
        </p:nvSpPr>
        <p:spPr>
          <a:xfrm>
            <a:off x="324000" y="4112100"/>
            <a:ext cx="78852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a:latin typeface="Lexend"/>
              </a:rPr>
              <a:t>Sannadkoodii ganacsi ee saddexaad, kaliya 25% dakhligoodu wuxuu ahaa faa'iidada guud (gross profit).</a:t>
            </a:r>
            <a:r>
              <a:rPr lang="en-GB" sz="1800">
                <a:latin typeface="Lexend"/>
                <a:ea typeface="Times New Roman"/>
                <a:cs typeface="Times New Roman"/>
                <a:sym typeface="Times New Roman"/>
              </a:rPr>
              <a:t/>
            </a:r>
            <a:r>
              <a:rPr lang="en-GB">
                <a:latin typeface="Lexend"/>
              </a:rPr>
              <a:t/>
            </a:r>
            <a:endParaRPr/>
          </a:p>
        </p:txBody>
      </p:sp>
      <p:sp>
        <p:nvSpPr>
          <p:cNvPr id="985" name="Google Shape;985;p89"/>
          <p:cNvSpPr/>
          <p:nvPr/>
        </p:nvSpPr>
        <p:spPr>
          <a:xfrm>
            <a:off x="6574034" y="1921859"/>
            <a:ext cx="627600" cy="320700"/>
          </a:xfrm>
          <a:prstGeom prst="roundRect">
            <a:avLst>
              <a:gd fmla="val 16667" name="adj"/>
            </a:avLst>
          </a:prstGeom>
          <a:noFill/>
          <a:ln cap="flat" cmpd="sng" w="38100">
            <a:solidFill>
              <a:schemeClr val="accent4"/>
            </a:solidFill>
            <a:prstDash val="lg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6" name="Google Shape;986;p89"/>
          <p:cNvSpPr/>
          <p:nvPr/>
        </p:nvSpPr>
        <p:spPr>
          <a:xfrm>
            <a:off x="6574034" y="2683859"/>
            <a:ext cx="627600" cy="320700"/>
          </a:xfrm>
          <a:prstGeom prst="roundRect">
            <a:avLst>
              <a:gd fmla="val 16667" name="adj"/>
            </a:avLst>
          </a:prstGeom>
          <a:noFill/>
          <a:ln cap="flat" cmpd="sng" w="38100">
            <a:solidFill>
              <a:schemeClr val="accent4"/>
            </a:solidFill>
            <a:prstDash val="lg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7" name="Google Shape;987;p89"/>
          <p:cNvSpPr txBox="1"/>
          <p:nvPr>
            <p:ph idx="1" type="body"/>
          </p:nvPr>
        </p:nvSpPr>
        <p:spPr>
          <a:xfrm>
            <a:off x="324000" y="759300"/>
            <a:ext cx="78852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Haddii qaabkani sii socdo, saamiyadu (margins) waxay noqon karaan kuwo aad u cidhiidhi ah oo ganacsigoodu aanu sii shaqeyn karin.</a:t>
            </a:r>
            <a:r>
              <a:rPr lang="en-GB" sz="1100">
                <a:latin typeface="Lexend"/>
              </a:rPr>
              <a:t/>
            </a:r>
            <a:r>
              <a:rPr lang="en-GB" sz="11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8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1" name="Shape 991"/>
        <p:cNvGrpSpPr/>
        <p:nvPr/>
      </p:nvGrpSpPr>
      <p:grpSpPr>
        <a:xfrm>
          <a:off x="0" y="0"/>
          <a:ext cx="0" cy="0"/>
          <a:chOff x="0" y="0"/>
          <a:chExt cx="0" cy="0"/>
        </a:xfrm>
      </p:grpSpPr>
      <p:sp>
        <p:nvSpPr>
          <p:cNvPr id="992" name="Google Shape;992;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Faa'iidada boqolleyda (Profit in percentages)</a:t>
            </a:r>
            <a:endParaRPr/>
          </a:p>
        </p:txBody>
      </p:sp>
      <p:graphicFrame>
        <p:nvGraphicFramePr>
          <p:cNvPr id="993" name="Google Shape;993;p90"/>
          <p:cNvGraphicFramePr/>
          <p:nvPr/>
        </p:nvGraphicFramePr>
        <p:xfrm>
          <a:off x="1218207" y="1521483"/>
          <a:ext cx="3000000" cy="3000000"/>
        </p:xfrm>
        <a:graphic>
          <a:graphicData uri="http://schemas.openxmlformats.org/drawingml/2006/table">
            <a:tbl>
              <a:tblPr>
                <a:noFill/>
                <a:tableStyleId>{F453CC0F-1499-456E-8E7E-2329420C4EBA}</a:tableStyleId>
              </a:tblPr>
              <a:tblGrid>
                <a:gridCol w="1514100"/>
                <a:gridCol w="1514100"/>
                <a:gridCol w="1514100"/>
                <a:gridCol w="2340725"/>
              </a:tblGrid>
              <a:tr h="3753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Faa'iidada guud (Gross profit)</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Dakhliga (Revenue)</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Saamiga faa'iidada guud (Gross profit margin)</a:t>
                      </a:r>
                      <a:endParaRPr sz="1800">
                        <a:solidFill>
                          <a:schemeClr val="dk1"/>
                        </a:solidFill>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75350">
                <a:tc>
                  <a:txBody>
                    <a:bodyPr/>
                    <a:lstStyle/>
                    <a:p>
                      <a:pPr indent="0" lvl="0" marL="0" rtl="0" algn="ctr">
                        <a:spcBef>
                          <a:spcPts val="0"/>
                        </a:spcBef>
                        <a:spcAft>
                          <a:spcPts val="0"/>
                        </a:spcAft>
                        <a:buNone/>
                      </a:pPr>
                      <a:r>
                        <a:rPr lang="en-GB" sz="1000">
                          <a:latin typeface="Lexend"/>
                          <a:ea typeface="Lexend"/>
                          <a:cs typeface="Lexend"/>
                          <a:sym typeface="Lexend"/>
                        </a:rPr>
                        <a:t>Sannadka koowaad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£24 000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40%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labaad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£28 000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35%</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saddexaad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25%</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afraad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£33 000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£110 000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shanaad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text{Gross profit margin (%)}=\frac{\text{Gross profit}}{\text{Sales revenue}}\times100&quot;&gt;&lt;mtext&gt;Gross profit margin (%)&lt;/mtext&gt;&lt;mo&gt;=&lt;/mo&gt;&lt;mfrac&gt;&lt;mtext&gt;Gross profit&lt;/mtext&gt;&lt;mtext&gt;Sales revenue&lt;/mtext&gt;&lt;/mfrac&gt;&lt;mo&gt;×&lt;/mo&gt;&lt;mn&gt;100&lt;/mn&gt;&lt;/math&gt;" id="994" name="Google Shape;994;p90" title="Gross profit margin open paren percent sign close paren equals Gross profit over Sales revenue times 100"/>
          <p:cNvPicPr preferRelativeResize="0"/>
          <p:nvPr/>
        </p:nvPicPr>
        <p:blipFill>
          <a:blip r:embed="rId3">
            <a:alphaModFix/>
          </a:blip>
          <a:stretch>
            <a:fillRect/>
          </a:stretch>
        </p:blipFill>
        <p:spPr>
          <a:xfrm>
            <a:off x="335416" y="4016326"/>
            <a:ext cx="5481502" cy="613500"/>
          </a:xfrm>
          <a:prstGeom prst="rect">
            <a:avLst/>
          </a:prstGeom>
          <a:noFill/>
          <a:ln>
            <a:noFill/>
          </a:ln>
        </p:spPr>
      </p:pic>
      <p:sp>
        <p:nvSpPr>
          <p:cNvPr id="995" name="Google Shape;995;p90"/>
          <p:cNvSpPr txBox="1"/>
          <p:nvPr>
            <p:ph idx="1" type="body"/>
          </p:nvPr>
        </p:nvSpPr>
        <p:spPr>
          <a:xfrm>
            <a:off x="324000" y="759300"/>
            <a:ext cx="78852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Waa kuwan natiijooyinka sannadka afraad iyo shanaad. Xisaabi qiime (value) faa'iidada guud ee labada sannadood.</a:t>
            </a:r>
            <a:endParaRPr/>
          </a:p>
        </p:txBody>
      </p:sp>
      <p:graphicFrame>
        <p:nvGraphicFramePr>
          <p:cNvPr id="996" name="Google Shape;996;p90"/>
          <p:cNvGraphicFramePr/>
          <p:nvPr/>
        </p:nvGraphicFramePr>
        <p:xfrm>
          <a:off x="1218207" y="1521483"/>
          <a:ext cx="3000000" cy="3000000"/>
        </p:xfrm>
        <a:graphic>
          <a:graphicData uri="http://schemas.openxmlformats.org/drawingml/2006/table">
            <a:tbl>
              <a:tblPr>
                <a:noFill/>
                <a:tableStyleId>{F453CC0F-1499-456E-8E7E-2329420C4EBA}</a:tableStyleId>
              </a:tblPr>
              <a:tblGrid>
                <a:gridCol w="1514100"/>
                <a:gridCol w="1514100"/>
                <a:gridCol w="1514100"/>
                <a:gridCol w="2340725"/>
              </a:tblGrid>
              <a:tr h="3753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Faa'iidada guud (Gross profit)</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Dakhliga (Revenue)</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Qiime (value) faa'iidada guud (Gross profit margin)</a:t>
                      </a:r>
                      <a:endParaRPr sz="1800">
                        <a:solidFill>
                          <a:schemeClr val="dk1"/>
                        </a:solidFill>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75350">
                <a:tc>
                  <a:txBody>
                    <a:bodyPr/>
                    <a:lstStyle/>
                    <a:p>
                      <a:pPr indent="0" lvl="0" marL="0" rtl="0" algn="ctr">
                        <a:spcBef>
                          <a:spcPts val="0"/>
                        </a:spcBef>
                        <a:spcAft>
                          <a:spcPts val="0"/>
                        </a:spcAft>
                        <a:buNone/>
                      </a:pPr>
                      <a:r>
                        <a:rPr lang="en-GB" sz="1000">
                          <a:latin typeface="Lexend"/>
                          <a:ea typeface="Lexend"/>
                          <a:cs typeface="Lexend"/>
                          <a:sym typeface="Lexend"/>
                        </a:rPr>
                        <a:t>Sannadka koowaad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£24 000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£60 000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40%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labaad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£28 000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£80 000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35%</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saddexaad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25%</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afraad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£33 000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£110 000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Kalam"/>
                          <a:ea typeface="Kalam"/>
                          <a:cs typeface="Kalam"/>
                          <a:sym typeface="Kalam"/>
                        </a:rPr>
                        <a:t>30</a:t>
                      </a:r>
                      <a:r>
                        <a:rPr lang="en-GB" sz="2000">
                          <a:solidFill>
                            <a:schemeClr val="dk1"/>
                          </a:solidFill>
                          <a:latin typeface="Kalam"/>
                          <a:ea typeface="Kalam"/>
                          <a:cs typeface="Kalam"/>
                          <a:sym typeface="Kalam"/>
                        </a:rPr>
                        <a:t>%</a:t>
                      </a:r>
                      <a:endParaRPr>
                        <a:latin typeface="Kalam"/>
                        <a:ea typeface="Kalam"/>
                        <a:cs typeface="Kalam"/>
                        <a:sym typeface="Kalam"/>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shanaad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Kalam"/>
                          <a:ea typeface="Kalam"/>
                          <a:cs typeface="Kalam"/>
                          <a:sym typeface="Kalam"/>
                        </a:rPr>
                        <a:t>33.3% (ilaa 1 d.p.)</a:t>
                      </a:r>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0" name="Shape 1000"/>
        <p:cNvGrpSpPr/>
        <p:nvPr/>
      </p:nvGrpSpPr>
      <p:grpSpPr>
        <a:xfrm>
          <a:off x="0" y="0"/>
          <a:ext cx="0" cy="0"/>
          <a:chOff x="0" y="0"/>
          <a:chExt cx="0" cy="0"/>
        </a:xfrm>
      </p:grpSpPr>
      <p:pic>
        <p:nvPicPr>
          <p:cNvPr id="1001" name="Google Shape;1001;p91"/>
          <p:cNvPicPr preferRelativeResize="0"/>
          <p:nvPr/>
        </p:nvPicPr>
        <p:blipFill rotWithShape="1">
          <a:blip r:embed="rId3">
            <a:alphaModFix/>
          </a:blip>
          <a:srcRect b="43690" l="0" r="57905" t="0"/>
          <a:stretch/>
        </p:blipFill>
        <p:spPr>
          <a:xfrm flipH="1">
            <a:off x="1479018" y="3253626"/>
            <a:ext cx="6136648" cy="1385726"/>
          </a:xfrm>
          <a:prstGeom prst="rect">
            <a:avLst/>
          </a:prstGeom>
          <a:noFill/>
          <a:ln>
            <a:noFill/>
          </a:ln>
        </p:spPr>
      </p:pic>
      <p:sp>
        <p:nvSpPr>
          <p:cNvPr id="1002" name="Google Shape;1002;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Faa'iidada boqolleyda</a:t>
            </a:r>
            <a:endParaRPr/>
          </a:p>
        </p:txBody>
      </p:sp>
      <p:sp>
        <p:nvSpPr>
          <p:cNvPr id="1003" name="Google Shape;1003;p91"/>
          <p:cNvSpPr txBox="1"/>
          <p:nvPr>
            <p:ph idx="1" type="body"/>
          </p:nvPr>
        </p:nvSpPr>
        <p:spPr>
          <a:xfrm>
            <a:off x="324000" y="759300"/>
            <a:ext cx="7885200" cy="733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Si loo hubiyo in qiime (value) faa'iidada (profit margin) dhammaadka sannadku uu yahay mid caafimaad qaba, ganacsiyadu waxay dejistaan qiimaha (prices) alaabta gaarka ah iyagoo ku talo jira qiime (value) faa'iidada (profit margin) la doonayo.</a:t>
            </a:r>
            <a:r>
              <a:rPr lang="en-GB" sz="1100">
                <a:latin typeface="Lexend"/>
              </a:rPr>
              <a:t/>
            </a:r>
            <a:r>
              <a:rPr lang="en-GB" sz="1100">
                <a:latin typeface="Lexend"/>
              </a:rPr>
              <a:t/>
            </a:r>
            <a:r>
              <a:rPr lang="en-GB" sz="1100">
                <a:latin typeface="Lexend"/>
              </a:rPr>
              <a:t/>
            </a:r>
            <a:r>
              <a:rPr lang="en-GB" sz="1100">
                <a:latin typeface="Lexend"/>
              </a:rPr>
              <a:t/>
            </a:r>
            <a:endParaRPr/>
          </a:p>
        </p:txBody>
      </p:sp>
      <p:pic>
        <p:nvPicPr>
          <p:cNvPr id="1004" name="Google Shape;1004;p91"/>
          <p:cNvPicPr preferRelativeResize="0"/>
          <p:nvPr/>
        </p:nvPicPr>
        <p:blipFill>
          <a:blip r:embed="rId6">
            <a:alphaModFix/>
          </a:blip>
          <a:stretch>
            <a:fillRect/>
          </a:stretch>
        </p:blipFill>
        <p:spPr>
          <a:xfrm flipH="1">
            <a:off x="321975" y="3388885"/>
            <a:ext cx="1431927" cy="1385714"/>
          </a:xfrm>
          <a:prstGeom prst="rect">
            <a:avLst/>
          </a:prstGeom>
          <a:noFill/>
          <a:ln>
            <a:noFill/>
          </a:ln>
        </p:spPr>
      </p:pic>
      <p:pic>
        <p:nvPicPr>
          <p:cNvPr id="1005" name="Google Shape;1005;p91"/>
          <p:cNvPicPr preferRelativeResize="0"/>
          <p:nvPr/>
        </p:nvPicPr>
        <p:blipFill>
          <a:blip r:embed="rId7">
            <a:alphaModFix/>
          </a:blip>
          <a:stretch>
            <a:fillRect/>
          </a:stretch>
        </p:blipFill>
        <p:spPr>
          <a:xfrm>
            <a:off x="7827563" y="2968783"/>
            <a:ext cx="998537" cy="1151566"/>
          </a:xfrm>
          <a:prstGeom prst="rect">
            <a:avLst/>
          </a:prstGeom>
          <a:noFill/>
          <a:ln>
            <a:noFill/>
          </a:ln>
        </p:spPr>
      </p:pic>
      <p:sp>
        <p:nvSpPr>
          <p:cNvPr id="1006" name="Google Shape;1006;p91"/>
          <p:cNvSpPr txBox="1"/>
          <p:nvPr>
            <p:ph idx="1" type="body"/>
          </p:nvPr>
        </p:nvSpPr>
        <p:spPr>
          <a:xfrm>
            <a:off x="2076600" y="1886992"/>
            <a:ext cx="5931000" cy="956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Isra, ma aanan hagaajin qiimahayaga sannadaha saddexda ah ee ugu horreeya. Waxaan hoos u dhigay qiimahayaga, waxaan iibinnay wax badan, laakiin waxay dhimisay qiime (value) faa'iidada (profit margin).</a:t>
            </a:r>
            <a:endParaRPr/>
          </a:p>
        </p:txBody>
      </p:sp>
      <p:pic>
        <p:nvPicPr>
          <p:cNvPr id="1007" name="Google Shape;1007;p91"/>
          <p:cNvPicPr preferRelativeResize="0"/>
          <p:nvPr/>
        </p:nvPicPr>
        <p:blipFill rotWithShape="1">
          <a:blip r:embed="rId3">
            <a:alphaModFix/>
          </a:blip>
          <a:srcRect b="43690" l="0" r="57905" t="0"/>
          <a:stretch/>
        </p:blipFill>
        <p:spPr>
          <a:xfrm>
            <a:off x="1905600" y="1836434"/>
            <a:ext cx="6441452" cy="1385726"/>
          </a:xfrm>
          <a:prstGeom prst="rect">
            <a:avLst/>
          </a:prstGeom>
          <a:noFill/>
          <a:ln>
            <a:noFill/>
          </a:ln>
        </p:spPr>
      </p:pic>
      <p:sp>
        <p:nvSpPr>
          <p:cNvPr id="1008" name="Google Shape;1008;p91"/>
          <p:cNvSpPr txBox="1"/>
          <p:nvPr>
            <p:ph idx="1" type="body"/>
          </p:nvPr>
        </p:nvSpPr>
        <p:spPr>
          <a:xfrm flipH="1">
            <a:off x="1924942" y="3319484"/>
            <a:ext cx="5644800" cy="956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Taasi ma aha dhibaato Axmed. Hadda waan ognahay. Laga bilaabo hadda, ma iibin doonno alaab kasta oo gaar ah qiimo ka hooseeya 40% qiime (value) faa'iidada (profit margin).</a:t>
            </a:r>
            <a:r>
              <a:rPr lang="en-GB" sz="1800">
                <a:latin typeface="Lexend"/>
                <a:ea typeface="Times New Roman"/>
                <a:cs typeface="Times New Roman"/>
                <a:sym typeface="Times New Roman"/>
              </a:rPr>
              <a:t/>
            </a:r>
            <a:r>
              <a:rPr lang="en-GB" sz="18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2" name="Shape 1012"/>
        <p:cNvGrpSpPr/>
        <p:nvPr/>
      </p:nvGrpSpPr>
      <p:grpSpPr>
        <a:xfrm>
          <a:off x="0" y="0"/>
          <a:ext cx="0" cy="0"/>
          <a:chOff x="0" y="0"/>
          <a:chExt cx="0" cy="0"/>
        </a:xfrm>
      </p:grpSpPr>
      <p:sp>
        <p:nvSpPr>
          <p:cNvPr id="1013" name="Google Shape;1013;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Faa'iidada boqolleyda</a:t>
            </a:r>
            <a:endParaRPr/>
          </a:p>
        </p:txBody>
      </p:sp>
      <p:sp>
        <p:nvSpPr>
          <p:cNvPr id="1014" name="Google Shape;1014;p92"/>
          <p:cNvSpPr txBox="1"/>
          <p:nvPr>
            <p:ph idx="1" type="body"/>
          </p:nvPr>
        </p:nvSpPr>
        <p:spPr>
          <a:xfrm>
            <a:off x="324000" y="759300"/>
            <a:ext cx="8484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Qiime (value) faa'iidada guud (Gross profit margin) alaab kasta waxaa lagu xisaabin karaa qaacidada (formula).</a:t>
            </a:r>
            <a:r>
              <a:rPr lang="en-GB" sz="1100">
                <a:latin typeface="Lexend"/>
              </a:rPr>
              <a:t/>
            </a:r>
            <a:endParaRPr sz="2100"/>
          </a:p>
        </p:txBody>
      </p:sp>
      <p:pic>
        <p:nvPicPr>
          <p:cNvPr descr="&lt;math xmlns=&quot;http://www.w3.org/1998/Math/MathML&quot; display=&quot;block&quot; data-is-equatio=&quot;1&quot; data-latex=&quot;\text{Gross profit margin (%)}=\frac{\text{Selling price}\ -\text{Cost price}}{\text{Selling price}}\times100&quot;&gt;&lt;mtext&gt;Gross profit margin (%)&lt;/mtext&gt;&lt;mo&gt;=&lt;/mo&gt;&lt;mfrac&gt;&lt;mrow&gt;&lt;mtext&gt;Selling price&lt;/mtext&gt;&lt;mtext&gt;&lt;/mtext&gt;&lt;mo&gt;−&lt;/mo&gt;&lt;mtext&gt;Cost price&lt;/mtext&gt;&lt;/mrow&gt;&lt;mtext&gt;Selling price&lt;/mtext&gt;&lt;/mfrac&gt;&lt;mo&gt;×&lt;/mo&gt;&lt;mn&gt;100&lt;/mn&gt;&lt;/math&gt;" id="1015" name="Google Shape;1015;p92" title="Gross profit margin open paren percent sign close paren equals the fraction with numerator Selling price minus Cost price and denominator Selling price times 100"/>
          <p:cNvPicPr preferRelativeResize="0"/>
          <p:nvPr/>
        </p:nvPicPr>
        <p:blipFill>
          <a:blip r:embed="rId3">
            <a:alphaModFix/>
          </a:blip>
          <a:stretch>
            <a:fillRect/>
          </a:stretch>
        </p:blipFill>
        <p:spPr>
          <a:xfrm>
            <a:off x="823225" y="1274350"/>
            <a:ext cx="6678755" cy="656016"/>
          </a:xfrm>
          <a:prstGeom prst="rect">
            <a:avLst/>
          </a:prstGeom>
          <a:noFill/>
          <a:ln>
            <a:noFill/>
          </a:ln>
        </p:spPr>
      </p:pic>
      <p:pic>
        <p:nvPicPr>
          <p:cNvPr id="1016" name="Google Shape;1016;p92"/>
          <p:cNvPicPr preferRelativeResize="0"/>
          <p:nvPr/>
        </p:nvPicPr>
        <p:blipFill>
          <a:blip r:embed="rId4">
            <a:alphaModFix/>
          </a:blip>
          <a:stretch>
            <a:fillRect/>
          </a:stretch>
        </p:blipFill>
        <p:spPr>
          <a:xfrm>
            <a:off x="6777459" y="1992201"/>
            <a:ext cx="1452399" cy="970399"/>
          </a:xfrm>
          <a:prstGeom prst="rect">
            <a:avLst/>
          </a:prstGeom>
          <a:noFill/>
          <a:ln>
            <a:noFill/>
          </a:ln>
        </p:spPr>
      </p:pic>
      <p:sp>
        <p:nvSpPr>
          <p:cNvPr id="1017" name="Google Shape;1017;p92"/>
          <p:cNvSpPr txBox="1"/>
          <p:nvPr>
            <p:ph idx="1" type="body"/>
          </p:nvPr>
        </p:nvSpPr>
        <p:spPr>
          <a:xfrm>
            <a:off x="324000" y="2130900"/>
            <a:ext cx="58494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Axmed iyo Isra waxay iibiyaan rooti iyo yaanyo (cheese and tomato sandwich) £4. Qiimaha alaabta (ingredients) waa £2.20</a:t>
            </a:r>
            <a:r>
              <a:rPr lang="en-GB" sz="1100">
                <a:latin typeface="Lexend"/>
                <a:ea typeface="Times New Roman"/>
                <a:cs typeface="Times New Roman"/>
                <a:sym typeface="Times New Roman"/>
              </a:rPr>
              <a:t/>
            </a:r>
            <a:r>
              <a:rPr lang="en-GB" sz="1100">
                <a:latin typeface="Lexend"/>
              </a:rPr>
              <a:t/>
            </a:r>
            <a:r>
              <a:rPr lang="en-GB" sz="1100">
                <a:latin typeface="Lexend"/>
                <a:ea typeface="Times New Roman"/>
                <a:cs typeface="Times New Roman"/>
                <a:sym typeface="Times New Roman"/>
              </a:rPr>
              <a:t/>
            </a:r>
            <a:endParaRPr sz="2100"/>
          </a:p>
        </p:txBody>
      </p:sp>
      <p:pic>
        <p:nvPicPr>
          <p:cNvPr descr="&lt;math xmlns=&quot;http://www.w3.org/1998/Math/MathML&quot; display=&quot;block&quot; data-is-equatio=&quot;1&quot; data-latex=&quot;\text{Gross profit margin (%)}=\frac{£4\ -£2.20}{£4}\times100=\frac{£1.80}{£4}\times100\ =45\%&quot;&gt;&lt;mtext&gt;Gross profit margin (%)&lt;/mtext&gt;&lt;mo&gt;=&lt;/mo&gt;&lt;mfrac&gt;&lt;mrow&gt;&lt;mrow data-mjx-texclass=&quot;ORD&quot;&gt;&lt;mo&gt;£&lt;/mo&gt;&lt;/mrow&gt;&lt;mn&gt;4&lt;/mn&gt;&lt;mtext&gt;&lt;/mtext&gt;&lt;mo&gt;−&lt;/mo&gt;&lt;mrow data-mjx-texclass=&quot;ORD&quot;&gt;&lt;mo&gt;£&lt;/mo&gt;&lt;/mrow&gt;&lt;mn&gt;2.20&lt;/mn&gt;&lt;/mrow&gt;&lt;mrow&gt;&lt;mrow data-mjx-texclass=&quot;ORD&quot;&gt;&lt;mo&gt;£&lt;/mo&gt;&lt;/mrow&gt;&lt;mn&gt;4&lt;/mn&gt;&lt;/mrow&gt;&lt;/mfrac&gt;&lt;mo&gt;×&lt;/mo&gt;&lt;mn&gt;100&lt;/mn&gt;&lt;mo&gt;=&lt;/mo&gt;&lt;mfrac&gt;&lt;mrow&gt;&lt;mrow data-mjx-texclass=&quot;ORD&quot;&gt;&lt;mo&gt;£&lt;/mo&gt;&lt;/mrow&gt;&lt;mn&gt;1.80&lt;/mn&gt;&lt;/mrow&gt;&lt;mrow&gt;&lt;mrow data-mjx-texclass=&quot;ORD&quot;&gt;&lt;mo&gt;£&lt;/mo&gt;&lt;/mrow&gt;&lt;mn&gt;4&lt;/mn&gt;&lt;/mrow&gt;&lt;/mfrac&gt;&lt;mo&gt;×&lt;/mo&gt;&lt;mn&gt;100&lt;/mn&gt;&lt;mtext&gt;&lt;/mtext&gt;&lt;mo&gt;=&lt;/mo&gt;&lt;mn&gt;45&lt;/mn&gt;&lt;mi mathvariant=&quot;normal&quot;&gt;%&lt;/mi&gt;&lt;/math&gt;" id="1018" name="Google Shape;1018;p92" title="Gross profit margin open paren percent sign close paren equals the fraction with numerator pound sign 4 negative pound sign 2.20 and denominator pound sign 4 times 100 equals the fraction with numerator pound sign 1.80 and denominator pound sign 4 times 100 equals 45 percent sign"/>
          <p:cNvPicPr preferRelativeResize="0"/>
          <p:nvPr/>
        </p:nvPicPr>
        <p:blipFill>
          <a:blip r:embed="rId5">
            <a:alphaModFix/>
          </a:blip>
          <a:stretch>
            <a:fillRect/>
          </a:stretch>
        </p:blipFill>
        <p:spPr>
          <a:xfrm>
            <a:off x="335425" y="3091346"/>
            <a:ext cx="8484575" cy="631455"/>
          </a:xfrm>
          <a:prstGeom prst="rect">
            <a:avLst/>
          </a:prstGeom>
          <a:noFill/>
          <a:ln>
            <a:noFill/>
          </a:ln>
        </p:spPr>
      </p:pic>
      <p:sp>
        <p:nvSpPr>
          <p:cNvPr id="1019" name="Google Shape;1019;p92"/>
          <p:cNvSpPr txBox="1"/>
          <p:nvPr>
            <p:ph idx="1" type="body"/>
          </p:nvPr>
        </p:nvSpPr>
        <p:spPr>
          <a:xfrm>
            <a:off x="354275" y="3913775"/>
            <a:ext cx="8130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ea typeface="Times New Roman"/>
                <a:cs typeface="Times New Roman"/>
                <a:sym typeface="Times New Roman"/>
              </a:rPr>
              <a:t>£1.80 waa qiime (value) faa'iidada guud ee lacagta ah ee ay ka helaan sandwij kasta.</a:t>
            </a:r>
            <a:r>
              <a:rPr lang="en-GB" sz="1400">
                <a:latin typeface="Lexend"/>
              </a:rPr>
              <a:t/>
            </a:r>
            <a:r>
              <a:rPr lang="en-GB" sz="1400">
                <a:latin typeface="Lexend"/>
                <a:ea typeface="Times New Roman"/>
                <a:cs typeface="Times New Roman"/>
                <a:sym typeface="Times New Roman"/>
              </a:rPr>
              <a:t/>
            </a:r>
            <a:endParaRPr sz="2100"/>
          </a:p>
        </p:txBody>
      </p:sp>
      <p:sp>
        <p:nvSpPr>
          <p:cNvPr id="1020" name="Google Shape;1020;p92"/>
          <p:cNvSpPr/>
          <p:nvPr/>
        </p:nvSpPr>
        <p:spPr>
          <a:xfrm>
            <a:off x="6287414" y="3049201"/>
            <a:ext cx="822600" cy="320700"/>
          </a:xfrm>
          <a:prstGeom prst="roundRect">
            <a:avLst>
              <a:gd fmla="val 16667" name="adj"/>
            </a:avLst>
          </a:prstGeom>
          <a:noFill/>
          <a:ln cap="flat" cmpd="sng" w="38100">
            <a:solidFill>
              <a:schemeClr val="accent4"/>
            </a:solidFill>
            <a:prstDash val="lg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1" name="Google Shape;1021;p92"/>
          <p:cNvSpPr txBox="1"/>
          <p:nvPr>
            <p:ph idx="1" type="body"/>
          </p:nvPr>
        </p:nvSpPr>
        <p:spPr>
          <a:xfrm>
            <a:off x="354275" y="3913775"/>
            <a:ext cx="8130600" cy="683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ea typeface="Times New Roman"/>
                <a:cs typeface="Times New Roman"/>
                <a:sym typeface="Times New Roman"/>
              </a:rPr>
              <a:t>£1.80 waa qiime (value) faa'iidada guud ee lacagta ah ee ay ka helaan sandwij kasta, 45% waa saamiga (proportion) qiimaha (value) iibka.</a:t>
            </a:r>
            <a:r>
              <a:rPr lang="en-GB" sz="1400">
                <a:latin typeface="Lexend"/>
              </a:rPr>
              <a:t/>
            </a:r>
            <a:r>
              <a:rPr lang="en-GB" sz="1400">
                <a:latin typeface="Lexend"/>
                <a:ea typeface="Times New Roman"/>
                <a:cs typeface="Times New Roman"/>
                <a:sym typeface="Times New Roman"/>
              </a:rPr>
              <a:t/>
            </a:r>
            <a:r>
              <a:rPr lang="en-GB" sz="1400">
                <a:latin typeface="Lexend"/>
              </a:rPr>
              <a:t/>
            </a:r>
            <a:endParaRPr sz="2100"/>
          </a:p>
        </p:txBody>
      </p:sp>
      <p:sp>
        <p:nvSpPr>
          <p:cNvPr id="1022" name="Google Shape;1022;p92"/>
          <p:cNvSpPr/>
          <p:nvPr/>
        </p:nvSpPr>
        <p:spPr>
          <a:xfrm>
            <a:off x="8283901" y="3247175"/>
            <a:ext cx="536100" cy="320700"/>
          </a:xfrm>
          <a:prstGeom prst="roundRect">
            <a:avLst>
              <a:gd fmla="val 16667" name="adj"/>
            </a:avLst>
          </a:prstGeom>
          <a:noFill/>
          <a:ln cap="flat" cmpd="sng" w="38100">
            <a:solidFill>
              <a:schemeClr val="accent4"/>
            </a:solidFill>
            <a:prstDash val="lg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2"/>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2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sp>
        <p:nvSpPr>
          <p:cNvPr id="1027" name="Google Shape;1027;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Faa'iidada boqolleyda (Profit in percentages)</a:t>
            </a:r>
            <a:endParaRPr/>
          </a:p>
        </p:txBody>
      </p:sp>
      <p:sp>
        <p:nvSpPr>
          <p:cNvPr id="1028" name="Google Shape;1028;p93"/>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rPr>
              <a:t>Xisaabi farqiga faa'iidada guud (gross profit margin) shay kasta.</a:t>
            </a:r>
            <a:r>
              <a:rPr lang="en-GB">
                <a:latin typeface="Lexend"/>
              </a:rPr>
              <a:t/>
            </a:r>
            <a:endParaRPr/>
          </a:p>
        </p:txBody>
      </p:sp>
      <p:sp>
        <p:nvSpPr>
          <p:cNvPr id="1029" name="Google Shape;1029;p93"/>
          <p:cNvSpPr txBox="1"/>
          <p:nvPr>
            <p:ph idx="1" type="body"/>
          </p:nvPr>
        </p:nvSpPr>
        <p:spPr>
          <a:xfrm>
            <a:off x="324000" y="2725192"/>
            <a:ext cx="56031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Kafe: Qiimaha (value) iibka £3, qiimaha (value) kharashka £0.30</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rPr>
              <a:t/>
            </a:r>
            <a:r>
              <a:rPr lang="en-GB" sz="1800">
                <a:latin typeface="Lexend"/>
                <a:ea typeface="Times New Roman"/>
                <a:cs typeface="Times New Roman"/>
                <a:sym typeface="Times New Roman"/>
              </a:rPr>
              <a:t/>
            </a:r>
            <a:endParaRPr/>
          </a:p>
        </p:txBody>
      </p:sp>
      <p:sp>
        <p:nvSpPr>
          <p:cNvPr id="1030" name="Google Shape;1030;p93"/>
          <p:cNvSpPr txBox="1"/>
          <p:nvPr>
            <p:ph idx="1" type="body"/>
          </p:nvPr>
        </p:nvSpPr>
        <p:spPr>
          <a:xfrm>
            <a:off x="324000" y="3258592"/>
            <a:ext cx="77781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Sandwij jiis riyaha: Qiimaha (value) iibka £4.50, qiimaha (value) kharashka £3</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endParaRPr/>
          </a:p>
        </p:txBody>
      </p:sp>
      <p:sp>
        <p:nvSpPr>
          <p:cNvPr id="1031" name="Google Shape;1031;p93"/>
          <p:cNvSpPr txBox="1"/>
          <p:nvPr>
            <p:ph idx="1" type="body"/>
          </p:nvPr>
        </p:nvSpPr>
        <p:spPr>
          <a:xfrm>
            <a:off x="324000" y="2161176"/>
            <a:ext cx="57267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Flapjack: Qiimaha (value) iibka £2, qiimaha (value) kharashka £0.90</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endParaRPr/>
          </a:p>
        </p:txBody>
      </p:sp>
      <p:pic>
        <p:nvPicPr>
          <p:cNvPr descr="&lt;math xmlns=&quot;http://www.w3.org/1998/Math/MathML&quot; display=&quot;block&quot; data-is-equatio=&quot;1&quot; data-latex=&quot;\text{Gross profit margin (%)}=\frac{\text{Selling price}\ -\text{Cost price}}{\text{Selling price}}\times100&quot;&gt;&lt;mtext&gt;Gross profit margin (%)&lt;/mtext&gt;&lt;mo&gt;=&lt;/mo&gt;&lt;mfrac&gt;&lt;mrow&gt;&lt;mtext&gt;Selling price&lt;/mtext&gt;&lt;mtext&gt;&lt;/mtext&gt;&lt;mo&gt;−&lt;/mo&gt;&lt;mtext&gt;Cost price&lt;/mtext&gt;&lt;/mrow&gt;&lt;mtext&gt;Selling price&lt;/mtext&gt;&lt;/mfrac&gt;&lt;mo&gt;×&lt;/mo&gt;&lt;mn&gt;100&lt;/mn&gt;&lt;/math&gt;" id="1032" name="Google Shape;1032;p93" title="Gross profit margin open paren percent sign close paren equals the fraction with numerator Selling price minus Cost price and denominator Selling price times 100"/>
          <p:cNvPicPr preferRelativeResize="0"/>
          <p:nvPr/>
        </p:nvPicPr>
        <p:blipFill>
          <a:blip r:embed="rId3">
            <a:alphaModFix/>
          </a:blip>
          <a:stretch>
            <a:fillRect/>
          </a:stretch>
        </p:blipFill>
        <p:spPr>
          <a:xfrm>
            <a:off x="823225" y="1274350"/>
            <a:ext cx="6678755" cy="656016"/>
          </a:xfrm>
          <a:prstGeom prst="rect">
            <a:avLst/>
          </a:prstGeom>
          <a:noFill/>
          <a:ln>
            <a:noFill/>
          </a:ln>
        </p:spPr>
      </p:pic>
      <p:sp>
        <p:nvSpPr>
          <p:cNvPr id="1033" name="Google Shape;1033;p93"/>
          <p:cNvSpPr txBox="1"/>
          <p:nvPr>
            <p:ph idx="1" type="body"/>
          </p:nvPr>
        </p:nvSpPr>
        <p:spPr>
          <a:xfrm>
            <a:off x="324000" y="3929075"/>
            <a:ext cx="74568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Talo sii Axmed iyo Isra shay kasta oo aan gaareyn 40% bartilmaameedka farqiga faa'iidada guud (gross profit margin).</a:t>
            </a:r>
            <a:r>
              <a:rPr lang="en-GB" sz="1800">
                <a:latin typeface="Lexend"/>
                <a:ea typeface="Times New Roman"/>
                <a:cs typeface="Times New Roman"/>
                <a:sym typeface="Times New Roman"/>
              </a:rPr>
              <a:t/>
            </a:r>
            <a:r>
              <a:rPr lang="en-GB" sz="1800">
                <a:latin typeface="Lexend"/>
              </a:rP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7" name="Shape 1037"/>
        <p:cNvGrpSpPr/>
        <p:nvPr/>
      </p:nvGrpSpPr>
      <p:grpSpPr>
        <a:xfrm>
          <a:off x="0" y="0"/>
          <a:ext cx="0" cy="0"/>
          <a:chOff x="0" y="0"/>
          <a:chExt cx="0" cy="0"/>
        </a:xfrm>
      </p:grpSpPr>
      <p:sp>
        <p:nvSpPr>
          <p:cNvPr id="1038" name="Google Shape;1038;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Faa'iidada boqolleyda (Profit in percentages)</a:t>
            </a:r>
            <a:endParaRPr/>
          </a:p>
        </p:txBody>
      </p:sp>
      <p:sp>
        <p:nvSpPr>
          <p:cNvPr id="1039" name="Google Shape;1039;p94"/>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rPr>
              <a:t>Xisaabi farqiga faa'iidada guud (gross profit margin) shay kasta.</a:t>
            </a:r>
            <a:endParaRPr/>
          </a:p>
        </p:txBody>
      </p:sp>
      <p:sp>
        <p:nvSpPr>
          <p:cNvPr id="1040" name="Google Shape;1040;p94"/>
          <p:cNvSpPr txBox="1"/>
          <p:nvPr>
            <p:ph idx="1" type="body"/>
          </p:nvPr>
        </p:nvSpPr>
        <p:spPr>
          <a:xfrm>
            <a:off x="324000" y="3395684"/>
            <a:ext cx="56031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a:latin typeface="Lexend"/>
              </a:rPr>
              <a:t>Kafe: Qiimaha (value) iibka £3, qiimaha (value) kharashka £0.30</a:t>
            </a:r>
            <a:r>
              <a:rPr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endParaRPr/>
          </a:p>
        </p:txBody>
      </p:sp>
      <p:sp>
        <p:nvSpPr>
          <p:cNvPr id="1041" name="Google Shape;1041;p94"/>
          <p:cNvSpPr txBox="1"/>
          <p:nvPr>
            <p:ph idx="1" type="body"/>
          </p:nvPr>
        </p:nvSpPr>
        <p:spPr>
          <a:xfrm>
            <a:off x="324000" y="2161176"/>
            <a:ext cx="57267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a:latin typeface="Lexend"/>
              </a:rPr>
              <a:t>Flapjack: Qiimaha (value) iibka £2, qiimaha (value) kharashka £0.90</a:t>
            </a:r>
            <a:r>
              <a:rPr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endParaRPr/>
          </a:p>
        </p:txBody>
      </p:sp>
      <p:pic>
        <p:nvPicPr>
          <p:cNvPr descr="&lt;math xmlns=&quot;http://www.w3.org/1998/Math/MathML&quot; display=&quot;block&quot; data-is-equatio=&quot;1&quot; data-latex=&quot;\text{Gross profit margin (%)}=\frac{\text{Selling price}\ -\text{Cost price}}{\text{Selling price}}\times100&quot;&gt;&lt;mtext&gt;Gross profit margin (%)&lt;/mtext&gt;&lt;mo&gt;=&lt;/mo&gt;&lt;mfrac&gt;&lt;mrow&gt;&lt;mtext&gt;Selling price&lt;/mtext&gt;&lt;mtext&gt;&lt;/mtext&gt;&lt;mo&gt;−&lt;/mo&gt;&lt;mtext&gt;Cost price&lt;/mtext&gt;&lt;/mrow&gt;&lt;mtext&gt;Selling price&lt;/mtext&gt;&lt;/mfrac&gt;&lt;mo&gt;×&lt;/mo&gt;&lt;mn&gt;100&lt;/mn&gt;&lt;/math&gt;" id="1042" name="Google Shape;1042;p94" title="Gross profit margin open paren percent sign close paren equals the fraction with numerator Selling price minus Cost price and denominator Selling price times 100"/>
          <p:cNvPicPr preferRelativeResize="0"/>
          <p:nvPr/>
        </p:nvPicPr>
        <p:blipFill>
          <a:blip r:embed="rId3">
            <a:alphaModFix/>
          </a:blip>
          <a:stretch>
            <a:fillRect/>
          </a:stretch>
        </p:blipFill>
        <p:spPr>
          <a:xfrm>
            <a:off x="823225" y="1274350"/>
            <a:ext cx="6678755" cy="656016"/>
          </a:xfrm>
          <a:prstGeom prst="rect">
            <a:avLst/>
          </a:prstGeom>
          <a:noFill/>
          <a:ln>
            <a:noFill/>
          </a:ln>
        </p:spPr>
      </p:pic>
      <p:pic>
        <p:nvPicPr>
          <p:cNvPr descr="&lt;math xmlns=&quot;http://www.w3.org/1998/Math/MathML&quot; display=&quot;block&quot; data-is-equatio=&quot;1&quot; data-latex=&quot;\frac{£2\ -£0.90}{£2}\times100=\frac{£1.10}{£2}\times100\ =55\%&quot;&gt;&lt;mfrac&gt;&lt;mrow&gt;&lt;mrow data-mjx-texclass=&quot;ORD&quot;&gt;&lt;mo&gt;£&lt;/mo&gt;&lt;/mrow&gt;&lt;mn&gt;2&lt;/mn&gt;&lt;mtext&gt;&lt;/mtext&gt;&lt;mo&gt;−&lt;/mo&gt;&lt;mrow data-mjx-texclass=&quot;ORD&quot;&gt;&lt;mo&gt;£&lt;/mo&gt;&lt;/mrow&gt;&lt;mn&gt;0.90&lt;/mn&gt;&lt;/mrow&gt;&lt;mrow&gt;&lt;mrow data-mjx-texclass=&quot;ORD&quot;&gt;&lt;mo&gt;£&lt;/mo&gt;&lt;/mrow&gt;&lt;mn&gt;2&lt;/mn&gt;&lt;/mrow&gt;&lt;/mfrac&gt;&lt;mo&gt;×&lt;/mo&gt;&lt;mn&gt;100&lt;/mn&gt;&lt;mo&gt;=&lt;/mo&gt;&lt;mfrac&gt;&lt;mrow&gt;&lt;mrow data-mjx-texclass=&quot;ORD&quot;&gt;&lt;mo&gt;£&lt;/mo&gt;&lt;/mrow&gt;&lt;mn&gt;1.10&lt;/mn&gt;&lt;/mrow&gt;&lt;mrow&gt;&lt;mrow data-mjx-texclass=&quot;ORD&quot;&gt;&lt;mo&gt;£&lt;/mo&gt;&lt;/mrow&gt;&lt;mn&gt;2&lt;/mn&gt;&lt;/mrow&gt;&lt;/mfrac&gt;&lt;mo&gt;×&lt;/mo&gt;&lt;mn&gt;100&lt;/mn&gt;&lt;mtext&gt;&lt;/mtext&gt;&lt;mo&gt;=&lt;/mo&gt;&lt;mn&gt;55&lt;/mn&gt;&lt;mi mathvariant=&quot;normal&quot;&gt;%&lt;/mi&gt;&lt;/math&gt;" id="1043" name="Google Shape;1043;p94" title="the fraction with numerator pound sign 2 negative pound sign 0.90 and denominator pound sign 2 times 100 equals the fraction with numerator pound sign 1.10 and denominator pound sign 2 times 100 equals 55 percent sign"/>
          <p:cNvPicPr preferRelativeResize="0"/>
          <p:nvPr/>
        </p:nvPicPr>
        <p:blipFill>
          <a:blip r:embed="rId4">
            <a:alphaModFix/>
          </a:blip>
          <a:stretch>
            <a:fillRect/>
          </a:stretch>
        </p:blipFill>
        <p:spPr>
          <a:xfrm>
            <a:off x="335075" y="2642775"/>
            <a:ext cx="5068475" cy="617787"/>
          </a:xfrm>
          <a:prstGeom prst="rect">
            <a:avLst/>
          </a:prstGeom>
          <a:noFill/>
          <a:ln>
            <a:noFill/>
          </a:ln>
        </p:spPr>
      </p:pic>
      <p:pic>
        <p:nvPicPr>
          <p:cNvPr descr="&lt;math xmlns=&quot;http://www.w3.org/1998/Math/MathML&quot; display=&quot;block&quot; data-is-equatio=&quot;1&quot; data-latex=&quot;\frac{£3\ -£0.30}{£3}\times100=\frac{£2.70}{£3}\times100\ =90\%&quot;&gt;&lt;mfrac&gt;&lt;mrow&gt;&lt;mrow data-mjx-texclass=&quot;ORD&quot;&gt;&lt;mo&gt;£&lt;/mo&gt;&lt;/mrow&gt;&lt;mn&gt;3&lt;/mn&gt;&lt;mtext&gt;&lt;/mtext&gt;&lt;mo&gt;−&lt;/mo&gt;&lt;mrow data-mjx-texclass=&quot;ORD&quot;&gt;&lt;mo&gt;£&lt;/mo&gt;&lt;/mrow&gt;&lt;mn&gt;0.30&lt;/mn&gt;&lt;/mrow&gt;&lt;mrow&gt;&lt;mrow data-mjx-texclass=&quot;ORD&quot;&gt;&lt;mo&gt;£&lt;/mo&gt;&lt;/mrow&gt;&lt;mn&gt;3&lt;/mn&gt;&lt;/mrow&gt;&lt;/mfrac&gt;&lt;mo&gt;×&lt;/mo&gt;&lt;mn&gt;100&lt;/mn&gt;&lt;mo&gt;=&lt;/mo&gt;&lt;mfrac&gt;&lt;mrow&gt;&lt;mrow data-mjx-texclass=&quot;ORD&quot;&gt;&lt;mo&gt;£&lt;/mo&gt;&lt;/mrow&gt;&lt;mn&gt;2.70&lt;/mn&gt;&lt;/mrow&gt;&lt;mrow&gt;&lt;mrow data-mjx-texclass=&quot;ORD&quot;&gt;&lt;mo&gt;£&lt;/mo&gt;&lt;/mrow&gt;&lt;mn&gt;3&lt;/mn&gt;&lt;/mrow&gt;&lt;/mfrac&gt;&lt;mo&gt;×&lt;/mo&gt;&lt;mn&gt;100&lt;/mn&gt;&lt;mtext&gt;&lt;/mtext&gt;&lt;mo&gt;=&lt;/mo&gt;&lt;mn&gt;90&lt;/mn&gt;&lt;mi mathvariant=&quot;normal&quot;&gt;%&lt;/mi&gt;&lt;/math&gt;" id="1044" name="Google Shape;1044;p94" title="the fraction with numerator pound sign 3 negative pound sign 0.30 and denominator pound sign 3 times 100 equals the fraction with numerator pound sign 2.70 and denominator pound sign 3 times 100 equals 90 percent sign"/>
          <p:cNvPicPr preferRelativeResize="0"/>
          <p:nvPr/>
        </p:nvPicPr>
        <p:blipFill>
          <a:blip r:embed="rId5">
            <a:alphaModFix/>
          </a:blip>
          <a:stretch>
            <a:fillRect/>
          </a:stretch>
        </p:blipFill>
        <p:spPr>
          <a:xfrm>
            <a:off x="328048" y="3872288"/>
            <a:ext cx="5039073" cy="614845"/>
          </a:xfrm>
          <a:prstGeom prst="rect">
            <a:avLst/>
          </a:prstGeom>
          <a:noFill/>
          <a:ln>
            <a:noFill/>
          </a:ln>
        </p:spPr>
      </p:pic>
      <p:sp>
        <p:nvSpPr>
          <p:cNvPr id="1045" name="Google Shape;1045;p94"/>
          <p:cNvSpPr/>
          <p:nvPr/>
        </p:nvSpPr>
        <p:spPr>
          <a:xfrm>
            <a:off x="4824635" y="4024824"/>
            <a:ext cx="585600" cy="320700"/>
          </a:xfrm>
          <a:prstGeom prst="roundRect">
            <a:avLst>
              <a:gd fmla="val 16667" name="adj"/>
            </a:avLst>
          </a:prstGeom>
          <a:noFill/>
          <a:ln cap="flat" cmpd="sng" w="38100">
            <a:solidFill>
              <a:schemeClr val="accent4"/>
            </a:solidFill>
            <a:prstDash val="lg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46" name="Google Shape;1046;p94"/>
          <p:cNvSpPr txBox="1"/>
          <p:nvPr>
            <p:ph idx="1" type="body"/>
          </p:nvPr>
        </p:nvSpPr>
        <p:spPr>
          <a:xfrm>
            <a:off x="5972950" y="3121500"/>
            <a:ext cx="2893500" cy="1394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Kalam"/>
                <a:ea typeface="Kalam"/>
                <a:cs typeface="Kalam"/>
                <a:sym typeface="Kalam"/>
              </a:rPr>
              <a:t>Kafe wuxuu leeyahay farqi faa'iido (profit margin) aad u sarreeya. Axmed iyo Isra waxay doonayaan inay ka iibiyaan kafe shay kasta oo kale!</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0" name="Shape 1050"/>
        <p:cNvGrpSpPr/>
        <p:nvPr/>
      </p:nvGrpSpPr>
      <p:grpSpPr>
        <a:xfrm>
          <a:off x="0" y="0"/>
          <a:ext cx="0" cy="0"/>
          <a:chOff x="0" y="0"/>
          <a:chExt cx="0" cy="0"/>
        </a:xfrm>
      </p:grpSpPr>
      <p:sp>
        <p:nvSpPr>
          <p:cNvPr id="1051" name="Google Shape;1051;p95"/>
          <p:cNvSpPr txBox="1"/>
          <p:nvPr>
            <p:ph idx="1" type="body"/>
          </p:nvPr>
        </p:nvSpPr>
        <p:spPr>
          <a:xfrm>
            <a:off x="324525" y="3502500"/>
            <a:ext cx="84960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Kalam"/>
                <a:ea typeface="Kalam"/>
                <a:cs typeface="Kalam"/>
                <a:sym typeface="Kalam"/>
              </a:rPr>
              <a:t>Sandwijyada jiiska riyaha (Goats’ cheese sandwiches) kama qancayaan 40% bartilmaameedka farqiga faa'iidada (profit margin). Axmed iyo Isra waa inay kordhiyaan qiimaha (value) iibka, helaan hab lagu yareeyo qiimaha (value) kharashka, ama joojiyaan iibinta sandwijyadan.</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a:latin typeface="Kalam"/>
              <a:ea typeface="Kalam"/>
              <a:cs typeface="Kalam"/>
              <a:sym typeface="Kalam"/>
            </a:endParaRPr>
          </a:p>
        </p:txBody>
      </p:sp>
      <p:pic>
        <p:nvPicPr>
          <p:cNvPr descr="&lt;math xmlns=&quot;http://www.w3.org/1998/Math/MathML&quot; display=&quot;block&quot; data-is-equatio=&quot;1&quot; data-latex=&quot;\frac{£4.50\ -£3.00}{£4.50}\times100=\frac{£1.50}{£4.50}\times100\ =33.3\%&quot;&gt;&lt;mfrac&gt;&lt;mrow&gt;&lt;mrow data-mjx-texclass=&quot;ORD&quot;&gt;&lt;mo&gt;£&lt;/mo&gt;&lt;/mrow&gt;&lt;mn&gt;4.50&lt;/mn&gt;&lt;mtext&gt;&lt;/mtext&gt;&lt;mo&gt;−&lt;/mo&gt;&lt;mrow data-mjx-texclass=&quot;ORD&quot;&gt;&lt;mo&gt;£&lt;/mo&gt;&lt;/mrow&gt;&lt;mn&gt;3.00&lt;/mn&gt;&lt;/mrow&gt;&lt;mrow&gt;&lt;mrow data-mjx-texclass=&quot;ORD&quot;&gt;&lt;mo&gt;£&lt;/mo&gt;&lt;/mrow&gt;&lt;mn&gt;4.50&lt;/mn&gt;&lt;/mrow&gt;&lt;/mfrac&gt;&lt;mo&gt;×&lt;/mo&gt;&lt;mn&gt;100&lt;/mn&gt;&lt;mo&gt;=&lt;/mo&gt;&lt;mfrac&gt;&lt;mrow&gt;&lt;mrow data-mjx-texclass=&quot;ORD&quot;&gt;&lt;mo&gt;£&lt;/mo&gt;&lt;/mrow&gt;&lt;mn&gt;1.50&lt;/mn&gt;&lt;/mrow&gt;&lt;mrow&gt;&lt;mrow data-mjx-texclass=&quot;ORD&quot;&gt;&lt;mo&gt;£&lt;/mo&gt;&lt;/mrow&gt;&lt;mn&gt;4.50&lt;/mn&gt;&lt;/mrow&gt;&lt;/mfrac&gt;&lt;mo&gt;×&lt;/mo&gt;&lt;mn&gt;100&lt;/mn&gt;&lt;mtext&gt;&lt;/mtext&gt;&lt;mo&gt;=&lt;/mo&gt;&lt;mn&gt;33.3&lt;/mn&gt;&lt;mi mathvariant=&quot;normal&quot;&gt;%&lt;/mi&gt;&lt;/math&gt;" id="1052" name="Google Shape;1052;p95" title="the fraction with numerator pound sign 4.50 negative pound sign 3.00 and denominator pound sign 4.50 times 100 equals the fraction with numerator pound sign 1.50 and denominator pound sign 4.50 times 100 equals 33.3 percent sign"/>
          <p:cNvPicPr preferRelativeResize="0"/>
          <p:nvPr/>
        </p:nvPicPr>
        <p:blipFill>
          <a:blip r:embed="rId3">
            <a:alphaModFix/>
          </a:blip>
          <a:stretch>
            <a:fillRect/>
          </a:stretch>
        </p:blipFill>
        <p:spPr>
          <a:xfrm>
            <a:off x="335075" y="2641332"/>
            <a:ext cx="5603250" cy="614492"/>
          </a:xfrm>
          <a:prstGeom prst="rect">
            <a:avLst/>
          </a:prstGeom>
          <a:noFill/>
          <a:ln>
            <a:noFill/>
          </a:ln>
        </p:spPr>
      </p:pic>
      <p:sp>
        <p:nvSpPr>
          <p:cNvPr id="1053" name="Google Shape;1053;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Faa'iidada boqolleyda (Profit in percentages)</a:t>
            </a:r>
            <a:endParaRPr/>
          </a:p>
        </p:txBody>
      </p:sp>
      <p:sp>
        <p:nvSpPr>
          <p:cNvPr id="1054" name="Google Shape;1054;p95"/>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rPr>
              <a:t>Xisaabi farqiga faa'iidada guud (gross profit margin) shay kasta.</a:t>
            </a:r>
            <a:endParaRPr/>
          </a:p>
        </p:txBody>
      </p:sp>
      <p:sp>
        <p:nvSpPr>
          <p:cNvPr id="1055" name="Google Shape;1055;p95"/>
          <p:cNvSpPr txBox="1"/>
          <p:nvPr>
            <p:ph idx="1" type="body"/>
          </p:nvPr>
        </p:nvSpPr>
        <p:spPr>
          <a:xfrm>
            <a:off x="324000" y="2161175"/>
            <a:ext cx="84960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Clr>
                <a:schemeClr val="dk1"/>
              </a:buClr>
              <a:buSzPts val="1100"/>
              <a:buFont typeface="Arial"/>
              <a:buNone/>
            </a:pPr>
            <a:r>
              <a:rPr lang="en-GB" sz="1800">
                <a:latin typeface="Lexend"/>
              </a:rPr>
              <a:t>Sandwij jiis riyaha: Qiimaha (value) iibka £4.50, qiimaha (value) kharashka £3</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endParaRPr/>
          </a:p>
        </p:txBody>
      </p:sp>
      <p:pic>
        <p:nvPicPr>
          <p:cNvPr descr="&lt;math xmlns=&quot;http://www.w3.org/1998/Math/MathML&quot; display=&quot;block&quot; data-is-equatio=&quot;1&quot; data-latex=&quot;\text{Gross profit margin (%)}=\frac{\text{Selling price}\ -\text{Cost price}}{\text{Selling price}}\times100&quot;&gt;&lt;mtext&gt;Gross profit margin (%)&lt;/mtext&gt;&lt;mo&gt;=&lt;/mo&gt;&lt;mfrac&gt;&lt;mrow&gt;&lt;mtext&gt;Selling price&lt;/mtext&gt;&lt;mtext&gt;&lt;/mtext&gt;&lt;mo&gt;−&lt;/mo&gt;&lt;mtext&gt;Cost price&lt;/mtext&gt;&lt;/mrow&gt;&lt;mtext&gt;Selling price&lt;/mtext&gt;&lt;/mfrac&gt;&lt;mo&gt;×&lt;/mo&gt;&lt;mn&gt;100&lt;/mn&gt;&lt;/math&gt;" id="1056" name="Google Shape;1056;p95" title="Gross profit margin open paren percent sign close paren equals the fraction with numerator Selling price minus Cost price and denominator Selling price times 100"/>
          <p:cNvPicPr preferRelativeResize="0"/>
          <p:nvPr/>
        </p:nvPicPr>
        <p:blipFill>
          <a:blip r:embed="rId4">
            <a:alphaModFix/>
          </a:blip>
          <a:stretch>
            <a:fillRect/>
          </a:stretch>
        </p:blipFill>
        <p:spPr>
          <a:xfrm>
            <a:off x="823225" y="1274350"/>
            <a:ext cx="6678755" cy="656016"/>
          </a:xfrm>
          <a:prstGeom prst="rect">
            <a:avLst/>
          </a:prstGeom>
          <a:noFill/>
          <a:ln>
            <a:noFill/>
          </a:ln>
        </p:spPr>
      </p:pic>
      <p:sp>
        <p:nvSpPr>
          <p:cNvPr id="1057" name="Google Shape;1057;p95"/>
          <p:cNvSpPr/>
          <p:nvPr/>
        </p:nvSpPr>
        <p:spPr>
          <a:xfrm>
            <a:off x="5160392" y="2775000"/>
            <a:ext cx="859800" cy="320700"/>
          </a:xfrm>
          <a:prstGeom prst="roundRect">
            <a:avLst>
              <a:gd fmla="val 16667" name="adj"/>
            </a:avLst>
          </a:prstGeom>
          <a:noFill/>
          <a:ln cap="flat" cmpd="sng" w="38100">
            <a:solidFill>
              <a:schemeClr val="accent4"/>
            </a:solidFill>
            <a:prstDash val="lg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58" name="Google Shape;1058;p95"/>
          <p:cNvSpPr txBox="1"/>
          <p:nvPr>
            <p:ph idx="1" type="body"/>
          </p:nvPr>
        </p:nvSpPr>
        <p:spPr>
          <a:xfrm>
            <a:off x="6100426" y="2786425"/>
            <a:ext cx="1401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Kalam"/>
                <a:ea typeface="Kalam"/>
                <a:cs typeface="Kalam"/>
                <a:sym typeface="Kalam"/>
              </a:rPr>
              <a:t>(ilaa 1 d.p.)</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sp>
        <p:nvSpPr>
          <p:cNvPr id="1063" name="Google Shape;1063;p96"/>
          <p:cNvSpPr/>
          <p:nvPr/>
        </p:nvSpPr>
        <p:spPr>
          <a:xfrm>
            <a:off x="817200" y="2532133"/>
            <a:ext cx="4378200" cy="8730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4" name="Google Shape;1064;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Faa'iidada boqolleyda (Profit in percentages)</a:t>
            </a:r>
            <a:endParaRPr/>
          </a:p>
        </p:txBody>
      </p:sp>
      <p:sp>
        <p:nvSpPr>
          <p:cNvPr id="1065" name="Google Shape;1065;p96"/>
          <p:cNvSpPr txBox="1"/>
          <p:nvPr>
            <p:ph idx="1" type="body"/>
          </p:nvPr>
        </p:nvSpPr>
        <p:spPr>
          <a:xfrm>
            <a:off x="324000" y="759300"/>
            <a:ext cx="85020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rPr>
              <a:t>Xisaabaadka boqolleyda (Percentage calculations) waxay u sahlayaan ganacsiyada yaryar inay go'aamiyaan sida loo qiimeeyo (value) alaabtooda.</a:t>
            </a:r>
            <a:r>
              <a:rPr lang="en-GB">
                <a:latin typeface="Lexend"/>
              </a:rPr>
              <a:t/>
            </a:r>
            <a:r>
              <a:rPr lang="en-GB">
                <a:latin typeface="Lexend"/>
              </a:rPr>
              <a:t/>
            </a:r>
            <a:endParaRPr/>
          </a:p>
        </p:txBody>
      </p:sp>
      <p:sp>
        <p:nvSpPr>
          <p:cNvPr id="1066" name="Google Shape;1066;p96"/>
          <p:cNvSpPr txBox="1"/>
          <p:nvPr>
            <p:ph idx="1" type="body"/>
          </p:nvPr>
        </p:nvSpPr>
        <p:spPr>
          <a:xfrm>
            <a:off x="324000" y="1628455"/>
            <a:ext cx="33999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rPr>
              <a:t>Sandwij jiis riyaha:</a:t>
            </a:r>
            <a:endParaRPr/>
          </a:p>
        </p:txBody>
      </p:sp>
      <p:sp>
        <p:nvSpPr>
          <p:cNvPr id="1067" name="Google Shape;1067;p96"/>
          <p:cNvSpPr txBox="1"/>
          <p:nvPr>
            <p:ph idx="1" type="body"/>
          </p:nvPr>
        </p:nvSpPr>
        <p:spPr>
          <a:xfrm>
            <a:off x="2000400" y="2968759"/>
            <a:ext cx="1869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Qiimaha (value) kharashka £3</a:t>
            </a:r>
            <a:r>
              <a:rPr lang="en-GB" sz="1100">
                <a:latin typeface="Lexend"/>
              </a:rPr>
              <a:t/>
            </a:r>
            <a:r>
              <a:rPr lang="en-GB" sz="1100">
                <a:latin typeface="Lexend"/>
                <a:ea typeface="Times New Roman"/>
                <a:cs typeface="Times New Roman"/>
                <a:sym typeface="Times New Roman"/>
              </a:rPr>
              <a:t/>
            </a:r>
            <a:endParaRPr/>
          </a:p>
        </p:txBody>
      </p:sp>
      <p:sp>
        <p:nvSpPr>
          <p:cNvPr id="1068" name="Google Shape;1068;p96"/>
          <p:cNvSpPr/>
          <p:nvPr/>
        </p:nvSpPr>
        <p:spPr>
          <a:xfrm>
            <a:off x="5190875" y="2532133"/>
            <a:ext cx="3106500" cy="8730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9" name="Google Shape;1069;p96"/>
          <p:cNvSpPr txBox="1"/>
          <p:nvPr>
            <p:ph idx="1" type="body"/>
          </p:nvPr>
        </p:nvSpPr>
        <p:spPr>
          <a:xfrm>
            <a:off x="5490292" y="2587759"/>
            <a:ext cx="2520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Qiime (value) dakhli (profit margin) 40%</a:t>
            </a:r>
            <a:r>
              <a:rPr lang="en-GB" sz="1100">
                <a:latin typeface="Lexend"/>
              </a:rPr>
              <a:t/>
            </a:r>
            <a:r>
              <a:rPr lang="en-GB" sz="1100">
                <a:latin typeface="Lexend"/>
                <a:ea typeface="Times New Roman"/>
                <a:cs typeface="Times New Roman"/>
                <a:sym typeface="Times New Roman"/>
              </a:rPr>
              <a:t/>
            </a:r>
            <a:endParaRPr/>
          </a:p>
        </p:txBody>
      </p:sp>
      <p:sp>
        <p:nvSpPr>
          <p:cNvPr id="1070" name="Google Shape;1070;p96"/>
          <p:cNvSpPr txBox="1"/>
          <p:nvPr>
            <p:ph idx="1" type="body"/>
          </p:nvPr>
        </p:nvSpPr>
        <p:spPr>
          <a:xfrm>
            <a:off x="2320172" y="2587759"/>
            <a:ext cx="14319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Qiime (value) kharash (cost) 60%</a:t>
            </a:r>
            <a:r>
              <a:rPr lang="en-GB" sz="1100">
                <a:latin typeface="Lexend"/>
              </a:rPr>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endParaRPr/>
          </a:p>
        </p:txBody>
      </p:sp>
      <p:cxnSp>
        <p:nvCxnSpPr>
          <p:cNvPr id="1071" name="Google Shape;1071;p96"/>
          <p:cNvCxnSpPr/>
          <p:nvPr/>
        </p:nvCxnSpPr>
        <p:spPr>
          <a:xfrm flipH="1" rot="10800000">
            <a:off x="815500" y="2380767"/>
            <a:ext cx="7485600" cy="15300"/>
          </a:xfrm>
          <a:prstGeom prst="straightConnector1">
            <a:avLst/>
          </a:prstGeom>
          <a:noFill/>
          <a:ln cap="flat" cmpd="sng" w="28575">
            <a:solidFill>
              <a:schemeClr val="accent4"/>
            </a:solidFill>
            <a:prstDash val="solid"/>
            <a:round/>
            <a:headEnd len="med" w="med" type="triangle"/>
            <a:tailEnd len="med" w="med" type="triangle"/>
          </a:ln>
        </p:spPr>
      </p:cxnSp>
      <p:sp>
        <p:nvSpPr>
          <p:cNvPr id="1072" name="Google Shape;1072;p96"/>
          <p:cNvSpPr txBox="1"/>
          <p:nvPr>
            <p:ph idx="1" type="body"/>
          </p:nvPr>
        </p:nvSpPr>
        <p:spPr>
          <a:xfrm>
            <a:off x="2991000" y="1993807"/>
            <a:ext cx="19842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Qiimaha iibka (selling price):</a:t>
            </a:r>
            <a:r>
              <a:rPr lang="en-GB" sz="1100">
                <a:latin typeface="Lexend"/>
                <a:ea typeface="Times New Roman"/>
                <a:cs typeface="Times New Roman"/>
                <a:sym typeface="Times New Roman"/>
              </a:rPr>
              <a:t/>
            </a:r>
            <a:endParaRPr/>
          </a:p>
        </p:txBody>
      </p:sp>
      <p:sp>
        <p:nvSpPr>
          <p:cNvPr id="1073" name="Google Shape;1073;p96"/>
          <p:cNvSpPr txBox="1"/>
          <p:nvPr>
            <p:ph idx="1" type="body"/>
          </p:nvPr>
        </p:nvSpPr>
        <p:spPr>
          <a:xfrm>
            <a:off x="324000" y="4493099"/>
            <a:ext cx="1869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ea typeface="Times New Roman"/>
                <a:cs typeface="Times New Roman"/>
                <a:sym typeface="Times New Roman"/>
              </a:rPr>
              <a:t>£3 ÷ 0.6 = £5</a:t>
            </a:r>
            <a:endParaRPr/>
          </a:p>
        </p:txBody>
      </p:sp>
      <p:sp>
        <p:nvSpPr>
          <p:cNvPr id="1074" name="Google Shape;1074;p96"/>
          <p:cNvSpPr txBox="1"/>
          <p:nvPr>
            <p:ph idx="1" type="body"/>
          </p:nvPr>
        </p:nvSpPr>
        <p:spPr>
          <a:xfrm>
            <a:off x="324000" y="3578359"/>
            <a:ext cx="3045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ea typeface="Times New Roman"/>
                <a:cs typeface="Times New Roman"/>
                <a:sym typeface="Times New Roman"/>
              </a:rPr>
              <a:t>Qiimaha iibka (selling price) × 0.6 = £3</a:t>
            </a:r>
            <a:r>
              <a:rPr lang="en-GB" sz="1100">
                <a:latin typeface="Lexend"/>
                <a:ea typeface="Times New Roman"/>
                <a:cs typeface="Times New Roman"/>
                <a:sym typeface="Times New Roman"/>
              </a:rPr>
              <a:t/>
            </a:r>
            <a:endParaRPr/>
          </a:p>
        </p:txBody>
      </p:sp>
      <p:sp>
        <p:nvSpPr>
          <p:cNvPr id="1075" name="Google Shape;1075;p96"/>
          <p:cNvSpPr txBox="1"/>
          <p:nvPr>
            <p:ph idx="1" type="body"/>
          </p:nvPr>
        </p:nvSpPr>
        <p:spPr>
          <a:xfrm>
            <a:off x="324000" y="4050867"/>
            <a:ext cx="19842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rPr>
              <a:t>sidaas darteed…</a:t>
            </a:r>
            <a:endParaRPr/>
          </a:p>
        </p:txBody>
      </p:sp>
      <p:sp>
        <p:nvSpPr>
          <p:cNvPr id="1076" name="Google Shape;1076;p96"/>
          <p:cNvSpPr txBox="1"/>
          <p:nvPr>
            <p:ph idx="1" type="body"/>
          </p:nvPr>
        </p:nvSpPr>
        <p:spPr>
          <a:xfrm>
            <a:off x="2000400" y="4020591"/>
            <a:ext cx="3045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ea typeface="Times New Roman"/>
                <a:cs typeface="Times New Roman"/>
                <a:sym typeface="Times New Roman"/>
              </a:rPr>
              <a:t>£3 ÷ 0.6 = Qiimaha iibka (selling price)</a:t>
            </a:r>
            <a:r>
              <a:rPr lang="en-GB" sz="1100">
                <a:latin typeface="Lexend"/>
                <a:ea typeface="Times New Roman"/>
                <a:cs typeface="Times New Roman"/>
                <a:sym typeface="Times New Roman"/>
              </a:rPr>
              <a:t/>
            </a:r>
            <a:endParaRPr/>
          </a:p>
        </p:txBody>
      </p:sp>
      <p:sp>
        <p:nvSpPr>
          <p:cNvPr id="1077" name="Google Shape;1077;p96"/>
          <p:cNvSpPr txBox="1"/>
          <p:nvPr>
            <p:ph idx="1" type="body"/>
          </p:nvPr>
        </p:nvSpPr>
        <p:spPr>
          <a:xfrm>
            <a:off x="2991000" y="1993800"/>
            <a:ext cx="22044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Qiimaha iibka (selling price): £5</a:t>
            </a:r>
            <a:r>
              <a:rPr lang="en-GB" sz="1100">
                <a:latin typeface="Lexend"/>
                <a:ea typeface="Times New Roman"/>
                <a:cs typeface="Times New Roman"/>
                <a:sym typeface="Times New Roman"/>
              </a:rPr>
              <a:t/>
            </a:r>
            <a:endParaRPr/>
          </a:p>
        </p:txBody>
      </p:sp>
      <p:sp>
        <p:nvSpPr>
          <p:cNvPr id="1078" name="Google Shape;1078;p96"/>
          <p:cNvSpPr txBox="1"/>
          <p:nvPr>
            <p:ph idx="1" type="body"/>
          </p:nvPr>
        </p:nvSpPr>
        <p:spPr>
          <a:xfrm>
            <a:off x="5262372" y="3517800"/>
            <a:ext cx="3559200" cy="1302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ea typeface="Times New Roman"/>
                <a:cs typeface="Times New Roman"/>
                <a:sym typeface="Times New Roman"/>
              </a:rPr>
              <a:t>£5 waa qiimaha iibka (selling price) ugu yar ee Axmed iyo Isra ay tahay inay ku iibiyaan sandwich-ka jiiska riyaha (goats’ cheese sandwich).</a:t>
            </a:r>
            <a:r>
              <a:rPr lang="en-GB" sz="1100">
                <a:latin typeface="Lexend"/>
              </a:rPr>
              <a:t/>
            </a:r>
            <a:r>
              <a:rPr lang="en-GB" sz="11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2" name="Shape 1082"/>
        <p:cNvGrpSpPr/>
        <p:nvPr/>
      </p:nvGrpSpPr>
      <p:grpSpPr>
        <a:xfrm>
          <a:off x="0" y="0"/>
          <a:ext cx="0" cy="0"/>
          <a:chOff x="0" y="0"/>
          <a:chExt cx="0" cy="0"/>
        </a:xfrm>
      </p:grpSpPr>
      <p:sp>
        <p:nvSpPr>
          <p:cNvPr id="1083" name="Google Shape;1083;p97"/>
          <p:cNvSpPr txBox="1"/>
          <p:nvPr>
            <p:ph idx="1" type="body"/>
          </p:nvPr>
        </p:nvSpPr>
        <p:spPr>
          <a:xfrm>
            <a:off x="324000" y="759300"/>
            <a:ext cx="85020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Axmed iyo Isra waa inay sameeyaan ugu yaraan 40% dakhli (profit margin) saafi ah (gross) alaabtan. Xisaabi qiimaha iibka (selling price) ugu yar.</a:t>
            </a:r>
            <a:r>
              <a:rPr lang="en-GB" sz="1800">
                <a:latin typeface="Lexend"/>
                <a:ea typeface="Times New Roman"/>
                <a:cs typeface="Times New Roman"/>
                <a:sym typeface="Times New Roman"/>
              </a:rPr>
              <a:t/>
            </a:r>
            <a:r>
              <a:rPr lang="en-GB" sz="1800">
                <a:latin typeface="Lexend"/>
              </a:rPr>
              <a:t/>
            </a:r>
            <a:endParaRPr/>
          </a:p>
        </p:txBody>
      </p:sp>
      <p:sp>
        <p:nvSpPr>
          <p:cNvPr id="1084" name="Google Shape;1084;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Dakhli (profit) boqolleyda (percentages)</a:t>
            </a:r>
            <a:endParaRPr/>
          </a:p>
        </p:txBody>
      </p:sp>
      <p:sp>
        <p:nvSpPr>
          <p:cNvPr id="1085" name="Google Shape;1085;p97"/>
          <p:cNvSpPr txBox="1"/>
          <p:nvPr>
            <p:ph idx="1" type="body"/>
          </p:nvPr>
        </p:nvSpPr>
        <p:spPr>
          <a:xfrm>
            <a:off x="324000" y="1582866"/>
            <a:ext cx="2970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rPr>
              <a:t>Chicken mayo s’wich:</a:t>
            </a:r>
            <a:r>
              <a:rPr lang="en-GB">
                <a:latin typeface="Lexend"/>
              </a:rPr>
              <a:t/>
            </a:r>
            <a:endParaRPr/>
          </a:p>
        </p:txBody>
      </p:sp>
      <p:sp>
        <p:nvSpPr>
          <p:cNvPr id="1086" name="Google Shape;1086;p97"/>
          <p:cNvSpPr txBox="1"/>
          <p:nvPr>
            <p:ph idx="1" type="body"/>
          </p:nvPr>
        </p:nvSpPr>
        <p:spPr>
          <a:xfrm>
            <a:off x="411480" y="3874770"/>
            <a:ext cx="2571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£2.40 ÷ 0.6 = £4</a:t>
            </a:r>
            <a:endParaRPr/>
          </a:p>
        </p:txBody>
      </p:sp>
      <p:sp>
        <p:nvSpPr>
          <p:cNvPr id="1087" name="Google Shape;1087;p97"/>
          <p:cNvSpPr txBox="1"/>
          <p:nvPr>
            <p:ph idx="1" type="body"/>
          </p:nvPr>
        </p:nvSpPr>
        <p:spPr>
          <a:xfrm>
            <a:off x="3372011" y="1551566"/>
            <a:ext cx="2223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Qiimaha kharashka (cost price) £2.40</a:t>
            </a:r>
            <a:r>
              <a:rPr lang="en-GB" sz="1800">
                <a:latin typeface="Lexend"/>
                <a:ea typeface="Times New Roman"/>
                <a:cs typeface="Times New Roman"/>
                <a:sym typeface="Times New Roman"/>
              </a:rPr>
              <a:t/>
            </a:r>
            <a:endParaRPr/>
          </a:p>
        </p:txBody>
      </p:sp>
      <p:sp>
        <p:nvSpPr>
          <p:cNvPr id="1088" name="Google Shape;1088;p97"/>
          <p:cNvSpPr txBox="1"/>
          <p:nvPr>
            <p:ph idx="1" type="body"/>
          </p:nvPr>
        </p:nvSpPr>
        <p:spPr>
          <a:xfrm>
            <a:off x="6066144" y="3874770"/>
            <a:ext cx="1869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rPr>
              <a:t>Croissants:</a:t>
            </a:r>
            <a:endParaRPr/>
          </a:p>
        </p:txBody>
      </p:sp>
      <p:sp>
        <p:nvSpPr>
          <p:cNvPr id="1089" name="Google Shape;1089;p97"/>
          <p:cNvSpPr txBox="1"/>
          <p:nvPr>
            <p:ph idx="1" type="body"/>
          </p:nvPr>
        </p:nvSpPr>
        <p:spPr>
          <a:xfrm>
            <a:off x="3372011" y="1993458"/>
            <a:ext cx="2223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Qiimaha kharashka (cost price) £1.50</a:t>
            </a:r>
            <a:r>
              <a:rPr lang="en-GB" sz="1800">
                <a:latin typeface="Lexend"/>
                <a:ea typeface="Times New Roman"/>
                <a:cs typeface="Times New Roman"/>
                <a:sym typeface="Times New Roman"/>
              </a:rPr>
              <a:t/>
            </a:r>
            <a:endParaRPr/>
          </a:p>
        </p:txBody>
      </p:sp>
      <p:sp>
        <p:nvSpPr>
          <p:cNvPr id="1090" name="Google Shape;1090;p97"/>
          <p:cNvSpPr txBox="1"/>
          <p:nvPr>
            <p:ph idx="1" type="body"/>
          </p:nvPr>
        </p:nvSpPr>
        <p:spPr>
          <a:xfrm>
            <a:off x="3238812" y="4149090"/>
            <a:ext cx="1869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rPr>
              <a:t>Shakes:</a:t>
            </a:r>
            <a:r>
              <a:rPr lang="en-GB">
                <a:latin typeface="Lexend"/>
              </a:rPr>
              <a:t/>
            </a:r>
            <a:endParaRPr/>
          </a:p>
        </p:txBody>
      </p:sp>
      <p:sp>
        <p:nvSpPr>
          <p:cNvPr id="1091" name="Google Shape;1091;p97"/>
          <p:cNvSpPr txBox="1"/>
          <p:nvPr>
            <p:ph idx="1" type="body"/>
          </p:nvPr>
        </p:nvSpPr>
        <p:spPr>
          <a:xfrm>
            <a:off x="3372011" y="2435350"/>
            <a:ext cx="2223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Qiimaha kharashka (cost price) £1.15</a:t>
            </a:r>
            <a:r>
              <a:rPr lang="en-GB" sz="1800">
                <a:latin typeface="Lexend"/>
                <a:ea typeface="Times New Roman"/>
                <a:cs typeface="Times New Roman"/>
                <a:sym typeface="Times New Roman"/>
              </a:rPr>
              <a:t/>
            </a:r>
            <a:endParaRPr/>
          </a:p>
        </p:txBody>
      </p:sp>
      <p:sp>
        <p:nvSpPr>
          <p:cNvPr id="1092" name="Google Shape;1092;p97"/>
          <p:cNvSpPr txBox="1"/>
          <p:nvPr>
            <p:ph idx="1" type="body"/>
          </p:nvPr>
        </p:nvSpPr>
        <p:spPr>
          <a:xfrm>
            <a:off x="3238812" y="3874770"/>
            <a:ext cx="2571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£1.50 ÷ 0.6 = £2.50</a:t>
            </a:r>
            <a:endParaRPr/>
          </a:p>
        </p:txBody>
      </p:sp>
      <p:sp>
        <p:nvSpPr>
          <p:cNvPr id="1093" name="Google Shape;1093;p97"/>
          <p:cNvSpPr txBox="1"/>
          <p:nvPr>
            <p:ph idx="1" type="body"/>
          </p:nvPr>
        </p:nvSpPr>
        <p:spPr>
          <a:xfrm>
            <a:off x="411480" y="4149090"/>
            <a:ext cx="2571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£1.15 ÷ 0.6 = £1.92</a:t>
            </a:r>
            <a:endParaRPr/>
          </a:p>
        </p:txBody>
      </p:sp>
      <p:sp>
        <p:nvSpPr>
          <p:cNvPr id="1094" name="TextBox 1093"/>
          <p:cNvSpPr txBox="1"/>
          <p:nvPr/>
        </p:nvSpPr>
        <p:spPr>
          <a:xfrm>
            <a:off x="411480" y="360045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7" name="Shape 1097"/>
        <p:cNvGrpSpPr/>
        <p:nvPr/>
      </p:nvGrpSpPr>
      <p:grpSpPr>
        <a:xfrm>
          <a:off x="0" y="0"/>
          <a:ext cx="0" cy="0"/>
          <a:chOff x="0" y="0"/>
          <a:chExt cx="0" cy="0"/>
        </a:xfrm>
      </p:grpSpPr>
      <p:sp>
        <p:nvSpPr>
          <p:cNvPr id="1098" name="Google Shape;1098;p98"/>
          <p:cNvSpPr txBox="1"/>
          <p:nvPr>
            <p:ph idx="1" type="body"/>
          </p:nvPr>
        </p:nvSpPr>
        <p:spPr>
          <a:xfrm>
            <a:off x="324000" y="759300"/>
            <a:ext cx="85020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Clr>
                <a:schemeClr val="dk1"/>
              </a:buClr>
              <a:buSzPts val="1100"/>
              <a:buFont typeface="Arial"/>
              <a:buNone/>
            </a:pPr>
            <a:r>
              <a:rPr lang="en-GB" sz="1400">
                <a:latin typeface="Lexend"/>
              </a:rPr>
              <a:t>Axmed iyo Isra waa inay sameeyaan ugu yaraan 40% dakhli (profit margin) saafi ah (gross) alaabtan. Xisaabi qiimaha iibka (selling price) ugu yar.</a:t>
            </a:r>
            <a:r>
              <a:rPr lang="en-GB" sz="1400">
                <a:latin typeface="Lexend"/>
                <a:ea typeface="Times New Roman"/>
                <a:cs typeface="Times New Roman"/>
                <a:sym typeface="Times New Roman"/>
              </a:rPr>
              <a:t/>
            </a:r>
            <a:r>
              <a:rPr lang="en-GB" sz="1400">
                <a:latin typeface="Lexend"/>
              </a:rPr>
              <a:t/>
            </a:r>
            <a:endParaRPr/>
          </a:p>
        </p:txBody>
      </p:sp>
      <p:sp>
        <p:nvSpPr>
          <p:cNvPr id="1099" name="Google Shape;1099;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Dakhli (profit) boqolleyda (percentages)</a:t>
            </a:r>
            <a:endParaRPr/>
          </a:p>
        </p:txBody>
      </p:sp>
      <p:sp>
        <p:nvSpPr>
          <p:cNvPr id="1100" name="Google Shape;1100;p98"/>
          <p:cNvSpPr txBox="1"/>
          <p:nvPr>
            <p:ph idx="1" type="body"/>
          </p:nvPr>
        </p:nvSpPr>
        <p:spPr>
          <a:xfrm>
            <a:off x="324000" y="1582866"/>
            <a:ext cx="2970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Chicken mayo s’wich:</a:t>
            </a:r>
            <a:endParaRPr/>
          </a:p>
        </p:txBody>
      </p:sp>
      <p:sp>
        <p:nvSpPr>
          <p:cNvPr id="1101" name="Google Shape;1101;p98"/>
          <p:cNvSpPr txBox="1"/>
          <p:nvPr>
            <p:ph idx="1" type="body"/>
          </p:nvPr>
        </p:nvSpPr>
        <p:spPr>
          <a:xfrm>
            <a:off x="6248851" y="1551925"/>
            <a:ext cx="2571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ea typeface="Times New Roman"/>
                <a:cs typeface="Times New Roman"/>
                <a:sym typeface="Times New Roman"/>
              </a:rPr>
              <a:t>£2.40 ÷ 0.6 = £4</a:t>
            </a:r>
            <a:endParaRPr/>
          </a:p>
        </p:txBody>
      </p:sp>
      <p:sp>
        <p:nvSpPr>
          <p:cNvPr id="1102" name="Google Shape;1102;p98"/>
          <p:cNvSpPr txBox="1"/>
          <p:nvPr>
            <p:ph idx="1" type="body"/>
          </p:nvPr>
        </p:nvSpPr>
        <p:spPr>
          <a:xfrm>
            <a:off x="3372011" y="1551566"/>
            <a:ext cx="2223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Qiimaha kharashka (cost price) £2.40</a:t>
            </a:r>
            <a:r>
              <a:rPr lang="en-GB" sz="1400">
                <a:latin typeface="Lexend"/>
                <a:ea typeface="Times New Roman"/>
                <a:cs typeface="Times New Roman"/>
                <a:sym typeface="Times New Roman"/>
              </a:rPr>
              <a:t/>
            </a:r>
            <a:endParaRPr/>
          </a:p>
        </p:txBody>
      </p:sp>
      <p:sp>
        <p:nvSpPr>
          <p:cNvPr id="1103" name="Google Shape;1103;p98"/>
          <p:cNvSpPr txBox="1"/>
          <p:nvPr>
            <p:ph idx="1" type="body"/>
          </p:nvPr>
        </p:nvSpPr>
        <p:spPr>
          <a:xfrm>
            <a:off x="324000" y="2024758"/>
            <a:ext cx="1869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Croissants:</a:t>
            </a:r>
            <a:endParaRPr/>
          </a:p>
        </p:txBody>
      </p:sp>
      <p:sp>
        <p:nvSpPr>
          <p:cNvPr id="1104" name="Google Shape;1104;p98"/>
          <p:cNvSpPr txBox="1"/>
          <p:nvPr>
            <p:ph idx="1" type="body"/>
          </p:nvPr>
        </p:nvSpPr>
        <p:spPr>
          <a:xfrm>
            <a:off x="3372011" y="1993458"/>
            <a:ext cx="2223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Qiimaha kharashka (cost price) £1.50</a:t>
            </a:r>
            <a:r>
              <a:rPr lang="en-GB" sz="1400">
                <a:latin typeface="Lexend"/>
                <a:ea typeface="Times New Roman"/>
                <a:cs typeface="Times New Roman"/>
                <a:sym typeface="Times New Roman"/>
              </a:rPr>
              <a:t/>
            </a:r>
            <a:endParaRPr/>
          </a:p>
        </p:txBody>
      </p:sp>
      <p:sp>
        <p:nvSpPr>
          <p:cNvPr id="1105" name="Google Shape;1105;p98"/>
          <p:cNvSpPr txBox="1"/>
          <p:nvPr>
            <p:ph idx="1" type="body"/>
          </p:nvPr>
        </p:nvSpPr>
        <p:spPr>
          <a:xfrm>
            <a:off x="324000" y="2466650"/>
            <a:ext cx="1869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Shakes:</a:t>
            </a:r>
            <a:endParaRPr/>
          </a:p>
        </p:txBody>
      </p:sp>
      <p:sp>
        <p:nvSpPr>
          <p:cNvPr id="1106" name="Google Shape;1106;p98"/>
          <p:cNvSpPr txBox="1"/>
          <p:nvPr>
            <p:ph idx="1" type="body"/>
          </p:nvPr>
        </p:nvSpPr>
        <p:spPr>
          <a:xfrm>
            <a:off x="3372011" y="2435350"/>
            <a:ext cx="2223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Qiimaha kharashka (Cost price) £1.15</a:t>
            </a:r>
            <a:r>
              <a:rPr lang="en-GB" sz="1400">
                <a:latin typeface="Lexend"/>
                <a:ea typeface="Times New Roman"/>
                <a:cs typeface="Times New Roman"/>
                <a:sym typeface="Times New Roman"/>
              </a:rPr>
              <a:t/>
            </a:r>
            <a:endParaRPr/>
          </a:p>
        </p:txBody>
      </p:sp>
      <p:sp>
        <p:nvSpPr>
          <p:cNvPr id="1107" name="Google Shape;1107;p98"/>
          <p:cNvSpPr txBox="1"/>
          <p:nvPr>
            <p:ph idx="1" type="body"/>
          </p:nvPr>
        </p:nvSpPr>
        <p:spPr>
          <a:xfrm>
            <a:off x="324000" y="2892560"/>
            <a:ext cx="85020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Axmed iyo Isra waxay doonayaan inay sameeyaan ugu yaraan 75% faa'iidada saafiga ah (gross profit margin) ee keega. Xisaabi qiimaha iibinta ugu hooseeya (minimum selling price).</a:t>
            </a:r>
            <a:r>
              <a:rPr lang="en-GB" sz="1400">
                <a:latin typeface="Lexend"/>
                <a:ea typeface="Times New Roman"/>
                <a:cs typeface="Times New Roman"/>
                <a:sym typeface="Times New Roman"/>
              </a:rPr>
              <a:t/>
            </a:r>
            <a:r>
              <a:rPr lang="en-GB" sz="1400">
                <a:latin typeface="Lexend"/>
              </a:rPr>
              <a:t/>
            </a:r>
            <a:endParaRPr/>
          </a:p>
        </p:txBody>
      </p:sp>
      <p:sp>
        <p:nvSpPr>
          <p:cNvPr id="1108" name="Google Shape;1108;p98"/>
          <p:cNvSpPr txBox="1"/>
          <p:nvPr>
            <p:ph idx="1" type="body"/>
          </p:nvPr>
        </p:nvSpPr>
        <p:spPr>
          <a:xfrm>
            <a:off x="324000" y="3655234"/>
            <a:ext cx="24510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Lemon drizzle:</a:t>
            </a:r>
            <a:endParaRPr/>
          </a:p>
        </p:txBody>
      </p:sp>
      <p:sp>
        <p:nvSpPr>
          <p:cNvPr id="1109" name="Google Shape;1109;p98"/>
          <p:cNvSpPr txBox="1"/>
          <p:nvPr>
            <p:ph idx="1" type="body"/>
          </p:nvPr>
        </p:nvSpPr>
        <p:spPr>
          <a:xfrm>
            <a:off x="3372011" y="3623934"/>
            <a:ext cx="2223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Qiimaha kharashka (Cost price) £0.30</a:t>
            </a:r>
            <a:r>
              <a:rPr lang="en-GB" sz="1400">
                <a:latin typeface="Lexend"/>
                <a:ea typeface="Times New Roman"/>
                <a:cs typeface="Times New Roman"/>
                <a:sym typeface="Times New Roman"/>
              </a:rPr>
              <a:t/>
            </a:r>
            <a:endParaRPr/>
          </a:p>
        </p:txBody>
      </p:sp>
      <p:sp>
        <p:nvSpPr>
          <p:cNvPr id="1110" name="Google Shape;1110;p98"/>
          <p:cNvSpPr txBox="1"/>
          <p:nvPr>
            <p:ph idx="1" type="body"/>
          </p:nvPr>
        </p:nvSpPr>
        <p:spPr>
          <a:xfrm>
            <a:off x="324000" y="4097126"/>
            <a:ext cx="1869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Keega karootada (Carrot cake):</a:t>
            </a:r>
            <a:endParaRPr/>
          </a:p>
        </p:txBody>
      </p:sp>
      <p:sp>
        <p:nvSpPr>
          <p:cNvPr id="1111" name="Google Shape;1111;p98"/>
          <p:cNvSpPr txBox="1"/>
          <p:nvPr>
            <p:ph idx="1" type="body"/>
          </p:nvPr>
        </p:nvSpPr>
        <p:spPr>
          <a:xfrm>
            <a:off x="3372011" y="4065826"/>
            <a:ext cx="2223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Qiimaha kharashka (Cost price) £0.45</a:t>
            </a:r>
            <a:r>
              <a:rPr lang="en-GB" sz="1400">
                <a:latin typeface="Lexend"/>
                <a:ea typeface="Times New Roman"/>
                <a:cs typeface="Times New Roman"/>
                <a:sym typeface="Times New Roman"/>
              </a:rPr>
              <a:t/>
            </a:r>
            <a:endParaRPr/>
          </a:p>
        </p:txBody>
      </p:sp>
      <p:sp>
        <p:nvSpPr>
          <p:cNvPr id="1112" name="Google Shape;1112;p98"/>
          <p:cNvSpPr txBox="1"/>
          <p:nvPr>
            <p:ph idx="1" type="body"/>
          </p:nvPr>
        </p:nvSpPr>
        <p:spPr>
          <a:xfrm>
            <a:off x="6248851" y="1993817"/>
            <a:ext cx="2571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ea typeface="Times New Roman"/>
                <a:cs typeface="Times New Roman"/>
                <a:sym typeface="Times New Roman"/>
              </a:rPr>
              <a:t>£1.50 ÷ 0.6 = £2.50</a:t>
            </a:r>
            <a:endParaRPr/>
          </a:p>
        </p:txBody>
      </p:sp>
      <p:sp>
        <p:nvSpPr>
          <p:cNvPr id="1113" name="Google Shape;1113;p98"/>
          <p:cNvSpPr txBox="1"/>
          <p:nvPr>
            <p:ph idx="1" type="body"/>
          </p:nvPr>
        </p:nvSpPr>
        <p:spPr>
          <a:xfrm>
            <a:off x="6248851" y="2435709"/>
            <a:ext cx="2571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ea typeface="Times New Roman"/>
                <a:cs typeface="Times New Roman"/>
                <a:sym typeface="Times New Roman"/>
              </a:rPr>
              <a:t>£1.15 ÷ 0.6 = £1.92</a:t>
            </a:r>
            <a:endParaRPr/>
          </a:p>
        </p:txBody>
      </p:sp>
      <p:sp>
        <p:nvSpPr>
          <p:cNvPr id="1114" name="Google Shape;1114;p98"/>
          <p:cNvSpPr txBox="1"/>
          <p:nvPr>
            <p:ph idx="1" type="body"/>
          </p:nvPr>
        </p:nvSpPr>
        <p:spPr>
          <a:xfrm>
            <a:off x="324525" y="4493100"/>
            <a:ext cx="67521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Kalam"/>
                <a:ea typeface="Kalam"/>
                <a:cs typeface="Kalam"/>
                <a:sym typeface="Kalam"/>
              </a:rPr>
              <a:t>75% faa'iidada saafiga ah (gross profit) macneheedu waa 25% waa qiimaha kharashka (cost price) sidaas darteed…</a:t>
            </a:r>
            <a:endParaRPr>
              <a:latin typeface="Kalam"/>
              <a:ea typeface="Kalam"/>
              <a:cs typeface="Kalam"/>
              <a:sym typeface="Kalam"/>
            </a:endParaRPr>
          </a:p>
        </p:txBody>
      </p:sp>
      <p:sp>
        <p:nvSpPr>
          <p:cNvPr id="1115" name="Google Shape;1115;p98"/>
          <p:cNvSpPr txBox="1"/>
          <p:nvPr>
            <p:ph idx="1" type="body"/>
          </p:nvPr>
        </p:nvSpPr>
        <p:spPr>
          <a:xfrm>
            <a:off x="6248851" y="3624633"/>
            <a:ext cx="2571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ea typeface="Times New Roman"/>
                <a:cs typeface="Times New Roman"/>
                <a:sym typeface="Times New Roman"/>
              </a:rPr>
              <a:t>£0.30 ÷ 0.25 = £1.20</a:t>
            </a:r>
            <a:endParaRPr/>
          </a:p>
        </p:txBody>
      </p:sp>
      <p:sp>
        <p:nvSpPr>
          <p:cNvPr id="1116" name="Google Shape;1116;p98"/>
          <p:cNvSpPr txBox="1"/>
          <p:nvPr>
            <p:ph idx="1" type="body"/>
          </p:nvPr>
        </p:nvSpPr>
        <p:spPr>
          <a:xfrm>
            <a:off x="6264160" y="4066525"/>
            <a:ext cx="2571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ea typeface="Times New Roman"/>
                <a:cs typeface="Times New Roman"/>
                <a:sym typeface="Times New Roman"/>
              </a:rPr>
              <a:t>£0.45 ÷ 0.25 = £1.80</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0" name="Shape 1120"/>
        <p:cNvGrpSpPr/>
        <p:nvPr/>
      </p:nvGrpSpPr>
      <p:grpSpPr>
        <a:xfrm>
          <a:off x="0" y="0"/>
          <a:ext cx="0" cy="0"/>
          <a:chOff x="0" y="0"/>
          <a:chExt cx="0" cy="0"/>
        </a:xfrm>
      </p:grpSpPr>
      <p:sp>
        <p:nvSpPr>
          <p:cNvPr id="1121" name="Google Shape;1121;p9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Faa'iidada boqolleyda (Profit in percentages)</a:t>
            </a:r>
            <a:endParaRPr/>
          </a:p>
        </p:txBody>
      </p:sp>
      <p:sp>
        <p:nvSpPr>
          <p:cNvPr id="1122" name="Google Shape;1122;p99"/>
          <p:cNvSpPr txBox="1"/>
          <p:nvPr>
            <p:ph idx="1" type="body"/>
          </p:nvPr>
        </p:nvSpPr>
        <p:spPr>
          <a:xfrm>
            <a:off x="324000" y="836174"/>
            <a:ext cx="2970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Chicken mayo s’wich:</a:t>
            </a:r>
            <a:endParaRPr/>
          </a:p>
        </p:txBody>
      </p:sp>
      <p:sp>
        <p:nvSpPr>
          <p:cNvPr id="1123" name="Google Shape;1123;p99"/>
          <p:cNvSpPr txBox="1"/>
          <p:nvPr>
            <p:ph idx="1" type="body"/>
          </p:nvPr>
        </p:nvSpPr>
        <p:spPr>
          <a:xfrm>
            <a:off x="411480" y="4890549"/>
            <a:ext cx="2571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£2.40 ÷ 0.6 = £4</a:t>
            </a:r>
            <a:endParaRPr/>
          </a:p>
        </p:txBody>
      </p:sp>
      <p:sp>
        <p:nvSpPr>
          <p:cNvPr id="1124" name="Google Shape;1124;p99"/>
          <p:cNvSpPr txBox="1"/>
          <p:nvPr>
            <p:ph idx="1" type="body"/>
          </p:nvPr>
        </p:nvSpPr>
        <p:spPr>
          <a:xfrm>
            <a:off x="3372011" y="804874"/>
            <a:ext cx="2223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Qiimaha kharashka (Cost price) £2.40</a:t>
            </a:r>
            <a:r>
              <a:rPr lang="en-GB" sz="1800">
                <a:latin typeface="Lexend"/>
                <a:ea typeface="Times New Roman"/>
                <a:cs typeface="Times New Roman"/>
                <a:sym typeface="Times New Roman"/>
              </a:rPr>
              <a:t/>
            </a:r>
            <a:endParaRPr/>
          </a:p>
        </p:txBody>
      </p:sp>
      <p:sp>
        <p:nvSpPr>
          <p:cNvPr id="1125" name="Google Shape;1125;p99"/>
          <p:cNvSpPr txBox="1"/>
          <p:nvPr>
            <p:ph idx="1" type="body"/>
          </p:nvPr>
        </p:nvSpPr>
        <p:spPr>
          <a:xfrm>
            <a:off x="6066144" y="4890549"/>
            <a:ext cx="1869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Croissants:</a:t>
            </a:r>
            <a:endParaRPr/>
          </a:p>
        </p:txBody>
      </p:sp>
      <p:sp>
        <p:nvSpPr>
          <p:cNvPr id="1126" name="Google Shape;1126;p99"/>
          <p:cNvSpPr txBox="1"/>
          <p:nvPr>
            <p:ph idx="1" type="body"/>
          </p:nvPr>
        </p:nvSpPr>
        <p:spPr>
          <a:xfrm>
            <a:off x="3372011" y="1185534"/>
            <a:ext cx="2223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Qiimaha kharashka (Cost price) £1.50</a:t>
            </a:r>
            <a:r>
              <a:rPr lang="en-GB" sz="1800">
                <a:latin typeface="Lexend"/>
                <a:ea typeface="Times New Roman"/>
                <a:cs typeface="Times New Roman"/>
                <a:sym typeface="Times New Roman"/>
              </a:rPr>
              <a:t/>
            </a:r>
            <a:endParaRPr/>
          </a:p>
        </p:txBody>
      </p:sp>
      <p:sp>
        <p:nvSpPr>
          <p:cNvPr id="1127" name="Google Shape;1127;p99"/>
          <p:cNvSpPr txBox="1"/>
          <p:nvPr>
            <p:ph idx="1" type="body"/>
          </p:nvPr>
        </p:nvSpPr>
        <p:spPr>
          <a:xfrm>
            <a:off x="3238812" y="5164869"/>
            <a:ext cx="1869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Shakes:</a:t>
            </a:r>
            <a:endParaRPr/>
          </a:p>
        </p:txBody>
      </p:sp>
      <p:sp>
        <p:nvSpPr>
          <p:cNvPr id="1128" name="Google Shape;1128;p99"/>
          <p:cNvSpPr txBox="1"/>
          <p:nvPr>
            <p:ph idx="1" type="body"/>
          </p:nvPr>
        </p:nvSpPr>
        <p:spPr>
          <a:xfrm>
            <a:off x="3372011" y="1566194"/>
            <a:ext cx="2223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Qiimaha kharashka (Cost price) £1.15</a:t>
            </a:r>
            <a:r>
              <a:rPr lang="en-GB" sz="1800">
                <a:latin typeface="Lexend"/>
                <a:ea typeface="Times New Roman"/>
                <a:cs typeface="Times New Roman"/>
                <a:sym typeface="Times New Roman"/>
              </a:rPr>
              <a:t/>
            </a:r>
            <a:endParaRPr/>
          </a:p>
        </p:txBody>
      </p:sp>
      <p:sp>
        <p:nvSpPr>
          <p:cNvPr id="1129" name="Google Shape;1129;p99"/>
          <p:cNvSpPr txBox="1"/>
          <p:nvPr>
            <p:ph idx="1" type="body"/>
          </p:nvPr>
        </p:nvSpPr>
        <p:spPr>
          <a:xfrm>
            <a:off x="324000" y="1978154"/>
            <a:ext cx="24510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Lemon drizzle:</a:t>
            </a:r>
            <a:endParaRPr/>
          </a:p>
        </p:txBody>
      </p:sp>
      <p:sp>
        <p:nvSpPr>
          <p:cNvPr id="1130" name="Google Shape;1130;p99"/>
          <p:cNvSpPr txBox="1"/>
          <p:nvPr>
            <p:ph idx="1" type="body"/>
          </p:nvPr>
        </p:nvSpPr>
        <p:spPr>
          <a:xfrm>
            <a:off x="3372011" y="1946854"/>
            <a:ext cx="2223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Qiimaha kharashka (Cost price) £0.30</a:t>
            </a:r>
            <a:r>
              <a:rPr lang="en-GB" sz="1800">
                <a:latin typeface="Lexend"/>
                <a:ea typeface="Times New Roman"/>
                <a:cs typeface="Times New Roman"/>
                <a:sym typeface="Times New Roman"/>
              </a:rPr>
              <a:t/>
            </a:r>
            <a:endParaRPr/>
          </a:p>
        </p:txBody>
      </p:sp>
      <p:sp>
        <p:nvSpPr>
          <p:cNvPr id="1131" name="Google Shape;1131;p99"/>
          <p:cNvSpPr txBox="1"/>
          <p:nvPr>
            <p:ph idx="1" type="body"/>
          </p:nvPr>
        </p:nvSpPr>
        <p:spPr>
          <a:xfrm>
            <a:off x="324000" y="2358813"/>
            <a:ext cx="1869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Keega karootada (Carrot cake):</a:t>
            </a:r>
            <a:endParaRPr/>
          </a:p>
        </p:txBody>
      </p:sp>
      <p:sp>
        <p:nvSpPr>
          <p:cNvPr id="1132" name="Google Shape;1132;p99"/>
          <p:cNvSpPr txBox="1"/>
          <p:nvPr>
            <p:ph idx="1" type="body"/>
          </p:nvPr>
        </p:nvSpPr>
        <p:spPr>
          <a:xfrm>
            <a:off x="3372011" y="2327513"/>
            <a:ext cx="2223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Qiimaha kharashka (Cost price) £0.45</a:t>
            </a:r>
            <a:r>
              <a:rPr lang="en-GB" sz="1800">
                <a:latin typeface="Lexend"/>
                <a:ea typeface="Times New Roman"/>
                <a:cs typeface="Times New Roman"/>
                <a:sym typeface="Times New Roman"/>
              </a:rPr>
              <a:t/>
            </a:r>
            <a:endParaRPr/>
          </a:p>
        </p:txBody>
      </p:sp>
      <p:sp>
        <p:nvSpPr>
          <p:cNvPr id="1133" name="Google Shape;1133;p99"/>
          <p:cNvSpPr txBox="1"/>
          <p:nvPr>
            <p:ph idx="1" type="body"/>
          </p:nvPr>
        </p:nvSpPr>
        <p:spPr>
          <a:xfrm>
            <a:off x="3238812" y="4890549"/>
            <a:ext cx="2571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£1.50 ÷ 0.6 = £2.50</a:t>
            </a:r>
            <a:endParaRPr/>
          </a:p>
        </p:txBody>
      </p:sp>
      <p:sp>
        <p:nvSpPr>
          <p:cNvPr id="1134" name="Google Shape;1134;p99"/>
          <p:cNvSpPr txBox="1"/>
          <p:nvPr>
            <p:ph idx="1" type="body"/>
          </p:nvPr>
        </p:nvSpPr>
        <p:spPr>
          <a:xfrm>
            <a:off x="411480" y="5164869"/>
            <a:ext cx="2571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£1.15 ÷ 0.6 = £1.92</a:t>
            </a:r>
            <a:endParaRPr/>
          </a:p>
        </p:txBody>
      </p:sp>
      <p:sp>
        <p:nvSpPr>
          <p:cNvPr id="1135" name="Google Shape;1135;p99"/>
          <p:cNvSpPr txBox="1"/>
          <p:nvPr>
            <p:ph idx="1" type="body"/>
          </p:nvPr>
        </p:nvSpPr>
        <p:spPr>
          <a:xfrm>
            <a:off x="5364144" y="5164869"/>
            <a:ext cx="2571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£0.30 ÷ 0.25 = £1.20</a:t>
            </a:r>
            <a:endParaRPr/>
          </a:p>
        </p:txBody>
      </p:sp>
      <p:sp>
        <p:nvSpPr>
          <p:cNvPr id="1136" name="Google Shape;1136;p99"/>
          <p:cNvSpPr txBox="1"/>
          <p:nvPr>
            <p:ph idx="1" type="body"/>
          </p:nvPr>
        </p:nvSpPr>
        <p:spPr>
          <a:xfrm>
            <a:off x="411480" y="5439189"/>
            <a:ext cx="25713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£0.45 ÷ 0.25 = £1.80</a:t>
            </a:r>
            <a:endParaRPr/>
          </a:p>
        </p:txBody>
      </p:sp>
      <p:pic>
        <p:nvPicPr>
          <p:cNvPr id="1137" name="Google Shape;1137;p99"/>
          <p:cNvPicPr preferRelativeResize="0"/>
          <p:nvPr/>
        </p:nvPicPr>
        <p:blipFill>
          <a:blip r:embed="rId6">
            <a:alphaModFix/>
          </a:blip>
          <a:stretch>
            <a:fillRect/>
          </a:stretch>
        </p:blipFill>
        <p:spPr>
          <a:xfrm flipH="1">
            <a:off x="316000" y="3522696"/>
            <a:ext cx="1342155" cy="1298855"/>
          </a:xfrm>
          <a:prstGeom prst="rect">
            <a:avLst/>
          </a:prstGeom>
          <a:noFill/>
          <a:ln>
            <a:noFill/>
          </a:ln>
        </p:spPr>
      </p:pic>
      <p:pic>
        <p:nvPicPr>
          <p:cNvPr id="1138" name="Google Shape;1138;p99"/>
          <p:cNvPicPr preferRelativeResize="0"/>
          <p:nvPr/>
        </p:nvPicPr>
        <p:blipFill>
          <a:blip r:embed="rId7">
            <a:alphaModFix/>
          </a:blip>
          <a:stretch>
            <a:fillRect/>
          </a:stretch>
        </p:blipFill>
        <p:spPr>
          <a:xfrm>
            <a:off x="7798665" y="3681191"/>
            <a:ext cx="935935" cy="1079385"/>
          </a:xfrm>
          <a:prstGeom prst="rect">
            <a:avLst/>
          </a:prstGeom>
          <a:noFill/>
          <a:ln>
            <a:noFill/>
          </a:ln>
        </p:spPr>
      </p:pic>
      <p:sp>
        <p:nvSpPr>
          <p:cNvPr id="1139" name="Google Shape;1139;p99"/>
          <p:cNvSpPr txBox="1"/>
          <p:nvPr>
            <p:ph idx="1" type="body"/>
          </p:nvPr>
        </p:nvSpPr>
        <p:spPr>
          <a:xfrm>
            <a:off x="2914460" y="3654909"/>
            <a:ext cx="4773300" cy="6870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Taasi waa sababta ganacsiyada yaryar u isticmaalaan spreadsheets. Annaguna waa inaan isticmaalno!</a:t>
            </a:r>
            <a:endParaRPr/>
          </a:p>
        </p:txBody>
      </p:sp>
      <p:sp>
        <p:nvSpPr>
          <p:cNvPr id="1140" name="Google Shape;1140;p99"/>
          <p:cNvSpPr txBox="1"/>
          <p:nvPr>
            <p:ph idx="1" type="body"/>
          </p:nvPr>
        </p:nvSpPr>
        <p:spPr>
          <a:xfrm flipH="1">
            <a:off x="1229000" y="2816692"/>
            <a:ext cx="71184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Waan jeclahay xisaabta (maths) laakiin waxaan iibineynaa ku dhawaad boqol alaab. Xisaabinta qiimaha ugu hooseeya (minimum pricing) waxay qaadanaysaa saacado!</a:t>
            </a:r>
            <a:endParaRPr/>
          </a:p>
        </p:txBody>
      </p:sp>
      <p:pic>
        <p:nvPicPr>
          <p:cNvPr id="1141" name="Google Shape;1141;p99"/>
          <p:cNvPicPr preferRelativeResize="0"/>
          <p:nvPr/>
        </p:nvPicPr>
        <p:blipFill>
          <a:blip r:embed="rId5">
            <a:alphaModFix/>
          </a:blip>
          <a:stretch>
            <a:fillRect/>
          </a:stretch>
        </p:blipFill>
        <p:spPr>
          <a:xfrm>
            <a:off x="1081725" y="2745592"/>
            <a:ext cx="7357526" cy="1151575"/>
          </a:xfrm>
          <a:prstGeom prst="rect">
            <a:avLst/>
          </a:prstGeom>
          <a:noFill/>
          <a:ln>
            <a:noFill/>
          </a:ln>
        </p:spPr>
      </p:pic>
      <p:pic>
        <p:nvPicPr>
          <p:cNvPr id="1142" name="Google Shape;1142;p99"/>
          <p:cNvPicPr preferRelativeResize="0"/>
          <p:nvPr/>
        </p:nvPicPr>
        <p:blipFill>
          <a:blip r:embed="rId5">
            <a:alphaModFix/>
          </a:blip>
          <a:stretch>
            <a:fillRect/>
          </a:stretch>
        </p:blipFill>
        <p:spPr>
          <a:xfrm flipH="1">
            <a:off x="2819024" y="3583784"/>
            <a:ext cx="4773301" cy="1151575"/>
          </a:xfrm>
          <a:prstGeom prst="rect">
            <a:avLst/>
          </a:prstGeom>
          <a:noFill/>
          <a:ln>
            <a:noFill/>
          </a:ln>
        </p:spPr>
      </p:pic>
      <p:sp>
        <p:nvSpPr>
          <p:cNvPr id="1143" name="TextBox 1142"/>
          <p:cNvSpPr txBox="1"/>
          <p:nvPr/>
        </p:nvSpPr>
        <p:spPr>
          <a:xfrm>
            <a:off x="411480" y="4616229"/>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6" name="Shape 1146"/>
        <p:cNvGrpSpPr/>
        <p:nvPr/>
      </p:nvGrpSpPr>
      <p:grpSpPr>
        <a:xfrm>
          <a:off x="0" y="0"/>
          <a:ext cx="0" cy="0"/>
          <a:chOff x="0" y="0"/>
          <a:chExt cx="0" cy="0"/>
        </a:xfrm>
      </p:grpSpPr>
      <p:sp>
        <p:nvSpPr>
          <p:cNvPr id="1147" name="Google Shape;1147;p10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Faa'iidada boqolleyda (Profit in percentages)</a:t>
            </a:r>
            <a:endParaRPr/>
          </a:p>
        </p:txBody>
      </p:sp>
      <p:sp>
        <p:nvSpPr>
          <p:cNvPr id="1148" name="Google Shape;1148;p100"/>
          <p:cNvSpPr txBox="1"/>
          <p:nvPr>
            <p:ph idx="1" type="body"/>
          </p:nvPr>
        </p:nvSpPr>
        <p:spPr>
          <a:xfrm>
            <a:off x="5117050" y="804875"/>
            <a:ext cx="3505500" cy="994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Axmed iyo Isra waxay bilaabeen iyagoo sameynaya liis alaabta iyo qiimaha (value) kharashka (cost price) ee ay leeyihiin.</a:t>
            </a:r>
            <a:endParaRPr/>
          </a:p>
        </p:txBody>
      </p:sp>
      <p:grpSp>
        <p:nvGrpSpPr>
          <p:cNvPr id="1149" name="Google Shape;1149;p100"/>
          <p:cNvGrpSpPr/>
          <p:nvPr/>
        </p:nvGrpSpPr>
        <p:grpSpPr>
          <a:xfrm>
            <a:off x="326809" y="800027"/>
            <a:ext cx="4417175" cy="4008048"/>
            <a:chOff x="326809" y="800027"/>
            <a:chExt cx="4417175" cy="4008048"/>
          </a:xfrm>
        </p:grpSpPr>
        <p:pic>
          <p:nvPicPr>
            <p:cNvPr id="1150" name="Google Shape;1150;p100"/>
            <p:cNvPicPr preferRelativeResize="0"/>
            <p:nvPr/>
          </p:nvPicPr>
          <p:blipFill>
            <a:blip r:embed="rId3">
              <a:alphaModFix/>
            </a:blip>
            <a:stretch>
              <a:fillRect/>
            </a:stretch>
          </p:blipFill>
          <p:spPr>
            <a:xfrm>
              <a:off x="326809" y="800027"/>
              <a:ext cx="4417175" cy="4008048"/>
            </a:xfrm>
            <a:prstGeom prst="rect">
              <a:avLst/>
            </a:prstGeom>
            <a:noFill/>
            <a:ln>
              <a:noFill/>
            </a:ln>
          </p:spPr>
        </p:pic>
        <p:pic>
          <p:nvPicPr>
            <p:cNvPr id="1151" name="Google Shape;1151;p100"/>
            <p:cNvPicPr preferRelativeResize="0"/>
            <p:nvPr/>
          </p:nvPicPr>
          <p:blipFill rotWithShape="1">
            <a:blip r:embed="rId4">
              <a:alphaModFix/>
            </a:blip>
            <a:srcRect b="86221" l="0" r="0" t="7458"/>
            <a:stretch/>
          </p:blipFill>
          <p:spPr>
            <a:xfrm>
              <a:off x="793650" y="1975942"/>
              <a:ext cx="1830900" cy="191601"/>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5" name="Shape 1155"/>
        <p:cNvGrpSpPr/>
        <p:nvPr/>
      </p:nvGrpSpPr>
      <p:grpSpPr>
        <a:xfrm>
          <a:off x="0" y="0"/>
          <a:ext cx="0" cy="0"/>
          <a:chOff x="0" y="0"/>
          <a:chExt cx="0" cy="0"/>
        </a:xfrm>
      </p:grpSpPr>
      <p:pic>
        <p:nvPicPr>
          <p:cNvPr id="1156" name="Google Shape;1156;p101"/>
          <p:cNvPicPr preferRelativeResize="0"/>
          <p:nvPr/>
        </p:nvPicPr>
        <p:blipFill>
          <a:blip r:embed="rId3">
            <a:alphaModFix/>
          </a:blip>
          <a:stretch>
            <a:fillRect/>
          </a:stretch>
        </p:blipFill>
        <p:spPr>
          <a:xfrm>
            <a:off x="333516" y="781618"/>
            <a:ext cx="4417175" cy="4026467"/>
          </a:xfrm>
          <a:prstGeom prst="rect">
            <a:avLst/>
          </a:prstGeom>
          <a:noFill/>
          <a:ln>
            <a:noFill/>
          </a:ln>
        </p:spPr>
      </p:pic>
      <p:sp>
        <p:nvSpPr>
          <p:cNvPr id="1157" name="Google Shape;1157;p10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Faa'iido (Profit) boqolleyda (percentages)</a:t>
            </a:r>
            <a:endParaRPr/>
          </a:p>
        </p:txBody>
      </p:sp>
      <p:sp>
        <p:nvSpPr>
          <p:cNvPr id="1158" name="Google Shape;1158;p101"/>
          <p:cNvSpPr txBox="1"/>
          <p:nvPr>
            <p:ph idx="1" type="body"/>
          </p:nvPr>
        </p:nvSpPr>
        <p:spPr>
          <a:xfrm>
            <a:off x="5117050" y="804875"/>
            <a:ext cx="3505500" cy="1622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rPr>
              <a:t>Hadda waxay qori karaan qaacidada (formula) si ay u xisaabiyaan dhammaan qiimaha (value) iibka ugu yar si toos ah.</a:t>
            </a:r>
            <a:r>
              <a:rPr lang="en-GB" sz="1400">
                <a:latin typeface="Lexend"/>
              </a:rPr>
              <a:t/>
            </a:r>
            <a:endParaRPr/>
          </a:p>
        </p:txBody>
      </p:sp>
      <p:sp>
        <p:nvSpPr>
          <p:cNvPr id="1159" name="Google Shape;1159;p101"/>
          <p:cNvSpPr txBox="1"/>
          <p:nvPr>
            <p:ph idx="1" type="body"/>
          </p:nvPr>
        </p:nvSpPr>
        <p:spPr>
          <a:xfrm>
            <a:off x="5117050" y="2633675"/>
            <a:ext cx="35055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Waxay ku qoraan qaacidada (formula) =B3/0.6 halkan.</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endParaRPr/>
          </a:p>
        </p:txBody>
      </p:sp>
      <p:cxnSp>
        <p:nvCxnSpPr>
          <p:cNvPr id="1160" name="Google Shape;1160;p101"/>
          <p:cNvCxnSpPr/>
          <p:nvPr/>
        </p:nvCxnSpPr>
        <p:spPr>
          <a:xfrm rot="10800000">
            <a:off x="4453400" y="2093300"/>
            <a:ext cx="642900" cy="614400"/>
          </a:xfrm>
          <a:prstGeom prst="straightConnector1">
            <a:avLst/>
          </a:prstGeom>
          <a:noFill/>
          <a:ln cap="flat" cmpd="sng" w="28575">
            <a:solidFill>
              <a:schemeClr val="accent4"/>
            </a:solidFill>
            <a:prstDash val="solid"/>
            <a:round/>
            <a:headEnd len="med" w="med" type="none"/>
            <a:tailEnd len="med" w="med" type="triangle"/>
          </a:ln>
        </p:spPr>
      </p:cxnSp>
      <p:sp>
        <p:nvSpPr>
          <p:cNvPr id="1161" name="Google Shape;1161;p101"/>
          <p:cNvSpPr txBox="1"/>
          <p:nvPr>
            <p:ph idx="1" type="body"/>
          </p:nvPr>
        </p:nvSpPr>
        <p:spPr>
          <a:xfrm>
            <a:off x="5117050" y="3471875"/>
            <a:ext cx="33525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B3 waa unugga (cell) ka kooban qiimaha (value) kharashka (cost price) ee alaabtan,</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endParaRPr/>
          </a:p>
        </p:txBody>
      </p:sp>
      <p:cxnSp>
        <p:nvCxnSpPr>
          <p:cNvPr id="1162" name="Google Shape;1162;p101"/>
          <p:cNvCxnSpPr/>
          <p:nvPr/>
        </p:nvCxnSpPr>
        <p:spPr>
          <a:xfrm rot="10800000">
            <a:off x="3402500" y="2105583"/>
            <a:ext cx="1693800" cy="1579200"/>
          </a:xfrm>
          <a:prstGeom prst="straightConnector1">
            <a:avLst/>
          </a:prstGeom>
          <a:noFill/>
          <a:ln cap="flat" cmpd="sng" w="28575">
            <a:solidFill>
              <a:schemeClr val="accent4"/>
            </a:solidFill>
            <a:prstDash val="solid"/>
            <a:round/>
            <a:headEnd len="med" w="med" type="none"/>
            <a:tailEnd len="med" w="med" type="triangle"/>
          </a:ln>
        </p:spPr>
      </p:cxnSp>
      <p:sp>
        <p:nvSpPr>
          <p:cNvPr id="1163" name="Google Shape;1163;p101"/>
          <p:cNvSpPr txBox="1"/>
          <p:nvPr>
            <p:ph idx="1" type="body"/>
          </p:nvPr>
        </p:nvSpPr>
        <p:spPr>
          <a:xfrm>
            <a:off x="5117050" y="3471875"/>
            <a:ext cx="3352500" cy="1348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ea typeface="Times New Roman"/>
                <a:cs typeface="Times New Roman"/>
                <a:sym typeface="Times New Roman"/>
              </a:rPr>
              <a:t>B3 waa unugga (cell) ka kooban qiimaha (value) kharashka (cost price) ee alaabtan, /0.6 macneheedu waa ÷ 0.6</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endParaRPr/>
          </a:p>
        </p:txBody>
      </p:sp>
      <p:pic>
        <p:nvPicPr>
          <p:cNvPr id="1164" name="Google Shape;1164;p101"/>
          <p:cNvPicPr preferRelativeResize="0"/>
          <p:nvPr/>
        </p:nvPicPr>
        <p:blipFill rotWithShape="1">
          <a:blip r:embed="rId4">
            <a:alphaModFix/>
          </a:blip>
          <a:srcRect b="86221" l="0" r="0" t="7458"/>
          <a:stretch/>
        </p:blipFill>
        <p:spPr>
          <a:xfrm>
            <a:off x="793650" y="1975942"/>
            <a:ext cx="1830900" cy="1916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8" name="Shape 1168"/>
        <p:cNvGrpSpPr/>
        <p:nvPr/>
      </p:nvGrpSpPr>
      <p:grpSpPr>
        <a:xfrm>
          <a:off x="0" y="0"/>
          <a:ext cx="0" cy="0"/>
          <a:chOff x="0" y="0"/>
          <a:chExt cx="0" cy="0"/>
        </a:xfrm>
      </p:grpSpPr>
      <p:pic>
        <p:nvPicPr>
          <p:cNvPr id="1169" name="Google Shape;1169;p102"/>
          <p:cNvPicPr preferRelativeResize="0"/>
          <p:nvPr/>
        </p:nvPicPr>
        <p:blipFill>
          <a:blip r:embed="rId3">
            <a:alphaModFix/>
          </a:blip>
          <a:stretch>
            <a:fillRect/>
          </a:stretch>
        </p:blipFill>
        <p:spPr>
          <a:xfrm>
            <a:off x="323994" y="810000"/>
            <a:ext cx="4378192" cy="3998075"/>
          </a:xfrm>
          <a:prstGeom prst="rect">
            <a:avLst/>
          </a:prstGeom>
          <a:noFill/>
          <a:ln>
            <a:noFill/>
          </a:ln>
        </p:spPr>
      </p:pic>
      <p:sp>
        <p:nvSpPr>
          <p:cNvPr id="1170" name="Google Shape;1170;p10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Faa'iido (Profit) boqolleyda (percentages)</a:t>
            </a:r>
            <a:endParaRPr/>
          </a:p>
        </p:txBody>
      </p:sp>
      <p:sp>
        <p:nvSpPr>
          <p:cNvPr id="1171" name="Google Shape;1171;p102"/>
          <p:cNvSpPr txBox="1"/>
          <p:nvPr>
            <p:ph idx="1" type="body"/>
          </p:nvPr>
        </p:nvSpPr>
        <p:spPr>
          <a:xfrm>
            <a:off x="5117050" y="804875"/>
            <a:ext cx="3702900" cy="2020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Clr>
                <a:schemeClr val="dk1"/>
              </a:buClr>
              <a:buSzPts val="1100"/>
              <a:buFont typeface="Arial"/>
              <a:buNone/>
            </a:pPr>
            <a:r>
              <a:rPr lang="en-GB" sz="1800">
                <a:latin typeface="Lexend"/>
              </a:rPr>
              <a:t>Qaacidada (formula) =B3/0.6 ma muuqato, natiijada xisaabinta ayaa muuqata. Xaashida (spreadsheet) waxay xisaabisaa qiimaha (value) iibka ugu yar ee cappuccino inuu yahay £0.50</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endParaRPr sz="2100"/>
          </a:p>
        </p:txBody>
      </p:sp>
      <p:sp>
        <p:nvSpPr>
          <p:cNvPr id="1172" name="Google Shape;1172;p102"/>
          <p:cNvSpPr txBox="1"/>
          <p:nvPr>
            <p:ph idx="1" type="body"/>
          </p:nvPr>
        </p:nvSpPr>
        <p:spPr>
          <a:xfrm>
            <a:off x="5117050" y="3014675"/>
            <a:ext cx="3702900" cy="1677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Waxay qoraan qaacido (formula) =B3/0.6 halkii ay ka qori lahaayeen xisaabta gaarka ah =0.3/0.6 sababtoo ah waxaan rabnaa inaan ku koobiyeyno dhammaan alaabta.</a:t>
            </a:r>
            <a:r>
              <a:rPr lang="en-GB" sz="1800">
                <a:latin typeface="Lexend"/>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sz="2100"/>
          </a:p>
        </p:txBody>
      </p:sp>
      <p:pic>
        <p:nvPicPr>
          <p:cNvPr id="1173" name="Google Shape;1173;p102"/>
          <p:cNvPicPr preferRelativeResize="0"/>
          <p:nvPr/>
        </p:nvPicPr>
        <p:blipFill rotWithShape="1">
          <a:blip r:embed="rId4">
            <a:alphaModFix/>
          </a:blip>
          <a:srcRect b="85824" l="0" r="7825" t="7458"/>
          <a:stretch/>
        </p:blipFill>
        <p:spPr>
          <a:xfrm>
            <a:off x="778566" y="1991025"/>
            <a:ext cx="1687600" cy="2036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7" name="Shape 1177"/>
        <p:cNvGrpSpPr/>
        <p:nvPr/>
      </p:nvGrpSpPr>
      <p:grpSpPr>
        <a:xfrm>
          <a:off x="0" y="0"/>
          <a:ext cx="0" cy="0"/>
          <a:chOff x="0" y="0"/>
          <a:chExt cx="0" cy="0"/>
        </a:xfrm>
      </p:grpSpPr>
      <p:pic>
        <p:nvPicPr>
          <p:cNvPr id="1178" name="Google Shape;1178;p103"/>
          <p:cNvPicPr preferRelativeResize="0"/>
          <p:nvPr/>
        </p:nvPicPr>
        <p:blipFill>
          <a:blip r:embed="rId3">
            <a:alphaModFix/>
          </a:blip>
          <a:stretch>
            <a:fillRect/>
          </a:stretch>
        </p:blipFill>
        <p:spPr>
          <a:xfrm>
            <a:off x="325000" y="823175"/>
            <a:ext cx="4399774" cy="4020301"/>
          </a:xfrm>
          <a:prstGeom prst="rect">
            <a:avLst/>
          </a:prstGeom>
          <a:noFill/>
          <a:ln>
            <a:noFill/>
          </a:ln>
        </p:spPr>
      </p:pic>
      <p:sp>
        <p:nvSpPr>
          <p:cNvPr id="1179" name="Google Shape;1179;p10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Faa'iido (Profit) boqolleyda (percentages)</a:t>
            </a:r>
            <a:endParaRPr/>
          </a:p>
        </p:txBody>
      </p:sp>
      <p:sp>
        <p:nvSpPr>
          <p:cNvPr id="1180" name="Google Shape;1180;p103"/>
          <p:cNvSpPr txBox="1"/>
          <p:nvPr>
            <p:ph idx="1" type="body"/>
          </p:nvPr>
        </p:nvSpPr>
        <p:spPr>
          <a:xfrm>
            <a:off x="5117050" y="804875"/>
            <a:ext cx="3702900" cy="1355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Waxay tirtiri karaan safafka (rows) aan loo baahnayn, ka dibna guji Format/Number/Currency iyo natiijooyinka waxay u muuqdaan qaab lacageed (currency).</a:t>
            </a:r>
            <a:r>
              <a:rPr lang="en-GB" sz="1800">
                <a:latin typeface="Lexend"/>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sz="2100"/>
          </a:p>
        </p:txBody>
      </p:sp>
      <p:sp>
        <p:nvSpPr>
          <p:cNvPr id="1181" name="Google Shape;1181;p103"/>
          <p:cNvSpPr txBox="1"/>
          <p:nvPr>
            <p:ph idx="1" type="body"/>
          </p:nvPr>
        </p:nvSpPr>
        <p:spPr>
          <a:xfrm>
            <a:off x="5117050" y="3852875"/>
            <a:ext cx="3702900" cy="958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Jiidista qaacidada (formula) hoos waxay ka dhigan tahay in lagu celiyo saf kasta.</a:t>
            </a:r>
            <a:endParaRPr sz="2100"/>
          </a:p>
        </p:txBody>
      </p:sp>
      <p:cxnSp>
        <p:nvCxnSpPr>
          <p:cNvPr id="1182" name="Google Shape;1182;p103"/>
          <p:cNvCxnSpPr/>
          <p:nvPr/>
        </p:nvCxnSpPr>
        <p:spPr>
          <a:xfrm flipH="1">
            <a:off x="4724825" y="4481075"/>
            <a:ext cx="381000" cy="270000"/>
          </a:xfrm>
          <a:prstGeom prst="straightConnector1">
            <a:avLst/>
          </a:prstGeom>
          <a:noFill/>
          <a:ln cap="flat" cmpd="sng" w="28575">
            <a:solidFill>
              <a:schemeClr val="accent4"/>
            </a:solidFill>
            <a:prstDash val="solid"/>
            <a:round/>
            <a:headEnd len="med" w="med" type="none"/>
            <a:tailEnd len="med" w="med" type="triangle"/>
          </a:ln>
        </p:spPr>
      </p:cxnSp>
      <p:pic>
        <p:nvPicPr>
          <p:cNvPr id="1183" name="Google Shape;1183;p103"/>
          <p:cNvPicPr preferRelativeResize="0"/>
          <p:nvPr/>
        </p:nvPicPr>
        <p:blipFill>
          <a:blip r:embed="rId4">
            <a:alphaModFix/>
          </a:blip>
          <a:stretch>
            <a:fillRect/>
          </a:stretch>
        </p:blipFill>
        <p:spPr>
          <a:xfrm>
            <a:off x="324901" y="798218"/>
            <a:ext cx="4399775" cy="4009856"/>
          </a:xfrm>
          <a:prstGeom prst="rect">
            <a:avLst/>
          </a:prstGeom>
          <a:noFill/>
          <a:ln>
            <a:noFill/>
          </a:ln>
        </p:spPr>
      </p:pic>
      <p:pic>
        <p:nvPicPr>
          <p:cNvPr id="1184" name="Google Shape;1184;p103"/>
          <p:cNvPicPr preferRelativeResize="0"/>
          <p:nvPr/>
        </p:nvPicPr>
        <p:blipFill rotWithShape="1">
          <a:blip r:embed="rId5">
            <a:alphaModFix/>
          </a:blip>
          <a:srcRect b="86221" l="0" r="6182" t="7458"/>
          <a:stretch/>
        </p:blipFill>
        <p:spPr>
          <a:xfrm>
            <a:off x="793650" y="1975950"/>
            <a:ext cx="1717775" cy="1916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8" name="Shape 1188"/>
        <p:cNvGrpSpPr/>
        <p:nvPr/>
      </p:nvGrpSpPr>
      <p:grpSpPr>
        <a:xfrm>
          <a:off x="0" y="0"/>
          <a:ext cx="0" cy="0"/>
          <a:chOff x="0" y="0"/>
          <a:chExt cx="0" cy="0"/>
        </a:xfrm>
      </p:grpSpPr>
      <p:pic>
        <p:nvPicPr>
          <p:cNvPr id="1189" name="Google Shape;1189;p104"/>
          <p:cNvPicPr preferRelativeResize="0"/>
          <p:nvPr/>
        </p:nvPicPr>
        <p:blipFill>
          <a:blip r:embed="rId3">
            <a:alphaModFix/>
          </a:blip>
          <a:stretch>
            <a:fillRect/>
          </a:stretch>
        </p:blipFill>
        <p:spPr>
          <a:xfrm>
            <a:off x="325000" y="823175"/>
            <a:ext cx="4399774" cy="4020301"/>
          </a:xfrm>
          <a:prstGeom prst="rect">
            <a:avLst/>
          </a:prstGeom>
          <a:noFill/>
          <a:ln>
            <a:noFill/>
          </a:ln>
        </p:spPr>
      </p:pic>
      <p:sp>
        <p:nvSpPr>
          <p:cNvPr id="1190" name="Google Shape;1190;p10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Faa'iido (Profit) boqolleyda (percentages)</a:t>
            </a:r>
            <a:endParaRPr/>
          </a:p>
        </p:txBody>
      </p:sp>
      <p:sp>
        <p:nvSpPr>
          <p:cNvPr id="1191" name="Google Shape;1191;p104"/>
          <p:cNvSpPr txBox="1"/>
          <p:nvPr>
            <p:ph idx="1" type="body"/>
          </p:nvPr>
        </p:nvSpPr>
        <p:spPr>
          <a:xfrm>
            <a:off x="5117050" y="3090875"/>
            <a:ext cx="3702900" cy="958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Waxay u baahan yihiin inay hagaajiyaan qaacidada (formula) alaab kasta oo G.P. (target) aanu ahayn 40%</a:t>
            </a:r>
            <a:r>
              <a:rPr lang="en-GB" sz="1800">
                <a:latin typeface="Lexend"/>
              </a:rPr>
              <a:t/>
            </a:r>
            <a:r>
              <a:rPr lang="en-GB" sz="1800">
                <a:latin typeface="Lexend"/>
              </a:rPr>
              <a:t/>
            </a:r>
            <a:r>
              <a:rPr lang="en-GB" sz="1800">
                <a:latin typeface="Lexend"/>
                <a:ea typeface="Times New Roman"/>
                <a:cs typeface="Times New Roman"/>
                <a:sym typeface="Times New Roman"/>
              </a:rPr>
              <a:t/>
            </a:r>
            <a:endParaRPr sz="2300"/>
          </a:p>
        </p:txBody>
      </p:sp>
      <p:pic>
        <p:nvPicPr>
          <p:cNvPr id="1192" name="Google Shape;1192;p104"/>
          <p:cNvPicPr preferRelativeResize="0"/>
          <p:nvPr/>
        </p:nvPicPr>
        <p:blipFill>
          <a:blip r:embed="rId4">
            <a:alphaModFix/>
          </a:blip>
          <a:stretch>
            <a:fillRect/>
          </a:stretch>
        </p:blipFill>
        <p:spPr>
          <a:xfrm>
            <a:off x="324901" y="798218"/>
            <a:ext cx="4399775" cy="4009856"/>
          </a:xfrm>
          <a:prstGeom prst="rect">
            <a:avLst/>
          </a:prstGeom>
          <a:noFill/>
          <a:ln>
            <a:noFill/>
          </a:ln>
        </p:spPr>
      </p:pic>
      <p:sp>
        <p:nvSpPr>
          <p:cNvPr id="1193" name="Google Shape;1193;p104"/>
          <p:cNvSpPr/>
          <p:nvPr/>
        </p:nvSpPr>
        <p:spPr>
          <a:xfrm>
            <a:off x="723650" y="4034358"/>
            <a:ext cx="1592100" cy="270000"/>
          </a:xfrm>
          <a:prstGeom prst="roundRect">
            <a:avLst>
              <a:gd fmla="val 16667" name="adj"/>
            </a:avLst>
          </a:prstGeom>
          <a:noFill/>
          <a:ln cap="flat" cmpd="sng" w="38100">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4" name="Google Shape;1194;p104"/>
          <p:cNvSpPr/>
          <p:nvPr/>
        </p:nvSpPr>
        <p:spPr>
          <a:xfrm>
            <a:off x="3802258" y="4262950"/>
            <a:ext cx="754500" cy="488100"/>
          </a:xfrm>
          <a:prstGeom prst="roundRect">
            <a:avLst>
              <a:gd fmla="val 16667" name="adj"/>
            </a:avLst>
          </a:prstGeom>
          <a:noFill/>
          <a:ln cap="flat" cmpd="sng" w="38100">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95" name="Google Shape;1195;p104"/>
          <p:cNvCxnSpPr/>
          <p:nvPr/>
        </p:nvCxnSpPr>
        <p:spPr>
          <a:xfrm flipH="1">
            <a:off x="4618125" y="3881275"/>
            <a:ext cx="422400" cy="351600"/>
          </a:xfrm>
          <a:prstGeom prst="straightConnector1">
            <a:avLst/>
          </a:prstGeom>
          <a:noFill/>
          <a:ln cap="flat" cmpd="sng" w="28575">
            <a:solidFill>
              <a:schemeClr val="accent4"/>
            </a:solidFill>
            <a:prstDash val="solid"/>
            <a:round/>
            <a:headEnd len="med" w="med" type="none"/>
            <a:tailEnd len="med" w="med" type="triangle"/>
          </a:ln>
        </p:spPr>
      </p:cxnSp>
      <p:cxnSp>
        <p:nvCxnSpPr>
          <p:cNvPr id="1196" name="Google Shape;1196;p104"/>
          <p:cNvCxnSpPr>
            <a:endCxn id="1193" idx="3"/>
          </p:cNvCxnSpPr>
          <p:nvPr/>
        </p:nvCxnSpPr>
        <p:spPr>
          <a:xfrm flipH="1">
            <a:off x="2315750" y="3728958"/>
            <a:ext cx="2724900" cy="440400"/>
          </a:xfrm>
          <a:prstGeom prst="straightConnector1">
            <a:avLst/>
          </a:prstGeom>
          <a:noFill/>
          <a:ln cap="flat" cmpd="sng" w="28575">
            <a:solidFill>
              <a:schemeClr val="accent4"/>
            </a:solidFill>
            <a:prstDash val="solid"/>
            <a:round/>
            <a:headEnd len="med" w="med" type="none"/>
            <a:tailEnd len="med" w="med" type="triangle"/>
          </a:ln>
        </p:spPr>
      </p:cxnSp>
      <p:pic>
        <p:nvPicPr>
          <p:cNvPr id="1197" name="Google Shape;1197;p104"/>
          <p:cNvPicPr preferRelativeResize="0"/>
          <p:nvPr/>
        </p:nvPicPr>
        <p:blipFill>
          <a:blip r:embed="rId5">
            <a:alphaModFix/>
          </a:blip>
          <a:stretch>
            <a:fillRect/>
          </a:stretch>
        </p:blipFill>
        <p:spPr>
          <a:xfrm>
            <a:off x="3365417" y="3729045"/>
            <a:ext cx="1592100" cy="1079203"/>
          </a:xfrm>
          <a:prstGeom prst="rect">
            <a:avLst/>
          </a:prstGeom>
          <a:noFill/>
          <a:ln>
            <a:noFill/>
          </a:ln>
        </p:spPr>
      </p:pic>
      <p:sp>
        <p:nvSpPr>
          <p:cNvPr id="1198" name="Google Shape;1198;p104"/>
          <p:cNvSpPr txBox="1"/>
          <p:nvPr>
            <p:ph idx="1" type="body"/>
          </p:nvPr>
        </p:nvSpPr>
        <p:spPr>
          <a:xfrm>
            <a:off x="5117050" y="1643075"/>
            <a:ext cx="3702900" cy="706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Beddel 0.6 ilaa 0.5 si ay u muujiso G.P. (target) kan, oo koobiyee qaacidada (formula) hoos.</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sz="2300"/>
          </a:p>
        </p:txBody>
      </p:sp>
      <p:pic>
        <p:nvPicPr>
          <p:cNvPr id="1199" name="Google Shape;1199;p104"/>
          <p:cNvPicPr preferRelativeResize="0"/>
          <p:nvPr/>
        </p:nvPicPr>
        <p:blipFill rotWithShape="1">
          <a:blip r:embed="rId6">
            <a:alphaModFix/>
          </a:blip>
          <a:srcRect b="86221" l="0" r="6182" t="7458"/>
          <a:stretch/>
        </p:blipFill>
        <p:spPr>
          <a:xfrm>
            <a:off x="793650" y="1975950"/>
            <a:ext cx="1717775" cy="1916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19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9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9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3" name="Shape 1203"/>
        <p:cNvGrpSpPr/>
        <p:nvPr/>
      </p:nvGrpSpPr>
      <p:grpSpPr>
        <a:xfrm>
          <a:off x="0" y="0"/>
          <a:ext cx="0" cy="0"/>
          <a:chOff x="0" y="0"/>
          <a:chExt cx="0" cy="0"/>
        </a:xfrm>
      </p:grpSpPr>
      <p:pic>
        <p:nvPicPr>
          <p:cNvPr id="1204" name="Google Shape;1204;p105"/>
          <p:cNvPicPr preferRelativeResize="0"/>
          <p:nvPr/>
        </p:nvPicPr>
        <p:blipFill>
          <a:blip r:embed="rId3">
            <a:alphaModFix/>
          </a:blip>
          <a:stretch>
            <a:fillRect/>
          </a:stretch>
        </p:blipFill>
        <p:spPr>
          <a:xfrm>
            <a:off x="335509" y="784584"/>
            <a:ext cx="4399776" cy="4023167"/>
          </a:xfrm>
          <a:prstGeom prst="rect">
            <a:avLst/>
          </a:prstGeom>
          <a:noFill/>
          <a:ln>
            <a:noFill/>
          </a:ln>
        </p:spPr>
      </p:pic>
      <p:sp>
        <p:nvSpPr>
          <p:cNvPr id="1205" name="Google Shape;1205;p10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Faa'iido (Profit) boqolleyda (percentages)</a:t>
            </a:r>
            <a:endParaRPr/>
          </a:p>
        </p:txBody>
      </p:sp>
      <p:sp>
        <p:nvSpPr>
          <p:cNvPr id="1206" name="Google Shape;1206;p105"/>
          <p:cNvSpPr txBox="1"/>
          <p:nvPr>
            <p:ph idx="1" type="body"/>
          </p:nvPr>
        </p:nvSpPr>
        <p:spPr>
          <a:xfrm>
            <a:off x="5117050" y="804875"/>
            <a:ext cx="3702900" cy="706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rPr>
              <a:t>Daqiiqado gudahood Axmed iyo Isra waxay xisaabin karaan qiimaha (value) iibka ugu yar noocyo badan oo alaab ah iyagoo isticmaalaya xaashida (spreadsheet) iyo qaacidada (formula).</a:t>
            </a:r>
            <a:endParaRPr sz="2300"/>
          </a:p>
        </p:txBody>
      </p:sp>
      <p:pic>
        <p:nvPicPr>
          <p:cNvPr id="1207" name="Google Shape;1207;p105"/>
          <p:cNvPicPr preferRelativeResize="0"/>
          <p:nvPr/>
        </p:nvPicPr>
        <p:blipFill rotWithShape="1">
          <a:blip r:embed="rId4">
            <a:alphaModFix/>
          </a:blip>
          <a:srcRect b="86221" l="0" r="6182" t="7458"/>
          <a:stretch/>
        </p:blipFill>
        <p:spPr>
          <a:xfrm>
            <a:off x="801192" y="1983492"/>
            <a:ext cx="1717775" cy="1916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1" name="Shape 1211"/>
        <p:cNvGrpSpPr/>
        <p:nvPr/>
      </p:nvGrpSpPr>
      <p:grpSpPr>
        <a:xfrm>
          <a:off x="0" y="0"/>
          <a:ext cx="0" cy="0"/>
          <a:chOff x="0" y="0"/>
          <a:chExt cx="0" cy="0"/>
        </a:xfrm>
      </p:grpSpPr>
      <p:pic>
        <p:nvPicPr>
          <p:cNvPr id="1212" name="Google Shape;1212;p106"/>
          <p:cNvPicPr preferRelativeResize="0"/>
          <p:nvPr/>
        </p:nvPicPr>
        <p:blipFill>
          <a:blip r:embed="rId3">
            <a:alphaModFix/>
          </a:blip>
          <a:stretch>
            <a:fillRect/>
          </a:stretch>
        </p:blipFill>
        <p:spPr>
          <a:xfrm>
            <a:off x="335425" y="806401"/>
            <a:ext cx="6419602" cy="2093275"/>
          </a:xfrm>
          <a:prstGeom prst="rect">
            <a:avLst/>
          </a:prstGeom>
          <a:noFill/>
          <a:ln>
            <a:noFill/>
          </a:ln>
        </p:spPr>
      </p:pic>
      <p:pic>
        <p:nvPicPr>
          <p:cNvPr id="1213" name="Google Shape;1213;p106"/>
          <p:cNvPicPr preferRelativeResize="0"/>
          <p:nvPr/>
        </p:nvPicPr>
        <p:blipFill>
          <a:blip r:embed="rId4">
            <a:alphaModFix/>
          </a:blip>
          <a:stretch>
            <a:fillRect/>
          </a:stretch>
        </p:blipFill>
        <p:spPr>
          <a:xfrm>
            <a:off x="335422" y="797047"/>
            <a:ext cx="6419598" cy="2106413"/>
          </a:xfrm>
          <a:prstGeom prst="rect">
            <a:avLst/>
          </a:prstGeom>
          <a:noFill/>
          <a:ln>
            <a:noFill/>
          </a:ln>
        </p:spPr>
      </p:pic>
      <p:sp>
        <p:nvSpPr>
          <p:cNvPr id="1214" name="Google Shape;1214;p10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Faa'iido (Profit) boqolleyda (percentages)</a:t>
            </a:r>
            <a:endParaRPr/>
          </a:p>
        </p:txBody>
      </p:sp>
      <p:sp>
        <p:nvSpPr>
          <p:cNvPr id="1215" name="Google Shape;1215;p106"/>
          <p:cNvSpPr txBox="1"/>
          <p:nvPr>
            <p:ph idx="1" type="body"/>
          </p:nvPr>
        </p:nvSpPr>
        <p:spPr>
          <a:xfrm>
            <a:off x="335425" y="3090875"/>
            <a:ext cx="8484600" cy="1229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rPr>
              <a:t>Ganacsi yar ma iibin doono dhammaan alaabtiisa qiimaha (value) ugu yar ee la xisaabiyay. Waxay eegi doonaan suuqa (market) si ay u fahmaan waxa ay kuwa la tartamaya (competitors) ku dallaca iyo waxa macaamiishoodu diyaar u yihiin inay bixiyaan ka hor inta aanay go'aamin qiimaha (value) iibka.</a:t>
            </a:r>
            <a:r>
              <a:rPr lang="en-GB" sz="1400">
                <a:latin typeface="Lexend"/>
              </a:rPr>
              <a:t/>
            </a:r>
            <a:r>
              <a:rPr lang="en-GB" sz="1400">
                <a:latin typeface="Lexend"/>
              </a:rPr>
              <a:t/>
            </a:r>
            <a:r>
              <a:rPr lang="en-GB" sz="1400">
                <a:latin typeface="Lexend"/>
              </a:rPr>
              <a:t/>
            </a:r>
            <a:r>
              <a:rPr lang="en-GB" sz="1400">
                <a:latin typeface="Lexend"/>
              </a:rPr>
              <a:t/>
            </a:r>
            <a:endParaRPr/>
          </a:p>
        </p:txBody>
      </p:sp>
      <p:pic>
        <p:nvPicPr>
          <p:cNvPr id="1216" name="Google Shape;1216;p106"/>
          <p:cNvPicPr preferRelativeResize="0"/>
          <p:nvPr/>
        </p:nvPicPr>
        <p:blipFill rotWithShape="1">
          <a:blip r:embed="rId5">
            <a:alphaModFix/>
          </a:blip>
          <a:srcRect b="86221" l="0" r="6182" t="7458"/>
          <a:stretch/>
        </p:blipFill>
        <p:spPr>
          <a:xfrm>
            <a:off x="793650" y="1945783"/>
            <a:ext cx="1717775" cy="1916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0" name="Shape 1220"/>
        <p:cNvGrpSpPr/>
        <p:nvPr/>
      </p:nvGrpSpPr>
      <p:grpSpPr>
        <a:xfrm>
          <a:off x="0" y="0"/>
          <a:ext cx="0" cy="0"/>
          <a:chOff x="0" y="0"/>
          <a:chExt cx="0" cy="0"/>
        </a:xfrm>
      </p:grpSpPr>
      <p:pic>
        <p:nvPicPr>
          <p:cNvPr id="1221" name="Google Shape;1221;p107"/>
          <p:cNvPicPr preferRelativeResize="0"/>
          <p:nvPr/>
        </p:nvPicPr>
        <p:blipFill>
          <a:blip r:embed="rId3">
            <a:alphaModFix/>
          </a:blip>
          <a:stretch>
            <a:fillRect/>
          </a:stretch>
        </p:blipFill>
        <p:spPr>
          <a:xfrm>
            <a:off x="335422" y="797047"/>
            <a:ext cx="6419598" cy="2106413"/>
          </a:xfrm>
          <a:prstGeom prst="rect">
            <a:avLst/>
          </a:prstGeom>
          <a:noFill/>
          <a:ln>
            <a:noFill/>
          </a:ln>
        </p:spPr>
      </p:pic>
      <p:sp>
        <p:nvSpPr>
          <p:cNvPr id="1222" name="Google Shape;1222;p10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Faa'iido (Profit) boqolleyda (percentages)</a:t>
            </a:r>
            <a:endParaRPr/>
          </a:p>
        </p:txBody>
      </p:sp>
      <p:sp>
        <p:nvSpPr>
          <p:cNvPr id="1223" name="Google Shape;1223;p107"/>
          <p:cNvSpPr txBox="1"/>
          <p:nvPr>
            <p:ph idx="1" type="body"/>
          </p:nvPr>
        </p:nvSpPr>
        <p:spPr>
          <a:xfrm>
            <a:off x="335425" y="3090875"/>
            <a:ext cx="84846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a:latin typeface="Lexend"/>
              </a:rPr>
              <a:t>Ka dib go'aaminta qiimaha (value) iibka, qaacido (formula) kale ayaa lagu qori karaa tiirka 'Gross profit %' si ay si toos ah ugu xisaabiso taas alaab kasta.</a:t>
            </a:r>
            <a:endParaRPr/>
          </a:p>
        </p:txBody>
      </p:sp>
      <p:pic>
        <p:nvPicPr>
          <p:cNvPr descr="&lt;math xmlns=&quot;http://www.w3.org/1998/Math/MathML&quot; display=&quot;block&quot; data-is-equatio=&quot;1&quot; data-latex=&quot;\text{Gross profit margin (%)}=\frac{\text{Selling price}\ -\text{Cost price}}{\text{Selling price}}\times100&quot;&gt;&lt;mtext&gt;Gross profit margin (%)&lt;/mtext&gt;&lt;mo&gt;=&lt;/mo&gt;&lt;mfrac&gt;&lt;mrow&gt;&lt;mtext&gt;Selling price&lt;/mtext&gt;&lt;mtext&gt;&lt;/mtext&gt;&lt;mo&gt;−&lt;/mo&gt;&lt;mtext&gt;Cost price&lt;/mtext&gt;&lt;/mrow&gt;&lt;mtext&gt;Selling price&lt;/mtext&gt;&lt;/mfrac&gt;&lt;mo&gt;×&lt;/mo&gt;&lt;mn&gt;100&lt;/mn&gt;&lt;/math&gt;" id="1224" name="Google Shape;1224;p107" title="Gross profit margin open paren percent sign close paren equals the fraction with numerator Selling price minus Cost price and denominator Selling price times 100"/>
          <p:cNvPicPr preferRelativeResize="0"/>
          <p:nvPr/>
        </p:nvPicPr>
        <p:blipFill>
          <a:blip r:embed="rId4">
            <a:alphaModFix/>
          </a:blip>
          <a:stretch>
            <a:fillRect/>
          </a:stretch>
        </p:blipFill>
        <p:spPr>
          <a:xfrm>
            <a:off x="823225" y="4169950"/>
            <a:ext cx="6678755" cy="656016"/>
          </a:xfrm>
          <a:prstGeom prst="rect">
            <a:avLst/>
          </a:prstGeom>
          <a:noFill/>
          <a:ln>
            <a:noFill/>
          </a:ln>
        </p:spPr>
      </p:pic>
      <p:pic>
        <p:nvPicPr>
          <p:cNvPr id="1225" name="Google Shape;1225;p107"/>
          <p:cNvPicPr preferRelativeResize="0"/>
          <p:nvPr/>
        </p:nvPicPr>
        <p:blipFill>
          <a:blip r:embed="rId5">
            <a:alphaModFix/>
          </a:blip>
          <a:stretch>
            <a:fillRect/>
          </a:stretch>
        </p:blipFill>
        <p:spPr>
          <a:xfrm>
            <a:off x="5748338" y="1811451"/>
            <a:ext cx="2981325" cy="514350"/>
          </a:xfrm>
          <a:prstGeom prst="rect">
            <a:avLst/>
          </a:prstGeom>
          <a:noFill/>
          <a:ln>
            <a:noFill/>
          </a:ln>
        </p:spPr>
      </p:pic>
      <p:pic>
        <p:nvPicPr>
          <p:cNvPr id="1226" name="Google Shape;1226;p107"/>
          <p:cNvPicPr preferRelativeResize="0"/>
          <p:nvPr/>
        </p:nvPicPr>
        <p:blipFill>
          <a:blip r:embed="rId6">
            <a:alphaModFix/>
          </a:blip>
          <a:stretch>
            <a:fillRect/>
          </a:stretch>
        </p:blipFill>
        <p:spPr>
          <a:xfrm>
            <a:off x="335425" y="821600"/>
            <a:ext cx="6415890" cy="2106400"/>
          </a:xfrm>
          <a:prstGeom prst="rect">
            <a:avLst/>
          </a:prstGeom>
          <a:noFill/>
          <a:ln>
            <a:noFill/>
          </a:ln>
        </p:spPr>
      </p:pic>
      <p:pic>
        <p:nvPicPr>
          <p:cNvPr id="1227" name="Google Shape;1227;p107"/>
          <p:cNvPicPr preferRelativeResize="0"/>
          <p:nvPr/>
        </p:nvPicPr>
        <p:blipFill rotWithShape="1">
          <a:blip r:embed="rId7">
            <a:alphaModFix/>
          </a:blip>
          <a:srcRect b="86221" l="0" r="6182" t="7458"/>
          <a:stretch/>
        </p:blipFill>
        <p:spPr>
          <a:xfrm>
            <a:off x="793650" y="1975950"/>
            <a:ext cx="1717775" cy="1916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22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1" name="Shape 1231"/>
        <p:cNvGrpSpPr/>
        <p:nvPr/>
      </p:nvGrpSpPr>
      <p:grpSpPr>
        <a:xfrm>
          <a:off x="0" y="0"/>
          <a:ext cx="0" cy="0"/>
          <a:chOff x="0" y="0"/>
          <a:chExt cx="0" cy="0"/>
        </a:xfrm>
      </p:grpSpPr>
      <p:pic>
        <p:nvPicPr>
          <p:cNvPr id="1232" name="Google Shape;1232;p108"/>
          <p:cNvPicPr preferRelativeResize="0"/>
          <p:nvPr/>
        </p:nvPicPr>
        <p:blipFill>
          <a:blip r:embed="rId3">
            <a:alphaModFix/>
          </a:blip>
          <a:stretch>
            <a:fillRect/>
          </a:stretch>
        </p:blipFill>
        <p:spPr>
          <a:xfrm>
            <a:off x="322025" y="781800"/>
            <a:ext cx="6019676" cy="3722775"/>
          </a:xfrm>
          <a:prstGeom prst="rect">
            <a:avLst/>
          </a:prstGeom>
          <a:noFill/>
          <a:ln>
            <a:noFill/>
          </a:ln>
        </p:spPr>
      </p:pic>
      <p:sp>
        <p:nvSpPr>
          <p:cNvPr id="1233" name="Google Shape;1233;p10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Faa'iido (Profit) boqolleyda (percentages)</a:t>
            </a:r>
            <a:endParaRPr/>
          </a:p>
        </p:txBody>
      </p:sp>
      <p:sp>
        <p:nvSpPr>
          <p:cNvPr id="1234" name="Google Shape;1234;p108"/>
          <p:cNvSpPr txBox="1"/>
          <p:nvPr>
            <p:ph idx="1" type="body"/>
          </p:nvPr>
        </p:nvSpPr>
        <p:spPr>
          <a:xfrm>
            <a:off x="6494775" y="1643075"/>
            <a:ext cx="2325300" cy="1273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rPr>
              <a:t>Axmed iyo Isra hadda way fahmi karaan waxa alaabtooda ugu faa'iidada badan (most profitable).</a:t>
            </a:r>
            <a:endParaRPr/>
          </a:p>
        </p:txBody>
      </p:sp>
      <p:sp>
        <p:nvSpPr>
          <p:cNvPr id="1235" name="Google Shape;1235;p108"/>
          <p:cNvSpPr/>
          <p:nvPr/>
        </p:nvSpPr>
        <p:spPr>
          <a:xfrm>
            <a:off x="5539558" y="1814674"/>
            <a:ext cx="603000" cy="1011600"/>
          </a:xfrm>
          <a:prstGeom prst="roundRect">
            <a:avLst>
              <a:gd fmla="val 16667" name="adj"/>
            </a:avLst>
          </a:prstGeom>
          <a:noFill/>
          <a:ln cap="flat" cmpd="sng" w="38100">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236" name="Google Shape;1236;p108"/>
          <p:cNvPicPr preferRelativeResize="0"/>
          <p:nvPr/>
        </p:nvPicPr>
        <p:blipFill rotWithShape="1">
          <a:blip r:embed="rId4">
            <a:alphaModFix/>
          </a:blip>
          <a:srcRect b="86221" l="0" r="6182" t="7458"/>
          <a:stretch/>
        </p:blipFill>
        <p:spPr>
          <a:xfrm>
            <a:off x="748399" y="1869575"/>
            <a:ext cx="1627275" cy="181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0" name="Shape 1240"/>
        <p:cNvGrpSpPr/>
        <p:nvPr/>
      </p:nvGrpSpPr>
      <p:grpSpPr>
        <a:xfrm>
          <a:off x="0" y="0"/>
          <a:ext cx="0" cy="0"/>
          <a:chOff x="0" y="0"/>
          <a:chExt cx="0" cy="0"/>
        </a:xfrm>
      </p:grpSpPr>
      <p:sp>
        <p:nvSpPr>
          <p:cNvPr id="1241" name="Google Shape;1241;p109"/>
          <p:cNvSpPr txBox="1"/>
          <p:nvPr>
            <p:ph idx="1" type="body"/>
          </p:nvPr>
        </p:nvSpPr>
        <p:spPr>
          <a:xfrm>
            <a:off x="324000" y="759300"/>
            <a:ext cx="3684000" cy="39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Shaxdan (spreadsheet) qaaciddada (formula) noocee ah ayaa loo qorayaa unugga (cell) C3?</a:t>
            </a:r>
            <a:r>
              <a:rPr lang="en-GB" sz="1800">
                <a:latin typeface="Lexend"/>
                <a:ea typeface="Times New Roman"/>
                <a:cs typeface="Times New Roman"/>
                <a:sym typeface="Times New Roman"/>
              </a:rPr>
              <a:t/>
            </a:r>
            <a:r>
              <a:rPr lang="en-GB" sz="1800">
                <a:latin typeface="Lexend"/>
              </a:rPr>
              <a:t/>
            </a:r>
            <a:endParaRPr sz="2400">
              <a:latin typeface="Times New Roman"/>
              <a:ea typeface="Times New Roman"/>
              <a:cs typeface="Times New Roman"/>
              <a:sym typeface="Times New Roman"/>
            </a:endParaRPr>
          </a:p>
        </p:txBody>
      </p:sp>
      <p:sp>
        <p:nvSpPr>
          <p:cNvPr id="1242" name="Google Shape;1242;p10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Faa'iidada (Profit) boqolleyda (percentages)</a:t>
            </a:r>
            <a:endParaRPr/>
          </a:p>
        </p:txBody>
      </p:sp>
      <p:pic>
        <p:nvPicPr>
          <p:cNvPr id="1243" name="Google Shape;1243;p109"/>
          <p:cNvPicPr preferRelativeResize="0"/>
          <p:nvPr/>
        </p:nvPicPr>
        <p:blipFill>
          <a:blip r:embed="rId3">
            <a:alphaModFix/>
          </a:blip>
          <a:stretch>
            <a:fillRect/>
          </a:stretch>
        </p:blipFill>
        <p:spPr>
          <a:xfrm>
            <a:off x="4008024" y="821425"/>
            <a:ext cx="4811000" cy="3182326"/>
          </a:xfrm>
          <a:prstGeom prst="rect">
            <a:avLst/>
          </a:prstGeom>
          <a:noFill/>
          <a:ln>
            <a:noFill/>
          </a:ln>
        </p:spPr>
      </p:pic>
      <p:sp>
        <p:nvSpPr>
          <p:cNvPr id="1244" name="Google Shape;1244;p109"/>
          <p:cNvSpPr txBox="1"/>
          <p:nvPr>
            <p:ph idx="1" type="body"/>
          </p:nvPr>
        </p:nvSpPr>
        <p:spPr>
          <a:xfrm>
            <a:off x="1009800" y="2207100"/>
            <a:ext cx="1103700" cy="39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=B</a:t>
            </a:r>
            <a:r>
              <a:rPr lang="en-GB" sz="1800">
                <a:latin typeface="Lexend"/>
                <a:ea typeface="Times New Roman"/>
                <a:cs typeface="Times New Roman"/>
                <a:sym typeface="Times New Roman"/>
              </a:rPr>
              <a:t>3/0.6</a:t>
            </a:r>
            <a:endParaRPr sz="2400">
              <a:latin typeface="Times New Roman"/>
              <a:ea typeface="Times New Roman"/>
              <a:cs typeface="Times New Roman"/>
              <a:sym typeface="Times New Roman"/>
            </a:endParaRPr>
          </a:p>
        </p:txBody>
      </p:sp>
      <p:pic>
        <p:nvPicPr>
          <p:cNvPr id="1245" name="Google Shape;1245;p109"/>
          <p:cNvPicPr preferRelativeResize="0"/>
          <p:nvPr/>
        </p:nvPicPr>
        <p:blipFill>
          <a:blip r:embed="rId4">
            <a:alphaModFix/>
          </a:blip>
          <a:stretch>
            <a:fillRect/>
          </a:stretch>
        </p:blipFill>
        <p:spPr>
          <a:xfrm>
            <a:off x="2289183" y="3133242"/>
            <a:ext cx="396000" cy="419100"/>
          </a:xfrm>
          <a:prstGeom prst="rect">
            <a:avLst/>
          </a:prstGeom>
          <a:noFill/>
          <a:ln>
            <a:noFill/>
          </a:ln>
        </p:spPr>
      </p:pic>
      <p:grpSp>
        <p:nvGrpSpPr>
          <p:cNvPr id="1246" name="Google Shape;1246;p109"/>
          <p:cNvGrpSpPr/>
          <p:nvPr/>
        </p:nvGrpSpPr>
        <p:grpSpPr>
          <a:xfrm>
            <a:off x="338701" y="2196925"/>
            <a:ext cx="457200" cy="457200"/>
            <a:chOff x="1020916" y="1442088"/>
            <a:chExt cx="457200" cy="457200"/>
          </a:xfrm>
        </p:grpSpPr>
        <p:pic>
          <p:nvPicPr>
            <p:cNvPr id="1247" name="Google Shape;1247;p10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248" name="Google Shape;1248;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49" name="Google Shape;1249;p109"/>
          <p:cNvGrpSpPr/>
          <p:nvPr/>
        </p:nvGrpSpPr>
        <p:grpSpPr>
          <a:xfrm>
            <a:off x="338701" y="3111325"/>
            <a:ext cx="457200" cy="457200"/>
            <a:chOff x="1020916" y="1442088"/>
            <a:chExt cx="457200" cy="457200"/>
          </a:xfrm>
        </p:grpSpPr>
        <p:pic>
          <p:nvPicPr>
            <p:cNvPr id="1250" name="Google Shape;1250;p10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251" name="Google Shape;1251;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52" name="Google Shape;1252;p109"/>
          <p:cNvGrpSpPr/>
          <p:nvPr/>
        </p:nvGrpSpPr>
        <p:grpSpPr>
          <a:xfrm>
            <a:off x="338701" y="4025725"/>
            <a:ext cx="457200" cy="457200"/>
            <a:chOff x="1020916" y="1442088"/>
            <a:chExt cx="457200" cy="457200"/>
          </a:xfrm>
        </p:grpSpPr>
        <p:pic>
          <p:nvPicPr>
            <p:cNvPr id="1253" name="Google Shape;1253;p10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254" name="Google Shape;1254;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1255" name="Google Shape;1255;p109"/>
          <p:cNvSpPr txBox="1"/>
          <p:nvPr>
            <p:ph idx="1" type="body"/>
          </p:nvPr>
        </p:nvSpPr>
        <p:spPr>
          <a:xfrm>
            <a:off x="1009800" y="3152125"/>
            <a:ext cx="1305900" cy="39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=B3/0.25</a:t>
            </a:r>
            <a:endParaRPr sz="2400">
              <a:latin typeface="Times New Roman"/>
              <a:ea typeface="Times New Roman"/>
              <a:cs typeface="Times New Roman"/>
              <a:sym typeface="Times New Roman"/>
            </a:endParaRPr>
          </a:p>
        </p:txBody>
      </p:sp>
      <p:sp>
        <p:nvSpPr>
          <p:cNvPr id="1256" name="Google Shape;1256;p109"/>
          <p:cNvSpPr txBox="1"/>
          <p:nvPr>
            <p:ph idx="1" type="body"/>
          </p:nvPr>
        </p:nvSpPr>
        <p:spPr>
          <a:xfrm>
            <a:off x="1009800" y="4051208"/>
            <a:ext cx="1103700" cy="39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B3/0.25</a:t>
            </a:r>
            <a:endParaRPr sz="2400">
              <a:latin typeface="Times New Roman"/>
              <a:ea typeface="Times New Roman"/>
              <a:cs typeface="Times New Roman"/>
              <a:sym typeface="Times New Roman"/>
            </a:endParaRPr>
          </a:p>
        </p:txBody>
      </p:sp>
      <p:sp>
        <p:nvSpPr>
          <p:cNvPr id="1257" name="Google Shape;1257;p109"/>
          <p:cNvSpPr txBox="1"/>
          <p:nvPr>
            <p:ph idx="1" type="body"/>
          </p:nvPr>
        </p:nvSpPr>
        <p:spPr>
          <a:xfrm>
            <a:off x="2229000" y="2130900"/>
            <a:ext cx="1857600" cy="39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Bartilmaameedka (Target) G.P. waa 75%, ma aha 40%</a:t>
            </a:r>
            <a:endParaRPr>
              <a:latin typeface="Kalam"/>
              <a:ea typeface="Kalam"/>
              <a:cs typeface="Kalam"/>
              <a:sym typeface="Kalam"/>
            </a:endParaRPr>
          </a:p>
        </p:txBody>
      </p:sp>
      <p:sp>
        <p:nvSpPr>
          <p:cNvPr id="1258" name="Google Shape;1258;p109"/>
          <p:cNvSpPr txBox="1"/>
          <p:nvPr>
            <p:ph idx="1" type="body"/>
          </p:nvPr>
        </p:nvSpPr>
        <p:spPr>
          <a:xfrm>
            <a:off x="2229000" y="3929084"/>
            <a:ext cx="2091000" cy="39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Qaaciddada (Formula) waa inay ku jirtaa calaamadda '='.</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2" name="Shape 1262"/>
        <p:cNvGrpSpPr/>
        <p:nvPr/>
      </p:nvGrpSpPr>
      <p:grpSpPr>
        <a:xfrm>
          <a:off x="0" y="0"/>
          <a:ext cx="0" cy="0"/>
          <a:chOff x="0" y="0"/>
          <a:chExt cx="0" cy="0"/>
        </a:xfrm>
      </p:grpSpPr>
      <p:sp>
        <p:nvSpPr>
          <p:cNvPr id="1263" name="Google Shape;1263;p110"/>
          <p:cNvSpPr txBox="1"/>
          <p:nvPr>
            <p:ph idx="1" type="body"/>
          </p:nvPr>
        </p:nvSpPr>
        <p:spPr>
          <a:xfrm>
            <a:off x="324000" y="3503180"/>
            <a:ext cx="8283300" cy="39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Marka la go'aamiyo qiimaha (value) iibka (selling prices), waa maxay qaaciddada (formula) loo qoray unugga (cell) E3?</a:t>
            </a:r>
            <a:r>
              <a:rPr lang="en-GB" sz="1800">
                <a:latin typeface="Lexend"/>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endParaRPr sz="2400">
              <a:latin typeface="Times New Roman"/>
              <a:ea typeface="Times New Roman"/>
              <a:cs typeface="Times New Roman"/>
              <a:sym typeface="Times New Roman"/>
            </a:endParaRPr>
          </a:p>
        </p:txBody>
      </p:sp>
      <p:sp>
        <p:nvSpPr>
          <p:cNvPr id="1264" name="Google Shape;1264;p11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Faa'iidada (Profit) boqolleyda (percentages)</a:t>
            </a:r>
            <a:endParaRPr/>
          </a:p>
        </p:txBody>
      </p:sp>
      <p:sp>
        <p:nvSpPr>
          <p:cNvPr id="1265" name="Google Shape;1265;p110"/>
          <p:cNvSpPr txBox="1"/>
          <p:nvPr>
            <p:ph idx="1" type="body"/>
          </p:nvPr>
        </p:nvSpPr>
        <p:spPr>
          <a:xfrm>
            <a:off x="887676" y="4066856"/>
            <a:ext cx="2369400" cy="39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=(D3−B3)/D3*100</a:t>
            </a:r>
            <a:endParaRPr sz="2300">
              <a:latin typeface="Times New Roman"/>
              <a:ea typeface="Times New Roman"/>
              <a:cs typeface="Times New Roman"/>
              <a:sym typeface="Times New Roman"/>
            </a:endParaRPr>
          </a:p>
        </p:txBody>
      </p:sp>
      <p:pic>
        <p:nvPicPr>
          <p:cNvPr id="1266" name="Google Shape;1266;p110"/>
          <p:cNvPicPr preferRelativeResize="0"/>
          <p:nvPr/>
        </p:nvPicPr>
        <p:blipFill>
          <a:blip r:embed="rId3">
            <a:alphaModFix/>
          </a:blip>
          <a:stretch>
            <a:fillRect/>
          </a:stretch>
        </p:blipFill>
        <p:spPr>
          <a:xfrm>
            <a:off x="2898783" y="4291890"/>
            <a:ext cx="396000" cy="419100"/>
          </a:xfrm>
          <a:prstGeom prst="rect">
            <a:avLst/>
          </a:prstGeom>
          <a:noFill/>
          <a:ln>
            <a:noFill/>
          </a:ln>
        </p:spPr>
      </p:pic>
      <p:grpSp>
        <p:nvGrpSpPr>
          <p:cNvPr id="1267" name="Google Shape;1267;p110"/>
          <p:cNvGrpSpPr/>
          <p:nvPr/>
        </p:nvGrpSpPr>
        <p:grpSpPr>
          <a:xfrm>
            <a:off x="338701" y="4041373"/>
            <a:ext cx="457200" cy="457200"/>
            <a:chOff x="1020916" y="1442088"/>
            <a:chExt cx="457200" cy="457200"/>
          </a:xfrm>
        </p:grpSpPr>
        <p:pic>
          <p:nvPicPr>
            <p:cNvPr id="1268" name="Google Shape;1268;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69" name="Google Shape;1269;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70" name="Google Shape;1270;p110"/>
          <p:cNvGrpSpPr/>
          <p:nvPr/>
        </p:nvGrpSpPr>
        <p:grpSpPr>
          <a:xfrm>
            <a:off x="3356085" y="4041373"/>
            <a:ext cx="457200" cy="457200"/>
            <a:chOff x="1020916" y="1442088"/>
            <a:chExt cx="457200" cy="457200"/>
          </a:xfrm>
        </p:grpSpPr>
        <p:pic>
          <p:nvPicPr>
            <p:cNvPr id="1271" name="Google Shape;1271;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2" name="Google Shape;1272;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73" name="Google Shape;1273;p110"/>
          <p:cNvGrpSpPr/>
          <p:nvPr/>
        </p:nvGrpSpPr>
        <p:grpSpPr>
          <a:xfrm>
            <a:off x="6236717" y="4041373"/>
            <a:ext cx="457200" cy="457200"/>
            <a:chOff x="1020916" y="1442088"/>
            <a:chExt cx="457200" cy="457200"/>
          </a:xfrm>
        </p:grpSpPr>
        <p:pic>
          <p:nvPicPr>
            <p:cNvPr id="1274" name="Google Shape;1274;p11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5" name="Google Shape;1275;p11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1276" name="Google Shape;1276;p110"/>
          <p:cNvSpPr txBox="1"/>
          <p:nvPr>
            <p:ph idx="1" type="body"/>
          </p:nvPr>
        </p:nvSpPr>
        <p:spPr>
          <a:xfrm>
            <a:off x="3905400" y="4508748"/>
            <a:ext cx="2459400" cy="327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Waa inay leedahay qawsyo (brackets).</a:t>
            </a:r>
            <a:endParaRPr>
              <a:latin typeface="Kalam"/>
              <a:ea typeface="Kalam"/>
              <a:cs typeface="Kalam"/>
              <a:sym typeface="Kalam"/>
            </a:endParaRPr>
          </a:p>
        </p:txBody>
      </p:sp>
      <p:pic>
        <p:nvPicPr>
          <p:cNvPr id="1277" name="Google Shape;1277;p110"/>
          <p:cNvPicPr preferRelativeResize="0"/>
          <p:nvPr/>
        </p:nvPicPr>
        <p:blipFill>
          <a:blip r:embed="rId5">
            <a:alphaModFix/>
          </a:blip>
          <a:stretch>
            <a:fillRect/>
          </a:stretch>
        </p:blipFill>
        <p:spPr>
          <a:xfrm>
            <a:off x="335100" y="796525"/>
            <a:ext cx="5762352" cy="2647463"/>
          </a:xfrm>
          <a:prstGeom prst="rect">
            <a:avLst/>
          </a:prstGeom>
          <a:noFill/>
          <a:ln>
            <a:noFill/>
          </a:ln>
        </p:spPr>
      </p:pic>
      <p:sp>
        <p:nvSpPr>
          <p:cNvPr id="1278" name="Google Shape;1278;p110"/>
          <p:cNvSpPr txBox="1"/>
          <p:nvPr>
            <p:ph idx="1" type="body"/>
          </p:nvPr>
        </p:nvSpPr>
        <p:spPr>
          <a:xfrm>
            <a:off x="3889759" y="4066856"/>
            <a:ext cx="2207700" cy="39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=D3−B3/D3*100</a:t>
            </a:r>
            <a:endParaRPr sz="2300">
              <a:latin typeface="Times New Roman"/>
              <a:ea typeface="Times New Roman"/>
              <a:cs typeface="Times New Roman"/>
              <a:sym typeface="Times New Roman"/>
            </a:endParaRPr>
          </a:p>
        </p:txBody>
      </p:sp>
      <p:sp>
        <p:nvSpPr>
          <p:cNvPr id="1279" name="Google Shape;1279;p110"/>
          <p:cNvSpPr txBox="1"/>
          <p:nvPr>
            <p:ph idx="1" type="body"/>
          </p:nvPr>
        </p:nvSpPr>
        <p:spPr>
          <a:xfrm>
            <a:off x="6785699" y="4066856"/>
            <a:ext cx="2207700" cy="39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=B3−D3/B3*100</a:t>
            </a:r>
            <a:endParaRPr sz="2300">
              <a:latin typeface="Times New Roman"/>
              <a:ea typeface="Times New Roman"/>
              <a:cs typeface="Times New Roman"/>
              <a:sym typeface="Times New Roman"/>
            </a:endParaRPr>
          </a:p>
        </p:txBody>
      </p:sp>
      <p:sp>
        <p:nvSpPr>
          <p:cNvPr id="1280" name="Google Shape;1280;p110"/>
          <p:cNvSpPr txBox="1"/>
          <p:nvPr>
            <p:ph idx="1" type="body"/>
          </p:nvPr>
        </p:nvSpPr>
        <p:spPr>
          <a:xfrm>
            <a:off x="6801000" y="4508750"/>
            <a:ext cx="1559100" cy="327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Sida khaldan (Wrong order).</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4" name="Shape 1284"/>
        <p:cNvGrpSpPr/>
        <p:nvPr/>
      </p:nvGrpSpPr>
      <p:grpSpPr>
        <a:xfrm>
          <a:off x="0" y="0"/>
          <a:ext cx="0" cy="0"/>
          <a:chOff x="0" y="0"/>
          <a:chExt cx="0" cy="0"/>
        </a:xfrm>
      </p:grpSpPr>
      <p:sp>
        <p:nvSpPr>
          <p:cNvPr id="1285" name="Google Shape;1285;p111"/>
          <p:cNvSpPr txBox="1"/>
          <p:nvPr>
            <p:ph idx="1" type="body"/>
          </p:nvPr>
        </p:nvSpPr>
        <p:spPr>
          <a:xfrm>
            <a:off x="324000" y="3731775"/>
            <a:ext cx="8496000" cy="699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Shaxda (spreadsheet) oo dhamaystiran, maxay alaabta (product) aad u malaynaysaa in Axmed iyo Isra ay dhigi doonaan meesha ugu caansan (most prominent) ee kafaatiga (cafe)?</a:t>
            </a:r>
            <a:r>
              <a:rPr lang="en-GB" sz="1400">
                <a:latin typeface="Lexend"/>
              </a:rPr>
              <a:t/>
            </a:r>
            <a:r>
              <a:rPr lang="en-GB" sz="1400">
                <a:latin typeface="Lexend"/>
              </a:rPr>
              <a:t/>
            </a:r>
            <a:endParaRPr sz="2400">
              <a:latin typeface="Times New Roman"/>
              <a:ea typeface="Times New Roman"/>
              <a:cs typeface="Times New Roman"/>
              <a:sym typeface="Times New Roman"/>
            </a:endParaRPr>
          </a:p>
        </p:txBody>
      </p:sp>
      <p:sp>
        <p:nvSpPr>
          <p:cNvPr id="1286" name="Google Shape;1286;p11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Faa'iidada (Profit) boqolleyda (percentages)</a:t>
            </a:r>
            <a:endParaRPr/>
          </a:p>
        </p:txBody>
      </p:sp>
      <p:sp>
        <p:nvSpPr>
          <p:cNvPr id="1287" name="Google Shape;1287;p111"/>
          <p:cNvSpPr txBox="1"/>
          <p:nvPr>
            <p:ph idx="1" type="body"/>
          </p:nvPr>
        </p:nvSpPr>
        <p:spPr>
          <a:xfrm>
            <a:off x="339308" y="4478125"/>
            <a:ext cx="7048500" cy="327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Keega (cake) liinta (lemon drizzle) sababtoo ah waxay leedahay G.P. % ugu sarreeya (highest).</a:t>
            </a:r>
            <a:endParaRPr>
              <a:latin typeface="Kalam"/>
              <a:ea typeface="Kalam"/>
              <a:cs typeface="Kalam"/>
              <a:sym typeface="Kalam"/>
            </a:endParaRPr>
          </a:p>
        </p:txBody>
      </p:sp>
      <p:pic>
        <p:nvPicPr>
          <p:cNvPr id="1288" name="Google Shape;1288;p111"/>
          <p:cNvPicPr preferRelativeResize="0"/>
          <p:nvPr/>
        </p:nvPicPr>
        <p:blipFill>
          <a:blip r:embed="rId3">
            <a:alphaModFix/>
          </a:blip>
          <a:stretch>
            <a:fillRect/>
          </a:stretch>
        </p:blipFill>
        <p:spPr>
          <a:xfrm>
            <a:off x="335126" y="796526"/>
            <a:ext cx="7048499" cy="2918457"/>
          </a:xfrm>
          <a:prstGeom prst="rect">
            <a:avLst/>
          </a:prstGeom>
          <a:noFill/>
          <a:ln>
            <a:noFill/>
          </a:ln>
        </p:spPr>
      </p:pic>
      <p:sp>
        <p:nvSpPr>
          <p:cNvPr id="1289" name="Google Shape;1289;p111"/>
          <p:cNvSpPr/>
          <p:nvPr/>
        </p:nvSpPr>
        <p:spPr>
          <a:xfrm>
            <a:off x="6484575" y="1525185"/>
            <a:ext cx="603000" cy="327300"/>
          </a:xfrm>
          <a:prstGeom prst="roundRect">
            <a:avLst>
              <a:gd fmla="val 16667" name="adj"/>
            </a:avLst>
          </a:prstGeom>
          <a:noFill/>
          <a:ln cap="flat" cmpd="sng" w="38100">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3" name="Shape 1293"/>
        <p:cNvGrpSpPr/>
        <p:nvPr/>
      </p:nvGrpSpPr>
      <p:grpSpPr>
        <a:xfrm>
          <a:off x="0" y="0"/>
          <a:ext cx="0" cy="0"/>
          <a:chOff x="0" y="0"/>
          <a:chExt cx="0" cy="0"/>
        </a:xfrm>
      </p:grpSpPr>
      <p:sp>
        <p:nvSpPr>
          <p:cNvPr id="1294" name="Google Shape;1294;p112"/>
          <p:cNvSpPr txBox="1"/>
          <p:nvPr>
            <p:ph idx="1" type="body"/>
          </p:nvPr>
        </p:nvSpPr>
        <p:spPr>
          <a:xfrm>
            <a:off x="324000" y="759300"/>
            <a:ext cx="8496000" cy="718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latin typeface="Lexend"/>
              </a:rPr>
              <a:t>1) Buuxi meelaha bannaan (blanks) ee natiijooyinka (results) sanadaha ugu horreeya ee ganacsigan yar (small business) oo faallo ka bixi sida faa'iidadooda (profit margin) u isbeddeleysa.</a:t>
            </a:r>
            <a:endParaRPr/>
          </a:p>
        </p:txBody>
      </p:sp>
      <p:sp>
        <p:nvSpPr>
          <p:cNvPr id="1295" name="Google Shape;1295;p11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Faa'iidada (Profit) boqolleyda (percentages)</a:t>
            </a:r>
            <a:endParaRPr/>
          </a:p>
        </p:txBody>
      </p:sp>
      <p:graphicFrame>
        <p:nvGraphicFramePr>
          <p:cNvPr id="1296" name="Google Shape;1296;p112"/>
          <p:cNvGraphicFramePr/>
          <p:nvPr/>
        </p:nvGraphicFramePr>
        <p:xfrm>
          <a:off x="1065807" y="1612991"/>
          <a:ext cx="3000000" cy="3000000"/>
        </p:xfrm>
        <a:graphic>
          <a:graphicData uri="http://schemas.openxmlformats.org/drawingml/2006/table">
            <a:tbl>
              <a:tblPr>
                <a:noFill/>
                <a:tableStyleId>{F453CC0F-1499-456E-8E7E-2329420C4EBA}</a:tableStyleId>
              </a:tblPr>
              <a:tblGrid>
                <a:gridCol w="1514100"/>
                <a:gridCol w="1514100"/>
                <a:gridCol w="1514100"/>
                <a:gridCol w="2340725"/>
              </a:tblGrid>
              <a:tr h="3753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Faa'iidada guud (Gross profit)</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Dakhliga (Revenue)</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Faa'iidada guud ee boqolleyda (Gross profit margin)</a:t>
                      </a:r>
                      <a:endParaRPr sz="1800">
                        <a:solidFill>
                          <a:schemeClr val="dk1"/>
                        </a:solidFill>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75350">
                <a:tc>
                  <a:txBody>
                    <a:bodyPr/>
                    <a:lstStyle/>
                    <a:p>
                      <a:pPr indent="0" lvl="0" marL="0" rtl="0" algn="ctr">
                        <a:spcBef>
                          <a:spcPts val="0"/>
                        </a:spcBef>
                        <a:spcAft>
                          <a:spcPts val="0"/>
                        </a:spcAft>
                        <a:buNone/>
                      </a:pPr>
                      <a:r>
                        <a:rPr lang="en-GB" sz="1000">
                          <a:latin typeface="Lexend"/>
                          <a:ea typeface="Lexend"/>
                          <a:cs typeface="Lexend"/>
                          <a:sym typeface="Lexend"/>
                        </a:rPr>
                        <a:t>Sannadka koowaad (Year one)</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labaad (Year two)</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 </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saddexaad (Year three)</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 </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£48 000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a:t>
                      </a:r>
                      <a:r>
                        <a:rPr lang="en-GB" sz="2000">
                          <a:solidFill>
                            <a:schemeClr val="dk1"/>
                          </a:solidFill>
                          <a:latin typeface="Times New Roman"/>
                          <a:ea typeface="Times New Roman"/>
                          <a:cs typeface="Times New Roman"/>
                          <a:sym typeface="Times New Roman"/>
                        </a:rPr>
                        <a:t>2.5%</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afraad (Year four)</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 </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40</a:t>
                      </a:r>
                      <a:r>
                        <a:rPr lang="en-GB" sz="2000">
                          <a:solidFill>
                            <a:schemeClr val="dk1"/>
                          </a:solidFill>
                          <a:latin typeface="Times New Roman"/>
                          <a:ea typeface="Times New Roman"/>
                          <a:cs typeface="Times New Roman"/>
                          <a:sym typeface="Times New Roman"/>
                        </a:rPr>
                        <a:t>%</a:t>
                      </a:r>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shanaad (Year five)</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£24 500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£56 000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2000">
                          <a:solidFill>
                            <a:schemeClr val="dk1"/>
                          </a:solidFill>
                          <a:latin typeface="Times New Roman"/>
                          <a:ea typeface="Times New Roman"/>
                          <a:cs typeface="Times New Roman"/>
                          <a:sym typeface="Times New Roman"/>
                        </a:rPr>
                        <a:t> </a:t>
                      </a:r>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text{Gross profit margin (%)}=\frac{\text{Gross profit}}{\text{Sales revenue}}\times100&quot;&gt;&lt;mtext&gt;Gross profit margin (%)&lt;/mtext&gt;&lt;mo&gt;=&lt;/mo&gt;&lt;mfrac&gt;&lt;mtext&gt;Gross profit&lt;/mtext&gt;&lt;mtext&gt;Sales revenue&lt;/mtext&gt;&lt;/mfrac&gt;&lt;mo&gt;×&lt;/mo&gt;&lt;mn&gt;100&lt;/mn&gt;&lt;/math&gt;" id="1297" name="Google Shape;1297;p112" title="Gross profit margin open paren percent sign close paren equals Gross profit over Sales revenue times 100"/>
          <p:cNvPicPr preferRelativeResize="0"/>
          <p:nvPr/>
        </p:nvPicPr>
        <p:blipFill>
          <a:blip r:embed="rId3">
            <a:alphaModFix/>
          </a:blip>
          <a:stretch>
            <a:fillRect/>
          </a:stretch>
        </p:blipFill>
        <p:spPr>
          <a:xfrm>
            <a:off x="1691708" y="4077218"/>
            <a:ext cx="5481502" cy="6135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1" name="Shape 1301"/>
        <p:cNvGrpSpPr/>
        <p:nvPr/>
      </p:nvGrpSpPr>
      <p:grpSpPr>
        <a:xfrm>
          <a:off x="0" y="0"/>
          <a:ext cx="0" cy="0"/>
          <a:chOff x="0" y="0"/>
          <a:chExt cx="0" cy="0"/>
        </a:xfrm>
      </p:grpSpPr>
      <p:sp>
        <p:nvSpPr>
          <p:cNvPr id="1302" name="Google Shape;1302;p113"/>
          <p:cNvSpPr txBox="1"/>
          <p:nvPr>
            <p:ph idx="1" type="body"/>
          </p:nvPr>
        </p:nvSpPr>
        <p:spPr>
          <a:xfrm>
            <a:off x="324000" y="759300"/>
            <a:ext cx="8496000" cy="718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 Xisaabi faa'iidada guud ee boqolleyda (gross profit margin) shay kasta oo ka mid ah dukaankan paddleboard-ka cusub.</a:t>
            </a:r>
            <a:r>
              <a:rPr lang="en-GB" sz="1800">
                <a:latin typeface="Lexend"/>
              </a:rPr>
              <a:t/>
            </a:r>
            <a:r>
              <a:rPr lang="en-GB" sz="1800">
                <a:latin typeface="Lexend"/>
              </a:rPr>
              <a:t/>
            </a:r>
            <a:endParaRPr sz="2100"/>
          </a:p>
        </p:txBody>
      </p:sp>
      <p:sp>
        <p:nvSpPr>
          <p:cNvPr id="1303" name="Google Shape;1303;p11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Faa'iidada boqolleyda (Profit in percentages)</a:t>
            </a:r>
            <a:endParaRPr/>
          </a:p>
        </p:txBody>
      </p:sp>
      <p:sp>
        <p:nvSpPr>
          <p:cNvPr id="1304" name="Google Shape;1304;p113"/>
          <p:cNvSpPr txBox="1"/>
          <p:nvPr>
            <p:ph idx="4294967295" type="body"/>
          </p:nvPr>
        </p:nvSpPr>
        <p:spPr>
          <a:xfrm>
            <a:off x="324000" y="2206419"/>
            <a:ext cx="8010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a) Paddleboard 10 ft: Qiimaha iibka £575, qiimaha kharashka £373.75</a:t>
            </a:r>
            <a:r>
              <a:rPr lang="en-GB" sz="1800">
                <a:latin typeface="Lexend"/>
                <a:ea typeface="Times New Roman"/>
                <a:cs typeface="Times New Roman"/>
                <a:sym typeface="Times New Roman"/>
              </a:rPr>
              <a:t/>
            </a:r>
            <a:r>
              <a:rPr lang="en-GB" sz="1800">
                <a:latin typeface="Lexend"/>
              </a:rPr>
              <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endParaRPr sz="2100"/>
          </a:p>
        </p:txBody>
      </p:sp>
      <p:pic>
        <p:nvPicPr>
          <p:cNvPr descr="&lt;math xmlns=&quot;http://www.w3.org/1998/Math/MathML&quot; display=&quot;block&quot; data-is-equatio=&quot;1&quot; data-latex=&quot;\text{Gross profit margin (%)}=\frac{\text{Selling price}\ -\text{Cost price}}{\text{Selling price}}\times100&quot;&gt;&lt;mtext&gt;Gross profit margin (%)&lt;/mtext&gt;&lt;mo&gt;=&lt;/mo&gt;&lt;mfrac&gt;&lt;mrow&gt;&lt;mtext&gt;Selling price&lt;/mtext&gt;&lt;mtext&gt;&lt;/mtext&gt;&lt;mo&gt;−&lt;/mo&gt;&lt;mtext&gt;Cost price&lt;/mtext&gt;&lt;/mrow&gt;&lt;mtext&gt;Selling price&lt;/mtext&gt;&lt;/mfrac&gt;&lt;mo&gt;×&lt;/mo&gt;&lt;mn&gt;100&lt;/mn&gt;&lt;/math&gt;" id="1305" name="Google Shape;1305;p113" title="Gross profit margin open paren percent sign close paren equals the fraction with numerator Selling price minus Cost price and denominator Selling price times 100"/>
          <p:cNvPicPr preferRelativeResize="0"/>
          <p:nvPr/>
        </p:nvPicPr>
        <p:blipFill>
          <a:blip r:embed="rId3">
            <a:alphaModFix/>
          </a:blip>
          <a:stretch>
            <a:fillRect/>
          </a:stretch>
        </p:blipFill>
        <p:spPr>
          <a:xfrm>
            <a:off x="2301301" y="1472674"/>
            <a:ext cx="6487931" cy="637275"/>
          </a:xfrm>
          <a:prstGeom prst="rect">
            <a:avLst/>
          </a:prstGeom>
          <a:noFill/>
          <a:ln>
            <a:noFill/>
          </a:ln>
        </p:spPr>
      </p:pic>
      <p:sp>
        <p:nvSpPr>
          <p:cNvPr id="1306" name="Google Shape;1306;p113"/>
          <p:cNvSpPr txBox="1"/>
          <p:nvPr>
            <p:ph idx="4294967295" type="body"/>
          </p:nvPr>
        </p:nvSpPr>
        <p:spPr>
          <a:xfrm>
            <a:off x="324000" y="4188291"/>
            <a:ext cx="84960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e) Ka faallo bixi waxa aan gaareynin 30% faa'iidada guud ee boqolleyda (gross profit margin) oo kula tali waxay tahay inay sameeyaan.</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endParaRPr sz="2100"/>
          </a:p>
        </p:txBody>
      </p:sp>
      <p:sp>
        <p:nvSpPr>
          <p:cNvPr id="1307" name="Google Shape;1307;p113"/>
          <p:cNvSpPr txBox="1"/>
          <p:nvPr>
            <p:ph idx="4294967295" type="body"/>
          </p:nvPr>
        </p:nvSpPr>
        <p:spPr>
          <a:xfrm>
            <a:off x="324000" y="2709543"/>
            <a:ext cx="77781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b) Paddleboard 12 ft: Qiimaha iibka £650, qiimaha kharashka £390</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endParaRPr sz="2100"/>
          </a:p>
        </p:txBody>
      </p:sp>
      <p:sp>
        <p:nvSpPr>
          <p:cNvPr id="1308" name="Google Shape;1308;p113"/>
          <p:cNvSpPr txBox="1"/>
          <p:nvPr>
            <p:ph idx="4294967295" type="body"/>
          </p:nvPr>
        </p:nvSpPr>
        <p:spPr>
          <a:xfrm>
            <a:off x="324000" y="3212667"/>
            <a:ext cx="74568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c) Carbon paddle: Qiimaha iibka £110, qiimaha kharashka £82.50</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endParaRPr sz="2100"/>
          </a:p>
        </p:txBody>
      </p:sp>
      <p:sp>
        <p:nvSpPr>
          <p:cNvPr id="1309" name="Google Shape;1309;p113"/>
          <p:cNvSpPr txBox="1"/>
          <p:nvPr>
            <p:ph idx="4294967295" type="body"/>
          </p:nvPr>
        </p:nvSpPr>
        <p:spPr>
          <a:xfrm>
            <a:off x="324000" y="3700483"/>
            <a:ext cx="69822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d) Buoyancy aid: Qiimaha iibka £60, qiimaha kharashka £34.50</a:t>
            </a:r>
            <a:r>
              <a:rPr lang="en-GB" sz="1800">
                <a:latin typeface="Lexend"/>
              </a:rPr>
              <a:t/>
            </a:r>
            <a:r>
              <a:rPr lang="en-GB" sz="1800">
                <a:latin typeface="Lexend"/>
              </a:rPr>
              <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endParaRPr sz="21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3" name="Shape 1313"/>
        <p:cNvGrpSpPr/>
        <p:nvPr/>
      </p:nvGrpSpPr>
      <p:grpSpPr>
        <a:xfrm>
          <a:off x="0" y="0"/>
          <a:ext cx="0" cy="0"/>
          <a:chOff x="0" y="0"/>
          <a:chExt cx="0" cy="0"/>
        </a:xfrm>
      </p:grpSpPr>
      <p:pic>
        <p:nvPicPr>
          <p:cNvPr id="1314" name="Google Shape;1314;p114"/>
          <p:cNvPicPr preferRelativeResize="0"/>
          <p:nvPr/>
        </p:nvPicPr>
        <p:blipFill>
          <a:blip r:embed="rId3">
            <a:alphaModFix/>
          </a:blip>
          <a:stretch>
            <a:fillRect/>
          </a:stretch>
        </p:blipFill>
        <p:spPr>
          <a:xfrm>
            <a:off x="323996" y="1407996"/>
            <a:ext cx="5885905" cy="3412400"/>
          </a:xfrm>
          <a:prstGeom prst="rect">
            <a:avLst/>
          </a:prstGeom>
          <a:noFill/>
          <a:ln cap="flat" cmpd="sng" w="38100">
            <a:solidFill>
              <a:schemeClr val="dk1"/>
            </a:solidFill>
            <a:prstDash val="solid"/>
            <a:round/>
            <a:headEnd len="sm" w="sm" type="none"/>
            <a:tailEnd len="sm" w="sm" type="none"/>
          </a:ln>
        </p:spPr>
      </p:pic>
      <p:sp>
        <p:nvSpPr>
          <p:cNvPr id="1315" name="Google Shape;1315;p114"/>
          <p:cNvSpPr txBox="1"/>
          <p:nvPr>
            <p:ph idx="1" type="body"/>
          </p:nvPr>
        </p:nvSpPr>
        <p:spPr>
          <a:xfrm>
            <a:off x="324000" y="759300"/>
            <a:ext cx="8496000" cy="718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 a) Adigoo buuxinaya spreadsheet (spreadsheet) ama si kale, xisaabi qiimaha ugu yar ee iibka iyo faa'iidada guud ee boqolleyda (gross profit margins) alaabta dukaanka baaskiilkaan.</a:t>
            </a:r>
            <a:r>
              <a:rPr lang="en-GB" sz="1100">
                <a:latin typeface="Lexend"/>
              </a:rPr>
              <a:t/>
            </a:r>
            <a:endParaRPr sz="1800"/>
          </a:p>
        </p:txBody>
      </p:sp>
      <p:sp>
        <p:nvSpPr>
          <p:cNvPr id="1316" name="Google Shape;1316;p11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Faa'iidada boqolleyda (Profit in percentages)</a:t>
            </a:r>
            <a:endParaRPr/>
          </a:p>
        </p:txBody>
      </p:sp>
      <p:sp>
        <p:nvSpPr>
          <p:cNvPr id="1317" name="Google Shape;1317;p114"/>
          <p:cNvSpPr txBox="1"/>
          <p:nvPr>
            <p:ph idx="4294967295" type="body"/>
          </p:nvPr>
        </p:nvSpPr>
        <p:spPr>
          <a:xfrm>
            <a:off x="6410526" y="1506000"/>
            <a:ext cx="2241300" cy="11970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b) Ka faallo bixi wax alaabo ah oo aan gaareynin faa'iidada guud ee boqolleyda (gross profit margins) ugu yar.</a:t>
            </a:r>
            <a:endParaRPr sz="1800"/>
          </a:p>
        </p:txBody>
      </p:sp>
      <p:sp>
        <p:nvSpPr>
          <p:cNvPr id="1318" name="Google Shape;1318;p114"/>
          <p:cNvSpPr txBox="1"/>
          <p:nvPr>
            <p:ph idx="4294967295" type="body"/>
          </p:nvPr>
        </p:nvSpPr>
        <p:spPr>
          <a:xfrm>
            <a:off x="6410526" y="3030000"/>
            <a:ext cx="2348400" cy="1274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c) Kula tali ganacsiga alaabta ay tahay inay si weyn u soo bandhigaan dukaankooda.</a:t>
            </a:r>
            <a:r>
              <a:rPr lang="en-GB" sz="1100">
                <a:latin typeface="Lexend"/>
              </a:rPr>
              <a:t/>
            </a:r>
            <a:endParaRPr sz="18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2" name="Shape 1322"/>
        <p:cNvGrpSpPr/>
        <p:nvPr/>
      </p:nvGrpSpPr>
      <p:grpSpPr>
        <a:xfrm>
          <a:off x="0" y="0"/>
          <a:ext cx="0" cy="0"/>
          <a:chOff x="0" y="0"/>
          <a:chExt cx="0" cy="0"/>
        </a:xfrm>
      </p:grpSpPr>
      <p:graphicFrame>
        <p:nvGraphicFramePr>
          <p:cNvPr id="1323" name="Google Shape;1323;p115"/>
          <p:cNvGraphicFramePr/>
          <p:nvPr/>
        </p:nvGraphicFramePr>
        <p:xfrm>
          <a:off x="1065807" y="1612991"/>
          <a:ext cx="3000000" cy="3000000"/>
        </p:xfrm>
        <a:graphic>
          <a:graphicData uri="http://schemas.openxmlformats.org/drawingml/2006/table">
            <a:tbl>
              <a:tblPr>
                <a:noFill/>
                <a:tableStyleId>{F453CC0F-1499-456E-8E7E-2329420C4EBA}</a:tableStyleId>
              </a:tblPr>
              <a:tblGrid>
                <a:gridCol w="1514100"/>
                <a:gridCol w="1514100"/>
                <a:gridCol w="1514100"/>
                <a:gridCol w="2340725"/>
              </a:tblGrid>
              <a:tr h="3753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Faa'iidada guud (Gross profit)</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Dakhliga (Revenue)</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Faa'iidada guud ee boqolleyda (Gross profit margin)</a:t>
                      </a:r>
                      <a:endParaRPr sz="1800">
                        <a:solidFill>
                          <a:schemeClr val="dk1"/>
                        </a:solidFill>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75350">
                <a:tc>
                  <a:txBody>
                    <a:bodyPr/>
                    <a:lstStyle/>
                    <a:p>
                      <a:pPr indent="0" lvl="0" marL="0" rtl="0" algn="ctr">
                        <a:spcBef>
                          <a:spcPts val="0"/>
                        </a:spcBef>
                        <a:spcAft>
                          <a:spcPts val="0"/>
                        </a:spcAft>
                        <a:buNone/>
                      </a:pPr>
                      <a:r>
                        <a:rPr lang="en-GB" sz="1000">
                          <a:latin typeface="Lexend"/>
                          <a:ea typeface="Lexend"/>
                          <a:cs typeface="Lexend"/>
                          <a:sym typeface="Lexend"/>
                        </a:rPr>
                        <a:t>Sannadka koowaad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labaad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Kalam"/>
                        <a:ea typeface="Kalam"/>
                        <a:cs typeface="Kalam"/>
                        <a:sym typeface="Kalam"/>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saddexaad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Kalam"/>
                        <a:ea typeface="Kalam"/>
                        <a:cs typeface="Kalam"/>
                        <a:sym typeface="Kalam"/>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£48 000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12.5%</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afraad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2000">
                        <a:latin typeface="Kalam"/>
                        <a:ea typeface="Kalam"/>
                        <a:cs typeface="Kalam"/>
                        <a:sym typeface="Kalam"/>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40%</a:t>
                      </a:r>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shanaad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£24 500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£56 000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a:latin typeface="Kalam"/>
                        <a:ea typeface="Kalam"/>
                        <a:cs typeface="Kalam"/>
                        <a:sym typeface="Kalam"/>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graphicFrame>
        <p:nvGraphicFramePr>
          <p:cNvPr id="1324" name="Google Shape;1324;p115"/>
          <p:cNvGraphicFramePr/>
          <p:nvPr/>
        </p:nvGraphicFramePr>
        <p:xfrm>
          <a:off x="1065807" y="1612991"/>
          <a:ext cx="3000000" cy="3000000"/>
        </p:xfrm>
        <a:graphic>
          <a:graphicData uri="http://schemas.openxmlformats.org/drawingml/2006/table">
            <a:tbl>
              <a:tblPr>
                <a:noFill/>
                <a:tableStyleId>{F453CC0F-1499-456E-8E7E-2329420C4EBA}</a:tableStyleId>
              </a:tblPr>
              <a:tblGrid>
                <a:gridCol w="1514100"/>
                <a:gridCol w="1514100"/>
                <a:gridCol w="1514100"/>
                <a:gridCol w="2340725"/>
              </a:tblGrid>
              <a:tr h="37535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Faa'iidada guud (Gross profit)</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Dakhliga (Revenue)</a:t>
                      </a:r>
                      <a:endParaRPr sz="18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Faa'iidada guud ee boqolleyda (Gross profit margin)</a:t>
                      </a:r>
                      <a:endParaRPr sz="1800">
                        <a:solidFill>
                          <a:schemeClr val="dk1"/>
                        </a:solidFill>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75350">
                <a:tc>
                  <a:txBody>
                    <a:bodyPr/>
                    <a:lstStyle/>
                    <a:p>
                      <a:pPr indent="0" lvl="0" marL="0" rtl="0" algn="ctr">
                        <a:spcBef>
                          <a:spcPts val="0"/>
                        </a:spcBef>
                        <a:spcAft>
                          <a:spcPts val="0"/>
                        </a:spcAft>
                        <a:buNone/>
                      </a:pPr>
                      <a:r>
                        <a:rPr lang="en-GB" sz="1000">
                          <a:latin typeface="Lexend"/>
                          <a:ea typeface="Lexend"/>
                          <a:cs typeface="Lexend"/>
                          <a:sym typeface="Lexend"/>
                        </a:rPr>
                        <a:t>Sannadka koowaad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£12 000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labaad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£1000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Kalam"/>
                          <a:ea typeface="Kalam"/>
                          <a:cs typeface="Kalam"/>
                          <a:sym typeface="Kalam"/>
                        </a:rPr>
                        <a:t>5%</a:t>
                      </a:r>
                      <a:endParaRPr sz="2000">
                        <a:latin typeface="Kalam"/>
                        <a:ea typeface="Kalam"/>
                        <a:cs typeface="Kalam"/>
                        <a:sym typeface="Kalam"/>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saddexaad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Kalam"/>
                          <a:ea typeface="Kalam"/>
                          <a:cs typeface="Kalam"/>
                          <a:sym typeface="Kalam"/>
                        </a:rPr>
                        <a:t>£6000</a:t>
                      </a:r>
                      <a:endParaRPr sz="2000">
                        <a:latin typeface="Kalam"/>
                        <a:ea typeface="Kalam"/>
                        <a:cs typeface="Kalam"/>
                        <a:sym typeface="Kalam"/>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£48 000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12.5%</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afraad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£20 000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Kalam"/>
                          <a:ea typeface="Kalam"/>
                          <a:cs typeface="Kalam"/>
                          <a:sym typeface="Kalam"/>
                        </a:rPr>
                        <a:t>£50 000</a:t>
                      </a:r>
                      <a:endParaRPr sz="2000">
                        <a:latin typeface="Kalam"/>
                        <a:ea typeface="Kalam"/>
                        <a:cs typeface="Kalam"/>
                        <a:sym typeface="Kalam"/>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Times New Roman"/>
                          <a:ea typeface="Times New Roman"/>
                          <a:cs typeface="Times New Roman"/>
                          <a:sym typeface="Times New Roman"/>
                        </a:rPr>
                        <a:t>40%</a:t>
                      </a:r>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60950">
                <a:tc>
                  <a:txBody>
                    <a:bodyPr/>
                    <a:lstStyle/>
                    <a:p>
                      <a:pPr indent="0" lvl="0" marL="0" rtl="0" algn="ctr">
                        <a:spcBef>
                          <a:spcPts val="0"/>
                        </a:spcBef>
                        <a:spcAft>
                          <a:spcPts val="0"/>
                        </a:spcAft>
                        <a:buNone/>
                      </a:pPr>
                      <a:r>
                        <a:rPr lang="en-GB" sz="1000">
                          <a:latin typeface="Lexend"/>
                          <a:ea typeface="Lexend"/>
                          <a:cs typeface="Lexend"/>
                          <a:sym typeface="Lexend"/>
                        </a:rPr>
                        <a:t>Sannadka shanaad</a:t>
                      </a:r>
                      <a:endParaRPr sz="1800">
                        <a:latin typeface="Lexend"/>
                        <a:ea typeface="Lexend"/>
                        <a:cs typeface="Lexend"/>
                        <a:sym typeface="Lexend"/>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£24 500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Times New Roman"/>
                          <a:ea typeface="Times New Roman"/>
                          <a:cs typeface="Times New Roman"/>
                          <a:sym typeface="Times New Roman"/>
                        </a:rPr>
                        <a:t>£56 000</a:t>
                      </a:r>
                      <a:endParaRPr sz="2000">
                        <a:latin typeface="Times New Roman"/>
                        <a:ea typeface="Times New Roman"/>
                        <a:cs typeface="Times New Roman"/>
                        <a:sym typeface="Times New Roman"/>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GB" sz="2000">
                          <a:solidFill>
                            <a:schemeClr val="dk1"/>
                          </a:solidFill>
                          <a:latin typeface="Kalam"/>
                          <a:ea typeface="Kalam"/>
                          <a:cs typeface="Kalam"/>
                          <a:sym typeface="Kalam"/>
                        </a:rPr>
                        <a:t>43.75%</a:t>
                      </a:r>
                      <a:endParaRPr>
                        <a:latin typeface="Kalam"/>
                        <a:ea typeface="Kalam"/>
                        <a:cs typeface="Kalam"/>
                        <a:sym typeface="Kalam"/>
                      </a:endParaRPr>
                    </a:p>
                  </a:txBody>
                  <a:tcPr marT="36000" marB="36000" marR="36000" marL="360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1325" name="Google Shape;1325;p115"/>
          <p:cNvSpPr txBox="1"/>
          <p:nvPr>
            <p:ph idx="1" type="body"/>
          </p:nvPr>
        </p:nvSpPr>
        <p:spPr>
          <a:xfrm>
            <a:off x="324000" y="759300"/>
            <a:ext cx="8496000" cy="85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1) Buuxi meelaha bannaan ee natiijooyinka sannadaha ugu horreeya ee ganacsigan yar, oo faallo ka bixi sida faa'iidada (profit margin) u isweydaarto.</a:t>
            </a:r>
            <a:r>
              <a:rPr lang="en-GB" sz="1100">
                <a:latin typeface="Lexend"/>
              </a:rPr>
              <a:t/>
            </a:r>
            <a:endParaRPr/>
          </a:p>
        </p:txBody>
      </p:sp>
      <p:sp>
        <p:nvSpPr>
          <p:cNvPr id="1326" name="Google Shape;1326;p11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Faa'iidada (Profit) boqolleyda</a:t>
            </a:r>
            <a:endParaRPr/>
          </a:p>
        </p:txBody>
      </p:sp>
      <p:sp>
        <p:nvSpPr>
          <p:cNvPr id="1327" name="Google Shape;1327;p115"/>
          <p:cNvSpPr txBox="1"/>
          <p:nvPr>
            <p:ph idx="1" type="body"/>
          </p:nvPr>
        </p:nvSpPr>
        <p:spPr>
          <a:xfrm>
            <a:off x="324000" y="4035900"/>
            <a:ext cx="7716900" cy="85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Waxaa laga yaabaa inaad soo sheegtay, "Inkasta oo kororka dakhliga (revenue) uu hoos u dhacayo, faa'iidada guud (gross profit margins) ayaa kor u kacday heer caafimaad leh."</a:t>
            </a:r>
            <a:r>
              <a:rPr lang="en-GB" sz="1100">
                <a:latin typeface="Kalam"/>
                <a:ea typeface="Kalam"/>
                <a:cs typeface="Kalam"/>
                <a:sym typeface="Kalam"/>
              </a:rPr>
              <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1" name="Shape 1331"/>
        <p:cNvGrpSpPr/>
        <p:nvPr/>
      </p:nvGrpSpPr>
      <p:grpSpPr>
        <a:xfrm>
          <a:off x="0" y="0"/>
          <a:ext cx="0" cy="0"/>
          <a:chOff x="0" y="0"/>
          <a:chExt cx="0" cy="0"/>
        </a:xfrm>
      </p:grpSpPr>
      <p:sp>
        <p:nvSpPr>
          <p:cNvPr id="1332" name="Google Shape;1332;p116"/>
          <p:cNvSpPr txBox="1"/>
          <p:nvPr>
            <p:ph idx="1" type="body"/>
          </p:nvPr>
        </p:nvSpPr>
        <p:spPr>
          <a:xfrm>
            <a:off x="324000" y="759300"/>
            <a:ext cx="84960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 Xisaabi faa'iidada guud (gross profit margin) ee shay kasta oo ka mid ah dukaankan cusub ee looxaasha (paddleboard).</a:t>
            </a:r>
            <a:endParaRPr sz="2100"/>
          </a:p>
        </p:txBody>
      </p:sp>
      <p:sp>
        <p:nvSpPr>
          <p:cNvPr id="1333" name="Google Shape;1333;p11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Faa'iidada (Profit) boqolleyda</a:t>
            </a:r>
            <a:endParaRPr/>
          </a:p>
        </p:txBody>
      </p:sp>
      <p:sp>
        <p:nvSpPr>
          <p:cNvPr id="1334" name="Google Shape;1334;p116"/>
          <p:cNvSpPr txBox="1"/>
          <p:nvPr>
            <p:ph idx="4294967295" type="body"/>
          </p:nvPr>
        </p:nvSpPr>
        <p:spPr>
          <a:xfrm>
            <a:off x="324000" y="2206419"/>
            <a:ext cx="80106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a) Loox 10 ft (paddleboard): Qiimaha iibka (selling price) £575, qiimaha kharashka (cost price) £373.75</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endParaRPr sz="2100"/>
          </a:p>
        </p:txBody>
      </p:sp>
      <p:pic>
        <p:nvPicPr>
          <p:cNvPr descr="&lt;math xmlns=&quot;http://www.w3.org/1998/Math/MathML&quot; display=&quot;block&quot; data-is-equatio=&quot;1&quot; data-latex=&quot;\text{Gross profit margin (%)}=\frac{\text{Selling price}\ -\text{Cost price}}{\text{Selling price}}\times100&quot;&gt;&lt;mtext&gt;Gross profit margin (%)&lt;/mtext&gt;&lt;mo&gt;=&lt;/mo&gt;&lt;mfrac&gt;&lt;mrow&gt;&lt;mtext&gt;Selling price&lt;/mtext&gt;&lt;mtext&gt;&lt;/mtext&gt;&lt;mo&gt;−&lt;/mo&gt;&lt;mtext&gt;Cost price&lt;/mtext&gt;&lt;/mrow&gt;&lt;mtext&gt;Selling price&lt;/mtext&gt;&lt;/mfrac&gt;&lt;mo&gt;×&lt;/mo&gt;&lt;mn&gt;100&lt;/mn&gt;&lt;/math&gt;" id="1335" name="Google Shape;1335;p116" title="Gross profit margin open paren percent sign close paren equals the fraction with numerator Selling price minus Cost price and denominator Selling price times 100"/>
          <p:cNvPicPr preferRelativeResize="0"/>
          <p:nvPr/>
        </p:nvPicPr>
        <p:blipFill>
          <a:blip r:embed="rId3">
            <a:alphaModFix/>
          </a:blip>
          <a:stretch>
            <a:fillRect/>
          </a:stretch>
        </p:blipFill>
        <p:spPr>
          <a:xfrm>
            <a:off x="2301301" y="1472674"/>
            <a:ext cx="6487931" cy="637275"/>
          </a:xfrm>
          <a:prstGeom prst="rect">
            <a:avLst/>
          </a:prstGeom>
          <a:noFill/>
          <a:ln>
            <a:noFill/>
          </a:ln>
        </p:spPr>
      </p:pic>
      <p:sp>
        <p:nvSpPr>
          <p:cNvPr id="1336" name="Google Shape;1336;p116"/>
          <p:cNvSpPr txBox="1"/>
          <p:nvPr>
            <p:ph idx="4294967295" type="body"/>
          </p:nvPr>
        </p:nvSpPr>
        <p:spPr>
          <a:xfrm>
            <a:off x="324000" y="4188291"/>
            <a:ext cx="84960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e) Faallo ka bixi alaabta aan gaareyn bartilmaameedkooda 30% ee faa'iidada guud (gross profit margin), oo ku talo waxay tahay inay sameeyaan.</a:t>
            </a:r>
            <a:r>
              <a:rPr lang="en-GB" sz="1400">
                <a:latin typeface="Lexend"/>
                <a:ea typeface="Times New Roman"/>
                <a:cs typeface="Times New Roman"/>
                <a:sym typeface="Times New Roman"/>
              </a:rPr>
              <a:t/>
            </a:r>
            <a:r>
              <a:rPr lang="en-GB" sz="1400">
                <a:latin typeface="Lexend"/>
              </a:rPr>
              <a:t/>
            </a:r>
            <a:endParaRPr sz="2100"/>
          </a:p>
        </p:txBody>
      </p:sp>
      <p:sp>
        <p:nvSpPr>
          <p:cNvPr id="1337" name="Google Shape;1337;p116"/>
          <p:cNvSpPr txBox="1"/>
          <p:nvPr>
            <p:ph idx="4294967295" type="body"/>
          </p:nvPr>
        </p:nvSpPr>
        <p:spPr>
          <a:xfrm>
            <a:off x="324000" y="2709543"/>
            <a:ext cx="77781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b) Loox 12 ft (paddleboard): Qiimaha iibka (selling price) £650, qiimaha kharashka (cost price) £390</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endParaRPr sz="2100"/>
          </a:p>
        </p:txBody>
      </p:sp>
      <p:sp>
        <p:nvSpPr>
          <p:cNvPr id="1338" name="Google Shape;1338;p116"/>
          <p:cNvSpPr txBox="1"/>
          <p:nvPr>
            <p:ph idx="4294967295" type="body"/>
          </p:nvPr>
        </p:nvSpPr>
        <p:spPr>
          <a:xfrm>
            <a:off x="324000" y="3212667"/>
            <a:ext cx="74568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c) Carbon paddle: Qiimaha iibka (selling price) £110, qiimaha kharashka (cost price) £82.50</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endParaRPr sz="2100"/>
          </a:p>
        </p:txBody>
      </p:sp>
      <p:sp>
        <p:nvSpPr>
          <p:cNvPr id="1339" name="Google Shape;1339;p116"/>
          <p:cNvSpPr txBox="1"/>
          <p:nvPr>
            <p:ph idx="4294967295" type="body"/>
          </p:nvPr>
        </p:nvSpPr>
        <p:spPr>
          <a:xfrm>
            <a:off x="324000" y="3700483"/>
            <a:ext cx="69822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d) Buoyancy aid: Qiimaha iibka (selling price) £60, qiimaha kharashka (cost price) £34.50</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endParaRPr sz="2100"/>
          </a:p>
        </p:txBody>
      </p:sp>
      <p:sp>
        <p:nvSpPr>
          <p:cNvPr id="1340" name="Google Shape;1340;p116"/>
          <p:cNvSpPr txBox="1"/>
          <p:nvPr>
            <p:ph idx="4294967295" type="body"/>
          </p:nvPr>
        </p:nvSpPr>
        <p:spPr>
          <a:xfrm>
            <a:off x="8020200" y="2206425"/>
            <a:ext cx="5988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35%</a:t>
            </a:r>
            <a:endParaRPr sz="2300">
              <a:latin typeface="Kalam"/>
              <a:ea typeface="Kalam"/>
              <a:cs typeface="Kalam"/>
              <a:sym typeface="Kalam"/>
            </a:endParaRPr>
          </a:p>
        </p:txBody>
      </p:sp>
      <p:sp>
        <p:nvSpPr>
          <p:cNvPr id="1341" name="Google Shape;1341;p116"/>
          <p:cNvSpPr txBox="1"/>
          <p:nvPr>
            <p:ph idx="4294967295" type="body"/>
          </p:nvPr>
        </p:nvSpPr>
        <p:spPr>
          <a:xfrm>
            <a:off x="7715400" y="2739825"/>
            <a:ext cx="5988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40</a:t>
            </a:r>
            <a:r>
              <a:rPr lang="en-GB" sz="1100">
                <a:latin typeface="Kalam"/>
                <a:ea typeface="Kalam"/>
                <a:cs typeface="Kalam"/>
                <a:sym typeface="Kalam"/>
              </a:rPr>
              <a:t>%</a:t>
            </a:r>
            <a:endParaRPr sz="2300">
              <a:latin typeface="Kalam"/>
              <a:ea typeface="Kalam"/>
              <a:cs typeface="Kalam"/>
              <a:sym typeface="Kalam"/>
            </a:endParaRPr>
          </a:p>
        </p:txBody>
      </p:sp>
      <p:sp>
        <p:nvSpPr>
          <p:cNvPr id="1342" name="Google Shape;1342;p116"/>
          <p:cNvSpPr txBox="1"/>
          <p:nvPr>
            <p:ph idx="4294967295" type="body"/>
          </p:nvPr>
        </p:nvSpPr>
        <p:spPr>
          <a:xfrm>
            <a:off x="7456184" y="3227301"/>
            <a:ext cx="5988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25</a:t>
            </a:r>
            <a:r>
              <a:rPr lang="en-GB" sz="1100">
                <a:latin typeface="Kalam"/>
                <a:ea typeface="Kalam"/>
                <a:cs typeface="Kalam"/>
                <a:sym typeface="Kalam"/>
              </a:rPr>
              <a:t>%</a:t>
            </a:r>
            <a:endParaRPr sz="2300">
              <a:latin typeface="Kalam"/>
              <a:ea typeface="Kalam"/>
              <a:cs typeface="Kalam"/>
              <a:sym typeface="Kalam"/>
            </a:endParaRPr>
          </a:p>
        </p:txBody>
      </p:sp>
      <p:sp>
        <p:nvSpPr>
          <p:cNvPr id="1343" name="Google Shape;1343;p116"/>
          <p:cNvSpPr txBox="1"/>
          <p:nvPr>
            <p:ph idx="4294967295" type="body"/>
          </p:nvPr>
        </p:nvSpPr>
        <p:spPr>
          <a:xfrm>
            <a:off x="7227575" y="3714775"/>
            <a:ext cx="8901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4</a:t>
            </a:r>
            <a:r>
              <a:rPr lang="en-GB" sz="1100">
                <a:latin typeface="Kalam"/>
                <a:ea typeface="Kalam"/>
                <a:cs typeface="Kalam"/>
                <a:sym typeface="Kalam"/>
              </a:rPr>
              <a:t>2.5%</a:t>
            </a:r>
            <a:endParaRPr sz="23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7" name="Shape 1347"/>
        <p:cNvGrpSpPr/>
        <p:nvPr/>
      </p:nvGrpSpPr>
      <p:grpSpPr>
        <a:xfrm>
          <a:off x="0" y="0"/>
          <a:ext cx="0" cy="0"/>
          <a:chOff x="0" y="0"/>
          <a:chExt cx="0" cy="0"/>
        </a:xfrm>
      </p:grpSpPr>
      <p:sp>
        <p:nvSpPr>
          <p:cNvPr id="1348" name="Google Shape;1348;p117"/>
          <p:cNvSpPr txBox="1"/>
          <p:nvPr>
            <p:ph idx="1" type="body"/>
          </p:nvPr>
        </p:nvSpPr>
        <p:spPr>
          <a:xfrm>
            <a:off x="324000" y="759300"/>
            <a:ext cx="84960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 Xisaabi faa'iidada guud (gross profit margin) ee shay kasta oo ka mid ah dukaankan cusub ee looxaasha (paddleboard).</a:t>
            </a:r>
            <a:endParaRPr sz="2100"/>
          </a:p>
        </p:txBody>
      </p:sp>
      <p:sp>
        <p:nvSpPr>
          <p:cNvPr id="1349" name="Google Shape;1349;p11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Faa'iidada (Profit) boqolleyda</a:t>
            </a:r>
            <a:endParaRPr/>
          </a:p>
        </p:txBody>
      </p:sp>
      <p:pic>
        <p:nvPicPr>
          <p:cNvPr descr="&lt;math xmlns=&quot;http://www.w3.org/1998/Math/MathML&quot; display=&quot;block&quot; data-is-equatio=&quot;1&quot; data-latex=&quot;\text{Gross profit margin (%)}=\frac{\text{Selling price}\ -\text{Cost price}}{\text{Selling price}}\times100&quot;&gt;&lt;mtext&gt;Gross profit margin (%)&lt;/mtext&gt;&lt;mo&gt;=&lt;/mo&gt;&lt;mfrac&gt;&lt;mrow&gt;&lt;mtext&gt;Selling price&lt;/mtext&gt;&lt;mtext&gt;&lt;/mtext&gt;&lt;mo&gt;−&lt;/mo&gt;&lt;mtext&gt;Cost price&lt;/mtext&gt;&lt;/mrow&gt;&lt;mtext&gt;Selling price&lt;/mtext&gt;&lt;/mfrac&gt;&lt;mo&gt;×&lt;/mo&gt;&lt;mn&gt;100&lt;/mn&gt;&lt;/math&gt;" id="1350" name="Google Shape;1350;p117" title="Gross profit margin open paren percent sign close paren equals the fraction with numerator Selling price minus Cost price and denominator Selling price times 100"/>
          <p:cNvPicPr preferRelativeResize="0"/>
          <p:nvPr/>
        </p:nvPicPr>
        <p:blipFill>
          <a:blip r:embed="rId3">
            <a:alphaModFix/>
          </a:blip>
          <a:stretch>
            <a:fillRect/>
          </a:stretch>
        </p:blipFill>
        <p:spPr>
          <a:xfrm>
            <a:off x="2301301" y="1472674"/>
            <a:ext cx="6487931" cy="637275"/>
          </a:xfrm>
          <a:prstGeom prst="rect">
            <a:avLst/>
          </a:prstGeom>
          <a:noFill/>
          <a:ln>
            <a:noFill/>
          </a:ln>
        </p:spPr>
      </p:pic>
      <p:sp>
        <p:nvSpPr>
          <p:cNvPr id="1351" name="Google Shape;1351;p117"/>
          <p:cNvSpPr txBox="1"/>
          <p:nvPr>
            <p:ph idx="4294967295" type="body"/>
          </p:nvPr>
        </p:nvSpPr>
        <p:spPr>
          <a:xfrm>
            <a:off x="324000" y="4188291"/>
            <a:ext cx="84960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e) Faallo ka bixi alaabta aan gaareyn bartilmaameedkooda 30% ee faa'iidada guud (gross profit margin), oo ku talo waxay tahay inay sameeyaan.</a:t>
            </a:r>
            <a:r>
              <a:rPr lang="en-GB" sz="1400">
                <a:latin typeface="Lexend"/>
                <a:ea typeface="Times New Roman"/>
                <a:cs typeface="Times New Roman"/>
                <a:sym typeface="Times New Roman"/>
              </a:rPr>
              <a:t/>
            </a:r>
            <a:r>
              <a:rPr lang="en-GB" sz="1400">
                <a:latin typeface="Lexend"/>
              </a:rPr>
              <a:t/>
            </a:r>
            <a:endParaRPr sz="2100"/>
          </a:p>
        </p:txBody>
      </p:sp>
      <p:sp>
        <p:nvSpPr>
          <p:cNvPr id="1352" name="Google Shape;1352;p117"/>
          <p:cNvSpPr txBox="1"/>
          <p:nvPr>
            <p:ph idx="4294967295" type="body"/>
          </p:nvPr>
        </p:nvSpPr>
        <p:spPr>
          <a:xfrm>
            <a:off x="324000" y="3212667"/>
            <a:ext cx="74568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c) Carbon paddle: Qiimaha iibka (selling price) £110, qiimaha kharashka (cost price) £82.50</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endParaRPr sz="2100"/>
          </a:p>
        </p:txBody>
      </p:sp>
      <p:sp>
        <p:nvSpPr>
          <p:cNvPr id="1353" name="Google Shape;1353;p117"/>
          <p:cNvSpPr txBox="1"/>
          <p:nvPr>
            <p:ph idx="4294967295" type="body"/>
          </p:nvPr>
        </p:nvSpPr>
        <p:spPr>
          <a:xfrm>
            <a:off x="7456184" y="3227301"/>
            <a:ext cx="5988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25%</a:t>
            </a:r>
            <a:endParaRPr sz="2300">
              <a:latin typeface="Kalam"/>
              <a:ea typeface="Kalam"/>
              <a:cs typeface="Kalam"/>
              <a:sym typeface="Kalam"/>
            </a:endParaRPr>
          </a:p>
        </p:txBody>
      </p:sp>
      <p:sp>
        <p:nvSpPr>
          <p:cNvPr id="1354" name="Google Shape;1354;p117"/>
          <p:cNvSpPr txBox="1"/>
          <p:nvPr>
            <p:ph idx="4294967295" type="body"/>
          </p:nvPr>
        </p:nvSpPr>
        <p:spPr>
          <a:xfrm>
            <a:off x="323900" y="2160500"/>
            <a:ext cx="8496000" cy="637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Kalam"/>
                <a:ea typeface="Kalam"/>
                <a:cs typeface="Kalam"/>
                <a:sym typeface="Kalam"/>
              </a:rPr>
              <a:t>e) Carbon paddle ma gaareyn 30% G.P. Ganacsigu waa inuu helo alaab jaban (cheaper supplier), kordhiyo qiimaha iibka (selling price), ama joojiyo iibinta alaabtan.</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8" name="Shape 1358"/>
        <p:cNvGrpSpPr/>
        <p:nvPr/>
      </p:nvGrpSpPr>
      <p:grpSpPr>
        <a:xfrm>
          <a:off x="0" y="0"/>
          <a:ext cx="0" cy="0"/>
          <a:chOff x="0" y="0"/>
          <a:chExt cx="0" cy="0"/>
        </a:xfrm>
      </p:grpSpPr>
      <p:sp>
        <p:nvSpPr>
          <p:cNvPr id="1359" name="Google Shape;1359;p118"/>
          <p:cNvSpPr txBox="1"/>
          <p:nvPr>
            <p:ph idx="4294967295" type="body"/>
          </p:nvPr>
        </p:nvSpPr>
        <p:spPr>
          <a:xfrm>
            <a:off x="6402976" y="3030000"/>
            <a:ext cx="2355900" cy="1274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c) Ku talo ganacsiga alaabta ay tahay inay si weyn u soo bandhigaan dukaankooda.</a:t>
            </a:r>
            <a:endParaRPr sz="1800"/>
          </a:p>
        </p:txBody>
      </p:sp>
      <p:sp>
        <p:nvSpPr>
          <p:cNvPr id="1360" name="Google Shape;1360;p118"/>
          <p:cNvSpPr txBox="1"/>
          <p:nvPr>
            <p:ph idx="1" type="body"/>
          </p:nvPr>
        </p:nvSpPr>
        <p:spPr>
          <a:xfrm>
            <a:off x="324000" y="759300"/>
            <a:ext cx="8496000" cy="718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 a) Adigoo buuxinaya xaashi xisaabeed (spreadsheet) ama si kale, xisaabi qiimaha iibka ugu yar (minimum selling price) iyo faa'iidada guud (gross profit margins) ee alaabta dukaankan baaskiilka.</a:t>
            </a:r>
            <a:endParaRPr sz="1800"/>
          </a:p>
        </p:txBody>
      </p:sp>
      <p:sp>
        <p:nvSpPr>
          <p:cNvPr id="1361" name="Google Shape;1361;p11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Faa'iido boqolkiiba (Profit in percentages)</a:t>
            </a:r>
            <a:endParaRPr/>
          </a:p>
        </p:txBody>
      </p:sp>
      <p:sp>
        <p:nvSpPr>
          <p:cNvPr id="1362" name="Google Shape;1362;p118"/>
          <p:cNvSpPr txBox="1"/>
          <p:nvPr>
            <p:ph idx="4294967295" type="body"/>
          </p:nvPr>
        </p:nvSpPr>
        <p:spPr>
          <a:xfrm>
            <a:off x="6402976" y="1506000"/>
            <a:ext cx="2248800" cy="11970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b) Ka faallo bixi waxyaabaha aan gaareyn heerka ugu yar ee faa'iidada (gross profit margins).</a:t>
            </a:r>
            <a:endParaRPr sz="1800"/>
          </a:p>
        </p:txBody>
      </p:sp>
      <p:pic>
        <p:nvPicPr>
          <p:cNvPr id="1363" name="Google Shape;1363;p118"/>
          <p:cNvPicPr preferRelativeResize="0"/>
          <p:nvPr/>
        </p:nvPicPr>
        <p:blipFill>
          <a:blip r:embed="rId3">
            <a:alphaModFix/>
          </a:blip>
          <a:stretch>
            <a:fillRect/>
          </a:stretch>
        </p:blipFill>
        <p:spPr>
          <a:xfrm>
            <a:off x="323996" y="1407996"/>
            <a:ext cx="5885905" cy="3412400"/>
          </a:xfrm>
          <a:prstGeom prst="rect">
            <a:avLst/>
          </a:prstGeom>
          <a:noFill/>
          <a:ln cap="flat" cmpd="sng" w="38100">
            <a:solidFill>
              <a:schemeClr val="dk1"/>
            </a:solidFill>
            <a:prstDash val="solid"/>
            <a:round/>
            <a:headEnd len="sm" w="sm" type="none"/>
            <a:tailEnd len="sm" w="sm" type="none"/>
          </a:ln>
        </p:spPr>
      </p:pic>
      <p:pic>
        <p:nvPicPr>
          <p:cNvPr id="1364" name="Google Shape;1364;p118"/>
          <p:cNvPicPr preferRelativeResize="0"/>
          <p:nvPr/>
        </p:nvPicPr>
        <p:blipFill>
          <a:blip r:embed="rId4">
            <a:alphaModFix/>
          </a:blip>
          <a:stretch>
            <a:fillRect/>
          </a:stretch>
        </p:blipFill>
        <p:spPr>
          <a:xfrm>
            <a:off x="323996" y="1407999"/>
            <a:ext cx="5885900" cy="3412397"/>
          </a:xfrm>
          <a:prstGeom prst="rect">
            <a:avLst/>
          </a:prstGeom>
          <a:noFill/>
          <a:ln cap="flat" cmpd="sng" w="38100">
            <a:solidFill>
              <a:schemeClr val="dk1"/>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8" name="Shape 1368"/>
        <p:cNvGrpSpPr/>
        <p:nvPr/>
      </p:nvGrpSpPr>
      <p:grpSpPr>
        <a:xfrm>
          <a:off x="0" y="0"/>
          <a:ext cx="0" cy="0"/>
          <a:chOff x="0" y="0"/>
          <a:chExt cx="0" cy="0"/>
        </a:xfrm>
      </p:grpSpPr>
      <p:pic>
        <p:nvPicPr>
          <p:cNvPr id="1369" name="Google Shape;1369;p119"/>
          <p:cNvPicPr preferRelativeResize="0"/>
          <p:nvPr/>
        </p:nvPicPr>
        <p:blipFill>
          <a:blip r:embed="rId3">
            <a:alphaModFix/>
          </a:blip>
          <a:stretch>
            <a:fillRect/>
          </a:stretch>
        </p:blipFill>
        <p:spPr>
          <a:xfrm>
            <a:off x="323996" y="1407999"/>
            <a:ext cx="5885900" cy="3412397"/>
          </a:xfrm>
          <a:prstGeom prst="rect">
            <a:avLst/>
          </a:prstGeom>
          <a:noFill/>
          <a:ln cap="flat" cmpd="sng" w="38100">
            <a:solidFill>
              <a:schemeClr val="dk1"/>
            </a:solidFill>
            <a:prstDash val="solid"/>
            <a:round/>
            <a:headEnd len="sm" w="sm" type="none"/>
            <a:tailEnd len="sm" w="sm" type="none"/>
          </a:ln>
        </p:spPr>
      </p:pic>
      <p:sp>
        <p:nvSpPr>
          <p:cNvPr id="1370" name="Google Shape;1370;p119"/>
          <p:cNvSpPr txBox="1"/>
          <p:nvPr>
            <p:ph idx="4294967295" type="body"/>
          </p:nvPr>
        </p:nvSpPr>
        <p:spPr>
          <a:xfrm>
            <a:off x="6402975" y="3258600"/>
            <a:ext cx="579300" cy="269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c)</a:t>
            </a:r>
            <a:endParaRPr sz="1800"/>
          </a:p>
        </p:txBody>
      </p:sp>
      <p:sp>
        <p:nvSpPr>
          <p:cNvPr id="1371" name="Google Shape;1371;p119"/>
          <p:cNvSpPr txBox="1"/>
          <p:nvPr>
            <p:ph idx="1" type="body"/>
          </p:nvPr>
        </p:nvSpPr>
        <p:spPr>
          <a:xfrm>
            <a:off x="324000" y="759300"/>
            <a:ext cx="8496000" cy="718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 a) Adigoo buuxinaya spreadsheet ama si kale, xisaabi qiimaha ugu yar ee iibka iyo faa'iidada (gross profit margins) ee alaabta dukaankan baaskiilka.</a:t>
            </a:r>
            <a:endParaRPr sz="1800"/>
          </a:p>
        </p:txBody>
      </p:sp>
      <p:sp>
        <p:nvSpPr>
          <p:cNvPr id="1372" name="Google Shape;1372;p11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Faa'iido boqolkiiba (Profit in percentages)</a:t>
            </a:r>
            <a:endParaRPr/>
          </a:p>
        </p:txBody>
      </p:sp>
      <p:sp>
        <p:nvSpPr>
          <p:cNvPr id="1373" name="Google Shape;1373;p119"/>
          <p:cNvSpPr txBox="1"/>
          <p:nvPr>
            <p:ph idx="4294967295" type="body"/>
          </p:nvPr>
        </p:nvSpPr>
        <p:spPr>
          <a:xfrm>
            <a:off x="6402975" y="1506000"/>
            <a:ext cx="646200" cy="269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b)</a:t>
            </a:r>
            <a:endParaRPr sz="1800"/>
          </a:p>
        </p:txBody>
      </p:sp>
      <p:sp>
        <p:nvSpPr>
          <p:cNvPr id="1374" name="Google Shape;1374;p119"/>
          <p:cNvSpPr/>
          <p:nvPr/>
        </p:nvSpPr>
        <p:spPr>
          <a:xfrm>
            <a:off x="5550923" y="2757770"/>
            <a:ext cx="341700" cy="223200"/>
          </a:xfrm>
          <a:prstGeom prst="roundRect">
            <a:avLst>
              <a:gd fmla="val 16667" name="adj"/>
            </a:avLst>
          </a:prstGeom>
          <a:noFill/>
          <a:ln cap="flat" cmpd="sng" w="38100">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5" name="Google Shape;1375;p119"/>
          <p:cNvSpPr/>
          <p:nvPr/>
        </p:nvSpPr>
        <p:spPr>
          <a:xfrm>
            <a:off x="5550923" y="3900770"/>
            <a:ext cx="341700" cy="223200"/>
          </a:xfrm>
          <a:prstGeom prst="roundRect">
            <a:avLst>
              <a:gd fmla="val 16667" name="adj"/>
            </a:avLst>
          </a:prstGeom>
          <a:noFill/>
          <a:ln cap="flat" cmpd="sng" w="38100">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6" name="Google Shape;1376;p119"/>
          <p:cNvSpPr txBox="1"/>
          <p:nvPr>
            <p:ph idx="4294967295" type="body"/>
          </p:nvPr>
        </p:nvSpPr>
        <p:spPr>
          <a:xfrm>
            <a:off x="6402975" y="1810800"/>
            <a:ext cx="2401200" cy="11970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Taayirada ka hortaga daloolinta iyo baedalka (cleated pedals) ma gaareyn heerka ugu yar ee G.P. (gross profit margins).</a:t>
            </a:r>
            <a:r>
              <a:rPr lang="en-GB" sz="1100">
                <a:latin typeface="Kalam"/>
                <a:ea typeface="Kalam"/>
                <a:cs typeface="Kalam"/>
                <a:sym typeface="Kalam"/>
              </a:rPr>
              <a:t/>
            </a:r>
            <a:endParaRPr sz="1800">
              <a:latin typeface="Kalam"/>
              <a:ea typeface="Kalam"/>
              <a:cs typeface="Kalam"/>
              <a:sym typeface="Kalam"/>
            </a:endParaRPr>
          </a:p>
        </p:txBody>
      </p:sp>
      <p:sp>
        <p:nvSpPr>
          <p:cNvPr id="1377" name="Google Shape;1377;p119"/>
          <p:cNvSpPr txBox="1"/>
          <p:nvPr>
            <p:ph idx="4294967295" type="body"/>
          </p:nvPr>
        </p:nvSpPr>
        <p:spPr>
          <a:xfrm>
            <a:off x="6402950" y="3639600"/>
            <a:ext cx="2401200" cy="11970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Waa inay dhigaan fiilooyinka bareegyada (brake cables) meesha ugu muuqata dukaankooda.</a:t>
            </a:r>
            <a:endParaRPr sz="1800">
              <a:latin typeface="Kalam"/>
              <a:ea typeface="Kalam"/>
              <a:cs typeface="Kalam"/>
              <a:sym typeface="Kalam"/>
            </a:endParaRPr>
          </a:p>
        </p:txBody>
      </p:sp>
      <p:sp>
        <p:nvSpPr>
          <p:cNvPr id="1378" name="Google Shape;1378;p119"/>
          <p:cNvSpPr/>
          <p:nvPr/>
        </p:nvSpPr>
        <p:spPr>
          <a:xfrm>
            <a:off x="5550917" y="4344587"/>
            <a:ext cx="341700" cy="478500"/>
          </a:xfrm>
          <a:prstGeom prst="roundRect">
            <a:avLst>
              <a:gd fmla="val 16667" name="adj"/>
            </a:avLst>
          </a:prstGeom>
          <a:noFill/>
          <a:ln cap="flat" cmpd="sng" w="38100">
            <a:solidFill>
              <a:schemeClr val="accent4"/>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2" name="Shape 1382"/>
        <p:cNvGrpSpPr/>
        <p:nvPr/>
      </p:nvGrpSpPr>
      <p:grpSpPr>
        <a:xfrm>
          <a:off x="0" y="0"/>
          <a:ext cx="0" cy="0"/>
          <a:chOff x="0" y="0"/>
          <a:chExt cx="0" cy="0"/>
        </a:xfrm>
      </p:grpSpPr>
      <p:sp>
        <p:nvSpPr>
          <p:cNvPr id="1383" name="Google Shape;1383;p120"/>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Faa'iido boqolkiiba (Profit in percentages)</a:t>
            </a:r>
            <a:endParaRPr/>
          </a:p>
        </p:txBody>
      </p:sp>
      <p:sp>
        <p:nvSpPr>
          <p:cNvPr id="1384" name="Google Shape;1384;p120"/>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La socodka waxqabadka (Tracking performance)</a:t>
            </a:r>
            <a:endParaRPr/>
          </a:p>
        </p:txBody>
      </p:sp>
      <p:sp>
        <p:nvSpPr>
          <p:cNvPr id="1385" name="Google Shape;1385;p120"/>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Maaraynta ganacsi yar (Running a small business)</a:t>
            </a:r>
            <a:endParaRPr/>
          </a:p>
        </p:txBody>
      </p:sp>
      <p:pic>
        <p:nvPicPr>
          <p:cNvPr id="1386" name="Google Shape;1386;p120"/>
          <p:cNvPicPr preferRelativeResize="0"/>
          <p:nvPr/>
        </p:nvPicPr>
        <p:blipFill>
          <a:blip r:embed="rId3">
            <a:alphaModFix/>
          </a:blip>
          <a:stretch>
            <a:fillRect/>
          </a:stretch>
        </p:blipFill>
        <p:spPr>
          <a:xfrm>
            <a:off x="417042" y="2995117"/>
            <a:ext cx="450575" cy="44675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0" name="Shape 1390"/>
        <p:cNvGrpSpPr/>
        <p:nvPr/>
      </p:nvGrpSpPr>
      <p:grpSpPr>
        <a:xfrm>
          <a:off x="0" y="0"/>
          <a:ext cx="0" cy="0"/>
          <a:chOff x="0" y="0"/>
          <a:chExt cx="0" cy="0"/>
        </a:xfrm>
      </p:grpSpPr>
      <p:pic>
        <p:nvPicPr>
          <p:cNvPr id="1391" name="Google Shape;1391;p121"/>
          <p:cNvPicPr preferRelativeResize="0"/>
          <p:nvPr/>
        </p:nvPicPr>
        <p:blipFill>
          <a:blip r:embed="rId3">
            <a:alphaModFix/>
          </a:blip>
          <a:stretch>
            <a:fillRect/>
          </a:stretch>
        </p:blipFill>
        <p:spPr>
          <a:xfrm>
            <a:off x="329805" y="1211503"/>
            <a:ext cx="8496000" cy="728497"/>
          </a:xfrm>
          <a:prstGeom prst="rect">
            <a:avLst/>
          </a:prstGeom>
          <a:noFill/>
          <a:ln>
            <a:noFill/>
          </a:ln>
        </p:spPr>
      </p:pic>
      <p:sp>
        <p:nvSpPr>
          <p:cNvPr id="1392" name="Google Shape;1392;p121"/>
          <p:cNvSpPr txBox="1"/>
          <p:nvPr>
            <p:ph idx="1" type="body"/>
          </p:nvPr>
        </p:nvSpPr>
        <p:spPr>
          <a:xfrm>
            <a:off x="324000" y="759300"/>
            <a:ext cx="8496000" cy="413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Inta badan ganacsiyada yaryar waxay isticmaalaan spreadsheets si ay ula socdaan waxqabadkooda.</a:t>
            </a:r>
            <a:endParaRPr sz="2000"/>
          </a:p>
        </p:txBody>
      </p:sp>
      <p:sp>
        <p:nvSpPr>
          <p:cNvPr id="1393" name="Google Shape;1393;p12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La socodka waxqabadka (Tracking performance)</a:t>
            </a:r>
            <a:r>
              <a:rPr lang="en-GB">
                <a:latin typeface="Lexend"/>
              </a:rPr>
              <a:t/>
            </a:r>
            <a:endParaRPr/>
          </a:p>
        </p:txBody>
      </p:sp>
      <p:sp>
        <p:nvSpPr>
          <p:cNvPr id="1394" name="Google Shape;1394;p121"/>
          <p:cNvSpPr txBox="1"/>
          <p:nvPr>
            <p:ph idx="1" type="body"/>
          </p:nvPr>
        </p:nvSpPr>
        <p:spPr>
          <a:xfrm>
            <a:off x="324000" y="2130900"/>
            <a:ext cx="84960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Waa maxay dakhliga ugu weyn ee ganacsigan soo galay bishii sannadkan?</a:t>
            </a:r>
            <a:endParaRPr sz="2000"/>
          </a:p>
        </p:txBody>
      </p:sp>
      <p:sp>
        <p:nvSpPr>
          <p:cNvPr id="1395" name="Google Shape;1395;p121"/>
          <p:cNvSpPr txBox="1"/>
          <p:nvPr>
            <p:ph idx="1" type="body"/>
          </p:nvPr>
        </p:nvSpPr>
        <p:spPr>
          <a:xfrm>
            <a:off x="324000" y="3623944"/>
            <a:ext cx="56133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Waa maxay celceliska bisha ee ganacsigan?</a:t>
            </a:r>
            <a:endParaRPr sz="2000"/>
          </a:p>
        </p:txBody>
      </p:sp>
      <p:sp>
        <p:nvSpPr>
          <p:cNvPr id="1396" name="Google Shape;1396;p121"/>
          <p:cNvSpPr txBox="1"/>
          <p:nvPr>
            <p:ph idx="1" type="body"/>
          </p:nvPr>
        </p:nvSpPr>
        <p:spPr>
          <a:xfrm>
            <a:off x="324000" y="2877422"/>
            <a:ext cx="68859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Waa maxay dakhligoodii ugu yaraa bishii sannadkan?</a:t>
            </a:r>
            <a:endParaRPr sz="2000"/>
          </a:p>
        </p:txBody>
      </p:sp>
      <p:sp>
        <p:nvSpPr>
          <p:cNvPr id="1397" name="Google Shape;1397;p121"/>
          <p:cNvSpPr txBox="1"/>
          <p:nvPr>
            <p:ph idx="1" type="body"/>
          </p:nvPr>
        </p:nvSpPr>
        <p:spPr>
          <a:xfrm>
            <a:off x="6267600" y="2486691"/>
            <a:ext cx="20238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Ogosto, £21 300</a:t>
            </a:r>
            <a:r>
              <a:rPr lang="en-GB" sz="1100">
                <a:latin typeface="Lexend"/>
              </a:rPr>
              <a:t/>
            </a:r>
            <a:r>
              <a:rPr lang="en-GB" sz="1100">
                <a:latin typeface="Lexend"/>
                <a:ea typeface="Times New Roman"/>
                <a:cs typeface="Times New Roman"/>
                <a:sym typeface="Times New Roman"/>
              </a:rPr>
              <a:t/>
            </a:r>
            <a:endParaRPr sz="2000"/>
          </a:p>
        </p:txBody>
      </p:sp>
      <p:sp>
        <p:nvSpPr>
          <p:cNvPr id="1398" name="Google Shape;1398;p121"/>
          <p:cNvSpPr txBox="1"/>
          <p:nvPr>
            <p:ph idx="1" type="body"/>
          </p:nvPr>
        </p:nvSpPr>
        <p:spPr>
          <a:xfrm>
            <a:off x="6267600" y="3257908"/>
            <a:ext cx="21747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Janaayo, £11 000</a:t>
            </a:r>
            <a:r>
              <a:rPr lang="en-GB" sz="1100">
                <a:latin typeface="Lexend"/>
              </a:rPr>
              <a:t/>
            </a:r>
            <a:r>
              <a:rPr lang="en-GB" sz="1100">
                <a:latin typeface="Lexend"/>
                <a:ea typeface="Times New Roman"/>
                <a:cs typeface="Times New Roman"/>
                <a:sym typeface="Times New Roman"/>
              </a:rPr>
              <a:t/>
            </a:r>
            <a:endParaRPr sz="2000"/>
          </a:p>
        </p:txBody>
      </p:sp>
      <p:sp>
        <p:nvSpPr>
          <p:cNvPr id="1399" name="Google Shape;1399;p121"/>
          <p:cNvSpPr txBox="1"/>
          <p:nvPr>
            <p:ph idx="1" type="body"/>
          </p:nvPr>
        </p:nvSpPr>
        <p:spPr>
          <a:xfrm>
            <a:off x="4097984" y="3968927"/>
            <a:ext cx="48366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Celceliska (Mean average): £161 000 ÷ 12 = £13 417</a:t>
            </a:r>
            <a:r>
              <a:rPr lang="en-GB" sz="1100">
                <a:latin typeface="Lexend"/>
              </a:rPr>
              <a:t/>
            </a:r>
            <a:r>
              <a:rPr lang="en-GB" sz="1100">
                <a:latin typeface="Lexend"/>
                <a:ea typeface="Times New Roman"/>
                <a:cs typeface="Times New Roman"/>
                <a:sym typeface="Times New Roman"/>
              </a:rPr>
              <a:t/>
            </a:r>
            <a:endParaRPr sz="2000"/>
          </a:p>
        </p:txBody>
      </p:sp>
      <p:sp>
        <p:nvSpPr>
          <p:cNvPr id="1400" name="Google Shape;1400;p121"/>
          <p:cNvSpPr txBox="1"/>
          <p:nvPr>
            <p:ph idx="1" type="body"/>
          </p:nvPr>
        </p:nvSpPr>
        <p:spPr>
          <a:xfrm>
            <a:off x="4097978" y="4363313"/>
            <a:ext cx="32190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Dhexdhexaadka (Median average): £12 350</a:t>
            </a:r>
            <a:r>
              <a:rPr lang="en-GB" sz="1100">
                <a:latin typeface="Lexend"/>
                <a:ea typeface="Times New Roman"/>
                <a:cs typeface="Times New Roman"/>
                <a:sym typeface="Times New Roman"/>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4" name="Shape 1404"/>
        <p:cNvGrpSpPr/>
        <p:nvPr/>
      </p:nvGrpSpPr>
      <p:grpSpPr>
        <a:xfrm>
          <a:off x="0" y="0"/>
          <a:ext cx="0" cy="0"/>
          <a:chOff x="0" y="0"/>
          <a:chExt cx="0" cy="0"/>
        </a:xfrm>
      </p:grpSpPr>
      <p:pic>
        <p:nvPicPr>
          <p:cNvPr id="1405" name="Google Shape;1405;p122"/>
          <p:cNvPicPr preferRelativeResize="0"/>
          <p:nvPr/>
        </p:nvPicPr>
        <p:blipFill>
          <a:blip r:embed="rId3">
            <a:alphaModFix/>
          </a:blip>
          <a:stretch>
            <a:fillRect/>
          </a:stretch>
        </p:blipFill>
        <p:spPr>
          <a:xfrm>
            <a:off x="329805" y="1211503"/>
            <a:ext cx="8496000" cy="728497"/>
          </a:xfrm>
          <a:prstGeom prst="rect">
            <a:avLst/>
          </a:prstGeom>
          <a:noFill/>
          <a:ln>
            <a:noFill/>
          </a:ln>
        </p:spPr>
      </p:pic>
      <p:sp>
        <p:nvSpPr>
          <p:cNvPr id="1406" name="Google Shape;1406;p122"/>
          <p:cNvSpPr txBox="1"/>
          <p:nvPr>
            <p:ph idx="1" type="body"/>
          </p:nvPr>
        </p:nvSpPr>
        <p:spPr>
          <a:xfrm>
            <a:off x="324000" y="759300"/>
            <a:ext cx="8496000" cy="413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Inta badan ganacsiyada yaryar waxay isticmaalaan spreadsheets si ay ula socdaan waxqabadkooda.</a:t>
            </a:r>
            <a:endParaRPr sz="2000"/>
          </a:p>
        </p:txBody>
      </p:sp>
      <p:sp>
        <p:nvSpPr>
          <p:cNvPr id="1407" name="Google Shape;1407;p12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La socodka waxqabadka (Tracking performance)</a:t>
            </a:r>
            <a:endParaRPr/>
          </a:p>
        </p:txBody>
      </p:sp>
      <p:sp>
        <p:nvSpPr>
          <p:cNvPr id="1408" name="Google Shape;1408;p122"/>
          <p:cNvSpPr txBox="1"/>
          <p:nvPr>
            <p:ph idx="1" type="body"/>
          </p:nvPr>
        </p:nvSpPr>
        <p:spPr>
          <a:xfrm>
            <a:off x="337436" y="2102492"/>
            <a:ext cx="43200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Dakhliga bisha ugu sarreeya: £21 300</a:t>
            </a:r>
            <a:r>
              <a:rPr lang="en-GB" sz="1100">
                <a:latin typeface="Lexend"/>
              </a:rPr>
              <a:t/>
            </a:r>
            <a:r>
              <a:rPr lang="en-GB" sz="1100">
                <a:latin typeface="Lexend"/>
                <a:ea typeface="Times New Roman"/>
                <a:cs typeface="Times New Roman"/>
                <a:sym typeface="Times New Roman"/>
              </a:rPr>
              <a:t/>
            </a:r>
            <a:endParaRPr sz="2000"/>
          </a:p>
        </p:txBody>
      </p:sp>
      <p:sp>
        <p:nvSpPr>
          <p:cNvPr id="1409" name="Google Shape;1409;p122"/>
          <p:cNvSpPr txBox="1"/>
          <p:nvPr>
            <p:ph idx="1" type="body"/>
          </p:nvPr>
        </p:nvSpPr>
        <p:spPr>
          <a:xfrm>
            <a:off x="327430" y="2439124"/>
            <a:ext cx="42480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Dakhliga bisha ugu hooseeya: £11 000</a:t>
            </a:r>
            <a:r>
              <a:rPr lang="en-GB" sz="1100">
                <a:latin typeface="Lexend"/>
              </a:rPr>
              <a:t/>
            </a:r>
            <a:r>
              <a:rPr lang="en-GB" sz="1100">
                <a:latin typeface="Lexend"/>
                <a:ea typeface="Times New Roman"/>
                <a:cs typeface="Times New Roman"/>
                <a:sym typeface="Times New Roman"/>
              </a:rPr>
              <a:t/>
            </a:r>
            <a:endParaRPr sz="2000"/>
          </a:p>
        </p:txBody>
      </p:sp>
      <p:sp>
        <p:nvSpPr>
          <p:cNvPr id="1410" name="Google Shape;1410;p122"/>
          <p:cNvSpPr txBox="1"/>
          <p:nvPr>
            <p:ph idx="1" type="body"/>
          </p:nvPr>
        </p:nvSpPr>
        <p:spPr>
          <a:xfrm>
            <a:off x="324009" y="2775756"/>
            <a:ext cx="48366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Celcelis dhexe (Mean average): £161 000 ÷ 12 = £13 417</a:t>
            </a:r>
            <a:r>
              <a:rPr lang="en-GB" sz="1100">
                <a:latin typeface="Lexend"/>
                <a:ea typeface="Times New Roman"/>
                <a:cs typeface="Times New Roman"/>
                <a:sym typeface="Times New Roman"/>
              </a:rPr>
              <a:t/>
            </a:r>
            <a:endParaRPr sz="2000"/>
          </a:p>
        </p:txBody>
      </p:sp>
      <p:sp>
        <p:nvSpPr>
          <p:cNvPr id="1411" name="Google Shape;1411;p122"/>
          <p:cNvSpPr txBox="1"/>
          <p:nvPr>
            <p:ph idx="1" type="body"/>
          </p:nvPr>
        </p:nvSpPr>
        <p:spPr>
          <a:xfrm>
            <a:off x="324003" y="3105788"/>
            <a:ext cx="32190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Celcelis dhexe (Median average): £12 350</a:t>
            </a:r>
            <a:r>
              <a:rPr lang="en-GB" sz="1100">
                <a:latin typeface="Lexend"/>
                <a:ea typeface="Times New Roman"/>
                <a:cs typeface="Times New Roman"/>
                <a:sym typeface="Times New Roman"/>
              </a:rPr>
              <a:t/>
            </a:r>
            <a:endParaRPr sz="2000"/>
          </a:p>
        </p:txBody>
      </p:sp>
      <p:sp>
        <p:nvSpPr>
          <p:cNvPr id="1412" name="Google Shape;1412;p122"/>
          <p:cNvSpPr txBox="1"/>
          <p:nvPr>
            <p:ph idx="1" type="body"/>
          </p:nvPr>
        </p:nvSpPr>
        <p:spPr>
          <a:xfrm>
            <a:off x="324000" y="3639200"/>
            <a:ext cx="84960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Fahamka celcelisyada (averages) iyo faafinta (spread) xogta waxqabadkoodu waxay ka caawisaa ganacsigu qorsheynta. Ganacsi kastaa wuxuu u baahan yahay inuu saadaaliyo iibkiisa si uu u hubiyo inuu haysto alaabta diyaarka u ah macaamiishiisa.</a:t>
            </a:r>
            <a:r>
              <a:rPr lang="en-GB" sz="1100">
                <a:latin typeface="Lexend"/>
              </a:rPr>
              <a:t/>
            </a:r>
            <a:r>
              <a:rPr lang="en-GB" sz="1100">
                <a:latin typeface="Lexend"/>
              </a:rPr>
              <a:t/>
            </a:r>
            <a:endParaRPr sz="2000"/>
          </a:p>
        </p:txBody>
      </p:sp>
      <p:sp>
        <p:nvSpPr>
          <p:cNvPr id="1413" name="Google Shape;1413;p122"/>
          <p:cNvSpPr txBox="1"/>
          <p:nvPr>
            <p:ph idx="1" type="body"/>
          </p:nvPr>
        </p:nvSpPr>
        <p:spPr>
          <a:xfrm>
            <a:off x="4833228" y="2248870"/>
            <a:ext cx="22644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Kala duwanaansho (Range): £10 300</a:t>
            </a:r>
            <a:r>
              <a:rPr lang="en-GB" sz="1100">
                <a:latin typeface="Lexend"/>
              </a:rPr>
              <a:t/>
            </a:r>
            <a:r>
              <a:rPr lang="en-GB" sz="1100">
                <a:latin typeface="Lexend"/>
                <a:ea typeface="Times New Roman"/>
                <a:cs typeface="Times New Roman"/>
                <a:sym typeface="Times New Roman"/>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7" name="Shape 1417"/>
        <p:cNvGrpSpPr/>
        <p:nvPr/>
      </p:nvGrpSpPr>
      <p:grpSpPr>
        <a:xfrm>
          <a:off x="0" y="0"/>
          <a:ext cx="0" cy="0"/>
          <a:chOff x="0" y="0"/>
          <a:chExt cx="0" cy="0"/>
        </a:xfrm>
      </p:grpSpPr>
      <p:pic>
        <p:nvPicPr>
          <p:cNvPr id="1418" name="Google Shape;1418;p123"/>
          <p:cNvPicPr preferRelativeResize="0"/>
          <p:nvPr/>
        </p:nvPicPr>
        <p:blipFill>
          <a:blip r:embed="rId3">
            <a:alphaModFix/>
          </a:blip>
          <a:stretch>
            <a:fillRect/>
          </a:stretch>
        </p:blipFill>
        <p:spPr>
          <a:xfrm>
            <a:off x="308974" y="1196876"/>
            <a:ext cx="8496000" cy="714086"/>
          </a:xfrm>
          <a:prstGeom prst="rect">
            <a:avLst/>
          </a:prstGeom>
          <a:noFill/>
          <a:ln>
            <a:noFill/>
          </a:ln>
        </p:spPr>
      </p:pic>
      <p:sp>
        <p:nvSpPr>
          <p:cNvPr id="1419" name="Google Shape;1419;p123"/>
          <p:cNvSpPr txBox="1"/>
          <p:nvPr>
            <p:ph idx="1" type="body"/>
          </p:nvPr>
        </p:nvSpPr>
        <p:spPr>
          <a:xfrm>
            <a:off x="324000" y="759300"/>
            <a:ext cx="8496000" cy="413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Soo hel kala duwanaanshaha (range) iyo celceliska (average) iibka sanadka labaad ee isla ganacsiga.</a:t>
            </a:r>
            <a:endParaRPr sz="1900"/>
          </a:p>
        </p:txBody>
      </p:sp>
      <p:sp>
        <p:nvSpPr>
          <p:cNvPr id="1420" name="Google Shape;1420;p12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Raadraaca waxqabadka (Tracking performance)</a:t>
            </a:r>
            <a:endParaRPr/>
          </a:p>
        </p:txBody>
      </p:sp>
      <p:sp>
        <p:nvSpPr>
          <p:cNvPr id="1421" name="Google Shape;1421;p123"/>
          <p:cNvSpPr txBox="1"/>
          <p:nvPr>
            <p:ph idx="1" type="body"/>
          </p:nvPr>
        </p:nvSpPr>
        <p:spPr>
          <a:xfrm>
            <a:off x="377611" y="2172667"/>
            <a:ext cx="43200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Dakhliga bisha ugu sarreeya: £23 500</a:t>
            </a:r>
            <a:r>
              <a:rPr lang="en-GB" sz="1100">
                <a:latin typeface="Lexend"/>
                <a:ea typeface="Times New Roman"/>
                <a:cs typeface="Times New Roman"/>
                <a:sym typeface="Times New Roman"/>
              </a:rPr>
              <a:t/>
            </a:r>
            <a:endParaRPr sz="2000"/>
          </a:p>
        </p:txBody>
      </p:sp>
      <p:sp>
        <p:nvSpPr>
          <p:cNvPr id="1422" name="Google Shape;1422;p123"/>
          <p:cNvSpPr txBox="1"/>
          <p:nvPr>
            <p:ph idx="1" type="body"/>
          </p:nvPr>
        </p:nvSpPr>
        <p:spPr>
          <a:xfrm>
            <a:off x="367605" y="2509299"/>
            <a:ext cx="42480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Dakhliga bisha ugu hooseeya: £11 600</a:t>
            </a:r>
            <a:r>
              <a:rPr lang="en-GB" sz="1100">
                <a:latin typeface="Lexend"/>
              </a:rPr>
              <a:t/>
            </a:r>
            <a:r>
              <a:rPr lang="en-GB" sz="1100">
                <a:latin typeface="Lexend"/>
                <a:ea typeface="Times New Roman"/>
                <a:cs typeface="Times New Roman"/>
                <a:sym typeface="Times New Roman"/>
              </a:rPr>
              <a:t/>
            </a:r>
            <a:endParaRPr sz="2000"/>
          </a:p>
        </p:txBody>
      </p:sp>
      <p:sp>
        <p:nvSpPr>
          <p:cNvPr id="1423" name="Google Shape;1423;p123"/>
          <p:cNvSpPr txBox="1"/>
          <p:nvPr>
            <p:ph idx="1" type="body"/>
          </p:nvPr>
        </p:nvSpPr>
        <p:spPr>
          <a:xfrm>
            <a:off x="364184" y="2845931"/>
            <a:ext cx="48366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Celcelis dhexe (Mean average): £174 300 ÷ 12 = £14 525</a:t>
            </a:r>
            <a:r>
              <a:rPr lang="en-GB" sz="1100">
                <a:latin typeface="Lexend"/>
              </a:rPr>
              <a:t/>
            </a:r>
            <a:r>
              <a:rPr lang="en-GB" sz="1100">
                <a:latin typeface="Lexend"/>
                <a:ea typeface="Times New Roman"/>
                <a:cs typeface="Times New Roman"/>
                <a:sym typeface="Times New Roman"/>
              </a:rPr>
              <a:t/>
            </a:r>
            <a:endParaRPr sz="2000"/>
          </a:p>
        </p:txBody>
      </p:sp>
      <p:sp>
        <p:nvSpPr>
          <p:cNvPr id="1424" name="Google Shape;1424;p123"/>
          <p:cNvSpPr txBox="1"/>
          <p:nvPr>
            <p:ph idx="1" type="body"/>
          </p:nvPr>
        </p:nvSpPr>
        <p:spPr>
          <a:xfrm>
            <a:off x="364178" y="3175963"/>
            <a:ext cx="32190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Celcelis dhexe (Median average): £13 550</a:t>
            </a:r>
            <a:r>
              <a:rPr lang="en-GB" sz="1100">
                <a:latin typeface="Lexend"/>
              </a:rPr>
              <a:t/>
            </a:r>
            <a:r>
              <a:rPr lang="en-GB" sz="1100">
                <a:latin typeface="Lexend"/>
                <a:ea typeface="Times New Roman"/>
                <a:cs typeface="Times New Roman"/>
                <a:sym typeface="Times New Roman"/>
              </a:rPr>
              <a:t/>
            </a:r>
            <a:endParaRPr sz="2000"/>
          </a:p>
        </p:txBody>
      </p:sp>
      <p:sp>
        <p:nvSpPr>
          <p:cNvPr id="1425" name="Google Shape;1425;p123"/>
          <p:cNvSpPr txBox="1"/>
          <p:nvPr>
            <p:ph idx="1" type="body"/>
          </p:nvPr>
        </p:nvSpPr>
        <p:spPr>
          <a:xfrm>
            <a:off x="4909428" y="2325070"/>
            <a:ext cx="22644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Kala duwanaansho (Range): £11 900</a:t>
            </a:r>
            <a:r>
              <a:rPr lang="en-GB" sz="1100">
                <a:latin typeface="Lexend"/>
              </a:rPr>
              <a:t/>
            </a:r>
            <a:r>
              <a:rPr lang="en-GB" sz="1100">
                <a:latin typeface="Lexend"/>
                <a:ea typeface="Times New Roman"/>
                <a:cs typeface="Times New Roman"/>
                <a:sym typeface="Times New Roman"/>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9" name="Shape 1429"/>
        <p:cNvGrpSpPr/>
        <p:nvPr/>
      </p:nvGrpSpPr>
      <p:grpSpPr>
        <a:xfrm>
          <a:off x="0" y="0"/>
          <a:ext cx="0" cy="0"/>
          <a:chOff x="0" y="0"/>
          <a:chExt cx="0" cy="0"/>
        </a:xfrm>
      </p:grpSpPr>
      <p:sp>
        <p:nvSpPr>
          <p:cNvPr id="1430" name="Google Shape;1430;p12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Raadraaca waxqabadka (Tracking performance)</a:t>
            </a:r>
            <a:endParaRPr/>
          </a:p>
        </p:txBody>
      </p:sp>
      <p:sp>
        <p:nvSpPr>
          <p:cNvPr id="1431" name="Google Shape;1431;p124"/>
          <p:cNvSpPr txBox="1"/>
          <p:nvPr>
            <p:ph idx="1" type="body"/>
          </p:nvPr>
        </p:nvSpPr>
        <p:spPr>
          <a:xfrm>
            <a:off x="328155" y="1460930"/>
            <a:ext cx="28767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Celcelis dhexe (Mean average): £13 417</a:t>
            </a:r>
            <a:r>
              <a:rPr lang="en-GB" sz="1100">
                <a:latin typeface="Lexend"/>
                <a:ea typeface="Times New Roman"/>
                <a:cs typeface="Times New Roman"/>
                <a:sym typeface="Times New Roman"/>
              </a:rPr>
              <a:t/>
            </a:r>
            <a:endParaRPr sz="2000"/>
          </a:p>
        </p:txBody>
      </p:sp>
      <p:sp>
        <p:nvSpPr>
          <p:cNvPr id="1432" name="Google Shape;1432;p124"/>
          <p:cNvSpPr txBox="1"/>
          <p:nvPr>
            <p:ph idx="1" type="body"/>
          </p:nvPr>
        </p:nvSpPr>
        <p:spPr>
          <a:xfrm>
            <a:off x="324000" y="209158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Isbarbardhigga celcelisyada (averages) iyo faafinta (spread) sanadba sanadka ka dambeeya wuxuu u sheegaa mulkiilaha ganacsiga caafimaadka ganacsigiisa.</a:t>
            </a:r>
            <a:r>
              <a:rPr lang="en-GB" sz="1100">
                <a:latin typeface="Lexend"/>
              </a:rPr>
              <a:t/>
            </a:r>
            <a:endParaRPr sz="2000"/>
          </a:p>
        </p:txBody>
      </p:sp>
      <p:sp>
        <p:nvSpPr>
          <p:cNvPr id="1433" name="Google Shape;1433;p124"/>
          <p:cNvSpPr txBox="1"/>
          <p:nvPr>
            <p:ph idx="1" type="body"/>
          </p:nvPr>
        </p:nvSpPr>
        <p:spPr>
          <a:xfrm>
            <a:off x="328161" y="1128491"/>
            <a:ext cx="22644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Kala duwanaansho (Range): £10 300</a:t>
            </a:r>
            <a:r>
              <a:rPr lang="en-GB" sz="1100">
                <a:latin typeface="Lexend"/>
                <a:ea typeface="Times New Roman"/>
                <a:cs typeface="Times New Roman"/>
                <a:sym typeface="Times New Roman"/>
              </a:rPr>
              <a:t/>
            </a:r>
            <a:endParaRPr sz="2000"/>
          </a:p>
        </p:txBody>
      </p:sp>
      <p:sp>
        <p:nvSpPr>
          <p:cNvPr id="1434" name="Google Shape;1434;p124"/>
          <p:cNvSpPr txBox="1"/>
          <p:nvPr>
            <p:ph idx="1" type="body"/>
          </p:nvPr>
        </p:nvSpPr>
        <p:spPr>
          <a:xfrm>
            <a:off x="328155" y="823680"/>
            <a:ext cx="12828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Sanadka koowaad:</a:t>
            </a:r>
            <a:r>
              <a:rPr lang="en-GB" sz="1100">
                <a:latin typeface="Lexend"/>
              </a:rPr>
              <a:t/>
            </a:r>
            <a:endParaRPr sz="2000"/>
          </a:p>
        </p:txBody>
      </p:sp>
      <p:sp>
        <p:nvSpPr>
          <p:cNvPr id="1435" name="Google Shape;1435;p124"/>
          <p:cNvSpPr txBox="1"/>
          <p:nvPr>
            <p:ph idx="1" type="body"/>
          </p:nvPr>
        </p:nvSpPr>
        <p:spPr>
          <a:xfrm>
            <a:off x="4568566" y="1460930"/>
            <a:ext cx="28767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Celcelis dhexe (Mean average): £14 525</a:t>
            </a:r>
            <a:r>
              <a:rPr lang="en-GB" sz="1100">
                <a:latin typeface="Lexend"/>
                <a:ea typeface="Times New Roman"/>
                <a:cs typeface="Times New Roman"/>
                <a:sym typeface="Times New Roman"/>
              </a:rPr>
              <a:t/>
            </a:r>
            <a:endParaRPr sz="2000"/>
          </a:p>
        </p:txBody>
      </p:sp>
      <p:sp>
        <p:nvSpPr>
          <p:cNvPr id="1436" name="Google Shape;1436;p124"/>
          <p:cNvSpPr txBox="1"/>
          <p:nvPr>
            <p:ph idx="1" type="body"/>
          </p:nvPr>
        </p:nvSpPr>
        <p:spPr>
          <a:xfrm>
            <a:off x="4568572" y="1128491"/>
            <a:ext cx="22644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Kala duwanaansho (Range): £11 900</a:t>
            </a:r>
            <a:r>
              <a:rPr lang="en-GB" sz="1100">
                <a:latin typeface="Lexend"/>
                <a:ea typeface="Times New Roman"/>
                <a:cs typeface="Times New Roman"/>
                <a:sym typeface="Times New Roman"/>
              </a:rPr>
              <a:t/>
            </a:r>
            <a:endParaRPr sz="2000"/>
          </a:p>
        </p:txBody>
      </p:sp>
      <p:sp>
        <p:nvSpPr>
          <p:cNvPr id="1437" name="Google Shape;1437;p124"/>
          <p:cNvSpPr txBox="1"/>
          <p:nvPr>
            <p:ph idx="1" type="body"/>
          </p:nvPr>
        </p:nvSpPr>
        <p:spPr>
          <a:xfrm>
            <a:off x="4568566" y="823680"/>
            <a:ext cx="12828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Sanadka labaad:</a:t>
            </a:r>
            <a:endParaRPr sz="2000"/>
          </a:p>
        </p:txBody>
      </p:sp>
      <p:sp>
        <p:nvSpPr>
          <p:cNvPr id="1438" name="Google Shape;1438;p124"/>
          <p:cNvSpPr txBox="1"/>
          <p:nvPr>
            <p:ph idx="1" type="body"/>
          </p:nvPr>
        </p:nvSpPr>
        <p:spPr>
          <a:xfrm>
            <a:off x="324000" y="2902991"/>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Mulkiiluhu wuxuu soo gabagabeyn karaa, “Celceliska dhexe (mean average) wuu ka sarreeyaa sidaas darteed waxaan ka iibinay wax badan sanadka labaad”.</a:t>
            </a:r>
            <a:endParaRPr sz="2000"/>
          </a:p>
        </p:txBody>
      </p:sp>
      <p:sp>
        <p:nvSpPr>
          <p:cNvPr id="1439" name="Google Shape;1439;p124"/>
          <p:cNvSpPr txBox="1"/>
          <p:nvPr>
            <p:ph idx="1" type="body"/>
          </p:nvPr>
        </p:nvSpPr>
        <p:spPr>
          <a:xfrm>
            <a:off x="324000" y="3691780"/>
            <a:ext cx="788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“Kala duwanaanshuhu (range) wuu ka sarreeyaa sidaas darteed iibka bishu waa mid isbeddel badan, oo aan la saadaalin karin”.</a:t>
            </a:r>
            <a:r>
              <a:rPr lang="en-GB" sz="1100">
                <a:latin typeface="Lexend"/>
              </a:rPr>
              <a:t/>
            </a:r>
            <a:r>
              <a:rPr lang="en-GB" sz="1100">
                <a:latin typeface="Lexend"/>
              </a:rPr>
              <a:t/>
            </a:r>
            <a:r>
              <a:rPr lang="en-GB" sz="1100">
                <a:latin typeface="Lexend"/>
              </a:rPr>
              <a:t/>
            </a:r>
            <a:r>
              <a:rPr lang="en-GB" sz="11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3" name="Shape 1443"/>
        <p:cNvGrpSpPr/>
        <p:nvPr/>
      </p:nvGrpSpPr>
      <p:grpSpPr>
        <a:xfrm>
          <a:off x="0" y="0"/>
          <a:ext cx="0" cy="0"/>
          <a:chOff x="0" y="0"/>
          <a:chExt cx="0" cy="0"/>
        </a:xfrm>
      </p:grpSpPr>
      <p:sp>
        <p:nvSpPr>
          <p:cNvPr id="1444" name="Google Shape;1444;p12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Raadraaca waxqabadka (Tracking performance)</a:t>
            </a:r>
            <a:endParaRPr/>
          </a:p>
        </p:txBody>
      </p:sp>
      <p:sp>
        <p:nvSpPr>
          <p:cNvPr id="1445" name="Google Shape;1445;p125"/>
          <p:cNvSpPr txBox="1"/>
          <p:nvPr>
            <p:ph idx="1" type="body"/>
          </p:nvPr>
        </p:nvSpPr>
        <p:spPr>
          <a:xfrm>
            <a:off x="328155" y="1458495"/>
            <a:ext cx="3045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Celcelis (Mean average): £145 000</a:t>
            </a:r>
            <a:r>
              <a:rPr lang="en-GB" sz="1100">
                <a:latin typeface="Lexend"/>
                <a:ea typeface="Times New Roman"/>
                <a:cs typeface="Times New Roman"/>
                <a:sym typeface="Times New Roman"/>
              </a:rPr>
              <a:t/>
            </a:r>
            <a:endParaRPr sz="2000"/>
          </a:p>
        </p:txBody>
      </p:sp>
      <p:sp>
        <p:nvSpPr>
          <p:cNvPr id="1446" name="Google Shape;1446;p125"/>
          <p:cNvSpPr txBox="1"/>
          <p:nvPr>
            <p:ph idx="1" type="body"/>
          </p:nvPr>
        </p:nvSpPr>
        <p:spPr>
          <a:xfrm>
            <a:off x="324000" y="209333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Samee laba isbarbardhig oo ku saabsan waxqabadka sannadka ee ganacsigan.</a:t>
            </a:r>
            <a:endParaRPr sz="2000"/>
          </a:p>
        </p:txBody>
      </p:sp>
      <p:sp>
        <p:nvSpPr>
          <p:cNvPr id="1447" name="Google Shape;1447;p125"/>
          <p:cNvSpPr txBox="1"/>
          <p:nvPr>
            <p:ph idx="1" type="body"/>
          </p:nvPr>
        </p:nvSpPr>
        <p:spPr>
          <a:xfrm>
            <a:off x="328155" y="1128491"/>
            <a:ext cx="22644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Kala-duwanaansho (Range): £36 100</a:t>
            </a:r>
            <a:r>
              <a:rPr lang="en-GB" sz="1100">
                <a:latin typeface="Lexend"/>
                <a:ea typeface="Times New Roman"/>
                <a:cs typeface="Times New Roman"/>
                <a:sym typeface="Times New Roman"/>
              </a:rPr>
              <a:t/>
            </a:r>
            <a:endParaRPr sz="2000"/>
          </a:p>
        </p:txBody>
      </p:sp>
      <p:sp>
        <p:nvSpPr>
          <p:cNvPr id="1448" name="Google Shape;1448;p125"/>
          <p:cNvSpPr txBox="1"/>
          <p:nvPr>
            <p:ph idx="1" type="body"/>
          </p:nvPr>
        </p:nvSpPr>
        <p:spPr>
          <a:xfrm>
            <a:off x="328155" y="823680"/>
            <a:ext cx="12828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Sannadka koowaad:</a:t>
            </a:r>
            <a:endParaRPr sz="2000"/>
          </a:p>
        </p:txBody>
      </p:sp>
      <p:sp>
        <p:nvSpPr>
          <p:cNvPr id="1449" name="Google Shape;1449;p125"/>
          <p:cNvSpPr txBox="1"/>
          <p:nvPr>
            <p:ph idx="1" type="body"/>
          </p:nvPr>
        </p:nvSpPr>
        <p:spPr>
          <a:xfrm>
            <a:off x="4568576" y="1460925"/>
            <a:ext cx="31101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Celcelis (Mean average): £139 000</a:t>
            </a:r>
            <a:r>
              <a:rPr lang="en-GB" sz="1100">
                <a:latin typeface="Lexend"/>
                <a:ea typeface="Times New Roman"/>
                <a:cs typeface="Times New Roman"/>
                <a:sym typeface="Times New Roman"/>
              </a:rPr>
              <a:t/>
            </a:r>
            <a:endParaRPr sz="2000"/>
          </a:p>
        </p:txBody>
      </p:sp>
      <p:sp>
        <p:nvSpPr>
          <p:cNvPr id="1450" name="Google Shape;1450;p125"/>
          <p:cNvSpPr txBox="1"/>
          <p:nvPr>
            <p:ph idx="1" type="body"/>
          </p:nvPr>
        </p:nvSpPr>
        <p:spPr>
          <a:xfrm>
            <a:off x="4568572" y="1128491"/>
            <a:ext cx="22644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Kala-duwanaansho (Range): £17 500</a:t>
            </a:r>
            <a:r>
              <a:rPr lang="en-GB" sz="1100">
                <a:latin typeface="Lexend"/>
                <a:ea typeface="Times New Roman"/>
                <a:cs typeface="Times New Roman"/>
                <a:sym typeface="Times New Roman"/>
              </a:rPr>
              <a:t/>
            </a:r>
            <a:endParaRPr sz="2000"/>
          </a:p>
        </p:txBody>
      </p:sp>
      <p:sp>
        <p:nvSpPr>
          <p:cNvPr id="1451" name="Google Shape;1451;p125"/>
          <p:cNvSpPr txBox="1"/>
          <p:nvPr>
            <p:ph idx="1" type="body"/>
          </p:nvPr>
        </p:nvSpPr>
        <p:spPr>
          <a:xfrm>
            <a:off x="4568566" y="823680"/>
            <a:ext cx="12828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Sannadka labaad:</a:t>
            </a:r>
            <a:endParaRPr sz="2000"/>
          </a:p>
        </p:txBody>
      </p:sp>
      <p:sp>
        <p:nvSpPr>
          <p:cNvPr id="1452" name="Google Shape;1452;p125"/>
          <p:cNvSpPr txBox="1"/>
          <p:nvPr>
            <p:ph idx="1" type="body"/>
          </p:nvPr>
        </p:nvSpPr>
        <p:spPr>
          <a:xfrm>
            <a:off x="324000" y="2904741"/>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Waxaa laga yaabaa inaad tidhi, “Celcelisku (Mean average) wuu hooseeyaa sidaas darteed waxay ku iibeen wax ka yar sannadka labaad”.</a:t>
            </a:r>
            <a:r>
              <a:rPr lang="en-GB" sz="1100">
                <a:latin typeface="Kalam"/>
                <a:ea typeface="Kalam"/>
                <a:cs typeface="Kalam"/>
                <a:sym typeface="Kalam"/>
              </a:rPr>
              <a:t/>
            </a:r>
            <a:endParaRPr sz="2000">
              <a:latin typeface="Kalam"/>
              <a:ea typeface="Kalam"/>
              <a:cs typeface="Kalam"/>
              <a:sym typeface="Kalam"/>
            </a:endParaRPr>
          </a:p>
        </p:txBody>
      </p:sp>
      <p:sp>
        <p:nvSpPr>
          <p:cNvPr id="1453" name="Google Shape;1453;p125"/>
          <p:cNvSpPr txBox="1"/>
          <p:nvPr>
            <p:ph idx="1" type="body"/>
          </p:nvPr>
        </p:nvSpPr>
        <p:spPr>
          <a:xfrm>
            <a:off x="324000" y="3693530"/>
            <a:ext cx="788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“Kala-duwanaanshuhu (Range) wuu hooseeyaa sidaas darteed iibka bishii waa joogto, waa la saadaalin karaa.”</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7" name="Shape 1457"/>
        <p:cNvGrpSpPr/>
        <p:nvPr/>
      </p:nvGrpSpPr>
      <p:grpSpPr>
        <a:xfrm>
          <a:off x="0" y="0"/>
          <a:ext cx="0" cy="0"/>
          <a:chOff x="0" y="0"/>
          <a:chExt cx="0" cy="0"/>
        </a:xfrm>
      </p:grpSpPr>
      <p:sp>
        <p:nvSpPr>
          <p:cNvPr id="1458" name="Google Shape;1458;p126"/>
          <p:cNvSpPr txBox="1"/>
          <p:nvPr>
            <p:ph idx="1" type="body"/>
          </p:nvPr>
        </p:nvSpPr>
        <p:spPr>
          <a:xfrm>
            <a:off x="324000" y="759300"/>
            <a:ext cx="8496000" cy="413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Faaiidada ugu muhiimsan ee isticmaalka xaashida (spreadsheet) waa in milkiilayaasha ganacsiyada yaryar ay si fudud u soo saari karaan garaafyada si ay u arkaan isbeddellada (trends).</a:t>
            </a:r>
            <a:r>
              <a:rPr lang="en-GB" sz="1400">
                <a:latin typeface="Lexend"/>
              </a:rPr>
              <a:t/>
            </a:r>
            <a:r>
              <a:rPr lang="en-GB" sz="1400">
                <a:latin typeface="Lexend"/>
              </a:rPr>
              <a:t/>
            </a:r>
            <a:endParaRPr sz="2000"/>
          </a:p>
        </p:txBody>
      </p:sp>
      <p:sp>
        <p:nvSpPr>
          <p:cNvPr id="1459" name="Google Shape;1459;p12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La socodka waxqabadka (Tracking performance)</a:t>
            </a:r>
            <a:endParaRPr/>
          </a:p>
        </p:txBody>
      </p:sp>
      <p:sp>
        <p:nvSpPr>
          <p:cNvPr id="1460" name="Google Shape;1460;p126"/>
          <p:cNvSpPr txBox="1"/>
          <p:nvPr>
            <p:ph idx="1" type="body"/>
          </p:nvPr>
        </p:nvSpPr>
        <p:spPr>
          <a:xfrm>
            <a:off x="304800" y="2261575"/>
            <a:ext cx="3522000" cy="29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Isticmaalka shaqada insert/chart, milkiiluhu wuxuu arki karaa…</a:t>
            </a:r>
            <a:r>
              <a:rPr lang="en-GB" sz="1400">
                <a:latin typeface="Lexend"/>
                <a:ea typeface="Times New Roman"/>
                <a:cs typeface="Times New Roman"/>
                <a:sym typeface="Times New Roman"/>
              </a:rPr>
              <a:t/>
            </a:r>
            <a:r>
              <a:rPr lang="en-GB" sz="1400">
                <a:latin typeface="Lexend"/>
              </a:rPr>
              <a:t/>
            </a:r>
            <a:endParaRPr sz="2000"/>
          </a:p>
        </p:txBody>
      </p:sp>
      <p:pic>
        <p:nvPicPr>
          <p:cNvPr id="1461" name="Google Shape;1461;p126"/>
          <p:cNvPicPr preferRelativeResize="0"/>
          <p:nvPr/>
        </p:nvPicPr>
        <p:blipFill>
          <a:blip r:embed="rId3">
            <a:alphaModFix/>
          </a:blip>
          <a:stretch>
            <a:fillRect/>
          </a:stretch>
        </p:blipFill>
        <p:spPr>
          <a:xfrm>
            <a:off x="304800" y="1486722"/>
            <a:ext cx="8496002" cy="703459"/>
          </a:xfrm>
          <a:prstGeom prst="rect">
            <a:avLst/>
          </a:prstGeom>
          <a:noFill/>
          <a:ln>
            <a:noFill/>
          </a:ln>
        </p:spPr>
      </p:pic>
      <p:pic>
        <p:nvPicPr>
          <p:cNvPr id="1462" name="Google Shape;1462;p126"/>
          <p:cNvPicPr preferRelativeResize="0"/>
          <p:nvPr/>
        </p:nvPicPr>
        <p:blipFill>
          <a:blip r:embed="rId4">
            <a:alphaModFix/>
          </a:blip>
          <a:stretch>
            <a:fillRect/>
          </a:stretch>
        </p:blipFill>
        <p:spPr>
          <a:xfrm>
            <a:off x="3810000" y="2261577"/>
            <a:ext cx="4684180" cy="2559574"/>
          </a:xfrm>
          <a:prstGeom prst="rect">
            <a:avLst/>
          </a:prstGeom>
          <a:noFill/>
          <a:ln>
            <a:noFill/>
          </a:ln>
        </p:spPr>
      </p:pic>
      <p:sp>
        <p:nvSpPr>
          <p:cNvPr id="1463" name="Google Shape;1463;p126"/>
          <p:cNvSpPr txBox="1"/>
          <p:nvPr>
            <p:ph idx="1" type="body"/>
          </p:nvPr>
        </p:nvSpPr>
        <p:spPr>
          <a:xfrm>
            <a:off x="324000" y="3240000"/>
            <a:ext cx="3613500" cy="100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maxay qaabka (pattern) aad hadda si fudud u arki karto?</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7" name="Shape 1467"/>
        <p:cNvGrpSpPr/>
        <p:nvPr/>
      </p:nvGrpSpPr>
      <p:grpSpPr>
        <a:xfrm>
          <a:off x="0" y="0"/>
          <a:ext cx="0" cy="0"/>
          <a:chOff x="0" y="0"/>
          <a:chExt cx="0" cy="0"/>
        </a:xfrm>
      </p:grpSpPr>
      <p:sp>
        <p:nvSpPr>
          <p:cNvPr id="1468" name="Google Shape;1468;p127"/>
          <p:cNvSpPr txBox="1"/>
          <p:nvPr>
            <p:ph idx="1" type="body"/>
          </p:nvPr>
        </p:nvSpPr>
        <p:spPr>
          <a:xfrm>
            <a:off x="324000" y="759300"/>
            <a:ext cx="8496000" cy="413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Sawirka garaafka (graphical representation) wuxuu inoo tusinayaa in ganacsigan uu la kulmo isbeddel xilliyeed (seasonal trends).</a:t>
            </a:r>
            <a:endParaRPr sz="2000"/>
          </a:p>
        </p:txBody>
      </p:sp>
      <p:sp>
        <p:nvSpPr>
          <p:cNvPr id="1469" name="Google Shape;1469;p12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La socodka waxqabadka (Tracking performance)</a:t>
            </a:r>
            <a:endParaRPr/>
          </a:p>
        </p:txBody>
      </p:sp>
      <p:pic>
        <p:nvPicPr>
          <p:cNvPr id="1470" name="Google Shape;1470;p127"/>
          <p:cNvPicPr preferRelativeResize="0"/>
          <p:nvPr/>
        </p:nvPicPr>
        <p:blipFill>
          <a:blip r:embed="rId3">
            <a:alphaModFix/>
          </a:blip>
          <a:stretch>
            <a:fillRect/>
          </a:stretch>
        </p:blipFill>
        <p:spPr>
          <a:xfrm>
            <a:off x="3644039" y="1559289"/>
            <a:ext cx="5181725" cy="2831450"/>
          </a:xfrm>
          <a:prstGeom prst="rect">
            <a:avLst/>
          </a:prstGeom>
          <a:noFill/>
          <a:ln>
            <a:noFill/>
          </a:ln>
        </p:spPr>
      </p:pic>
      <p:sp>
        <p:nvSpPr>
          <p:cNvPr id="1471" name="Google Shape;1471;p127"/>
          <p:cNvSpPr txBox="1"/>
          <p:nvPr>
            <p:ph idx="1" type="body"/>
          </p:nvPr>
        </p:nvSpPr>
        <p:spPr>
          <a:xfrm>
            <a:off x="324000" y="1619989"/>
            <a:ext cx="3613500" cy="100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Shirkaddan waxay iibin kartaa badeecad dadku inta badan isticmaalaan xagaaga,</a:t>
            </a:r>
            <a:endParaRPr sz="2000"/>
          </a:p>
        </p:txBody>
      </p:sp>
      <p:sp>
        <p:nvSpPr>
          <p:cNvPr id="1472" name="Google Shape;1472;p127"/>
          <p:cNvSpPr txBox="1"/>
          <p:nvPr>
            <p:ph idx="1" type="body"/>
          </p:nvPr>
        </p:nvSpPr>
        <p:spPr>
          <a:xfrm>
            <a:off x="324000" y="1620004"/>
            <a:ext cx="3613500" cy="1345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Shirkaddan waxay iibin kartaa badeecad dadku inta badan isticmaalaan xagaaga, oo hadiyad ahaan la bixiyo waqtiga Kirismaska.</a:t>
            </a:r>
            <a:endParaRPr sz="2000"/>
          </a:p>
        </p:txBody>
      </p:sp>
      <p:sp>
        <p:nvSpPr>
          <p:cNvPr id="1473" name="Google Shape;1473;p127"/>
          <p:cNvSpPr/>
          <p:nvPr/>
        </p:nvSpPr>
        <p:spPr>
          <a:xfrm>
            <a:off x="6294914" y="1864970"/>
            <a:ext cx="1379700" cy="13452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74" name="Google Shape;1474;p127"/>
          <p:cNvSpPr/>
          <p:nvPr/>
        </p:nvSpPr>
        <p:spPr>
          <a:xfrm>
            <a:off x="7960000" y="2388475"/>
            <a:ext cx="915600" cy="6135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8" name="Shape 1478"/>
        <p:cNvGrpSpPr/>
        <p:nvPr/>
      </p:nvGrpSpPr>
      <p:grpSpPr>
        <a:xfrm>
          <a:off x="0" y="0"/>
          <a:ext cx="0" cy="0"/>
          <a:chOff x="0" y="0"/>
          <a:chExt cx="0" cy="0"/>
        </a:xfrm>
      </p:grpSpPr>
      <p:pic>
        <p:nvPicPr>
          <p:cNvPr id="1479" name="Google Shape;1479;p128"/>
          <p:cNvPicPr preferRelativeResize="0"/>
          <p:nvPr/>
        </p:nvPicPr>
        <p:blipFill>
          <a:blip r:embed="rId3">
            <a:alphaModFix/>
          </a:blip>
          <a:stretch>
            <a:fillRect/>
          </a:stretch>
        </p:blipFill>
        <p:spPr>
          <a:xfrm>
            <a:off x="3732194" y="1621625"/>
            <a:ext cx="5084380" cy="2740775"/>
          </a:xfrm>
          <a:prstGeom prst="rect">
            <a:avLst/>
          </a:prstGeom>
          <a:noFill/>
          <a:ln>
            <a:noFill/>
          </a:ln>
        </p:spPr>
      </p:pic>
      <p:pic>
        <p:nvPicPr>
          <p:cNvPr id="1480" name="Google Shape;1480;p128"/>
          <p:cNvPicPr preferRelativeResize="0"/>
          <p:nvPr/>
        </p:nvPicPr>
        <p:blipFill>
          <a:blip r:embed="rId4">
            <a:alphaModFix/>
          </a:blip>
          <a:stretch>
            <a:fillRect/>
          </a:stretch>
        </p:blipFill>
        <p:spPr>
          <a:xfrm>
            <a:off x="304800" y="778550"/>
            <a:ext cx="8520975" cy="742184"/>
          </a:xfrm>
          <a:prstGeom prst="rect">
            <a:avLst/>
          </a:prstGeom>
          <a:noFill/>
          <a:ln>
            <a:noFill/>
          </a:ln>
        </p:spPr>
      </p:pic>
      <p:sp>
        <p:nvSpPr>
          <p:cNvPr id="1481" name="Google Shape;1481;p12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La socodka waxqabadka (Tracking performance)</a:t>
            </a:r>
            <a:endParaRPr/>
          </a:p>
        </p:txBody>
      </p:sp>
      <p:sp>
        <p:nvSpPr>
          <p:cNvPr id="1482" name="Google Shape;1482;p128"/>
          <p:cNvSpPr txBox="1"/>
          <p:nvPr>
            <p:ph idx="1" type="body"/>
          </p:nvPr>
        </p:nvSpPr>
        <p:spPr>
          <a:xfrm>
            <a:off x="328151" y="1651975"/>
            <a:ext cx="3404100" cy="100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Waa maxay qaabka (pattern) aad ka arki karto garaafka xogta iibka ganacsigan yar?</a:t>
            </a:r>
            <a:endParaRPr sz="2000"/>
          </a:p>
        </p:txBody>
      </p:sp>
      <p:sp>
        <p:nvSpPr>
          <p:cNvPr id="1483" name="Google Shape;1483;p128"/>
          <p:cNvSpPr txBox="1"/>
          <p:nvPr>
            <p:ph idx="1" type="body"/>
          </p:nvPr>
        </p:nvSpPr>
        <p:spPr>
          <a:xfrm>
            <a:off x="328151" y="2821775"/>
            <a:ext cx="3225000" cy="1345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Waxaa laga yaabaa inaad tidhi, “Isbeddel xilliyeed (seasonal variation) oo weyn oo leh iib sare bilaha qabow”.</a:t>
            </a:r>
            <a:r>
              <a:rPr lang="en-GB" sz="1100">
                <a:latin typeface="Kalam"/>
                <a:ea typeface="Kalam"/>
                <a:cs typeface="Kalam"/>
                <a:sym typeface="Kalam"/>
              </a:rPr>
              <a:t/>
            </a:r>
            <a:endParaRPr sz="2000">
              <a:latin typeface="Kalam"/>
              <a:ea typeface="Kalam"/>
              <a:cs typeface="Kalam"/>
              <a:sym typeface="Kalam"/>
            </a:endParaRPr>
          </a:p>
        </p:txBody>
      </p:sp>
      <p:sp>
        <p:nvSpPr>
          <p:cNvPr id="1484" name="Google Shape;1484;p128"/>
          <p:cNvSpPr/>
          <p:nvPr/>
        </p:nvSpPr>
        <p:spPr>
          <a:xfrm>
            <a:off x="4277700" y="1867364"/>
            <a:ext cx="1231200" cy="6837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5" name="Google Shape;1485;p128"/>
          <p:cNvSpPr/>
          <p:nvPr/>
        </p:nvSpPr>
        <p:spPr>
          <a:xfrm>
            <a:off x="7962089" y="1648002"/>
            <a:ext cx="890400" cy="12876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9" name="Shape 1489"/>
        <p:cNvGrpSpPr/>
        <p:nvPr/>
      </p:nvGrpSpPr>
      <p:grpSpPr>
        <a:xfrm>
          <a:off x="0" y="0"/>
          <a:ext cx="0" cy="0"/>
          <a:chOff x="0" y="0"/>
          <a:chExt cx="0" cy="0"/>
        </a:xfrm>
      </p:grpSpPr>
      <p:pic>
        <p:nvPicPr>
          <p:cNvPr id="1490" name="Google Shape;1490;p129"/>
          <p:cNvPicPr preferRelativeResize="0"/>
          <p:nvPr/>
        </p:nvPicPr>
        <p:blipFill>
          <a:blip r:embed="rId3">
            <a:alphaModFix/>
          </a:blip>
          <a:stretch>
            <a:fillRect/>
          </a:stretch>
        </p:blipFill>
        <p:spPr>
          <a:xfrm>
            <a:off x="237037" y="1933700"/>
            <a:ext cx="5282835" cy="2886700"/>
          </a:xfrm>
          <a:prstGeom prst="rect">
            <a:avLst/>
          </a:prstGeom>
          <a:noFill/>
          <a:ln>
            <a:noFill/>
          </a:ln>
        </p:spPr>
      </p:pic>
      <p:pic>
        <p:nvPicPr>
          <p:cNvPr id="1491" name="Google Shape;1491;p129"/>
          <p:cNvPicPr preferRelativeResize="0"/>
          <p:nvPr/>
        </p:nvPicPr>
        <p:blipFill>
          <a:blip r:embed="rId4">
            <a:alphaModFix/>
          </a:blip>
          <a:stretch>
            <a:fillRect/>
          </a:stretch>
        </p:blipFill>
        <p:spPr>
          <a:xfrm>
            <a:off x="304800" y="800922"/>
            <a:ext cx="8496002" cy="703459"/>
          </a:xfrm>
          <a:prstGeom prst="rect">
            <a:avLst/>
          </a:prstGeom>
          <a:noFill/>
          <a:ln>
            <a:noFill/>
          </a:ln>
        </p:spPr>
      </p:pic>
      <p:sp>
        <p:nvSpPr>
          <p:cNvPr id="1492" name="Google Shape;1492;p12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La socodka waxqabadka (Tracking performance)</a:t>
            </a:r>
            <a:endParaRPr/>
          </a:p>
        </p:txBody>
      </p:sp>
      <p:sp>
        <p:nvSpPr>
          <p:cNvPr id="1493" name="Google Shape;1493;p129"/>
          <p:cNvSpPr txBox="1"/>
          <p:nvPr>
            <p:ph idx="1" type="body"/>
          </p:nvPr>
        </p:nvSpPr>
        <p:spPr>
          <a:xfrm>
            <a:off x="5672275" y="1545159"/>
            <a:ext cx="3194700" cy="100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Ganacsiyo badan oo yaryar ayaa la kulma isbeddel xilliyeed (seasonal variation). Kala-duwanaanshaha garaafka ayaa adkeynaya in la arko haddii iibku soo hagaagayo.</a:t>
            </a:r>
            <a:endParaRPr sz="2000"/>
          </a:p>
        </p:txBody>
      </p:sp>
      <p:sp>
        <p:nvSpPr>
          <p:cNvPr id="1494" name="Google Shape;1494;p129"/>
          <p:cNvSpPr txBox="1"/>
          <p:nvPr>
            <p:ph idx="1" type="body"/>
          </p:nvPr>
        </p:nvSpPr>
        <p:spPr>
          <a:xfrm>
            <a:off x="5672283" y="3739651"/>
            <a:ext cx="31947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Iibintani miyay kor u socdaan ama hoos? Ma saadaalin kartaa waxa dhici doona?</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8" name="Shape 1498"/>
        <p:cNvGrpSpPr/>
        <p:nvPr/>
      </p:nvGrpSpPr>
      <p:grpSpPr>
        <a:xfrm>
          <a:off x="0" y="0"/>
          <a:ext cx="0" cy="0"/>
          <a:chOff x="0" y="0"/>
          <a:chExt cx="0" cy="0"/>
        </a:xfrm>
      </p:grpSpPr>
      <p:pic>
        <p:nvPicPr>
          <p:cNvPr id="1499" name="Google Shape;1499;p130"/>
          <p:cNvPicPr preferRelativeResize="0"/>
          <p:nvPr/>
        </p:nvPicPr>
        <p:blipFill>
          <a:blip r:embed="rId3">
            <a:alphaModFix/>
          </a:blip>
          <a:stretch>
            <a:fillRect/>
          </a:stretch>
        </p:blipFill>
        <p:spPr>
          <a:xfrm>
            <a:off x="237037" y="1933700"/>
            <a:ext cx="5282835" cy="2886700"/>
          </a:xfrm>
          <a:prstGeom prst="rect">
            <a:avLst/>
          </a:prstGeom>
          <a:noFill/>
          <a:ln>
            <a:noFill/>
          </a:ln>
        </p:spPr>
      </p:pic>
      <p:pic>
        <p:nvPicPr>
          <p:cNvPr id="1500" name="Google Shape;1500;p130"/>
          <p:cNvPicPr preferRelativeResize="0"/>
          <p:nvPr/>
        </p:nvPicPr>
        <p:blipFill>
          <a:blip r:embed="rId4">
            <a:alphaModFix/>
          </a:blip>
          <a:stretch>
            <a:fillRect/>
          </a:stretch>
        </p:blipFill>
        <p:spPr>
          <a:xfrm>
            <a:off x="304800" y="800922"/>
            <a:ext cx="8496002" cy="703459"/>
          </a:xfrm>
          <a:prstGeom prst="rect">
            <a:avLst/>
          </a:prstGeom>
          <a:noFill/>
          <a:ln>
            <a:noFill/>
          </a:ln>
        </p:spPr>
      </p:pic>
      <p:sp>
        <p:nvSpPr>
          <p:cNvPr id="1501" name="Google Shape;1501;p13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Raadinta waxqabadka (Tracking performance)</a:t>
            </a:r>
            <a:endParaRPr/>
          </a:p>
        </p:txBody>
      </p:sp>
      <p:sp>
        <p:nvSpPr>
          <p:cNvPr id="1502" name="Google Shape;1502;p130"/>
          <p:cNvSpPr txBox="1"/>
          <p:nvPr>
            <p:ph idx="1" type="body"/>
          </p:nvPr>
        </p:nvSpPr>
        <p:spPr>
          <a:xfrm>
            <a:off x="5642759" y="2006186"/>
            <a:ext cx="3246300" cy="239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Ganacsi yar oo isticmaalaya xaashida (spreadsheet) si uu u raad raaco iibinta sanadba sanadka ku xiga qaabkan oo kale wuxuu ka faa'iideysan karaa noocyada kala duwan ee jaantusyada (charts) uu barnaamijku noo sawiri karo.</a:t>
            </a:r>
            <a:endParaRPr sz="2000"/>
          </a:p>
        </p:txBody>
      </p:sp>
      <p:pic>
        <p:nvPicPr>
          <p:cNvPr id="1503" name="Google Shape;1503;p130"/>
          <p:cNvPicPr preferRelativeResize="0"/>
          <p:nvPr/>
        </p:nvPicPr>
        <p:blipFill>
          <a:blip r:embed="rId5">
            <a:alphaModFix/>
          </a:blip>
          <a:stretch>
            <a:fillRect/>
          </a:stretch>
        </p:blipFill>
        <p:spPr>
          <a:xfrm>
            <a:off x="304800" y="782535"/>
            <a:ext cx="8496002" cy="106827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7" name="Shape 1507"/>
        <p:cNvGrpSpPr/>
        <p:nvPr/>
      </p:nvGrpSpPr>
      <p:grpSpPr>
        <a:xfrm>
          <a:off x="0" y="0"/>
          <a:ext cx="0" cy="0"/>
          <a:chOff x="0" y="0"/>
          <a:chExt cx="0" cy="0"/>
        </a:xfrm>
      </p:grpSpPr>
      <p:pic>
        <p:nvPicPr>
          <p:cNvPr id="1508" name="Google Shape;1508;p131"/>
          <p:cNvPicPr preferRelativeResize="0"/>
          <p:nvPr/>
        </p:nvPicPr>
        <p:blipFill>
          <a:blip r:embed="rId3">
            <a:alphaModFix/>
          </a:blip>
          <a:stretch>
            <a:fillRect/>
          </a:stretch>
        </p:blipFill>
        <p:spPr>
          <a:xfrm>
            <a:off x="327426" y="1977631"/>
            <a:ext cx="5192451" cy="2834667"/>
          </a:xfrm>
          <a:prstGeom prst="rect">
            <a:avLst/>
          </a:prstGeom>
          <a:noFill/>
          <a:ln>
            <a:noFill/>
          </a:ln>
        </p:spPr>
      </p:pic>
      <p:pic>
        <p:nvPicPr>
          <p:cNvPr id="1509" name="Google Shape;1509;p131"/>
          <p:cNvPicPr preferRelativeResize="0"/>
          <p:nvPr/>
        </p:nvPicPr>
        <p:blipFill>
          <a:blip r:embed="rId4">
            <a:alphaModFix/>
          </a:blip>
          <a:stretch>
            <a:fillRect/>
          </a:stretch>
        </p:blipFill>
        <p:spPr>
          <a:xfrm>
            <a:off x="304800" y="800922"/>
            <a:ext cx="8496002" cy="703459"/>
          </a:xfrm>
          <a:prstGeom prst="rect">
            <a:avLst/>
          </a:prstGeom>
          <a:noFill/>
          <a:ln>
            <a:noFill/>
          </a:ln>
        </p:spPr>
      </p:pic>
      <p:sp>
        <p:nvSpPr>
          <p:cNvPr id="1510" name="Google Shape;1510;p13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Raadinta waxqabadka (Tracking performance)</a:t>
            </a:r>
            <a:endParaRPr/>
          </a:p>
        </p:txBody>
      </p:sp>
      <p:sp>
        <p:nvSpPr>
          <p:cNvPr id="1511" name="Google Shape;1511;p131"/>
          <p:cNvSpPr txBox="1"/>
          <p:nvPr>
            <p:ph idx="1" type="body"/>
          </p:nvPr>
        </p:nvSpPr>
        <p:spPr>
          <a:xfrm>
            <a:off x="5788659" y="1965991"/>
            <a:ext cx="3029400" cy="2394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Waxaad ugu yeeri kartaa jaantus laba xariiq (dual line graph), ama jaantus xariiq oo la isbarbardhigi karo (comparable line graph).</a:t>
            </a:r>
            <a:endParaRPr sz="2000"/>
          </a:p>
          <a:p>
            <a:pPr indent="0" lvl="0" marL="0" rtl="0" algn="l">
              <a:spcBef>
                <a:spcPts val="1000"/>
              </a:spcBef>
              <a:spcAft>
                <a:spcPts val="1000"/>
              </a:spcAft>
              <a:buNone/>
            </a:pPr>
            <a:r>
              <a:rPr lang="en-GB" sz="1100">
                <a:latin typeface="Lexend"/>
              </a:rPr>
              <a:t>Waxay si cad u tusaysaa dakhliga S2 (Y2) inuu ka sarreeyo dhammaan dakhliga S1 (Y1). Sanadba sanadka ku xiga ganacsigani wuxuu wanaajinayaa iibintiisa.</a:t>
            </a:r>
            <a:endParaRPr sz="2000"/>
          </a:p>
        </p:txBody>
      </p:sp>
      <p:pic>
        <p:nvPicPr>
          <p:cNvPr id="1512" name="Google Shape;1512;p131"/>
          <p:cNvPicPr preferRelativeResize="0"/>
          <p:nvPr/>
        </p:nvPicPr>
        <p:blipFill>
          <a:blip r:embed="rId5">
            <a:alphaModFix/>
          </a:blip>
          <a:stretch>
            <a:fillRect/>
          </a:stretch>
        </p:blipFill>
        <p:spPr>
          <a:xfrm>
            <a:off x="304800" y="782535"/>
            <a:ext cx="8496002" cy="106827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6" name="Shape 1516"/>
        <p:cNvGrpSpPr/>
        <p:nvPr/>
      </p:nvGrpSpPr>
      <p:grpSpPr>
        <a:xfrm>
          <a:off x="0" y="0"/>
          <a:ext cx="0" cy="0"/>
          <a:chOff x="0" y="0"/>
          <a:chExt cx="0" cy="0"/>
        </a:xfrm>
      </p:grpSpPr>
      <p:pic>
        <p:nvPicPr>
          <p:cNvPr id="1517" name="Google Shape;1517;p132"/>
          <p:cNvPicPr preferRelativeResize="0"/>
          <p:nvPr/>
        </p:nvPicPr>
        <p:blipFill>
          <a:blip r:embed="rId3">
            <a:alphaModFix/>
          </a:blip>
          <a:stretch>
            <a:fillRect/>
          </a:stretch>
        </p:blipFill>
        <p:spPr>
          <a:xfrm>
            <a:off x="286350" y="799325"/>
            <a:ext cx="8531701" cy="1057368"/>
          </a:xfrm>
          <a:prstGeom prst="rect">
            <a:avLst/>
          </a:prstGeom>
          <a:noFill/>
          <a:ln>
            <a:noFill/>
          </a:ln>
        </p:spPr>
      </p:pic>
      <p:sp>
        <p:nvSpPr>
          <p:cNvPr id="1518" name="Google Shape;1518;p13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Raadinta waxqabadka (Tracking performance)</a:t>
            </a:r>
            <a:endParaRPr/>
          </a:p>
        </p:txBody>
      </p:sp>
      <p:pic>
        <p:nvPicPr>
          <p:cNvPr id="1519" name="Google Shape;1519;p132"/>
          <p:cNvPicPr preferRelativeResize="0"/>
          <p:nvPr/>
        </p:nvPicPr>
        <p:blipFill>
          <a:blip r:embed="rId4">
            <a:alphaModFix/>
          </a:blip>
          <a:stretch>
            <a:fillRect/>
          </a:stretch>
        </p:blipFill>
        <p:spPr>
          <a:xfrm>
            <a:off x="327425" y="1966000"/>
            <a:ext cx="4589009" cy="2850076"/>
          </a:xfrm>
          <a:prstGeom prst="rect">
            <a:avLst/>
          </a:prstGeom>
          <a:noFill/>
          <a:ln>
            <a:noFill/>
          </a:ln>
        </p:spPr>
      </p:pic>
      <p:sp>
        <p:nvSpPr>
          <p:cNvPr id="1520" name="Google Shape;1520;p132"/>
          <p:cNvSpPr txBox="1"/>
          <p:nvPr>
            <p:ph idx="1" type="body"/>
          </p:nvPr>
        </p:nvSpPr>
        <p:spPr>
          <a:xfrm>
            <a:off x="4990586" y="3095605"/>
            <a:ext cx="3724500" cy="961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Waxaa laga yaabaa inaad tidhi, "Kala duwanaanshaha xilliyada (seasonal variation) ayaa ka yar S2 (Y2). Iibinta Jiilaalka/Dayaanta ayaa ka sarreysa S2 (Y2), halka iibinta Xagaaga ay hoos u dhacday".</a:t>
            </a:r>
            <a:endParaRPr sz="2000">
              <a:latin typeface="Kalam"/>
              <a:ea typeface="Kalam"/>
              <a:cs typeface="Kalam"/>
              <a:sym typeface="Kalam"/>
            </a:endParaRPr>
          </a:p>
        </p:txBody>
      </p:sp>
      <p:sp>
        <p:nvSpPr>
          <p:cNvPr id="1521" name="Google Shape;1521;p132"/>
          <p:cNvSpPr txBox="1"/>
          <p:nvPr>
            <p:ph idx="1" type="body"/>
          </p:nvPr>
        </p:nvSpPr>
        <p:spPr>
          <a:xfrm>
            <a:off x="4990586" y="1952605"/>
            <a:ext cx="3724500" cy="961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maxay qaababka (patterns) aad ku aragtaa sanadba sanadka ku xiga jaantuska iibinta ganacsigan yar?</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5" name="Shape 1525"/>
        <p:cNvGrpSpPr/>
        <p:nvPr/>
      </p:nvGrpSpPr>
      <p:grpSpPr>
        <a:xfrm>
          <a:off x="0" y="0"/>
          <a:ext cx="0" cy="0"/>
          <a:chOff x="0" y="0"/>
          <a:chExt cx="0" cy="0"/>
        </a:xfrm>
      </p:grpSpPr>
      <p:sp>
        <p:nvSpPr>
          <p:cNvPr id="1526" name="Google Shape;1526;p133"/>
          <p:cNvSpPr txBox="1"/>
          <p:nvPr>
            <p:ph idx="1" type="body"/>
          </p:nvPr>
        </p:nvSpPr>
        <p:spPr>
          <a:xfrm>
            <a:off x="324000" y="759300"/>
            <a:ext cx="8531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Halkan waxaa ah saddexda sano ee ugu horreeya ee iibinta ganacsi yar oo cusub.</a:t>
            </a:r>
            <a:r>
              <a:rPr lang="en-GB" sz="1800">
                <a:latin typeface="Lexend"/>
              </a:rPr>
              <a:t/>
            </a:r>
            <a:endParaRPr/>
          </a:p>
        </p:txBody>
      </p:sp>
      <p:sp>
        <p:nvSpPr>
          <p:cNvPr id="1527" name="Google Shape;1527;p13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Raadinta waxqabadka (Tracking performance)</a:t>
            </a:r>
            <a:endParaRPr/>
          </a:p>
        </p:txBody>
      </p:sp>
      <p:sp>
        <p:nvSpPr>
          <p:cNvPr id="1528" name="Google Shape;1528;p133"/>
          <p:cNvSpPr txBox="1"/>
          <p:nvPr>
            <p:ph idx="1" type="body"/>
          </p:nvPr>
        </p:nvSpPr>
        <p:spPr>
          <a:xfrm>
            <a:off x="324000" y="2678928"/>
            <a:ext cx="85317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a) Xisaabi celceliska (mean) iyo kala duwanaanshaha (range) sanad kasta, oo ka hadal isbeddellada sanadba sanadka ku xiga.</a:t>
            </a:r>
            <a:endParaRPr sz="2100"/>
          </a:p>
        </p:txBody>
      </p:sp>
      <p:pic>
        <p:nvPicPr>
          <p:cNvPr id="1529" name="Google Shape;1529;p133"/>
          <p:cNvPicPr preferRelativeResize="0"/>
          <p:nvPr/>
        </p:nvPicPr>
        <p:blipFill>
          <a:blip r:embed="rId3">
            <a:alphaModFix/>
          </a:blip>
          <a:stretch>
            <a:fillRect/>
          </a:stretch>
        </p:blipFill>
        <p:spPr>
          <a:xfrm>
            <a:off x="320101" y="1180534"/>
            <a:ext cx="8531700" cy="1401424"/>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3" name="Shape 1533"/>
        <p:cNvGrpSpPr/>
        <p:nvPr/>
      </p:nvGrpSpPr>
      <p:grpSpPr>
        <a:xfrm>
          <a:off x="0" y="0"/>
          <a:ext cx="0" cy="0"/>
          <a:chOff x="0" y="0"/>
          <a:chExt cx="0" cy="0"/>
        </a:xfrm>
      </p:grpSpPr>
      <p:sp>
        <p:nvSpPr>
          <p:cNvPr id="1534" name="Google Shape;1534;p13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Raadinta waxqabadka (Tracking performance)</a:t>
            </a:r>
            <a:endParaRPr/>
          </a:p>
        </p:txBody>
      </p:sp>
      <p:pic>
        <p:nvPicPr>
          <p:cNvPr id="1535" name="Google Shape;1535;p134"/>
          <p:cNvPicPr preferRelativeResize="0"/>
          <p:nvPr/>
        </p:nvPicPr>
        <p:blipFill>
          <a:blip r:embed="rId3">
            <a:alphaModFix/>
          </a:blip>
          <a:stretch>
            <a:fillRect/>
          </a:stretch>
        </p:blipFill>
        <p:spPr>
          <a:xfrm>
            <a:off x="624900" y="1104328"/>
            <a:ext cx="5868524" cy="963975"/>
          </a:xfrm>
          <a:prstGeom prst="rect">
            <a:avLst/>
          </a:prstGeom>
          <a:noFill/>
          <a:ln>
            <a:noFill/>
          </a:ln>
        </p:spPr>
      </p:pic>
      <p:pic>
        <p:nvPicPr>
          <p:cNvPr id="1536" name="Google Shape;1536;p134"/>
          <p:cNvPicPr preferRelativeResize="0"/>
          <p:nvPr/>
        </p:nvPicPr>
        <p:blipFill>
          <a:blip r:embed="rId4">
            <a:alphaModFix/>
          </a:blip>
          <a:stretch>
            <a:fillRect/>
          </a:stretch>
        </p:blipFill>
        <p:spPr>
          <a:xfrm>
            <a:off x="639875" y="2132175"/>
            <a:ext cx="5069901" cy="2523500"/>
          </a:xfrm>
          <a:prstGeom prst="rect">
            <a:avLst/>
          </a:prstGeom>
          <a:noFill/>
          <a:ln>
            <a:noFill/>
          </a:ln>
        </p:spPr>
      </p:pic>
      <p:sp>
        <p:nvSpPr>
          <p:cNvPr id="1537" name="Google Shape;1537;p134"/>
          <p:cNvSpPr txBox="1"/>
          <p:nvPr>
            <p:ph idx="1" type="body"/>
          </p:nvPr>
        </p:nvSpPr>
        <p:spPr>
          <a:xfrm>
            <a:off x="324000" y="740175"/>
            <a:ext cx="81078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b) Ka hadal qaababka (patterns) aad ku aragto xogtan.</a:t>
            </a:r>
            <a:r>
              <a:rPr lang="en-GB" sz="1800">
                <a:latin typeface="Lexend"/>
              </a:rPr>
              <a:t/>
            </a:r>
            <a:endParaRPr sz="210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1" name="Shape 1541"/>
        <p:cNvGrpSpPr/>
        <p:nvPr/>
      </p:nvGrpSpPr>
      <p:grpSpPr>
        <a:xfrm>
          <a:off x="0" y="0"/>
          <a:ext cx="0" cy="0"/>
          <a:chOff x="0" y="0"/>
          <a:chExt cx="0" cy="0"/>
        </a:xfrm>
      </p:grpSpPr>
      <p:sp>
        <p:nvSpPr>
          <p:cNvPr id="1542" name="Google Shape;1542;p135"/>
          <p:cNvSpPr txBox="1"/>
          <p:nvPr>
            <p:ph idx="1" type="body"/>
          </p:nvPr>
        </p:nvSpPr>
        <p:spPr>
          <a:xfrm>
            <a:off x="324000" y="759300"/>
            <a:ext cx="8531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Halkan waxaa ah saddexda sano ee ugu horreeya ee iibinta ganacsi yar oo cusub.</a:t>
            </a:r>
            <a:endParaRPr/>
          </a:p>
        </p:txBody>
      </p:sp>
      <p:sp>
        <p:nvSpPr>
          <p:cNvPr id="1543" name="Google Shape;1543;p13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Raadinta waxqabadka (Tracking performance)</a:t>
            </a:r>
            <a:endParaRPr/>
          </a:p>
        </p:txBody>
      </p:sp>
      <p:pic>
        <p:nvPicPr>
          <p:cNvPr id="1544" name="Google Shape;1544;p135"/>
          <p:cNvPicPr preferRelativeResize="0"/>
          <p:nvPr/>
        </p:nvPicPr>
        <p:blipFill>
          <a:blip r:embed="rId3">
            <a:alphaModFix/>
          </a:blip>
          <a:stretch>
            <a:fillRect/>
          </a:stretch>
        </p:blipFill>
        <p:spPr>
          <a:xfrm>
            <a:off x="320101" y="1180534"/>
            <a:ext cx="8531700" cy="1401424"/>
          </a:xfrm>
          <a:prstGeom prst="rect">
            <a:avLst/>
          </a:prstGeom>
          <a:noFill/>
          <a:ln>
            <a:noFill/>
          </a:ln>
        </p:spPr>
      </p:pic>
      <p:sp>
        <p:nvSpPr>
          <p:cNvPr id="1545" name="Google Shape;1545;p135"/>
          <p:cNvSpPr txBox="1"/>
          <p:nvPr>
            <p:ph idx="1" type="body"/>
          </p:nvPr>
        </p:nvSpPr>
        <p:spPr>
          <a:xfrm>
            <a:off x="324000" y="2678928"/>
            <a:ext cx="85317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a) Xisaabi celceliska (mean) iyo kala duwanaanshaha (range) sanad kasta, oo ka hadal isbeddellada sanadba sanadka ku xiga.</a:t>
            </a:r>
            <a:endParaRPr sz="2100"/>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9" name="Shape 1549"/>
        <p:cNvGrpSpPr/>
        <p:nvPr/>
      </p:nvGrpSpPr>
      <p:grpSpPr>
        <a:xfrm>
          <a:off x="0" y="0"/>
          <a:ext cx="0" cy="0"/>
          <a:chOff x="0" y="0"/>
          <a:chExt cx="0" cy="0"/>
        </a:xfrm>
      </p:grpSpPr>
      <p:sp>
        <p:nvSpPr>
          <p:cNvPr id="1550" name="Google Shape;1550;p136"/>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Halkan waxaa ah saddexda sano ee ugu horreeya ee iibinta ganacsi yar oo cusub.</a:t>
            </a:r>
            <a:endParaRPr/>
          </a:p>
        </p:txBody>
      </p:sp>
      <p:sp>
        <p:nvSpPr>
          <p:cNvPr id="1551" name="Google Shape;1551;p13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Raadinta waxqabadka (Tracking performance)</a:t>
            </a:r>
            <a:endParaRPr/>
          </a:p>
        </p:txBody>
      </p:sp>
      <p:sp>
        <p:nvSpPr>
          <p:cNvPr id="1552" name="Google Shape;1552;p136"/>
          <p:cNvSpPr txBox="1"/>
          <p:nvPr>
            <p:ph idx="1" type="body"/>
          </p:nvPr>
        </p:nvSpPr>
        <p:spPr>
          <a:xfrm>
            <a:off x="324000" y="2678925"/>
            <a:ext cx="3537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a)</a:t>
            </a:r>
            <a:endParaRPr/>
          </a:p>
        </p:txBody>
      </p:sp>
      <p:pic>
        <p:nvPicPr>
          <p:cNvPr id="1553" name="Google Shape;1553;p136"/>
          <p:cNvPicPr preferRelativeResize="0"/>
          <p:nvPr/>
        </p:nvPicPr>
        <p:blipFill>
          <a:blip r:embed="rId3">
            <a:alphaModFix/>
          </a:blip>
          <a:stretch>
            <a:fillRect/>
          </a:stretch>
        </p:blipFill>
        <p:spPr>
          <a:xfrm>
            <a:off x="320101" y="1180534"/>
            <a:ext cx="8531700" cy="1401424"/>
          </a:xfrm>
          <a:prstGeom prst="rect">
            <a:avLst/>
          </a:prstGeom>
          <a:noFill/>
          <a:ln>
            <a:noFill/>
          </a:ln>
        </p:spPr>
      </p:pic>
      <p:sp>
        <p:nvSpPr>
          <p:cNvPr id="1554" name="Google Shape;1554;p136"/>
          <p:cNvSpPr txBox="1"/>
          <p:nvPr>
            <p:ph idx="4294967295" type="body"/>
          </p:nvPr>
        </p:nvSpPr>
        <p:spPr>
          <a:xfrm>
            <a:off x="861551" y="3335649"/>
            <a:ext cx="19722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Celcelis (Mean): £14 283</a:t>
            </a:r>
            <a:r>
              <a:rPr lang="en-GB" sz="1100">
                <a:latin typeface="Lexend"/>
              </a:rPr>
              <a:t/>
            </a:r>
            <a:r>
              <a:rPr lang="en-GB" sz="1100">
                <a:latin typeface="Lexend"/>
                <a:ea typeface="Times New Roman"/>
                <a:cs typeface="Times New Roman"/>
                <a:sym typeface="Times New Roman"/>
              </a:rPr>
              <a:t/>
            </a:r>
            <a:endParaRPr sz="2000"/>
          </a:p>
        </p:txBody>
      </p:sp>
      <p:sp>
        <p:nvSpPr>
          <p:cNvPr id="1555" name="Google Shape;1555;p136"/>
          <p:cNvSpPr txBox="1"/>
          <p:nvPr>
            <p:ph idx="4294967295" type="body"/>
          </p:nvPr>
        </p:nvSpPr>
        <p:spPr>
          <a:xfrm>
            <a:off x="861551" y="3003224"/>
            <a:ext cx="19722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Kala duwanaansho (Range): £30 400</a:t>
            </a:r>
            <a:r>
              <a:rPr lang="en-GB" sz="1100">
                <a:latin typeface="Lexend"/>
                <a:ea typeface="Times New Roman"/>
                <a:cs typeface="Times New Roman"/>
                <a:sym typeface="Times New Roman"/>
              </a:rPr>
              <a:t/>
            </a:r>
            <a:endParaRPr sz="2000"/>
          </a:p>
        </p:txBody>
      </p:sp>
      <p:sp>
        <p:nvSpPr>
          <p:cNvPr id="1556" name="Google Shape;1556;p136"/>
          <p:cNvSpPr txBox="1"/>
          <p:nvPr>
            <p:ph idx="4294967295" type="body"/>
          </p:nvPr>
        </p:nvSpPr>
        <p:spPr>
          <a:xfrm>
            <a:off x="861555" y="2698405"/>
            <a:ext cx="12828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Sanka koowaad (Year one):</a:t>
            </a:r>
            <a:endParaRPr sz="2000">
              <a:latin typeface="Kalam"/>
              <a:ea typeface="Kalam"/>
              <a:cs typeface="Kalam"/>
              <a:sym typeface="Kalam"/>
            </a:endParaRPr>
          </a:p>
        </p:txBody>
      </p:sp>
      <p:sp>
        <p:nvSpPr>
          <p:cNvPr id="1557" name="Google Shape;1557;p136"/>
          <p:cNvSpPr txBox="1"/>
          <p:nvPr>
            <p:ph idx="4294967295" type="body"/>
          </p:nvPr>
        </p:nvSpPr>
        <p:spPr>
          <a:xfrm>
            <a:off x="3757152" y="3335649"/>
            <a:ext cx="18174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Celcelis (Mean): £16 383</a:t>
            </a:r>
            <a:r>
              <a:rPr lang="en-GB" sz="1100">
                <a:latin typeface="Lexend"/>
                <a:ea typeface="Times New Roman"/>
                <a:cs typeface="Times New Roman"/>
                <a:sym typeface="Times New Roman"/>
              </a:rPr>
              <a:t/>
            </a:r>
            <a:endParaRPr sz="2000"/>
          </a:p>
        </p:txBody>
      </p:sp>
      <p:sp>
        <p:nvSpPr>
          <p:cNvPr id="1558" name="Google Shape;1558;p136"/>
          <p:cNvSpPr txBox="1"/>
          <p:nvPr>
            <p:ph idx="4294967295" type="body"/>
          </p:nvPr>
        </p:nvSpPr>
        <p:spPr>
          <a:xfrm>
            <a:off x="3757151" y="3003224"/>
            <a:ext cx="19722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Kala-duwanaansho (Range): £41 800</a:t>
            </a:r>
            <a:r>
              <a:rPr lang="en-GB" sz="1100">
                <a:latin typeface="Lexend"/>
              </a:rPr>
              <a:t/>
            </a:r>
            <a:r>
              <a:rPr lang="en-GB" sz="1100">
                <a:latin typeface="Lexend"/>
                <a:ea typeface="Times New Roman"/>
                <a:cs typeface="Times New Roman"/>
                <a:sym typeface="Times New Roman"/>
              </a:rPr>
              <a:t/>
            </a:r>
            <a:endParaRPr sz="2000"/>
          </a:p>
        </p:txBody>
      </p:sp>
      <p:sp>
        <p:nvSpPr>
          <p:cNvPr id="1559" name="Google Shape;1559;p136"/>
          <p:cNvSpPr txBox="1"/>
          <p:nvPr>
            <p:ph idx="4294967295" type="body"/>
          </p:nvPr>
        </p:nvSpPr>
        <p:spPr>
          <a:xfrm>
            <a:off x="3757155" y="2698405"/>
            <a:ext cx="12828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Sannadka labaad:</a:t>
            </a:r>
            <a:endParaRPr sz="2000">
              <a:latin typeface="Kalam"/>
              <a:ea typeface="Kalam"/>
              <a:cs typeface="Kalam"/>
              <a:sym typeface="Kalam"/>
            </a:endParaRPr>
          </a:p>
        </p:txBody>
      </p:sp>
      <p:sp>
        <p:nvSpPr>
          <p:cNvPr id="1560" name="Google Shape;1560;p136"/>
          <p:cNvSpPr txBox="1"/>
          <p:nvPr>
            <p:ph idx="4294967295" type="body"/>
          </p:nvPr>
        </p:nvSpPr>
        <p:spPr>
          <a:xfrm>
            <a:off x="6561249" y="3335649"/>
            <a:ext cx="1972200" cy="314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Celcelis (Mean): £19 008</a:t>
            </a:r>
            <a:r>
              <a:rPr lang="en-GB" sz="1100">
                <a:latin typeface="Lexend"/>
              </a:rPr>
              <a:t/>
            </a:r>
            <a:r>
              <a:rPr lang="en-GB" sz="1100">
                <a:latin typeface="Lexend"/>
                <a:ea typeface="Times New Roman"/>
                <a:cs typeface="Times New Roman"/>
                <a:sym typeface="Times New Roman"/>
              </a:rPr>
              <a:t/>
            </a:r>
            <a:endParaRPr sz="2000"/>
          </a:p>
        </p:txBody>
      </p:sp>
      <p:sp>
        <p:nvSpPr>
          <p:cNvPr id="1561" name="Google Shape;1561;p136"/>
          <p:cNvSpPr txBox="1"/>
          <p:nvPr>
            <p:ph idx="4294967295" type="body"/>
          </p:nvPr>
        </p:nvSpPr>
        <p:spPr>
          <a:xfrm>
            <a:off x="6561243" y="3003224"/>
            <a:ext cx="19722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Kala-duwanaansho (Range): £52 100</a:t>
            </a:r>
            <a:r>
              <a:rPr lang="en-GB" sz="1100">
                <a:latin typeface="Lexend"/>
                <a:ea typeface="Times New Roman"/>
                <a:cs typeface="Times New Roman"/>
                <a:sym typeface="Times New Roman"/>
              </a:rPr>
              <a:t/>
            </a:r>
            <a:endParaRPr sz="2000"/>
          </a:p>
        </p:txBody>
      </p:sp>
      <p:sp>
        <p:nvSpPr>
          <p:cNvPr id="1562" name="Google Shape;1562;p136"/>
          <p:cNvSpPr txBox="1"/>
          <p:nvPr>
            <p:ph idx="4294967295" type="body"/>
          </p:nvPr>
        </p:nvSpPr>
        <p:spPr>
          <a:xfrm>
            <a:off x="6561251" y="2698399"/>
            <a:ext cx="1569000" cy="3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Sannadka saddexaad:</a:t>
            </a:r>
            <a:endParaRPr sz="2000">
              <a:latin typeface="Kalam"/>
              <a:ea typeface="Kalam"/>
              <a:cs typeface="Kalam"/>
              <a:sym typeface="Kalam"/>
            </a:endParaRPr>
          </a:p>
        </p:txBody>
      </p:sp>
      <p:sp>
        <p:nvSpPr>
          <p:cNvPr id="1563" name="Google Shape;1563;p136"/>
          <p:cNvSpPr txBox="1"/>
          <p:nvPr>
            <p:ph idx="4294967295" type="body"/>
          </p:nvPr>
        </p:nvSpPr>
        <p:spPr>
          <a:xfrm>
            <a:off x="328125" y="3765200"/>
            <a:ext cx="8491800" cy="7590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Waxaa laga yaabaa inaad tidhi, “Celcelisku (Mean) wuu kordhayaa sidaas darteed ganacsigu wuxuu iibinayaa wax badan sannad kasta. Kala-duwanaanshuhu (Range) wuu kordhayaa sidaas darteed iibku wuxuu noqonayaa mid aan joogto ahayn, aan la saadaalin karin bil kasta”.</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7" name="Shape 1567"/>
        <p:cNvGrpSpPr/>
        <p:nvPr/>
      </p:nvGrpSpPr>
      <p:grpSpPr>
        <a:xfrm>
          <a:off x="0" y="0"/>
          <a:ext cx="0" cy="0"/>
          <a:chOff x="0" y="0"/>
          <a:chExt cx="0" cy="0"/>
        </a:xfrm>
      </p:grpSpPr>
      <p:sp>
        <p:nvSpPr>
          <p:cNvPr id="1568" name="Google Shape;1568;p137"/>
          <p:cNvSpPr txBox="1"/>
          <p:nvPr>
            <p:ph idx="1" type="body"/>
          </p:nvPr>
        </p:nvSpPr>
        <p:spPr>
          <a:xfrm>
            <a:off x="324000" y="759300"/>
            <a:ext cx="696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 b)</a:t>
            </a:r>
            <a:endParaRPr/>
          </a:p>
        </p:txBody>
      </p:sp>
      <p:sp>
        <p:nvSpPr>
          <p:cNvPr id="1569" name="Google Shape;1569;p13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La socodka waxqabadka (Tracking performance)</a:t>
            </a:r>
            <a:endParaRPr/>
          </a:p>
        </p:txBody>
      </p:sp>
      <p:sp>
        <p:nvSpPr>
          <p:cNvPr id="1570" name="Google Shape;1570;p137"/>
          <p:cNvSpPr txBox="1"/>
          <p:nvPr>
            <p:ph idx="4294967295" type="body"/>
          </p:nvPr>
        </p:nvSpPr>
        <p:spPr>
          <a:xfrm>
            <a:off x="328125" y="3841400"/>
            <a:ext cx="8491800" cy="253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1) c) Waxaa laga yaabaa inaad tidhi, “Garaafku wuxuu muujinayaa inay jirto heer sare oo xilliyeed oo iibka ganacsigu Nov/Dec. Waxqabadkoodu waa isku heer sannad kasta Jan ilaa Sept laakiin iibka Oct/Nov/Dec wuu hagaagayaa sannad kasta”.</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pic>
        <p:nvPicPr>
          <p:cNvPr id="1571" name="Google Shape;1571;p137"/>
          <p:cNvPicPr preferRelativeResize="0"/>
          <p:nvPr/>
        </p:nvPicPr>
        <p:blipFill>
          <a:blip r:embed="rId3">
            <a:alphaModFix/>
          </a:blip>
          <a:stretch>
            <a:fillRect/>
          </a:stretch>
        </p:blipFill>
        <p:spPr>
          <a:xfrm>
            <a:off x="1020875" y="809101"/>
            <a:ext cx="5921726" cy="294748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5" name="Shape 1575"/>
        <p:cNvGrpSpPr/>
        <p:nvPr/>
      </p:nvGrpSpPr>
      <p:grpSpPr>
        <a:xfrm>
          <a:off x="0" y="0"/>
          <a:ext cx="0" cy="0"/>
          <a:chOff x="0" y="0"/>
          <a:chExt cx="0" cy="0"/>
        </a:xfrm>
      </p:grpSpPr>
      <p:sp>
        <p:nvSpPr>
          <p:cNvPr id="1576" name="Google Shape;1576;p138"/>
          <p:cNvSpPr txBox="1"/>
          <p:nvPr>
            <p:ph idx="1" type="body"/>
          </p:nvPr>
        </p:nvSpPr>
        <p:spPr>
          <a:xfrm>
            <a:off x="324000" y="1080000"/>
            <a:ext cx="8113800" cy="2954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Milkiilayaasha ganacsiyada madaxa-bannaan waxay isticmaalaan xisabinta boqolleyda (percentage) si ay ula socdaan faa'iidada muddo ka dib, faa'iidada alaabta gaarka ah, iyo inay dejiyaan qiimaha iibka. Xaashiyaha shaqada (spreadsheets) waxaa loo isticmaalaa inay ka caawiyaan ganacsiyada yaryar inay fahmaan alaabtooda ugu faa'iidada badan.</a:t>
            </a:r>
            <a:r>
              <a:rPr lang="en-GB" sz="1100">
                <a:latin typeface="Lexend"/>
              </a:rPr>
              <a:t/>
            </a:r>
            <a:endParaRPr sz="2000"/>
          </a:p>
          <a:p>
            <a:pPr indent="0" lvl="0" marL="0" rtl="0" algn="l">
              <a:spcBef>
                <a:spcPts val="1000"/>
              </a:spcBef>
              <a:spcAft>
                <a:spcPts val="1000"/>
              </a:spcAft>
              <a:buClr>
                <a:schemeClr val="dk1"/>
              </a:buClr>
              <a:buSzPts val="1100"/>
              <a:buFont typeface="Arial"/>
              <a:buNone/>
            </a:pPr>
            <a:r>
              <a:rPr lang="en-GB" sz="1100">
                <a:latin typeface="Lexend"/>
              </a:rPr>
              <a:t>Ganacsiyada yaryar waxay sidoo kale isticmaalaan celcelis (averages), kala-duwanaansho (spread), xaashiyaha shaqada (spreadsheets), iyo teknoolojiyadda garaafyada si ay ula socdaan waxqabadka muddo ka dib.</a:t>
            </a:r>
            <a:endParaRPr sz="2000"/>
          </a:p>
        </p:txBody>
      </p:sp>
      <p:sp>
        <p:nvSpPr>
          <p:cNvPr id="1577" name="Google Shape;1577;p138"/>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Maamulista ganacsi yar (Running a small business)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