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720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  <p:sldId id="304" r:id="rId54"/>
    <p:sldId id="305" r:id="rId55"/>
    <p:sldId id="306" r:id="rId56"/>
    <p:sldId id="307" r:id="rId57"/>
    <p:sldId id="308" r:id="rId58"/>
    <p:sldId id="309" r:id="rId59"/>
    <p:sldId id="310" r:id="rId60"/>
    <p:sldId id="311" r:id="rId61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pos="1592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592"/>
      </p:guideLst>
    </p:cSldViewPr>
  </p:slideViewPr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slide" Target="slides/slide27.xml"/><Relationship Id="rId33" Type="http://schemas.openxmlformats.org/officeDocument/2006/relationships/slide" Target="slides/slide28.xml"/><Relationship Id="rId34" Type="http://schemas.openxmlformats.org/officeDocument/2006/relationships/slide" Target="slides/slide29.xml"/><Relationship Id="rId35" Type="http://schemas.openxmlformats.org/officeDocument/2006/relationships/slide" Target="slides/slide30.xml"/><Relationship Id="rId36" Type="http://schemas.openxmlformats.org/officeDocument/2006/relationships/slide" Target="slides/slide31.xml"/><Relationship Id="rId37" Type="http://schemas.openxmlformats.org/officeDocument/2006/relationships/slide" Target="slides/slide32.xml"/><Relationship Id="rId38" Type="http://schemas.openxmlformats.org/officeDocument/2006/relationships/slide" Target="slides/slide33.xml"/><Relationship Id="rId39" Type="http://schemas.openxmlformats.org/officeDocument/2006/relationships/slide" Target="slides/slide34.xml"/><Relationship Id="rId40" Type="http://schemas.openxmlformats.org/officeDocument/2006/relationships/slide" Target="slides/slide35.xml"/><Relationship Id="rId41" Type="http://schemas.openxmlformats.org/officeDocument/2006/relationships/slide" Target="slides/slide36.xml"/><Relationship Id="rId42" Type="http://schemas.openxmlformats.org/officeDocument/2006/relationships/slide" Target="slides/slide37.xml"/><Relationship Id="rId43" Type="http://schemas.openxmlformats.org/officeDocument/2006/relationships/slide" Target="slides/slide38.xml"/><Relationship Id="rId44" Type="http://schemas.openxmlformats.org/officeDocument/2006/relationships/slide" Target="slides/slide39.xml"/><Relationship Id="rId45" Type="http://schemas.openxmlformats.org/officeDocument/2006/relationships/slide" Target="slides/slide40.xml"/><Relationship Id="rId46" Type="http://schemas.openxmlformats.org/officeDocument/2006/relationships/slide" Target="slides/slide41.xml"/><Relationship Id="rId47" Type="http://schemas.openxmlformats.org/officeDocument/2006/relationships/slide" Target="slides/slide42.xml"/><Relationship Id="rId48" Type="http://schemas.openxmlformats.org/officeDocument/2006/relationships/slide" Target="slides/slide43.xml"/><Relationship Id="rId49" Type="http://schemas.openxmlformats.org/officeDocument/2006/relationships/slide" Target="slides/slide44.xml"/><Relationship Id="rId50" Type="http://schemas.openxmlformats.org/officeDocument/2006/relationships/slide" Target="slides/slide45.xml"/><Relationship Id="rId51" Type="http://schemas.openxmlformats.org/officeDocument/2006/relationships/slide" Target="slides/slide46.xml"/><Relationship Id="rId52" Type="http://schemas.openxmlformats.org/officeDocument/2006/relationships/slide" Target="slides/slide47.xml"/><Relationship Id="rId53" Type="http://schemas.openxmlformats.org/officeDocument/2006/relationships/slide" Target="slides/slide48.xml"/><Relationship Id="rId54" Type="http://schemas.openxmlformats.org/officeDocument/2006/relationships/slide" Target="slides/slide49.xml"/><Relationship Id="rId55" Type="http://schemas.openxmlformats.org/officeDocument/2006/relationships/slide" Target="slides/slide50.xml"/><Relationship Id="rId56" Type="http://schemas.openxmlformats.org/officeDocument/2006/relationships/slide" Target="slides/slide51.xml"/><Relationship Id="rId57" Type="http://schemas.openxmlformats.org/officeDocument/2006/relationships/slide" Target="slides/slide52.xml"/><Relationship Id="rId58" Type="http://schemas.openxmlformats.org/officeDocument/2006/relationships/slide" Target="slides/slide53.xml"/><Relationship Id="rId59" Type="http://schemas.openxmlformats.org/officeDocument/2006/relationships/slide" Target="slides/slide54.xml"/><Relationship Id="rId60" Type="http://schemas.openxmlformats.org/officeDocument/2006/relationships/slide" Target="slides/slide55.xml"/><Relationship Id="rId61" Type="http://schemas.openxmlformats.org/officeDocument/2006/relationships/slide" Target="slides/slide56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9" name="Shape 8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0" name="Google Shape;840;g279955a40ae_0_8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1" name="Google Shape;841;g279955a40ae_0_8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5" name="Shape 8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6" name="Google Shape;846;g279955a40ae_0_8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7" name="Google Shape;847;g279955a40ae_0_8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0" name="Shape 8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1" name="Google Shape;851;g279955a40ae_0_8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2" name="Google Shape;852;g279955a40ae_0_8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5" name="Shape 8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6" name="Google Shape;856;g2f45dbce9e3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7" name="Google Shape;857;g2f45dbce9e3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0" name="Shape 8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1" name="Google Shape;861;g2effac13ddc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2" name="Google Shape;862;g2effac13ddc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8" name="Shape 8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9" name="Google Shape;869;g2f45dbce9e3_0_8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0" name="Google Shape;870;g2f45dbce9e3_0_8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5" name="Shape 8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6" name="Google Shape;876;g2f45dbce9e3_0_8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7" name="Google Shape;877;g2f45dbce9e3_0_8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1" name="Shape 8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2" name="Google Shape;892;g2f45dbce9e3_0_90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3" name="Google Shape;893;g2f45dbce9e3_0_9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0" name="Shape 9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" name="Google Shape;901;g2f45dbce9e3_0_9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2" name="Google Shape;902;g2f45dbce9e3_0_9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4" name="Shape 9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5" name="Google Shape;915;g2f464c0b8d5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6" name="Google Shape;916;g2f464c0b8d5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8" name="Shape 9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9" name="Google Shape;929;g2f464c0b8d5_0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0" name="Google Shape;930;g2f464c0b8d5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1" name="Shape 9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" name="Google Shape;942;g2f464c0b8d5_0_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3" name="Google Shape;943;g2f464c0b8d5_0_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2" name="Shape 9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3" name="Google Shape;963;g2f464c0b8d5_0_8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4" name="Google Shape;964;g2f464c0b8d5_0_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2" name="Shape 9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" name="Google Shape;983;g2f464c0b8d5_0_10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4" name="Google Shape;984;g2f464c0b8d5_0_1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4" name="Shape 10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5" name="Google Shape;1005;g2f464c0b8d5_0_1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6" name="Google Shape;1006;g2f464c0b8d5_0_1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9" name="Shape 10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Google Shape;1030;g2f464c0b8d5_0_1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1" name="Google Shape;1031;g2f464c0b8d5_0_1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7" name="Shape 10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" name="Google Shape;1048;g2f464c0b8d5_0_19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9" name="Google Shape;1049;g2f464c0b8d5_0_1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8" name="Shape 10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9" name="Google Shape;1069;g2f464c0b8d5_0_2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0" name="Google Shape;1070;g2f464c0b8d5_0_2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9" name="Shape 10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0" name="Google Shape;1090;g2f464c0b8d5_0_2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1" name="Google Shape;1091;g2f464c0b8d5_0_2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8" name="Shape 10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9" name="Google Shape;1099;g2f464c0b8d5_0_38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0" name="Google Shape;1100;g2f464c0b8d5_0_3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6" name="Shape 1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7" name="Google Shape;1117;g2f464c0b8d5_0_40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8" name="Google Shape;1118;g2f464c0b8d5_0_4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5" name="Shape 1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" name="Google Shape;1126;g2f464c0b8d5_0_4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7" name="Google Shape;1127;g2f464c0b8d5_0_4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6" name="Shape 1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7" name="Google Shape;1137;g2f464c0b8d5_0_29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8" name="Google Shape;1138;g2f464c0b8d5_0_2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4" name="Shape 1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5" name="Google Shape;1155;g2f464c0b8d5_0_2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6" name="Google Shape;1156;g2f464c0b8d5_0_2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0" name="Shape 1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1" name="Google Shape;1181;g2f464c0b8d5_0_3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2" name="Google Shape;1182;g2f464c0b8d5_0_3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3" name="Shape 1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4" name="Google Shape;1194;g2f464c0b8d5_0_3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5" name="Google Shape;1195;g2f464c0b8d5_0_3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7" name="Shape 1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" name="Google Shape;1208;g2f464c0b8d5_0_3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9" name="Google Shape;1209;g2f464c0b8d5_0_3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5" name="Shape 1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6" name="Google Shape;1226;g2f45dbce9e3_0_8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7" name="Google Shape;1227;g2f45dbce9e3_0_8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3" name="Shape 1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4" name="Google Shape;1234;g2f464c0b8d5_0_4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5" name="Google Shape;1235;g2f464c0b8d5_0_4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4" name="Shape 1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5" name="Google Shape;1245;g2f464c0b8d5_0_4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6" name="Google Shape;1246;g2f464c0b8d5_0_4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6" name="Shape 1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7" name="Google Shape;1257;g2f464c0b8d5_0_4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8" name="Google Shape;1258;g2f464c0b8d5_0_4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6" name="Shape 1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7" name="Google Shape;1267;g2f464c0b8d5_0_46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8" name="Google Shape;1268;g2f464c0b8d5_0_4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7" name="Shape 1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8" name="Google Shape;1278;g2f464c0b8d5_0_4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9" name="Google Shape;1279;g2f464c0b8d5_0_4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1" name="Shape 1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2" name="Google Shape;1292;g2f464c0b8d5_0_49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3" name="Google Shape;1293;g2f464c0b8d5_0_4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5" name="Shape 1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6" name="Google Shape;1306;g2f464c0b8d5_0_50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7" name="Google Shape;1307;g2f464c0b8d5_0_5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9" name="Shape 1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" name="Google Shape;1320;g2f464c0b8d5_0_5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1" name="Google Shape;1321;g2f464c0b8d5_0_5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4" name="Shape 1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5" name="Google Shape;1335;g2f464c0b8d5_0_5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6" name="Google Shape;1336;g2f464c0b8d5_0_5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7" name="Shape 1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8" name="Google Shape;1348;g2f464c0b8d5_0_5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9" name="Google Shape;1349;g2f464c0b8d5_0_5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2" name="Shape 1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3" name="Google Shape;1363;g2f464c0b8d5_0_58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4" name="Google Shape;1364;g2f464c0b8d5_0_5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4" name="Shape 1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5" name="Google Shape;1385;g2f464c0b8d5_0_60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6" name="Google Shape;1386;g2f464c0b8d5_0_6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9" name="Shape 1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0" name="Google Shape;1400;g2f464c0b8d5_0_6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1" name="Google Shape;1401;g2f464c0b8d5_0_6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4" name="Shape 1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5" name="Google Shape;1415;g2f464c0b8d5_0_6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6" name="Google Shape;1416;g2f464c0b8d5_0_6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7" name="Shape 1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8" name="Google Shape;1438;g2f464c0b8d5_0_69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9" name="Google Shape;1439;g2f464c0b8d5_0_6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7" name="Shape 1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8" name="Google Shape;1448;g2f464c0b8d5_0_7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9" name="Google Shape;1449;g2f464c0b8d5_0_7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0" name="Shape 1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1" name="Google Shape;1461;g2f464c0b8d5_0_7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2" name="Google Shape;1462;g2f464c0b8d5_0_7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3" name="Shape 14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" name="Google Shape;1484;g2f464c0b8d5_0_7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5" name="Google Shape;1485;g2f464c0b8d5_0_7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3" name="Shape 1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4" name="Google Shape;1494;g2f464c0b8d5_0_8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5" name="Google Shape;1495;g2f464c0b8d5_0_8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4" name="Shape 15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" name="Google Shape;1505;g2f464c0b8d5_0_78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6" name="Google Shape;1506;g2f464c0b8d5_0_7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8" name="Shape 1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9" name="Google Shape;1519;g2f464c0b8d5_0_8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0" name="Google Shape;1520;g2f464c0b8d5_0_8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3" name="Shape 1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4" name="Google Shape;1534;g2f464c0b8d5_0_8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5" name="Google Shape;1535;g2f464c0b8d5_0_8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8" name="Shape 15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9" name="Google Shape;1549;g2f464c0b8d5_0_8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0" name="Google Shape;1550;g2f464c0b8d5_0_8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9" name="Shape 15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0" name="Google Shape;1560;g2f464c0b8d5_0_87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1" name="Google Shape;1561;g2f464c0b8d5_0_8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1" name="Shape 15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2" name="Google Shape;1582;g2f464c0b8d5_0_90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83" name="Google Shape;1583;g2f464c0b8d5_0_9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3" name="Shape 16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4" name="Google Shape;1604;g2f464c0b8d5_0_9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05" name="Google Shape;1605;g2f464c0b8d5_0_9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5" name="Shape 16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6" name="Google Shape;1626;g2f464c0b8d5_0_9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7" name="Google Shape;1627;g2f464c0b8d5_0_9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8" name="Shape 16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9" name="Google Shape;1639;g279955a40ae_0_8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0" name="Google Shape;1640;g279955a40ae_0_8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Relationship Id="rId3" Type="http://schemas.openxmlformats.org/officeDocument/2006/relationships/image" Target="../media/image5.png"/><Relationship Id="rId4" Type="http://schemas.openxmlformats.org/officeDocument/2006/relationships/image" Target="../media/image3.png"/><Relationship Id="rId5" Type="http://schemas.openxmlformats.org/officeDocument/2006/relationships/image" Target="../media/image9.png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png"/><Relationship Id="rId3" Type="http://schemas.openxmlformats.org/officeDocument/2006/relationships/image" Target="../media/image6.png"/><Relationship Id="rId4" Type="http://schemas.openxmlformats.org/officeDocument/2006/relationships/image" Target="../media/image8.png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png"/><Relationship Id="rId3" Type="http://schemas.openxmlformats.org/officeDocument/2006/relationships/image" Target="../media/image8.png"/><Relationship Id="rId4" Type="http://schemas.openxmlformats.org/officeDocument/2006/relationships/image" Target="../media/image5.png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png"/><Relationship Id="rId3" Type="http://schemas.openxmlformats.org/officeDocument/2006/relationships/image" Target="../media/image8.png"/><Relationship Id="rId4" Type="http://schemas.openxmlformats.org/officeDocument/2006/relationships/image" Target="../media/image5.png"/><Relationship Id="rId5" Type="http://schemas.openxmlformats.org/officeDocument/2006/relationships/image" Target="../media/image11.png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png"/><Relationship Id="rId3" Type="http://schemas.openxmlformats.org/officeDocument/2006/relationships/image" Target="../media/image8.png"/><Relationship Id="rId4" Type="http://schemas.openxmlformats.org/officeDocument/2006/relationships/image" Target="../media/image5.png"/><Relationship Id="rId5" Type="http://schemas.openxmlformats.org/officeDocument/2006/relationships/image" Target="../media/image10.png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png"/><Relationship Id="rId3" Type="http://schemas.openxmlformats.org/officeDocument/2006/relationships/image" Target="../media/image8.png"/><Relationship Id="rId4" Type="http://schemas.openxmlformats.org/officeDocument/2006/relationships/image" Target="../media/image5.png"/><Relationship Id="rId5" Type="http://schemas.openxmlformats.org/officeDocument/2006/relationships/image" Target="../media/image23.png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png"/><Relationship Id="rId3" Type="http://schemas.openxmlformats.org/officeDocument/2006/relationships/image" Target="../media/image8.png"/><Relationship Id="rId4" Type="http://schemas.openxmlformats.org/officeDocument/2006/relationships/image" Target="../media/image14.png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png"/><Relationship Id="rId3" Type="http://schemas.openxmlformats.org/officeDocument/2006/relationships/image" Target="../media/image8.png"/><Relationship Id="rId4" Type="http://schemas.openxmlformats.org/officeDocument/2006/relationships/image" Target="../media/image5.png"/><Relationship Id="rId5" Type="http://schemas.openxmlformats.org/officeDocument/2006/relationships/image" Target="../media/image19.png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png"/><Relationship Id="rId3" Type="http://schemas.openxmlformats.org/officeDocument/2006/relationships/image" Target="../media/image12.png"/><Relationship Id="rId4" Type="http://schemas.openxmlformats.org/officeDocument/2006/relationships/image" Target="../media/image8.png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png"/><Relationship Id="rId3" Type="http://schemas.openxmlformats.org/officeDocument/2006/relationships/image" Target="../media/image8.png"/><Relationship Id="rId4" Type="http://schemas.openxmlformats.org/officeDocument/2006/relationships/image" Target="../media/image5.png"/><Relationship Id="rId5" Type="http://schemas.openxmlformats.org/officeDocument/2006/relationships/image" Target="../media/image13.png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png"/><Relationship Id="rId3" Type="http://schemas.openxmlformats.org/officeDocument/2006/relationships/image" Target="../media/image8.png"/><Relationship Id="rId4" Type="http://schemas.openxmlformats.org/officeDocument/2006/relationships/image" Target="../media/image20.png"/><Relationship Id="rId5" Type="http://schemas.openxmlformats.org/officeDocument/2006/relationships/image" Target="../media/image15.png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7.png"/><Relationship Id="rId3" Type="http://schemas.openxmlformats.org/officeDocument/2006/relationships/image" Target="../media/image8.png"/><Relationship Id="rId4" Type="http://schemas.openxmlformats.org/officeDocument/2006/relationships/image" Target="../media/image9.png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6.png"/><Relationship Id="rId3" Type="http://schemas.openxmlformats.org/officeDocument/2006/relationships/image" Target="../media/image8.png"/><Relationship Id="rId4" Type="http://schemas.openxmlformats.org/officeDocument/2006/relationships/image" Target="../media/image9.png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png"/><Relationship Id="rId3" Type="http://schemas.openxmlformats.org/officeDocument/2006/relationships/image" Target="../media/image8.png"/><Relationship Id="rId4" Type="http://schemas.openxmlformats.org/officeDocument/2006/relationships/image" Target="../media/image5.png"/><Relationship Id="rId5" Type="http://schemas.openxmlformats.org/officeDocument/2006/relationships/image" Target="../media/image22.png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png"/><Relationship Id="rId3" Type="http://schemas.openxmlformats.org/officeDocument/2006/relationships/image" Target="../media/image8.png"/><Relationship Id="rId4" Type="http://schemas.openxmlformats.org/officeDocument/2006/relationships/image" Target="../media/image25.png"/><Relationship Id="rId5" Type="http://schemas.openxmlformats.org/officeDocument/2006/relationships/image" Target="../media/image27.png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Relationship Id="rId3" Type="http://schemas.openxmlformats.org/officeDocument/2006/relationships/image" Target="../media/image5.png"/><Relationship Id="rId4" Type="http://schemas.openxmlformats.org/officeDocument/2006/relationships/image" Target="../media/image26.png"/><Relationship Id="rId5" Type="http://schemas.openxmlformats.org/officeDocument/2006/relationships/image" Target="../media/image9.png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Relationship Id="rId3" Type="http://schemas.openxmlformats.org/officeDocument/2006/relationships/image" Target="../media/image5.png"/><Relationship Id="rId4" Type="http://schemas.openxmlformats.org/officeDocument/2006/relationships/image" Target="../media/image26.png"/><Relationship Id="rId5" Type="http://schemas.openxmlformats.org/officeDocument/2006/relationships/image" Target="../media/image9.png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png"/><Relationship Id="rId3" Type="http://schemas.openxmlformats.org/officeDocument/2006/relationships/image" Target="../media/image8.png"/><Relationship Id="rId4" Type="http://schemas.openxmlformats.org/officeDocument/2006/relationships/image" Target="../media/image5.png"/><Relationship Id="rId5" Type="http://schemas.openxmlformats.org/officeDocument/2006/relationships/image" Target="../media/image24.png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Relationship Id="rId3" Type="http://schemas.openxmlformats.org/officeDocument/2006/relationships/image" Target="../media/image9.png"/><Relationship Id="rId4" Type="http://schemas.openxmlformats.org/officeDocument/2006/relationships/image" Target="../media/image21.png"/><Relationship Id="rId5" Type="http://schemas.openxmlformats.org/officeDocument/2006/relationships/image" Target="../media/image28.png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png"/><Relationship Id="rId3" Type="http://schemas.openxmlformats.org/officeDocument/2006/relationships/image" Target="../media/image8.png"/><Relationship Id="rId4" Type="http://schemas.openxmlformats.org/officeDocument/2006/relationships/image" Target="../media/image5.png"/><Relationship Id="rId5" Type="http://schemas.openxmlformats.org/officeDocument/2006/relationships/image" Target="../media/image29.png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0.png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1.png"/><Relationship Id="rId3" Type="http://schemas.openxmlformats.org/officeDocument/2006/relationships/image" Target="../media/image33.png"/><Relationship Id="rId4" Type="http://schemas.openxmlformats.org/officeDocument/2006/relationships/image" Target="../media/image34.png"/><Relationship Id="rId5" Type="http://schemas.openxmlformats.org/officeDocument/2006/relationships/image" Target="../media/image37.png"/><Relationship Id="rId6" Type="http://schemas.openxmlformats.org/officeDocument/2006/relationships/image" Target="../media/image35.png"/><Relationship Id="rId7" Type="http://schemas.openxmlformats.org/officeDocument/2006/relationships/image" Target="../media/image32.png"/></Relationships>
</file>

<file path=ppt/slideLayouts/_rels/slideLayout2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2.png"/></Relationships>
</file>

<file path=ppt/slideLayouts/_rels/slideLayout2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2.png"/></Relationships>
</file>

<file path=ppt/slideLayouts/_rels/slideLayout2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2.png"/></Relationships>
</file>

<file path=ppt/slideLayouts/_rels/slideLayout2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2.png"/></Relationships>
</file>

<file path=ppt/slideLayouts/_rels/slideLayout2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9.png"/><Relationship Id="rId3" Type="http://schemas.openxmlformats.org/officeDocument/2006/relationships/image" Target="../media/image36.png"/><Relationship Id="rId4" Type="http://schemas.openxmlformats.org/officeDocument/2006/relationships/image" Target="../media/image90.png"/><Relationship Id="rId5" Type="http://schemas.openxmlformats.org/officeDocument/2006/relationships/image" Target="../media/image41.png"/><Relationship Id="rId6" Type="http://schemas.openxmlformats.org/officeDocument/2006/relationships/image" Target="../media/image40.png"/><Relationship Id="rId7" Type="http://schemas.openxmlformats.org/officeDocument/2006/relationships/image" Target="../media/image42.png"/></Relationships>
</file>

<file path=ppt/slideLayouts/_rels/slideLayout2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8.png"/><Relationship Id="rId3" Type="http://schemas.openxmlformats.org/officeDocument/2006/relationships/image" Target="../media/image90.png"/><Relationship Id="rId4" Type="http://schemas.openxmlformats.org/officeDocument/2006/relationships/image" Target="../media/image39.png"/><Relationship Id="rId5" Type="http://schemas.openxmlformats.org/officeDocument/2006/relationships/image" Target="../media/image36.png"/><Relationship Id="rId6" Type="http://schemas.openxmlformats.org/officeDocument/2006/relationships/image" Target="../media/image44.png"/><Relationship Id="rId7" Type="http://schemas.openxmlformats.org/officeDocument/2006/relationships/image" Target="../media/image41.png"/><Relationship Id="rId8" Type="http://schemas.openxmlformats.org/officeDocument/2006/relationships/image" Target="../media/image40.png"/><Relationship Id="rId9" Type="http://schemas.openxmlformats.org/officeDocument/2006/relationships/image" Target="../media/image42.png"/></Relationships>
</file>

<file path=ppt/slideLayouts/_rels/slideLayout2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8.png"/><Relationship Id="rId3" Type="http://schemas.openxmlformats.org/officeDocument/2006/relationships/image" Target="../media/image90.png"/><Relationship Id="rId4" Type="http://schemas.openxmlformats.org/officeDocument/2006/relationships/image" Target="../media/image47.png"/><Relationship Id="rId5" Type="http://schemas.openxmlformats.org/officeDocument/2006/relationships/image" Target="../media/image39.png"/><Relationship Id="rId6" Type="http://schemas.openxmlformats.org/officeDocument/2006/relationships/image" Target="../media/image36.png"/><Relationship Id="rId7" Type="http://schemas.openxmlformats.org/officeDocument/2006/relationships/image" Target="../media/image44.png"/><Relationship Id="rId8" Type="http://schemas.openxmlformats.org/officeDocument/2006/relationships/image" Target="../media/image41.png"/><Relationship Id="rId9" Type="http://schemas.openxmlformats.org/officeDocument/2006/relationships/image" Target="../media/image40.png"/><Relationship Id="rId10" Type="http://schemas.openxmlformats.org/officeDocument/2006/relationships/image" Target="../media/image51.png"/><Relationship Id="rId11" Type="http://schemas.openxmlformats.org/officeDocument/2006/relationships/image" Target="../media/image42.png"/></Relationships>
</file>

<file path=ppt/slideLayouts/_rels/slideLayout3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9.png"/><Relationship Id="rId3" Type="http://schemas.openxmlformats.org/officeDocument/2006/relationships/image" Target="../media/image50.png"/></Relationships>
</file>

<file path=ppt/slideLayouts/_rels/slideLayout3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3.png"/><Relationship Id="rId3" Type="http://schemas.openxmlformats.org/officeDocument/2006/relationships/image" Target="../media/image50.png"/></Relationships>
</file>

<file path=ppt/slideLayouts/_rels/slideLayout3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2.png"/><Relationship Id="rId3" Type="http://schemas.openxmlformats.org/officeDocument/2006/relationships/image" Target="../media/image50.png"/></Relationships>
</file>

<file path=ppt/slideLayouts/_rels/slideLayout3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4.png"/><Relationship Id="rId3" Type="http://schemas.openxmlformats.org/officeDocument/2006/relationships/image" Target="../media/image50.png"/></Relationships>
</file>

<file path=ppt/slideLayouts/_rels/slideLayout3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9.png"/><Relationship Id="rId3" Type="http://schemas.openxmlformats.org/officeDocument/2006/relationships/image" Target="../media/image50.png"/><Relationship Id="rId4" Type="http://schemas.openxmlformats.org/officeDocument/2006/relationships/image" Target="../media/image55.png"/></Relationships>
</file>

<file path=ppt/slideLayouts/_rels/slideLayout3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3.png"/><Relationship Id="rId3" Type="http://schemas.openxmlformats.org/officeDocument/2006/relationships/image" Target="../media/image50.png"/><Relationship Id="rId4" Type="http://schemas.openxmlformats.org/officeDocument/2006/relationships/image" Target="../media/image55.png"/></Relationships>
</file>

<file path=ppt/slideLayouts/_rels/slideLayout3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2.png"/><Relationship Id="rId3" Type="http://schemas.openxmlformats.org/officeDocument/2006/relationships/image" Target="../media/image50.png"/><Relationship Id="rId4" Type="http://schemas.openxmlformats.org/officeDocument/2006/relationships/image" Target="../media/image55.png"/></Relationships>
</file>

<file path=ppt/slideLayouts/_rels/slideLayout3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4.png"/><Relationship Id="rId3" Type="http://schemas.openxmlformats.org/officeDocument/2006/relationships/image" Target="../media/image50.png"/><Relationship Id="rId4" Type="http://schemas.openxmlformats.org/officeDocument/2006/relationships/image" Target="../media/image55.png"/></Relationships>
</file>

<file path=ppt/slideLayouts/_rels/slideLayout3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7.png"/><Relationship Id="rId3" Type="http://schemas.openxmlformats.org/officeDocument/2006/relationships/image" Target="../media/image49.png"/><Relationship Id="rId4" Type="http://schemas.openxmlformats.org/officeDocument/2006/relationships/image" Target="../media/image55.png"/></Relationships>
</file>

<file path=ppt/slideLayouts/_rels/slideLayout3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3.png"/><Relationship Id="rId3" Type="http://schemas.openxmlformats.org/officeDocument/2006/relationships/image" Target="../media/image55.png"/><Relationship Id="rId4" Type="http://schemas.openxmlformats.org/officeDocument/2006/relationships/image" Target="../media/image57.png"/></Relationships>
</file>

<file path=ppt/slideLayouts/_rels/slideLayout4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2.png"/><Relationship Id="rId3" Type="http://schemas.openxmlformats.org/officeDocument/2006/relationships/image" Target="../media/image55.png"/><Relationship Id="rId4" Type="http://schemas.openxmlformats.org/officeDocument/2006/relationships/image" Target="../media/image57.png"/></Relationships>
</file>

<file path=ppt/slideLayouts/_rels/slideLayout4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4.png"/><Relationship Id="rId3" Type="http://schemas.openxmlformats.org/officeDocument/2006/relationships/image" Target="../media/image55.png"/><Relationship Id="rId4" Type="http://schemas.openxmlformats.org/officeDocument/2006/relationships/image" Target="../media/image57.png"/></Relationships>
</file>

<file path=ppt/slideLayouts/_rels/slideLayout4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9.png"/><Relationship Id="rId3" Type="http://schemas.openxmlformats.org/officeDocument/2006/relationships/image" Target="../media/image55.png"/><Relationship Id="rId4" Type="http://schemas.openxmlformats.org/officeDocument/2006/relationships/image" Target="../media/image62.png"/></Relationships>
</file>

<file path=ppt/slideLayouts/_rels/slideLayout4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3.png"/><Relationship Id="rId3" Type="http://schemas.openxmlformats.org/officeDocument/2006/relationships/image" Target="../media/image55.png"/><Relationship Id="rId4" Type="http://schemas.openxmlformats.org/officeDocument/2006/relationships/image" Target="../media/image62.png"/></Relationships>
</file>

<file path=ppt/slideLayouts/_rels/slideLayout4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2.png"/><Relationship Id="rId3" Type="http://schemas.openxmlformats.org/officeDocument/2006/relationships/image" Target="../media/image55.png"/><Relationship Id="rId4" Type="http://schemas.openxmlformats.org/officeDocument/2006/relationships/image" Target="../media/image62.png"/></Relationships>
</file>

<file path=ppt/slideLayouts/_rels/slideLayout4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4.png"/><Relationship Id="rId3" Type="http://schemas.openxmlformats.org/officeDocument/2006/relationships/image" Target="../media/image55.png"/><Relationship Id="rId4" Type="http://schemas.openxmlformats.org/officeDocument/2006/relationships/image" Target="../media/image62.png"/></Relationships>
</file>

<file path=ppt/slideLayouts/_rels/slideLayout4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9.png"/><Relationship Id="rId3" Type="http://schemas.openxmlformats.org/officeDocument/2006/relationships/image" Target="../media/image55.png"/><Relationship Id="rId4" Type="http://schemas.openxmlformats.org/officeDocument/2006/relationships/image" Target="../media/image62.png"/></Relationships>
</file>

<file path=ppt/slideLayouts/_rels/slideLayout4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3.png"/><Relationship Id="rId3" Type="http://schemas.openxmlformats.org/officeDocument/2006/relationships/image" Target="../media/image55.png"/><Relationship Id="rId4" Type="http://schemas.openxmlformats.org/officeDocument/2006/relationships/image" Target="../media/image62.png"/></Relationships>
</file>

<file path=ppt/slideLayouts/_rels/slideLayout4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2.png"/><Relationship Id="rId3" Type="http://schemas.openxmlformats.org/officeDocument/2006/relationships/image" Target="../media/image55.png"/><Relationship Id="rId4" Type="http://schemas.openxmlformats.org/officeDocument/2006/relationships/image" Target="../media/image62.png"/></Relationships>
</file>

<file path=ppt/slideLayouts/_rels/slideLayout4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4.png"/><Relationship Id="rId3" Type="http://schemas.openxmlformats.org/officeDocument/2006/relationships/image" Target="../media/image55.png"/><Relationship Id="rId4" Type="http://schemas.openxmlformats.org/officeDocument/2006/relationships/image" Target="../media/image62.png"/></Relationships>
</file>

<file path=ppt/slideLayouts/_rels/slideLayout5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9.png"/><Relationship Id="rId3" Type="http://schemas.openxmlformats.org/officeDocument/2006/relationships/image" Target="../media/image55.png"/><Relationship Id="rId4" Type="http://schemas.openxmlformats.org/officeDocument/2006/relationships/image" Target="../media/image62.png"/></Relationships>
</file>

<file path=ppt/slideLayouts/_rels/slideLayout5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3.png"/><Relationship Id="rId3" Type="http://schemas.openxmlformats.org/officeDocument/2006/relationships/image" Target="../media/image55.png"/><Relationship Id="rId4" Type="http://schemas.openxmlformats.org/officeDocument/2006/relationships/image" Target="../media/image62.png"/></Relationships>
</file>

<file path=ppt/slideLayouts/_rels/slideLayout5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2.png"/><Relationship Id="rId3" Type="http://schemas.openxmlformats.org/officeDocument/2006/relationships/image" Target="../media/image55.png"/><Relationship Id="rId4" Type="http://schemas.openxmlformats.org/officeDocument/2006/relationships/image" Target="../media/image62.png"/></Relationships>
</file>

<file path=ppt/slideLayouts/_rels/slideLayout5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4.png"/><Relationship Id="rId3" Type="http://schemas.openxmlformats.org/officeDocument/2006/relationships/image" Target="../media/image55.png"/><Relationship Id="rId4" Type="http://schemas.openxmlformats.org/officeDocument/2006/relationships/image" Target="../media/image62.png"/></Relationships>
</file>

<file path=ppt/slideLayouts/_rels/slideLayout5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9.png"/><Relationship Id="rId3" Type="http://schemas.openxmlformats.org/officeDocument/2006/relationships/image" Target="../media/image55.png"/></Relationships>
</file>

<file path=ppt/slideLayouts/_rels/slideLayout5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3.png"/><Relationship Id="rId3" Type="http://schemas.openxmlformats.org/officeDocument/2006/relationships/image" Target="../media/image55.png"/></Relationships>
</file>

<file path=ppt/slideLayouts/_rels/slideLayout5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2.png"/><Relationship Id="rId3" Type="http://schemas.openxmlformats.org/officeDocument/2006/relationships/image" Target="../media/image55.png"/></Relationships>
</file>

<file path=ppt/slideLayouts/_rels/slideLayout5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4.png"/><Relationship Id="rId3" Type="http://schemas.openxmlformats.org/officeDocument/2006/relationships/image" Target="../media/image55.png"/></Relationships>
</file>

<file path=ppt/slideLayouts/_rels/slideLayout5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9.png"/><Relationship Id="rId3" Type="http://schemas.openxmlformats.org/officeDocument/2006/relationships/image" Target="../media/image65.png"/></Relationships>
</file>

<file path=ppt/slideLayouts/_rels/slideLayout5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3.png"/><Relationship Id="rId3" Type="http://schemas.openxmlformats.org/officeDocument/2006/relationships/image" Target="../media/image65.png"/></Relationships>
</file>

<file path=ppt/slideLayouts/_rels/slideLayout6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2.png"/><Relationship Id="rId3" Type="http://schemas.openxmlformats.org/officeDocument/2006/relationships/image" Target="../media/image65.png"/></Relationships>
</file>

<file path=ppt/slideLayouts/_rels/slideLayout6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4.png"/><Relationship Id="rId3" Type="http://schemas.openxmlformats.org/officeDocument/2006/relationships/image" Target="../media/image65.png"/></Relationships>
</file>

<file path=ppt/slideLayouts/_rels/slideLayout6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9.png"/><Relationship Id="rId3" Type="http://schemas.openxmlformats.org/officeDocument/2006/relationships/image" Target="../media/image68.png"/></Relationships>
</file>

<file path=ppt/slideLayouts/_rels/slideLayout6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3.png"/><Relationship Id="rId3" Type="http://schemas.openxmlformats.org/officeDocument/2006/relationships/image" Target="../media/image68.png"/></Relationships>
</file>

<file path=ppt/slideLayouts/_rels/slideLayout6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2.png"/><Relationship Id="rId3" Type="http://schemas.openxmlformats.org/officeDocument/2006/relationships/image" Target="../media/image68.png"/></Relationships>
</file>

<file path=ppt/slideLayouts/_rels/slideLayout6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4.png"/><Relationship Id="rId3" Type="http://schemas.openxmlformats.org/officeDocument/2006/relationships/image" Target="../media/image68.png"/></Relationships>
</file>

<file path=ppt/slideLayouts/_rels/slideLayout6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2.png"/></Relationships>
</file>

<file path=ppt/slideLayouts/_rels/slideLayout6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2.png"/></Relationships>
</file>

<file path=ppt/slideLayouts/_rels/slideLayout6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6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0.png"/></Relationships>
</file>

<file path=ppt/slideLayouts/_rels/slideLayout7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2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Art and design" showMasterSp="0">
  <p:cSld name="Title Slide 2_1">
    <p:bg>
      <p:bgPr>
        <a:solidFill>
          <a:srgbClr val="EBEDFE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23850" y="810000"/>
            <a:ext cx="54507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12" name="Google Shape;12;p2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3" name="Google Shape;13;p2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" name="Google Shape;14;p2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5" name="Google Shape;15;p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360030">
            <a:off x="6753315" y="1132068"/>
            <a:ext cx="2063340" cy="164303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6;p2"/>
          <p:cNvPicPr preferRelativeResize="0"/>
          <p:nvPr/>
        </p:nvPicPr>
        <p:blipFill rotWithShape="1">
          <a:blip r:embed="rId5">
            <a:alphaModFix/>
          </a:blip>
          <a:srcRect b="0" l="6209" r="6209" t="0"/>
          <a:stretch/>
        </p:blipFill>
        <p:spPr>
          <a:xfrm>
            <a:off x="324000" y="4008600"/>
            <a:ext cx="170515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17;p2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Art and design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" name="Google Shape;18;p2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" name="Google Shape;19;p2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2867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Biology" showMasterSp="0">
  <p:cSld name="Title Slide 2_1_1_1_1_1_1_1">
    <p:bg>
      <p:bgPr>
        <a:solidFill>
          <a:srgbClr val="EBEDFE"/>
        </a:solidFill>
      </p:bgPr>
    </p:bg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Google Shape;21;p3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22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3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4" name="Google Shape;24;p3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Biology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6" name="Google Shape;26;p3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7" name="Google Shape;27;p3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Chemistry" showMasterSp="0">
  <p:cSld name="Title Slide 2_1_1_1_1_1_1_1_1_1">
    <p:bg>
      <p:bgPr>
        <a:solidFill>
          <a:srgbClr val="EBEDFE"/>
        </a:solidFill>
      </p:bgPr>
    </p:bg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Google Shape;29;p4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111740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4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1" name="Google Shape;31;p4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Chemistry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33" name="Google Shape;33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34" name="Google Shape;34;p4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5" name="Google Shape;35;p4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Citizenship" showMasterSp="0">
  <p:cSld name="Title Slide 2_1_1_1_1_1_1_1_1_1_1_5">
    <p:bg>
      <p:bgPr>
        <a:solidFill>
          <a:srgbClr val="EBEDFE"/>
        </a:solidFill>
      </p:bgPr>
    </p:bg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Google Shape;37;p5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124580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8" name="Google Shape;38;p5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9" name="Google Shape;39;p5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Citizenship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41" name="Google Shape;41;p5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42" name="Google Shape;42;p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3" name="Google Shape;43;p5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44" name="Google Shape;44;p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60025">
            <a:off x="6945328" y="787504"/>
            <a:ext cx="1710318" cy="2052380"/>
          </a:xfrm>
          <a:prstGeom prst="rect">
            <a:avLst/>
          </a:prstGeom>
          <a:noFill/>
          <a:ln>
            <a:noFill/>
          </a:ln>
        </p:spPr>
      </p:pic>
      <p:sp>
        <p:nvSpPr>
          <p:cNvPr id="45" name="Google Shape;45;p5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6" name="Google Shape;46;p5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Computing" showMasterSp="0">
  <p:cSld name="Title Slide 2_1_1_1_1_1_1_1_1_1_1_3">
    <p:bg>
      <p:bgPr>
        <a:solidFill>
          <a:srgbClr val="EBEDFE"/>
        </a:solidFill>
      </p:bgPr>
    </p:bg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Google Shape;48;p6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125895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9" name="Google Shape;49;p6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0" name="Google Shape;50;p6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Computing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52" name="Google Shape;52;p6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53" name="Google Shape;53;p6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4" name="Google Shape;54;p6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55" name="Google Shape;55;p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59982">
            <a:off x="6923956" y="1273792"/>
            <a:ext cx="1784155" cy="1404547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6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7" name="Google Shape;57;p6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Design and technology" showMasterSp="0">
  <p:cSld name="Title Slide 2_1_1_1_1_1_1_1_1_1_1_2">
    <p:bg>
      <p:bgPr>
        <a:solidFill>
          <a:srgbClr val="EBEDFE"/>
        </a:solidFill>
      </p:bgPr>
    </p:bg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Google Shape;59;p7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270585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60" name="Google Shape;60;p7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1" name="Google Shape;61;p7"/>
          <p:cNvSpPr txBox="1"/>
          <p:nvPr/>
        </p:nvSpPr>
        <p:spPr>
          <a:xfrm>
            <a:off x="323850" y="3781525"/>
            <a:ext cx="2706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Design and technology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63" name="Google Shape;63;p7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64" name="Google Shape;64;p7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5" name="Google Shape;65;p7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66" name="Google Shape;66;p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62791">
            <a:off x="6884379" y="985388"/>
            <a:ext cx="1846116" cy="1852594"/>
          </a:xfrm>
          <a:prstGeom prst="rect">
            <a:avLst/>
          </a:prstGeom>
          <a:noFill/>
          <a:ln>
            <a:noFill/>
          </a:ln>
        </p:spPr>
      </p:pic>
      <p:sp>
        <p:nvSpPr>
          <p:cNvPr id="67" name="Google Shape;67;p7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8" name="Google Shape;68;p7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English" showMasterSp="0">
  <p:cSld name="Title Slide 2_1_2">
    <p:bg>
      <p:bgPr>
        <a:solidFill>
          <a:srgbClr val="EBEDFE"/>
        </a:solidFill>
      </p:bgPr>
    </p:bg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Google Shape;70;p8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71" name="Google Shape;71;p8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English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2" name="Google Shape;72;p8"/>
          <p:cNvSpPr txBox="1"/>
          <p:nvPr>
            <p:ph type="ctrTitle"/>
          </p:nvPr>
        </p:nvSpPr>
        <p:spPr>
          <a:xfrm>
            <a:off x="323850" y="810000"/>
            <a:ext cx="54507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74" name="Google Shape;74;p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75" name="Google Shape;75;p8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6" name="Google Shape;76;p8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2867">
          <p15:clr>
            <a:srgbClr val="E46962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French" showMasterSp="0">
  <p:cSld name="Title Slide 2_1_1_1_1_1_1_1_1_1_1_1">
    <p:bg>
      <p:bgPr>
        <a:solidFill>
          <a:srgbClr val="EBEDFE"/>
        </a:solidFill>
      </p:bgPr>
    </p:bg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Google Shape;78;p9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772225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Google Shape;79;p9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0" name="Google Shape;80;p9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Faransiis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82" name="Google Shape;82;p9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83" name="Google Shape;83;p9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4" name="Google Shape;84;p9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85" name="Google Shape;85;p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88119">
            <a:off x="6742284" y="969390"/>
            <a:ext cx="2161157" cy="1915295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p9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7" name="Google Shape;87;p9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Geography" showMasterSp="0">
  <p:cSld name="Title Slide 2_1_1_1">
    <p:bg>
      <p:bgPr>
        <a:solidFill>
          <a:srgbClr val="EBEDFE"/>
        </a:solidFill>
      </p:bgPr>
    </p:bg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Google Shape;89;p10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1259825" cy="12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10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2" name="Google Shape;92;p10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Juqraafi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4" name="Google Shape;94;p10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5" name="Google Shape;95;p10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German" showMasterSp="0">
  <p:cSld name="Title Slide 2_1_1_1_1_1_1_1_1_1_1_1_1">
    <p:bg>
      <p:bgPr>
        <a:solidFill>
          <a:srgbClr val="EBEDFE"/>
        </a:solidFill>
      </p:bgPr>
    </p:bg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Google Shape;97;p11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916925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11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" name="Google Shape;99;p11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German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01" name="Google Shape;101;p11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02" name="Google Shape;102;p11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3" name="Google Shape;103;p11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04" name="Google Shape;104;p1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66027">
            <a:off x="6626180" y="831797"/>
            <a:ext cx="2331091" cy="2089577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Google Shape;105;p11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6" name="Google Shape;106;p11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History" showMasterSp="0">
  <p:cSld name="Title Slide 2_1_1_1_1_2">
    <p:bg>
      <p:bgPr>
        <a:solidFill>
          <a:srgbClr val="EBEDFE"/>
        </a:solidFill>
      </p:bgPr>
    </p:bg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" name="Google Shape;108;p12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12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10" name="Google Shape;110;p12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History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12" name="Google Shape;112;p12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13" name="Google Shape;113;p12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4" name="Google Shape;114;p12"/>
            <p:cNvSpPr/>
            <p:nvPr/>
          </p:nvSpPr>
          <p:spPr>
            <a:xfrm>
              <a:off x="6860400" y="1205850"/>
              <a:ext cx="1959600" cy="13659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115" name="Google Shape;115;p12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rot="-378432">
              <a:off x="7001357" y="1317070"/>
              <a:ext cx="1677682" cy="114346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16" name="Google Shape;116;p12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7" name="Google Shape;117;p12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Maths" showMasterSp="0">
  <p:cSld name="Title Slide 2_1_1_2">
    <p:bg>
      <p:bgPr>
        <a:solidFill>
          <a:srgbClr val="EBEDFE"/>
        </a:solidFill>
      </p:bgPr>
    </p:bg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Google Shape;119;p1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13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121" name="Google Shape;121;p13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Maths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23" name="Google Shape;123;p13"/>
          <p:cNvPicPr preferRelativeResize="0"/>
          <p:nvPr/>
        </p:nvPicPr>
        <p:blipFill rotWithShape="1">
          <a:blip r:embed="rId4">
            <a:alphaModFix/>
          </a:blip>
          <a:srcRect b="0" l="6209" r="6209" t="0"/>
          <a:stretch/>
        </p:blipFill>
        <p:spPr>
          <a:xfrm>
            <a:off x="324000" y="4008600"/>
            <a:ext cx="70720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13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5" name="Google Shape;125;p13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Music" showMasterSp="0">
  <p:cSld name="Title Slide 2_1_1_1_1_1">
    <p:bg>
      <p:bgPr>
        <a:solidFill>
          <a:srgbClr val="EBEDFE"/>
        </a:solidFill>
      </p:bgPr>
    </p:bg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" name="Google Shape;127;p1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p14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29" name="Google Shape;129;p14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Music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31" name="Google Shape;131;p14"/>
          <p:cNvPicPr preferRelativeResize="0"/>
          <p:nvPr/>
        </p:nvPicPr>
        <p:blipFill rotWithShape="1">
          <a:blip r:embed="rId4">
            <a:alphaModFix/>
          </a:blip>
          <a:srcRect b="0" l="6209" r="6209" t="0"/>
          <a:stretch/>
        </p:blipFill>
        <p:spPr>
          <a:xfrm>
            <a:off x="324000" y="4008600"/>
            <a:ext cx="661625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14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3" name="Google Shape;133;p14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Physical education" showMasterSp="0">
  <p:cSld name="Title Slide 2_1_1_1_1_1_1_1_1_1_1_1_1_2">
    <p:bg>
      <p:bgPr>
        <a:solidFill>
          <a:srgbClr val="EBEDFE"/>
        </a:solidFill>
      </p:bgPr>
    </p:bg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" name="Google Shape;135;p15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219295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6" name="Google Shape;136;p15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37" name="Google Shape;137;p15"/>
          <p:cNvSpPr txBox="1"/>
          <p:nvPr/>
        </p:nvSpPr>
        <p:spPr>
          <a:xfrm>
            <a:off x="323850" y="3781525"/>
            <a:ext cx="24561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Physical education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39" name="Google Shape;139;p15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40" name="Google Shape;140;p1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1" name="Google Shape;141;p15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42" name="Google Shape;142;p15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3" name="Google Shape;143;p15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pic>
        <p:nvPicPr>
          <p:cNvPr id="144" name="Google Shape;144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75628">
            <a:off x="6551506" y="729991"/>
            <a:ext cx="2546513" cy="2546493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Physics" showMasterSp="0">
  <p:cSld name="Title Slide 2_1_1_1_1_1_1_1_1_2">
    <p:bg>
      <p:bgPr>
        <a:solidFill>
          <a:srgbClr val="EBEDFE"/>
        </a:solidFill>
      </p:bgPr>
    </p:bg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" name="Google Shape;146;p16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16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48" name="Google Shape;148;p16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Physics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50" name="Google Shape;150;p16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51" name="Google Shape;151;p16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2" name="Google Shape;152;p16"/>
            <p:cNvSpPr/>
            <p:nvPr/>
          </p:nvSpPr>
          <p:spPr>
            <a:xfrm>
              <a:off x="6898050" y="839288"/>
              <a:ext cx="1959600" cy="23547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153" name="Google Shape;153;p16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rot="-384492">
              <a:off x="7235674" y="1037850"/>
              <a:ext cx="1204851" cy="1957577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54" name="Google Shape;154;p16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5" name="Google Shape;155;p16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Relationships and health education" showMasterSp="0">
  <p:cSld name="Title Slide 2_1_1_1_1_1_1_1_1_1_1_7">
    <p:bg>
      <p:bgPr>
        <a:solidFill>
          <a:srgbClr val="EBEDFE"/>
        </a:solidFill>
      </p:bgPr>
    </p:bg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17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159" name="Google Shape;159;p17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60" name="Google Shape;160;p1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1" name="Google Shape;161;p17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62" name="Google Shape;162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360033">
            <a:off x="6814806" y="1250542"/>
            <a:ext cx="1965462" cy="1393693"/>
          </a:xfrm>
          <a:prstGeom prst="rect">
            <a:avLst/>
          </a:prstGeom>
          <a:noFill/>
          <a:ln>
            <a:noFill/>
          </a:ln>
        </p:spPr>
      </p:pic>
      <p:sp>
        <p:nvSpPr>
          <p:cNvPr id="163" name="Google Shape;163;p17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4" name="Google Shape;164;p17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pic>
        <p:nvPicPr>
          <p:cNvPr id="165" name="Google Shape;165;p17"/>
          <p:cNvPicPr preferRelativeResize="0"/>
          <p:nvPr/>
        </p:nvPicPr>
        <p:blipFill rotWithShape="1">
          <a:blip r:embed="rId5">
            <a:alphaModFix/>
          </a:blip>
          <a:srcRect b="0" l="6209" r="6209" t="0"/>
          <a:stretch/>
        </p:blipFill>
        <p:spPr>
          <a:xfrm>
            <a:off x="324000" y="4008600"/>
            <a:ext cx="136080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66" name="Google Shape;166;p17"/>
          <p:cNvSpPr txBox="1"/>
          <p:nvPr/>
        </p:nvSpPr>
        <p:spPr>
          <a:xfrm>
            <a:off x="323850" y="3781525"/>
            <a:ext cx="46233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RHE (PSHE)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Relationships, sex and health education" showMasterSp="0">
  <p:cSld name="Title Slide 2_1_1_1_1_1_1_1_1_1_1_7_1">
    <p:bg>
      <p:bgPr>
        <a:solidFill>
          <a:srgbClr val="EBEDFE"/>
        </a:solidFill>
      </p:bgPr>
    </p:bg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18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170" name="Google Shape;170;p18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71" name="Google Shape;171;p18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2" name="Google Shape;172;p18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73" name="Google Shape;173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360033">
            <a:off x="6814806" y="1250542"/>
            <a:ext cx="1965462" cy="1393693"/>
          </a:xfrm>
          <a:prstGeom prst="rect">
            <a:avLst/>
          </a:prstGeom>
          <a:noFill/>
          <a:ln>
            <a:noFill/>
          </a:ln>
        </p:spPr>
      </p:pic>
      <p:sp>
        <p:nvSpPr>
          <p:cNvPr id="174" name="Google Shape;174;p18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5" name="Google Shape;175;p18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pic>
        <p:nvPicPr>
          <p:cNvPr id="176" name="Google Shape;176;p18"/>
          <p:cNvPicPr preferRelativeResize="0"/>
          <p:nvPr/>
        </p:nvPicPr>
        <p:blipFill rotWithShape="1">
          <a:blip r:embed="rId5">
            <a:alphaModFix/>
          </a:blip>
          <a:srcRect b="0" l="6209" r="6209" t="0"/>
          <a:stretch/>
        </p:blipFill>
        <p:spPr>
          <a:xfrm>
            <a:off x="324000" y="4008600"/>
            <a:ext cx="151190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77" name="Google Shape;177;p18"/>
          <p:cNvSpPr txBox="1"/>
          <p:nvPr/>
        </p:nvSpPr>
        <p:spPr>
          <a:xfrm>
            <a:off x="323850" y="3781525"/>
            <a:ext cx="50871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RSHE (PSHE)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Religious education" showMasterSp="0">
  <p:cSld name="Title Slide 2_1_1_1_1_1_1_1_1_1_1_1_1_1">
    <p:bg>
      <p:bgPr>
        <a:solidFill>
          <a:srgbClr val="EBEDFE"/>
        </a:solidFill>
      </p:bgPr>
    </p:bg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9" name="Google Shape;179;p19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2271875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80" name="Google Shape;180;p19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1" name="Google Shape;181;p19"/>
          <p:cNvSpPr txBox="1"/>
          <p:nvPr/>
        </p:nvSpPr>
        <p:spPr>
          <a:xfrm>
            <a:off x="323850" y="3781525"/>
            <a:ext cx="27981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Waxbarashada diinta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83" name="Google Shape;183;p19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84" name="Google Shape;184;p19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5" name="Google Shape;185;p19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86" name="Google Shape;186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60003">
            <a:off x="6754136" y="1062731"/>
            <a:ext cx="2012844" cy="1854018"/>
          </a:xfrm>
          <a:prstGeom prst="rect">
            <a:avLst/>
          </a:prstGeom>
          <a:noFill/>
          <a:ln>
            <a:noFill/>
          </a:ln>
        </p:spPr>
      </p:pic>
      <p:sp>
        <p:nvSpPr>
          <p:cNvPr id="187" name="Google Shape;187;p19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8" name="Google Shape;188;p19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Science" showMasterSp="0">
  <p:cSld name="Title Slide 2_1_1_1_1_1_1_2">
    <p:bg>
      <p:bgPr>
        <a:solidFill>
          <a:srgbClr val="EBEDFE"/>
        </a:solidFill>
      </p:bgPr>
    </p:bg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20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91" name="Google Shape;191;p20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Sayniska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93" name="Google Shape;193;p20"/>
          <p:cNvPicPr preferRelativeResize="0"/>
          <p:nvPr/>
        </p:nvPicPr>
        <p:blipFill rotWithShape="1">
          <a:blip r:embed="rId3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94" name="Google Shape;194;p20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95" name="Google Shape;195;p20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6" name="Google Shape;196;p20"/>
            <p:cNvSpPr/>
            <p:nvPr/>
          </p:nvSpPr>
          <p:spPr>
            <a:xfrm>
              <a:off x="6860400" y="869975"/>
              <a:ext cx="1959600" cy="20070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197" name="Google Shape;197;p20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rot="-311816">
              <a:off x="7083000" y="1110274"/>
              <a:ext cx="1514398" cy="152639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98" name="Google Shape;198;p20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9" name="Google Shape;199;p20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Spanish" showMasterSp="0">
  <p:cSld name="Title Slide 2_1_1_1_1_1_1_1_1_1_1_1_2_1">
    <p:bg>
      <p:bgPr>
        <a:solidFill>
          <a:srgbClr val="EBEDFE"/>
        </a:solidFill>
      </p:bgPr>
    </p:bg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1" name="Google Shape;201;p21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90625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02" name="Google Shape;202;p21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03" name="Google Shape;203;p21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Isbaanish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205" name="Google Shape;205;p21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206" name="Google Shape;206;p21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7" name="Google Shape;207;p21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208" name="Google Shape;208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60339">
            <a:off x="6714634" y="840073"/>
            <a:ext cx="2165107" cy="2173929"/>
          </a:xfrm>
          <a:prstGeom prst="rect">
            <a:avLst/>
          </a:prstGeom>
          <a:noFill/>
          <a:ln>
            <a:noFill/>
          </a:ln>
        </p:spPr>
      </p:pic>
      <p:sp>
        <p:nvSpPr>
          <p:cNvPr id="209" name="Google Shape;209;p21"/>
          <p:cNvSpPr txBox="1"/>
          <p:nvPr/>
        </p:nvSpPr>
        <p:spPr>
          <a:xfrm>
            <a:off x="323850" y="4327975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Unit</a:t>
            </a:r>
            <a:endParaRPr b="1"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0" name="Google Shape;210;p21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1 Outcome">
  <p:cSld name="CUSTOM_5">
    <p:bg>
      <p:bgPr>
        <a:solidFill>
          <a:srgbClr val="EBEDFE"/>
        </a:solidFill>
      </p:bgPr>
    </p:bg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2" name="Google Shape;212;p2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43225" y="1388370"/>
            <a:ext cx="7945600" cy="2919776"/>
          </a:xfrm>
          <a:prstGeom prst="rect">
            <a:avLst/>
          </a:prstGeom>
          <a:noFill/>
          <a:ln>
            <a:noFill/>
          </a:ln>
        </p:spPr>
      </p:pic>
      <p:sp>
        <p:nvSpPr>
          <p:cNvPr id="213" name="Google Shape;213;p22"/>
          <p:cNvSpPr txBox="1"/>
          <p:nvPr/>
        </p:nvSpPr>
        <p:spPr>
          <a:xfrm>
            <a:off x="325207" y="454765"/>
            <a:ext cx="45756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Natiijo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4" name="Google Shape;214;p22"/>
          <p:cNvSpPr txBox="1"/>
          <p:nvPr>
            <p:ph idx="1" type="subTitle"/>
          </p:nvPr>
        </p:nvSpPr>
        <p:spPr>
          <a:xfrm>
            <a:off x="585575" y="1463950"/>
            <a:ext cx="7351200" cy="2762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2 Hidden guidance slide">
  <p:cSld name="CUSTOM_1"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23"/>
          <p:cNvSpPr txBox="1"/>
          <p:nvPr/>
        </p:nvSpPr>
        <p:spPr>
          <a:xfrm>
            <a:off x="329775" y="953475"/>
            <a:ext cx="42414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Oak’s lessons are structured around </a:t>
            </a:r>
            <a:r>
              <a:rPr b="1" lang="en-GB" sz="1200">
                <a:latin typeface="Lexend"/>
                <a:ea typeface="Lexend"/>
                <a:cs typeface="Lexend"/>
                <a:sym typeface="Lexend"/>
              </a:rPr>
              <a:t>wareegyada barashada</a:t>
            </a:r>
            <a:r>
              <a:rPr i="1" lang="en-GB" sz="1200">
                <a:latin typeface="Lexend"/>
                <a:ea typeface="Lexend"/>
                <a:cs typeface="Lexend"/>
                <a:sym typeface="Lexend"/>
              </a:rPr>
              <a:t>.</a:t>
            </a: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 These are indicated through colour in the slide deck: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7" name="Google Shape;217;p23"/>
          <p:cNvSpPr txBox="1"/>
          <p:nvPr/>
        </p:nvSpPr>
        <p:spPr>
          <a:xfrm>
            <a:off x="329775" y="629475"/>
            <a:ext cx="42414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Qaabdhismeedka casharka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8" name="Google Shape;218;p23"/>
          <p:cNvSpPr txBox="1"/>
          <p:nvPr/>
        </p:nvSpPr>
        <p:spPr>
          <a:xfrm>
            <a:off x="4901925" y="629475"/>
            <a:ext cx="40128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Xiriirro faa'iido leh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9" name="Google Shape;219;p23"/>
          <p:cNvSpPr txBox="1"/>
          <p:nvPr/>
        </p:nvSpPr>
        <p:spPr>
          <a:xfrm>
            <a:off x="329775" y="3205950"/>
            <a:ext cx="4207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Mid kasta</a:t>
            </a:r>
            <a:r>
              <a:rPr b="1" lang="en-GB" sz="1200">
                <a:latin typeface="Lexend"/>
                <a:ea typeface="Lexend"/>
                <a:cs typeface="Lexend"/>
                <a:sym typeface="Lexend"/>
              </a:rPr>
              <a:t> learning cycle</a:t>
            </a: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 covers several phases: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220" name="Google Shape;220;p23"/>
          <p:cNvGrpSpPr/>
          <p:nvPr/>
        </p:nvGrpSpPr>
        <p:grpSpPr>
          <a:xfrm>
            <a:off x="2650916" y="1644417"/>
            <a:ext cx="1745270" cy="1430724"/>
            <a:chOff x="2642961" y="1644312"/>
            <a:chExt cx="1454634" cy="1195657"/>
          </a:xfrm>
        </p:grpSpPr>
        <p:pic>
          <p:nvPicPr>
            <p:cNvPr id="221" name="Google Shape;221;p23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2642975" y="1644312"/>
              <a:ext cx="1454621" cy="287396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  <p:pic>
          <p:nvPicPr>
            <p:cNvPr id="222" name="Google Shape;222;p2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2642975" y="1936215"/>
              <a:ext cx="1454618" cy="287940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  <p:pic>
          <p:nvPicPr>
            <p:cNvPr id="223" name="Google Shape;223;p2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2642965" y="2251391"/>
              <a:ext cx="1454621" cy="284581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  <p:pic>
          <p:nvPicPr>
            <p:cNvPr id="224" name="Google Shape;224;p23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2642961" y="2563206"/>
              <a:ext cx="1454620" cy="276764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</p:grpSp>
      <p:pic>
        <p:nvPicPr>
          <p:cNvPr id="225" name="Google Shape;225;p23"/>
          <p:cNvPicPr preferRelativeResize="0"/>
          <p:nvPr/>
        </p:nvPicPr>
        <p:blipFill rotWithShape="1">
          <a:blip r:embed="rId6">
            <a:alphaModFix/>
          </a:blip>
          <a:srcRect b="5222" l="3910" r="0" t="0"/>
          <a:stretch/>
        </p:blipFill>
        <p:spPr>
          <a:xfrm>
            <a:off x="1328513" y="3569750"/>
            <a:ext cx="2057336" cy="119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6" name="Google Shape;226;p2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98750" y="1778088"/>
            <a:ext cx="2057324" cy="1163398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227" name="Google Shape;227;p23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Hagitaanka macallinka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3)">
  <p:cSld name="CUSTOM_3_1"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24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30" name="Google Shape;230;p24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31" name="Google Shape;231;p24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2" name="Google Shape;232;p24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33" name="Google Shape;233;p24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34" name="Google Shape;234;p24"/>
          <p:cNvSpPr txBox="1"/>
          <p:nvPr>
            <p:ph idx="3" type="subTitle"/>
          </p:nvPr>
        </p:nvSpPr>
        <p:spPr>
          <a:xfrm>
            <a:off x="324000" y="21054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35" name="Google Shape;235;p24"/>
          <p:cNvSpPr txBox="1"/>
          <p:nvPr>
            <p:ph idx="4" type="subTitle"/>
          </p:nvPr>
        </p:nvSpPr>
        <p:spPr>
          <a:xfrm>
            <a:off x="2699325" y="21054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36" name="Google Shape;236;p24"/>
          <p:cNvSpPr txBox="1"/>
          <p:nvPr>
            <p:ph idx="5" type="subTitle"/>
          </p:nvPr>
        </p:nvSpPr>
        <p:spPr>
          <a:xfrm>
            <a:off x="324000" y="34008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37" name="Google Shape;237;p24"/>
          <p:cNvSpPr txBox="1"/>
          <p:nvPr>
            <p:ph idx="6" type="subTitle"/>
          </p:nvPr>
        </p:nvSpPr>
        <p:spPr>
          <a:xfrm>
            <a:off x="2699325" y="34008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4)">
  <p:cSld name="CUSTOM_3_1_1"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25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40" name="Google Shape;240;p25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41" name="Google Shape;241;p25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2" name="Google Shape;242;p25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43" name="Google Shape;243;p25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44" name="Google Shape;244;p25"/>
          <p:cNvSpPr txBox="1"/>
          <p:nvPr>
            <p:ph idx="3" type="subTitle"/>
          </p:nvPr>
        </p:nvSpPr>
        <p:spPr>
          <a:xfrm>
            <a:off x="324000" y="18006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45" name="Google Shape;245;p25"/>
          <p:cNvSpPr txBox="1"/>
          <p:nvPr>
            <p:ph idx="4" type="subTitle"/>
          </p:nvPr>
        </p:nvSpPr>
        <p:spPr>
          <a:xfrm>
            <a:off x="2699325" y="18006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46" name="Google Shape;246;p25"/>
          <p:cNvSpPr txBox="1"/>
          <p:nvPr>
            <p:ph idx="5" type="subTitle"/>
          </p:nvPr>
        </p:nvSpPr>
        <p:spPr>
          <a:xfrm>
            <a:off x="324000" y="27912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47" name="Google Shape;247;p25"/>
          <p:cNvSpPr txBox="1"/>
          <p:nvPr>
            <p:ph idx="6" type="subTitle"/>
          </p:nvPr>
        </p:nvSpPr>
        <p:spPr>
          <a:xfrm>
            <a:off x="2699325" y="27912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48" name="Google Shape;248;p25"/>
          <p:cNvSpPr txBox="1"/>
          <p:nvPr>
            <p:ph idx="7" type="subTitle"/>
          </p:nvPr>
        </p:nvSpPr>
        <p:spPr>
          <a:xfrm>
            <a:off x="324000" y="37818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49" name="Google Shape;249;p25"/>
          <p:cNvSpPr txBox="1"/>
          <p:nvPr>
            <p:ph idx="8" type="subTitle"/>
          </p:nvPr>
        </p:nvSpPr>
        <p:spPr>
          <a:xfrm>
            <a:off x="2699325" y="37818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5)">
  <p:cSld name="CUSTOM_3_1_1_1"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26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52" name="Google Shape;252;p26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53" name="Google Shape;253;p26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4" name="Google Shape;254;p26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55" name="Google Shape;255;p26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56" name="Google Shape;256;p26"/>
          <p:cNvSpPr txBox="1"/>
          <p:nvPr>
            <p:ph idx="3" type="subTitle"/>
          </p:nvPr>
        </p:nvSpPr>
        <p:spPr>
          <a:xfrm>
            <a:off x="324000" y="24864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57" name="Google Shape;257;p26"/>
          <p:cNvSpPr txBox="1"/>
          <p:nvPr>
            <p:ph idx="4" type="subTitle"/>
          </p:nvPr>
        </p:nvSpPr>
        <p:spPr>
          <a:xfrm>
            <a:off x="2699325" y="24864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58" name="Google Shape;258;p26"/>
          <p:cNvSpPr txBox="1"/>
          <p:nvPr>
            <p:ph idx="5" type="subTitle"/>
          </p:nvPr>
        </p:nvSpPr>
        <p:spPr>
          <a:xfrm>
            <a:off x="324000" y="41628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59" name="Google Shape;259;p26"/>
          <p:cNvSpPr txBox="1"/>
          <p:nvPr>
            <p:ph idx="6" type="subTitle"/>
          </p:nvPr>
        </p:nvSpPr>
        <p:spPr>
          <a:xfrm>
            <a:off x="2699325" y="41628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60" name="Google Shape;260;p26"/>
          <p:cNvSpPr txBox="1"/>
          <p:nvPr>
            <p:ph idx="7" type="subTitle"/>
          </p:nvPr>
        </p:nvSpPr>
        <p:spPr>
          <a:xfrm>
            <a:off x="324000" y="16482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61" name="Google Shape;261;p26"/>
          <p:cNvSpPr txBox="1"/>
          <p:nvPr>
            <p:ph idx="8" type="subTitle"/>
          </p:nvPr>
        </p:nvSpPr>
        <p:spPr>
          <a:xfrm>
            <a:off x="2699325" y="16482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62" name="Google Shape;262;p26"/>
          <p:cNvSpPr txBox="1"/>
          <p:nvPr>
            <p:ph idx="9" type="subTitle"/>
          </p:nvPr>
        </p:nvSpPr>
        <p:spPr>
          <a:xfrm>
            <a:off x="324000" y="33246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63" name="Google Shape;263;p26"/>
          <p:cNvSpPr txBox="1"/>
          <p:nvPr>
            <p:ph idx="13" type="subTitle"/>
          </p:nvPr>
        </p:nvSpPr>
        <p:spPr>
          <a:xfrm>
            <a:off x="2699325" y="33246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p2, 2)">
  <p:cSld name="CUSTOM_3_1_1_1_1"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27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66" name="Google Shape;266;p27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67" name="Google Shape;267;p27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8" name="Google Shape;268;p27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69" name="Google Shape;269;p27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70" name="Google Shape;270;p27"/>
          <p:cNvSpPr txBox="1"/>
          <p:nvPr>
            <p:ph idx="3" type="subTitle"/>
          </p:nvPr>
        </p:nvSpPr>
        <p:spPr>
          <a:xfrm>
            <a:off x="324000" y="25626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71" name="Google Shape;271;p27"/>
          <p:cNvSpPr txBox="1"/>
          <p:nvPr>
            <p:ph idx="4" type="subTitle"/>
          </p:nvPr>
        </p:nvSpPr>
        <p:spPr>
          <a:xfrm>
            <a:off x="2699325" y="25626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3 Lesson outline (2)">
  <p:cSld name="CUSTOM_3"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28"/>
          <p:cNvSpPr/>
          <p:nvPr/>
        </p:nvSpPr>
        <p:spPr>
          <a:xfrm>
            <a:off x="0" y="0"/>
            <a:ext cx="9144300" cy="48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74" name="Google Shape;274;p28"/>
          <p:cNvPicPr preferRelativeResize="0"/>
          <p:nvPr/>
        </p:nvPicPr>
        <p:blipFill rotWithShape="1">
          <a:blip r:embed="rId2">
            <a:alphaModFix/>
          </a:blip>
          <a:srcRect b="3669" l="0" r="0" t="3678"/>
          <a:stretch/>
        </p:blipFill>
        <p:spPr>
          <a:xfrm>
            <a:off x="863550" y="2926472"/>
            <a:ext cx="7439126" cy="572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275" name="Google Shape;275;p28"/>
          <p:cNvPicPr preferRelativeResize="0"/>
          <p:nvPr/>
        </p:nvPicPr>
        <p:blipFill rotWithShape="1">
          <a:blip r:embed="rId3">
            <a:alphaModFix/>
          </a:blip>
          <a:srcRect b="3669" l="0" r="0" t="3678"/>
          <a:stretch/>
        </p:blipFill>
        <p:spPr>
          <a:xfrm>
            <a:off x="863550" y="1989425"/>
            <a:ext cx="7439126" cy="572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276" name="Google Shape;276;p28"/>
          <p:cNvPicPr preferRelativeResize="0"/>
          <p:nvPr/>
        </p:nvPicPr>
        <p:blipFill rotWithShape="1">
          <a:blip r:embed="rId4">
            <a:alphaModFix/>
          </a:blip>
          <a:srcRect b="0" l="74623" r="0" t="0"/>
          <a:stretch/>
        </p:blipFill>
        <p:spPr>
          <a:xfrm>
            <a:off x="863550" y="1954586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77" name="Google Shape;277;p28"/>
          <p:cNvCxnSpPr>
            <a:endCxn id="278" idx="2"/>
          </p:cNvCxnSpPr>
          <p:nvPr/>
        </p:nvCxnSpPr>
        <p:spPr>
          <a:xfrm flipH="1">
            <a:off x="645063" y="2017282"/>
            <a:ext cx="2700" cy="1480500"/>
          </a:xfrm>
          <a:prstGeom prst="straightConnector1">
            <a:avLst/>
          </a:prstGeom>
          <a:noFill/>
          <a:ln cap="flat" cmpd="sng" w="38100">
            <a:solidFill>
              <a:srgbClr val="282828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279" name="Google Shape;279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63482" y="1993619"/>
            <a:ext cx="563185" cy="572092"/>
          </a:xfrm>
          <a:prstGeom prst="rect">
            <a:avLst/>
          </a:prstGeom>
          <a:noFill/>
          <a:ln>
            <a:noFill/>
          </a:ln>
        </p:spPr>
      </p:pic>
      <p:sp>
        <p:nvSpPr>
          <p:cNvPr id="280" name="Google Shape;280;p28"/>
          <p:cNvSpPr txBox="1"/>
          <p:nvPr>
            <p:ph type="title"/>
          </p:nvPr>
        </p:nvSpPr>
        <p:spPr>
          <a:xfrm>
            <a:off x="1225225" y="2090813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pPr>
              <a:defRPr/>
            </a:pPr>
          </a:p>
        </p:txBody>
      </p:sp>
      <p:sp>
        <p:nvSpPr>
          <p:cNvPr id="281" name="Google Shape;281;p28"/>
          <p:cNvSpPr txBox="1"/>
          <p:nvPr>
            <p:ph idx="2" type="title"/>
          </p:nvPr>
        </p:nvSpPr>
        <p:spPr>
          <a:xfrm>
            <a:off x="1225225" y="3027088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pPr>
              <a:defRPr/>
            </a:pPr>
          </a:p>
        </p:txBody>
      </p:sp>
      <p:pic>
        <p:nvPicPr>
          <p:cNvPr id="278" name="Google Shape;278;p2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63340" y="2925705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282" name="Google Shape;282;p28"/>
          <p:cNvPicPr preferRelativeResize="0"/>
          <p:nvPr/>
        </p:nvPicPr>
        <p:blipFill rotWithShape="1">
          <a:blip r:embed="rId7">
            <a:alphaModFix/>
          </a:blip>
          <a:srcRect b="1709" l="0" r="0" t="1699"/>
          <a:stretch/>
        </p:blipFill>
        <p:spPr>
          <a:xfrm>
            <a:off x="-12" y="4816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83" name="Google Shape;283;p28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84" name="Google Shape;284;p28"/>
          <p:cNvSpPr txBox="1"/>
          <p:nvPr>
            <p:ph idx="3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Font typeface="Lexend"/>
              <a:buNone/>
              <a:defRPr b="0" sz="18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3 Lesson outline (3)">
  <p:cSld name="CUSTOM_3_2"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" name="Google Shape;286;p29"/>
          <p:cNvPicPr preferRelativeResize="0"/>
          <p:nvPr/>
        </p:nvPicPr>
        <p:blipFill rotWithShape="1">
          <a:blip r:embed="rId2">
            <a:alphaModFix/>
          </a:blip>
          <a:srcRect b="4438" l="0" r="0" t="4429"/>
          <a:stretch/>
        </p:blipFill>
        <p:spPr>
          <a:xfrm>
            <a:off x="863550" y="3642223"/>
            <a:ext cx="7439125" cy="563227"/>
          </a:xfrm>
          <a:prstGeom prst="rect">
            <a:avLst/>
          </a:prstGeom>
          <a:noFill/>
          <a:ln>
            <a:noFill/>
          </a:ln>
        </p:spPr>
      </p:pic>
      <p:pic>
        <p:nvPicPr>
          <p:cNvPr id="287" name="Google Shape;287;p29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3600900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88" name="Google Shape;288;p29"/>
          <p:cNvPicPr preferRelativeResize="0"/>
          <p:nvPr/>
        </p:nvPicPr>
        <p:blipFill rotWithShape="1">
          <a:blip r:embed="rId4">
            <a:alphaModFix/>
          </a:blip>
          <a:srcRect b="3669" l="0" r="0" t="3678"/>
          <a:stretch/>
        </p:blipFill>
        <p:spPr>
          <a:xfrm>
            <a:off x="863550" y="2704186"/>
            <a:ext cx="7439126" cy="57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89" name="Google Shape;289;p29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267798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90" name="Google Shape;290;p29"/>
          <p:cNvPicPr preferRelativeResize="0"/>
          <p:nvPr/>
        </p:nvPicPr>
        <p:blipFill rotWithShape="1">
          <a:blip r:embed="rId5">
            <a:alphaModFix/>
          </a:blip>
          <a:srcRect b="3669" l="0" r="0" t="3678"/>
          <a:stretch/>
        </p:blipFill>
        <p:spPr>
          <a:xfrm>
            <a:off x="863550" y="1678325"/>
            <a:ext cx="7439126" cy="57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91" name="Google Shape;291;p29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1643475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92" name="Google Shape;292;p29"/>
          <p:cNvCxnSpPr>
            <a:endCxn id="293" idx="2"/>
          </p:cNvCxnSpPr>
          <p:nvPr/>
        </p:nvCxnSpPr>
        <p:spPr>
          <a:xfrm>
            <a:off x="647802" y="1841898"/>
            <a:ext cx="0" cy="2366400"/>
          </a:xfrm>
          <a:prstGeom prst="straightConnector1">
            <a:avLst/>
          </a:prstGeom>
          <a:noFill/>
          <a:ln cap="flat" cmpd="sng" w="38100">
            <a:solidFill>
              <a:srgbClr val="282828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293" name="Google Shape;293;p2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66079" y="3636220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294" name="Google Shape;294;p2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63482" y="1682508"/>
            <a:ext cx="563185" cy="572092"/>
          </a:xfrm>
          <a:prstGeom prst="rect">
            <a:avLst/>
          </a:prstGeom>
          <a:noFill/>
          <a:ln>
            <a:noFill/>
          </a:ln>
        </p:spPr>
      </p:pic>
      <p:sp>
        <p:nvSpPr>
          <p:cNvPr id="295" name="Google Shape;295;p29"/>
          <p:cNvSpPr txBox="1"/>
          <p:nvPr>
            <p:ph type="title"/>
          </p:nvPr>
        </p:nvSpPr>
        <p:spPr>
          <a:xfrm>
            <a:off x="1225200" y="1779713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296" name="Google Shape;296;p29"/>
          <p:cNvSpPr txBox="1"/>
          <p:nvPr>
            <p:ph idx="2" type="title"/>
          </p:nvPr>
        </p:nvSpPr>
        <p:spPr>
          <a:xfrm>
            <a:off x="1225200" y="2804800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297" name="Google Shape;297;p29"/>
          <p:cNvSpPr txBox="1"/>
          <p:nvPr>
            <p:ph idx="3" type="title"/>
          </p:nvPr>
        </p:nvSpPr>
        <p:spPr>
          <a:xfrm>
            <a:off x="1225200" y="3739189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pic>
        <p:nvPicPr>
          <p:cNvPr id="298" name="Google Shape;298;p2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63340" y="2703416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299" name="Google Shape;299;p29"/>
          <p:cNvSpPr/>
          <p:nvPr/>
        </p:nvSpPr>
        <p:spPr>
          <a:xfrm>
            <a:off x="0" y="0"/>
            <a:ext cx="9144300" cy="48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00" name="Google Shape;300;p29"/>
          <p:cNvPicPr preferRelativeResize="0"/>
          <p:nvPr/>
        </p:nvPicPr>
        <p:blipFill rotWithShape="1">
          <a:blip r:embed="rId9">
            <a:alphaModFix/>
          </a:blip>
          <a:srcRect b="1709" l="0" r="0" t="1699"/>
          <a:stretch/>
        </p:blipFill>
        <p:spPr>
          <a:xfrm>
            <a:off x="-12" y="4816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01" name="Google Shape;301;p29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02" name="Google Shape;302;p29"/>
          <p:cNvSpPr txBox="1"/>
          <p:nvPr>
            <p:ph idx="4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Font typeface="Lexend"/>
              <a:buNone/>
              <a:defRPr b="0" sz="18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3 Lesson outline (4)">
  <p:cSld name="CUSTOM_4"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4" name="Google Shape;304;p30"/>
          <p:cNvPicPr preferRelativeResize="0"/>
          <p:nvPr/>
        </p:nvPicPr>
        <p:blipFill rotWithShape="1">
          <a:blip r:embed="rId2">
            <a:alphaModFix/>
          </a:blip>
          <a:srcRect b="4438" l="0" r="0" t="4429"/>
          <a:stretch/>
        </p:blipFill>
        <p:spPr>
          <a:xfrm>
            <a:off x="863550" y="3146932"/>
            <a:ext cx="7439125" cy="56323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5" name="Google Shape;305;p30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3105610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06" name="Google Shape;306;p30"/>
          <p:cNvPicPr preferRelativeResize="0"/>
          <p:nvPr/>
        </p:nvPicPr>
        <p:blipFill rotWithShape="1">
          <a:blip r:embed="rId4">
            <a:alphaModFix/>
          </a:blip>
          <a:srcRect b="4396" l="0" r="0" t="4387"/>
          <a:stretch/>
        </p:blipFill>
        <p:spPr>
          <a:xfrm>
            <a:off x="863550" y="3971358"/>
            <a:ext cx="7439126" cy="563217"/>
          </a:xfrm>
          <a:prstGeom prst="rect">
            <a:avLst/>
          </a:prstGeom>
          <a:noFill/>
          <a:ln>
            <a:noFill/>
          </a:ln>
        </p:spPr>
      </p:pic>
      <p:pic>
        <p:nvPicPr>
          <p:cNvPr id="307" name="Google Shape;307;p30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393964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08" name="Google Shape;308;p30"/>
          <p:cNvPicPr preferRelativeResize="0"/>
          <p:nvPr/>
        </p:nvPicPr>
        <p:blipFill rotWithShape="1">
          <a:blip r:embed="rId5">
            <a:alphaModFix/>
          </a:blip>
          <a:srcRect b="3669" l="0" r="0" t="3678"/>
          <a:stretch/>
        </p:blipFill>
        <p:spPr>
          <a:xfrm>
            <a:off x="863550" y="2292191"/>
            <a:ext cx="743912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309" name="Google Shape;309;p30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226599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10" name="Google Shape;310;p30"/>
          <p:cNvPicPr preferRelativeResize="0"/>
          <p:nvPr/>
        </p:nvPicPr>
        <p:blipFill rotWithShape="1">
          <a:blip r:embed="rId6">
            <a:alphaModFix/>
          </a:blip>
          <a:srcRect b="3669" l="0" r="0" t="3678"/>
          <a:stretch/>
        </p:blipFill>
        <p:spPr>
          <a:xfrm>
            <a:off x="863550" y="1457950"/>
            <a:ext cx="743912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311" name="Google Shape;311;p30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1423110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12" name="Google Shape;312;p30"/>
          <p:cNvCxnSpPr/>
          <p:nvPr/>
        </p:nvCxnSpPr>
        <p:spPr>
          <a:xfrm>
            <a:off x="647802" y="1725234"/>
            <a:ext cx="600" cy="2679900"/>
          </a:xfrm>
          <a:prstGeom prst="straightConnector1">
            <a:avLst/>
          </a:prstGeom>
          <a:noFill/>
          <a:ln cap="flat" cmpd="sng" w="38100">
            <a:solidFill>
              <a:srgbClr val="282828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313" name="Google Shape;313;p3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66079" y="3134650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314" name="Google Shape;314;p30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63357" y="1462166"/>
            <a:ext cx="563185" cy="572092"/>
          </a:xfrm>
          <a:prstGeom prst="rect">
            <a:avLst/>
          </a:prstGeom>
          <a:noFill/>
          <a:ln>
            <a:noFill/>
          </a:ln>
        </p:spPr>
      </p:pic>
      <p:pic>
        <p:nvPicPr>
          <p:cNvPr id="315" name="Google Shape;315;p30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63340" y="2287588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316" name="Google Shape;316;p30"/>
          <p:cNvSpPr txBox="1"/>
          <p:nvPr>
            <p:ph type="title"/>
          </p:nvPr>
        </p:nvSpPr>
        <p:spPr>
          <a:xfrm>
            <a:off x="1224600" y="1466663"/>
            <a:ext cx="6850800" cy="563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317" name="Google Shape;317;p30"/>
          <p:cNvSpPr txBox="1"/>
          <p:nvPr>
            <p:ph idx="2" type="title"/>
          </p:nvPr>
        </p:nvSpPr>
        <p:spPr>
          <a:xfrm>
            <a:off x="1224600" y="2285700"/>
            <a:ext cx="6850800" cy="572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318" name="Google Shape;318;p30"/>
          <p:cNvSpPr txBox="1"/>
          <p:nvPr>
            <p:ph idx="3" type="title"/>
          </p:nvPr>
        </p:nvSpPr>
        <p:spPr>
          <a:xfrm>
            <a:off x="1224600" y="3160338"/>
            <a:ext cx="6850800" cy="5364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319" name="Google Shape;319;p30"/>
          <p:cNvSpPr txBox="1"/>
          <p:nvPr>
            <p:ph idx="4" type="title"/>
          </p:nvPr>
        </p:nvSpPr>
        <p:spPr>
          <a:xfrm>
            <a:off x="1224600" y="3971414"/>
            <a:ext cx="6850800" cy="563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pic>
        <p:nvPicPr>
          <p:cNvPr id="320" name="Google Shape;320;p30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63341" y="3969363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321" name="Google Shape;321;p30"/>
          <p:cNvSpPr/>
          <p:nvPr/>
        </p:nvSpPr>
        <p:spPr>
          <a:xfrm>
            <a:off x="0" y="0"/>
            <a:ext cx="9144300" cy="48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22" name="Google Shape;322;p30"/>
          <p:cNvPicPr preferRelativeResize="0"/>
          <p:nvPr/>
        </p:nvPicPr>
        <p:blipFill rotWithShape="1">
          <a:blip r:embed="rId11">
            <a:alphaModFix/>
          </a:blip>
          <a:srcRect b="1709" l="0" r="0" t="1699"/>
          <a:stretch/>
        </p:blipFill>
        <p:spPr>
          <a:xfrm>
            <a:off x="-12" y="4816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23" name="Google Shape;323;p30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24" name="Google Shape;324;p30"/>
          <p:cNvSpPr txBox="1"/>
          <p:nvPr>
            <p:ph idx="5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Font typeface="Lexend"/>
              <a:buNone/>
              <a:defRPr b="0" sz="18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0 Explanation blank - purple ">
  <p:cSld name="TITLE_AND_TWO_COLUMNS_1_1_6_2_1_4"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6" name="Google Shape;326;p3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0"/>
          </a:xfrm>
          <a:prstGeom prst="rect">
            <a:avLst/>
          </a:prstGeom>
          <a:noFill/>
          <a:ln>
            <a:noFill/>
          </a:ln>
        </p:spPr>
      </p:pic>
      <p:sp>
        <p:nvSpPr>
          <p:cNvPr id="327" name="Google Shape;327;p31"/>
          <p:cNvSpPr/>
          <p:nvPr/>
        </p:nvSpPr>
        <p:spPr>
          <a:xfrm>
            <a:off x="-1" y="-2"/>
            <a:ext cx="91476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8" name="Google Shape;328;p31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329" name="Google Shape;329;p3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pic>
        <p:nvPicPr>
          <p:cNvPr id="330" name="Google Shape;330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31" name="Google Shape;331;p31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0 Explanation blank - jade">
  <p:cSld name="TITLE_AND_TWO_COLUMNS_1_1_6_2_1_2">
    <p:spTree>
      <p:nvGrpSpPr>
        <p:cNvPr id="332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3" name="Google Shape;333;p32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34" name="Google Shape;334;p3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5" name="Google Shape;335;p32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336" name="Google Shape;336;p32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37" name="Google Shape;337;p32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pic>
        <p:nvPicPr>
          <p:cNvPr id="338" name="Google Shape;338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0 Explanation blank - blue ">
  <p:cSld name="TITLE_AND_TWO_COLUMNS_1_1_6_2_2">
    <p:spTree>
      <p:nvGrpSpPr>
        <p:cNvPr id="339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0" name="Google Shape;340;p33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41" name="Google Shape;341;p33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2" name="Google Shape;342;p33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343" name="Google Shape;343;p33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44" name="Google Shape;344;p33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345" name="Google Shape;345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0 Explanation blank - pink ">
  <p:cSld name="TITLE_AND_TWO_COLUMNS_1_1_6_2_1_1">
    <p:spTree>
      <p:nvGrpSpPr>
        <p:cNvPr id="346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7" name="Google Shape;347;p34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48" name="Google Shape;348;p34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9" name="Google Shape;349;p34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350" name="Google Shape;350;p34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51" name="Google Shape;351;p34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352" name="Google Shape;352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1 I do We do - purple">
  <p:cSld name="TITLE_AND_TWO_COLUMNS_1_1_9_2_2">
    <p:bg>
      <p:bgPr>
        <a:solidFill>
          <a:srgbClr val="EBEDFE"/>
        </a:solidFill>
      </p:bgPr>
    </p:bg>
    <p:spTree>
      <p:nvGrpSpPr>
        <p:cNvPr id="353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35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55" name="Google Shape;355;p3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0"/>
          </a:xfrm>
          <a:prstGeom prst="rect">
            <a:avLst/>
          </a:prstGeom>
          <a:noFill/>
          <a:ln>
            <a:noFill/>
          </a:ln>
        </p:spPr>
      </p:pic>
      <p:sp>
        <p:nvSpPr>
          <p:cNvPr id="356" name="Google Shape;356;p3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7" name="Google Shape;357;p35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58" name="Google Shape;358;p35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59" name="Google Shape;359;p35"/>
          <p:cNvSpPr txBox="1"/>
          <p:nvPr>
            <p:ph type="title"/>
          </p:nvPr>
        </p:nvSpPr>
        <p:spPr>
          <a:xfrm>
            <a:off x="324000" y="0"/>
            <a:ext cx="74505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360" name="Google Shape;360;p35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361" name="Google Shape;361;p3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62" name="Google Shape;362;p35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63" name="Google Shape;363;p35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364" name="Google Shape;364;p3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65" name="Google Shape;365;p35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1 I do We do - jade">
  <p:cSld name="TITLE_AND_TWO_COLUMNS_1_1_9_2_2_1_1">
    <p:bg>
      <p:bgPr>
        <a:solidFill>
          <a:srgbClr val="EBEDFE"/>
        </a:solidFill>
      </p:bgPr>
    </p:bg>
    <p:spTree>
      <p:nvGrpSpPr>
        <p:cNvPr id="366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p36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68" name="Google Shape;368;p36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69" name="Google Shape;369;p3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0" name="Google Shape;370;p36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71" name="Google Shape;371;p36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72" name="Google Shape;372;p3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373" name="Google Shape;373;p36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374" name="Google Shape;374;p36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75" name="Google Shape;375;p36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76" name="Google Shape;376;p36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377" name="Google Shape;377;p36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78" name="Google Shape;378;p36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1 I do We do - blue">
  <p:cSld name="TITLE_AND_TWO_COLUMNS_1_1_9_2_3">
    <p:bg>
      <p:bgPr>
        <a:solidFill>
          <a:srgbClr val="EBEDFE"/>
        </a:solidFill>
      </p:bgPr>
    </p:bg>
    <p:spTree>
      <p:nvGrpSpPr>
        <p:cNvPr id="379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p37"/>
          <p:cNvSpPr/>
          <p:nvPr/>
        </p:nvSpPr>
        <p:spPr>
          <a:xfrm>
            <a:off x="0" y="18750"/>
            <a:ext cx="4572300" cy="5124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81" name="Google Shape;381;p37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82" name="Google Shape;382;p37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3" name="Google Shape;383;p37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84" name="Google Shape;384;p37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85" name="Google Shape;385;p3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386" name="Google Shape;386;p37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387" name="Google Shape;387;p3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88" name="Google Shape;388;p37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89" name="Google Shape;389;p37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390" name="Google Shape;390;p37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91" name="Google Shape;391;p37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1 I do We do - pink">
  <p:cSld name="TITLE_AND_TWO_COLUMNS_1_1_9_2_2_1_1_1">
    <p:bg>
      <p:bgPr>
        <a:solidFill>
          <a:srgbClr val="EBEDFE"/>
        </a:solidFill>
      </p:bgPr>
    </p:bg>
    <p:spTree>
      <p:nvGrpSpPr>
        <p:cNvPr id="392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p38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94" name="Google Shape;394;p38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95" name="Google Shape;395;p38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6" name="Google Shape;396;p38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97" name="Google Shape;397;p38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98" name="Google Shape;398;p3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399" name="Google Shape;399;p38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400" name="Google Shape;400;p38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01" name="Google Shape;401;p38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02" name="Google Shape;402;p38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403" name="Google Shape;403;p38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04" name="Google Shape;404;p38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2 CfU true/false/why - purple">
  <p:cSld name="TITLE_AND_TWO_COLUMNS_1_1_9_1_3_1">
    <p:bg>
      <p:bgPr>
        <a:solidFill>
          <a:srgbClr val="EBEDFE"/>
        </a:solidFill>
      </p:bgPr>
    </p:bg>
    <p:spTree>
      <p:nvGrpSpPr>
        <p:cNvPr id="405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6" name="Google Shape;406;p3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429763" y="20853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07" name="Google Shape;407;p3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823988" y="20853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08" name="Google Shape;408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09" name="Google Shape;409;p39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0" name="Google Shape;410;p39"/>
          <p:cNvSpPr txBox="1"/>
          <p:nvPr/>
        </p:nvSpPr>
        <p:spPr>
          <a:xfrm>
            <a:off x="3025325" y="21446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11" name="Google Shape;411;p39"/>
          <p:cNvSpPr txBox="1"/>
          <p:nvPr/>
        </p:nvSpPr>
        <p:spPr>
          <a:xfrm>
            <a:off x="5431100" y="21219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12" name="Google Shape;412;p39"/>
          <p:cNvSpPr txBox="1"/>
          <p:nvPr>
            <p:ph idx="1" type="subTitle"/>
          </p:nvPr>
        </p:nvSpPr>
        <p:spPr>
          <a:xfrm>
            <a:off x="324000" y="3577125"/>
            <a:ext cx="81093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Kalam"/>
              <a:buNone/>
              <a:defRPr sz="2200">
                <a:latin typeface="Kalam"/>
                <a:ea typeface="Kalam"/>
                <a:cs typeface="Kalam"/>
                <a:sym typeface="Kalam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13" name="Google Shape;413;p39"/>
          <p:cNvSpPr txBox="1"/>
          <p:nvPr>
            <p:ph idx="2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14" name="Google Shape;414;p39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sp>
        <p:nvSpPr>
          <p:cNvPr id="415" name="Google Shape;415;p39"/>
          <p:cNvSpPr txBox="1"/>
          <p:nvPr/>
        </p:nvSpPr>
        <p:spPr>
          <a:xfrm>
            <a:off x="2454488" y="21754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16" name="Google Shape;416;p39"/>
          <p:cNvSpPr txBox="1"/>
          <p:nvPr/>
        </p:nvSpPr>
        <p:spPr>
          <a:xfrm>
            <a:off x="4848713" y="21754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417" name="Google Shape;417;p3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18" name="Google Shape;418;p3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19" name="Google Shape;419;p39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2 CfU true/false/why - jade">
  <p:cSld name="TITLE_AND_TWO_COLUMNS_1_1_9_1_3_1_1_1">
    <p:bg>
      <p:bgPr>
        <a:solidFill>
          <a:srgbClr val="EBEDFE"/>
        </a:solidFill>
      </p:bgPr>
    </p:bg>
    <p:spTree>
      <p:nvGrpSpPr>
        <p:cNvPr id="420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1" name="Google Shape;421;p40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22" name="Google Shape;422;p40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23" name="Google Shape;423;p4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24" name="Google Shape;424;p4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25" name="Google Shape;425;p4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426" name="Google Shape;426;p4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29763" y="20853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27" name="Google Shape;427;p4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23988" y="20853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428" name="Google Shape;428;p40"/>
          <p:cNvSpPr txBox="1"/>
          <p:nvPr/>
        </p:nvSpPr>
        <p:spPr>
          <a:xfrm>
            <a:off x="3025325" y="21446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29" name="Google Shape;429;p40"/>
          <p:cNvSpPr txBox="1"/>
          <p:nvPr/>
        </p:nvSpPr>
        <p:spPr>
          <a:xfrm>
            <a:off x="5431100" y="21219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30" name="Google Shape;430;p40"/>
          <p:cNvSpPr txBox="1"/>
          <p:nvPr>
            <p:ph idx="1" type="subTitle"/>
          </p:nvPr>
        </p:nvSpPr>
        <p:spPr>
          <a:xfrm>
            <a:off x="324000" y="3577125"/>
            <a:ext cx="81093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Kalam"/>
              <a:buNone/>
              <a:defRPr sz="2200">
                <a:latin typeface="Kalam"/>
                <a:ea typeface="Kalam"/>
                <a:cs typeface="Kalam"/>
                <a:sym typeface="Kalam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31" name="Google Shape;431;p40"/>
          <p:cNvSpPr txBox="1"/>
          <p:nvPr>
            <p:ph idx="2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32" name="Google Shape;432;p40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sp>
        <p:nvSpPr>
          <p:cNvPr id="433" name="Google Shape;433;p40"/>
          <p:cNvSpPr txBox="1"/>
          <p:nvPr/>
        </p:nvSpPr>
        <p:spPr>
          <a:xfrm>
            <a:off x="2454488" y="21754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34" name="Google Shape;434;p40"/>
          <p:cNvSpPr txBox="1"/>
          <p:nvPr/>
        </p:nvSpPr>
        <p:spPr>
          <a:xfrm>
            <a:off x="4848713" y="21754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2 CfU true/false/why - blue">
  <p:cSld name="TITLE_AND_TWO_COLUMNS_1_1_9_1_3_2">
    <p:bg>
      <p:bgPr>
        <a:solidFill>
          <a:srgbClr val="EBEDFE"/>
        </a:solidFill>
      </p:bgPr>
    </p:bg>
    <p:spTree>
      <p:nvGrpSpPr>
        <p:cNvPr id="435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6" name="Google Shape;436;p41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37" name="Google Shape;437;p41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38" name="Google Shape;438;p4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39" name="Google Shape;439;p4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40" name="Google Shape;440;p4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441" name="Google Shape;441;p4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29763" y="20853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42" name="Google Shape;442;p4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23988" y="20853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443" name="Google Shape;443;p41"/>
          <p:cNvSpPr txBox="1"/>
          <p:nvPr/>
        </p:nvSpPr>
        <p:spPr>
          <a:xfrm>
            <a:off x="3025325" y="21446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44" name="Google Shape;444;p41"/>
          <p:cNvSpPr txBox="1"/>
          <p:nvPr/>
        </p:nvSpPr>
        <p:spPr>
          <a:xfrm>
            <a:off x="5431100" y="21219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45" name="Google Shape;445;p41"/>
          <p:cNvSpPr txBox="1"/>
          <p:nvPr>
            <p:ph idx="1" type="subTitle"/>
          </p:nvPr>
        </p:nvSpPr>
        <p:spPr>
          <a:xfrm>
            <a:off x="324000" y="3577125"/>
            <a:ext cx="81093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Kalam"/>
              <a:buNone/>
              <a:defRPr sz="2200">
                <a:latin typeface="Kalam"/>
                <a:ea typeface="Kalam"/>
                <a:cs typeface="Kalam"/>
                <a:sym typeface="Kalam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46" name="Google Shape;446;p41"/>
          <p:cNvSpPr txBox="1"/>
          <p:nvPr>
            <p:ph idx="2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47" name="Google Shape;447;p41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sp>
        <p:nvSpPr>
          <p:cNvPr id="448" name="Google Shape;448;p41"/>
          <p:cNvSpPr txBox="1"/>
          <p:nvPr/>
        </p:nvSpPr>
        <p:spPr>
          <a:xfrm>
            <a:off x="2454488" y="21754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49" name="Google Shape;449;p41"/>
          <p:cNvSpPr txBox="1"/>
          <p:nvPr/>
        </p:nvSpPr>
        <p:spPr>
          <a:xfrm>
            <a:off x="4848713" y="21754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2 CfU true/false/why - pink">
  <p:cSld name="TITLE_AND_TWO_COLUMNS_1_1_9_1_3_1_1_1_1">
    <p:bg>
      <p:bgPr>
        <a:solidFill>
          <a:srgbClr val="EBEDFE"/>
        </a:solidFill>
      </p:bgPr>
    </p:bg>
    <p:spTree>
      <p:nvGrpSpPr>
        <p:cNvPr id="450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1" name="Google Shape;451;p42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52" name="Google Shape;452;p42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53" name="Google Shape;453;p4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54" name="Google Shape;454;p4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55" name="Google Shape;455;p42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456" name="Google Shape;456;p4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29763" y="20853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57" name="Google Shape;457;p4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23988" y="20853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458" name="Google Shape;458;p42"/>
          <p:cNvSpPr txBox="1"/>
          <p:nvPr/>
        </p:nvSpPr>
        <p:spPr>
          <a:xfrm>
            <a:off x="3025325" y="21446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59" name="Google Shape;459;p42"/>
          <p:cNvSpPr txBox="1"/>
          <p:nvPr/>
        </p:nvSpPr>
        <p:spPr>
          <a:xfrm>
            <a:off x="5431100" y="21219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60" name="Google Shape;460;p42"/>
          <p:cNvSpPr txBox="1"/>
          <p:nvPr>
            <p:ph idx="1" type="subTitle"/>
          </p:nvPr>
        </p:nvSpPr>
        <p:spPr>
          <a:xfrm>
            <a:off x="324000" y="3577125"/>
            <a:ext cx="81093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Kalam"/>
              <a:buNone/>
              <a:defRPr sz="2200">
                <a:latin typeface="Kalam"/>
                <a:ea typeface="Kalam"/>
                <a:cs typeface="Kalam"/>
                <a:sym typeface="Kalam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Font typeface="Kalam"/>
              <a:buNone/>
              <a:defRPr>
                <a:latin typeface="Kalam"/>
                <a:ea typeface="Kalam"/>
                <a:cs typeface="Kalam"/>
                <a:sym typeface="Kalam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61" name="Google Shape;461;p42"/>
          <p:cNvSpPr txBox="1"/>
          <p:nvPr>
            <p:ph idx="2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62" name="Google Shape;462;p42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sp>
        <p:nvSpPr>
          <p:cNvPr id="463" name="Google Shape;463;p42"/>
          <p:cNvSpPr txBox="1"/>
          <p:nvPr/>
        </p:nvSpPr>
        <p:spPr>
          <a:xfrm>
            <a:off x="2454488" y="21754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64" name="Google Shape;464;p42"/>
          <p:cNvSpPr txBox="1"/>
          <p:nvPr/>
        </p:nvSpPr>
        <p:spPr>
          <a:xfrm>
            <a:off x="4848713" y="21754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3 CfU 3 options - purple">
  <p:cSld name="TITLE_AND_TWO_COLUMNS_1_1_7_1">
    <p:bg>
      <p:bgPr>
        <a:solidFill>
          <a:srgbClr val="EBEDFE"/>
        </a:solidFill>
      </p:bgPr>
    </p:bg>
    <p:spTree>
      <p:nvGrpSpPr>
        <p:cNvPr id="465" name="Shape 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6" name="Google Shape;466;p4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67" name="Google Shape;467;p43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8" name="Google Shape;468;p43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469" name="Google Shape;469;p4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70" name="Google Shape;470;p4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71" name="Google Shape;471;p43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72" name="Google Shape;472;p43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73" name="Google Shape;473;p43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74" name="Google Shape;474;p43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75" name="Google Shape;475;p43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476" name="Google Shape;476;p4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77" name="Google Shape;477;p4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78" name="Google Shape;478;p43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479" name="Google Shape;479;p4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80" name="Google Shape;480;p4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81" name="Google Shape;481;p43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482" name="Google Shape;482;p4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83" name="Google Shape;483;p4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3 CfU 3 options - jade">
  <p:cSld name="TITLE_AND_TWO_COLUMNS_1_1_7_1_1_1">
    <p:bg>
      <p:bgPr>
        <a:solidFill>
          <a:srgbClr val="EBEDFE"/>
        </a:solidFill>
      </p:bgPr>
    </p:bg>
    <p:spTree>
      <p:nvGrpSpPr>
        <p:cNvPr id="484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5" name="Google Shape;485;p44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Google Shape;486;p4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7" name="Google Shape;487;p44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488" name="Google Shape;488;p4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89" name="Google Shape;489;p4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90" name="Google Shape;490;p44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91" name="Google Shape;491;p44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92" name="Google Shape;492;p44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93" name="Google Shape;493;p44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94" name="Google Shape;494;p44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495" name="Google Shape;495;p4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96" name="Google Shape;496;p4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97" name="Google Shape;497;p44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498" name="Google Shape;498;p4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99" name="Google Shape;499;p4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00" name="Google Shape;500;p44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501" name="Google Shape;501;p4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02" name="Google Shape;502;p4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3 CfU 3 options - blue">
  <p:cSld name="TITLE_AND_TWO_COLUMNS_1_1_7_2">
    <p:bg>
      <p:bgPr>
        <a:solidFill>
          <a:srgbClr val="EBEDFE"/>
        </a:solidFill>
      </p:bgPr>
    </p:bg>
    <p:spTree>
      <p:nvGrpSpPr>
        <p:cNvPr id="503" name="Shape 5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4" name="Google Shape;504;p45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05" name="Google Shape;505;p4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6" name="Google Shape;506;p45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07" name="Google Shape;507;p4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08" name="Google Shape;508;p4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09" name="Google Shape;509;p45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10" name="Google Shape;510;p45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11" name="Google Shape;511;p45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12" name="Google Shape;512;p45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513" name="Google Shape;513;p45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514" name="Google Shape;514;p4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15" name="Google Shape;515;p4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16" name="Google Shape;516;p45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517" name="Google Shape;517;p4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18" name="Google Shape;518;p4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19" name="Google Shape;519;p45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520" name="Google Shape;520;p4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21" name="Google Shape;521;p4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3 CfU 3 options - pink">
  <p:cSld name="TITLE_AND_TWO_COLUMNS_1_1_7_1_1_1_1">
    <p:bg>
      <p:bgPr>
        <a:solidFill>
          <a:srgbClr val="EBEDFE"/>
        </a:solidFill>
      </p:bgPr>
    </p:bg>
    <p:spTree>
      <p:nvGrpSpPr>
        <p:cNvPr id="522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3" name="Google Shape;523;p46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24" name="Google Shape;524;p46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5" name="Google Shape;525;p46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26" name="Google Shape;526;p4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27" name="Google Shape;527;p46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28" name="Google Shape;528;p46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29" name="Google Shape;529;p46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30" name="Google Shape;530;p46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31" name="Google Shape;531;p46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532" name="Google Shape;532;p46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533" name="Google Shape;533;p4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34" name="Google Shape;534;p4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35" name="Google Shape;535;p46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536" name="Google Shape;536;p4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37" name="Google Shape;537;p4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38" name="Google Shape;538;p46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539" name="Google Shape;539;p4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40" name="Google Shape;540;p4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4 CfU 4 options - purple">
  <p:cSld name="TITLE_AND_TWO_COLUMNS_1_1_8_1">
    <p:bg>
      <p:bgPr>
        <a:solidFill>
          <a:srgbClr val="EBEDFE"/>
        </a:solidFill>
      </p:bgPr>
    </p:bg>
    <p:spTree>
      <p:nvGrpSpPr>
        <p:cNvPr id="541" name="Shape 5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" name="Google Shape;542;p4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43" name="Google Shape;543;p47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4" name="Google Shape;544;p47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45" name="Google Shape;545;p4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46" name="Google Shape;546;p47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47" name="Google Shape;547;p47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48" name="Google Shape;548;p47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49" name="Google Shape;549;p47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50" name="Google Shape;550;p47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51" name="Google Shape;551;p47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552" name="Google Shape;552;p47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553" name="Google Shape;553;p4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54" name="Google Shape;554;p4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55" name="Google Shape;555;p47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556" name="Google Shape;556;p4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57" name="Google Shape;557;p4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58" name="Google Shape;558;p47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559" name="Google Shape;559;p4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60" name="Google Shape;560;p4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61" name="Google Shape;561;p47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562" name="Google Shape;562;p4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63" name="Google Shape;563;p4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4 CfU 4 options - jade">
  <p:cSld name="TITLE_AND_TWO_COLUMNS_1_1_8_1_1_1">
    <p:bg>
      <p:bgPr>
        <a:solidFill>
          <a:srgbClr val="EBEDFE"/>
        </a:solidFill>
      </p:bgPr>
    </p:bg>
    <p:spTree>
      <p:nvGrpSpPr>
        <p:cNvPr id="564" name="Shape 5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5" name="Google Shape;565;p48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66" name="Google Shape;566;p48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7" name="Google Shape;567;p48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68" name="Google Shape;568;p4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69" name="Google Shape;569;p48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70" name="Google Shape;570;p48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71" name="Google Shape;571;p48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72" name="Google Shape;572;p48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73" name="Google Shape;573;p48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74" name="Google Shape;574;p48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575" name="Google Shape;575;p48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576" name="Google Shape;576;p4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77" name="Google Shape;577;p4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78" name="Google Shape;578;p48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579" name="Google Shape;579;p4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80" name="Google Shape;580;p4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81" name="Google Shape;581;p48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582" name="Google Shape;582;p4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83" name="Google Shape;583;p4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84" name="Google Shape;584;p48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585" name="Google Shape;585;p4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86" name="Google Shape;586;p4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4 CfU 4 options - blue">
  <p:cSld name="TITLE_AND_TWO_COLUMNS_1_1_8_2">
    <p:bg>
      <p:bgPr>
        <a:solidFill>
          <a:srgbClr val="EBEDFE"/>
        </a:solidFill>
      </p:bgPr>
    </p:bg>
    <p:spTree>
      <p:nvGrpSpPr>
        <p:cNvPr id="587" name="Shape 5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8" name="Google Shape;588;p49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89" name="Google Shape;589;p49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0" name="Google Shape;590;p49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91" name="Google Shape;591;p4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92" name="Google Shape;592;p4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93" name="Google Shape;593;p49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94" name="Google Shape;594;p49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95" name="Google Shape;595;p49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96" name="Google Shape;596;p49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97" name="Google Shape;597;p49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598" name="Google Shape;598;p49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599" name="Google Shape;599;p4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00" name="Google Shape;600;p4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01" name="Google Shape;601;p49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602" name="Google Shape;602;p4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03" name="Google Shape;603;p4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04" name="Google Shape;604;p49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605" name="Google Shape;605;p4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06" name="Google Shape;606;p4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07" name="Google Shape;607;p49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608" name="Google Shape;608;p4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09" name="Google Shape;609;p4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4 CfU 4 options - pink">
  <p:cSld name="TITLE_AND_TWO_COLUMNS_1_1_8_1_1_1_1">
    <p:bg>
      <p:bgPr>
        <a:solidFill>
          <a:srgbClr val="EBEDFE"/>
        </a:solidFill>
      </p:bgPr>
    </p:bg>
    <p:spTree>
      <p:nvGrpSpPr>
        <p:cNvPr id="610" name="Shape 6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1" name="Google Shape;611;p50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12" name="Google Shape;612;p50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3" name="Google Shape;613;p50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614" name="Google Shape;614;p5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15" name="Google Shape;615;p5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16" name="Google Shape;616;p50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17" name="Google Shape;617;p50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618" name="Google Shape;618;p50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619" name="Google Shape;619;p50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620" name="Google Shape;620;p50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621" name="Google Shape;621;p50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622" name="Google Shape;622;p5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23" name="Google Shape;623;p5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24" name="Google Shape;624;p50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625" name="Google Shape;625;p5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26" name="Google Shape;626;p5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27" name="Google Shape;627;p50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628" name="Google Shape;628;p5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29" name="Google Shape;629;p5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30" name="Google Shape;630;p50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631" name="Google Shape;631;p5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32" name="Google Shape;632;p5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5 CfU 3 image options - purple">
  <p:cSld name="TITLE_AND_TWO_COLUMNS_1_1_7_1_1_2">
    <p:bg>
      <p:bgPr>
        <a:solidFill>
          <a:srgbClr val="EBEDFE"/>
        </a:solidFill>
      </p:bgPr>
    </p:bg>
    <p:spTree>
      <p:nvGrpSpPr>
        <p:cNvPr id="633" name="Shape 6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" name="Google Shape;634;p5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35" name="Google Shape;635;p51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6" name="Google Shape;636;p51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637" name="Google Shape;637;p5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38" name="Google Shape;638;p5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39" name="Google Shape;639;p51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40" name="Google Shape;640;p51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641" name="Google Shape;641;p51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642" name="Google Shape;642;p51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643" name="Google Shape;643;p51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644" name="Google Shape;644;p5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45" name="Google Shape;645;p5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46" name="Google Shape;646;p51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647" name="Google Shape;647;p5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48" name="Google Shape;648;p5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49" name="Google Shape;649;p51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650" name="Google Shape;650;p5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51" name="Google Shape;651;p5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5 CfU 3 image options - jade">
  <p:cSld name="TITLE_AND_TWO_COLUMNS_1_1_7_1_1_1_2">
    <p:bg>
      <p:bgPr>
        <a:solidFill>
          <a:srgbClr val="EBEDFE"/>
        </a:solidFill>
      </p:bgPr>
    </p:bg>
    <p:spTree>
      <p:nvGrpSpPr>
        <p:cNvPr id="652" name="Shape 6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3" name="Google Shape;653;p52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54" name="Google Shape;654;p5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5" name="Google Shape;655;p52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656" name="Google Shape;656;p5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57" name="Google Shape;657;p5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58" name="Google Shape;658;p52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59" name="Google Shape;659;p52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660" name="Google Shape;660;p52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661" name="Google Shape;661;p52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662" name="Google Shape;662;p52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663" name="Google Shape;663;p5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64" name="Google Shape;664;p5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65" name="Google Shape;665;p52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666" name="Google Shape;666;p5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67" name="Google Shape;667;p5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68" name="Google Shape;668;p52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669" name="Google Shape;669;p5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70" name="Google Shape;670;p5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5 CfU 3  image options - blue ">
  <p:cSld name="TITLE_AND_TWO_COLUMNS_1_1_7_2_1">
    <p:bg>
      <p:bgPr>
        <a:solidFill>
          <a:srgbClr val="EBEDFE"/>
        </a:solidFill>
      </p:bgPr>
    </p:bg>
    <p:spTree>
      <p:nvGrpSpPr>
        <p:cNvPr id="671" name="Shape 6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2" name="Google Shape;672;p53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73" name="Google Shape;673;p53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4" name="Google Shape;674;p53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675" name="Google Shape;675;p5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76" name="Google Shape;676;p5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77" name="Google Shape;677;p53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78" name="Google Shape;678;p53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679" name="Google Shape;679;p53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680" name="Google Shape;680;p53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681" name="Google Shape;681;p53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682" name="Google Shape;682;p5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83" name="Google Shape;683;p5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84" name="Google Shape;684;p53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685" name="Google Shape;685;p5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86" name="Google Shape;686;p5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87" name="Google Shape;687;p53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688" name="Google Shape;688;p5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89" name="Google Shape;689;p5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5 CfU 3 image options - pink">
  <p:cSld name="TITLE_AND_TWO_COLUMNS_1_1_7_1_1_1_1_1">
    <p:bg>
      <p:bgPr>
        <a:solidFill>
          <a:srgbClr val="EBEDFE"/>
        </a:solidFill>
      </p:bgPr>
    </p:bg>
    <p:spTree>
      <p:nvGrpSpPr>
        <p:cNvPr id="690" name="Shape 6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1" name="Google Shape;691;p54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92" name="Google Shape;692;p54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3" name="Google Shape;693;p54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694" name="Google Shape;694;p5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95" name="Google Shape;695;p5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96" name="Google Shape;696;p54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97" name="Google Shape;697;p54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698" name="Google Shape;698;p54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699" name="Google Shape;699;p54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700" name="Google Shape;700;p54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701" name="Google Shape;701;p5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02" name="Google Shape;702;p5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703" name="Google Shape;703;p54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704" name="Google Shape;704;p5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05" name="Google Shape;705;p5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706" name="Google Shape;706;p54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707" name="Google Shape;707;p5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08" name="Google Shape;708;p5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6 CfU blank - purple ">
  <p:cSld name="TITLE_AND_TWO_COLUMNS_1_1_6_2">
    <p:bg>
      <p:bgPr>
        <a:solidFill>
          <a:srgbClr val="EBEDFE"/>
        </a:solidFill>
      </p:bgPr>
    </p:bg>
    <p:spTree>
      <p:nvGrpSpPr>
        <p:cNvPr id="709" name="Shape 7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0" name="Google Shape;710;p5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11" name="Google Shape;711;p5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2" name="Google Shape;712;p55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pic>
        <p:nvPicPr>
          <p:cNvPr id="713" name="Google Shape;713;p5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14" name="Google Shape;714;p5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15" name="Google Shape;715;p55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6 CfU blank - jade ">
  <p:cSld name="TITLE_AND_TWO_COLUMNS_1_1_6_2_3_1">
    <p:bg>
      <p:bgPr>
        <a:solidFill>
          <a:srgbClr val="EBEDFE"/>
        </a:solidFill>
      </p:bgPr>
    </p:bg>
    <p:spTree>
      <p:nvGrpSpPr>
        <p:cNvPr id="716" name="Shape 7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" name="Google Shape;717;p56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18" name="Google Shape;718;p5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9" name="Google Shape;719;p56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pic>
        <p:nvPicPr>
          <p:cNvPr id="720" name="Google Shape;720;p5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21" name="Google Shape;721;p56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22" name="Google Shape;722;p5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6 CfU blank - blue ">
  <p:cSld name="TITLE_AND_TWO_COLUMNS_1_1_6_3">
    <p:bg>
      <p:bgPr>
        <a:solidFill>
          <a:srgbClr val="EBEDFE"/>
        </a:solidFill>
      </p:bgPr>
    </p:bg>
    <p:spTree>
      <p:nvGrpSpPr>
        <p:cNvPr id="723" name="Shape 7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4" name="Google Shape;724;p57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25" name="Google Shape;725;p57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6" name="Google Shape;726;p57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727" name="Google Shape;727;p5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28" name="Google Shape;728;p57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29" name="Google Shape;729;p5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6 CfU blank - pink ">
  <p:cSld name="TITLE_AND_TWO_COLUMNS_1_1_6_2_3_1_1">
    <p:bg>
      <p:bgPr>
        <a:solidFill>
          <a:srgbClr val="EBEDFE"/>
        </a:solidFill>
      </p:bgPr>
    </p:bg>
    <p:spTree>
      <p:nvGrpSpPr>
        <p:cNvPr id="730" name="Shape 7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1" name="Google Shape;731;p58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32" name="Google Shape;732;p58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3" name="Google Shape;733;p58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734" name="Google Shape;734;p5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35" name="Google Shape;735;p58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6" name="Google Shape;736;p5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7 Practice - purple ">
  <p:cSld name="TITLE_AND_TWO_COLUMNS_1_1_5_1_3_1_1">
    <p:spTree>
      <p:nvGrpSpPr>
        <p:cNvPr id="737" name="Shape 7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8" name="Google Shape;738;p5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39" name="Google Shape;739;p59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0" name="Google Shape;740;p59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741" name="Google Shape;741;p5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42" name="Google Shape;742;p5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43" name="Google Shape;743;p59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744" name="Google Shape;744;p59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A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7 Practice - jade">
  <p:cSld name="TITLE_AND_TWO_COLUMNS_1_1_5_1_3_1_1_1_1">
    <p:spTree>
      <p:nvGrpSpPr>
        <p:cNvPr id="745" name="Shape 7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6" name="Google Shape;746;p60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47" name="Google Shape;747;p60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8" name="Google Shape;748;p60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749" name="Google Shape;749;p6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750" name="Google Shape;750;p6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51" name="Google Shape;751;p60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752" name="Google Shape;752;p60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B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7 Practice - blue ">
  <p:cSld name="TITLE_AND_TWO_COLUMNS_1_1_5_1_3_1_2">
    <p:spTree>
      <p:nvGrpSpPr>
        <p:cNvPr id="753" name="Shape 7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4" name="Google Shape;754;p61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55" name="Google Shape;755;p61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6" name="Google Shape;756;p61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57" name="Google Shape;757;p6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758" name="Google Shape;758;p6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59" name="Google Shape;759;p61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60" name="Google Shape;760;p61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C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7 Practice - pink">
  <p:cSld name="TITLE_AND_TWO_COLUMNS_1_1_5_1_3_1_1_1_1_1">
    <p:spTree>
      <p:nvGrpSpPr>
        <p:cNvPr id="761" name="Shape 7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2" name="Google Shape;762;p62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63" name="Google Shape;763;p62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4" name="Google Shape;764;p62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65" name="Google Shape;765;p6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766" name="Google Shape;766;p6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67" name="Google Shape;767;p62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68" name="Google Shape;768;p62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D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8 Feedback - purple">
  <p:cSld name="TITLE_AND_TWO_COLUMNS_1_1_5_1_3_1_1_1">
    <p:bg>
      <p:bgPr>
        <a:solidFill>
          <a:srgbClr val="EBEDFE"/>
        </a:solidFill>
      </p:bgPr>
    </p:bg>
    <p:spTree>
      <p:nvGrpSpPr>
        <p:cNvPr id="769" name="Shape 7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0" name="Google Shape;770;p6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71" name="Google Shape;771;p63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2" name="Google Shape;772;p63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pic>
        <p:nvPicPr>
          <p:cNvPr id="773" name="Google Shape;773;p6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74" name="Google Shape;774;p6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75" name="Google Shape;775;p63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776" name="Google Shape;776;p63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A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8 Feedback - jade">
  <p:cSld name="TITLE_AND_TWO_COLUMNS_1_1_5_1_3_1_1_1_1_2">
    <p:bg>
      <p:bgPr>
        <a:solidFill>
          <a:srgbClr val="EBEDFE"/>
        </a:solidFill>
      </p:bgPr>
    </p:bg>
    <p:spTree>
      <p:nvGrpSpPr>
        <p:cNvPr id="777" name="Shape 7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" name="Google Shape;778;p64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79" name="Google Shape;779;p6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0" name="Google Shape;780;p64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781" name="Google Shape;781;p6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782" name="Google Shape;782;p6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83" name="Google Shape;783;p64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784" name="Google Shape;784;p64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B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8 Feedback - blue">
  <p:cSld name="TITLE_AND_TWO_COLUMNS_1_1_5_1_3_1_2_1">
    <p:bg>
      <p:bgPr>
        <a:solidFill>
          <a:srgbClr val="EBEDFE"/>
        </a:solidFill>
      </p:bgPr>
    </p:bg>
    <p:spTree>
      <p:nvGrpSpPr>
        <p:cNvPr id="785" name="Shape 7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6" name="Google Shape;786;p65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87" name="Google Shape;787;p6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8" name="Google Shape;788;p65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89" name="Google Shape;789;p6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790" name="Google Shape;790;p6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91" name="Google Shape;791;p65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92" name="Google Shape;792;p65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C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8 Feedback - pink">
  <p:cSld name="TITLE_AND_TWO_COLUMNS_1_1_5_1_3_1_1_1_1_1_1">
    <p:bg>
      <p:bgPr>
        <a:solidFill>
          <a:srgbClr val="EBEDFE"/>
        </a:solidFill>
      </p:bgPr>
    </p:bg>
    <p:spTree>
      <p:nvGrpSpPr>
        <p:cNvPr id="793" name="Shape 7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94" name="Google Shape;794;p66"/>
          <p:cNvGrpSpPr/>
          <p:nvPr/>
        </p:nvGrpSpPr>
        <p:grpSpPr>
          <a:xfrm>
            <a:off x="0" y="1"/>
            <a:ext cx="9151202" cy="649234"/>
            <a:chOff x="0" y="1"/>
            <a:chExt cx="9151202" cy="649234"/>
          </a:xfrm>
        </p:grpSpPr>
        <p:pic>
          <p:nvPicPr>
            <p:cNvPr id="795" name="Google Shape;795;p66"/>
            <p:cNvPicPr preferRelativeResize="0"/>
            <p:nvPr/>
          </p:nvPicPr>
          <p:blipFill rotWithShape="1">
            <a:blip r:embed="rId2">
              <a:alphaModFix/>
            </a:blip>
            <a:srcRect b="1672" l="0" r="0" t="1662"/>
            <a:stretch/>
          </p:blipFill>
          <p:spPr>
            <a:xfrm>
              <a:off x="0" y="532525"/>
              <a:ext cx="9151202" cy="11670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96" name="Google Shape;796;p66"/>
            <p:cNvSpPr/>
            <p:nvPr/>
          </p:nvSpPr>
          <p:spPr>
            <a:xfrm>
              <a:off x="0" y="1"/>
              <a:ext cx="9144300" cy="5403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97" name="Google Shape;797;p66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98" name="Google Shape;798;p66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799" name="Google Shape;799;p6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800" name="Google Shape;800;p66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Hawsha D</a:t>
            </a:r>
            <a:endParaRPr b="1" sz="14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01" name="Google Shape;801;p66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6 Summary 1">
  <p:cSld name="TITLE_AND_TWO_COLUMNS_1_1_5_1_2_1_1">
    <p:spTree>
      <p:nvGrpSpPr>
        <p:cNvPr id="802" name="Shape 8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3" name="Google Shape;803;p67"/>
          <p:cNvSpPr/>
          <p:nvPr/>
        </p:nvSpPr>
        <p:spPr>
          <a:xfrm>
            <a:off x="0" y="0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804" name="Google Shape;804;p67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58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805" name="Google Shape;805;p67"/>
          <p:cNvSpPr txBox="1"/>
          <p:nvPr>
            <p:ph idx="1" type="body"/>
          </p:nvPr>
        </p:nvSpPr>
        <p:spPr>
          <a:xfrm>
            <a:off x="324000" y="1080000"/>
            <a:ext cx="8113800" cy="374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806" name="Google Shape;806;p67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Soo koobid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07" name="Google Shape;807;p67"/>
          <p:cNvSpPr txBox="1"/>
          <p:nvPr>
            <p:ph type="title"/>
          </p:nvPr>
        </p:nvSpPr>
        <p:spPr>
          <a:xfrm>
            <a:off x="1684800" y="43825"/>
            <a:ext cx="57414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exend"/>
              <a:buNone/>
              <a:defRPr b="0" sz="20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6 Summary 2">
  <p:cSld name="TITLE_AND_TWO_COLUMNS_1_1_5_1_2">
    <p:spTree>
      <p:nvGrpSpPr>
        <p:cNvPr id="808" name="Shape 8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9" name="Google Shape;809;p68"/>
          <p:cNvSpPr/>
          <p:nvPr/>
        </p:nvSpPr>
        <p:spPr>
          <a:xfrm>
            <a:off x="0" y="0"/>
            <a:ext cx="9144300" cy="773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810" name="Google Shape;810;p68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7695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811" name="Google Shape;811;p68"/>
          <p:cNvSpPr txBox="1"/>
          <p:nvPr>
            <p:ph idx="1" type="body"/>
          </p:nvPr>
        </p:nvSpPr>
        <p:spPr>
          <a:xfrm>
            <a:off x="324000" y="1080000"/>
            <a:ext cx="8113800" cy="374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12" name="Google Shape;812;p68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Soo koobid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13" name="Google Shape;813;p68"/>
          <p:cNvSpPr txBox="1"/>
          <p:nvPr>
            <p:ph type="title"/>
          </p:nvPr>
        </p:nvSpPr>
        <p:spPr>
          <a:xfrm>
            <a:off x="1684800" y="43825"/>
            <a:ext cx="57414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exend"/>
              <a:buNone/>
              <a:defRPr b="0" sz="20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3 Projectable quiz" showMasterSp="0">
  <p:cSld name="Title Slide 3_1">
    <p:bg>
      <p:bgPr>
        <a:solidFill>
          <a:schemeClr val="lt1"/>
        </a:solidFill>
      </p:bgPr>
    </p:bg>
    <p:spTree>
      <p:nvGrpSpPr>
        <p:cNvPr id="814" name="Shape 8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6" name="Google Shape;816;p69"/>
          <p:cNvSpPr txBox="1"/>
          <p:nvPr/>
        </p:nvSpPr>
        <p:spPr>
          <a:xfrm>
            <a:off x="1977450" y="3132468"/>
            <a:ext cx="51891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Guji si aad u furto imtixaanka</a:t>
            </a:r>
            <a:endParaRPr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4 Items to copy-paste">
  <p:cSld name="CUSTOM_104_1_2_1_1">
    <p:spTree>
      <p:nvGrpSpPr>
        <p:cNvPr id="817" name="Shape 8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8" name="Google Shape;818;p70"/>
          <p:cNvSpPr/>
          <p:nvPr/>
        </p:nvSpPr>
        <p:spPr>
          <a:xfrm>
            <a:off x="3217188" y="4171902"/>
            <a:ext cx="5214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Calaamadee</a:t>
            </a:r>
            <a:endParaRPr i="0" sz="14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19" name="Google Shape;819;p70"/>
          <p:cNvSpPr/>
          <p:nvPr/>
        </p:nvSpPr>
        <p:spPr>
          <a:xfrm>
            <a:off x="483925" y="193075"/>
            <a:ext cx="6671700" cy="374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20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Items to copy and paste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20" name="Google Shape;820;p70"/>
          <p:cNvSpPr/>
          <p:nvPr/>
        </p:nvSpPr>
        <p:spPr>
          <a:xfrm>
            <a:off x="7459200" y="352650"/>
            <a:ext cx="1684800" cy="37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en-GB" sz="16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Video frame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21" name="Google Shape;821;p70"/>
          <p:cNvSpPr/>
          <p:nvPr/>
        </p:nvSpPr>
        <p:spPr>
          <a:xfrm>
            <a:off x="628788" y="4171893"/>
            <a:ext cx="15792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Agenda dot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22" name="Google Shape;822;p70"/>
          <p:cNvSpPr/>
          <p:nvPr/>
        </p:nvSpPr>
        <p:spPr>
          <a:xfrm>
            <a:off x="5891525" y="2313000"/>
            <a:ext cx="1796400" cy="38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CfU option letters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23" name="Google Shape;823;p70"/>
          <p:cNvSpPr/>
          <p:nvPr/>
        </p:nvSpPr>
        <p:spPr>
          <a:xfrm>
            <a:off x="933601" y="2371650"/>
            <a:ext cx="11799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Play audio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24" name="Google Shape;824;p70"/>
          <p:cNvSpPr/>
          <p:nvPr/>
        </p:nvSpPr>
        <p:spPr>
          <a:xfrm>
            <a:off x="3444210" y="2377200"/>
            <a:ext cx="1116600" cy="25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Play video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25" name="Google Shape;825;p70"/>
          <p:cNvSpPr/>
          <p:nvPr/>
        </p:nvSpPr>
        <p:spPr>
          <a:xfrm>
            <a:off x="4747799" y="4171900"/>
            <a:ext cx="6942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Khalad</a:t>
            </a:r>
            <a:endParaRPr i="0" sz="14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26" name="Google Shape;826;p70"/>
          <p:cNvSpPr/>
          <p:nvPr/>
        </p:nvSpPr>
        <p:spPr>
          <a:xfrm>
            <a:off x="6451200" y="4171900"/>
            <a:ext cx="14217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Reading icon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5 OGL">
  <p:cSld name="CUSTOM_5_1">
    <p:bg>
      <p:bgPr>
        <a:solidFill>
          <a:srgbClr val="EBEDFE"/>
        </a:solidFill>
      </p:bgPr>
    </p:bg>
    <p:spTree>
      <p:nvGrpSpPr>
        <p:cNvPr id="827" name="Shape 8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8" name="Google Shape;828;p7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47200" y="1111870"/>
            <a:ext cx="7945600" cy="2919776"/>
          </a:xfrm>
          <a:prstGeom prst="rect">
            <a:avLst/>
          </a:prstGeom>
          <a:noFill/>
          <a:ln>
            <a:noFill/>
          </a:ln>
        </p:spPr>
      </p:pic>
      <p:sp>
        <p:nvSpPr>
          <p:cNvPr id="829" name="Google Shape;829;p71"/>
          <p:cNvSpPr txBox="1"/>
          <p:nvPr>
            <p:ph idx="1" type="subTitle"/>
          </p:nvPr>
        </p:nvSpPr>
        <p:spPr>
          <a:xfrm>
            <a:off x="661775" y="1190413"/>
            <a:ext cx="7351200" cy="2762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80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6 Blank">
  <p:cSld name="CUSTOM_6">
    <p:spTree>
      <p:nvGrpSpPr>
        <p:cNvPr id="830" name="Shape 8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1" name="Google Shape;831;p72"/>
          <p:cNvSpPr txBox="1"/>
          <p:nvPr>
            <p:ph type="title"/>
          </p:nvPr>
        </p:nvSpPr>
        <p:spPr>
          <a:xfrm>
            <a:off x="459000" y="73800"/>
            <a:ext cx="6600600" cy="814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3) 1">
  <p:cSld name="CUSTOM_3_1_2">
    <p:spTree>
      <p:nvGrpSpPr>
        <p:cNvPr id="832" name="Shape 8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3" name="Google Shape;833;p73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834" name="Google Shape;834;p73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835" name="Google Shape;835;p73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36" name="Google Shape;836;p73"/>
          <p:cNvSpPr txBox="1"/>
          <p:nvPr>
            <p:ph idx="1" type="subTitle"/>
          </p:nvPr>
        </p:nvSpPr>
        <p:spPr>
          <a:xfrm>
            <a:off x="323994" y="993640"/>
            <a:ext cx="7215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37" name="Google Shape;837;p73"/>
          <p:cNvSpPr txBox="1"/>
          <p:nvPr>
            <p:ph idx="2" type="subTitle"/>
          </p:nvPr>
        </p:nvSpPr>
        <p:spPr>
          <a:xfrm>
            <a:off x="323994" y="2238730"/>
            <a:ext cx="7215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38" name="Google Shape;838;p73"/>
          <p:cNvSpPr txBox="1"/>
          <p:nvPr>
            <p:ph idx="3" type="subTitle"/>
          </p:nvPr>
        </p:nvSpPr>
        <p:spPr>
          <a:xfrm>
            <a:off x="323994" y="3483820"/>
            <a:ext cx="7215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17.xml"/><Relationship Id="rId19" Type="http://schemas.openxmlformats.org/officeDocument/2006/relationships/slideLayout" Target="../slideLayouts/slideLayout18.xml"/><Relationship Id="rId20" Type="http://schemas.openxmlformats.org/officeDocument/2006/relationships/slideLayout" Target="../slideLayouts/slideLayout19.xml"/><Relationship Id="rId21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1.xml"/><Relationship Id="rId23" Type="http://schemas.openxmlformats.org/officeDocument/2006/relationships/slideLayout" Target="../slideLayouts/slideLayout22.xml"/><Relationship Id="rId24" Type="http://schemas.openxmlformats.org/officeDocument/2006/relationships/slideLayout" Target="../slideLayouts/slideLayout23.xml"/><Relationship Id="rId25" Type="http://schemas.openxmlformats.org/officeDocument/2006/relationships/slideLayout" Target="../slideLayouts/slideLayout24.xml"/><Relationship Id="rId26" Type="http://schemas.openxmlformats.org/officeDocument/2006/relationships/slideLayout" Target="../slideLayouts/slideLayout25.xml"/><Relationship Id="rId27" Type="http://schemas.openxmlformats.org/officeDocument/2006/relationships/slideLayout" Target="../slideLayouts/slideLayout26.xml"/><Relationship Id="rId28" Type="http://schemas.openxmlformats.org/officeDocument/2006/relationships/slideLayout" Target="../slideLayouts/slideLayout27.xml"/><Relationship Id="rId29" Type="http://schemas.openxmlformats.org/officeDocument/2006/relationships/slideLayout" Target="../slideLayouts/slideLayout28.xml"/><Relationship Id="rId30" Type="http://schemas.openxmlformats.org/officeDocument/2006/relationships/slideLayout" Target="../slideLayouts/slideLayout29.xml"/><Relationship Id="rId31" Type="http://schemas.openxmlformats.org/officeDocument/2006/relationships/slideLayout" Target="../slideLayouts/slideLayout30.xml"/><Relationship Id="rId32" Type="http://schemas.openxmlformats.org/officeDocument/2006/relationships/slideLayout" Target="../slideLayouts/slideLayout31.xml"/><Relationship Id="rId33" Type="http://schemas.openxmlformats.org/officeDocument/2006/relationships/slideLayout" Target="../slideLayouts/slideLayout32.xml"/><Relationship Id="rId34" Type="http://schemas.openxmlformats.org/officeDocument/2006/relationships/slideLayout" Target="../slideLayouts/slideLayout33.xml"/><Relationship Id="rId35" Type="http://schemas.openxmlformats.org/officeDocument/2006/relationships/slideLayout" Target="../slideLayouts/slideLayout34.xml"/><Relationship Id="rId36" Type="http://schemas.openxmlformats.org/officeDocument/2006/relationships/slideLayout" Target="../slideLayouts/slideLayout35.xml"/><Relationship Id="rId37" Type="http://schemas.openxmlformats.org/officeDocument/2006/relationships/slideLayout" Target="../slideLayouts/slideLayout36.xml"/><Relationship Id="rId38" Type="http://schemas.openxmlformats.org/officeDocument/2006/relationships/slideLayout" Target="../slideLayouts/slideLayout37.xml"/><Relationship Id="rId39" Type="http://schemas.openxmlformats.org/officeDocument/2006/relationships/slideLayout" Target="../slideLayouts/slideLayout38.xml"/><Relationship Id="rId40" Type="http://schemas.openxmlformats.org/officeDocument/2006/relationships/slideLayout" Target="../slideLayouts/slideLayout39.xml"/><Relationship Id="rId41" Type="http://schemas.openxmlformats.org/officeDocument/2006/relationships/slideLayout" Target="../slideLayouts/slideLayout40.xml"/><Relationship Id="rId42" Type="http://schemas.openxmlformats.org/officeDocument/2006/relationships/slideLayout" Target="../slideLayouts/slideLayout41.xml"/><Relationship Id="rId43" Type="http://schemas.openxmlformats.org/officeDocument/2006/relationships/slideLayout" Target="../slideLayouts/slideLayout42.xml"/><Relationship Id="rId44" Type="http://schemas.openxmlformats.org/officeDocument/2006/relationships/slideLayout" Target="../slideLayouts/slideLayout43.xml"/><Relationship Id="rId45" Type="http://schemas.openxmlformats.org/officeDocument/2006/relationships/slideLayout" Target="../slideLayouts/slideLayout44.xml"/><Relationship Id="rId46" Type="http://schemas.openxmlformats.org/officeDocument/2006/relationships/slideLayout" Target="../slideLayouts/slideLayout45.xml"/><Relationship Id="rId47" Type="http://schemas.openxmlformats.org/officeDocument/2006/relationships/slideLayout" Target="../slideLayouts/slideLayout46.xml"/><Relationship Id="rId48" Type="http://schemas.openxmlformats.org/officeDocument/2006/relationships/slideLayout" Target="../slideLayouts/slideLayout47.xml"/><Relationship Id="rId49" Type="http://schemas.openxmlformats.org/officeDocument/2006/relationships/slideLayout" Target="../slideLayouts/slideLayout48.xml"/><Relationship Id="rId50" Type="http://schemas.openxmlformats.org/officeDocument/2006/relationships/slideLayout" Target="../slideLayouts/slideLayout49.xml"/><Relationship Id="rId51" Type="http://schemas.openxmlformats.org/officeDocument/2006/relationships/slideLayout" Target="../slideLayouts/slideLayout50.xml"/><Relationship Id="rId52" Type="http://schemas.openxmlformats.org/officeDocument/2006/relationships/slideLayout" Target="../slideLayouts/slideLayout51.xml"/><Relationship Id="rId53" Type="http://schemas.openxmlformats.org/officeDocument/2006/relationships/slideLayout" Target="../slideLayouts/slideLayout52.xml"/><Relationship Id="rId54" Type="http://schemas.openxmlformats.org/officeDocument/2006/relationships/slideLayout" Target="../slideLayouts/slideLayout53.xml"/><Relationship Id="rId55" Type="http://schemas.openxmlformats.org/officeDocument/2006/relationships/slideLayout" Target="../slideLayouts/slideLayout54.xml"/><Relationship Id="rId56" Type="http://schemas.openxmlformats.org/officeDocument/2006/relationships/slideLayout" Target="../slideLayouts/slideLayout55.xml"/><Relationship Id="rId57" Type="http://schemas.openxmlformats.org/officeDocument/2006/relationships/slideLayout" Target="../slideLayouts/slideLayout56.xml"/><Relationship Id="rId58" Type="http://schemas.openxmlformats.org/officeDocument/2006/relationships/slideLayout" Target="../slideLayouts/slideLayout57.xml"/><Relationship Id="rId59" Type="http://schemas.openxmlformats.org/officeDocument/2006/relationships/slideLayout" Target="../slideLayouts/slideLayout58.xml"/><Relationship Id="rId60" Type="http://schemas.openxmlformats.org/officeDocument/2006/relationships/slideLayout" Target="../slideLayouts/slideLayout59.xml"/><Relationship Id="rId61" Type="http://schemas.openxmlformats.org/officeDocument/2006/relationships/slideLayout" Target="../slideLayouts/slideLayout60.xml"/><Relationship Id="rId62" Type="http://schemas.openxmlformats.org/officeDocument/2006/relationships/slideLayout" Target="../slideLayouts/slideLayout61.xml"/><Relationship Id="rId63" Type="http://schemas.openxmlformats.org/officeDocument/2006/relationships/slideLayout" Target="../slideLayouts/slideLayout62.xml"/><Relationship Id="rId64" Type="http://schemas.openxmlformats.org/officeDocument/2006/relationships/slideLayout" Target="../slideLayouts/slideLayout63.xml"/><Relationship Id="rId65" Type="http://schemas.openxmlformats.org/officeDocument/2006/relationships/slideLayout" Target="../slideLayouts/slideLayout64.xml"/><Relationship Id="rId66" Type="http://schemas.openxmlformats.org/officeDocument/2006/relationships/slideLayout" Target="../slideLayouts/slideLayout65.xml"/><Relationship Id="rId67" Type="http://schemas.openxmlformats.org/officeDocument/2006/relationships/slideLayout" Target="../slideLayouts/slideLayout66.xml"/><Relationship Id="rId68" Type="http://schemas.openxmlformats.org/officeDocument/2006/relationships/slideLayout" Target="../slideLayouts/slideLayout67.xml"/><Relationship Id="rId69" Type="http://schemas.openxmlformats.org/officeDocument/2006/relationships/slideLayout" Target="../slideLayouts/slideLayout68.xml"/><Relationship Id="rId70" Type="http://schemas.openxmlformats.org/officeDocument/2006/relationships/slideLayout" Target="../slideLayouts/slideLayout69.xml"/><Relationship Id="rId71" Type="http://schemas.openxmlformats.org/officeDocument/2006/relationships/slideLayout" Target="../slideLayouts/slideLayout70.xml"/><Relationship Id="rId72" Type="http://schemas.openxmlformats.org/officeDocument/2006/relationships/slideLayout" Target="../slideLayouts/slideLayout71.xml"/><Relationship Id="rId73" Type="http://schemas.openxmlformats.org/officeDocument/2006/relationships/slideLayout" Target="../slideLayouts/slideLayout72.xml"/><Relationship Id="rId7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59000" y="73800"/>
            <a:ext cx="6600600" cy="814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Lexend"/>
              <a:buNone/>
              <a:defRPr b="1"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9pPr>
          </a:lstStyle>
          <a:p>
            <a:pPr>
              <a:defRPr/>
            </a:pPr>
          </a:p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59000" y="523400"/>
            <a:ext cx="8226000" cy="315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Lexend"/>
              <a:buChar char="●"/>
              <a:defRPr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indent="-361950" lvl="1" marL="91440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Lexend"/>
              <a:buChar char="–"/>
              <a:defRPr sz="2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exend"/>
              <a:buChar char="–"/>
              <a:defRPr sz="20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indent="-349250" lvl="3" marL="1828800" rtl="0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Lexend"/>
              <a:buChar char="–"/>
              <a:defRPr sz="19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Clr>
                <a:schemeClr val="dk1"/>
              </a:buClr>
              <a:buSzPts val="1800"/>
              <a:buFont typeface="Kalam"/>
              <a:buChar char="–"/>
              <a:defRPr sz="18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defRPr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  <p:sldLayoutId id="2147483661" r:id="rId15"/>
    <p:sldLayoutId id="2147483662" r:id="rId16"/>
    <p:sldLayoutId id="2147483663" r:id="rId17"/>
    <p:sldLayoutId id="2147483664" r:id="rId18"/>
    <p:sldLayoutId id="2147483665" r:id="rId19"/>
    <p:sldLayoutId id="2147483666" r:id="rId20"/>
    <p:sldLayoutId id="2147483667" r:id="rId21"/>
    <p:sldLayoutId id="2147483668" r:id="rId22"/>
    <p:sldLayoutId id="2147483669" r:id="rId23"/>
    <p:sldLayoutId id="2147483670" r:id="rId24"/>
    <p:sldLayoutId id="2147483671" r:id="rId25"/>
    <p:sldLayoutId id="2147483672" r:id="rId26"/>
    <p:sldLayoutId id="2147483673" r:id="rId27"/>
    <p:sldLayoutId id="2147483674" r:id="rId28"/>
    <p:sldLayoutId id="2147483675" r:id="rId29"/>
    <p:sldLayoutId id="2147483676" r:id="rId30"/>
    <p:sldLayoutId id="2147483677" r:id="rId31"/>
    <p:sldLayoutId id="2147483678" r:id="rId32"/>
    <p:sldLayoutId id="2147483679" r:id="rId33"/>
    <p:sldLayoutId id="2147483680" r:id="rId34"/>
    <p:sldLayoutId id="2147483681" r:id="rId35"/>
    <p:sldLayoutId id="2147483682" r:id="rId36"/>
    <p:sldLayoutId id="2147483683" r:id="rId37"/>
    <p:sldLayoutId id="2147483684" r:id="rId38"/>
    <p:sldLayoutId id="2147483685" r:id="rId39"/>
    <p:sldLayoutId id="2147483686" r:id="rId40"/>
    <p:sldLayoutId id="2147483687" r:id="rId41"/>
    <p:sldLayoutId id="2147483688" r:id="rId42"/>
    <p:sldLayoutId id="2147483689" r:id="rId43"/>
    <p:sldLayoutId id="2147483690" r:id="rId44"/>
    <p:sldLayoutId id="2147483691" r:id="rId45"/>
    <p:sldLayoutId id="2147483692" r:id="rId46"/>
    <p:sldLayoutId id="2147483693" r:id="rId47"/>
    <p:sldLayoutId id="2147483694" r:id="rId48"/>
    <p:sldLayoutId id="2147483695" r:id="rId49"/>
    <p:sldLayoutId id="2147483696" r:id="rId50"/>
    <p:sldLayoutId id="2147483697" r:id="rId51"/>
    <p:sldLayoutId id="2147483698" r:id="rId52"/>
    <p:sldLayoutId id="2147483699" r:id="rId53"/>
    <p:sldLayoutId id="2147483700" r:id="rId54"/>
    <p:sldLayoutId id="2147483701" r:id="rId55"/>
    <p:sldLayoutId id="2147483702" r:id="rId56"/>
    <p:sldLayoutId id="2147483703" r:id="rId57"/>
    <p:sldLayoutId id="2147483704" r:id="rId58"/>
    <p:sldLayoutId id="2147483705" r:id="rId59"/>
    <p:sldLayoutId id="2147483706" r:id="rId60"/>
    <p:sldLayoutId id="2147483707" r:id="rId61"/>
    <p:sldLayoutId id="2147483708" r:id="rId62"/>
    <p:sldLayoutId id="2147483709" r:id="rId63"/>
    <p:sldLayoutId id="2147483710" r:id="rId64"/>
    <p:sldLayoutId id="2147483711" r:id="rId65"/>
    <p:sldLayoutId id="2147483712" r:id="rId66"/>
    <p:sldLayoutId id="2147483713" r:id="rId67"/>
    <p:sldLayoutId id="2147483714" r:id="rId68"/>
    <p:sldLayoutId id="2147483715" r:id="rId69"/>
    <p:sldLayoutId id="2147483716" r:id="rId70"/>
    <p:sldLayoutId id="2147483717" r:id="rId71"/>
    <p:sldLayoutId id="2147483718" r:id="rId72"/>
    <p:sldLayoutId id="2147483719" r:id="rId7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pos="204">
          <p15:clr>
            <a:schemeClr val="dk2"/>
          </p15:clr>
        </p15:guide>
        <p15:guide id="2" pos="1819">
          <p15:clr>
            <a:srgbClr val="0000FF"/>
          </p15:clr>
        </p15:guide>
        <p15:guide id="3" orient="horz" pos="340">
          <p15:clr>
            <a:srgbClr val="222222"/>
          </p15:clr>
        </p15:guide>
        <p15:guide id="4" pos="2123">
          <p15:clr>
            <a:srgbClr val="0000FF"/>
          </p15:clr>
        </p15:guide>
        <p15:guide id="5" pos="2880">
          <p15:clr>
            <a:srgbClr val="EA4335"/>
          </p15:clr>
        </p15:guide>
        <p15:guide id="6" pos="3637">
          <p15:clr>
            <a:srgbClr val="0000FF"/>
          </p15:clr>
        </p15:guide>
        <p15:guide id="7" pos="3941">
          <p15:clr>
            <a:srgbClr val="0000FF"/>
          </p15:clr>
        </p15:guide>
        <p15:guide id="8" pos="5556">
          <p15:clr>
            <a:srgbClr val="222222"/>
          </p15:clr>
        </p15:guide>
        <p15:guide id="9" pos="1061">
          <p15:clr>
            <a:srgbClr val="9AA0A6"/>
          </p15:clr>
        </p15:guide>
        <p15:guide id="10" pos="4699">
          <p15:clr>
            <a:srgbClr val="9AA0A6"/>
          </p15:clr>
        </p15:guide>
        <p15:guide id="11" orient="horz" pos="680">
          <p15:clr>
            <a:srgbClr val="B7B7B7"/>
          </p15:clr>
        </p15:guide>
        <p15:guide id="12" orient="horz" pos="1020">
          <p15:clr>
            <a:srgbClr val="B7B7B7"/>
          </p15:clr>
        </p15:guide>
        <p15:guide id="13" orient="horz" pos="1361">
          <p15:clr>
            <a:srgbClr val="B7B7B7"/>
          </p15:clr>
        </p15:guide>
        <p15:guide id="14" orient="horz" pos="1701">
          <p15:clr>
            <a:srgbClr val="B7B7B7"/>
          </p15:clr>
        </p15:guide>
        <p15:guide id="15" orient="horz" pos="2041">
          <p15:clr>
            <a:srgbClr val="B7B7B7"/>
          </p15:clr>
        </p15:guide>
        <p15:guide id="16" orient="horz" pos="2381">
          <p15:clr>
            <a:srgbClr val="B7B7B7"/>
          </p15:clr>
        </p15:guide>
        <p15:guide id="17" orient="horz" pos="3036">
          <p15:clr>
            <a:srgbClr val="000000"/>
          </p15:clr>
        </p15:guide>
        <p15:guide id="18" pos="2721">
          <p15:clr>
            <a:schemeClr val="dk1"/>
          </p15:clr>
        </p15:guide>
        <p15:guide id="19" pos="3039">
          <p15:clr>
            <a:schemeClr val="dk1"/>
          </p15:clr>
        </p15:guide>
        <p15:guide id="20" orient="horz" pos="510">
          <p15:clr>
            <a:srgbClr val="B7B7B7"/>
          </p15:clr>
        </p15:guide>
        <p15:guide id="21" orient="horz" pos="1620">
          <p15:clr>
            <a:srgbClr val="EA4335"/>
          </p15:clr>
        </p15:guide>
        <p15:guide id="22" orient="horz" pos="2721">
          <p15:clr>
            <a:srgbClr val="B7B7B7"/>
          </p15:clr>
        </p15:guide>
      </p15:sldGuideLst>
    </p:ext>
  </p:extLst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2.xml"/><Relationship Id="rId3" Type="http://schemas.openxmlformats.org/officeDocument/2006/relationships/hyperlink" Target="https://support.thenational.academy/using-oaks-new-teaching-resources?utm_campaign=OakSlideDeck&amp;utm_medium=document&amp;utm_source=guide" TargetMode="Externa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2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64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71.png"/><Relationship Id="rId4" Type="http://schemas.openxmlformats.org/officeDocument/2006/relationships/image" Target="../media/image72.png"/><Relationship Id="rId5" Type="http://schemas.openxmlformats.org/officeDocument/2006/relationships/image" Target="../media/image1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71.png"/><Relationship Id="rId4" Type="http://schemas.openxmlformats.org/officeDocument/2006/relationships/image" Target="../media/image72.png"/><Relationship Id="rId5" Type="http://schemas.openxmlformats.org/officeDocument/2006/relationships/image" Target="../media/image74.png"/><Relationship Id="rId6" Type="http://schemas.openxmlformats.org/officeDocument/2006/relationships/image" Target="../media/image1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4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73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71.png"/><Relationship Id="rId4" Type="http://schemas.openxmlformats.org/officeDocument/2006/relationships/image" Target="../media/image72.png"/><Relationship Id="rId5" Type="http://schemas.openxmlformats.org/officeDocument/2006/relationships/image" Target="../media/image73.png"/><Relationship Id="rId6" Type="http://schemas.openxmlformats.org/officeDocument/2006/relationships/image" Target="../media/image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71.png"/><Relationship Id="rId4" Type="http://schemas.openxmlformats.org/officeDocument/2006/relationships/image" Target="../media/image72.png"/><Relationship Id="rId5" Type="http://schemas.openxmlformats.org/officeDocument/2006/relationships/image" Target="../media/image1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4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71.png"/><Relationship Id="rId4" Type="http://schemas.openxmlformats.org/officeDocument/2006/relationships/image" Target="../media/image72.png"/><Relationship Id="rId5" Type="http://schemas.openxmlformats.org/officeDocument/2006/relationships/image" Target="../media/image1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79.png"/><Relationship Id="rId4" Type="http://schemas.openxmlformats.org/officeDocument/2006/relationships/image" Target="../media/image71.png"/><Relationship Id="rId5" Type="http://schemas.openxmlformats.org/officeDocument/2006/relationships/image" Target="../media/image72.png"/><Relationship Id="rId6" Type="http://schemas.openxmlformats.org/officeDocument/2006/relationships/image" Target="../media/image1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4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71.png"/><Relationship Id="rId4" Type="http://schemas.openxmlformats.org/officeDocument/2006/relationships/image" Target="../media/image81.png"/><Relationship Id="rId5" Type="http://schemas.openxmlformats.org/officeDocument/2006/relationships/image" Target="../media/image77.png"/><Relationship Id="rId6" Type="http://schemas.openxmlformats.org/officeDocument/2006/relationships/image" Target="../media/image79.png"/><Relationship Id="rId7" Type="http://schemas.openxmlformats.org/officeDocument/2006/relationships/image" Target="../media/image72.png"/><Relationship Id="rId8" Type="http://schemas.openxmlformats.org/officeDocument/2006/relationships/image" Target="../media/image1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71.png"/><Relationship Id="rId4" Type="http://schemas.openxmlformats.org/officeDocument/2006/relationships/image" Target="../media/image72.png"/><Relationship Id="rId5" Type="http://schemas.openxmlformats.org/officeDocument/2006/relationships/image" Target="../media/image1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4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71.png"/><Relationship Id="rId4" Type="http://schemas.openxmlformats.org/officeDocument/2006/relationships/image" Target="../media/image72.png"/><Relationship Id="rId5" Type="http://schemas.openxmlformats.org/officeDocument/2006/relationships/image" Target="../media/image1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4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71.png"/><Relationship Id="rId4" Type="http://schemas.openxmlformats.org/officeDocument/2006/relationships/image" Target="../media/image72.png"/><Relationship Id="rId5" Type="http://schemas.openxmlformats.org/officeDocument/2006/relationships/image" Target="../media/image1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8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80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8.xml"/><Relationship Id="rId2" Type="http://schemas.openxmlformats.org/officeDocument/2006/relationships/notesSlide" Target="../notesSlides/notesSlide20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80.pn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80.pn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2.xml"/><Relationship Id="rId2" Type="http://schemas.openxmlformats.org/officeDocument/2006/relationships/notesSlide" Target="../notesSlides/notesSlide2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2.xml"/><Relationship Id="rId2" Type="http://schemas.openxmlformats.org/officeDocument/2006/relationships/notesSlide" Target="../notesSlides/notesSlide24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2.xml"/><Relationship Id="rId2" Type="http://schemas.openxmlformats.org/officeDocument/2006/relationships/notesSlide" Target="../notesSlides/notesSlide2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2.xml"/><Relationship Id="rId2" Type="http://schemas.openxmlformats.org/officeDocument/2006/relationships/notesSlide" Target="../notesSlides/notesSlide26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2.xml"/><Relationship Id="rId2" Type="http://schemas.openxmlformats.org/officeDocument/2006/relationships/notesSlide" Target="../notesSlides/notesSlide2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64.png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75.png"/><Relationship Id="rId4" Type="http://schemas.openxmlformats.org/officeDocument/2006/relationships/image" Target="../media/image76.png"/><Relationship Id="rId5" Type="http://schemas.openxmlformats.org/officeDocument/2006/relationships/image" Target="../media/image71.png"/><Relationship Id="rId6" Type="http://schemas.openxmlformats.org/officeDocument/2006/relationships/image" Target="../media/image4.png"/><Relationship Id="rId7" Type="http://schemas.openxmlformats.org/officeDocument/2006/relationships/image" Target="../media/image1.png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71.png"/><Relationship Id="rId4" Type="http://schemas.openxmlformats.org/officeDocument/2006/relationships/image" Target="../media/image75.png"/><Relationship Id="rId5" Type="http://schemas.openxmlformats.org/officeDocument/2006/relationships/image" Target="../media/image76.png"/><Relationship Id="rId6" Type="http://schemas.openxmlformats.org/officeDocument/2006/relationships/image" Target="../media/image4.png"/><Relationship Id="rId7" Type="http://schemas.openxmlformats.org/officeDocument/2006/relationships/image" Target="../media/image1.png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71.png"/><Relationship Id="rId4" Type="http://schemas.openxmlformats.org/officeDocument/2006/relationships/image" Target="../media/image75.png"/><Relationship Id="rId5" Type="http://schemas.openxmlformats.org/officeDocument/2006/relationships/image" Target="../media/image76.png"/><Relationship Id="rId6" Type="http://schemas.openxmlformats.org/officeDocument/2006/relationships/image" Target="../media/image4.png"/><Relationship Id="rId7" Type="http://schemas.openxmlformats.org/officeDocument/2006/relationships/image" Target="../media/image1.png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71.png"/><Relationship Id="rId4" Type="http://schemas.openxmlformats.org/officeDocument/2006/relationships/image" Target="../media/image75.png"/><Relationship Id="rId5" Type="http://schemas.openxmlformats.org/officeDocument/2006/relationships/image" Target="../media/image76.png"/><Relationship Id="rId6" Type="http://schemas.openxmlformats.org/officeDocument/2006/relationships/image" Target="../media/image4.png"/><Relationship Id="rId7" Type="http://schemas.openxmlformats.org/officeDocument/2006/relationships/image" Target="../media/image1.png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33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34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35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36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5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83.png"/><Relationship Id="rId4" Type="http://schemas.openxmlformats.org/officeDocument/2006/relationships/image" Target="../media/image82.png"/><Relationship Id="rId5" Type="http://schemas.openxmlformats.org/officeDocument/2006/relationships/image" Target="../media/image1.png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5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71.png"/><Relationship Id="rId4" Type="http://schemas.openxmlformats.org/officeDocument/2006/relationships/image" Target="../media/image83.png"/><Relationship Id="rId5" Type="http://schemas.openxmlformats.org/officeDocument/2006/relationships/image" Target="../media/image82.png"/><Relationship Id="rId6" Type="http://schemas.openxmlformats.org/officeDocument/2006/relationships/image" Target="../media/image1.png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5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83.png"/><Relationship Id="rId4" Type="http://schemas.openxmlformats.org/officeDocument/2006/relationships/image" Target="../media/image82.png"/><Relationship Id="rId5" Type="http://schemas.openxmlformats.org/officeDocument/2006/relationships/image" Target="../media/image1.png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71.png"/><Relationship Id="rId4" Type="http://schemas.openxmlformats.org/officeDocument/2006/relationships/image" Target="../media/image75.png"/><Relationship Id="rId5" Type="http://schemas.openxmlformats.org/officeDocument/2006/relationships/image" Target="../media/image76.png"/><Relationship Id="rId6" Type="http://schemas.openxmlformats.org/officeDocument/2006/relationships/image" Target="../media/image4.png"/><Relationship Id="rId7" Type="http://schemas.openxmlformats.org/officeDocument/2006/relationships/image" Target="../media/image1.png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71.png"/><Relationship Id="rId4" Type="http://schemas.openxmlformats.org/officeDocument/2006/relationships/image" Target="../media/image75.png"/><Relationship Id="rId5" Type="http://schemas.openxmlformats.org/officeDocument/2006/relationships/image" Target="../media/image76.png"/><Relationship Id="rId6" Type="http://schemas.openxmlformats.org/officeDocument/2006/relationships/image" Target="../media/image4.png"/><Relationship Id="rId7" Type="http://schemas.openxmlformats.org/officeDocument/2006/relationships/image" Target="../media/image1.png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42.xml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5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84.png"/><Relationship Id="rId4" Type="http://schemas.openxmlformats.org/officeDocument/2006/relationships/image" Target="../media/image71.png"/><Relationship Id="rId5" Type="http://schemas.openxmlformats.org/officeDocument/2006/relationships/image" Target="../media/image4.png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5.xml"/><Relationship Id="rId2" Type="http://schemas.openxmlformats.org/officeDocument/2006/relationships/notesSlide" Target="../notesSlides/notesSlide44.xml"/><Relationship Id="rId3" Type="http://schemas.openxmlformats.org/officeDocument/2006/relationships/image" Target="../media/image84.png"/><Relationship Id="rId4" Type="http://schemas.openxmlformats.org/officeDocument/2006/relationships/image" Target="../media/image4.png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5.xml"/><Relationship Id="rId2" Type="http://schemas.openxmlformats.org/officeDocument/2006/relationships/notesSlide" Target="../notesSlides/notesSlide45.xml"/><Relationship Id="rId3" Type="http://schemas.openxmlformats.org/officeDocument/2006/relationships/image" Target="../media/image84.png"/><Relationship Id="rId4" Type="http://schemas.openxmlformats.org/officeDocument/2006/relationships/image" Target="../media/image4.png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9.xml"/><Relationship Id="rId2" Type="http://schemas.openxmlformats.org/officeDocument/2006/relationships/notesSlide" Target="../notesSlides/notesSlide46.xml"/><Relationship Id="rId3" Type="http://schemas.openxmlformats.org/officeDocument/2006/relationships/image" Target="../media/image86.png"/><Relationship Id="rId4" Type="http://schemas.openxmlformats.org/officeDocument/2006/relationships/image" Target="../media/image7.png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9.xml"/><Relationship Id="rId2" Type="http://schemas.openxmlformats.org/officeDocument/2006/relationships/notesSlide" Target="../notesSlides/notesSlide47.xml"/><Relationship Id="rId3" Type="http://schemas.openxmlformats.org/officeDocument/2006/relationships/image" Target="../media/image85.png"/><Relationship Id="rId4" Type="http://schemas.openxmlformats.org/officeDocument/2006/relationships/image" Target="../media/image1.png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3.xml"/><Relationship Id="rId2" Type="http://schemas.openxmlformats.org/officeDocument/2006/relationships/notesSlide" Target="../notesSlides/notesSlide48.xml"/><Relationship Id="rId3" Type="http://schemas.openxmlformats.org/officeDocument/2006/relationships/image" Target="../media/image86.png"/><Relationship Id="rId4" Type="http://schemas.openxmlformats.org/officeDocument/2006/relationships/image" Target="../media/image7.png"/></Relationships>
</file>

<file path=ppt/slides/_rels/slide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3.xml"/><Relationship Id="rId2" Type="http://schemas.openxmlformats.org/officeDocument/2006/relationships/notesSlide" Target="../notesSlides/notesSlide49.xml"/><Relationship Id="rId3" Type="http://schemas.openxmlformats.org/officeDocument/2006/relationships/image" Target="../media/image86.png"/><Relationship Id="rId4" Type="http://schemas.openxmlformats.org/officeDocument/2006/relationships/image" Target="../media/image7.png"/></Relationships>
</file>

<file path=ppt/slides/_rels/slide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3.xml"/><Relationship Id="rId2" Type="http://schemas.openxmlformats.org/officeDocument/2006/relationships/notesSlide" Target="../notesSlides/notesSlide50.xml"/><Relationship Id="rId3" Type="http://schemas.openxmlformats.org/officeDocument/2006/relationships/image" Target="../media/image86.png"/><Relationship Id="rId4" Type="http://schemas.openxmlformats.org/officeDocument/2006/relationships/image" Target="../media/image7.png"/></Relationships>
</file>

<file path=ppt/slides/_rels/slide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3.xml"/><Relationship Id="rId2" Type="http://schemas.openxmlformats.org/officeDocument/2006/relationships/notesSlide" Target="../notesSlides/notesSlide51.xml"/><Relationship Id="rId3" Type="http://schemas.openxmlformats.org/officeDocument/2006/relationships/image" Target="../media/image85.png"/><Relationship Id="rId4" Type="http://schemas.openxmlformats.org/officeDocument/2006/relationships/image" Target="../media/image1.png"/></Relationships>
</file>

<file path=ppt/slides/_rels/slide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3.xml"/><Relationship Id="rId2" Type="http://schemas.openxmlformats.org/officeDocument/2006/relationships/notesSlide" Target="../notesSlides/notesSlide52.xml"/><Relationship Id="rId3" Type="http://schemas.openxmlformats.org/officeDocument/2006/relationships/image" Target="../media/image85.png"/><Relationship Id="rId4" Type="http://schemas.openxmlformats.org/officeDocument/2006/relationships/image" Target="../media/image87.png"/><Relationship Id="rId5" Type="http://schemas.openxmlformats.org/officeDocument/2006/relationships/image" Target="../media/image1.png"/></Relationships>
</file>

<file path=ppt/slides/_rels/slide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3.xml"/><Relationship Id="rId2" Type="http://schemas.openxmlformats.org/officeDocument/2006/relationships/notesSlide" Target="../notesSlides/notesSlide53.xml"/><Relationship Id="rId3" Type="http://schemas.openxmlformats.org/officeDocument/2006/relationships/image" Target="../media/image85.png"/><Relationship Id="rId4" Type="http://schemas.openxmlformats.org/officeDocument/2006/relationships/image" Target="../media/image87.png"/><Relationship Id="rId5" Type="http://schemas.openxmlformats.org/officeDocument/2006/relationships/image" Target="../media/image1.png"/></Relationships>
</file>

<file path=ppt/slides/_rels/slide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3.xml"/><Relationship Id="rId2" Type="http://schemas.openxmlformats.org/officeDocument/2006/relationships/notesSlide" Target="../notesSlides/notesSlide54.xml"/><Relationship Id="rId3" Type="http://schemas.openxmlformats.org/officeDocument/2006/relationships/image" Target="../media/image85.png"/><Relationship Id="rId4" Type="http://schemas.openxmlformats.org/officeDocument/2006/relationships/image" Target="../media/image88.png"/><Relationship Id="rId5" Type="http://schemas.openxmlformats.org/officeDocument/2006/relationships/image" Target="../media/image1.png"/></Relationships>
</file>

<file path=ppt/slides/_rels/slide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3.xml"/><Relationship Id="rId2" Type="http://schemas.openxmlformats.org/officeDocument/2006/relationships/notesSlide" Target="../notesSlides/notesSlide55.xml"/></Relationships>
</file>

<file path=ppt/slides/_rels/slide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6.xml"/><Relationship Id="rId2" Type="http://schemas.openxmlformats.org/officeDocument/2006/relationships/notesSlide" Target="../notesSlides/notesSlide56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2" name="Shape 8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3" name="Google Shape;843;p74"/>
          <p:cNvSpPr txBox="1"/>
          <p:nvPr>
            <p:ph type="ctrTitle"/>
          </p:nvPr>
        </p:nvSpPr>
        <p:spPr>
          <a:xfrm>
            <a:off x="360000" y="870225"/>
            <a:ext cx="5502000" cy="2742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Iibka iyo suuqgeynta (Sales and marketing)</a:t>
            </a:r>
            <a:endParaRPr/>
          </a:p>
        </p:txBody>
      </p:sp>
      <p:sp>
        <p:nvSpPr>
          <p:cNvPr id="844" name="Google Shape;844;p74"/>
          <p:cNvSpPr txBox="1"/>
          <p:nvPr>
            <p:ph idx="1" type="subTitle"/>
          </p:nvPr>
        </p:nvSpPr>
        <p:spPr>
          <a:xfrm>
            <a:off x="966425" y="4327975"/>
            <a:ext cx="5942400" cy="669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Xisaabta goobta shaqada (Xisaab in the workplace)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848" name="Shape 8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" name="Google Shape;849;p75"/>
          <p:cNvSpPr txBox="1"/>
          <p:nvPr/>
        </p:nvSpPr>
        <p:spPr>
          <a:xfrm>
            <a:off x="4917900" y="956025"/>
            <a:ext cx="36612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 u="sng">
                <a:solidFill>
                  <a:srgbClr val="374CF1"/>
                </a:solidFill>
                <a:latin typeface="Lexend"/>
                <a:ea typeface="Lexend"/>
                <a:cs typeface="Lexend"/>
                <a:sym typeface="Lexend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Sida agabkeena waxbarista loogu talagalay fasalka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3" name="Shape 8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4" name="Google Shape;854;p76"/>
          <p:cNvSpPr txBox="1"/>
          <p:nvPr>
            <p:ph idx="1" type="subTitle"/>
          </p:nvPr>
        </p:nvSpPr>
        <p:spPr>
          <a:xfrm>
            <a:off x="585575" y="1463950"/>
            <a:ext cx="7351200" cy="2762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Waxaan fahmi karaa sida xisaabta loogu isticmaalo iibka iyo suuqgeynta.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8" name="Shape 8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9" name="Google Shape;859;p77"/>
          <p:cNvSpPr txBox="1"/>
          <p:nvPr/>
        </p:nvSpPr>
        <p:spPr>
          <a:xfrm>
            <a:off x="383150" y="836400"/>
            <a:ext cx="8436900" cy="10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Faa'iidada (Profit) waa faa'iidada dhaqaale ee ganacsiga; farqiga u dhexeeya dakhliga (revenue) iyo kharashka (cost).</a:t>
            </a:r>
            <a:r>
              <a:rPr b="1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>
                <a:latin typeface="Lexend"/>
              </a:rPr>
              <a:t/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Qaaciddo (formula) fudud oo loogu talagalay faa'iidada sanadlaha ah waa:</a:t>
            </a:r>
            <a:r>
              <a:rPr b="1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>
                <a:latin typeface="Lexend"/>
              </a:rPr>
              <a:t/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dakhliga guud − kharashyada guud = faa'iidada sanadlaha ah</a:t>
            </a:r>
            <a:r>
              <a:rPr b="1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b="1"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3" name="Shape 8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4" name="Google Shape;864;p78"/>
          <p:cNvSpPr txBox="1"/>
          <p:nvPr>
            <p:ph type="title"/>
          </p:nvPr>
        </p:nvSpPr>
        <p:spPr>
          <a:xfrm>
            <a:off x="1225225" y="2090813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Xisaabta suuqgeynta (Xisaab in marketing)</a:t>
            </a:r>
            <a:endParaRPr/>
          </a:p>
        </p:txBody>
      </p:sp>
      <p:sp>
        <p:nvSpPr>
          <p:cNvPr id="865" name="Google Shape;865;p78"/>
          <p:cNvSpPr txBox="1"/>
          <p:nvPr>
            <p:ph idx="2" type="title"/>
          </p:nvPr>
        </p:nvSpPr>
        <p:spPr>
          <a:xfrm>
            <a:off x="1225225" y="3027088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Xisaabta iibka (Xisaab in sales)</a:t>
            </a:r>
            <a:endParaRPr/>
          </a:p>
        </p:txBody>
      </p:sp>
      <p:sp>
        <p:nvSpPr>
          <p:cNvPr id="866" name="Google Shape;866;p78"/>
          <p:cNvSpPr txBox="1"/>
          <p:nvPr>
            <p:ph idx="3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Iibka iyo suuqgeynta (Sales and marketing)</a:t>
            </a:r>
            <a:endParaRPr/>
          </a:p>
        </p:txBody>
      </p:sp>
      <p:pic>
        <p:nvPicPr>
          <p:cNvPr id="867" name="Google Shape;867;p7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7042" y="2065409"/>
            <a:ext cx="450575" cy="446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1" name="Shape 8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2" name="Google Shape;872;p79"/>
          <p:cNvSpPr txBox="1"/>
          <p:nvPr>
            <p:ph idx="1" type="body"/>
          </p:nvPr>
        </p:nvSpPr>
        <p:spPr>
          <a:xfrm>
            <a:off x="324000" y="759300"/>
            <a:ext cx="8237700" cy="3106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Haddii aad barato ganacsiga, waxaad heli doontaa qeexitaanno (definitions) kala duwan oo suuqgeynta ah. Hab fudud oo aad u fahamto waa inaad u fiirsato macaamiishaada (customers) inay yihiin suuqaaga (market), iyo habka 'suuqgeynta' (marketing) sida aad ku xiiso macaamiisha si ay u iibsadaan badeecadaada ama adeegaaga.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Habka dadka loogu xiiseeyo badeecada ama adeega waa xayaysiis (advertising). Boqortooyada Ingiriiska, shirkaduhu waxay ku bixiyaan qiyaastii afartan bilyan oo ginni sanadkii xayaysiiska.</a:t>
            </a:r>
            <a:r>
              <a:rPr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/>
          </a:p>
        </p:txBody>
      </p:sp>
      <p:sp>
        <p:nvSpPr>
          <p:cNvPr id="873" name="Google Shape;873;p79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Xisaabta suuqgeynta (Xisaab in marketing)</a:t>
            </a:r>
            <a:endParaRPr/>
          </a:p>
        </p:txBody>
      </p:sp>
      <p:sp>
        <p:nvSpPr>
          <p:cNvPr id="874" name="Google Shape;874;p79"/>
          <p:cNvSpPr txBox="1"/>
          <p:nvPr>
            <p:ph idx="1" type="body"/>
          </p:nvPr>
        </p:nvSpPr>
        <p:spPr>
          <a:xfrm>
            <a:off x="324000" y="4112100"/>
            <a:ext cx="3415200" cy="30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Taasi waa £40 000 000 000</a:t>
            </a:r>
            <a:r>
              <a:rPr lang="en-GB" sz="1400">
                <a:latin typeface="Lexend"/>
              </a:rPr>
              <a:t/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8" name="Shape 8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9" name="Google Shape;879;p80"/>
          <p:cNvSpPr txBox="1"/>
          <p:nvPr>
            <p:ph idx="1" type="body"/>
          </p:nvPr>
        </p:nvSpPr>
        <p:spPr>
          <a:xfrm>
            <a:off x="324000" y="714049"/>
            <a:ext cx="8237700" cy="3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Xayaysiisku (advertising) wuu isbeddelay sanadihii la soo dhaafay.</a:t>
            </a:r>
            <a:r>
              <a:rPr lang="en-GB" sz="1100">
                <a:latin typeface="Lexend"/>
              </a:rPr>
              <a:t/>
            </a:r>
            <a:endParaRPr/>
          </a:p>
        </p:txBody>
      </p:sp>
      <p:sp>
        <p:nvSpPr>
          <p:cNvPr id="880" name="Google Shape;880;p8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Xisaabta suuqgeynta (Xisaab in marketing)</a:t>
            </a:r>
            <a:endParaRPr/>
          </a:p>
        </p:txBody>
      </p:sp>
      <p:sp>
        <p:nvSpPr>
          <p:cNvPr id="881" name="Google Shape;881;p80"/>
          <p:cNvSpPr txBox="1"/>
          <p:nvPr>
            <p:ph idx="1" type="body"/>
          </p:nvPr>
        </p:nvSpPr>
        <p:spPr>
          <a:xfrm>
            <a:off x="324000" y="1216833"/>
            <a:ext cx="2160000" cy="30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120 sano ka hor: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latin typeface="Lexend"/>
              </a:rPr>
              <a:t/>
            </a:r>
            <a:endParaRPr/>
          </a:p>
        </p:txBody>
      </p:sp>
      <p:sp>
        <p:nvSpPr>
          <p:cNvPr id="882" name="Google Shape;882;p80"/>
          <p:cNvSpPr txBox="1"/>
          <p:nvPr>
            <p:ph idx="1" type="body"/>
          </p:nvPr>
        </p:nvSpPr>
        <p:spPr>
          <a:xfrm>
            <a:off x="2887200" y="1216833"/>
            <a:ext cx="5932800" cy="30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Xayaysiisyo daabacan (printed adverts) oo ku yaal wargeysyada, joornaalada iyo boostada (billboards) magaalooyinka.</a:t>
            </a:r>
            <a:endParaRPr/>
          </a:p>
        </p:txBody>
      </p:sp>
      <p:sp>
        <p:nvSpPr>
          <p:cNvPr id="883" name="Google Shape;883;p80"/>
          <p:cNvSpPr txBox="1"/>
          <p:nvPr>
            <p:ph idx="1" type="body"/>
          </p:nvPr>
        </p:nvSpPr>
        <p:spPr>
          <a:xfrm>
            <a:off x="324000" y="2039725"/>
            <a:ext cx="2160000" cy="30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100 sano ka hor: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latin typeface="Lexend"/>
              </a:rPr>
              <a:t/>
            </a:r>
            <a:endParaRPr/>
          </a:p>
        </p:txBody>
      </p:sp>
      <p:sp>
        <p:nvSpPr>
          <p:cNvPr id="884" name="Google Shape;884;p80"/>
          <p:cNvSpPr txBox="1"/>
          <p:nvPr>
            <p:ph idx="1" type="body"/>
          </p:nvPr>
        </p:nvSpPr>
        <p:spPr>
          <a:xfrm>
            <a:off x="2887200" y="2039720"/>
            <a:ext cx="5932800" cy="30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Xayaysiiska raadiyaha (radio advertising) ayaa bilaabmay.</a:t>
            </a:r>
            <a:endParaRPr/>
          </a:p>
        </p:txBody>
      </p:sp>
      <p:sp>
        <p:nvSpPr>
          <p:cNvPr id="885" name="Google Shape;885;p80"/>
          <p:cNvSpPr txBox="1"/>
          <p:nvPr>
            <p:ph idx="1" type="body"/>
          </p:nvPr>
        </p:nvSpPr>
        <p:spPr>
          <a:xfrm>
            <a:off x="324000" y="2588093"/>
            <a:ext cx="2160000" cy="30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80 sano ka hor:</a:t>
            </a:r>
            <a:r>
              <a:rPr lang="en-GB" sz="1800">
                <a:latin typeface="Lexend"/>
              </a:rPr>
              <a:t/>
            </a:r>
            <a:endParaRPr/>
          </a:p>
        </p:txBody>
      </p:sp>
      <p:sp>
        <p:nvSpPr>
          <p:cNvPr id="886" name="Google Shape;886;p80"/>
          <p:cNvSpPr txBox="1"/>
          <p:nvPr>
            <p:ph idx="1" type="body"/>
          </p:nvPr>
        </p:nvSpPr>
        <p:spPr>
          <a:xfrm>
            <a:off x="2887200" y="2588085"/>
            <a:ext cx="5932800" cy="30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Xayaysiiska TV-ga (TV advertising) ayaa bilaabmay.</a:t>
            </a:r>
            <a:r>
              <a:rPr lang="en-GB" sz="1100">
                <a:latin typeface="Lexend"/>
              </a:rPr>
              <a:t/>
            </a:r>
            <a:endParaRPr/>
          </a:p>
        </p:txBody>
      </p:sp>
      <p:sp>
        <p:nvSpPr>
          <p:cNvPr id="887" name="Google Shape;887;p80"/>
          <p:cNvSpPr txBox="1"/>
          <p:nvPr>
            <p:ph idx="1" type="body"/>
          </p:nvPr>
        </p:nvSpPr>
        <p:spPr>
          <a:xfrm>
            <a:off x="327016" y="3090867"/>
            <a:ext cx="8097000" cy="30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Foomamkani waxay ahaayeen kuwa ugu badan ilaa …</a:t>
            </a:r>
            <a:endParaRPr/>
          </a:p>
        </p:txBody>
      </p:sp>
      <p:sp>
        <p:nvSpPr>
          <p:cNvPr id="888" name="Google Shape;888;p80"/>
          <p:cNvSpPr txBox="1"/>
          <p:nvPr>
            <p:ph idx="1" type="body"/>
          </p:nvPr>
        </p:nvSpPr>
        <p:spPr>
          <a:xfrm>
            <a:off x="324000" y="3578353"/>
            <a:ext cx="2160000" cy="30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20 sano ka hor: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latin typeface="Lexend"/>
              </a:rPr>
              <a:t/>
            </a:r>
            <a:endParaRPr/>
          </a:p>
        </p:txBody>
      </p:sp>
      <p:sp>
        <p:nvSpPr>
          <p:cNvPr id="889" name="Google Shape;889;p80"/>
          <p:cNvSpPr txBox="1"/>
          <p:nvPr>
            <p:ph idx="1" type="body"/>
          </p:nvPr>
        </p:nvSpPr>
        <p:spPr>
          <a:xfrm>
            <a:off x="2887200" y="3578345"/>
            <a:ext cx="5932800" cy="30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Xayeysiinta dhijitaalka ah (digital) iyo khadka tooska ah (online) ayaa bilaabmay.</a:t>
            </a:r>
            <a:r>
              <a:rPr lang="en-GB" sz="1100">
                <a:latin typeface="Lexend"/>
              </a:rPr>
              <a:t/>
            </a:r>
            <a:endParaRPr/>
          </a:p>
        </p:txBody>
      </p:sp>
      <p:sp>
        <p:nvSpPr>
          <p:cNvPr id="890" name="Google Shape;890;p80"/>
          <p:cNvSpPr txBox="1"/>
          <p:nvPr>
            <p:ph idx="1" type="body"/>
          </p:nvPr>
        </p:nvSpPr>
        <p:spPr>
          <a:xfrm>
            <a:off x="327028" y="4111733"/>
            <a:ext cx="8097000" cy="30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Shirkadaha Boqortooyada Midowday (UK) hadda waxay ku kharash gareeyaan xayeysiinta khadka tooska ah (online) in ka badan nooc kasta oo kale.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4" name="Shape 8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5" name="Google Shape;895;p81"/>
          <p:cNvPicPr preferRelativeResize="0"/>
          <p:nvPr/>
        </p:nvPicPr>
        <p:blipFill rotWithShape="1">
          <a:blip r:embed="rId3">
            <a:alphaModFix/>
          </a:blip>
          <a:srcRect b="43690" l="0" r="57905" t="0"/>
          <a:stretch/>
        </p:blipFill>
        <p:spPr>
          <a:xfrm flipH="1">
            <a:off x="1132702" y="2674983"/>
            <a:ext cx="5913498" cy="1513824"/>
          </a:xfrm>
          <a:prstGeom prst="rect">
            <a:avLst/>
          </a:prstGeom>
          <a:noFill/>
          <a:ln>
            <a:noFill/>
          </a:ln>
        </p:spPr>
      </p:pic>
      <p:sp>
        <p:nvSpPr>
          <p:cNvPr id="896" name="Google Shape;896;p81"/>
          <p:cNvSpPr txBox="1"/>
          <p:nvPr>
            <p:ph idx="1" type="body"/>
          </p:nvPr>
        </p:nvSpPr>
        <p:spPr>
          <a:xfrm>
            <a:off x="324000" y="759300"/>
            <a:ext cx="8237700" cy="718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Saciid wuxuu maamulaa shirkad dharka ah oo la yiraahdo 'Saciid's Sleepwear' oo ku takhasustay dharka hurdada ee aadka u raaxada badan.</a:t>
            </a:r>
            <a:r>
              <a:rPr lang="en-GB">
                <a:latin typeface="Lexend"/>
              </a:rPr>
              <a:t/>
            </a:r>
            <a:r>
              <a:rPr lang="en-GB">
                <a:latin typeface="Lexend"/>
              </a:rPr>
              <a:t/>
            </a:r>
            <a:r>
              <a:rPr lang="en-GB">
                <a:latin typeface="Lexend"/>
              </a:rPr>
              <a:t/>
            </a:r>
            <a:r>
              <a:rPr lang="en-GB">
                <a:latin typeface="Lexend"/>
              </a:rPr>
              <a:t/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Waxay iibiyaan kaliya khadka tooska ah (online), marka soo jiidashada dadka (traffic) ee websaydhkooda ayaa muhiim u ah guusha ganacsigooda.</a:t>
            </a:r>
            <a:endParaRPr/>
          </a:p>
        </p:txBody>
      </p:sp>
      <p:sp>
        <p:nvSpPr>
          <p:cNvPr id="897" name="Google Shape;897;p8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Xisaabta (Xisaab) ee suuqgeynta (marketing)</a:t>
            </a:r>
            <a:endParaRPr/>
          </a:p>
        </p:txBody>
      </p:sp>
      <p:pic>
        <p:nvPicPr>
          <p:cNvPr id="898" name="Google Shape;898;p8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23325" y="3481200"/>
            <a:ext cx="920800" cy="1325976"/>
          </a:xfrm>
          <a:prstGeom prst="rect">
            <a:avLst/>
          </a:prstGeom>
          <a:noFill/>
          <a:ln>
            <a:noFill/>
          </a:ln>
        </p:spPr>
      </p:pic>
      <p:sp>
        <p:nvSpPr>
          <p:cNvPr id="899" name="Google Shape;899;p81"/>
          <p:cNvSpPr txBox="1"/>
          <p:nvPr>
            <p:ph idx="1" type="body"/>
          </p:nvPr>
        </p:nvSpPr>
        <p:spPr>
          <a:xfrm>
            <a:off x="1619400" y="2740500"/>
            <a:ext cx="5535000" cy="1039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Waxaan isticmaalaa Google Analytics si aan u fahmo xayeysiinta ugu waxtarka badan. Waxay i siisaa xog (data) badan oo wanaagsan!</a:t>
            </a:r>
            <a:r>
              <a:rPr lang="en-GB">
                <a:latin typeface="Lexend"/>
              </a:rPr>
              <a:t/>
            </a:r>
            <a:r>
              <a:rPr lang="en-GB">
                <a:latin typeface="Lexend"/>
              </a:rPr>
              <a:t/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3" name="Shape 9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4" name="Google Shape;904;p82"/>
          <p:cNvPicPr preferRelativeResize="0"/>
          <p:nvPr/>
        </p:nvPicPr>
        <p:blipFill rotWithShape="1">
          <a:blip r:embed="rId3">
            <a:alphaModFix/>
          </a:blip>
          <a:srcRect b="43690" l="0" r="57905" t="0"/>
          <a:stretch/>
        </p:blipFill>
        <p:spPr>
          <a:xfrm flipH="1">
            <a:off x="127150" y="2064033"/>
            <a:ext cx="3150950" cy="1325976"/>
          </a:xfrm>
          <a:prstGeom prst="rect">
            <a:avLst/>
          </a:prstGeom>
          <a:noFill/>
          <a:ln>
            <a:noFill/>
          </a:ln>
        </p:spPr>
      </p:pic>
      <p:sp>
        <p:nvSpPr>
          <p:cNvPr id="905" name="Google Shape;905;p82"/>
          <p:cNvSpPr txBox="1"/>
          <p:nvPr>
            <p:ph idx="1" type="body"/>
          </p:nvPr>
        </p:nvSpPr>
        <p:spPr>
          <a:xfrm>
            <a:off x="324000" y="759300"/>
            <a:ext cx="3045600" cy="613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Kani waa xogta (data) booqashada websaydhka ee Saciid ee sanadkii ganacsi ee koowaad.</a:t>
            </a:r>
            <a:r>
              <a:rPr lang="en-GB" sz="1400">
                <a:latin typeface="Lexend"/>
              </a:rPr>
              <a:t/>
            </a:r>
            <a:endParaRPr/>
          </a:p>
        </p:txBody>
      </p:sp>
      <p:sp>
        <p:nvSpPr>
          <p:cNvPr id="906" name="Google Shape;906;p82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Xisaabta (Xisaab) ee suuqgeynta (marketing)</a:t>
            </a:r>
            <a:endParaRPr/>
          </a:p>
        </p:txBody>
      </p:sp>
      <p:pic>
        <p:nvPicPr>
          <p:cNvPr id="907" name="Google Shape;907;p8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23325" y="3481200"/>
            <a:ext cx="920800" cy="1325976"/>
          </a:xfrm>
          <a:prstGeom prst="rect">
            <a:avLst/>
          </a:prstGeom>
          <a:noFill/>
          <a:ln>
            <a:noFill/>
          </a:ln>
        </p:spPr>
      </p:pic>
      <p:sp>
        <p:nvSpPr>
          <p:cNvPr id="908" name="Google Shape;908;p82"/>
          <p:cNvSpPr txBox="1"/>
          <p:nvPr>
            <p:ph idx="1" type="body"/>
          </p:nvPr>
        </p:nvSpPr>
        <p:spPr>
          <a:xfrm>
            <a:off x="412401" y="2101301"/>
            <a:ext cx="2835000" cy="1004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Ma qiyaasi kartaa markii aan maalgeliyey (invested) xoogaa lacag ah xayeysiinta khadka tooska ah (online)?</a:t>
            </a:r>
            <a:r>
              <a:rPr lang="en-GB" sz="1100">
                <a:latin typeface="Lexend"/>
              </a:rPr>
              <a:t/>
            </a:r>
            <a:endParaRPr sz="2000"/>
          </a:p>
        </p:txBody>
      </p:sp>
      <p:pic>
        <p:nvPicPr>
          <p:cNvPr id="909" name="Google Shape;909;p8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760632" y="825299"/>
            <a:ext cx="5064320" cy="3189899"/>
          </a:xfrm>
          <a:prstGeom prst="rect">
            <a:avLst/>
          </a:prstGeom>
          <a:noFill/>
          <a:ln>
            <a:noFill/>
          </a:ln>
        </p:spPr>
      </p:pic>
      <p:sp>
        <p:nvSpPr>
          <p:cNvPr id="910" name="Google Shape;910;p82"/>
          <p:cNvSpPr txBox="1"/>
          <p:nvPr>
            <p:ph idx="1" type="body"/>
          </p:nvPr>
        </p:nvSpPr>
        <p:spPr>
          <a:xfrm>
            <a:off x="8004892" y="4112100"/>
            <a:ext cx="840900" cy="3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Bil (Month)</a:t>
            </a:r>
            <a:endParaRPr sz="2000"/>
          </a:p>
        </p:txBody>
      </p:sp>
      <p:sp>
        <p:nvSpPr>
          <p:cNvPr id="911" name="Google Shape;911;p82"/>
          <p:cNvSpPr txBox="1"/>
          <p:nvPr>
            <p:ph idx="1" type="body"/>
          </p:nvPr>
        </p:nvSpPr>
        <p:spPr>
          <a:xfrm rot="-5400000">
            <a:off x="2457972" y="1658052"/>
            <a:ext cx="2156400" cy="3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Booqashada websaydhka (Site visits) (000's)</a:t>
            </a:r>
            <a:endParaRPr sz="2000"/>
          </a:p>
        </p:txBody>
      </p:sp>
      <p:sp>
        <p:nvSpPr>
          <p:cNvPr id="912" name="Google Shape;912;p82"/>
          <p:cNvSpPr txBox="1"/>
          <p:nvPr>
            <p:ph idx="1" type="body"/>
          </p:nvPr>
        </p:nvSpPr>
        <p:spPr>
          <a:xfrm>
            <a:off x="1378500" y="4158008"/>
            <a:ext cx="6434100" cy="662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Saciid wuxuu maalgeliyey (invested) xayeysiinta khadka tooska ah (online) bishii Sebtembar, taasoo keentay 2000 booqasho oo dheeri ah.</a:t>
            </a:r>
            <a:r>
              <a:rPr lang="en-GB" sz="14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400">
                <a:latin typeface="Lexend"/>
              </a:rPr>
              <a:t/>
            </a:r>
            <a:endParaRPr sz="2100"/>
          </a:p>
        </p:txBody>
      </p:sp>
      <p:sp>
        <p:nvSpPr>
          <p:cNvPr id="913" name="Google Shape;913;p82"/>
          <p:cNvSpPr/>
          <p:nvPr/>
        </p:nvSpPr>
        <p:spPr>
          <a:xfrm>
            <a:off x="6891802" y="1156784"/>
            <a:ext cx="920700" cy="1842300"/>
          </a:xfrm>
          <a:prstGeom prst="ellipse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7" name="Shape 9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8" name="Google Shape;918;p8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61456" y="813046"/>
            <a:ext cx="5064325" cy="3187455"/>
          </a:xfrm>
          <a:prstGeom prst="rect">
            <a:avLst/>
          </a:prstGeom>
          <a:noFill/>
          <a:ln>
            <a:noFill/>
          </a:ln>
        </p:spPr>
      </p:pic>
      <p:sp>
        <p:nvSpPr>
          <p:cNvPr id="919" name="Google Shape;919;p83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Xisaabta (Xisaab) ee suuqgeynta (marketing)</a:t>
            </a:r>
            <a:endParaRPr/>
          </a:p>
        </p:txBody>
      </p:sp>
      <p:sp>
        <p:nvSpPr>
          <p:cNvPr id="920" name="Google Shape;920;p83"/>
          <p:cNvSpPr txBox="1"/>
          <p:nvPr>
            <p:ph idx="1" type="body"/>
          </p:nvPr>
        </p:nvSpPr>
        <p:spPr>
          <a:xfrm>
            <a:off x="8004892" y="4112100"/>
            <a:ext cx="840900" cy="3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Bil (Month)</a:t>
            </a:r>
            <a:endParaRPr sz="2000"/>
          </a:p>
        </p:txBody>
      </p:sp>
      <p:sp>
        <p:nvSpPr>
          <p:cNvPr id="921" name="Google Shape;921;p83"/>
          <p:cNvSpPr txBox="1"/>
          <p:nvPr>
            <p:ph idx="1" type="body"/>
          </p:nvPr>
        </p:nvSpPr>
        <p:spPr>
          <a:xfrm rot="-5400000">
            <a:off x="2457972" y="1658052"/>
            <a:ext cx="2156400" cy="3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Booqashada websaydhka (Site visits) (000's)</a:t>
            </a:r>
            <a:endParaRPr sz="2000"/>
          </a:p>
        </p:txBody>
      </p:sp>
      <p:sp>
        <p:nvSpPr>
          <p:cNvPr id="922" name="Google Shape;922;p83"/>
          <p:cNvSpPr txBox="1"/>
          <p:nvPr>
            <p:ph idx="1" type="body"/>
          </p:nvPr>
        </p:nvSpPr>
        <p:spPr>
          <a:xfrm>
            <a:off x="4030192" y="1034146"/>
            <a:ext cx="2974800" cy="988800"/>
          </a:xfrm>
          <a:prstGeom prst="rect">
            <a:avLst/>
          </a:prstGeom>
          <a:solidFill>
            <a:schemeClr val="lt1"/>
          </a:solidFill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Maalgashiga (Investment) bishii Abriil wuxuu keenaa qiyaastii 3000 booqasho oo dheeri ah.</a:t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923" name="Google Shape;923;p83"/>
          <p:cNvSpPr/>
          <p:nvPr/>
        </p:nvSpPr>
        <p:spPr>
          <a:xfrm>
            <a:off x="4929501" y="2114075"/>
            <a:ext cx="840900" cy="1067700"/>
          </a:xfrm>
          <a:prstGeom prst="ellipse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24" name="Google Shape;924;p83"/>
          <p:cNvSpPr/>
          <p:nvPr/>
        </p:nvSpPr>
        <p:spPr>
          <a:xfrm>
            <a:off x="7718275" y="1003375"/>
            <a:ext cx="840900" cy="1523400"/>
          </a:xfrm>
          <a:prstGeom prst="ellipse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25" name="Google Shape;925;p83"/>
          <p:cNvSpPr txBox="1"/>
          <p:nvPr>
            <p:ph idx="1" type="body"/>
          </p:nvPr>
        </p:nvSpPr>
        <p:spPr>
          <a:xfrm>
            <a:off x="324000" y="2054700"/>
            <a:ext cx="3045600" cy="662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</a:rPr>
              <a:t>Goorma ayuu Saciid lacag ku kharash gareeyey xayeysiinta?</a:t>
            </a:r>
            <a:endParaRPr sz="2100"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Qiyaastii imisa booqasho oo dheeri ah ayay tani keentay?</a:t>
            </a:r>
            <a:endParaRPr sz="2100"/>
          </a:p>
        </p:txBody>
      </p:sp>
      <p:sp>
        <p:nvSpPr>
          <p:cNvPr id="926" name="Google Shape;926;p83"/>
          <p:cNvSpPr txBox="1"/>
          <p:nvPr>
            <p:ph idx="1" type="body"/>
          </p:nvPr>
        </p:nvSpPr>
        <p:spPr>
          <a:xfrm>
            <a:off x="324000" y="759300"/>
            <a:ext cx="2736600" cy="1067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Kani waa xogta (data) booqashada websaydhka ee Saciid ee sanadkii ganacsi ee labaad.</a:t>
            </a:r>
            <a:endParaRPr sz="2100"/>
          </a:p>
        </p:txBody>
      </p:sp>
      <p:sp>
        <p:nvSpPr>
          <p:cNvPr id="927" name="Google Shape;927;p83"/>
          <p:cNvSpPr txBox="1"/>
          <p:nvPr>
            <p:ph idx="1" type="body"/>
          </p:nvPr>
        </p:nvSpPr>
        <p:spPr>
          <a:xfrm>
            <a:off x="5843684" y="2588762"/>
            <a:ext cx="2974800" cy="988800"/>
          </a:xfrm>
          <a:prstGeom prst="rect">
            <a:avLst/>
          </a:prstGeom>
          <a:solidFill>
            <a:schemeClr val="lt1"/>
          </a:solidFill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Maalgashiga (Investment) bishii Nofeembar wuxuu keenaa qiyaastii 5000 booqasho oo dheeri ah.</a:t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1" name="Shape 9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2" name="Google Shape;932;p84"/>
          <p:cNvPicPr preferRelativeResize="0"/>
          <p:nvPr/>
        </p:nvPicPr>
        <p:blipFill rotWithShape="1">
          <a:blip r:embed="rId3">
            <a:alphaModFix/>
          </a:blip>
          <a:srcRect b="43690" l="0" r="57905" t="0"/>
          <a:stretch/>
        </p:blipFill>
        <p:spPr>
          <a:xfrm flipH="1">
            <a:off x="127140" y="812425"/>
            <a:ext cx="3227151" cy="1770000"/>
          </a:xfrm>
          <a:prstGeom prst="rect">
            <a:avLst/>
          </a:prstGeom>
          <a:noFill/>
          <a:ln>
            <a:noFill/>
          </a:ln>
        </p:spPr>
      </p:pic>
      <p:sp>
        <p:nvSpPr>
          <p:cNvPr id="933" name="Google Shape;933;p84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Xisaab (Xisaab) suuqgeynta</a:t>
            </a:r>
            <a:endParaRPr/>
          </a:p>
        </p:txBody>
      </p:sp>
      <p:pic>
        <p:nvPicPr>
          <p:cNvPr id="934" name="Google Shape;934;p8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23325" y="2582108"/>
            <a:ext cx="920800" cy="1325976"/>
          </a:xfrm>
          <a:prstGeom prst="rect">
            <a:avLst/>
          </a:prstGeom>
          <a:noFill/>
          <a:ln>
            <a:noFill/>
          </a:ln>
        </p:spPr>
      </p:pic>
      <p:sp>
        <p:nvSpPr>
          <p:cNvPr id="935" name="Google Shape;935;p84"/>
          <p:cNvSpPr txBox="1"/>
          <p:nvPr>
            <p:ph idx="1" type="body"/>
          </p:nvPr>
        </p:nvSpPr>
        <p:spPr>
          <a:xfrm>
            <a:off x="400829" y="846858"/>
            <a:ext cx="2929200" cy="1341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Google analytics waxay ii sheegaysaa halka ay ka yimaadeen 5000 booqdayaasha November ee dheeraadka ah ee boggeyga.</a:t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</a:rPr>
              <a:t/>
            </a:r>
            <a:endParaRPr sz="2000"/>
          </a:p>
        </p:txBody>
      </p:sp>
      <p:pic>
        <p:nvPicPr>
          <p:cNvPr id="936" name="Google Shape;936;p8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761456" y="813046"/>
            <a:ext cx="5064325" cy="3187455"/>
          </a:xfrm>
          <a:prstGeom prst="rect">
            <a:avLst/>
          </a:prstGeom>
          <a:noFill/>
          <a:ln>
            <a:noFill/>
          </a:ln>
        </p:spPr>
      </p:pic>
      <p:sp>
        <p:nvSpPr>
          <p:cNvPr id="937" name="Google Shape;937;p84"/>
          <p:cNvSpPr txBox="1"/>
          <p:nvPr>
            <p:ph idx="1" type="body"/>
          </p:nvPr>
        </p:nvSpPr>
        <p:spPr>
          <a:xfrm>
            <a:off x="8004892" y="4112100"/>
            <a:ext cx="840900" cy="3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Bil (Month)</a:t>
            </a:r>
            <a:endParaRPr sz="2000"/>
          </a:p>
        </p:txBody>
      </p:sp>
      <p:sp>
        <p:nvSpPr>
          <p:cNvPr id="938" name="Google Shape;938;p84"/>
          <p:cNvSpPr txBox="1"/>
          <p:nvPr>
            <p:ph idx="1" type="body"/>
          </p:nvPr>
        </p:nvSpPr>
        <p:spPr>
          <a:xfrm rot="-5400000">
            <a:off x="2457972" y="1658052"/>
            <a:ext cx="2156400" cy="3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Booqashada bogga (000's)</a:t>
            </a:r>
            <a:endParaRPr sz="2000"/>
          </a:p>
        </p:txBody>
      </p:sp>
      <p:sp>
        <p:nvSpPr>
          <p:cNvPr id="939" name="Google Shape;939;p84"/>
          <p:cNvSpPr/>
          <p:nvPr/>
        </p:nvSpPr>
        <p:spPr>
          <a:xfrm>
            <a:off x="7718275" y="1003375"/>
            <a:ext cx="840900" cy="1523400"/>
          </a:xfrm>
          <a:prstGeom prst="ellipse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40" name="Google Shape;940;p84"/>
          <p:cNvSpPr txBox="1"/>
          <p:nvPr>
            <p:ph idx="1" type="body"/>
          </p:nvPr>
        </p:nvSpPr>
        <p:spPr>
          <a:xfrm>
            <a:off x="5843684" y="2588762"/>
            <a:ext cx="2974800" cy="988800"/>
          </a:xfrm>
          <a:prstGeom prst="rect">
            <a:avLst/>
          </a:prstGeom>
          <a:solidFill>
            <a:schemeClr val="lt1"/>
          </a:solidFill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Maalgashiga November wuxuu keenay qiyaastii 5000 booqasho oo dheeri ah.</a:t>
            </a:r>
            <a:r>
              <a:rPr lang="en-GB" sz="1400">
                <a:latin typeface="Lexend"/>
              </a:rPr>
              <a:t/>
            </a:r>
            <a:r>
              <a:rPr lang="en-GB" sz="14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4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4" name="Shape 9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5" name="Google Shape;945;p85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Xisaab (Xisaab) suuqgeynta</a:t>
            </a:r>
            <a:endParaRPr/>
          </a:p>
        </p:txBody>
      </p:sp>
      <p:grpSp>
        <p:nvGrpSpPr>
          <p:cNvPr id="946" name="Google Shape;946;p85"/>
          <p:cNvGrpSpPr/>
          <p:nvPr/>
        </p:nvGrpSpPr>
        <p:grpSpPr>
          <a:xfrm rot="5400000">
            <a:off x="5295648" y="820784"/>
            <a:ext cx="3532800" cy="3532800"/>
            <a:chOff x="3818925" y="1059150"/>
            <a:chExt cx="3532800" cy="3532800"/>
          </a:xfrm>
        </p:grpSpPr>
        <p:sp>
          <p:nvSpPr>
            <p:cNvPr id="947" name="Google Shape;947;p85"/>
            <p:cNvSpPr/>
            <p:nvPr/>
          </p:nvSpPr>
          <p:spPr>
            <a:xfrm rot="5400000">
              <a:off x="3818925" y="1059150"/>
              <a:ext cx="3532800" cy="3532800"/>
            </a:xfrm>
            <a:prstGeom prst="pie">
              <a:avLst>
                <a:gd fmla="val 5388155" name="adj1"/>
                <a:gd fmla="val 16200000" name="adj2"/>
              </a:avLst>
            </a:prstGeom>
            <a:solidFill>
              <a:schemeClr val="accent3"/>
            </a:solidFill>
            <a:ln cap="flat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948" name="Google Shape;948;p85"/>
            <p:cNvSpPr/>
            <p:nvPr/>
          </p:nvSpPr>
          <p:spPr>
            <a:xfrm>
              <a:off x="3818925" y="1059150"/>
              <a:ext cx="3532800" cy="3532800"/>
            </a:xfrm>
            <a:prstGeom prst="pie">
              <a:avLst>
                <a:gd fmla="val 0" name="adj1"/>
                <a:gd fmla="val 7548838" name="adj2"/>
              </a:avLst>
            </a:prstGeom>
            <a:solidFill>
              <a:schemeClr val="accent4"/>
            </a:solidFill>
            <a:ln cap="flat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949" name="Google Shape;949;p85"/>
            <p:cNvSpPr/>
            <p:nvPr/>
          </p:nvSpPr>
          <p:spPr>
            <a:xfrm>
              <a:off x="3818925" y="1059150"/>
              <a:ext cx="3532800" cy="3532800"/>
            </a:xfrm>
            <a:prstGeom prst="pie">
              <a:avLst>
                <a:gd fmla="val 7136336" name="adj1"/>
                <a:gd fmla="val 10772712" name="adj2"/>
              </a:avLst>
            </a:prstGeom>
            <a:solidFill>
              <a:schemeClr val="accent5"/>
            </a:solidFill>
            <a:ln cap="flat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50" name="Google Shape;950;p85"/>
          <p:cNvSpPr txBox="1"/>
          <p:nvPr>
            <p:ph idx="1" type="body"/>
          </p:nvPr>
        </p:nvSpPr>
        <p:spPr>
          <a:xfrm>
            <a:off x="6012578" y="1120677"/>
            <a:ext cx="920700" cy="613500"/>
          </a:xfrm>
          <a:prstGeom prst="rect">
            <a:avLst/>
          </a:prstGeom>
          <a:noFill/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lt1"/>
                </a:solidFill>
                <a:latin typeface="Lexend"/>
              </a:rPr>
              <a:t>Iimayl toos ah (Direct email)</a:t>
            </a:r>
            <a:endParaRPr sz="2000">
              <a:solidFill>
                <a:schemeClr val="lt1"/>
              </a:solidFill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lt1"/>
                </a:solidFill>
                <a:latin typeface="Lexend"/>
              </a:rPr>
              <a:t>(</a:t>
            </a:r>
            <a:r>
              <a:rPr lang="en-GB" sz="1100">
                <a:solidFill>
                  <a:schemeClr val="lt1"/>
                </a:solidFill>
                <a:latin typeface="Lexend"/>
                <a:ea typeface="Times New Roman"/>
                <a:cs typeface="Times New Roman"/>
                <a:sym typeface="Times New Roman"/>
              </a:rPr>
              <a:t>20%</a:t>
            </a:r>
            <a:r>
              <a:rPr lang="en-GB" sz="1100">
                <a:solidFill>
                  <a:schemeClr val="lt1"/>
                </a:solidFill>
                <a:latin typeface="Lexend"/>
              </a:rPr>
              <a:t>)</a:t>
            </a:r>
            <a:endParaRPr sz="2000">
              <a:solidFill>
                <a:schemeClr val="lt1"/>
              </a:solidFill>
            </a:endParaRPr>
          </a:p>
        </p:txBody>
      </p:sp>
      <p:sp>
        <p:nvSpPr>
          <p:cNvPr id="951" name="Google Shape;951;p85"/>
          <p:cNvSpPr txBox="1"/>
          <p:nvPr>
            <p:ph idx="1" type="body"/>
          </p:nvPr>
        </p:nvSpPr>
        <p:spPr>
          <a:xfrm>
            <a:off x="5530725" y="2599425"/>
            <a:ext cx="1285800" cy="613500"/>
          </a:xfrm>
          <a:prstGeom prst="rect">
            <a:avLst/>
          </a:prstGeom>
          <a:noFill/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lt1"/>
                </a:solidFill>
                <a:latin typeface="Lexend"/>
              </a:rPr>
              <a:t>Xayaysiis Facebook (Facebook advert)</a:t>
            </a:r>
            <a:endParaRPr sz="2000">
              <a:solidFill>
                <a:schemeClr val="lt1"/>
              </a:solidFill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lt1"/>
                </a:solidFill>
                <a:latin typeface="Lexend"/>
              </a:rPr>
              <a:t>(</a:t>
            </a:r>
            <a:r>
              <a:rPr lang="en-GB" sz="1100">
                <a:solidFill>
                  <a:schemeClr val="lt1"/>
                </a:solidFill>
                <a:latin typeface="Lexend"/>
                <a:ea typeface="Times New Roman"/>
                <a:cs typeface="Times New Roman"/>
                <a:sym typeface="Times New Roman"/>
              </a:rPr>
              <a:t>3</a:t>
            </a:r>
            <a:r>
              <a:rPr lang="en-GB" sz="1100">
                <a:solidFill>
                  <a:schemeClr val="lt1"/>
                </a:solidFill>
                <a:latin typeface="Lexend"/>
                <a:ea typeface="Times New Roman"/>
                <a:cs typeface="Times New Roman"/>
                <a:sym typeface="Times New Roman"/>
              </a:rPr>
              <a:t>0%</a:t>
            </a:r>
            <a:r>
              <a:rPr lang="en-GB" sz="1100">
                <a:solidFill>
                  <a:schemeClr val="lt1"/>
                </a:solidFill>
                <a:latin typeface="Lexend"/>
              </a:rPr>
              <a:t>)</a:t>
            </a:r>
            <a:endParaRPr sz="2000">
              <a:solidFill>
                <a:schemeClr val="lt1"/>
              </a:solidFill>
            </a:endParaRPr>
          </a:p>
        </p:txBody>
      </p:sp>
      <p:sp>
        <p:nvSpPr>
          <p:cNvPr id="952" name="Google Shape;952;p85"/>
          <p:cNvSpPr txBox="1"/>
          <p:nvPr>
            <p:ph idx="1" type="body"/>
          </p:nvPr>
        </p:nvSpPr>
        <p:spPr>
          <a:xfrm>
            <a:off x="7161201" y="2020101"/>
            <a:ext cx="1285800" cy="613500"/>
          </a:xfrm>
          <a:prstGeom prst="rect">
            <a:avLst/>
          </a:prstGeom>
          <a:noFill/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lt1"/>
                </a:solidFill>
                <a:latin typeface="Lexend"/>
              </a:rPr>
              <a:t>Xayaysiis YouTube (YouTube advert)</a:t>
            </a:r>
            <a:r>
              <a:rPr lang="en-GB" sz="1100">
                <a:solidFill>
                  <a:schemeClr val="lt1"/>
                </a:solidFill>
                <a:latin typeface="Lexend"/>
              </a:rPr>
              <a:t/>
            </a:r>
            <a:endParaRPr sz="2000">
              <a:solidFill>
                <a:schemeClr val="lt1"/>
              </a:solidFill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lt1"/>
                </a:solidFill>
                <a:latin typeface="Lexend"/>
              </a:rPr>
              <a:t>(</a:t>
            </a:r>
            <a:r>
              <a:rPr lang="en-GB" sz="1100">
                <a:solidFill>
                  <a:schemeClr val="lt1"/>
                </a:solidFill>
                <a:latin typeface="Lexend"/>
                <a:ea typeface="Times New Roman"/>
                <a:cs typeface="Times New Roman"/>
                <a:sym typeface="Times New Roman"/>
              </a:rPr>
              <a:t>5</a:t>
            </a:r>
            <a:r>
              <a:rPr lang="en-GB" sz="1100">
                <a:solidFill>
                  <a:schemeClr val="lt1"/>
                </a:solidFill>
                <a:latin typeface="Lexend"/>
                <a:ea typeface="Times New Roman"/>
                <a:cs typeface="Times New Roman"/>
                <a:sym typeface="Times New Roman"/>
              </a:rPr>
              <a:t>0%</a:t>
            </a:r>
            <a:r>
              <a:rPr lang="en-GB" sz="1100">
                <a:solidFill>
                  <a:schemeClr val="lt1"/>
                </a:solidFill>
                <a:latin typeface="Lexend"/>
              </a:rPr>
              <a:t>)</a:t>
            </a:r>
            <a:endParaRPr sz="2000">
              <a:solidFill>
                <a:schemeClr val="lt1"/>
              </a:solidFill>
            </a:endParaRPr>
          </a:p>
        </p:txBody>
      </p:sp>
      <p:pic>
        <p:nvPicPr>
          <p:cNvPr id="953" name="Google Shape;953;p85"/>
          <p:cNvPicPr preferRelativeResize="0"/>
          <p:nvPr/>
        </p:nvPicPr>
        <p:blipFill rotWithShape="1">
          <a:blip r:embed="rId3">
            <a:alphaModFix/>
          </a:blip>
          <a:srcRect b="43690" l="0" r="57905" t="0"/>
          <a:stretch/>
        </p:blipFill>
        <p:spPr>
          <a:xfrm flipH="1">
            <a:off x="127140" y="812425"/>
            <a:ext cx="3227151" cy="177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54" name="Google Shape;954;p8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23325" y="2582108"/>
            <a:ext cx="920800" cy="1325976"/>
          </a:xfrm>
          <a:prstGeom prst="rect">
            <a:avLst/>
          </a:prstGeom>
          <a:noFill/>
          <a:ln>
            <a:noFill/>
          </a:ln>
        </p:spPr>
      </p:pic>
      <p:sp>
        <p:nvSpPr>
          <p:cNvPr id="955" name="Google Shape;955;p85"/>
          <p:cNvSpPr txBox="1"/>
          <p:nvPr>
            <p:ph idx="1" type="body"/>
          </p:nvPr>
        </p:nvSpPr>
        <p:spPr>
          <a:xfrm>
            <a:off x="400829" y="846858"/>
            <a:ext cx="2929200" cy="1341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Google analytics waxay ii sheegaysaa halka ay ka yimaadeen 5000 booqdayaasha November ee dheeraadka ah ee boggeyga.</a:t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</a:rPr>
              <a:t/>
            </a:r>
            <a:endParaRPr sz="2000"/>
          </a:p>
        </p:txBody>
      </p:sp>
      <p:sp>
        <p:nvSpPr>
          <p:cNvPr id="956" name="Google Shape;956;p85"/>
          <p:cNvSpPr txBox="1"/>
          <p:nvPr>
            <p:ph idx="1" type="body"/>
          </p:nvPr>
        </p:nvSpPr>
        <p:spPr>
          <a:xfrm>
            <a:off x="1695600" y="2587766"/>
            <a:ext cx="1360800" cy="30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YouTube:</a:t>
            </a:r>
            <a:endParaRPr/>
          </a:p>
        </p:txBody>
      </p:sp>
      <p:sp>
        <p:nvSpPr>
          <p:cNvPr id="957" name="Google Shape;957;p85"/>
          <p:cNvSpPr txBox="1"/>
          <p:nvPr>
            <p:ph idx="1" type="body"/>
          </p:nvPr>
        </p:nvSpPr>
        <p:spPr>
          <a:xfrm>
            <a:off x="1713584" y="2901338"/>
            <a:ext cx="3125400" cy="30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0.5 × 5000 = 2500 booqasho (visits)</a:t>
            </a:r>
            <a:r>
              <a:rPr lang="en-GB">
                <a:latin typeface="Lexend"/>
              </a:rPr>
              <a:t/>
            </a:r>
            <a:endParaRPr/>
          </a:p>
        </p:txBody>
      </p:sp>
      <p:sp>
        <p:nvSpPr>
          <p:cNvPr id="958" name="Google Shape;958;p85"/>
          <p:cNvSpPr txBox="1"/>
          <p:nvPr>
            <p:ph idx="1" type="body"/>
          </p:nvPr>
        </p:nvSpPr>
        <p:spPr>
          <a:xfrm>
            <a:off x="1695600" y="3398598"/>
            <a:ext cx="1523100" cy="30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Facebook:</a:t>
            </a:r>
            <a:r>
              <a:rPr lang="en-GB" sz="1100">
                <a:latin typeface="Lexend"/>
              </a:rPr>
              <a:t/>
            </a:r>
            <a:endParaRPr/>
          </a:p>
        </p:txBody>
      </p:sp>
      <p:sp>
        <p:nvSpPr>
          <p:cNvPr id="959" name="Google Shape;959;p85"/>
          <p:cNvSpPr txBox="1"/>
          <p:nvPr>
            <p:ph idx="1" type="body"/>
          </p:nvPr>
        </p:nvSpPr>
        <p:spPr>
          <a:xfrm>
            <a:off x="1713584" y="3712177"/>
            <a:ext cx="3125400" cy="30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0.3 × 5000 = 1500 booqasho (visits)</a:t>
            </a:r>
            <a:r>
              <a:rPr lang="en-GB">
                <a:latin typeface="Lexend"/>
              </a:rPr>
              <a:t/>
            </a:r>
            <a:endParaRPr/>
          </a:p>
        </p:txBody>
      </p:sp>
      <p:sp>
        <p:nvSpPr>
          <p:cNvPr id="960" name="Google Shape;960;p85"/>
          <p:cNvSpPr txBox="1"/>
          <p:nvPr>
            <p:ph idx="1" type="body"/>
          </p:nvPr>
        </p:nvSpPr>
        <p:spPr>
          <a:xfrm>
            <a:off x="1695600" y="4209448"/>
            <a:ext cx="2181600" cy="30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Iimayl toos ah (Direct email):</a:t>
            </a:r>
            <a:r>
              <a:rPr lang="en-GB" sz="1100">
                <a:latin typeface="Lexend"/>
              </a:rPr>
              <a:t/>
            </a:r>
            <a:endParaRPr/>
          </a:p>
        </p:txBody>
      </p:sp>
      <p:sp>
        <p:nvSpPr>
          <p:cNvPr id="961" name="Google Shape;961;p85"/>
          <p:cNvSpPr txBox="1"/>
          <p:nvPr>
            <p:ph idx="1" type="body"/>
          </p:nvPr>
        </p:nvSpPr>
        <p:spPr>
          <a:xfrm>
            <a:off x="1713584" y="4523017"/>
            <a:ext cx="3125400" cy="30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0.2 × 5000 = 1000 booqasho (visits)</a:t>
            </a:r>
            <a:r>
              <a:rPr lang="en-GB">
                <a:latin typeface="Lexend"/>
              </a:rPr>
              <a:t/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5" name="Shape 9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6" name="Google Shape;966;p8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Xisaab (Xisaab) suuqgeynta</a:t>
            </a:r>
            <a:endParaRPr/>
          </a:p>
        </p:txBody>
      </p:sp>
      <p:sp>
        <p:nvSpPr>
          <p:cNvPr id="967" name="Google Shape;967;p86"/>
          <p:cNvSpPr/>
          <p:nvPr/>
        </p:nvSpPr>
        <p:spPr>
          <a:xfrm rot="10800000">
            <a:off x="5291090" y="820784"/>
            <a:ext cx="3532800" cy="3532800"/>
          </a:xfrm>
          <a:prstGeom prst="pie">
            <a:avLst>
              <a:gd fmla="val 5388155" name="adj1"/>
              <a:gd fmla="val 18021179" name="adj2"/>
            </a:avLst>
          </a:prstGeom>
          <a:solidFill>
            <a:schemeClr val="accent3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68" name="Google Shape;968;p86"/>
          <p:cNvSpPr/>
          <p:nvPr/>
        </p:nvSpPr>
        <p:spPr>
          <a:xfrm rot="7200046">
            <a:off x="5295736" y="820778"/>
            <a:ext cx="3532718" cy="3532718"/>
          </a:xfrm>
          <a:prstGeom prst="pie">
            <a:avLst>
              <a:gd fmla="val 0" name="adj1"/>
              <a:gd fmla="val 6473726" name="adj2"/>
            </a:avLst>
          </a:prstGeom>
          <a:solidFill>
            <a:schemeClr val="accent4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69" name="Google Shape;969;p86"/>
          <p:cNvSpPr/>
          <p:nvPr/>
        </p:nvSpPr>
        <p:spPr>
          <a:xfrm rot="5400000">
            <a:off x="5295648" y="820784"/>
            <a:ext cx="3532800" cy="3532800"/>
          </a:xfrm>
          <a:prstGeom prst="pie">
            <a:avLst>
              <a:gd fmla="val 8151530" name="adj1"/>
              <a:gd fmla="val 10772712" name="adj2"/>
            </a:avLst>
          </a:prstGeom>
          <a:solidFill>
            <a:schemeClr val="accent2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70" name="Google Shape;970;p86"/>
          <p:cNvSpPr txBox="1"/>
          <p:nvPr>
            <p:ph idx="1" type="body"/>
          </p:nvPr>
        </p:nvSpPr>
        <p:spPr>
          <a:xfrm>
            <a:off x="6161124" y="942316"/>
            <a:ext cx="920700" cy="860700"/>
          </a:xfrm>
          <a:prstGeom prst="rect">
            <a:avLst/>
          </a:prstGeom>
          <a:noFill/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lt1"/>
                </a:solidFill>
                <a:latin typeface="Lexend"/>
              </a:rPr>
              <a:t>Xayaysiis Insta (Insta advert)</a:t>
            </a:r>
            <a:r>
              <a:rPr lang="en-GB" sz="1100">
                <a:solidFill>
                  <a:schemeClr val="lt1"/>
                </a:solidFill>
                <a:latin typeface="Lexend"/>
              </a:rPr>
              <a:t/>
            </a:r>
            <a:endParaRPr sz="2000">
              <a:solidFill>
                <a:schemeClr val="lt1"/>
              </a:solidFill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lt1"/>
                </a:solidFill>
                <a:latin typeface="Lexend"/>
              </a:rPr>
              <a:t>(</a:t>
            </a:r>
            <a:r>
              <a:rPr lang="en-GB" sz="1100">
                <a:solidFill>
                  <a:schemeClr val="lt1"/>
                </a:solidFill>
                <a:latin typeface="Lexend"/>
                <a:ea typeface="Times New Roman"/>
                <a:cs typeface="Times New Roman"/>
                <a:sym typeface="Times New Roman"/>
              </a:rPr>
              <a:t>11</a:t>
            </a:r>
            <a:r>
              <a:rPr lang="en-GB" sz="1100">
                <a:solidFill>
                  <a:schemeClr val="lt1"/>
                </a:solidFill>
                <a:latin typeface="Lexend"/>
                <a:ea typeface="Times New Roman"/>
                <a:cs typeface="Times New Roman"/>
                <a:sym typeface="Times New Roman"/>
              </a:rPr>
              <a:t>%</a:t>
            </a:r>
            <a:r>
              <a:rPr lang="en-GB" sz="1100">
                <a:solidFill>
                  <a:schemeClr val="lt1"/>
                </a:solidFill>
                <a:latin typeface="Lexend"/>
              </a:rPr>
              <a:t>)</a:t>
            </a:r>
            <a:endParaRPr sz="2000">
              <a:solidFill>
                <a:schemeClr val="lt1"/>
              </a:solidFill>
            </a:endParaRPr>
          </a:p>
        </p:txBody>
      </p:sp>
      <p:sp>
        <p:nvSpPr>
          <p:cNvPr id="971" name="Google Shape;971;p86"/>
          <p:cNvSpPr txBox="1"/>
          <p:nvPr>
            <p:ph idx="1" type="body"/>
          </p:nvPr>
        </p:nvSpPr>
        <p:spPr>
          <a:xfrm>
            <a:off x="5424589" y="2294965"/>
            <a:ext cx="1285800" cy="613500"/>
          </a:xfrm>
          <a:prstGeom prst="rect">
            <a:avLst/>
          </a:prstGeom>
          <a:noFill/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lt1"/>
                </a:solidFill>
                <a:latin typeface="Lexend"/>
              </a:rPr>
              <a:t>Xayaysiis Facebook (Facebook advert)</a:t>
            </a:r>
            <a:endParaRPr sz="2000">
              <a:solidFill>
                <a:schemeClr val="lt1"/>
              </a:solidFill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lt1"/>
                </a:solidFill>
                <a:latin typeface="Lexend"/>
              </a:rPr>
              <a:t>(</a:t>
            </a:r>
            <a:r>
              <a:rPr lang="en-GB" sz="1100">
                <a:solidFill>
                  <a:schemeClr val="lt1"/>
                </a:solidFill>
                <a:latin typeface="Lexend"/>
                <a:ea typeface="Times New Roman"/>
                <a:cs typeface="Times New Roman"/>
                <a:sym typeface="Times New Roman"/>
              </a:rPr>
              <a:t>28</a:t>
            </a:r>
            <a:r>
              <a:rPr lang="en-GB" sz="1100">
                <a:solidFill>
                  <a:schemeClr val="lt1"/>
                </a:solidFill>
                <a:latin typeface="Lexend"/>
                <a:ea typeface="Times New Roman"/>
                <a:cs typeface="Times New Roman"/>
                <a:sym typeface="Times New Roman"/>
              </a:rPr>
              <a:t>%</a:t>
            </a:r>
            <a:r>
              <a:rPr lang="en-GB" sz="1100">
                <a:solidFill>
                  <a:schemeClr val="lt1"/>
                </a:solidFill>
                <a:latin typeface="Lexend"/>
              </a:rPr>
              <a:t>)</a:t>
            </a:r>
            <a:endParaRPr sz="2000">
              <a:solidFill>
                <a:schemeClr val="lt1"/>
              </a:solidFill>
            </a:endParaRPr>
          </a:p>
        </p:txBody>
      </p:sp>
      <p:sp>
        <p:nvSpPr>
          <p:cNvPr id="972" name="Google Shape;972;p86"/>
          <p:cNvSpPr txBox="1"/>
          <p:nvPr>
            <p:ph idx="1" type="body"/>
          </p:nvPr>
        </p:nvSpPr>
        <p:spPr>
          <a:xfrm>
            <a:off x="7161201" y="2172501"/>
            <a:ext cx="1285800" cy="613500"/>
          </a:xfrm>
          <a:prstGeom prst="rect">
            <a:avLst/>
          </a:prstGeom>
          <a:noFill/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lt1"/>
                </a:solidFill>
                <a:latin typeface="Lexend"/>
              </a:rPr>
              <a:t>Xayaysiis YouTube (YouTube advert)</a:t>
            </a:r>
            <a:endParaRPr sz="2000">
              <a:solidFill>
                <a:schemeClr val="lt1"/>
              </a:solidFill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lt1"/>
                </a:solidFill>
                <a:latin typeface="Lexend"/>
              </a:rPr>
              <a:t>(</a:t>
            </a:r>
            <a:r>
              <a:rPr lang="en-GB" sz="1100">
                <a:solidFill>
                  <a:schemeClr val="lt1"/>
                </a:solidFill>
                <a:latin typeface="Lexend"/>
                <a:ea typeface="Times New Roman"/>
                <a:cs typeface="Times New Roman"/>
                <a:sym typeface="Times New Roman"/>
              </a:rPr>
              <a:t>61</a:t>
            </a:r>
            <a:r>
              <a:rPr lang="en-GB" sz="1100">
                <a:solidFill>
                  <a:schemeClr val="lt1"/>
                </a:solidFill>
                <a:latin typeface="Lexend"/>
                <a:ea typeface="Times New Roman"/>
                <a:cs typeface="Times New Roman"/>
                <a:sym typeface="Times New Roman"/>
              </a:rPr>
              <a:t>%</a:t>
            </a:r>
            <a:r>
              <a:rPr lang="en-GB" sz="1100">
                <a:solidFill>
                  <a:schemeClr val="lt1"/>
                </a:solidFill>
                <a:latin typeface="Lexend"/>
              </a:rPr>
              <a:t>)</a:t>
            </a:r>
            <a:endParaRPr sz="2000">
              <a:solidFill>
                <a:schemeClr val="lt1"/>
              </a:solidFill>
            </a:endParaRPr>
          </a:p>
        </p:txBody>
      </p:sp>
      <p:pic>
        <p:nvPicPr>
          <p:cNvPr id="973" name="Google Shape;973;p86"/>
          <p:cNvPicPr preferRelativeResize="0"/>
          <p:nvPr/>
        </p:nvPicPr>
        <p:blipFill rotWithShape="1">
          <a:blip r:embed="rId3">
            <a:alphaModFix/>
          </a:blip>
          <a:srcRect b="43690" l="0" r="57905" t="0"/>
          <a:stretch/>
        </p:blipFill>
        <p:spPr>
          <a:xfrm flipH="1">
            <a:off x="127151" y="812425"/>
            <a:ext cx="3688724" cy="177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74" name="Google Shape;974;p8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23325" y="2582108"/>
            <a:ext cx="920800" cy="1325976"/>
          </a:xfrm>
          <a:prstGeom prst="rect">
            <a:avLst/>
          </a:prstGeom>
          <a:noFill/>
          <a:ln>
            <a:noFill/>
          </a:ln>
        </p:spPr>
      </p:pic>
      <p:sp>
        <p:nvSpPr>
          <p:cNvPr id="975" name="Google Shape;975;p86"/>
          <p:cNvSpPr txBox="1"/>
          <p:nvPr>
            <p:ph idx="1" type="body"/>
          </p:nvPr>
        </p:nvSpPr>
        <p:spPr>
          <a:xfrm>
            <a:off x="464962" y="846850"/>
            <a:ext cx="3195000" cy="1341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Kuwani waa booqdayaashayda 3000 ee April ee dheeraadka ah. Ma shaqeyn kartaa inta ka timid mid kasta oo ka mid ah warbaahinta?</a:t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</a:rPr>
              <a:t/>
            </a:r>
            <a:endParaRPr sz="2000"/>
          </a:p>
        </p:txBody>
      </p:sp>
      <p:sp>
        <p:nvSpPr>
          <p:cNvPr id="976" name="Google Shape;976;p86"/>
          <p:cNvSpPr txBox="1"/>
          <p:nvPr>
            <p:ph idx="1" type="body"/>
          </p:nvPr>
        </p:nvSpPr>
        <p:spPr>
          <a:xfrm>
            <a:off x="1695600" y="2587766"/>
            <a:ext cx="1360800" cy="30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YouTube:</a:t>
            </a:r>
            <a:endParaRPr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977" name="Google Shape;977;p86"/>
          <p:cNvSpPr txBox="1"/>
          <p:nvPr>
            <p:ph idx="1" type="body"/>
          </p:nvPr>
        </p:nvSpPr>
        <p:spPr>
          <a:xfrm>
            <a:off x="1713574" y="2901350"/>
            <a:ext cx="3532800" cy="30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0.61 × 3000 = 1830 booqashooyin</a:t>
            </a:r>
            <a:r>
              <a:rPr lang="en-GB">
                <a:latin typeface="Lexend"/>
              </a:rPr>
              <a:t/>
            </a:r>
            <a:endParaRPr/>
          </a:p>
        </p:txBody>
      </p:sp>
      <p:sp>
        <p:nvSpPr>
          <p:cNvPr id="978" name="Google Shape;978;p86"/>
          <p:cNvSpPr txBox="1"/>
          <p:nvPr>
            <p:ph idx="1" type="body"/>
          </p:nvPr>
        </p:nvSpPr>
        <p:spPr>
          <a:xfrm>
            <a:off x="1695600" y="3398598"/>
            <a:ext cx="1523100" cy="30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Facebook:</a:t>
            </a:r>
            <a:endParaRPr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979" name="Google Shape;979;p86"/>
          <p:cNvSpPr txBox="1"/>
          <p:nvPr>
            <p:ph idx="1" type="body"/>
          </p:nvPr>
        </p:nvSpPr>
        <p:spPr>
          <a:xfrm>
            <a:off x="1713584" y="3712177"/>
            <a:ext cx="3125400" cy="30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0.28 × 3000 = 840 booqashooyin</a:t>
            </a:r>
            <a:r>
              <a:rPr lang="en-GB">
                <a:latin typeface="Lexend"/>
              </a:rPr>
              <a:t/>
            </a:r>
            <a:endParaRPr/>
          </a:p>
        </p:txBody>
      </p:sp>
      <p:sp>
        <p:nvSpPr>
          <p:cNvPr id="980" name="Google Shape;980;p86"/>
          <p:cNvSpPr txBox="1"/>
          <p:nvPr>
            <p:ph idx="1" type="body"/>
          </p:nvPr>
        </p:nvSpPr>
        <p:spPr>
          <a:xfrm>
            <a:off x="1695600" y="4209448"/>
            <a:ext cx="2181600" cy="30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Insta: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981" name="Google Shape;981;p86"/>
          <p:cNvSpPr txBox="1"/>
          <p:nvPr>
            <p:ph idx="1" type="body"/>
          </p:nvPr>
        </p:nvSpPr>
        <p:spPr>
          <a:xfrm>
            <a:off x="1713584" y="4523017"/>
            <a:ext cx="3125400" cy="30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0.11 × 3000 = 330 booqashooyin</a:t>
            </a:r>
            <a:r>
              <a:rPr lang="en-GB">
                <a:latin typeface="Lexend"/>
              </a:rPr>
              <a:t/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5" name="Shape 9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86" name="Google Shape;986;p87"/>
          <p:cNvGrpSpPr/>
          <p:nvPr/>
        </p:nvGrpSpPr>
        <p:grpSpPr>
          <a:xfrm rot="5400000">
            <a:off x="6236964" y="809999"/>
            <a:ext cx="2572585" cy="2572585"/>
            <a:chOff x="3818925" y="1059150"/>
            <a:chExt cx="3532800" cy="3532800"/>
          </a:xfrm>
        </p:grpSpPr>
        <p:sp>
          <p:nvSpPr>
            <p:cNvPr id="987" name="Google Shape;987;p87"/>
            <p:cNvSpPr/>
            <p:nvPr/>
          </p:nvSpPr>
          <p:spPr>
            <a:xfrm rot="5400000">
              <a:off x="3818925" y="1059150"/>
              <a:ext cx="3532800" cy="3532800"/>
            </a:xfrm>
            <a:prstGeom prst="pie">
              <a:avLst>
                <a:gd fmla="val 5388155" name="adj1"/>
                <a:gd fmla="val 16200000" name="adj2"/>
              </a:avLst>
            </a:prstGeom>
            <a:solidFill>
              <a:schemeClr val="accent3"/>
            </a:solidFill>
            <a:ln cap="flat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9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988" name="Google Shape;988;p87"/>
            <p:cNvSpPr/>
            <p:nvPr/>
          </p:nvSpPr>
          <p:spPr>
            <a:xfrm>
              <a:off x="3818925" y="1059150"/>
              <a:ext cx="3532800" cy="3532800"/>
            </a:xfrm>
            <a:prstGeom prst="pie">
              <a:avLst>
                <a:gd fmla="val 0" name="adj1"/>
                <a:gd fmla="val 7548838" name="adj2"/>
              </a:avLst>
            </a:prstGeom>
            <a:solidFill>
              <a:schemeClr val="accent4"/>
            </a:solidFill>
            <a:ln cap="flat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9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989" name="Google Shape;989;p87"/>
            <p:cNvSpPr/>
            <p:nvPr/>
          </p:nvSpPr>
          <p:spPr>
            <a:xfrm>
              <a:off x="3818925" y="1059150"/>
              <a:ext cx="3532800" cy="3532800"/>
            </a:xfrm>
            <a:prstGeom prst="pie">
              <a:avLst>
                <a:gd fmla="val 7136336" name="adj1"/>
                <a:gd fmla="val 10772712" name="adj2"/>
              </a:avLst>
            </a:prstGeom>
            <a:solidFill>
              <a:schemeClr val="accent5"/>
            </a:solidFill>
            <a:ln cap="flat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9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" name="Google Shape;990;p87"/>
          <p:cNvSpPr txBox="1"/>
          <p:nvPr>
            <p:ph idx="1" type="body"/>
          </p:nvPr>
        </p:nvSpPr>
        <p:spPr>
          <a:xfrm>
            <a:off x="6758851" y="1028573"/>
            <a:ext cx="670500" cy="446700"/>
          </a:xfrm>
          <a:prstGeom prst="rect">
            <a:avLst/>
          </a:prstGeom>
          <a:noFill/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lt1"/>
                </a:solidFill>
                <a:latin typeface="Lexend"/>
              </a:rPr>
              <a:t>Iimayl toos ah</a:t>
            </a:r>
            <a:endParaRPr sz="1500">
              <a:solidFill>
                <a:schemeClr val="lt1"/>
              </a:solidFill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lt1"/>
                </a:solidFill>
                <a:latin typeface="Lexend"/>
              </a:rPr>
              <a:t>(</a:t>
            </a:r>
            <a:r>
              <a:rPr lang="en-GB" sz="1100">
                <a:solidFill>
                  <a:schemeClr val="lt1"/>
                </a:solidFill>
                <a:latin typeface="Lexend"/>
                <a:ea typeface="Times New Roman"/>
                <a:cs typeface="Times New Roman"/>
                <a:sym typeface="Times New Roman"/>
              </a:rPr>
              <a:t>20%</a:t>
            </a:r>
            <a:r>
              <a:rPr lang="en-GB" sz="1100">
                <a:solidFill>
                  <a:schemeClr val="lt1"/>
                </a:solidFill>
                <a:latin typeface="Lexend"/>
              </a:rPr>
              <a:t>)</a:t>
            </a:r>
            <a:endParaRPr sz="1500">
              <a:solidFill>
                <a:schemeClr val="lt1"/>
              </a:solidFill>
            </a:endParaRPr>
          </a:p>
        </p:txBody>
      </p:sp>
      <p:sp>
        <p:nvSpPr>
          <p:cNvPr id="991" name="Google Shape;991;p87"/>
          <p:cNvSpPr txBox="1"/>
          <p:nvPr>
            <p:ph idx="1" type="body"/>
          </p:nvPr>
        </p:nvSpPr>
        <p:spPr>
          <a:xfrm>
            <a:off x="6407943" y="2105467"/>
            <a:ext cx="936300" cy="446700"/>
          </a:xfrm>
          <a:prstGeom prst="rect">
            <a:avLst/>
          </a:prstGeom>
          <a:noFill/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lt1"/>
                </a:solidFill>
                <a:latin typeface="Lexend"/>
              </a:rPr>
              <a:t>Xayaysiis Facebook</a:t>
            </a:r>
            <a:endParaRPr sz="1500">
              <a:solidFill>
                <a:schemeClr val="lt1"/>
              </a:solidFill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lt1"/>
                </a:solidFill>
                <a:latin typeface="Lexend"/>
              </a:rPr>
              <a:t>(</a:t>
            </a:r>
            <a:r>
              <a:rPr lang="en-GB" sz="1100">
                <a:solidFill>
                  <a:schemeClr val="lt1"/>
                </a:solidFill>
                <a:latin typeface="Lexend"/>
                <a:ea typeface="Times New Roman"/>
                <a:cs typeface="Times New Roman"/>
                <a:sym typeface="Times New Roman"/>
              </a:rPr>
              <a:t>30%</a:t>
            </a:r>
            <a:r>
              <a:rPr lang="en-GB" sz="1100">
                <a:solidFill>
                  <a:schemeClr val="lt1"/>
                </a:solidFill>
                <a:latin typeface="Lexend"/>
              </a:rPr>
              <a:t>)</a:t>
            </a:r>
            <a:endParaRPr sz="1500">
              <a:solidFill>
                <a:schemeClr val="lt1"/>
              </a:solidFill>
            </a:endParaRPr>
          </a:p>
        </p:txBody>
      </p:sp>
      <p:sp>
        <p:nvSpPr>
          <p:cNvPr id="992" name="Google Shape;992;p87"/>
          <p:cNvSpPr txBox="1"/>
          <p:nvPr>
            <p:ph idx="1" type="body"/>
          </p:nvPr>
        </p:nvSpPr>
        <p:spPr>
          <a:xfrm>
            <a:off x="7595332" y="1683576"/>
            <a:ext cx="936300" cy="446700"/>
          </a:xfrm>
          <a:prstGeom prst="rect">
            <a:avLst/>
          </a:prstGeom>
          <a:noFill/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lt1"/>
                </a:solidFill>
                <a:latin typeface="Lexend"/>
              </a:rPr>
              <a:t>Xayaysiis YouTube</a:t>
            </a:r>
            <a:endParaRPr sz="1500">
              <a:solidFill>
                <a:schemeClr val="lt1"/>
              </a:solidFill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lt1"/>
                </a:solidFill>
                <a:latin typeface="Lexend"/>
              </a:rPr>
              <a:t>(</a:t>
            </a:r>
            <a:r>
              <a:rPr lang="en-GB" sz="1100">
                <a:solidFill>
                  <a:schemeClr val="lt1"/>
                </a:solidFill>
                <a:latin typeface="Lexend"/>
                <a:ea typeface="Times New Roman"/>
                <a:cs typeface="Times New Roman"/>
                <a:sym typeface="Times New Roman"/>
              </a:rPr>
              <a:t>50%</a:t>
            </a:r>
            <a:r>
              <a:rPr lang="en-GB" sz="1100">
                <a:solidFill>
                  <a:schemeClr val="lt1"/>
                </a:solidFill>
                <a:latin typeface="Lexend"/>
              </a:rPr>
              <a:t>)</a:t>
            </a:r>
            <a:endParaRPr sz="1500">
              <a:solidFill>
                <a:schemeClr val="lt1"/>
              </a:solidFill>
            </a:endParaRPr>
          </a:p>
        </p:txBody>
      </p:sp>
      <p:pic>
        <p:nvPicPr>
          <p:cNvPr descr="&lt;math xmlns=&quot;http://www.w3.org/1998/Math/MathML&quot; display=&quot;block&quot; data-is-equatio=&quot;1&quot; data-latex=&quot;\frac{£625}{2500}=£0.25&quot;&gt;&lt;mfrac&gt;&lt;mrow&gt;&lt;mrow data-mjx-texclass=&quot;ORD&quot;&gt;&lt;mo&gt;£&lt;/mo&gt;&lt;/mrow&gt;&lt;mn&gt;625&lt;/mn&gt;&lt;/mrow&gt;&lt;mn&gt;2500&lt;/mn&gt;&lt;/mfrac&gt;&lt;mo&gt;=&lt;/mo&gt;&lt;mrow data-mjx-texclass=&quot;ORD&quot;&gt;&lt;mo&gt;£&lt;/mo&gt;&lt;/mrow&gt;&lt;mn&gt;0.25&lt;/mn&gt;&lt;/math&gt;" id="993" name="Google Shape;993;p87" title="the fraction with numerator pound sign 625 and denominator 2500 equals pound sign 0.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7800" y="3796475"/>
            <a:ext cx="1872766" cy="690775"/>
          </a:xfrm>
          <a:prstGeom prst="rect">
            <a:avLst/>
          </a:prstGeom>
          <a:noFill/>
          <a:ln>
            <a:noFill/>
          </a:ln>
        </p:spPr>
      </p:pic>
      <p:sp>
        <p:nvSpPr>
          <p:cNvPr id="994" name="Google Shape;994;p87"/>
          <p:cNvSpPr txBox="1"/>
          <p:nvPr>
            <p:ph idx="1" type="body"/>
          </p:nvPr>
        </p:nvSpPr>
        <p:spPr>
          <a:xfrm>
            <a:off x="2152800" y="2853158"/>
            <a:ext cx="3360300" cy="30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Iimayl toos ah: 1000 booqasho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latin typeface="Lexend"/>
              </a:rPr>
              <a:t/>
            </a:r>
            <a:endParaRPr sz="2100"/>
          </a:p>
        </p:txBody>
      </p:sp>
      <p:sp>
        <p:nvSpPr>
          <p:cNvPr id="995" name="Google Shape;995;p8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Xisaab (Xisaab) suuqgeynta</a:t>
            </a:r>
            <a:endParaRPr/>
          </a:p>
        </p:txBody>
      </p:sp>
      <p:pic>
        <p:nvPicPr>
          <p:cNvPr id="996" name="Google Shape;996;p87"/>
          <p:cNvPicPr preferRelativeResize="0"/>
          <p:nvPr/>
        </p:nvPicPr>
        <p:blipFill rotWithShape="1">
          <a:blip r:embed="rId4">
            <a:alphaModFix/>
          </a:blip>
          <a:srcRect b="43690" l="0" r="57905" t="0"/>
          <a:stretch/>
        </p:blipFill>
        <p:spPr>
          <a:xfrm flipH="1">
            <a:off x="127149" y="812425"/>
            <a:ext cx="4928676" cy="1415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97" name="Google Shape;997;p8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31300" y="2124900"/>
            <a:ext cx="826677" cy="1190448"/>
          </a:xfrm>
          <a:prstGeom prst="rect">
            <a:avLst/>
          </a:prstGeom>
          <a:noFill/>
          <a:ln>
            <a:noFill/>
          </a:ln>
        </p:spPr>
      </p:pic>
      <p:sp>
        <p:nvSpPr>
          <p:cNvPr id="998" name="Google Shape;998;p87"/>
          <p:cNvSpPr txBox="1"/>
          <p:nvPr>
            <p:ph idx="1" type="body"/>
          </p:nvPr>
        </p:nvSpPr>
        <p:spPr>
          <a:xfrm>
            <a:off x="545150" y="839975"/>
            <a:ext cx="4275900" cy="1072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Kuwani waa booqashooyinkayga dheeraadka ah ee 5000 ee Nofeembar. Waan ogahay in YouTube shaqeeyo laakiin waa qaali!</a:t>
            </a:r>
            <a:r>
              <a:rPr lang="en-GB" sz="1400">
                <a:latin typeface="Lexend"/>
              </a:rPr>
              <a:t/>
            </a:r>
            <a:r>
              <a:rPr lang="en-GB" sz="14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400">
                <a:latin typeface="Lexend"/>
              </a:rPr>
              <a:t/>
            </a:r>
            <a:endParaRPr sz="2000"/>
          </a:p>
        </p:txBody>
      </p:sp>
      <p:sp>
        <p:nvSpPr>
          <p:cNvPr id="999" name="Google Shape;999;p87"/>
          <p:cNvSpPr txBox="1"/>
          <p:nvPr>
            <p:ph idx="1" type="body"/>
          </p:nvPr>
        </p:nvSpPr>
        <p:spPr>
          <a:xfrm>
            <a:off x="2152800" y="2084991"/>
            <a:ext cx="2876400" cy="30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>
                <a:latin typeface="Lexend"/>
              </a:rPr>
              <a:t>YouTube: 2500 booqasho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>
                <a:latin typeface="Lexend"/>
              </a:rPr>
              <a:t/>
            </a:r>
            <a:endParaRPr/>
          </a:p>
        </p:txBody>
      </p:sp>
      <p:sp>
        <p:nvSpPr>
          <p:cNvPr id="1000" name="Google Shape;1000;p87"/>
          <p:cNvSpPr txBox="1"/>
          <p:nvPr>
            <p:ph idx="1" type="body"/>
          </p:nvPr>
        </p:nvSpPr>
        <p:spPr>
          <a:xfrm>
            <a:off x="2152800" y="2469075"/>
            <a:ext cx="3125400" cy="30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>
                <a:latin typeface="Lexend"/>
              </a:rPr>
              <a:t>Facebook: 1500 booqasho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>
                <a:latin typeface="Lexend"/>
              </a:rPr>
              <a:t/>
            </a:r>
            <a:endParaRPr/>
          </a:p>
        </p:txBody>
      </p:sp>
      <p:sp>
        <p:nvSpPr>
          <p:cNvPr id="1001" name="Google Shape;1001;p87"/>
          <p:cNvSpPr txBox="1"/>
          <p:nvPr>
            <p:ph idx="1" type="body"/>
          </p:nvPr>
        </p:nvSpPr>
        <p:spPr>
          <a:xfrm>
            <a:off x="6236984" y="3365092"/>
            <a:ext cx="2496900" cy="30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Iimayl toos ah: £140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 sz="2100"/>
          </a:p>
        </p:txBody>
      </p:sp>
      <p:sp>
        <p:nvSpPr>
          <p:cNvPr id="1002" name="Google Shape;1002;p87"/>
          <p:cNvSpPr txBox="1"/>
          <p:nvPr>
            <p:ph idx="1" type="body"/>
          </p:nvPr>
        </p:nvSpPr>
        <p:spPr>
          <a:xfrm>
            <a:off x="324000" y="3365092"/>
            <a:ext cx="2221200" cy="30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>
                <a:latin typeface="Lexend"/>
              </a:rPr>
              <a:t>YouTube: £625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/>
          </a:p>
        </p:txBody>
      </p:sp>
      <p:sp>
        <p:nvSpPr>
          <p:cNvPr id="1003" name="Google Shape;1003;p87"/>
          <p:cNvSpPr txBox="1"/>
          <p:nvPr>
            <p:ph idx="1" type="body"/>
          </p:nvPr>
        </p:nvSpPr>
        <p:spPr>
          <a:xfrm>
            <a:off x="3372000" y="3365092"/>
            <a:ext cx="2328600" cy="30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>
                <a:latin typeface="Lexend"/>
              </a:rPr>
              <a:t>Facebook: £270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7" name="Shape 10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8" name="Google Shape;1008;p88"/>
          <p:cNvPicPr preferRelativeResize="0"/>
          <p:nvPr/>
        </p:nvPicPr>
        <p:blipFill rotWithShape="1">
          <a:blip r:embed="rId3">
            <a:alphaModFix/>
          </a:blip>
          <a:srcRect b="43690" l="0" r="57905" t="0"/>
          <a:stretch/>
        </p:blipFill>
        <p:spPr>
          <a:xfrm flipH="1">
            <a:off x="30273" y="812425"/>
            <a:ext cx="6081802" cy="14156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£140}{1000}=£0.14&quot;&gt;&lt;mfrac&gt;&lt;mrow&gt;&lt;mrow data-mjx-texclass=&quot;ORD&quot;&gt;&lt;mo&gt;£&lt;/mo&gt;&lt;/mrow&gt;&lt;mn&gt;140&lt;/mn&gt;&lt;/mrow&gt;&lt;mn&gt;1000&lt;/mn&gt;&lt;/mfrac&gt;&lt;mo&gt;=&lt;/mo&gt;&lt;mrow data-mjx-texclass=&quot;ORD&quot;&gt;&lt;mo&gt;£&lt;/mo&gt;&lt;/mrow&gt;&lt;mn&gt;0.14&lt;/mn&gt;&lt;/math&gt;" id="1009" name="Google Shape;1009;p88" title="the fraction with numerator pound sign 140 and denominator 1000 equals pound sign 0.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312813" y="3781099"/>
            <a:ext cx="1898424" cy="6907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£270}{1500}=£0.18&quot;&gt;&lt;mfrac&gt;&lt;mrow&gt;&lt;mrow data-mjx-texclass=&quot;ORD&quot;&gt;&lt;mo&gt;£&lt;/mo&gt;&lt;/mrow&gt;&lt;mn&gt;270&lt;/mn&gt;&lt;/mrow&gt;&lt;mn&gt;1500&lt;/mn&gt;&lt;/mfrac&gt;&lt;mo&gt;=&lt;/mo&gt;&lt;mrow data-mjx-texclass=&quot;ORD&quot;&gt;&lt;mo&gt;£&lt;/mo&gt;&lt;/mrow&gt;&lt;mn&gt;0.18&lt;/mn&gt;&lt;/math&gt;" id="1010" name="Google Shape;1010;p88" title="the fraction with numerator pound sign 270 and denominator 1500 equals pound sign 0.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513711" y="3777017"/>
            <a:ext cx="1883480" cy="6907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£625}{2500}=£0.25&quot;&gt;&lt;mfrac&gt;&lt;mrow&gt;&lt;mrow data-mjx-texclass=&quot;ORD&quot;&gt;&lt;mo&gt;£&lt;/mo&gt;&lt;/mrow&gt;&lt;mn&gt;625&lt;/mn&gt;&lt;/mrow&gt;&lt;mn&gt;2500&lt;/mn&gt;&lt;/mfrac&gt;&lt;mo&gt;=&lt;/mo&gt;&lt;mrow data-mjx-texclass=&quot;ORD&quot;&gt;&lt;mo&gt;£&lt;/mo&gt;&lt;/mrow&gt;&lt;mn&gt;0.25&lt;/mn&gt;&lt;/math&gt;" id="1011" name="Google Shape;1011;p88" title="the fraction with numerator pound sign 625 and denominator 2500 equals pound sign 0.2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87800" y="3781052"/>
            <a:ext cx="1872766" cy="690775"/>
          </a:xfrm>
          <a:prstGeom prst="rect">
            <a:avLst/>
          </a:prstGeom>
          <a:noFill/>
          <a:ln>
            <a:noFill/>
          </a:ln>
        </p:spPr>
      </p:pic>
      <p:sp>
        <p:nvSpPr>
          <p:cNvPr id="1012" name="Google Shape;1012;p8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Xisaab (Xisaab) suuqgeynta</a:t>
            </a:r>
            <a:endParaRPr/>
          </a:p>
        </p:txBody>
      </p:sp>
      <p:pic>
        <p:nvPicPr>
          <p:cNvPr id="1013" name="Google Shape;1013;p8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31300" y="2124900"/>
            <a:ext cx="826677" cy="1190448"/>
          </a:xfrm>
          <a:prstGeom prst="rect">
            <a:avLst/>
          </a:prstGeom>
          <a:noFill/>
          <a:ln>
            <a:noFill/>
          </a:ln>
        </p:spPr>
      </p:pic>
      <p:sp>
        <p:nvSpPr>
          <p:cNvPr id="1014" name="Google Shape;1014;p88"/>
          <p:cNvSpPr txBox="1"/>
          <p:nvPr>
            <p:ph idx="1" type="body"/>
          </p:nvPr>
        </p:nvSpPr>
        <p:spPr>
          <a:xfrm>
            <a:off x="2152800" y="2084991"/>
            <a:ext cx="2876400" cy="30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>
                <a:latin typeface="Lexend"/>
              </a:rPr>
              <a:t>YouTube: 2500 booqasho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>
                <a:latin typeface="Lexend"/>
              </a:rPr>
              <a:t/>
            </a:r>
            <a:endParaRPr/>
          </a:p>
        </p:txBody>
      </p:sp>
      <p:sp>
        <p:nvSpPr>
          <p:cNvPr id="1015" name="Google Shape;1015;p88"/>
          <p:cNvSpPr txBox="1"/>
          <p:nvPr>
            <p:ph idx="1" type="body"/>
          </p:nvPr>
        </p:nvSpPr>
        <p:spPr>
          <a:xfrm>
            <a:off x="2152800" y="2469075"/>
            <a:ext cx="3125400" cy="30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>
                <a:latin typeface="Lexend"/>
              </a:rPr>
              <a:t>Facebook: 1500 booqasho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>
                <a:latin typeface="Lexend"/>
              </a:rPr>
              <a:t/>
            </a:r>
            <a:endParaRPr/>
          </a:p>
        </p:txBody>
      </p:sp>
      <p:sp>
        <p:nvSpPr>
          <p:cNvPr id="1016" name="Google Shape;1016;p88"/>
          <p:cNvSpPr txBox="1"/>
          <p:nvPr>
            <p:ph idx="1" type="body"/>
          </p:nvPr>
        </p:nvSpPr>
        <p:spPr>
          <a:xfrm>
            <a:off x="6236984" y="3350008"/>
            <a:ext cx="2496900" cy="30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Iimayl toos ah: £140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 sz="2100"/>
          </a:p>
        </p:txBody>
      </p:sp>
      <p:sp>
        <p:nvSpPr>
          <p:cNvPr id="1017" name="Google Shape;1017;p88"/>
          <p:cNvSpPr txBox="1"/>
          <p:nvPr>
            <p:ph idx="1" type="body"/>
          </p:nvPr>
        </p:nvSpPr>
        <p:spPr>
          <a:xfrm>
            <a:off x="324000" y="3350008"/>
            <a:ext cx="2221200" cy="30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>
                <a:latin typeface="Lexend"/>
              </a:rPr>
              <a:t>YouTube: £625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/>
          </a:p>
        </p:txBody>
      </p:sp>
      <p:sp>
        <p:nvSpPr>
          <p:cNvPr id="1018" name="Google Shape;1018;p88"/>
          <p:cNvSpPr txBox="1"/>
          <p:nvPr>
            <p:ph idx="1" type="body"/>
          </p:nvPr>
        </p:nvSpPr>
        <p:spPr>
          <a:xfrm>
            <a:off x="3372000" y="3350008"/>
            <a:ext cx="2328600" cy="30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>
                <a:latin typeface="Lexend"/>
              </a:rPr>
              <a:t>Facebook: £270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/>
          </a:p>
        </p:txBody>
      </p:sp>
      <p:sp>
        <p:nvSpPr>
          <p:cNvPr id="1019" name="Google Shape;1019;p88"/>
          <p:cNvSpPr txBox="1"/>
          <p:nvPr>
            <p:ph idx="1" type="body"/>
          </p:nvPr>
        </p:nvSpPr>
        <p:spPr>
          <a:xfrm>
            <a:off x="558348" y="839975"/>
            <a:ext cx="5401800" cy="1072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Waxay ku kacdaa £0.25 in la soo saaro booqde kasta markaan xayaysiiyo YouTube. Ma shaqayn kartaa in Facebook ama email ay yihiin qiime (value) ka fiican?</a:t>
            </a:r>
            <a:r>
              <a:rPr lang="en-GB" sz="14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400">
                <a:latin typeface="Lexend"/>
              </a:rPr>
              <a:t/>
            </a:r>
            <a:endParaRPr sz="2000"/>
          </a:p>
        </p:txBody>
      </p:sp>
      <p:sp>
        <p:nvSpPr>
          <p:cNvPr id="1020" name="Google Shape;1020;p88"/>
          <p:cNvSpPr txBox="1"/>
          <p:nvPr>
            <p:ph idx="1" type="body"/>
          </p:nvPr>
        </p:nvSpPr>
        <p:spPr>
          <a:xfrm>
            <a:off x="2152800" y="2853158"/>
            <a:ext cx="3360300" cy="30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Email toos ah: 1000 booqasho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latin typeface="Lexend"/>
              </a:rPr>
              <a:t/>
            </a:r>
            <a:endParaRPr sz="2100"/>
          </a:p>
        </p:txBody>
      </p:sp>
      <p:sp>
        <p:nvSpPr>
          <p:cNvPr id="1021" name="Google Shape;1021;p88"/>
          <p:cNvSpPr txBox="1"/>
          <p:nvPr>
            <p:ph idx="1" type="body"/>
          </p:nvPr>
        </p:nvSpPr>
        <p:spPr>
          <a:xfrm>
            <a:off x="324680" y="4516307"/>
            <a:ext cx="7885200" cy="30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Facebook iyo email toos ah ayaa ka jaban YouTube xayaysiis.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grpSp>
        <p:nvGrpSpPr>
          <p:cNvPr id="1022" name="Google Shape;1022;p88"/>
          <p:cNvGrpSpPr/>
          <p:nvPr/>
        </p:nvGrpSpPr>
        <p:grpSpPr>
          <a:xfrm rot="5400000">
            <a:off x="6236964" y="809999"/>
            <a:ext cx="2572585" cy="2572585"/>
            <a:chOff x="3818925" y="1059150"/>
            <a:chExt cx="3532800" cy="3532800"/>
          </a:xfrm>
        </p:grpSpPr>
        <p:sp>
          <p:nvSpPr>
            <p:cNvPr id="1023" name="Google Shape;1023;p88"/>
            <p:cNvSpPr/>
            <p:nvPr/>
          </p:nvSpPr>
          <p:spPr>
            <a:xfrm rot="5400000">
              <a:off x="3818925" y="1059150"/>
              <a:ext cx="3532800" cy="3532800"/>
            </a:xfrm>
            <a:prstGeom prst="pie">
              <a:avLst>
                <a:gd fmla="val 5388155" name="adj1"/>
                <a:gd fmla="val 16200000" name="adj2"/>
              </a:avLst>
            </a:prstGeom>
            <a:solidFill>
              <a:schemeClr val="accent3"/>
            </a:solidFill>
            <a:ln cap="flat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9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024" name="Google Shape;1024;p88"/>
            <p:cNvSpPr/>
            <p:nvPr/>
          </p:nvSpPr>
          <p:spPr>
            <a:xfrm>
              <a:off x="3818925" y="1059150"/>
              <a:ext cx="3532800" cy="3532800"/>
            </a:xfrm>
            <a:prstGeom prst="pie">
              <a:avLst>
                <a:gd fmla="val 0" name="adj1"/>
                <a:gd fmla="val 7548838" name="adj2"/>
              </a:avLst>
            </a:prstGeom>
            <a:solidFill>
              <a:schemeClr val="accent4"/>
            </a:solidFill>
            <a:ln cap="flat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9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025" name="Google Shape;1025;p88"/>
            <p:cNvSpPr/>
            <p:nvPr/>
          </p:nvSpPr>
          <p:spPr>
            <a:xfrm>
              <a:off x="3818925" y="1059150"/>
              <a:ext cx="3532800" cy="3532800"/>
            </a:xfrm>
            <a:prstGeom prst="pie">
              <a:avLst>
                <a:gd fmla="val 7136336" name="adj1"/>
                <a:gd fmla="val 10772712" name="adj2"/>
              </a:avLst>
            </a:prstGeom>
            <a:solidFill>
              <a:schemeClr val="accent5"/>
            </a:solidFill>
            <a:ln cap="flat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9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026" name="Google Shape;1026;p88"/>
          <p:cNvSpPr txBox="1"/>
          <p:nvPr>
            <p:ph idx="1" type="body"/>
          </p:nvPr>
        </p:nvSpPr>
        <p:spPr>
          <a:xfrm>
            <a:off x="6758851" y="1028573"/>
            <a:ext cx="670500" cy="446700"/>
          </a:xfrm>
          <a:prstGeom prst="rect">
            <a:avLst/>
          </a:prstGeom>
          <a:noFill/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lt1"/>
                </a:solidFill>
                <a:latin typeface="Lexend"/>
              </a:rPr>
              <a:t>Email toos ah</a:t>
            </a:r>
            <a:endParaRPr sz="1500">
              <a:solidFill>
                <a:schemeClr val="lt1"/>
              </a:solidFill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lt1"/>
                </a:solidFill>
                <a:latin typeface="Lexend"/>
              </a:rPr>
              <a:t>(</a:t>
            </a:r>
            <a:r>
              <a:rPr lang="en-GB" sz="1100">
                <a:solidFill>
                  <a:schemeClr val="lt1"/>
                </a:solidFill>
                <a:latin typeface="Lexend"/>
                <a:ea typeface="Times New Roman"/>
                <a:cs typeface="Times New Roman"/>
                <a:sym typeface="Times New Roman"/>
              </a:rPr>
              <a:t>20%</a:t>
            </a:r>
            <a:r>
              <a:rPr lang="en-GB" sz="1100">
                <a:solidFill>
                  <a:schemeClr val="lt1"/>
                </a:solidFill>
                <a:latin typeface="Lexend"/>
              </a:rPr>
              <a:t>)</a:t>
            </a:r>
            <a:endParaRPr sz="1500">
              <a:solidFill>
                <a:schemeClr val="lt1"/>
              </a:solidFill>
            </a:endParaRPr>
          </a:p>
        </p:txBody>
      </p:sp>
      <p:sp>
        <p:nvSpPr>
          <p:cNvPr id="1027" name="Google Shape;1027;p88"/>
          <p:cNvSpPr txBox="1"/>
          <p:nvPr>
            <p:ph idx="1" type="body"/>
          </p:nvPr>
        </p:nvSpPr>
        <p:spPr>
          <a:xfrm>
            <a:off x="6407943" y="2105467"/>
            <a:ext cx="936300" cy="446700"/>
          </a:xfrm>
          <a:prstGeom prst="rect">
            <a:avLst/>
          </a:prstGeom>
          <a:noFill/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lt1"/>
                </a:solidFill>
                <a:latin typeface="Lexend"/>
              </a:rPr>
              <a:t>Xayaysiis Facebook</a:t>
            </a:r>
            <a:endParaRPr sz="1500">
              <a:solidFill>
                <a:schemeClr val="lt1"/>
              </a:solidFill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lt1"/>
                </a:solidFill>
                <a:latin typeface="Lexend"/>
              </a:rPr>
              <a:t>(</a:t>
            </a:r>
            <a:r>
              <a:rPr lang="en-GB" sz="1100">
                <a:solidFill>
                  <a:schemeClr val="lt1"/>
                </a:solidFill>
                <a:latin typeface="Lexend"/>
                <a:ea typeface="Times New Roman"/>
                <a:cs typeface="Times New Roman"/>
                <a:sym typeface="Times New Roman"/>
              </a:rPr>
              <a:t>30%</a:t>
            </a:r>
            <a:r>
              <a:rPr lang="en-GB" sz="1100">
                <a:solidFill>
                  <a:schemeClr val="lt1"/>
                </a:solidFill>
                <a:latin typeface="Lexend"/>
              </a:rPr>
              <a:t>)</a:t>
            </a:r>
            <a:endParaRPr sz="1500">
              <a:solidFill>
                <a:schemeClr val="lt1"/>
              </a:solidFill>
            </a:endParaRPr>
          </a:p>
        </p:txBody>
      </p:sp>
      <p:sp>
        <p:nvSpPr>
          <p:cNvPr id="1028" name="Google Shape;1028;p88"/>
          <p:cNvSpPr txBox="1"/>
          <p:nvPr>
            <p:ph idx="1" type="body"/>
          </p:nvPr>
        </p:nvSpPr>
        <p:spPr>
          <a:xfrm>
            <a:off x="7595332" y="1683576"/>
            <a:ext cx="936300" cy="446700"/>
          </a:xfrm>
          <a:prstGeom prst="rect">
            <a:avLst/>
          </a:prstGeom>
          <a:noFill/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lt1"/>
                </a:solidFill>
                <a:latin typeface="Lexend"/>
              </a:rPr>
              <a:t>Xayaysiis YouTube</a:t>
            </a:r>
            <a:endParaRPr sz="1500">
              <a:solidFill>
                <a:schemeClr val="lt1"/>
              </a:solidFill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lt1"/>
                </a:solidFill>
                <a:latin typeface="Lexend"/>
              </a:rPr>
              <a:t>(</a:t>
            </a:r>
            <a:r>
              <a:rPr lang="en-GB" sz="1100">
                <a:solidFill>
                  <a:schemeClr val="lt1"/>
                </a:solidFill>
                <a:latin typeface="Lexend"/>
                <a:ea typeface="Times New Roman"/>
                <a:cs typeface="Times New Roman"/>
                <a:sym typeface="Times New Roman"/>
              </a:rPr>
              <a:t>50%</a:t>
            </a:r>
            <a:r>
              <a:rPr lang="en-GB" sz="1100">
                <a:solidFill>
                  <a:schemeClr val="lt1"/>
                </a:solidFill>
                <a:latin typeface="Lexend"/>
              </a:rPr>
              <a:t>)</a:t>
            </a:r>
            <a:endParaRPr sz="1500">
              <a:solidFill>
                <a:schemeClr val="lt1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2" name="Shape 10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3" name="Google Shape;1033;p89"/>
          <p:cNvPicPr preferRelativeResize="0"/>
          <p:nvPr/>
        </p:nvPicPr>
        <p:blipFill rotWithShape="1">
          <a:blip r:embed="rId3">
            <a:alphaModFix/>
          </a:blip>
          <a:srcRect b="43690" l="0" r="57905" t="0"/>
          <a:stretch/>
        </p:blipFill>
        <p:spPr>
          <a:xfrm flipH="1">
            <a:off x="-45923" y="812425"/>
            <a:ext cx="8789724" cy="1415600"/>
          </a:xfrm>
          <a:prstGeom prst="rect">
            <a:avLst/>
          </a:prstGeom>
          <a:noFill/>
          <a:ln>
            <a:noFill/>
          </a:ln>
        </p:spPr>
      </p:pic>
      <p:sp>
        <p:nvSpPr>
          <p:cNvPr id="1034" name="Google Shape;1034;p89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Xisaab (Xisaab) suuqgeynta</a:t>
            </a:r>
            <a:endParaRPr/>
          </a:p>
        </p:txBody>
      </p:sp>
      <p:pic>
        <p:nvPicPr>
          <p:cNvPr id="1035" name="Google Shape;1035;p8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31300" y="2124900"/>
            <a:ext cx="826677" cy="1190448"/>
          </a:xfrm>
          <a:prstGeom prst="rect">
            <a:avLst/>
          </a:prstGeom>
          <a:noFill/>
          <a:ln>
            <a:noFill/>
          </a:ln>
        </p:spPr>
      </p:pic>
      <p:sp>
        <p:nvSpPr>
          <p:cNvPr id="1036" name="Google Shape;1036;p89"/>
          <p:cNvSpPr txBox="1"/>
          <p:nvPr>
            <p:ph idx="1" type="body"/>
          </p:nvPr>
        </p:nvSpPr>
        <p:spPr>
          <a:xfrm>
            <a:off x="6236984" y="3288892"/>
            <a:ext cx="2496900" cy="30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Email toos ah: £140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 sz="2100"/>
          </a:p>
        </p:txBody>
      </p:sp>
      <p:sp>
        <p:nvSpPr>
          <p:cNvPr id="1037" name="Google Shape;1037;p89"/>
          <p:cNvSpPr txBox="1"/>
          <p:nvPr>
            <p:ph idx="1" type="body"/>
          </p:nvPr>
        </p:nvSpPr>
        <p:spPr>
          <a:xfrm>
            <a:off x="324000" y="3288892"/>
            <a:ext cx="2221200" cy="30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YouTube: £625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/>
          </a:p>
        </p:txBody>
      </p:sp>
      <p:sp>
        <p:nvSpPr>
          <p:cNvPr id="1038" name="Google Shape;1038;p89"/>
          <p:cNvSpPr txBox="1"/>
          <p:nvPr>
            <p:ph idx="1" type="body"/>
          </p:nvPr>
        </p:nvSpPr>
        <p:spPr>
          <a:xfrm>
            <a:off x="3372000" y="3288892"/>
            <a:ext cx="2328600" cy="30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Facebook: £270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/>
          </a:p>
        </p:txBody>
      </p:sp>
      <p:sp>
        <p:nvSpPr>
          <p:cNvPr id="1039" name="Google Shape;1039;p89"/>
          <p:cNvSpPr txBox="1"/>
          <p:nvPr>
            <p:ph idx="1" type="body"/>
          </p:nvPr>
        </p:nvSpPr>
        <p:spPr>
          <a:xfrm>
            <a:off x="616500" y="870591"/>
            <a:ext cx="7983900" cy="1072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Google analytics waxay i sheegtaa meesha dadku aadaan markay booqdaan websaytkeyga. Waxay i sheegtaa in 1 ka mid ah 50 booqde uu iibsado. Waxaan sameeyaa celcelis ahaan £12 faa'iido (profit) iib kasta.</a:t>
            </a:r>
            <a:r>
              <a:rPr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r>
              <a:rPr lang="en-GB" sz="14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400">
                <a:latin typeface="Lexend"/>
              </a:rPr>
              <a:t/>
            </a:r>
            <a:r>
              <a:rPr lang="en-GB" sz="14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4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400">
                <a:latin typeface="Lexend"/>
              </a:rPr>
              <a:t/>
            </a:r>
            <a:r>
              <a:rPr lang="en-GB" sz="14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400">
                <a:latin typeface="Lexend"/>
              </a:rPr>
              <a:t/>
            </a:r>
            <a:r>
              <a:rPr b="1"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 sz="2000"/>
          </a:p>
        </p:txBody>
      </p:sp>
      <p:sp>
        <p:nvSpPr>
          <p:cNvPr id="1040" name="Google Shape;1040;p89"/>
          <p:cNvSpPr txBox="1"/>
          <p:nvPr>
            <p:ph idx="1" type="body"/>
          </p:nvPr>
        </p:nvSpPr>
        <p:spPr>
          <a:xfrm>
            <a:off x="6282568" y="4096816"/>
            <a:ext cx="2080200" cy="30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£0.14 × 50 = £7</a:t>
            </a:r>
            <a:endParaRPr sz="2000"/>
          </a:p>
        </p:txBody>
      </p:sp>
      <p:sp>
        <p:nvSpPr>
          <p:cNvPr id="1041" name="Google Shape;1041;p89"/>
          <p:cNvSpPr txBox="1"/>
          <p:nvPr>
            <p:ph idx="1" type="body"/>
          </p:nvPr>
        </p:nvSpPr>
        <p:spPr>
          <a:xfrm>
            <a:off x="324000" y="3685192"/>
            <a:ext cx="1883400" cy="348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£0.25 booqasho kasta</a:t>
            </a:r>
            <a:r>
              <a:rPr lang="en-GB" sz="1800">
                <a:latin typeface="Lexend"/>
              </a:rPr>
              <a:t/>
            </a:r>
            <a:r>
              <a:rPr lang="en-GB" sz="1800">
                <a:latin typeface="Lexend"/>
              </a:rPr>
              <a:t/>
            </a:r>
            <a:endParaRPr sz="2000"/>
          </a:p>
        </p:txBody>
      </p:sp>
      <p:sp>
        <p:nvSpPr>
          <p:cNvPr id="1042" name="Google Shape;1042;p89"/>
          <p:cNvSpPr txBox="1"/>
          <p:nvPr>
            <p:ph idx="1" type="body"/>
          </p:nvPr>
        </p:nvSpPr>
        <p:spPr>
          <a:xfrm>
            <a:off x="3372000" y="3685192"/>
            <a:ext cx="1883400" cy="348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£0.18 booqasho kasta</a:t>
            </a:r>
            <a:r>
              <a:rPr lang="en-GB" sz="1800">
                <a:latin typeface="Lexend"/>
              </a:rPr>
              <a:t/>
            </a:r>
            <a:endParaRPr sz="2000"/>
          </a:p>
        </p:txBody>
      </p:sp>
      <p:sp>
        <p:nvSpPr>
          <p:cNvPr id="1043" name="Google Shape;1043;p89"/>
          <p:cNvSpPr txBox="1"/>
          <p:nvPr>
            <p:ph idx="1" type="body"/>
          </p:nvPr>
        </p:nvSpPr>
        <p:spPr>
          <a:xfrm>
            <a:off x="6282568" y="3685192"/>
            <a:ext cx="1883400" cy="348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£0.14 booqasho kasta</a:t>
            </a:r>
            <a:r>
              <a:rPr lang="en-GB" sz="1800">
                <a:latin typeface="Lexend"/>
              </a:rPr>
              <a:t/>
            </a:r>
            <a:endParaRPr sz="2000"/>
          </a:p>
        </p:txBody>
      </p:sp>
      <p:sp>
        <p:nvSpPr>
          <p:cNvPr id="1044" name="Google Shape;1044;p89"/>
          <p:cNvSpPr txBox="1"/>
          <p:nvPr>
            <p:ph idx="1" type="body"/>
          </p:nvPr>
        </p:nvSpPr>
        <p:spPr>
          <a:xfrm>
            <a:off x="6282560" y="4462509"/>
            <a:ext cx="2221200" cy="348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12 − 7 = £5 faa'iido (profit)</a:t>
            </a:r>
            <a:r>
              <a:rPr b="1" lang="en-GB" sz="1800">
                <a:latin typeface="Lexend"/>
              </a:rPr>
              <a:t/>
            </a:r>
            <a:endParaRPr b="1" sz="2000"/>
          </a:p>
        </p:txBody>
      </p:sp>
      <p:pic>
        <p:nvPicPr>
          <p:cNvPr id="1045" name="Google Shape;1045;p89"/>
          <p:cNvPicPr preferRelativeResize="0"/>
          <p:nvPr/>
        </p:nvPicPr>
        <p:blipFill rotWithShape="1">
          <a:blip r:embed="rId3">
            <a:alphaModFix/>
          </a:blip>
          <a:srcRect b="43690" l="0" r="57905" t="0"/>
          <a:stretch/>
        </p:blipFill>
        <p:spPr>
          <a:xfrm flipH="1">
            <a:off x="2392475" y="2123139"/>
            <a:ext cx="5490575" cy="1025349"/>
          </a:xfrm>
          <a:prstGeom prst="rect">
            <a:avLst/>
          </a:prstGeom>
          <a:noFill/>
          <a:ln>
            <a:noFill/>
          </a:ln>
        </p:spPr>
      </p:pic>
      <p:sp>
        <p:nvSpPr>
          <p:cNvPr id="1046" name="Google Shape;1046;p89"/>
          <p:cNvSpPr txBox="1"/>
          <p:nvPr>
            <p:ph idx="1" type="body"/>
          </p:nvPr>
        </p:nvSpPr>
        <p:spPr>
          <a:xfrm>
            <a:off x="2826300" y="2211924"/>
            <a:ext cx="5118000" cy="613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Waxaan weli haystaa faa'iido (profit) markaan xayaysiiyo iyada oo loo marayo olole email toos ah.</a:t>
            </a:r>
            <a:r>
              <a:rPr b="1"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 sz="20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0" name="Shape 10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1" name="Google Shape;1051;p90"/>
          <p:cNvPicPr preferRelativeResize="0"/>
          <p:nvPr/>
        </p:nvPicPr>
        <p:blipFill rotWithShape="1">
          <a:blip r:embed="rId3">
            <a:alphaModFix/>
          </a:blip>
          <a:srcRect b="43690" l="0" r="57905" t="0"/>
          <a:stretch/>
        </p:blipFill>
        <p:spPr>
          <a:xfrm flipH="1">
            <a:off x="-45923" y="812425"/>
            <a:ext cx="8789724" cy="1415600"/>
          </a:xfrm>
          <a:prstGeom prst="rect">
            <a:avLst/>
          </a:prstGeom>
          <a:noFill/>
          <a:ln>
            <a:noFill/>
          </a:ln>
        </p:spPr>
      </p:pic>
      <p:sp>
        <p:nvSpPr>
          <p:cNvPr id="1052" name="Google Shape;1052;p90"/>
          <p:cNvSpPr txBox="1"/>
          <p:nvPr>
            <p:ph idx="1" type="body"/>
          </p:nvPr>
        </p:nvSpPr>
        <p:spPr>
          <a:xfrm>
            <a:off x="616500" y="870591"/>
            <a:ext cx="7983900" cy="1072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Google analytics waxay i sheegtaa meesha dadku aadaan markay booqdaan websaytkeyga. Waxay i sheegtaa in 1 ka mid ah 50 booqde uu iibsado. Waxaan sameeyaa celcelis ahaan £12 faa'iido (profit) iib kasta.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latin typeface="Lexend"/>
              </a:rPr>
              <a:t/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latin typeface="Lexend"/>
              </a:rPr>
              <a:t/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latin typeface="Lexend"/>
              </a:rPr>
              <a:t/>
            </a:r>
            <a:r>
              <a:rPr b="1" lang="en-GB" sz="1800">
                <a:latin typeface="Lexend"/>
              </a:rPr>
              <a:t/>
            </a:r>
            <a:r>
              <a:rPr lang="en-GB" sz="1800">
                <a:latin typeface="Lexend"/>
              </a:rPr>
              <a:t/>
            </a:r>
            <a:r>
              <a:rPr lang="en-GB" sz="1800">
                <a:latin typeface="Lexend"/>
              </a:rPr>
              <a:t/>
            </a:r>
            <a:endParaRPr sz="2000"/>
          </a:p>
        </p:txBody>
      </p:sp>
      <p:sp>
        <p:nvSpPr>
          <p:cNvPr id="1053" name="Google Shape;1053;p90"/>
          <p:cNvSpPr txBox="1"/>
          <p:nvPr>
            <p:ph idx="1" type="body"/>
          </p:nvPr>
        </p:nvSpPr>
        <p:spPr>
          <a:xfrm>
            <a:off x="6282568" y="4096816"/>
            <a:ext cx="2080200" cy="30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£0.14 × 50 = £7</a:t>
            </a:r>
            <a:endParaRPr sz="2000"/>
          </a:p>
        </p:txBody>
      </p:sp>
      <p:sp>
        <p:nvSpPr>
          <p:cNvPr id="1054" name="Google Shape;1054;p90"/>
          <p:cNvSpPr txBox="1"/>
          <p:nvPr>
            <p:ph idx="1" type="body"/>
          </p:nvPr>
        </p:nvSpPr>
        <p:spPr>
          <a:xfrm>
            <a:off x="6282560" y="4462509"/>
            <a:ext cx="2221200" cy="348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12 − 7 = £5 faa'iido (profit)</a:t>
            </a:r>
            <a:r>
              <a:rPr b="1" lang="en-GB" sz="1800">
                <a:latin typeface="Lexend"/>
              </a:rPr>
              <a:t/>
            </a:r>
            <a:endParaRPr b="1" sz="2000"/>
          </a:p>
        </p:txBody>
      </p:sp>
      <p:sp>
        <p:nvSpPr>
          <p:cNvPr id="1055" name="Google Shape;1055;p9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Xisaab (Xisaab) suuqgeynta</a:t>
            </a:r>
            <a:endParaRPr/>
          </a:p>
        </p:txBody>
      </p:sp>
      <p:pic>
        <p:nvPicPr>
          <p:cNvPr id="1056" name="Google Shape;1056;p9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31300" y="2124900"/>
            <a:ext cx="826677" cy="1190448"/>
          </a:xfrm>
          <a:prstGeom prst="rect">
            <a:avLst/>
          </a:prstGeom>
          <a:noFill/>
          <a:ln>
            <a:noFill/>
          </a:ln>
        </p:spPr>
      </p:pic>
      <p:sp>
        <p:nvSpPr>
          <p:cNvPr id="1057" name="Google Shape;1057;p90"/>
          <p:cNvSpPr txBox="1"/>
          <p:nvPr>
            <p:ph idx="1" type="body"/>
          </p:nvPr>
        </p:nvSpPr>
        <p:spPr>
          <a:xfrm>
            <a:off x="324000" y="3288892"/>
            <a:ext cx="2221200" cy="30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YouTube: £625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/>
          </a:p>
        </p:txBody>
      </p:sp>
      <p:sp>
        <p:nvSpPr>
          <p:cNvPr id="1058" name="Google Shape;1058;p90"/>
          <p:cNvSpPr txBox="1"/>
          <p:nvPr>
            <p:ph idx="1" type="body"/>
          </p:nvPr>
        </p:nvSpPr>
        <p:spPr>
          <a:xfrm>
            <a:off x="3372000" y="3288892"/>
            <a:ext cx="2328600" cy="30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Facebook: £270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/>
          </a:p>
        </p:txBody>
      </p:sp>
      <p:sp>
        <p:nvSpPr>
          <p:cNvPr id="1059" name="Google Shape;1059;p90"/>
          <p:cNvSpPr txBox="1"/>
          <p:nvPr>
            <p:ph idx="1" type="body"/>
          </p:nvPr>
        </p:nvSpPr>
        <p:spPr>
          <a:xfrm>
            <a:off x="3371660" y="4096816"/>
            <a:ext cx="2080200" cy="30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£0.18 × 50 = £9</a:t>
            </a:r>
            <a:endParaRPr sz="2000"/>
          </a:p>
        </p:txBody>
      </p:sp>
      <p:sp>
        <p:nvSpPr>
          <p:cNvPr id="1060" name="Google Shape;1060;p90"/>
          <p:cNvSpPr txBox="1"/>
          <p:nvPr>
            <p:ph idx="1" type="body"/>
          </p:nvPr>
        </p:nvSpPr>
        <p:spPr>
          <a:xfrm>
            <a:off x="324000" y="3685192"/>
            <a:ext cx="1883400" cy="348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£0.25 booqasho kasta</a:t>
            </a:r>
            <a:r>
              <a:rPr lang="en-GB" sz="1800">
                <a:latin typeface="Lexend"/>
              </a:rPr>
              <a:t/>
            </a:r>
            <a:endParaRPr sz="2000"/>
          </a:p>
        </p:txBody>
      </p:sp>
      <p:sp>
        <p:nvSpPr>
          <p:cNvPr id="1061" name="Google Shape;1061;p90"/>
          <p:cNvSpPr txBox="1"/>
          <p:nvPr>
            <p:ph idx="1" type="body"/>
          </p:nvPr>
        </p:nvSpPr>
        <p:spPr>
          <a:xfrm>
            <a:off x="3372000" y="3685192"/>
            <a:ext cx="1883400" cy="348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£0.18 booqasho kasta</a:t>
            </a:r>
            <a:r>
              <a:rPr lang="en-GB" sz="1800">
                <a:latin typeface="Lexend"/>
              </a:rPr>
              <a:t/>
            </a:r>
            <a:endParaRPr sz="2000"/>
          </a:p>
        </p:txBody>
      </p:sp>
      <p:sp>
        <p:nvSpPr>
          <p:cNvPr id="1062" name="Google Shape;1062;p90"/>
          <p:cNvSpPr txBox="1"/>
          <p:nvPr>
            <p:ph idx="1" type="body"/>
          </p:nvPr>
        </p:nvSpPr>
        <p:spPr>
          <a:xfrm>
            <a:off x="6282568" y="3685192"/>
            <a:ext cx="1883400" cy="348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£0.14 booqasho kasta</a:t>
            </a:r>
            <a:r>
              <a:rPr lang="en-GB" sz="1800">
                <a:latin typeface="Lexend"/>
              </a:rPr>
              <a:t/>
            </a:r>
            <a:endParaRPr sz="2000"/>
          </a:p>
        </p:txBody>
      </p:sp>
      <p:sp>
        <p:nvSpPr>
          <p:cNvPr id="1063" name="Google Shape;1063;p90"/>
          <p:cNvSpPr txBox="1"/>
          <p:nvPr>
            <p:ph idx="1" type="body"/>
          </p:nvPr>
        </p:nvSpPr>
        <p:spPr>
          <a:xfrm>
            <a:off x="3371652" y="4462509"/>
            <a:ext cx="2221200" cy="348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12 − 9 = £3 faa'iido (profit)</a:t>
            </a:r>
            <a:r>
              <a:rPr b="1"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 b="1"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064" name="Google Shape;1064;p90"/>
          <p:cNvSpPr txBox="1"/>
          <p:nvPr>
            <p:ph idx="1" type="body"/>
          </p:nvPr>
        </p:nvSpPr>
        <p:spPr>
          <a:xfrm>
            <a:off x="6236984" y="3288892"/>
            <a:ext cx="2496900" cy="30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Iimayl toos ah: £140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 sz="2100"/>
          </a:p>
        </p:txBody>
      </p:sp>
      <p:sp>
        <p:nvSpPr>
          <p:cNvPr id="1065" name="Google Shape;1065;p90"/>
          <p:cNvSpPr txBox="1"/>
          <p:nvPr>
            <p:ph idx="1" type="body"/>
          </p:nvPr>
        </p:nvSpPr>
        <p:spPr>
          <a:xfrm>
            <a:off x="2076600" y="2298300"/>
            <a:ext cx="6427200" cy="30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Saciid wali ma ilaashanayaa faa'iido (profit) marka uu xayaysiiyo Facebook iyo YouTube?</a:t>
            </a:r>
            <a:r>
              <a:rPr lang="en-GB">
                <a:latin typeface="Lexend"/>
              </a:rPr>
              <a:t/>
            </a:r>
            <a:r>
              <a:rPr lang="en-GB">
                <a:latin typeface="Lexend"/>
              </a:rPr>
              <a:t/>
            </a:r>
            <a:r>
              <a:rPr b="1" lang="en-GB">
                <a:latin typeface="Lexend"/>
              </a:rPr>
              <a:t/>
            </a:r>
            <a:r>
              <a:rPr lang="en-GB">
                <a:latin typeface="Lexend"/>
              </a:rPr>
              <a:t/>
            </a:r>
            <a:endParaRPr/>
          </a:p>
        </p:txBody>
      </p:sp>
      <p:sp>
        <p:nvSpPr>
          <p:cNvPr id="1066" name="Google Shape;1066;p90"/>
          <p:cNvSpPr txBox="1"/>
          <p:nvPr>
            <p:ph idx="1" type="body"/>
          </p:nvPr>
        </p:nvSpPr>
        <p:spPr>
          <a:xfrm>
            <a:off x="323647" y="4096825"/>
            <a:ext cx="2634900" cy="30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£0.25 × 50 = £12.50</a:t>
            </a:r>
            <a:endParaRPr sz="2000"/>
          </a:p>
        </p:txBody>
      </p:sp>
      <p:sp>
        <p:nvSpPr>
          <p:cNvPr id="1067" name="Google Shape;1067;p90"/>
          <p:cNvSpPr txBox="1"/>
          <p:nvPr>
            <p:ph idx="1" type="body"/>
          </p:nvPr>
        </p:nvSpPr>
        <p:spPr>
          <a:xfrm>
            <a:off x="323650" y="4462500"/>
            <a:ext cx="2925900" cy="348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12 − 12.50 = £0.50 khasaare (loss)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1" name="Shape 10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2" name="Google Shape;1072;p91"/>
          <p:cNvPicPr preferRelativeResize="0"/>
          <p:nvPr/>
        </p:nvPicPr>
        <p:blipFill rotWithShape="1">
          <a:blip r:embed="rId3">
            <a:alphaModFix/>
          </a:blip>
          <a:srcRect b="43690" l="0" r="57905" t="0"/>
          <a:stretch/>
        </p:blipFill>
        <p:spPr>
          <a:xfrm flipH="1">
            <a:off x="-45923" y="812425"/>
            <a:ext cx="8789724" cy="1415600"/>
          </a:xfrm>
          <a:prstGeom prst="rect">
            <a:avLst/>
          </a:prstGeom>
          <a:noFill/>
          <a:ln>
            <a:noFill/>
          </a:ln>
        </p:spPr>
      </p:pic>
      <p:sp>
        <p:nvSpPr>
          <p:cNvPr id="1073" name="Google Shape;1073;p91"/>
          <p:cNvSpPr txBox="1"/>
          <p:nvPr>
            <p:ph idx="1" type="body"/>
          </p:nvPr>
        </p:nvSpPr>
        <p:spPr>
          <a:xfrm>
            <a:off x="616500" y="870591"/>
            <a:ext cx="7983900" cy="1072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Google analytics sidoo kale waxay ii sheegtaa halka dadku aadaan markay booqdaan shabakadayda. Waxay ii sheegtaa in 1 ka mid ah 50 booqdayaashu ay iibsadaan. Waxaan helaa celcelis ahaan £12 faa'iido (profit) iib kasta.</a:t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</a:rPr>
              <a:t/>
            </a:r>
            <a:r>
              <a:rPr b="1"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 sz="2000"/>
          </a:p>
        </p:txBody>
      </p:sp>
      <p:sp>
        <p:nvSpPr>
          <p:cNvPr id="1074" name="Google Shape;1074;p91"/>
          <p:cNvSpPr txBox="1"/>
          <p:nvPr>
            <p:ph idx="1" type="body"/>
          </p:nvPr>
        </p:nvSpPr>
        <p:spPr>
          <a:xfrm>
            <a:off x="6282568" y="4096816"/>
            <a:ext cx="2080200" cy="30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£0.14 × 50 = £7</a:t>
            </a:r>
            <a:endParaRPr sz="2000"/>
          </a:p>
        </p:txBody>
      </p:sp>
      <p:sp>
        <p:nvSpPr>
          <p:cNvPr id="1075" name="Google Shape;1075;p91"/>
          <p:cNvSpPr txBox="1"/>
          <p:nvPr>
            <p:ph idx="1" type="body"/>
          </p:nvPr>
        </p:nvSpPr>
        <p:spPr>
          <a:xfrm>
            <a:off x="6282560" y="4462509"/>
            <a:ext cx="2221200" cy="348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12 − 7 = £5 faa'iido (profit)</a:t>
            </a:r>
            <a:r>
              <a:rPr b="1" lang="en-GB" sz="1800">
                <a:latin typeface="Lexend"/>
              </a:rPr>
              <a:t/>
            </a:r>
            <a:endParaRPr b="1" sz="2000"/>
          </a:p>
        </p:txBody>
      </p:sp>
      <p:sp>
        <p:nvSpPr>
          <p:cNvPr id="1076" name="Google Shape;1076;p9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Xisaab (Xisaab) suuqgeynta</a:t>
            </a:r>
            <a:endParaRPr/>
          </a:p>
        </p:txBody>
      </p:sp>
      <p:pic>
        <p:nvPicPr>
          <p:cNvPr id="1077" name="Google Shape;1077;p9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31300" y="2124900"/>
            <a:ext cx="826677" cy="1190448"/>
          </a:xfrm>
          <a:prstGeom prst="rect">
            <a:avLst/>
          </a:prstGeom>
          <a:noFill/>
          <a:ln>
            <a:noFill/>
          </a:ln>
        </p:spPr>
      </p:pic>
      <p:sp>
        <p:nvSpPr>
          <p:cNvPr id="1078" name="Google Shape;1078;p91"/>
          <p:cNvSpPr txBox="1"/>
          <p:nvPr>
            <p:ph idx="1" type="body"/>
          </p:nvPr>
        </p:nvSpPr>
        <p:spPr>
          <a:xfrm>
            <a:off x="324000" y="3288892"/>
            <a:ext cx="2221200" cy="30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YouTube: £625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/>
          </a:p>
        </p:txBody>
      </p:sp>
      <p:sp>
        <p:nvSpPr>
          <p:cNvPr id="1079" name="Google Shape;1079;p91"/>
          <p:cNvSpPr txBox="1"/>
          <p:nvPr>
            <p:ph idx="1" type="body"/>
          </p:nvPr>
        </p:nvSpPr>
        <p:spPr>
          <a:xfrm>
            <a:off x="3372000" y="3288892"/>
            <a:ext cx="2328600" cy="30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Facebook: £270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/>
          </a:p>
        </p:txBody>
      </p:sp>
      <p:sp>
        <p:nvSpPr>
          <p:cNvPr id="1080" name="Google Shape;1080;p91"/>
          <p:cNvSpPr txBox="1"/>
          <p:nvPr>
            <p:ph idx="1" type="body"/>
          </p:nvPr>
        </p:nvSpPr>
        <p:spPr>
          <a:xfrm>
            <a:off x="3371660" y="4096816"/>
            <a:ext cx="2080200" cy="30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£0.18 × 50 = £9</a:t>
            </a:r>
            <a:endParaRPr sz="2000"/>
          </a:p>
        </p:txBody>
      </p:sp>
      <p:sp>
        <p:nvSpPr>
          <p:cNvPr id="1081" name="Google Shape;1081;p91"/>
          <p:cNvSpPr txBox="1"/>
          <p:nvPr>
            <p:ph idx="1" type="body"/>
          </p:nvPr>
        </p:nvSpPr>
        <p:spPr>
          <a:xfrm>
            <a:off x="324000" y="3685192"/>
            <a:ext cx="1883400" cy="348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£0.25 booqasho kasta</a:t>
            </a:r>
            <a:r>
              <a:rPr lang="en-GB" sz="1800">
                <a:latin typeface="Lexend"/>
              </a:rPr>
              <a:t/>
            </a:r>
            <a:endParaRPr sz="2000"/>
          </a:p>
        </p:txBody>
      </p:sp>
      <p:sp>
        <p:nvSpPr>
          <p:cNvPr id="1082" name="Google Shape;1082;p91"/>
          <p:cNvSpPr txBox="1"/>
          <p:nvPr>
            <p:ph idx="1" type="body"/>
          </p:nvPr>
        </p:nvSpPr>
        <p:spPr>
          <a:xfrm>
            <a:off x="3372000" y="3685192"/>
            <a:ext cx="1883400" cy="348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£0.18 booqasho kasta</a:t>
            </a:r>
            <a:r>
              <a:rPr lang="en-GB" sz="1800">
                <a:latin typeface="Lexend"/>
              </a:rPr>
              <a:t/>
            </a:r>
            <a:endParaRPr sz="2000"/>
          </a:p>
        </p:txBody>
      </p:sp>
      <p:sp>
        <p:nvSpPr>
          <p:cNvPr id="1083" name="Google Shape;1083;p91"/>
          <p:cNvSpPr txBox="1"/>
          <p:nvPr>
            <p:ph idx="1" type="body"/>
          </p:nvPr>
        </p:nvSpPr>
        <p:spPr>
          <a:xfrm>
            <a:off x="6282568" y="3685192"/>
            <a:ext cx="1883400" cy="348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£0.14 booqasho kasta</a:t>
            </a:r>
            <a:r>
              <a:rPr lang="en-GB" sz="1800">
                <a:latin typeface="Lexend"/>
              </a:rPr>
              <a:t/>
            </a:r>
            <a:endParaRPr sz="2000"/>
          </a:p>
        </p:txBody>
      </p:sp>
      <p:sp>
        <p:nvSpPr>
          <p:cNvPr id="1084" name="Google Shape;1084;p91"/>
          <p:cNvSpPr txBox="1"/>
          <p:nvPr>
            <p:ph idx="1" type="body"/>
          </p:nvPr>
        </p:nvSpPr>
        <p:spPr>
          <a:xfrm>
            <a:off x="3371652" y="4462509"/>
            <a:ext cx="2221200" cy="348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12 − 9 = £3 faa'iido (profit)</a:t>
            </a:r>
            <a:r>
              <a:rPr b="1"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 b="1"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085" name="Google Shape;1085;p91"/>
          <p:cNvSpPr txBox="1"/>
          <p:nvPr>
            <p:ph idx="1" type="body"/>
          </p:nvPr>
        </p:nvSpPr>
        <p:spPr>
          <a:xfrm>
            <a:off x="6236984" y="3288892"/>
            <a:ext cx="2496900" cy="30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Iimayl toos ah: £140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 sz="2100"/>
          </a:p>
        </p:txBody>
      </p:sp>
      <p:sp>
        <p:nvSpPr>
          <p:cNvPr id="1086" name="Google Shape;1086;p91"/>
          <p:cNvSpPr txBox="1"/>
          <p:nvPr>
            <p:ph idx="1" type="body"/>
          </p:nvPr>
        </p:nvSpPr>
        <p:spPr>
          <a:xfrm>
            <a:off x="1457425" y="2298300"/>
            <a:ext cx="7371600" cy="941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Qaababka xayaysiinta qaaliga ah waxay yareeyaan faa'iidada (profit), laakiin waxay kaa caawin karaan horumarinta aqoonsiga astaanta (brand recognition) iyo iibka soo noqnoqda. Ganacsiyadu waxay u baahan yihiin inay isku dheelitiraan khatarta (risk) iyo abaalmarinta (reward) maalgashiga noocan oo kale ah.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r>
              <a:rPr b="1" lang="en-GB" sz="1100"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087" name="Google Shape;1087;p91"/>
          <p:cNvSpPr txBox="1"/>
          <p:nvPr>
            <p:ph idx="1" type="body"/>
          </p:nvPr>
        </p:nvSpPr>
        <p:spPr>
          <a:xfrm>
            <a:off x="323647" y="4096825"/>
            <a:ext cx="2634900" cy="30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£0.25 × 50 = £12.50</a:t>
            </a:r>
            <a:endParaRPr sz="2000"/>
          </a:p>
        </p:txBody>
      </p:sp>
      <p:sp>
        <p:nvSpPr>
          <p:cNvPr id="1088" name="Google Shape;1088;p91"/>
          <p:cNvSpPr txBox="1"/>
          <p:nvPr>
            <p:ph idx="1" type="body"/>
          </p:nvPr>
        </p:nvSpPr>
        <p:spPr>
          <a:xfrm>
            <a:off x="323650" y="4462500"/>
            <a:ext cx="2925900" cy="348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12 − 12.50 = £0.50 khasaare (loss)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2" name="Shape 10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3" name="Google Shape;1093;p92"/>
          <p:cNvSpPr txBox="1"/>
          <p:nvPr>
            <p:ph idx="1" type="body"/>
          </p:nvPr>
        </p:nvSpPr>
        <p:spPr>
          <a:xfrm>
            <a:off x="324000" y="759300"/>
            <a:ext cx="3492000" cy="356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1) 'Saciid Sleepwear' waa si fiican u aasaasay suuqa dharka hurdada. Saddex jeer sanadkan waxay ku kharash gareeyeen wax ka yar £5000 ololeyaal xayaysiis oo khadka ah.</a:t>
            </a:r>
            <a:r>
              <a:rPr lang="en-GB" sz="1800">
                <a:latin typeface="Lexend"/>
              </a:rPr>
              <a:t/>
            </a:r>
            <a:r>
              <a:rPr lang="en-GB" sz="1800">
                <a:latin typeface="Lexend"/>
              </a:rPr>
              <a:t/>
            </a:r>
            <a:r>
              <a:rPr lang="en-GB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latin typeface="Lexend"/>
              </a:rPr>
              <a:t/>
            </a:r>
            <a:endParaRPr sz="2000"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Goorma ayay ahaayeen ololeyaashan?</a:t>
            </a:r>
            <a:endParaRPr sz="2000"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Kee baa ahaa kan ugu waxtarka badan?</a:t>
            </a:r>
            <a:endParaRPr sz="2000"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Sidee ku ogaatay?</a:t>
            </a:r>
            <a:endParaRPr sz="2000"/>
          </a:p>
        </p:txBody>
      </p:sp>
      <p:sp>
        <p:nvSpPr>
          <p:cNvPr id="1094" name="Google Shape;1094;p92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Xisaab (Xisaab) ee suuqgeynta</a:t>
            </a:r>
            <a:endParaRPr/>
          </a:p>
        </p:txBody>
      </p:sp>
      <p:pic>
        <p:nvPicPr>
          <p:cNvPr id="1095" name="Google Shape;1095;p9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06725" y="988075"/>
            <a:ext cx="4711649" cy="3082727"/>
          </a:xfrm>
          <a:prstGeom prst="rect">
            <a:avLst/>
          </a:prstGeom>
          <a:noFill/>
          <a:ln>
            <a:noFill/>
          </a:ln>
        </p:spPr>
      </p:pic>
      <p:sp>
        <p:nvSpPr>
          <p:cNvPr id="1096" name="Google Shape;1096;p92"/>
          <p:cNvSpPr txBox="1"/>
          <p:nvPr>
            <p:ph idx="4294967295" type="body"/>
          </p:nvPr>
        </p:nvSpPr>
        <p:spPr>
          <a:xfrm>
            <a:off x="8111368" y="4096792"/>
            <a:ext cx="840900" cy="3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Bil</a:t>
            </a:r>
            <a:endParaRPr sz="1800"/>
          </a:p>
        </p:txBody>
      </p:sp>
      <p:sp>
        <p:nvSpPr>
          <p:cNvPr id="1097" name="Google Shape;1097;p92"/>
          <p:cNvSpPr txBox="1"/>
          <p:nvPr>
            <p:ph idx="4294967295" type="body"/>
          </p:nvPr>
        </p:nvSpPr>
        <p:spPr>
          <a:xfrm rot="-5400000">
            <a:off x="2899864" y="1718944"/>
            <a:ext cx="2156400" cy="3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Booqashada goobta (000's)</a:t>
            </a:r>
            <a:endParaRPr sz="180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1" name="Shape 1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2" name="Google Shape;1102;p93"/>
          <p:cNvSpPr txBox="1"/>
          <p:nvPr>
            <p:ph idx="1" type="body"/>
          </p:nvPr>
        </p:nvSpPr>
        <p:spPr>
          <a:xfrm>
            <a:off x="324000" y="759300"/>
            <a:ext cx="5665500" cy="140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2) 'Saciid's Sleepwear' hada si fiican ayuu ugu xoqan yahay suuqa sariiraha. Waxay ku bixiyaan xayaysiisyada hoose waxayna soo jiitaan 14 000 booqdayaal dheeri ah oo websaydhkooda yimaada.</a:t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</a:rPr>
              <a:t/>
            </a:r>
            <a:endParaRPr sz="2000"/>
          </a:p>
        </p:txBody>
      </p:sp>
      <p:sp>
        <p:nvSpPr>
          <p:cNvPr id="1103" name="Google Shape;1103;p93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Xisaab (Xisaab) ee suuqgeynta</a:t>
            </a:r>
            <a:endParaRPr/>
          </a:p>
        </p:txBody>
      </p:sp>
      <p:sp>
        <p:nvSpPr>
          <p:cNvPr id="1104" name="Google Shape;1104;p93"/>
          <p:cNvSpPr/>
          <p:nvPr/>
        </p:nvSpPr>
        <p:spPr>
          <a:xfrm rot="10800000">
            <a:off x="5291090" y="820784"/>
            <a:ext cx="3532800" cy="3532800"/>
          </a:xfrm>
          <a:prstGeom prst="pie">
            <a:avLst>
              <a:gd fmla="val 5388155" name="adj1"/>
              <a:gd fmla="val 11574783" name="adj2"/>
            </a:avLst>
          </a:prstGeom>
          <a:solidFill>
            <a:schemeClr val="accent3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05" name="Google Shape;1105;p93"/>
          <p:cNvSpPr/>
          <p:nvPr/>
        </p:nvSpPr>
        <p:spPr>
          <a:xfrm rot="7200046">
            <a:off x="5295736" y="820778"/>
            <a:ext cx="3532718" cy="3532718"/>
          </a:xfrm>
          <a:prstGeom prst="pie">
            <a:avLst>
              <a:gd fmla="val 18447359" name="adj1"/>
              <a:gd fmla="val 379946" name="adj2"/>
            </a:avLst>
          </a:prstGeom>
          <a:solidFill>
            <a:schemeClr val="accent4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06" name="Google Shape;1106;p93"/>
          <p:cNvSpPr/>
          <p:nvPr/>
        </p:nvSpPr>
        <p:spPr>
          <a:xfrm rot="5400000">
            <a:off x="5295648" y="820784"/>
            <a:ext cx="3532800" cy="3532800"/>
          </a:xfrm>
          <a:prstGeom prst="pie">
            <a:avLst>
              <a:gd fmla="val 2090036" name="adj1"/>
              <a:gd fmla="val 10772712" name="adj2"/>
            </a:avLst>
          </a:prstGeom>
          <a:solidFill>
            <a:schemeClr val="accent2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07" name="Google Shape;1107;p93"/>
          <p:cNvSpPr txBox="1"/>
          <p:nvPr>
            <p:ph idx="4294967295" type="body"/>
          </p:nvPr>
        </p:nvSpPr>
        <p:spPr>
          <a:xfrm>
            <a:off x="5734200" y="1841408"/>
            <a:ext cx="920700" cy="860700"/>
          </a:xfrm>
          <a:prstGeom prst="rect">
            <a:avLst/>
          </a:prstGeom>
          <a:noFill/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lt1"/>
                </a:solidFill>
                <a:latin typeface="Lexend"/>
              </a:rPr>
              <a:t>Xayaysiis Google</a:t>
            </a:r>
            <a:endParaRPr sz="2000">
              <a:solidFill>
                <a:schemeClr val="lt1"/>
              </a:solidFill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lt1"/>
                </a:solidFill>
                <a:latin typeface="Lexend"/>
              </a:rPr>
              <a:t>(</a:t>
            </a:r>
            <a:r>
              <a:rPr lang="en-GB" sz="1100">
                <a:solidFill>
                  <a:schemeClr val="lt1"/>
                </a:solidFill>
                <a:latin typeface="Lexend"/>
                <a:ea typeface="Times New Roman"/>
                <a:cs typeface="Times New Roman"/>
                <a:sym typeface="Times New Roman"/>
              </a:rPr>
              <a:t>38%</a:t>
            </a:r>
            <a:r>
              <a:rPr lang="en-GB" sz="1100">
                <a:solidFill>
                  <a:schemeClr val="lt1"/>
                </a:solidFill>
                <a:latin typeface="Lexend"/>
              </a:rPr>
              <a:t>)</a:t>
            </a:r>
            <a:endParaRPr sz="2000">
              <a:solidFill>
                <a:schemeClr val="lt1"/>
              </a:solidFill>
            </a:endParaRPr>
          </a:p>
        </p:txBody>
      </p:sp>
      <p:sp>
        <p:nvSpPr>
          <p:cNvPr id="1108" name="Google Shape;1108;p93"/>
          <p:cNvSpPr txBox="1"/>
          <p:nvPr>
            <p:ph idx="4294967295" type="body"/>
          </p:nvPr>
        </p:nvSpPr>
        <p:spPr>
          <a:xfrm>
            <a:off x="7099968" y="1471393"/>
            <a:ext cx="1285800" cy="613500"/>
          </a:xfrm>
          <a:prstGeom prst="rect">
            <a:avLst/>
          </a:prstGeom>
          <a:noFill/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lt1"/>
                </a:solidFill>
                <a:latin typeface="Lexend"/>
              </a:rPr>
              <a:t>Xayaysiis YouTube</a:t>
            </a:r>
            <a:endParaRPr sz="2000">
              <a:solidFill>
                <a:schemeClr val="lt1"/>
              </a:solidFill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lt1"/>
                </a:solidFill>
                <a:latin typeface="Lexend"/>
              </a:rPr>
              <a:t>(</a:t>
            </a:r>
            <a:r>
              <a:rPr lang="en-GB" sz="1100">
                <a:solidFill>
                  <a:schemeClr val="lt1"/>
                </a:solidFill>
                <a:latin typeface="Lexend"/>
                <a:ea typeface="Times New Roman"/>
                <a:cs typeface="Times New Roman"/>
                <a:sym typeface="Times New Roman"/>
              </a:rPr>
              <a:t>28%</a:t>
            </a:r>
            <a:r>
              <a:rPr lang="en-GB" sz="1100">
                <a:solidFill>
                  <a:schemeClr val="lt1"/>
                </a:solidFill>
                <a:latin typeface="Lexend"/>
              </a:rPr>
              <a:t>)</a:t>
            </a:r>
            <a:endParaRPr sz="2000">
              <a:solidFill>
                <a:schemeClr val="lt1"/>
              </a:solidFill>
            </a:endParaRPr>
          </a:p>
        </p:txBody>
      </p:sp>
      <p:sp>
        <p:nvSpPr>
          <p:cNvPr id="1109" name="Google Shape;1109;p93"/>
          <p:cNvSpPr/>
          <p:nvPr/>
        </p:nvSpPr>
        <p:spPr>
          <a:xfrm rot="7200046">
            <a:off x="5296417" y="836086"/>
            <a:ext cx="3532718" cy="3532718"/>
          </a:xfrm>
          <a:prstGeom prst="pie">
            <a:avLst>
              <a:gd fmla="val 15104485" name="adj1"/>
              <a:gd fmla="val 18428904" name="adj2"/>
            </a:avLst>
          </a:prstGeom>
          <a:solidFill>
            <a:schemeClr val="accent5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10" name="Google Shape;1110;p93"/>
          <p:cNvSpPr txBox="1"/>
          <p:nvPr>
            <p:ph idx="4294967295" type="body"/>
          </p:nvPr>
        </p:nvSpPr>
        <p:spPr>
          <a:xfrm>
            <a:off x="6445125" y="3299858"/>
            <a:ext cx="1006200" cy="964200"/>
          </a:xfrm>
          <a:prstGeom prst="rect">
            <a:avLst/>
          </a:prstGeom>
          <a:noFill/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lt1"/>
                </a:solidFill>
                <a:latin typeface="Lexend"/>
              </a:rPr>
              <a:t>Iimayl toos ah</a:t>
            </a:r>
            <a:endParaRPr sz="2000">
              <a:solidFill>
                <a:schemeClr val="lt1"/>
              </a:solidFill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lt1"/>
                </a:solidFill>
                <a:latin typeface="Lexend"/>
              </a:rPr>
              <a:t>(</a:t>
            </a:r>
            <a:r>
              <a:rPr lang="en-GB" sz="1100">
                <a:solidFill>
                  <a:schemeClr val="lt1"/>
                </a:solidFill>
                <a:latin typeface="Lexend"/>
                <a:ea typeface="Times New Roman"/>
                <a:cs typeface="Times New Roman"/>
                <a:sym typeface="Times New Roman"/>
              </a:rPr>
              <a:t>18%</a:t>
            </a:r>
            <a:r>
              <a:rPr lang="en-GB" sz="1100">
                <a:solidFill>
                  <a:schemeClr val="lt1"/>
                </a:solidFill>
                <a:latin typeface="Lexend"/>
              </a:rPr>
              <a:t>)</a:t>
            </a:r>
            <a:endParaRPr sz="2000">
              <a:solidFill>
                <a:schemeClr val="lt1"/>
              </a:solidFill>
            </a:endParaRPr>
          </a:p>
        </p:txBody>
      </p:sp>
      <p:sp>
        <p:nvSpPr>
          <p:cNvPr id="1111" name="Google Shape;1111;p93"/>
          <p:cNvSpPr txBox="1"/>
          <p:nvPr>
            <p:ph idx="4294967295" type="body"/>
          </p:nvPr>
        </p:nvSpPr>
        <p:spPr>
          <a:xfrm>
            <a:off x="7298973" y="2888917"/>
            <a:ext cx="1285800" cy="613500"/>
          </a:xfrm>
          <a:prstGeom prst="rect">
            <a:avLst/>
          </a:prstGeom>
          <a:noFill/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lt1"/>
                </a:solidFill>
                <a:latin typeface="Lexend"/>
              </a:rPr>
              <a:t>Xayaysiis Facebook</a:t>
            </a:r>
            <a:endParaRPr sz="2000">
              <a:solidFill>
                <a:schemeClr val="lt1"/>
              </a:solidFill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lt1"/>
                </a:solidFill>
                <a:latin typeface="Lexend"/>
              </a:rPr>
              <a:t>(</a:t>
            </a:r>
            <a:r>
              <a:rPr lang="en-GB" sz="1100">
                <a:solidFill>
                  <a:schemeClr val="lt1"/>
                </a:solidFill>
                <a:latin typeface="Lexend"/>
                <a:ea typeface="Times New Roman"/>
                <a:cs typeface="Times New Roman"/>
                <a:sym typeface="Times New Roman"/>
              </a:rPr>
              <a:t>16%</a:t>
            </a:r>
            <a:r>
              <a:rPr lang="en-GB" sz="1100">
                <a:solidFill>
                  <a:schemeClr val="lt1"/>
                </a:solidFill>
                <a:latin typeface="Lexend"/>
              </a:rPr>
              <a:t>)</a:t>
            </a:r>
            <a:endParaRPr sz="2000">
              <a:solidFill>
                <a:schemeClr val="lt1"/>
              </a:solidFill>
            </a:endParaRPr>
          </a:p>
        </p:txBody>
      </p:sp>
      <p:sp>
        <p:nvSpPr>
          <p:cNvPr id="1112" name="Google Shape;1112;p93"/>
          <p:cNvSpPr txBox="1"/>
          <p:nvPr>
            <p:ph idx="1" type="body"/>
          </p:nvPr>
        </p:nvSpPr>
        <p:spPr>
          <a:xfrm>
            <a:off x="324000" y="2130900"/>
            <a:ext cx="2373600" cy="681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YouTube £1100</a:t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Iimayl toos ah £350</a:t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13" name="Google Shape;1113;p93"/>
          <p:cNvSpPr txBox="1"/>
          <p:nvPr>
            <p:ph idx="1" type="body"/>
          </p:nvPr>
        </p:nvSpPr>
        <p:spPr>
          <a:xfrm>
            <a:off x="324000" y="2969100"/>
            <a:ext cx="4967100" cy="613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Hada waxay iib ka sameeyaan 1 ka mid ah 40</a:t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 sz="20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booqdayaal iyo celcelis ahaan £14 iibkiiba.</a:t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</a:rPr>
              <a:t/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14" name="Google Shape;1114;p93"/>
          <p:cNvSpPr txBox="1"/>
          <p:nvPr>
            <p:ph idx="1" type="body"/>
          </p:nvPr>
        </p:nvSpPr>
        <p:spPr>
          <a:xfrm>
            <a:off x="2914800" y="2130900"/>
            <a:ext cx="1911000" cy="613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Facebook £500</a:t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Google £2500</a:t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15" name="Google Shape;1115;p93"/>
          <p:cNvSpPr txBox="1"/>
          <p:nvPr>
            <p:ph idx="1" type="body"/>
          </p:nvPr>
        </p:nvSpPr>
        <p:spPr>
          <a:xfrm>
            <a:off x="324000" y="3837916"/>
            <a:ext cx="5932800" cy="613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Xisaabi nooca warbaahinta ugu faa'iidada badan una talo Saciid halka uu ku bixiyo miisaaniyadda xayaysiiska ee xiga.</a:t>
            </a:r>
            <a:r>
              <a:rPr b="1"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9" name="Shape 1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0" name="Google Shape;1120;p94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Xisaab (Xisaab) ee suuqgeynta</a:t>
            </a:r>
            <a:endParaRPr/>
          </a:p>
        </p:txBody>
      </p:sp>
      <p:pic>
        <p:nvPicPr>
          <p:cNvPr id="1121" name="Google Shape;1121;p9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06725" y="988075"/>
            <a:ext cx="4711649" cy="3082727"/>
          </a:xfrm>
          <a:prstGeom prst="rect">
            <a:avLst/>
          </a:prstGeom>
          <a:noFill/>
          <a:ln>
            <a:noFill/>
          </a:ln>
        </p:spPr>
      </p:pic>
      <p:sp>
        <p:nvSpPr>
          <p:cNvPr id="1122" name="Google Shape;1122;p94"/>
          <p:cNvSpPr txBox="1"/>
          <p:nvPr>
            <p:ph idx="4294967295" type="body"/>
          </p:nvPr>
        </p:nvSpPr>
        <p:spPr>
          <a:xfrm>
            <a:off x="8111368" y="4096792"/>
            <a:ext cx="840900" cy="3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Bil</a:t>
            </a:r>
            <a:endParaRPr sz="1800"/>
          </a:p>
        </p:txBody>
      </p:sp>
      <p:sp>
        <p:nvSpPr>
          <p:cNvPr id="1123" name="Google Shape;1123;p94"/>
          <p:cNvSpPr txBox="1"/>
          <p:nvPr>
            <p:ph idx="4294967295" type="body"/>
          </p:nvPr>
        </p:nvSpPr>
        <p:spPr>
          <a:xfrm rot="-5400000">
            <a:off x="2899864" y="1718944"/>
            <a:ext cx="2156400" cy="3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Booqashada goobta (000's)</a:t>
            </a:r>
            <a:endParaRPr sz="1800"/>
          </a:p>
        </p:txBody>
      </p:sp>
      <p:sp>
        <p:nvSpPr>
          <p:cNvPr id="1124" name="Google Shape;1124;p94"/>
          <p:cNvSpPr txBox="1"/>
          <p:nvPr>
            <p:ph idx="1" type="body"/>
          </p:nvPr>
        </p:nvSpPr>
        <p:spPr>
          <a:xfrm>
            <a:off x="324000" y="759300"/>
            <a:ext cx="3492000" cy="356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1) 'Saciid's Sleepwear' hada si fiican ayuu ugu xoqan yahay suuqa sariiraha. Saddex jeer oo sannadkan ah waxay ku bixiyeen wax ka yar £5000 ololeyaal xayaysiis oo khadka tooska ah.</a:t>
            </a:r>
            <a:r>
              <a:rPr lang="en-GB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latin typeface="Lexend"/>
              </a:rPr>
              <a:t/>
            </a:r>
            <a:endParaRPr sz="2000"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Goorma ayay ahaayeen ololeyaashaa?</a:t>
            </a:r>
            <a:endParaRPr sz="2000"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Kee baa ahaa kii ugu waxtarka badnaa?</a:t>
            </a:r>
            <a:endParaRPr sz="2000"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Sidee baad u ogtahay?</a:t>
            </a:r>
            <a:endParaRPr sz="200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8" name="Shape 1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9" name="Google Shape;1129;p95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Xisaab (Xisaab) suuqgeynta</a:t>
            </a:r>
            <a:endParaRPr/>
          </a:p>
        </p:txBody>
      </p:sp>
      <p:pic>
        <p:nvPicPr>
          <p:cNvPr id="1130" name="Google Shape;1130;p9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06725" y="988075"/>
            <a:ext cx="4711649" cy="3082727"/>
          </a:xfrm>
          <a:prstGeom prst="rect">
            <a:avLst/>
          </a:prstGeom>
          <a:noFill/>
          <a:ln>
            <a:noFill/>
          </a:ln>
        </p:spPr>
      </p:pic>
      <p:sp>
        <p:nvSpPr>
          <p:cNvPr id="1131" name="Google Shape;1131;p95"/>
          <p:cNvSpPr txBox="1"/>
          <p:nvPr>
            <p:ph idx="4294967295" type="body"/>
          </p:nvPr>
        </p:nvSpPr>
        <p:spPr>
          <a:xfrm>
            <a:off x="8111368" y="4096792"/>
            <a:ext cx="840900" cy="3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Bil (Month)</a:t>
            </a:r>
            <a:endParaRPr sz="1800"/>
          </a:p>
        </p:txBody>
      </p:sp>
      <p:sp>
        <p:nvSpPr>
          <p:cNvPr id="1132" name="Google Shape;1132;p95"/>
          <p:cNvSpPr txBox="1"/>
          <p:nvPr>
            <p:ph idx="4294967295" type="body"/>
          </p:nvPr>
        </p:nvSpPr>
        <p:spPr>
          <a:xfrm rot="-5400000">
            <a:off x="2899864" y="1718944"/>
            <a:ext cx="2156400" cy="3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Booqashada goobta (Site visits) (000’s)</a:t>
            </a:r>
            <a:endParaRPr sz="1800"/>
          </a:p>
        </p:txBody>
      </p:sp>
      <p:sp>
        <p:nvSpPr>
          <p:cNvPr id="1133" name="Google Shape;1133;p95"/>
          <p:cNvSpPr txBox="1"/>
          <p:nvPr>
            <p:ph idx="1" type="body"/>
          </p:nvPr>
        </p:nvSpPr>
        <p:spPr>
          <a:xfrm>
            <a:off x="324000" y="759300"/>
            <a:ext cx="320700" cy="3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1) </a:t>
            </a:r>
            <a:endParaRPr sz="2000"/>
          </a:p>
        </p:txBody>
      </p:sp>
      <p:sp>
        <p:nvSpPr>
          <p:cNvPr id="1134" name="Google Shape;1134;p95"/>
          <p:cNvSpPr txBox="1"/>
          <p:nvPr>
            <p:ph idx="1" type="body"/>
          </p:nvPr>
        </p:nvSpPr>
        <p:spPr>
          <a:xfrm>
            <a:off x="324000" y="1636100"/>
            <a:ext cx="33999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“Ololihii xayaysiiska (advertising campaigns) wuxuu dhacay Maarso, Ogosto iyo Nofeembar.”</a:t>
            </a:r>
            <a:endParaRPr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“Waxaan ognahay in ololihii Nofeembar uu ahaa kan ugu waxtarka badan sababtoo ah wuxuu keenay koror (spike) ugu weyn ee booqashada goobta (site visits).”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135" name="Google Shape;1135;p95"/>
          <p:cNvSpPr txBox="1"/>
          <p:nvPr>
            <p:ph idx="1" type="body"/>
          </p:nvPr>
        </p:nvSpPr>
        <p:spPr>
          <a:xfrm>
            <a:off x="324000" y="1178900"/>
            <a:ext cx="31092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Waxaa laga yaabaa inaad tidhi:</a:t>
            </a:r>
            <a:endParaRPr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9" name="Shape 1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0" name="Google Shape;1140;p96"/>
          <p:cNvSpPr txBox="1"/>
          <p:nvPr>
            <p:ph idx="1" type="body"/>
          </p:nvPr>
        </p:nvSpPr>
        <p:spPr>
          <a:xfrm>
            <a:off x="324000" y="759300"/>
            <a:ext cx="5665500" cy="1177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2) ‘Saciid’s Sleepwear’ (Sam’s Sleepwear) hada si fiican ayuu ugu xoqmay suuqa sariiraha (bedwear marketplace). Waxay ku bixiyaan xayaysiiska (advertising) qadarka hoose waxayna soo jiitaan 14 000 booqde oo dheeri ah oo booqda websaydkooda.</a:t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</a:rPr>
              <a:t/>
            </a:r>
            <a:endParaRPr sz="2000"/>
          </a:p>
        </p:txBody>
      </p:sp>
      <p:sp>
        <p:nvSpPr>
          <p:cNvPr id="1141" name="Google Shape;1141;p96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Xisaab (Xisaab) suuqgeynta</a:t>
            </a:r>
            <a:endParaRPr/>
          </a:p>
        </p:txBody>
      </p:sp>
      <p:sp>
        <p:nvSpPr>
          <p:cNvPr id="1142" name="Google Shape;1142;p96"/>
          <p:cNvSpPr/>
          <p:nvPr/>
        </p:nvSpPr>
        <p:spPr>
          <a:xfrm rot="10800000">
            <a:off x="5291090" y="820784"/>
            <a:ext cx="3532800" cy="3532800"/>
          </a:xfrm>
          <a:prstGeom prst="pie">
            <a:avLst>
              <a:gd fmla="val 5388155" name="adj1"/>
              <a:gd fmla="val 11574783" name="adj2"/>
            </a:avLst>
          </a:prstGeom>
          <a:solidFill>
            <a:schemeClr val="accent3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43" name="Google Shape;1143;p96"/>
          <p:cNvSpPr/>
          <p:nvPr/>
        </p:nvSpPr>
        <p:spPr>
          <a:xfrm rot="7200046">
            <a:off x="5295736" y="820778"/>
            <a:ext cx="3532718" cy="3532718"/>
          </a:xfrm>
          <a:prstGeom prst="pie">
            <a:avLst>
              <a:gd fmla="val 18447359" name="adj1"/>
              <a:gd fmla="val 379946" name="adj2"/>
            </a:avLst>
          </a:prstGeom>
          <a:solidFill>
            <a:schemeClr val="accent4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44" name="Google Shape;1144;p96"/>
          <p:cNvSpPr/>
          <p:nvPr/>
        </p:nvSpPr>
        <p:spPr>
          <a:xfrm rot="5400000">
            <a:off x="5295648" y="820784"/>
            <a:ext cx="3532800" cy="3532800"/>
          </a:xfrm>
          <a:prstGeom prst="pie">
            <a:avLst>
              <a:gd fmla="val 2090036" name="adj1"/>
              <a:gd fmla="val 10772712" name="adj2"/>
            </a:avLst>
          </a:prstGeom>
          <a:solidFill>
            <a:schemeClr val="accent2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45" name="Google Shape;1145;p96"/>
          <p:cNvSpPr txBox="1"/>
          <p:nvPr>
            <p:ph idx="4294967295" type="body"/>
          </p:nvPr>
        </p:nvSpPr>
        <p:spPr>
          <a:xfrm>
            <a:off x="5734200" y="1841408"/>
            <a:ext cx="920700" cy="860700"/>
          </a:xfrm>
          <a:prstGeom prst="rect">
            <a:avLst/>
          </a:prstGeom>
          <a:noFill/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lt1"/>
                </a:solidFill>
                <a:latin typeface="Lexend"/>
              </a:rPr>
              <a:t>Xayaysiis Google (Google advert)</a:t>
            </a:r>
            <a:endParaRPr sz="2000">
              <a:solidFill>
                <a:schemeClr val="lt1"/>
              </a:solidFill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lt1"/>
                </a:solidFill>
                <a:latin typeface="Lexend"/>
              </a:rPr>
              <a:t>(</a:t>
            </a:r>
            <a:r>
              <a:rPr lang="en-GB" sz="1100">
                <a:solidFill>
                  <a:schemeClr val="lt1"/>
                </a:solidFill>
                <a:latin typeface="Lexend"/>
                <a:ea typeface="Times New Roman"/>
                <a:cs typeface="Times New Roman"/>
                <a:sym typeface="Times New Roman"/>
              </a:rPr>
              <a:t>38%</a:t>
            </a:r>
            <a:r>
              <a:rPr lang="en-GB" sz="1100">
                <a:solidFill>
                  <a:schemeClr val="lt1"/>
                </a:solidFill>
                <a:latin typeface="Lexend"/>
              </a:rPr>
              <a:t>)</a:t>
            </a:r>
            <a:endParaRPr sz="2000">
              <a:solidFill>
                <a:schemeClr val="lt1"/>
              </a:solidFill>
            </a:endParaRPr>
          </a:p>
        </p:txBody>
      </p:sp>
      <p:sp>
        <p:nvSpPr>
          <p:cNvPr id="1146" name="Google Shape;1146;p96"/>
          <p:cNvSpPr txBox="1"/>
          <p:nvPr>
            <p:ph idx="4294967295" type="body"/>
          </p:nvPr>
        </p:nvSpPr>
        <p:spPr>
          <a:xfrm>
            <a:off x="7099968" y="1471393"/>
            <a:ext cx="1285800" cy="613500"/>
          </a:xfrm>
          <a:prstGeom prst="rect">
            <a:avLst/>
          </a:prstGeom>
          <a:noFill/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lt1"/>
                </a:solidFill>
                <a:latin typeface="Lexend"/>
              </a:rPr>
              <a:t>Xayaysiis YouTube (YouTube advert)</a:t>
            </a:r>
            <a:endParaRPr sz="2000">
              <a:solidFill>
                <a:schemeClr val="lt1"/>
              </a:solidFill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lt1"/>
                </a:solidFill>
                <a:latin typeface="Lexend"/>
              </a:rPr>
              <a:t>(</a:t>
            </a:r>
            <a:r>
              <a:rPr lang="en-GB" sz="1100">
                <a:solidFill>
                  <a:schemeClr val="lt1"/>
                </a:solidFill>
                <a:latin typeface="Lexend"/>
                <a:ea typeface="Times New Roman"/>
                <a:cs typeface="Times New Roman"/>
                <a:sym typeface="Times New Roman"/>
              </a:rPr>
              <a:t>28%</a:t>
            </a:r>
            <a:r>
              <a:rPr lang="en-GB" sz="1100">
                <a:solidFill>
                  <a:schemeClr val="lt1"/>
                </a:solidFill>
                <a:latin typeface="Lexend"/>
              </a:rPr>
              <a:t>)</a:t>
            </a:r>
            <a:endParaRPr sz="2000">
              <a:solidFill>
                <a:schemeClr val="lt1"/>
              </a:solidFill>
            </a:endParaRPr>
          </a:p>
        </p:txBody>
      </p:sp>
      <p:sp>
        <p:nvSpPr>
          <p:cNvPr id="1147" name="Google Shape;1147;p96"/>
          <p:cNvSpPr/>
          <p:nvPr/>
        </p:nvSpPr>
        <p:spPr>
          <a:xfrm rot="7200046">
            <a:off x="5296417" y="836086"/>
            <a:ext cx="3532718" cy="3532718"/>
          </a:xfrm>
          <a:prstGeom prst="pie">
            <a:avLst>
              <a:gd fmla="val 15104485" name="adj1"/>
              <a:gd fmla="val 18428904" name="adj2"/>
            </a:avLst>
          </a:prstGeom>
          <a:solidFill>
            <a:schemeClr val="accent5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48" name="Google Shape;1148;p96"/>
          <p:cNvSpPr txBox="1"/>
          <p:nvPr>
            <p:ph idx="4294967295" type="body"/>
          </p:nvPr>
        </p:nvSpPr>
        <p:spPr>
          <a:xfrm>
            <a:off x="6445125" y="3299858"/>
            <a:ext cx="1006200" cy="964200"/>
          </a:xfrm>
          <a:prstGeom prst="rect">
            <a:avLst/>
          </a:prstGeom>
          <a:noFill/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lt1"/>
                </a:solidFill>
                <a:latin typeface="Lexend"/>
              </a:rPr>
              <a:t>Iimayl toos ah (Direct email)</a:t>
            </a:r>
            <a:endParaRPr sz="2000">
              <a:solidFill>
                <a:schemeClr val="lt1"/>
              </a:solidFill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lt1"/>
                </a:solidFill>
                <a:latin typeface="Lexend"/>
              </a:rPr>
              <a:t>(</a:t>
            </a:r>
            <a:r>
              <a:rPr lang="en-GB" sz="1100">
                <a:solidFill>
                  <a:schemeClr val="lt1"/>
                </a:solidFill>
                <a:latin typeface="Lexend"/>
                <a:ea typeface="Times New Roman"/>
                <a:cs typeface="Times New Roman"/>
                <a:sym typeface="Times New Roman"/>
              </a:rPr>
              <a:t>18%</a:t>
            </a:r>
            <a:r>
              <a:rPr lang="en-GB" sz="1100">
                <a:solidFill>
                  <a:schemeClr val="lt1"/>
                </a:solidFill>
                <a:latin typeface="Lexend"/>
              </a:rPr>
              <a:t>)</a:t>
            </a:r>
            <a:endParaRPr sz="2000">
              <a:solidFill>
                <a:schemeClr val="lt1"/>
              </a:solidFill>
            </a:endParaRPr>
          </a:p>
        </p:txBody>
      </p:sp>
      <p:sp>
        <p:nvSpPr>
          <p:cNvPr id="1149" name="Google Shape;1149;p96"/>
          <p:cNvSpPr txBox="1"/>
          <p:nvPr>
            <p:ph idx="4294967295" type="body"/>
          </p:nvPr>
        </p:nvSpPr>
        <p:spPr>
          <a:xfrm>
            <a:off x="7298973" y="2888917"/>
            <a:ext cx="1285800" cy="613500"/>
          </a:xfrm>
          <a:prstGeom prst="rect">
            <a:avLst/>
          </a:prstGeom>
          <a:noFill/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lt1"/>
                </a:solidFill>
                <a:latin typeface="Lexend"/>
              </a:rPr>
              <a:t>Xayaysiis Facebook (Facebook advert)</a:t>
            </a:r>
            <a:endParaRPr sz="2000">
              <a:solidFill>
                <a:schemeClr val="lt1"/>
              </a:solidFill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lt1"/>
                </a:solidFill>
                <a:latin typeface="Lexend"/>
              </a:rPr>
              <a:t>(</a:t>
            </a:r>
            <a:r>
              <a:rPr lang="en-GB" sz="1100">
                <a:solidFill>
                  <a:schemeClr val="lt1"/>
                </a:solidFill>
                <a:latin typeface="Lexend"/>
                <a:ea typeface="Times New Roman"/>
                <a:cs typeface="Times New Roman"/>
                <a:sym typeface="Times New Roman"/>
              </a:rPr>
              <a:t>16%</a:t>
            </a:r>
            <a:r>
              <a:rPr lang="en-GB" sz="1100">
                <a:solidFill>
                  <a:schemeClr val="lt1"/>
                </a:solidFill>
                <a:latin typeface="Lexend"/>
              </a:rPr>
              <a:t>)</a:t>
            </a:r>
            <a:endParaRPr sz="2000">
              <a:solidFill>
                <a:schemeClr val="lt1"/>
              </a:solidFill>
            </a:endParaRPr>
          </a:p>
        </p:txBody>
      </p:sp>
      <p:sp>
        <p:nvSpPr>
          <p:cNvPr id="1150" name="Google Shape;1150;p96"/>
          <p:cNvSpPr txBox="1"/>
          <p:nvPr>
            <p:ph idx="1" type="body"/>
          </p:nvPr>
        </p:nvSpPr>
        <p:spPr>
          <a:xfrm>
            <a:off x="324000" y="2130900"/>
            <a:ext cx="2409600" cy="681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YouTube £1100</a:t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Iimayl toos ah (Direct email) £350</a:t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51" name="Google Shape;1151;p96"/>
          <p:cNvSpPr txBox="1"/>
          <p:nvPr>
            <p:ph idx="1" type="body"/>
          </p:nvPr>
        </p:nvSpPr>
        <p:spPr>
          <a:xfrm>
            <a:off x="2914800" y="2130900"/>
            <a:ext cx="1911000" cy="613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Facebook £500</a:t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Google £2500</a:t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52" name="Google Shape;1152;p96"/>
          <p:cNvSpPr txBox="1"/>
          <p:nvPr>
            <p:ph idx="1" type="body"/>
          </p:nvPr>
        </p:nvSpPr>
        <p:spPr>
          <a:xfrm>
            <a:off x="324000" y="2969100"/>
            <a:ext cx="4967100" cy="613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Hada waxay ka sameeyaan iib (sale) 1 ka mid ah 40</a:t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 sz="20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booqde, celcelis ahaanna £14 iibkiiba.</a:t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</a:rPr>
              <a:t/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53" name="Google Shape;1153;p96"/>
          <p:cNvSpPr txBox="1"/>
          <p:nvPr>
            <p:ph idx="1" type="body"/>
          </p:nvPr>
        </p:nvSpPr>
        <p:spPr>
          <a:xfrm>
            <a:off x="324000" y="3837916"/>
            <a:ext cx="5932800" cy="613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Xisaabi nooca warbaahinta (media) ugu faa'iidada badan uguna talo Saciid halka uu ku bixiyo miisaaniyadda xayaysiiska (advertising budget) ee xiga.</a:t>
            </a:r>
            <a:r>
              <a:rPr b="1"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7" name="Shape 1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8" name="Google Shape;1158;p97"/>
          <p:cNvSpPr txBox="1"/>
          <p:nvPr>
            <p:ph idx="1" type="body"/>
          </p:nvPr>
        </p:nvSpPr>
        <p:spPr>
          <a:xfrm>
            <a:off x="324000" y="759300"/>
            <a:ext cx="277200" cy="296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2</a:t>
            </a:r>
            <a:r>
              <a:rPr lang="en-GB" sz="1100">
                <a:latin typeface="Lexend"/>
              </a:rPr>
              <a:t>)</a:t>
            </a:r>
            <a:endParaRPr sz="2000"/>
          </a:p>
        </p:txBody>
      </p:sp>
      <p:sp>
        <p:nvSpPr>
          <p:cNvPr id="1159" name="Google Shape;1159;p97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Xisaab (Xisaab) suuqgeynta</a:t>
            </a:r>
            <a:endParaRPr/>
          </a:p>
        </p:txBody>
      </p:sp>
      <p:sp>
        <p:nvSpPr>
          <p:cNvPr id="1160" name="Google Shape;1160;p97"/>
          <p:cNvSpPr txBox="1"/>
          <p:nvPr>
            <p:ph idx="1" type="body"/>
          </p:nvPr>
        </p:nvSpPr>
        <p:spPr>
          <a:xfrm>
            <a:off x="324000" y="1018525"/>
            <a:ext cx="26085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YouTube £1100</a:t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61" name="Google Shape;1161;p97"/>
          <p:cNvSpPr txBox="1"/>
          <p:nvPr>
            <p:ph idx="1" type="body"/>
          </p:nvPr>
        </p:nvSpPr>
        <p:spPr>
          <a:xfrm>
            <a:off x="4819800" y="1016038"/>
            <a:ext cx="1911000" cy="296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Facebook £500</a:t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62" name="Google Shape;1162;p97"/>
          <p:cNvSpPr txBox="1"/>
          <p:nvPr>
            <p:ph idx="1" type="body"/>
          </p:nvPr>
        </p:nvSpPr>
        <p:spPr>
          <a:xfrm>
            <a:off x="324000" y="2953644"/>
            <a:ext cx="2205900" cy="296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Email toos ah £350</a:t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63" name="Google Shape;1163;p97"/>
          <p:cNvSpPr txBox="1"/>
          <p:nvPr>
            <p:ph idx="1" type="body"/>
          </p:nvPr>
        </p:nvSpPr>
        <p:spPr>
          <a:xfrm>
            <a:off x="324000" y="1403679"/>
            <a:ext cx="35328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>0.28 × 14 000 = 3920 booqdayaal (visitors)</a:t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164" name="Google Shape;1164;p97"/>
          <p:cNvSpPr txBox="1"/>
          <p:nvPr>
            <p:ph idx="1" type="body"/>
          </p:nvPr>
        </p:nvSpPr>
        <p:spPr>
          <a:xfrm>
            <a:off x="4819800" y="1406009"/>
            <a:ext cx="35328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>0.16 × 14 000 = 2240 booqdayaal (visitors)</a:t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165" name="Google Shape;1165;p97"/>
          <p:cNvSpPr txBox="1"/>
          <p:nvPr>
            <p:ph idx="1" type="body"/>
          </p:nvPr>
        </p:nvSpPr>
        <p:spPr>
          <a:xfrm>
            <a:off x="324000" y="3312999"/>
            <a:ext cx="35328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>0.18 × 14 000 = 2520 booqdayaal (visitors)</a:t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166" name="Google Shape;1166;p97"/>
          <p:cNvSpPr txBox="1"/>
          <p:nvPr>
            <p:ph idx="1" type="body"/>
          </p:nvPr>
        </p:nvSpPr>
        <p:spPr>
          <a:xfrm>
            <a:off x="324000" y="3698162"/>
            <a:ext cx="36297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>£350 ÷ 2520 = £0.13… booqasho kasta (per visit)</a:t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167" name="Google Shape;1167;p97"/>
          <p:cNvSpPr txBox="1"/>
          <p:nvPr>
            <p:ph idx="1" type="body"/>
          </p:nvPr>
        </p:nvSpPr>
        <p:spPr>
          <a:xfrm>
            <a:off x="4819800" y="1791172"/>
            <a:ext cx="36297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>£500 ÷ 2240 = £0.22… booqasho kasta (per visit)</a:t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168" name="Google Shape;1168;p97"/>
          <p:cNvSpPr txBox="1"/>
          <p:nvPr>
            <p:ph idx="1" type="body"/>
          </p:nvPr>
        </p:nvSpPr>
        <p:spPr>
          <a:xfrm>
            <a:off x="324000" y="1788850"/>
            <a:ext cx="38316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>£1100 ÷ 3920 = £0.28… booqasho kasta (per visit)</a:t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169" name="Google Shape;1169;p97"/>
          <p:cNvSpPr txBox="1"/>
          <p:nvPr>
            <p:ph idx="1" type="body"/>
          </p:nvPr>
        </p:nvSpPr>
        <p:spPr>
          <a:xfrm>
            <a:off x="324000" y="2169850"/>
            <a:ext cx="37863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>£0.28… × 40 = £11.22… iib kasta (per sale)</a:t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170" name="Google Shape;1170;p97"/>
          <p:cNvSpPr txBox="1"/>
          <p:nvPr>
            <p:ph idx="1" type="body"/>
          </p:nvPr>
        </p:nvSpPr>
        <p:spPr>
          <a:xfrm>
            <a:off x="4835108" y="2169843"/>
            <a:ext cx="36297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>£0.22… × 40 = £8.92… iib kasta (per sale)</a:t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171" name="Google Shape;1171;p97"/>
          <p:cNvSpPr txBox="1"/>
          <p:nvPr>
            <p:ph idx="1" type="body"/>
          </p:nvPr>
        </p:nvSpPr>
        <p:spPr>
          <a:xfrm>
            <a:off x="324000" y="4074843"/>
            <a:ext cx="36297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>£0.13… × 40 = £5.55… iib kasta (per sale)</a:t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172" name="Google Shape;1172;p97"/>
          <p:cNvSpPr txBox="1"/>
          <p:nvPr>
            <p:ph idx="1" type="body"/>
          </p:nvPr>
        </p:nvSpPr>
        <p:spPr>
          <a:xfrm>
            <a:off x="324000" y="2550843"/>
            <a:ext cx="36297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>£14 − £11.22… ≈ £2.78 faa'iido (profit)</a:t>
            </a:r>
            <a:r>
              <a:rPr lang="en-GB" sz="1100">
                <a:latin typeface="Lexend"/>
              </a:rPr>
              <a:t/>
            </a:r>
            <a:r>
              <a:rPr b="1"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 b="1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173" name="Google Shape;1173;p97"/>
          <p:cNvSpPr txBox="1"/>
          <p:nvPr>
            <p:ph idx="1" type="body"/>
          </p:nvPr>
        </p:nvSpPr>
        <p:spPr>
          <a:xfrm>
            <a:off x="4835108" y="2550843"/>
            <a:ext cx="36297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>£14 − £8.92… ≈ £5.07 faa'iido (profit)</a:t>
            </a:r>
            <a:r>
              <a:rPr lang="en-GB" sz="1100">
                <a:latin typeface="Lexend"/>
              </a:rPr>
              <a:t/>
            </a:r>
            <a:r>
              <a:rPr b="1"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 b="1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174" name="Google Shape;1174;p97"/>
          <p:cNvSpPr txBox="1"/>
          <p:nvPr>
            <p:ph idx="1" type="body"/>
          </p:nvPr>
        </p:nvSpPr>
        <p:spPr>
          <a:xfrm>
            <a:off x="324000" y="4455502"/>
            <a:ext cx="36297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>£14 − £5.55… ≈ £8.44 faa'iido (profit)</a:t>
            </a:r>
            <a:r>
              <a:rPr lang="en-GB" sz="1100">
                <a:latin typeface="Lexend"/>
              </a:rPr>
              <a:t/>
            </a:r>
            <a:r>
              <a:rPr b="1"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 b="1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175" name="Google Shape;1175;p97"/>
          <p:cNvSpPr txBox="1"/>
          <p:nvPr>
            <p:ph idx="1" type="body"/>
          </p:nvPr>
        </p:nvSpPr>
        <p:spPr>
          <a:xfrm>
            <a:off x="4835108" y="2940666"/>
            <a:ext cx="1735200" cy="296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Google £2500</a:t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76" name="Google Shape;1176;p97"/>
          <p:cNvSpPr txBox="1"/>
          <p:nvPr>
            <p:ph idx="1" type="body"/>
          </p:nvPr>
        </p:nvSpPr>
        <p:spPr>
          <a:xfrm>
            <a:off x="4835108" y="3300021"/>
            <a:ext cx="35328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>0.38 × 14 000 = 5320 booqdayaal (visitors)</a:t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177" name="Google Shape;1177;p97"/>
          <p:cNvSpPr txBox="1"/>
          <p:nvPr>
            <p:ph idx="1" type="body"/>
          </p:nvPr>
        </p:nvSpPr>
        <p:spPr>
          <a:xfrm>
            <a:off x="4835100" y="3685175"/>
            <a:ext cx="37863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>£2500 ÷ 5320 = £0.46… booqasho kasta (per visit)</a:t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178" name="Google Shape;1178;p97"/>
          <p:cNvSpPr txBox="1"/>
          <p:nvPr>
            <p:ph idx="1" type="body"/>
          </p:nvPr>
        </p:nvSpPr>
        <p:spPr>
          <a:xfrm>
            <a:off x="4835100" y="4074850"/>
            <a:ext cx="38316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>£0.46… × 40 = £18.79… iib kasta (per sale)</a:t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179" name="Google Shape;1179;p97"/>
          <p:cNvSpPr txBox="1"/>
          <p:nvPr>
            <p:ph idx="1" type="body"/>
          </p:nvPr>
        </p:nvSpPr>
        <p:spPr>
          <a:xfrm>
            <a:off x="4835108" y="4455502"/>
            <a:ext cx="36297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>£14 − £18.79… ≈ £4.80 khasaare (loss)</a:t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3" name="Shape 1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4" name="Google Shape;1184;p98"/>
          <p:cNvSpPr txBox="1"/>
          <p:nvPr>
            <p:ph idx="1" type="body"/>
          </p:nvPr>
        </p:nvSpPr>
        <p:spPr>
          <a:xfrm>
            <a:off x="324000" y="759300"/>
            <a:ext cx="277200" cy="296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2</a:t>
            </a:r>
            <a:r>
              <a:rPr lang="en-GB" sz="1100">
                <a:latin typeface="Lexend"/>
              </a:rPr>
              <a:t>)</a:t>
            </a:r>
            <a:endParaRPr sz="2000"/>
          </a:p>
        </p:txBody>
      </p:sp>
      <p:sp>
        <p:nvSpPr>
          <p:cNvPr id="1185" name="Google Shape;1185;p98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Xisaabta suuqgeynta (Xisaab in marketing)</a:t>
            </a:r>
            <a:endParaRPr/>
          </a:p>
        </p:txBody>
      </p:sp>
      <p:sp>
        <p:nvSpPr>
          <p:cNvPr id="1186" name="Google Shape;1186;p98"/>
          <p:cNvSpPr txBox="1"/>
          <p:nvPr>
            <p:ph idx="1" type="body"/>
          </p:nvPr>
        </p:nvSpPr>
        <p:spPr>
          <a:xfrm>
            <a:off x="324000" y="1559900"/>
            <a:ext cx="50991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“Google waa qaali oo hadda ma faa'iidaynin ganacsi cabbirkaaga ah.”</a:t>
            </a:r>
            <a:r>
              <a:rPr b="1" lang="en-GB" sz="1100"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187" name="Google Shape;1187;p98"/>
          <p:cNvSpPr txBox="1"/>
          <p:nvPr>
            <p:ph idx="1" type="body"/>
          </p:nvPr>
        </p:nvSpPr>
        <p:spPr>
          <a:xfrm>
            <a:off x="324000" y="1102700"/>
            <a:ext cx="31092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Waxaa laga yaabaa inaad ku talisay:</a:t>
            </a:r>
            <a:endParaRPr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188" name="Google Shape;1188;p98"/>
          <p:cNvSpPr txBox="1"/>
          <p:nvPr>
            <p:ph idx="1" type="body"/>
          </p:nvPr>
        </p:nvSpPr>
        <p:spPr>
          <a:xfrm>
            <a:off x="4835108" y="2940666"/>
            <a:ext cx="1735200" cy="296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Google £2500</a:t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89" name="Google Shape;1189;p98"/>
          <p:cNvSpPr txBox="1"/>
          <p:nvPr>
            <p:ph idx="1" type="body"/>
          </p:nvPr>
        </p:nvSpPr>
        <p:spPr>
          <a:xfrm>
            <a:off x="4835108" y="3300021"/>
            <a:ext cx="35328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>0.38 × 14 000 = 5320 booqdayaal (visitors)</a:t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190" name="Google Shape;1190;p98"/>
          <p:cNvSpPr txBox="1"/>
          <p:nvPr>
            <p:ph idx="1" type="body"/>
          </p:nvPr>
        </p:nvSpPr>
        <p:spPr>
          <a:xfrm>
            <a:off x="4835100" y="3685175"/>
            <a:ext cx="37863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>£2500 ÷ 5320 = £0.46… booqasho kasta (per visit)</a:t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191" name="Google Shape;1191;p98"/>
          <p:cNvSpPr txBox="1"/>
          <p:nvPr>
            <p:ph idx="1" type="body"/>
          </p:nvPr>
        </p:nvSpPr>
        <p:spPr>
          <a:xfrm>
            <a:off x="4835100" y="4074850"/>
            <a:ext cx="38316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>£0.46… × 40 = £18.79… iib kasta (per sale)</a:t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192" name="Google Shape;1192;p98"/>
          <p:cNvSpPr txBox="1"/>
          <p:nvPr>
            <p:ph idx="1" type="body"/>
          </p:nvPr>
        </p:nvSpPr>
        <p:spPr>
          <a:xfrm>
            <a:off x="4835108" y="4455502"/>
            <a:ext cx="36297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>£14 − £18.79… ≈ £4.80 khasaare (loss)</a:t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6" name="Shape 1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7" name="Google Shape;1197;p99"/>
          <p:cNvSpPr txBox="1"/>
          <p:nvPr>
            <p:ph idx="1" type="body"/>
          </p:nvPr>
        </p:nvSpPr>
        <p:spPr>
          <a:xfrm>
            <a:off x="324000" y="759300"/>
            <a:ext cx="277200" cy="296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2</a:t>
            </a:r>
            <a:r>
              <a:rPr lang="en-GB" sz="1100">
                <a:latin typeface="Lexend"/>
              </a:rPr>
              <a:t>)</a:t>
            </a:r>
            <a:endParaRPr sz="2000"/>
          </a:p>
        </p:txBody>
      </p:sp>
      <p:sp>
        <p:nvSpPr>
          <p:cNvPr id="1198" name="Google Shape;1198;p99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Xisaab (Xisaab) suuqgeynta (marketing)</a:t>
            </a:r>
            <a:endParaRPr/>
          </a:p>
        </p:txBody>
      </p:sp>
      <p:sp>
        <p:nvSpPr>
          <p:cNvPr id="1199" name="Google Shape;1199;p99"/>
          <p:cNvSpPr txBox="1"/>
          <p:nvPr>
            <p:ph idx="1" type="body"/>
          </p:nvPr>
        </p:nvSpPr>
        <p:spPr>
          <a:xfrm>
            <a:off x="324000" y="1498668"/>
            <a:ext cx="84960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“Wargeysyada iimaylka tooska ah (direct email campaigns) ayaa ah nooca ugu faa'iidada badan ee xayeysiinta (advertising) ganacsigaaga, suuqaaga.”</a:t>
            </a:r>
            <a:r>
              <a:rPr b="1" lang="en-GB" sz="1100"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200" name="Google Shape;1200;p99"/>
          <p:cNvSpPr txBox="1"/>
          <p:nvPr>
            <p:ph idx="1" type="body"/>
          </p:nvPr>
        </p:nvSpPr>
        <p:spPr>
          <a:xfrm>
            <a:off x="324000" y="1102700"/>
            <a:ext cx="31092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Waxaa laga yaabaa inaad ku talisay:</a:t>
            </a:r>
            <a:endParaRPr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201" name="Google Shape;1201;p99"/>
          <p:cNvSpPr txBox="1"/>
          <p:nvPr>
            <p:ph idx="1" type="body"/>
          </p:nvPr>
        </p:nvSpPr>
        <p:spPr>
          <a:xfrm>
            <a:off x="324000" y="2199776"/>
            <a:ext cx="84960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“Waxaad ku kharash gashay in ka badan toddoba jibaar (times) £350 oo aad ku xayeysiisay Google. Haddaba lacagtaas dib u wareeji oo samee wacyigelin iimayl toos ah (direct email campaigns) oo dheeri ah.”</a:t>
            </a:r>
            <a:endParaRPr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202" name="Google Shape;1202;p99"/>
          <p:cNvSpPr txBox="1"/>
          <p:nvPr>
            <p:ph idx="1" type="body"/>
          </p:nvPr>
        </p:nvSpPr>
        <p:spPr>
          <a:xfrm>
            <a:off x="324000" y="2953644"/>
            <a:ext cx="2205900" cy="296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Iimayl toos ah (Direct email) £350</a:t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03" name="Google Shape;1203;p99"/>
          <p:cNvSpPr txBox="1"/>
          <p:nvPr>
            <p:ph idx="1" type="body"/>
          </p:nvPr>
        </p:nvSpPr>
        <p:spPr>
          <a:xfrm>
            <a:off x="324000" y="3312999"/>
            <a:ext cx="35328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>0.18 × 14 000 = 2520 booqdayaal (visitors)</a:t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204" name="Google Shape;1204;p99"/>
          <p:cNvSpPr txBox="1"/>
          <p:nvPr>
            <p:ph idx="1" type="body"/>
          </p:nvPr>
        </p:nvSpPr>
        <p:spPr>
          <a:xfrm>
            <a:off x="324000" y="3698162"/>
            <a:ext cx="36297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>£350 ÷ 2520 = £0.13… booqasho kasta (per visit)</a:t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205" name="Google Shape;1205;p99"/>
          <p:cNvSpPr txBox="1"/>
          <p:nvPr>
            <p:ph idx="1" type="body"/>
          </p:nvPr>
        </p:nvSpPr>
        <p:spPr>
          <a:xfrm>
            <a:off x="324000" y="4074843"/>
            <a:ext cx="36297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>£0.13… × 40 = £5.55… iib kasta (per sale)</a:t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206" name="Google Shape;1206;p99"/>
          <p:cNvSpPr txBox="1"/>
          <p:nvPr>
            <p:ph idx="1" type="body"/>
          </p:nvPr>
        </p:nvSpPr>
        <p:spPr>
          <a:xfrm>
            <a:off x="324000" y="4455502"/>
            <a:ext cx="36297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>£14 − £5.55… ≈ £8.44 faa'iido (profit)</a:t>
            </a:r>
            <a:r>
              <a:rPr lang="en-GB" sz="1100">
                <a:latin typeface="Lexend"/>
              </a:rPr>
              <a:t/>
            </a:r>
            <a:r>
              <a:rPr b="1"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 b="1"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0" name="Shape 1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1" name="Google Shape;1211;p100"/>
          <p:cNvSpPr txBox="1"/>
          <p:nvPr>
            <p:ph idx="1" type="body"/>
          </p:nvPr>
        </p:nvSpPr>
        <p:spPr>
          <a:xfrm>
            <a:off x="324000" y="759300"/>
            <a:ext cx="277200" cy="296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2</a:t>
            </a:r>
            <a:r>
              <a:rPr lang="en-GB" sz="1100">
                <a:latin typeface="Lexend"/>
              </a:rPr>
              <a:t>)</a:t>
            </a:r>
            <a:endParaRPr sz="2000"/>
          </a:p>
        </p:txBody>
      </p:sp>
      <p:sp>
        <p:nvSpPr>
          <p:cNvPr id="1212" name="Google Shape;1212;p100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Xisaab (Xisaab) suuqgeynta (marketing)</a:t>
            </a:r>
            <a:endParaRPr/>
          </a:p>
        </p:txBody>
      </p:sp>
      <p:sp>
        <p:nvSpPr>
          <p:cNvPr id="1213" name="Google Shape;1213;p100"/>
          <p:cNvSpPr txBox="1"/>
          <p:nvPr>
            <p:ph idx="1" type="body"/>
          </p:nvPr>
        </p:nvSpPr>
        <p:spPr>
          <a:xfrm>
            <a:off x="324000" y="3617300"/>
            <a:ext cx="8140800" cy="90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“YouTube iyo Facebook labaduba way ka qaali yihiin oo ka faa'iido yar yihiin iimaylka tooska ah (direct email), laakiin weli waxay sameeyaan faa'iido (profit) waxayna siiyaan astaantaada/ganacsigaaga soo-gaabasho (exposure) fiican, sidaas darteed sii maal-geli (invest) kuwan.”</a:t>
            </a:r>
            <a:r>
              <a:rPr b="1" lang="en-GB" sz="1100">
                <a:latin typeface="Kalam"/>
                <a:ea typeface="Kalam"/>
                <a:cs typeface="Kalam"/>
                <a:sym typeface="Kalam"/>
              </a:rPr>
              <a:t/>
            </a:r>
            <a:r>
              <a:rPr b="1" lang="en-GB" sz="1100"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r>
              <a:rPr b="1" lang="en-GB" sz="1100"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214" name="Google Shape;1214;p100"/>
          <p:cNvSpPr txBox="1"/>
          <p:nvPr>
            <p:ph idx="1" type="body"/>
          </p:nvPr>
        </p:nvSpPr>
        <p:spPr>
          <a:xfrm>
            <a:off x="324000" y="1102700"/>
            <a:ext cx="31092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Waxaa laga yaabaa inaad ku talisay:</a:t>
            </a:r>
            <a:endParaRPr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215" name="Google Shape;1215;p100"/>
          <p:cNvSpPr txBox="1"/>
          <p:nvPr>
            <p:ph idx="1" type="body"/>
          </p:nvPr>
        </p:nvSpPr>
        <p:spPr>
          <a:xfrm>
            <a:off x="324000" y="1535275"/>
            <a:ext cx="25182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YouTube £1100</a:t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16" name="Google Shape;1216;p100"/>
          <p:cNvSpPr txBox="1"/>
          <p:nvPr>
            <p:ph idx="1" type="body"/>
          </p:nvPr>
        </p:nvSpPr>
        <p:spPr>
          <a:xfrm>
            <a:off x="4819800" y="1532788"/>
            <a:ext cx="1911000" cy="296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Facebook £500</a:t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17" name="Google Shape;1217;p100"/>
          <p:cNvSpPr txBox="1"/>
          <p:nvPr>
            <p:ph idx="1" type="body"/>
          </p:nvPr>
        </p:nvSpPr>
        <p:spPr>
          <a:xfrm>
            <a:off x="324000" y="1920429"/>
            <a:ext cx="35328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>0.28 × 14 000 = 3920 booqdayaal (visitors)</a:t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218" name="Google Shape;1218;p100"/>
          <p:cNvSpPr txBox="1"/>
          <p:nvPr>
            <p:ph idx="1" type="body"/>
          </p:nvPr>
        </p:nvSpPr>
        <p:spPr>
          <a:xfrm>
            <a:off x="4819800" y="1922759"/>
            <a:ext cx="35328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>0.16 × 14 000 = 2240 booqdayaal (visitors)</a:t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219" name="Google Shape;1219;p100"/>
          <p:cNvSpPr txBox="1"/>
          <p:nvPr>
            <p:ph idx="1" type="body"/>
          </p:nvPr>
        </p:nvSpPr>
        <p:spPr>
          <a:xfrm>
            <a:off x="4819800" y="2307922"/>
            <a:ext cx="36297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>£500 ÷ 2240 = £0.22… booqasho kasta (per visit)</a:t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220" name="Google Shape;1220;p100"/>
          <p:cNvSpPr txBox="1"/>
          <p:nvPr>
            <p:ph idx="1" type="body"/>
          </p:nvPr>
        </p:nvSpPr>
        <p:spPr>
          <a:xfrm>
            <a:off x="324000" y="2305600"/>
            <a:ext cx="38316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>£1100 ÷ 3920 = £0.28… booqasho kasta</a:t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221" name="Google Shape;1221;p100"/>
          <p:cNvSpPr txBox="1"/>
          <p:nvPr>
            <p:ph idx="1" type="body"/>
          </p:nvPr>
        </p:nvSpPr>
        <p:spPr>
          <a:xfrm>
            <a:off x="324000" y="2686600"/>
            <a:ext cx="37863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>£0.28… × 40 = £11.22… iib kasta</a:t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222" name="Google Shape;1222;p100"/>
          <p:cNvSpPr txBox="1"/>
          <p:nvPr>
            <p:ph idx="1" type="body"/>
          </p:nvPr>
        </p:nvSpPr>
        <p:spPr>
          <a:xfrm>
            <a:off x="4835108" y="2686593"/>
            <a:ext cx="36297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>£0.22… × 40 = £8.92… iib kasta</a:t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223" name="Google Shape;1223;p100"/>
          <p:cNvSpPr txBox="1"/>
          <p:nvPr>
            <p:ph idx="1" type="body"/>
          </p:nvPr>
        </p:nvSpPr>
        <p:spPr>
          <a:xfrm>
            <a:off x="324000" y="3067593"/>
            <a:ext cx="36297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>£14 − £11.22… ≈ £2.78 faa'iido (profit)</a:t>
            </a:r>
            <a:r>
              <a:rPr lang="en-GB" sz="1100">
                <a:latin typeface="Lexend"/>
              </a:rPr>
              <a:t/>
            </a:r>
            <a:r>
              <a:rPr b="1"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 b="1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224" name="Google Shape;1224;p100"/>
          <p:cNvSpPr txBox="1"/>
          <p:nvPr>
            <p:ph idx="1" type="body"/>
          </p:nvPr>
        </p:nvSpPr>
        <p:spPr>
          <a:xfrm>
            <a:off x="4835108" y="3067593"/>
            <a:ext cx="36297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>£14 − £8.92… ≈ £5.07 faa'iido (profit)</a:t>
            </a:r>
            <a:r>
              <a:rPr lang="en-GB" sz="1100">
                <a:latin typeface="Lexend"/>
              </a:rPr>
              <a:t/>
            </a:r>
            <a:r>
              <a:rPr b="1"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 b="1"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8" name="Shape 1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" name="Google Shape;1229;p101"/>
          <p:cNvSpPr txBox="1"/>
          <p:nvPr>
            <p:ph type="title"/>
          </p:nvPr>
        </p:nvSpPr>
        <p:spPr>
          <a:xfrm>
            <a:off x="1225225" y="2090813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Xisaab (Xisaab) suuqgeynta (marketing)</a:t>
            </a:r>
            <a:endParaRPr/>
          </a:p>
        </p:txBody>
      </p:sp>
      <p:sp>
        <p:nvSpPr>
          <p:cNvPr id="1230" name="Google Shape;1230;p101"/>
          <p:cNvSpPr txBox="1"/>
          <p:nvPr>
            <p:ph idx="2" type="title"/>
          </p:nvPr>
        </p:nvSpPr>
        <p:spPr>
          <a:xfrm>
            <a:off x="1225225" y="3027088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Xisaab (Xisaab) iibka (sales)</a:t>
            </a:r>
            <a:endParaRPr/>
          </a:p>
        </p:txBody>
      </p:sp>
      <p:sp>
        <p:nvSpPr>
          <p:cNvPr id="1231" name="Google Shape;1231;p101"/>
          <p:cNvSpPr txBox="1"/>
          <p:nvPr>
            <p:ph idx="3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Iibka (Sales) iyo suuqgeynta (marketing)</a:t>
            </a:r>
            <a:endParaRPr/>
          </a:p>
        </p:txBody>
      </p:sp>
      <p:pic>
        <p:nvPicPr>
          <p:cNvPr id="1232" name="Google Shape;1232;p10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7042" y="2995117"/>
            <a:ext cx="450575" cy="446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6" name="Shape 1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7" name="Google Shape;1237;p102"/>
          <p:cNvSpPr txBox="1"/>
          <p:nvPr>
            <p:ph idx="1" type="body"/>
          </p:nvPr>
        </p:nvSpPr>
        <p:spPr>
          <a:xfrm>
            <a:off x="324000" y="759300"/>
            <a:ext cx="8053800" cy="107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Yacquub iyo Isra waxay maamulaan ganacsi iibiya digsi shiilan tayo sare leh oo loogu talagalay warshadaha cuntada. Sannadkii hore ganacsigu wuxuu iibiyay 200 000 cutub (units) qiimo £30 midkiiba.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latin typeface="Lexend"/>
              </a:rPr>
              <a:t/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latin typeface="Lexend"/>
              </a:rP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Yacquub waa agaasimaha iibka (sales director) wuxuuna soo bandhigayaa soo-jeedin (proposal) shir guddiga.</a:t>
            </a:r>
            <a:endParaRPr/>
          </a:p>
        </p:txBody>
      </p:sp>
      <p:sp>
        <p:nvSpPr>
          <p:cNvPr id="1238" name="Google Shape;1238;p102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Xisaab (Xisaab) iibka (sales)</a:t>
            </a:r>
            <a:endParaRPr/>
          </a:p>
        </p:txBody>
      </p:sp>
      <p:pic>
        <p:nvPicPr>
          <p:cNvPr id="1239" name="Google Shape;1239;p10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289433" y="3339525"/>
            <a:ext cx="1536349" cy="1486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0" name="Google Shape;1240;p10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flipH="1">
            <a:off x="323166" y="3532935"/>
            <a:ext cx="1042592" cy="1284290"/>
          </a:xfrm>
          <a:prstGeom prst="rect">
            <a:avLst/>
          </a:prstGeom>
          <a:noFill/>
          <a:ln>
            <a:noFill/>
          </a:ln>
        </p:spPr>
      </p:pic>
      <p:sp>
        <p:nvSpPr>
          <p:cNvPr id="1241" name="Google Shape;1241;p102"/>
          <p:cNvSpPr txBox="1"/>
          <p:nvPr>
            <p:ph idx="1" type="body"/>
          </p:nvPr>
        </p:nvSpPr>
        <p:spPr>
          <a:xfrm>
            <a:off x="1588784" y="2770776"/>
            <a:ext cx="5134500" cy="1416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Cilmi-baaris suuqeed (market research) waxay muujinaysaa in haddii aan nuskeexno qiimaha (price) aan labanlaabi karno iibka (sales). Taasi waxay nooga dhigi doontaa hogaamiyaha suuqa (market leader). Waxaan u malaynayaa inaan sidaa yeelno.</a:t>
            </a:r>
            <a:endParaRPr/>
          </a:p>
        </p:txBody>
      </p:sp>
      <p:pic>
        <p:nvPicPr>
          <p:cNvPr id="1242" name="Google Shape;1242;p102"/>
          <p:cNvPicPr preferRelativeResize="0"/>
          <p:nvPr/>
        </p:nvPicPr>
        <p:blipFill rotWithShape="1">
          <a:blip r:embed="rId5">
            <a:alphaModFix/>
          </a:blip>
          <a:srcRect b="43690" l="0" r="57905" t="0"/>
          <a:stretch/>
        </p:blipFill>
        <p:spPr>
          <a:xfrm flipH="1">
            <a:off x="1102760" y="2689932"/>
            <a:ext cx="5790049" cy="2001324"/>
          </a:xfrm>
          <a:prstGeom prst="rect">
            <a:avLst/>
          </a:prstGeom>
          <a:noFill/>
          <a:ln>
            <a:noFill/>
          </a:ln>
        </p:spPr>
      </p:pic>
      <p:sp>
        <p:nvSpPr>
          <p:cNvPr id="1243" name="Google Shape;1243;p102"/>
          <p:cNvSpPr txBox="1"/>
          <p:nvPr>
            <p:ph idx="1" type="body"/>
          </p:nvPr>
        </p:nvSpPr>
        <p:spPr>
          <a:xfrm>
            <a:off x="2991000" y="4508748"/>
            <a:ext cx="4104300" cy="30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Ma waxaad u malaynaysaa inay tahay fikrad wanaagsan?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7" name="Shape 1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8" name="Google Shape;1248;p103"/>
          <p:cNvPicPr preferRelativeResize="0"/>
          <p:nvPr/>
        </p:nvPicPr>
        <p:blipFill rotWithShape="1">
          <a:blip r:embed="rId3">
            <a:alphaModFix/>
          </a:blip>
          <a:srcRect b="43690" l="0" r="57905" t="0"/>
          <a:stretch/>
        </p:blipFill>
        <p:spPr>
          <a:xfrm flipH="1">
            <a:off x="1285760" y="3040300"/>
            <a:ext cx="4390523" cy="1486775"/>
          </a:xfrm>
          <a:prstGeom prst="rect">
            <a:avLst/>
          </a:prstGeom>
          <a:noFill/>
          <a:ln>
            <a:noFill/>
          </a:ln>
        </p:spPr>
      </p:pic>
      <p:sp>
        <p:nvSpPr>
          <p:cNvPr id="1249" name="Google Shape;1249;p103"/>
          <p:cNvSpPr txBox="1"/>
          <p:nvPr>
            <p:ph idx="1" type="body"/>
          </p:nvPr>
        </p:nvSpPr>
        <p:spPr>
          <a:xfrm>
            <a:off x="324000" y="759300"/>
            <a:ext cx="8237700" cy="30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Soo-jeedintu (proposal) waa mid la yaab leh.</a:t>
            </a:r>
            <a:endParaRPr/>
          </a:p>
        </p:txBody>
      </p:sp>
      <p:sp>
        <p:nvSpPr>
          <p:cNvPr id="1250" name="Google Shape;1250;p103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Xisaab (Xisaab) iibka (sales)</a:t>
            </a:r>
            <a:endParaRPr/>
          </a:p>
        </p:txBody>
      </p:sp>
      <p:pic>
        <p:nvPicPr>
          <p:cNvPr id="1251" name="Google Shape;1251;p10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289433" y="3339525"/>
            <a:ext cx="1536349" cy="1486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2" name="Google Shape;1252;p10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flipH="1">
            <a:off x="323166" y="3532935"/>
            <a:ext cx="1042592" cy="1284290"/>
          </a:xfrm>
          <a:prstGeom prst="rect">
            <a:avLst/>
          </a:prstGeom>
          <a:noFill/>
          <a:ln>
            <a:noFill/>
          </a:ln>
        </p:spPr>
      </p:pic>
      <p:sp>
        <p:nvSpPr>
          <p:cNvPr id="1253" name="Google Shape;1253;p103"/>
          <p:cNvSpPr txBox="1"/>
          <p:nvPr>
            <p:ph idx="1" type="body"/>
          </p:nvPr>
        </p:nvSpPr>
        <p:spPr>
          <a:xfrm>
            <a:off x="324000" y="1277376"/>
            <a:ext cx="8237700" cy="1486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latin typeface="Lexend"/>
              </a:rPr>
              <a:t>Ganacsigu hadda wuxuu iibiyaa 200 000 cutub (units) qiimo £30, isagoo soo saaraya £6 000 000 dakhli (revenue).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latin typeface="Lexend"/>
              </a:rPr>
              <a:t/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latin typeface="Lexend"/>
              </a:rPr>
              <a:t/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latin typeface="Lexend"/>
              </a:rP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Nuskeenta qiimaha (price) ilaa £15 iyo iibinta 400 000 cutub (units) waxay soo saari doonaan isla dakhli (revenue) isku mid ah oo ah £6 000 000</a:t>
            </a:r>
            <a:r>
              <a:rPr lang="en-GB" sz="1800">
                <a:latin typeface="Lexend"/>
              </a:rPr>
              <a:t/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latin typeface="Lexend"/>
              </a:rPr>
              <a:t/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latin typeface="Lexend"/>
              </a:rPr>
              <a:t/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/>
          </a:p>
        </p:txBody>
      </p:sp>
      <p:sp>
        <p:nvSpPr>
          <p:cNvPr id="1254" name="Google Shape;1254;p103"/>
          <p:cNvSpPr txBox="1"/>
          <p:nvPr>
            <p:ph idx="1" type="body"/>
          </p:nvPr>
        </p:nvSpPr>
        <p:spPr>
          <a:xfrm>
            <a:off x="4591200" y="743992"/>
            <a:ext cx="3996000" cy="30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200 000 ×</a:t>
            </a:r>
            <a:r>
              <a:rPr lang="en-GB" sz="1800">
                <a:latin typeface="Lexend"/>
              </a:rPr>
              <a:t> 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£30 = 400 000 ×</a:t>
            </a:r>
            <a:r>
              <a:rPr lang="en-GB" sz="1800">
                <a:latin typeface="Lexend"/>
              </a:rPr>
              <a:t> 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£15</a:t>
            </a:r>
            <a:endParaRPr/>
          </a:p>
        </p:txBody>
      </p:sp>
      <p:sp>
        <p:nvSpPr>
          <p:cNvPr id="1255" name="Google Shape;1255;p103"/>
          <p:cNvSpPr txBox="1"/>
          <p:nvPr>
            <p:ph idx="1" type="body"/>
          </p:nvPr>
        </p:nvSpPr>
        <p:spPr>
          <a:xfrm>
            <a:off x="1664975" y="3105850"/>
            <a:ext cx="3996000" cy="754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Waxaan noqon doonnaa hogaamiyayaasha suuqa (market leaders)! Waxaan samayn doonnaa iibka (sales) ugu weyn taariikhda shirkaddan!</a:t>
            </a:r>
            <a:r>
              <a:rPr lang="en-GB" sz="1100">
                <a:latin typeface="Lexend"/>
              </a:rPr>
              <a:t/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9" name="Shape 1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0" name="Google Shape;1260;p104"/>
          <p:cNvPicPr preferRelativeResize="0"/>
          <p:nvPr/>
        </p:nvPicPr>
        <p:blipFill rotWithShape="1">
          <a:blip r:embed="rId3">
            <a:alphaModFix/>
          </a:blip>
          <a:srcRect b="4760" l="40550" r="0" t="13015"/>
          <a:stretch/>
        </p:blipFill>
        <p:spPr>
          <a:xfrm flipH="1">
            <a:off x="395935" y="1569275"/>
            <a:ext cx="8854298" cy="2097676"/>
          </a:xfrm>
          <a:prstGeom prst="rect">
            <a:avLst/>
          </a:prstGeom>
          <a:noFill/>
          <a:ln>
            <a:noFill/>
          </a:ln>
        </p:spPr>
      </p:pic>
      <p:sp>
        <p:nvSpPr>
          <p:cNvPr id="1261" name="Google Shape;1261;p104"/>
          <p:cNvSpPr txBox="1"/>
          <p:nvPr>
            <p:ph idx="1" type="body"/>
          </p:nvPr>
        </p:nvSpPr>
        <p:spPr>
          <a:xfrm>
            <a:off x="324000" y="759300"/>
            <a:ext cx="8237700" cy="30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Nasiib wanaag, Isra waa xisaabiye ganacsi (commercial accountant) oo fahmaya farqiga u dhexeeya dakhliga (revenue) iyo faa'iidada (profit).</a:t>
            </a:r>
            <a:r>
              <a:rPr b="1"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/>
          </a:p>
        </p:txBody>
      </p:sp>
      <p:sp>
        <p:nvSpPr>
          <p:cNvPr id="1262" name="Google Shape;1262;p104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Xisaab (Xisaab) iibka (sales)</a:t>
            </a:r>
            <a:endParaRPr/>
          </a:p>
        </p:txBody>
      </p:sp>
      <p:pic>
        <p:nvPicPr>
          <p:cNvPr id="1263" name="Google Shape;1263;p10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289433" y="3339525"/>
            <a:ext cx="1536349" cy="1486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4" name="Google Shape;1264;p10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flipH="1">
            <a:off x="323166" y="3532935"/>
            <a:ext cx="1042592" cy="1284290"/>
          </a:xfrm>
          <a:prstGeom prst="rect">
            <a:avLst/>
          </a:prstGeom>
          <a:noFill/>
          <a:ln>
            <a:noFill/>
          </a:ln>
        </p:spPr>
      </p:pic>
      <p:sp>
        <p:nvSpPr>
          <p:cNvPr id="1265" name="Google Shape;1265;p104"/>
          <p:cNvSpPr txBox="1"/>
          <p:nvPr>
            <p:ph idx="1" type="body"/>
          </p:nvPr>
        </p:nvSpPr>
        <p:spPr>
          <a:xfrm>
            <a:off x="521984" y="1703959"/>
            <a:ext cx="8084400" cy="1381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Dakhliga (Revenue) waa dakhliga soo gala ganacsigeena, tusaale ahaan, wadarta lacagta ku tagta sanduuqa (till) iibka (sales) kaaga. Halka faa'iidada (profit) ay tahay faa'iidada maaliyadeed; farqiga u dhexeeya dakhliga (revenue) iyo qiimaha (cost) soo saarista alaabteenna.</a:t>
            </a:r>
            <a:r>
              <a:rPr lang="en-GB" sz="1400">
                <a:latin typeface="Lexend"/>
              </a:rPr>
              <a:t/>
            </a:r>
            <a:r>
              <a:rPr b="1"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9" name="Shape 1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0" name="Google Shape;1270;p105"/>
          <p:cNvPicPr preferRelativeResize="0"/>
          <p:nvPr/>
        </p:nvPicPr>
        <p:blipFill rotWithShape="1">
          <a:blip r:embed="rId3">
            <a:alphaModFix/>
          </a:blip>
          <a:srcRect b="4760" l="40550" r="0" t="13015"/>
          <a:stretch/>
        </p:blipFill>
        <p:spPr>
          <a:xfrm flipH="1">
            <a:off x="716026" y="1828491"/>
            <a:ext cx="7813274" cy="1670726"/>
          </a:xfrm>
          <a:prstGeom prst="rect">
            <a:avLst/>
          </a:prstGeom>
          <a:noFill/>
          <a:ln>
            <a:noFill/>
          </a:ln>
        </p:spPr>
      </p:pic>
      <p:sp>
        <p:nvSpPr>
          <p:cNvPr id="1271" name="Google Shape;1271;p105"/>
          <p:cNvSpPr txBox="1"/>
          <p:nvPr>
            <p:ph idx="1" type="body"/>
          </p:nvPr>
        </p:nvSpPr>
        <p:spPr>
          <a:xfrm>
            <a:off x="324000" y="759300"/>
            <a:ext cx="8237700" cy="30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Nasiib wanaag, Isra waa xisaabiye ganacsi (commercial accountant) oo fahmaya farqiga u dhexeeya dakhliga (revenue) iyo faa'iidada (profit).</a:t>
            </a:r>
            <a:r>
              <a:rPr b="1"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/>
          </a:p>
        </p:txBody>
      </p:sp>
      <p:sp>
        <p:nvSpPr>
          <p:cNvPr id="1272" name="Google Shape;1272;p105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Xisaab (Xisaab) iibka</a:t>
            </a:r>
            <a:endParaRPr/>
          </a:p>
        </p:txBody>
      </p:sp>
      <p:pic>
        <p:nvPicPr>
          <p:cNvPr id="1273" name="Google Shape;1273;p10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289433" y="3339525"/>
            <a:ext cx="1536349" cy="1486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4" name="Google Shape;1274;p10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flipH="1">
            <a:off x="323166" y="3532935"/>
            <a:ext cx="1042592" cy="1284290"/>
          </a:xfrm>
          <a:prstGeom prst="rect">
            <a:avLst/>
          </a:prstGeom>
          <a:noFill/>
          <a:ln>
            <a:noFill/>
          </a:ln>
        </p:spPr>
      </p:pic>
      <p:sp>
        <p:nvSpPr>
          <p:cNvPr id="1275" name="Google Shape;1275;p105"/>
          <p:cNvSpPr txBox="1"/>
          <p:nvPr>
            <p:ph idx="1" type="body"/>
          </p:nvPr>
        </p:nvSpPr>
        <p:spPr>
          <a:xfrm>
            <a:off x="826775" y="1932550"/>
            <a:ext cx="7243500" cy="867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latin typeface="Lexend"/>
              </a:rPr>
              <a:t>Waxaan hadda iibinaynaa 200 000 unug oo qiimihiisu yahay £30 midkiiba. Mid kasta oo ka mid ah unugyadaas waxaa ku kacaya £20 in la soo saaro, la baakadeeyo oo la qaybiyo.</a:t>
            </a:r>
            <a:r>
              <a:rPr lang="en-GB" sz="1800">
                <a:latin typeface="Lexend"/>
              </a:rPr>
              <a:t/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latin typeface="Lexend"/>
              </a:rPr>
              <a:t/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latin typeface="Lexend"/>
              </a:rPr>
              <a:t/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latin typeface="Lexend"/>
              </a:rPr>
              <a:t/>
            </a:r>
            <a:endParaRPr/>
          </a:p>
        </p:txBody>
      </p:sp>
      <p:sp>
        <p:nvSpPr>
          <p:cNvPr id="1276" name="Google Shape;1276;p105"/>
          <p:cNvSpPr txBox="1"/>
          <p:nvPr>
            <p:ph idx="1" type="body"/>
          </p:nvPr>
        </p:nvSpPr>
        <p:spPr>
          <a:xfrm>
            <a:off x="1761000" y="3670200"/>
            <a:ext cx="5029500" cy="30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Ma arki kartaa dhibaatada hadda ku jirta soo jeedinta Yacquub ee ah 'Nus qiimaha (price), labanlaab iibka (sales)'?</a:t>
            </a:r>
            <a:r>
              <a:rPr lang="en-GB" sz="1100">
                <a:latin typeface="Lexend"/>
              </a:rPr>
              <a:t/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0" name="Shape 1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1" name="Google Shape;1281;p106"/>
          <p:cNvSpPr txBox="1"/>
          <p:nvPr>
            <p:ph idx="1" type="body"/>
          </p:nvPr>
        </p:nvSpPr>
        <p:spPr>
          <a:xfrm>
            <a:off x="324000" y="759300"/>
            <a:ext cx="8237700" cy="30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Tani waa tusaale caadi ah oo xisaabtu (maths) ka caawiso ganacsiyada go'aan qaadashada muhiimka ah ee noqon kara mid guuleysta ama fashilma.</a:t>
            </a:r>
            <a:endParaRPr/>
          </a:p>
        </p:txBody>
      </p:sp>
      <p:sp>
        <p:nvSpPr>
          <p:cNvPr id="1282" name="Google Shape;1282;p10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Xisaab (Xisaab) iibka</a:t>
            </a:r>
            <a:endParaRPr/>
          </a:p>
        </p:txBody>
      </p:sp>
      <p:sp>
        <p:nvSpPr>
          <p:cNvPr id="1283" name="Google Shape;1283;p106"/>
          <p:cNvSpPr txBox="1"/>
          <p:nvPr>
            <p:ph idx="1" type="body"/>
          </p:nvPr>
        </p:nvSpPr>
        <p:spPr>
          <a:xfrm>
            <a:off x="324000" y="2008776"/>
            <a:ext cx="2563200" cy="30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Xaaladda hadda jirta:</a:t>
            </a:r>
            <a:r>
              <a:rPr lang="en-GB">
                <a:latin typeface="Lexend"/>
              </a:rPr>
              <a:t/>
            </a:r>
            <a:endParaRPr/>
          </a:p>
        </p:txBody>
      </p:sp>
      <p:sp>
        <p:nvSpPr>
          <p:cNvPr id="1284" name="Google Shape;1284;p106"/>
          <p:cNvSpPr txBox="1"/>
          <p:nvPr>
            <p:ph idx="1" type="body"/>
          </p:nvPr>
        </p:nvSpPr>
        <p:spPr>
          <a:xfrm>
            <a:off x="324000" y="2475162"/>
            <a:ext cx="3201000" cy="30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>200 000 unug oo la iibiyay sannadkii</a:t>
            </a:r>
            <a:r>
              <a:rPr lang="en-GB" sz="1100">
                <a:latin typeface="Lexend"/>
              </a:rPr>
              <a:t/>
            </a:r>
            <a:endParaRPr/>
          </a:p>
        </p:txBody>
      </p:sp>
      <p:sp>
        <p:nvSpPr>
          <p:cNvPr id="1285" name="Google Shape;1285;p106"/>
          <p:cNvSpPr txBox="1"/>
          <p:nvPr>
            <p:ph idx="1" type="body"/>
          </p:nvPr>
        </p:nvSpPr>
        <p:spPr>
          <a:xfrm>
            <a:off x="323992" y="2941549"/>
            <a:ext cx="3632100" cy="30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Qiimaha iibka (selling price) unugkiiba: £30</a:t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86" name="Google Shape;1286;p106"/>
          <p:cNvSpPr txBox="1"/>
          <p:nvPr>
            <p:ph idx="1" type="body"/>
          </p:nvPr>
        </p:nvSpPr>
        <p:spPr>
          <a:xfrm>
            <a:off x="323988" y="3407935"/>
            <a:ext cx="3540300" cy="30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Qiimaha kharashka (cost price) unugkiiba: £20</a:t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87" name="Google Shape;1287;p106"/>
          <p:cNvSpPr txBox="1"/>
          <p:nvPr>
            <p:ph idx="1" type="body"/>
          </p:nvPr>
        </p:nvSpPr>
        <p:spPr>
          <a:xfrm>
            <a:off x="324000" y="3874325"/>
            <a:ext cx="4921200" cy="30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100">
                <a:latin typeface="Lexend"/>
              </a:rPr>
              <a:t>Faa'iidada (profit) unugkiiba: £30 − £20 = £10</a:t>
            </a:r>
            <a:r>
              <a:rPr b="1"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88" name="Google Shape;1288;p106"/>
          <p:cNvSpPr txBox="1"/>
          <p:nvPr>
            <p:ph idx="1" type="body"/>
          </p:nvPr>
        </p:nvSpPr>
        <p:spPr>
          <a:xfrm>
            <a:off x="324000" y="4340700"/>
            <a:ext cx="5450400" cy="30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Faa'iidada sannadlaha ah: 200 000 × £10 = £2 000 000</a:t>
            </a:r>
            <a:r>
              <a:rPr b="1"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89" name="Google Shape;1289;p106"/>
          <p:cNvSpPr txBox="1"/>
          <p:nvPr>
            <p:ph idx="1" type="body"/>
          </p:nvPr>
        </p:nvSpPr>
        <p:spPr>
          <a:xfrm>
            <a:off x="5774400" y="3197700"/>
            <a:ext cx="3054300" cy="728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Ganacsigu wuxuu 'sameeyay' £2 000 000 oo faa'iido ah.</a:t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</a:rPr>
              <a:t/>
            </a:r>
            <a:r>
              <a:rPr b="1"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/>
          </a:p>
        </p:txBody>
      </p:sp>
      <p:sp>
        <p:nvSpPr>
          <p:cNvPr id="1290" name="Google Shape;1290;p106"/>
          <p:cNvSpPr/>
          <p:nvPr/>
        </p:nvSpPr>
        <p:spPr>
          <a:xfrm>
            <a:off x="4259809" y="4340525"/>
            <a:ext cx="1592100" cy="38280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chemeClr val="accent5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4" name="Shape 1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5" name="Google Shape;1295;p107"/>
          <p:cNvSpPr txBox="1"/>
          <p:nvPr>
            <p:ph idx="1" type="body"/>
          </p:nvPr>
        </p:nvSpPr>
        <p:spPr>
          <a:xfrm>
            <a:off x="324000" y="759300"/>
            <a:ext cx="8237700" cy="30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Hab kale oo loo eego tirooyinka isku midka ah…</a:t>
            </a:r>
            <a:endParaRPr/>
          </a:p>
        </p:txBody>
      </p:sp>
      <p:sp>
        <p:nvSpPr>
          <p:cNvPr id="1296" name="Google Shape;1296;p10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Xisaab (Xisaab) iibka</a:t>
            </a:r>
            <a:endParaRPr/>
          </a:p>
        </p:txBody>
      </p:sp>
      <p:sp>
        <p:nvSpPr>
          <p:cNvPr id="1297" name="Google Shape;1297;p107"/>
          <p:cNvSpPr txBox="1"/>
          <p:nvPr>
            <p:ph idx="1" type="body"/>
          </p:nvPr>
        </p:nvSpPr>
        <p:spPr>
          <a:xfrm>
            <a:off x="324000" y="1246776"/>
            <a:ext cx="2563200" cy="30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Xaaladda hadda jirta:</a:t>
            </a:r>
            <a:endParaRPr/>
          </a:p>
        </p:txBody>
      </p:sp>
      <p:sp>
        <p:nvSpPr>
          <p:cNvPr id="1298" name="Google Shape;1298;p107"/>
          <p:cNvSpPr txBox="1"/>
          <p:nvPr>
            <p:ph idx="1" type="body"/>
          </p:nvPr>
        </p:nvSpPr>
        <p:spPr>
          <a:xfrm>
            <a:off x="324000" y="1713162"/>
            <a:ext cx="3201000" cy="30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>200 000 unug oo la iibiyay sannadkii</a:t>
            </a:r>
            <a:r>
              <a:rPr lang="en-GB" sz="1100">
                <a:latin typeface="Lexend"/>
              </a:rPr>
              <a:t/>
            </a:r>
            <a:endParaRPr/>
          </a:p>
        </p:txBody>
      </p:sp>
      <p:sp>
        <p:nvSpPr>
          <p:cNvPr id="1299" name="Google Shape;1299;p107"/>
          <p:cNvSpPr txBox="1"/>
          <p:nvPr>
            <p:ph idx="1" type="body"/>
          </p:nvPr>
        </p:nvSpPr>
        <p:spPr>
          <a:xfrm>
            <a:off x="323992" y="2179549"/>
            <a:ext cx="3632100" cy="30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Qiimaha iibka (selling price) unugkiiba: £30</a:t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00" name="Google Shape;1300;p107"/>
          <p:cNvSpPr txBox="1"/>
          <p:nvPr>
            <p:ph idx="1" type="body"/>
          </p:nvPr>
        </p:nvSpPr>
        <p:spPr>
          <a:xfrm>
            <a:off x="323988" y="2645935"/>
            <a:ext cx="3540300" cy="30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Qiimaha kharashka (cost price) unugkiiba: £20</a:t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01" name="Google Shape;1301;p107"/>
          <p:cNvSpPr txBox="1"/>
          <p:nvPr>
            <p:ph idx="1" type="body"/>
          </p:nvPr>
        </p:nvSpPr>
        <p:spPr>
          <a:xfrm>
            <a:off x="349798" y="3401145"/>
            <a:ext cx="5073300" cy="30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</a:rPr>
              <a:t>Dakhliga (revenue): 200 000 × £30 = £6 000 000</a:t>
            </a:r>
            <a:r>
              <a:rPr lang="en-GB" sz="1400">
                <a:latin typeface="Lexend"/>
              </a:rPr>
              <a:t/>
            </a:r>
            <a:r>
              <a:rPr lang="en-GB" sz="14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 sz="23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02" name="Google Shape;1302;p107"/>
          <p:cNvSpPr txBox="1"/>
          <p:nvPr>
            <p:ph idx="1" type="body"/>
          </p:nvPr>
        </p:nvSpPr>
        <p:spPr>
          <a:xfrm>
            <a:off x="324000" y="4294776"/>
            <a:ext cx="8145600" cy="30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</a:rPr>
              <a:t>Faa'iidada (profit) = Dakhliga (revenue) − Kharashyada (costs) = £6 000 000 − £4 000 000 = £2 000 000</a:t>
            </a:r>
            <a:r>
              <a:rPr b="1" lang="en-GB" sz="1400">
                <a:latin typeface="Lexend"/>
              </a:rPr>
              <a:t/>
            </a:r>
            <a:r>
              <a:rPr lang="en-GB" sz="14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r>
              <a:rPr lang="en-GB" sz="14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400">
                <a:latin typeface="Lexend"/>
              </a:rPr>
              <a:t/>
            </a:r>
            <a:r>
              <a:rPr lang="en-GB" sz="14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4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4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 sz="23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03" name="Google Shape;1303;p107"/>
          <p:cNvSpPr txBox="1"/>
          <p:nvPr>
            <p:ph idx="1" type="body"/>
          </p:nvPr>
        </p:nvSpPr>
        <p:spPr>
          <a:xfrm>
            <a:off x="349798" y="3828069"/>
            <a:ext cx="5073300" cy="30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</a:rPr>
              <a:t>Kharashyada (costs): 200 000 × £20 = £4 000 000</a:t>
            </a:r>
            <a:r>
              <a:rPr lang="en-GB" sz="1400">
                <a:latin typeface="Lexend"/>
              </a:rPr>
              <a:t/>
            </a:r>
            <a:r>
              <a:rPr lang="en-GB" sz="14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 sz="23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04" name="Google Shape;1304;p107"/>
          <p:cNvSpPr txBox="1"/>
          <p:nvPr>
            <p:ph idx="1" type="body"/>
          </p:nvPr>
        </p:nvSpPr>
        <p:spPr>
          <a:xfrm>
            <a:off x="4319660" y="1267885"/>
            <a:ext cx="4149600" cy="1611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</a:rPr>
              <a:t>Tani waxay noqon kartaa hab fudud oo loo fahmo faa'iidada (profit) iyo dakhliga (revenue). "Waxaan ku khasnay £4 000 000 si aan u soo saarno £6 000 000. Taasi waa faa'iido (profit) ah £2 000 000"</a:t>
            </a:r>
            <a:r>
              <a:rPr b="1"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r>
              <a:rPr lang="en-GB" sz="14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400">
                <a:latin typeface="Lexend"/>
              </a:rPr>
              <a:t/>
            </a:r>
            <a:r>
              <a:rPr lang="en-GB" sz="14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400">
                <a:latin typeface="Lexend"/>
              </a:rPr>
              <a:t/>
            </a:r>
            <a:r>
              <a:rPr b="1"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r>
              <a:rPr lang="en-GB" sz="14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400">
                <a:latin typeface="Lexend"/>
              </a:rPr>
              <a:t/>
            </a:r>
            <a:endParaRPr sz="23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8" name="Shape 1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9" name="Google Shape;1309;p108"/>
          <p:cNvSpPr txBox="1"/>
          <p:nvPr>
            <p:ph idx="1" type="body"/>
          </p:nvPr>
        </p:nvSpPr>
        <p:spPr>
          <a:xfrm>
            <a:off x="324000" y="759300"/>
            <a:ext cx="8237700" cy="30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Sida xisaabiye (accountant) u fasiri lahaa soo jeedinta Yacquub.</a:t>
            </a:r>
            <a:endParaRPr/>
          </a:p>
        </p:txBody>
      </p:sp>
      <p:sp>
        <p:nvSpPr>
          <p:cNvPr id="1310" name="Google Shape;1310;p10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Xisaabta iibka (Xisaab in sales)</a:t>
            </a:r>
            <a:endParaRPr/>
          </a:p>
        </p:txBody>
      </p:sp>
      <p:sp>
        <p:nvSpPr>
          <p:cNvPr id="1311" name="Google Shape;1311;p108"/>
          <p:cNvSpPr txBox="1"/>
          <p:nvPr>
            <p:ph idx="1" type="body"/>
          </p:nvPr>
        </p:nvSpPr>
        <p:spPr>
          <a:xfrm>
            <a:off x="324000" y="1322976"/>
            <a:ext cx="2563200" cy="30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Xaalad cusub:</a:t>
            </a:r>
            <a:r>
              <a:rPr lang="en-GB">
                <a:latin typeface="Lexend"/>
              </a:rPr>
              <a:t/>
            </a:r>
            <a:endParaRPr/>
          </a:p>
        </p:txBody>
      </p:sp>
      <p:sp>
        <p:nvSpPr>
          <p:cNvPr id="1312" name="Google Shape;1312;p108"/>
          <p:cNvSpPr txBox="1"/>
          <p:nvPr>
            <p:ph idx="1" type="body"/>
          </p:nvPr>
        </p:nvSpPr>
        <p:spPr>
          <a:xfrm>
            <a:off x="324000" y="1789362"/>
            <a:ext cx="3201000" cy="30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>400 000 cutub (units) la iibiyey sannadkii (p.a.)</a:t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</a:rPr>
              <a:t/>
            </a:r>
            <a:endParaRPr/>
          </a:p>
        </p:txBody>
      </p:sp>
      <p:sp>
        <p:nvSpPr>
          <p:cNvPr id="1313" name="Google Shape;1313;p108"/>
          <p:cNvSpPr txBox="1"/>
          <p:nvPr>
            <p:ph idx="1" type="body"/>
          </p:nvPr>
        </p:nvSpPr>
        <p:spPr>
          <a:xfrm>
            <a:off x="323992" y="2255749"/>
            <a:ext cx="3632100" cy="30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Qiimaha iibka (selling price) cutubkiiba: £15</a:t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14" name="Google Shape;1314;p108"/>
          <p:cNvSpPr txBox="1"/>
          <p:nvPr>
            <p:ph idx="1" type="body"/>
          </p:nvPr>
        </p:nvSpPr>
        <p:spPr>
          <a:xfrm>
            <a:off x="323988" y="2722135"/>
            <a:ext cx="3540300" cy="30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Qiimaha kharashka (cost price) cutubkiiba: £20</a:t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15" name="Google Shape;1315;p108"/>
          <p:cNvSpPr txBox="1"/>
          <p:nvPr>
            <p:ph idx="1" type="body"/>
          </p:nvPr>
        </p:nvSpPr>
        <p:spPr>
          <a:xfrm>
            <a:off x="324000" y="3234450"/>
            <a:ext cx="5170200" cy="30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100">
                <a:latin typeface="Lexend"/>
              </a:rPr>
              <a:t>Faa'iidada (profit) cutubkiiba: £15 − £20 = −£5</a:t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16" name="Google Shape;1316;p108"/>
          <p:cNvSpPr txBox="1"/>
          <p:nvPr>
            <p:ph idx="1" type="body"/>
          </p:nvPr>
        </p:nvSpPr>
        <p:spPr>
          <a:xfrm>
            <a:off x="324000" y="3700825"/>
            <a:ext cx="5932800" cy="30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Faa'iidada sannadlaha ah: 400 000 × −£5 = −£2 000 000</a:t>
            </a:r>
            <a:r>
              <a:rPr b="1"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17" name="Google Shape;1317;p108"/>
          <p:cNvSpPr txBox="1"/>
          <p:nvPr>
            <p:ph idx="1" type="body"/>
          </p:nvPr>
        </p:nvSpPr>
        <p:spPr>
          <a:xfrm>
            <a:off x="5774400" y="2557824"/>
            <a:ext cx="3054300" cy="728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Ganacsigu wuxuu 'sameeyay khasaare (loss)' ah £2 000 000</a:t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/>
          </a:p>
        </p:txBody>
      </p:sp>
      <p:sp>
        <p:nvSpPr>
          <p:cNvPr id="1318" name="Google Shape;1318;p108"/>
          <p:cNvSpPr/>
          <p:nvPr/>
        </p:nvSpPr>
        <p:spPr>
          <a:xfrm>
            <a:off x="4290425" y="3700650"/>
            <a:ext cx="1714500" cy="38280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chemeClr val="accent5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2" name="Shape 1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3" name="Google Shape;1323;p109"/>
          <p:cNvSpPr txBox="1"/>
          <p:nvPr>
            <p:ph idx="1" type="body"/>
          </p:nvPr>
        </p:nvSpPr>
        <p:spPr>
          <a:xfrm>
            <a:off x="324000" y="759300"/>
            <a:ext cx="8237700" cy="30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Haddii kale…</a:t>
            </a:r>
            <a:endParaRPr/>
          </a:p>
        </p:txBody>
      </p:sp>
      <p:sp>
        <p:nvSpPr>
          <p:cNvPr id="1324" name="Google Shape;1324;p109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Xisaabta iibka (Xisaab in sales)</a:t>
            </a:r>
            <a:endParaRPr/>
          </a:p>
        </p:txBody>
      </p:sp>
      <p:sp>
        <p:nvSpPr>
          <p:cNvPr id="1325" name="Google Shape;1325;p109"/>
          <p:cNvSpPr txBox="1"/>
          <p:nvPr>
            <p:ph idx="1" type="body"/>
          </p:nvPr>
        </p:nvSpPr>
        <p:spPr>
          <a:xfrm>
            <a:off x="324000" y="1322976"/>
            <a:ext cx="2563200" cy="30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Xaalad cusub:</a:t>
            </a:r>
            <a:endParaRPr/>
          </a:p>
        </p:txBody>
      </p:sp>
      <p:sp>
        <p:nvSpPr>
          <p:cNvPr id="1326" name="Google Shape;1326;p109"/>
          <p:cNvSpPr txBox="1"/>
          <p:nvPr>
            <p:ph idx="1" type="body"/>
          </p:nvPr>
        </p:nvSpPr>
        <p:spPr>
          <a:xfrm>
            <a:off x="324000" y="1789362"/>
            <a:ext cx="3201000" cy="30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>400 000 cutub (units) la iibiyey sannadkii (p.a.)</a:t>
            </a:r>
            <a:r>
              <a:rPr lang="en-GB" sz="1100">
                <a:latin typeface="Lexend"/>
              </a:rPr>
              <a:t/>
            </a:r>
            <a:endParaRPr/>
          </a:p>
        </p:txBody>
      </p:sp>
      <p:sp>
        <p:nvSpPr>
          <p:cNvPr id="1327" name="Google Shape;1327;p109"/>
          <p:cNvSpPr txBox="1"/>
          <p:nvPr>
            <p:ph idx="1" type="body"/>
          </p:nvPr>
        </p:nvSpPr>
        <p:spPr>
          <a:xfrm>
            <a:off x="323992" y="2255749"/>
            <a:ext cx="3632100" cy="30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Qiimaha iibka (selling price) cutubkiiba: £15</a:t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28" name="Google Shape;1328;p109"/>
          <p:cNvSpPr txBox="1"/>
          <p:nvPr>
            <p:ph idx="1" type="body"/>
          </p:nvPr>
        </p:nvSpPr>
        <p:spPr>
          <a:xfrm>
            <a:off x="323988" y="2722135"/>
            <a:ext cx="3540300" cy="30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Qiimaha kharashka (cost price) cutubkiiba: £20</a:t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29" name="Google Shape;1329;p109"/>
          <p:cNvSpPr txBox="1"/>
          <p:nvPr>
            <p:ph idx="1" type="body"/>
          </p:nvPr>
        </p:nvSpPr>
        <p:spPr>
          <a:xfrm>
            <a:off x="349798" y="3324945"/>
            <a:ext cx="5073300" cy="30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</a:rPr>
              <a:t>Dakhliga (revenue): 400 000 × £15 = £6 000 000</a:t>
            </a:r>
            <a:r>
              <a:rPr lang="en-GB" sz="14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4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 sz="23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30" name="Google Shape;1330;p109"/>
          <p:cNvSpPr txBox="1"/>
          <p:nvPr>
            <p:ph idx="1" type="body"/>
          </p:nvPr>
        </p:nvSpPr>
        <p:spPr>
          <a:xfrm>
            <a:off x="324000" y="4172651"/>
            <a:ext cx="8496000" cy="30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</a:rPr>
              <a:t>Faa'iidada (profit) = Dakhliga (revenue) − Kharashaadka (costs) = £6 000 000 − £8 000 000 = −£2 000 000</a:t>
            </a:r>
            <a:r>
              <a:rPr lang="en-GB" sz="14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400">
                <a:latin typeface="Lexend"/>
              </a:rPr>
              <a:t/>
            </a:r>
            <a:r>
              <a:rPr lang="en-GB" sz="14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400">
                <a:latin typeface="Lexend"/>
              </a:rPr>
              <a:t/>
            </a:r>
            <a:r>
              <a:rPr lang="en-GB" sz="14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 sz="23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31" name="Google Shape;1331;p109"/>
          <p:cNvSpPr txBox="1"/>
          <p:nvPr>
            <p:ph idx="1" type="body"/>
          </p:nvPr>
        </p:nvSpPr>
        <p:spPr>
          <a:xfrm>
            <a:off x="349798" y="3736561"/>
            <a:ext cx="5073300" cy="30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</a:rPr>
              <a:t>Kharashaadka (costs): 400 000 × £20 = £8 000 000</a:t>
            </a:r>
            <a:r>
              <a:rPr lang="en-GB" sz="14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4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 sz="23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32" name="Google Shape;1332;p109"/>
          <p:cNvSpPr txBox="1"/>
          <p:nvPr>
            <p:ph idx="1" type="body"/>
          </p:nvPr>
        </p:nvSpPr>
        <p:spPr>
          <a:xfrm>
            <a:off x="4122025" y="810675"/>
            <a:ext cx="4010700" cy="715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</a:rPr>
              <a:t>“Waxaan ku bixinnay £8 000 000 si aan u helno £6 000 000. Waxaan luminnay £2 000 000”</a:t>
            </a:r>
            <a:r>
              <a:rPr lang="en-GB" sz="14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400">
                <a:latin typeface="Lexend"/>
              </a:rPr>
              <a:t/>
            </a:r>
            <a:r>
              <a:rPr lang="en-GB" sz="14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400">
                <a:latin typeface="Lexend"/>
              </a:rPr>
              <a:t/>
            </a:r>
            <a:r>
              <a:rPr lang="en-GB" sz="14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400">
                <a:latin typeface="Lexend"/>
              </a:rPr>
              <a:t/>
            </a:r>
            <a:endParaRPr sz="23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33" name="Google Shape;1333;p109"/>
          <p:cNvSpPr txBox="1"/>
          <p:nvPr>
            <p:ph idx="1" type="body"/>
          </p:nvPr>
        </p:nvSpPr>
        <p:spPr>
          <a:xfrm>
            <a:off x="4122025" y="1740043"/>
            <a:ext cx="4698000" cy="715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</a:rPr>
              <a:t>Tani si cad ma aha wax caqli gal ah. Ganacsiyadu waxay u isticmaalaan xisaabta qaab xisaabinta ganacsi (commercial accounting) si ay u go'aamiyaan qiimaha (pricing).</a:t>
            </a:r>
            <a:endParaRPr sz="23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7" name="Shape 1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8" name="Google Shape;1338;p110"/>
          <p:cNvSpPr txBox="1"/>
          <p:nvPr>
            <p:ph idx="1" type="body"/>
          </p:nvPr>
        </p:nvSpPr>
        <p:spPr>
          <a:xfrm>
            <a:off x="324000" y="759300"/>
            <a:ext cx="8237700" cy="39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Caasha iyo Axmed waxay u shaqeeyaan ganacsi iibiya qalabka qaanso-gan (archery sets).</a:t>
            </a:r>
            <a:endParaRPr/>
          </a:p>
        </p:txBody>
      </p:sp>
      <p:sp>
        <p:nvSpPr>
          <p:cNvPr id="1339" name="Google Shape;1339;p11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 sz="1400">
                <a:latin typeface="Lexend"/>
              </a:rPr>
              <a:t>Xisaabta iibka (Xisaab in sales)</a:t>
            </a:r>
            <a:endParaRPr/>
          </a:p>
        </p:txBody>
      </p:sp>
      <p:pic>
        <p:nvPicPr>
          <p:cNvPr id="1340" name="Google Shape;1340;p11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4725" y="3240625"/>
            <a:ext cx="837850" cy="158205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1" name="Google Shape;1341;p11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773676" y="3254745"/>
            <a:ext cx="1044388" cy="1204455"/>
          </a:xfrm>
          <a:prstGeom prst="rect">
            <a:avLst/>
          </a:prstGeom>
          <a:noFill/>
          <a:ln>
            <a:noFill/>
          </a:ln>
        </p:spPr>
      </p:pic>
      <p:sp>
        <p:nvSpPr>
          <p:cNvPr id="1342" name="Google Shape;1342;p110"/>
          <p:cNvSpPr txBox="1"/>
          <p:nvPr>
            <p:ph idx="1" type="body"/>
          </p:nvPr>
        </p:nvSpPr>
        <p:spPr>
          <a:xfrm>
            <a:off x="324000" y="1201175"/>
            <a:ext cx="8237700" cy="993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</a:rPr>
              <a:t>Ganacsigoodu hadda iibiyaa 12 000 unug sannadkii (p.a.) qiimo £80 ah, kharashka soo saarista, baakadaynta iyo qaybinta unug kastana waa £50. Xisaabi dakhligooda sannadlaha ah iyo faa'iidada.</a:t>
            </a:r>
            <a:r>
              <a:rPr lang="en-GB" sz="14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4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400">
                <a:latin typeface="Lexend"/>
              </a:rPr>
              <a:t/>
            </a:r>
            <a:r>
              <a:rPr lang="en-GB" sz="14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400">
                <a:latin typeface="Lexend"/>
              </a:rPr>
              <a:t/>
            </a:r>
            <a:r>
              <a:rPr lang="en-GB" sz="14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400">
                <a:latin typeface="Lexend"/>
              </a:rPr>
              <a:t/>
            </a:r>
            <a:r>
              <a:rPr b="1"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/>
          </a:p>
        </p:txBody>
      </p:sp>
      <p:sp>
        <p:nvSpPr>
          <p:cNvPr id="1343" name="Google Shape;1343;p110"/>
          <p:cNvSpPr txBox="1"/>
          <p:nvPr>
            <p:ph idx="1" type="body"/>
          </p:nvPr>
        </p:nvSpPr>
        <p:spPr>
          <a:xfrm>
            <a:off x="1721400" y="2517698"/>
            <a:ext cx="4535400" cy="30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Dakhliga (Revenue): 12 000 × £80 = £960 000</a:t>
            </a:r>
            <a:r>
              <a:rPr lang="en-GB" sz="1400">
                <a:latin typeface="Lexend"/>
              </a:rPr>
              <a:t/>
            </a:r>
            <a:r>
              <a:rPr lang="en-GB" sz="14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4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44" name="Google Shape;1344;p110"/>
          <p:cNvSpPr txBox="1"/>
          <p:nvPr>
            <p:ph idx="1" type="body"/>
          </p:nvPr>
        </p:nvSpPr>
        <p:spPr>
          <a:xfrm>
            <a:off x="1695600" y="3471875"/>
            <a:ext cx="3369900" cy="30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100">
                <a:latin typeface="Kalam"/>
                <a:ea typeface="Kalam"/>
                <a:cs typeface="Kalam"/>
                <a:sym typeface="Kalam"/>
              </a:rPr>
              <a:t>Faa'iidada (Profit) = Dakhliga (Revenue) − Kharashaadka (Costs)</a:t>
            </a:r>
            <a:r>
              <a:rPr b="1" lang="en-GB" sz="1400">
                <a:latin typeface="Lexend"/>
              </a:rPr>
              <a:t/>
            </a:r>
            <a:r>
              <a:rPr lang="en-GB" sz="14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400">
                <a:latin typeface="Lexend"/>
              </a:rPr>
              <a:t/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400">
                <a:latin typeface="Lexend"/>
              </a:rPr>
              <a:t/>
            </a:r>
            <a:r>
              <a:rPr lang="en-GB" sz="14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400">
                <a:latin typeface="Lexend"/>
              </a:rPr>
              <a:t/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45" name="Google Shape;1345;p110"/>
          <p:cNvSpPr txBox="1"/>
          <p:nvPr>
            <p:ph idx="1" type="body"/>
          </p:nvPr>
        </p:nvSpPr>
        <p:spPr>
          <a:xfrm>
            <a:off x="1721400" y="2974899"/>
            <a:ext cx="4145700" cy="30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Kharashaadka (Costs): 12 000 × £50 = £600 000</a:t>
            </a:r>
            <a:r>
              <a:rPr lang="en-GB" sz="1400">
                <a:latin typeface="Lexend"/>
              </a:rPr>
              <a:t/>
            </a:r>
            <a:r>
              <a:rPr lang="en-GB" sz="14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4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46" name="Google Shape;1346;p110"/>
          <p:cNvSpPr txBox="1"/>
          <p:nvPr>
            <p:ph idx="1" type="body"/>
          </p:nvPr>
        </p:nvSpPr>
        <p:spPr>
          <a:xfrm>
            <a:off x="2503624" y="3929067"/>
            <a:ext cx="2980800" cy="30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Times New Roman"/>
                <a:cs typeface="Times New Roman"/>
                <a:sym typeface="Times New Roman"/>
              </a:rPr>
              <a:t>= £960 000 − £600 000 = £360 000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0" name="Shape 1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1" name="Google Shape;1351;p111"/>
          <p:cNvPicPr preferRelativeResize="0"/>
          <p:nvPr/>
        </p:nvPicPr>
        <p:blipFill rotWithShape="1">
          <a:blip r:embed="rId3">
            <a:alphaModFix/>
          </a:blip>
          <a:srcRect b="43690" l="0" r="57905" t="0"/>
          <a:stretch/>
        </p:blipFill>
        <p:spPr>
          <a:xfrm flipH="1">
            <a:off x="920082" y="2842325"/>
            <a:ext cx="6643476" cy="1345125"/>
          </a:xfrm>
          <a:prstGeom prst="rect">
            <a:avLst/>
          </a:prstGeom>
          <a:noFill/>
          <a:ln>
            <a:noFill/>
          </a:ln>
        </p:spPr>
      </p:pic>
      <p:sp>
        <p:nvSpPr>
          <p:cNvPr id="1352" name="Google Shape;1352;p111"/>
          <p:cNvSpPr txBox="1"/>
          <p:nvPr>
            <p:ph idx="1" type="body"/>
          </p:nvPr>
        </p:nvSpPr>
        <p:spPr>
          <a:xfrm>
            <a:off x="324000" y="759300"/>
            <a:ext cx="8237700" cy="39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 sz="1100">
                <a:latin typeface="Lexend"/>
              </a:rPr>
              <a:t>Caasha iyo Axmed waxay u shaqeeyaan ganacsi iibiya qalabka qaanso-xadhigga (archery sets).</a:t>
            </a:r>
            <a:endParaRPr/>
          </a:p>
        </p:txBody>
      </p:sp>
      <p:sp>
        <p:nvSpPr>
          <p:cNvPr id="1353" name="Google Shape;1353;p11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Xisaabta iibka (Xisaab in sales)</a:t>
            </a:r>
            <a:endParaRPr/>
          </a:p>
        </p:txBody>
      </p:sp>
      <p:pic>
        <p:nvPicPr>
          <p:cNvPr id="1354" name="Google Shape;1354;p11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34725" y="3240625"/>
            <a:ext cx="837850" cy="158205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5" name="Google Shape;1355;p11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773676" y="3254745"/>
            <a:ext cx="1044388" cy="1204455"/>
          </a:xfrm>
          <a:prstGeom prst="rect">
            <a:avLst/>
          </a:prstGeom>
          <a:noFill/>
          <a:ln>
            <a:noFill/>
          </a:ln>
        </p:spPr>
      </p:pic>
      <p:sp>
        <p:nvSpPr>
          <p:cNvPr id="1356" name="Google Shape;1356;p111"/>
          <p:cNvSpPr txBox="1"/>
          <p:nvPr>
            <p:ph idx="1" type="body"/>
          </p:nvPr>
        </p:nvSpPr>
        <p:spPr>
          <a:xfrm>
            <a:off x="324000" y="1216160"/>
            <a:ext cx="2563200" cy="30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Xaaladda hadda (Current situation):</a:t>
            </a:r>
            <a:endParaRPr/>
          </a:p>
        </p:txBody>
      </p:sp>
      <p:sp>
        <p:nvSpPr>
          <p:cNvPr id="1357" name="Google Shape;1357;p111"/>
          <p:cNvSpPr txBox="1"/>
          <p:nvPr>
            <p:ph idx="1" type="body"/>
          </p:nvPr>
        </p:nvSpPr>
        <p:spPr>
          <a:xfrm>
            <a:off x="324000" y="1606456"/>
            <a:ext cx="3201000" cy="30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>12 000 unug oo la iibiyay sannadkii (p.a.)</a:t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</a:rPr>
              <a:t/>
            </a:r>
            <a:endParaRPr/>
          </a:p>
        </p:txBody>
      </p:sp>
      <p:sp>
        <p:nvSpPr>
          <p:cNvPr id="1358" name="Google Shape;1358;p111"/>
          <p:cNvSpPr txBox="1"/>
          <p:nvPr>
            <p:ph idx="1" type="body"/>
          </p:nvPr>
        </p:nvSpPr>
        <p:spPr>
          <a:xfrm>
            <a:off x="323997" y="1996753"/>
            <a:ext cx="2359200" cy="30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Qiimaha iibka (Selling price): £80</a:t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59" name="Google Shape;1359;p111"/>
          <p:cNvSpPr txBox="1"/>
          <p:nvPr>
            <p:ph idx="1" type="body"/>
          </p:nvPr>
        </p:nvSpPr>
        <p:spPr>
          <a:xfrm>
            <a:off x="323995" y="2387049"/>
            <a:ext cx="2133600" cy="30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Qiimaha kharashka (Cost price): £50</a:t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60" name="Google Shape;1360;p111"/>
          <p:cNvSpPr txBox="1"/>
          <p:nvPr>
            <p:ph idx="1" type="body"/>
          </p:nvPr>
        </p:nvSpPr>
        <p:spPr>
          <a:xfrm>
            <a:off x="1408084" y="2892561"/>
            <a:ext cx="6119100" cy="1004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Macmiilku waxay ii sheegeen in haddii aan nuska qiimaha (half our price) yeelno ay iibsan doonaan laba jeer tirada. Waxaan si dhab ah ugu dhufan doonnaa bartamaha (bullseye) tirooyinka iibka!</a:t>
            </a:r>
            <a:r>
              <a:rPr lang="en-GB" sz="1100">
                <a:latin typeface="Lexend"/>
              </a:rPr>
              <a:t/>
            </a:r>
            <a:endParaRPr/>
          </a:p>
        </p:txBody>
      </p:sp>
      <p:sp>
        <p:nvSpPr>
          <p:cNvPr id="1361" name="Google Shape;1361;p111"/>
          <p:cNvSpPr txBox="1"/>
          <p:nvPr>
            <p:ph idx="1" type="body"/>
          </p:nvPr>
        </p:nvSpPr>
        <p:spPr>
          <a:xfrm>
            <a:off x="1307625" y="4172366"/>
            <a:ext cx="6219600" cy="1004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Noqo xisaabiyaha (accountant) oo muuji sababta ay u tahay go'aan ganacsi oo liita in la nuskeeyo qiimaha.</a:t>
            </a:r>
            <a:endParaRPr sz="200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5" name="Shape 1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6" name="Google Shape;1366;p112"/>
          <p:cNvSpPr txBox="1"/>
          <p:nvPr>
            <p:ph idx="1" type="body"/>
          </p:nvPr>
        </p:nvSpPr>
        <p:spPr>
          <a:xfrm>
            <a:off x="324000" y="759300"/>
            <a:ext cx="8237700" cy="39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 sz="1100">
                <a:latin typeface="Lexend"/>
              </a:rPr>
              <a:t>Caasha iyo Axmed waxay u shaqeeyaan ganacsi iibiya qalabka qaanso-xadhigga (archery sets).</a:t>
            </a:r>
            <a:endParaRPr/>
          </a:p>
        </p:txBody>
      </p:sp>
      <p:sp>
        <p:nvSpPr>
          <p:cNvPr id="1367" name="Google Shape;1367;p112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Xisaabta iibka (Xisaab in sales)</a:t>
            </a:r>
            <a:endParaRPr/>
          </a:p>
        </p:txBody>
      </p:sp>
      <p:pic>
        <p:nvPicPr>
          <p:cNvPr id="1368" name="Google Shape;1368;p11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4725" y="3240625"/>
            <a:ext cx="837850" cy="158205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9" name="Google Shape;1369;p11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773676" y="3254745"/>
            <a:ext cx="1044388" cy="1204455"/>
          </a:xfrm>
          <a:prstGeom prst="rect">
            <a:avLst/>
          </a:prstGeom>
          <a:noFill/>
          <a:ln>
            <a:noFill/>
          </a:ln>
        </p:spPr>
      </p:pic>
      <p:sp>
        <p:nvSpPr>
          <p:cNvPr id="1370" name="Google Shape;1370;p112"/>
          <p:cNvSpPr txBox="1"/>
          <p:nvPr>
            <p:ph idx="1" type="body"/>
          </p:nvPr>
        </p:nvSpPr>
        <p:spPr>
          <a:xfrm>
            <a:off x="324000" y="1216160"/>
            <a:ext cx="2563200" cy="30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Xaaladda hadda (Current situation):</a:t>
            </a:r>
            <a:endParaRPr/>
          </a:p>
        </p:txBody>
      </p:sp>
      <p:sp>
        <p:nvSpPr>
          <p:cNvPr id="1371" name="Google Shape;1371;p112"/>
          <p:cNvSpPr txBox="1"/>
          <p:nvPr>
            <p:ph idx="1" type="body"/>
          </p:nvPr>
        </p:nvSpPr>
        <p:spPr>
          <a:xfrm>
            <a:off x="324000" y="1606456"/>
            <a:ext cx="3201000" cy="30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>12 000 unug oo la iibiyay sannadkii (p.a.)</a:t>
            </a:r>
            <a:r>
              <a:rPr lang="en-GB" sz="1100">
                <a:latin typeface="Lexend"/>
              </a:rPr>
              <a:t/>
            </a:r>
            <a:endParaRPr/>
          </a:p>
        </p:txBody>
      </p:sp>
      <p:sp>
        <p:nvSpPr>
          <p:cNvPr id="1372" name="Google Shape;1372;p112"/>
          <p:cNvSpPr txBox="1"/>
          <p:nvPr>
            <p:ph idx="1" type="body"/>
          </p:nvPr>
        </p:nvSpPr>
        <p:spPr>
          <a:xfrm>
            <a:off x="323997" y="1996753"/>
            <a:ext cx="2359200" cy="30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Qiimaha iibka (Selling price): £80</a:t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73" name="Google Shape;1373;p112"/>
          <p:cNvSpPr txBox="1"/>
          <p:nvPr>
            <p:ph idx="1" type="body"/>
          </p:nvPr>
        </p:nvSpPr>
        <p:spPr>
          <a:xfrm>
            <a:off x="323995" y="2387049"/>
            <a:ext cx="2133600" cy="30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Qiimaha kharashka (Cost price): £50</a:t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74" name="Google Shape;1374;p112"/>
          <p:cNvSpPr txBox="1"/>
          <p:nvPr>
            <p:ph idx="1" type="body"/>
          </p:nvPr>
        </p:nvSpPr>
        <p:spPr>
          <a:xfrm>
            <a:off x="369584" y="2801383"/>
            <a:ext cx="2242800" cy="30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100">
                <a:latin typeface="Kalam"/>
                <a:ea typeface="Kalam"/>
                <a:cs typeface="Kalam"/>
                <a:sym typeface="Kalam"/>
              </a:rPr>
              <a:t>Faa'iidada (Profit) = £360 000</a:t>
            </a:r>
            <a:r>
              <a:rPr b="1" lang="en-GB" sz="1100">
                <a:latin typeface="Lexend"/>
              </a:rPr>
              <a:t/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75" name="Google Shape;1375;p112"/>
          <p:cNvSpPr txBox="1"/>
          <p:nvPr>
            <p:ph idx="1" type="body"/>
          </p:nvPr>
        </p:nvSpPr>
        <p:spPr>
          <a:xfrm>
            <a:off x="4331984" y="1216160"/>
            <a:ext cx="2563200" cy="30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Xaaladda cusub (New situation):</a:t>
            </a:r>
            <a:r>
              <a:rPr lang="en-GB" sz="1100">
                <a:latin typeface="Lexend"/>
              </a:rPr>
              <a:t/>
            </a:r>
            <a:endParaRPr/>
          </a:p>
        </p:txBody>
      </p:sp>
      <p:sp>
        <p:nvSpPr>
          <p:cNvPr id="1376" name="Google Shape;1376;p112"/>
          <p:cNvSpPr txBox="1"/>
          <p:nvPr>
            <p:ph idx="1" type="body"/>
          </p:nvPr>
        </p:nvSpPr>
        <p:spPr>
          <a:xfrm>
            <a:off x="4331984" y="1606456"/>
            <a:ext cx="3201000" cy="30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>24 000 unug oo la iibiyay sannadkii (p.a.)</a:t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</a:rPr>
              <a:t/>
            </a:r>
            <a:endParaRPr/>
          </a:p>
        </p:txBody>
      </p:sp>
      <p:sp>
        <p:nvSpPr>
          <p:cNvPr id="1377" name="Google Shape;1377;p112"/>
          <p:cNvSpPr txBox="1"/>
          <p:nvPr>
            <p:ph idx="1" type="body"/>
          </p:nvPr>
        </p:nvSpPr>
        <p:spPr>
          <a:xfrm>
            <a:off x="4331981" y="1996753"/>
            <a:ext cx="2359200" cy="30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Qiimaha iibka (Selling price): £40</a:t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78" name="Google Shape;1378;p112"/>
          <p:cNvSpPr txBox="1"/>
          <p:nvPr>
            <p:ph idx="1" type="body"/>
          </p:nvPr>
        </p:nvSpPr>
        <p:spPr>
          <a:xfrm>
            <a:off x="4331979" y="2387049"/>
            <a:ext cx="2133600" cy="30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Qiimaha iibka (Cost price): £50</a:t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79" name="Google Shape;1379;p112"/>
          <p:cNvSpPr txBox="1"/>
          <p:nvPr>
            <p:ph idx="1" type="body"/>
          </p:nvPr>
        </p:nvSpPr>
        <p:spPr>
          <a:xfrm>
            <a:off x="3489308" y="2792222"/>
            <a:ext cx="4535400" cy="30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Dakhliga (Revenue): 24 000 × £40 = £960 000</a:t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80" name="Google Shape;1380;p112"/>
          <p:cNvSpPr txBox="1"/>
          <p:nvPr>
            <p:ph idx="1" type="body"/>
          </p:nvPr>
        </p:nvSpPr>
        <p:spPr>
          <a:xfrm>
            <a:off x="3493784" y="3685176"/>
            <a:ext cx="837900" cy="30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100">
                <a:latin typeface="Kalam"/>
                <a:ea typeface="Kalam"/>
                <a:cs typeface="Kalam"/>
                <a:sym typeface="Kalam"/>
              </a:rPr>
              <a:t>Faa'iidada (Profit)</a:t>
            </a:r>
            <a:endParaRPr b="1"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81" name="Google Shape;1381;p112"/>
          <p:cNvSpPr txBox="1"/>
          <p:nvPr>
            <p:ph idx="1" type="body"/>
          </p:nvPr>
        </p:nvSpPr>
        <p:spPr>
          <a:xfrm>
            <a:off x="3489308" y="3234125"/>
            <a:ext cx="4307100" cy="30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Kharashaadka (Costs): 24 000 × £50 = £1 200 000</a:t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82" name="Google Shape;1382;p112"/>
          <p:cNvSpPr txBox="1"/>
          <p:nvPr>
            <p:ph idx="1" type="body"/>
          </p:nvPr>
        </p:nvSpPr>
        <p:spPr>
          <a:xfrm>
            <a:off x="4301708" y="3669843"/>
            <a:ext cx="3201000" cy="30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>= £960 000 − £1 200 000 = −£240 000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83" name="Google Shape;1383;p112"/>
          <p:cNvSpPr txBox="1"/>
          <p:nvPr>
            <p:ph idx="1" type="body"/>
          </p:nvPr>
        </p:nvSpPr>
        <p:spPr>
          <a:xfrm>
            <a:off x="1259782" y="4523699"/>
            <a:ext cx="7118400" cy="30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Isbeddelku wuxuu keeni lahaa khasaare (loss) ah £240 000</a:t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7" name="Shape 1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8" name="Google Shape;1388;p113"/>
          <p:cNvPicPr preferRelativeResize="0"/>
          <p:nvPr/>
        </p:nvPicPr>
        <p:blipFill rotWithShape="1">
          <a:blip r:embed="rId3">
            <a:alphaModFix/>
          </a:blip>
          <a:srcRect b="43690" l="0" r="57905" t="0"/>
          <a:stretch/>
        </p:blipFill>
        <p:spPr>
          <a:xfrm>
            <a:off x="3983067" y="1653733"/>
            <a:ext cx="4281298" cy="2074125"/>
          </a:xfrm>
          <a:prstGeom prst="rect">
            <a:avLst/>
          </a:prstGeom>
          <a:noFill/>
          <a:ln>
            <a:noFill/>
          </a:ln>
        </p:spPr>
      </p:pic>
      <p:sp>
        <p:nvSpPr>
          <p:cNvPr id="1389" name="Google Shape;1389;p113"/>
          <p:cNvSpPr txBox="1"/>
          <p:nvPr>
            <p:ph idx="1" type="body"/>
          </p:nvPr>
        </p:nvSpPr>
        <p:spPr>
          <a:xfrm>
            <a:off x="324000" y="759300"/>
            <a:ext cx="8501700" cy="733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Xisaabiyayaashu waa inay tixgeliyaan go'aan kasta, mararka qaarkoodna natiijooyinku waa kuwo lama filaan ah.</a:t>
            </a:r>
            <a:endParaRPr/>
          </a:p>
        </p:txBody>
      </p:sp>
      <p:sp>
        <p:nvSpPr>
          <p:cNvPr id="1390" name="Google Shape;1390;p113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Xisaabta (Xisaab) iibka (sales)</a:t>
            </a:r>
            <a:endParaRPr/>
          </a:p>
        </p:txBody>
      </p:sp>
      <p:pic>
        <p:nvPicPr>
          <p:cNvPr id="1391" name="Google Shape;1391;p1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289433" y="3324217"/>
            <a:ext cx="1536349" cy="1486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2" name="Google Shape;1392;p11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flipH="1">
            <a:off x="323166" y="3532935"/>
            <a:ext cx="1042592" cy="1284290"/>
          </a:xfrm>
          <a:prstGeom prst="rect">
            <a:avLst/>
          </a:prstGeom>
          <a:noFill/>
          <a:ln>
            <a:noFill/>
          </a:ln>
        </p:spPr>
      </p:pic>
      <p:sp>
        <p:nvSpPr>
          <p:cNvPr id="1393" name="Google Shape;1393;p113"/>
          <p:cNvSpPr txBox="1"/>
          <p:nvPr>
            <p:ph idx="1" type="body"/>
          </p:nvPr>
        </p:nvSpPr>
        <p:spPr>
          <a:xfrm>
            <a:off x="4072759" y="1719283"/>
            <a:ext cx="3906300" cy="1155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Cilmi-baaris suuqa (market research) waxay muujinaysaa in haddii aan kordhinno qiimaha (price) 10% iibkayagu (sales) hoos u dhacayo 15%. Waxaan u malaynayaa inaan sidaa yeelno.</a:t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</a:rPr>
              <a:t/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94" name="Google Shape;1394;p113"/>
          <p:cNvSpPr txBox="1"/>
          <p:nvPr>
            <p:ph idx="1" type="body"/>
          </p:nvPr>
        </p:nvSpPr>
        <p:spPr>
          <a:xfrm>
            <a:off x="2000400" y="4356000"/>
            <a:ext cx="4478700" cy="30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Ma u malaynaysaa inay tahay fikrad wanaagsan?</a:t>
            </a:r>
            <a:endParaRPr/>
          </a:p>
        </p:txBody>
      </p:sp>
      <p:sp>
        <p:nvSpPr>
          <p:cNvPr id="1395" name="Google Shape;1395;p113"/>
          <p:cNvSpPr txBox="1"/>
          <p:nvPr>
            <p:ph idx="1" type="body"/>
          </p:nvPr>
        </p:nvSpPr>
        <p:spPr>
          <a:xfrm>
            <a:off x="324000" y="1689008"/>
            <a:ext cx="2563200" cy="30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Xaaladda hadda jirta (Current situation):</a:t>
            </a:r>
            <a:endParaRPr/>
          </a:p>
        </p:txBody>
      </p:sp>
      <p:sp>
        <p:nvSpPr>
          <p:cNvPr id="1396" name="Google Shape;1396;p113"/>
          <p:cNvSpPr txBox="1"/>
          <p:nvPr>
            <p:ph idx="1" type="body"/>
          </p:nvPr>
        </p:nvSpPr>
        <p:spPr>
          <a:xfrm>
            <a:off x="324000" y="2079194"/>
            <a:ext cx="3201000" cy="30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>200 000 cutub (units) oo la iibiyo sannadkii (p.a.)</a:t>
            </a:r>
            <a:r>
              <a:rPr lang="en-GB" sz="1100">
                <a:latin typeface="Lexend"/>
              </a:rPr>
              <a:t/>
            </a:r>
            <a:endParaRPr/>
          </a:p>
        </p:txBody>
      </p:sp>
      <p:sp>
        <p:nvSpPr>
          <p:cNvPr id="1397" name="Google Shape;1397;p113"/>
          <p:cNvSpPr txBox="1"/>
          <p:nvPr>
            <p:ph idx="1" type="body"/>
          </p:nvPr>
        </p:nvSpPr>
        <p:spPr>
          <a:xfrm>
            <a:off x="323992" y="2499997"/>
            <a:ext cx="3632100" cy="30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Qiimaha iibka (Selling price) cutubkiiba: £30</a:t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98" name="Google Shape;1398;p113"/>
          <p:cNvSpPr txBox="1"/>
          <p:nvPr>
            <p:ph idx="1" type="body"/>
          </p:nvPr>
        </p:nvSpPr>
        <p:spPr>
          <a:xfrm>
            <a:off x="323988" y="2920799"/>
            <a:ext cx="3540300" cy="30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Qiimaha kharashka (Cost price) cutubkiiba: £20</a:t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2" name="Shape 1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3" name="Google Shape;1403;p114"/>
          <p:cNvPicPr preferRelativeResize="0"/>
          <p:nvPr/>
        </p:nvPicPr>
        <p:blipFill rotWithShape="1">
          <a:blip r:embed="rId3">
            <a:alphaModFix/>
          </a:blip>
          <a:srcRect b="43690" l="0" r="57905" t="0"/>
          <a:stretch/>
        </p:blipFill>
        <p:spPr>
          <a:xfrm>
            <a:off x="3983067" y="1653733"/>
            <a:ext cx="4281298" cy="2074125"/>
          </a:xfrm>
          <a:prstGeom prst="rect">
            <a:avLst/>
          </a:prstGeom>
          <a:noFill/>
          <a:ln>
            <a:noFill/>
          </a:ln>
        </p:spPr>
      </p:pic>
      <p:sp>
        <p:nvSpPr>
          <p:cNvPr id="1404" name="Google Shape;1404;p114"/>
          <p:cNvSpPr txBox="1"/>
          <p:nvPr>
            <p:ph idx="1" type="body"/>
          </p:nvPr>
        </p:nvSpPr>
        <p:spPr>
          <a:xfrm>
            <a:off x="324000" y="759300"/>
            <a:ext cx="8237700" cy="733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Kani waa murug (conundrum) xiiso leh, sababtoo ah dareenkaagu (intuition) waxaa laga yaabaa inuu kuu sheego in khasaaraha (loss) 15% ee faa'iidada (gain) 10% aysan u qalmin.</a:t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</a:rPr>
              <a:t/>
            </a:r>
            <a:endParaRPr/>
          </a:p>
        </p:txBody>
      </p:sp>
      <p:sp>
        <p:nvSpPr>
          <p:cNvPr id="1405" name="Google Shape;1405;p114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Xisaabta (Xisaab) iibka (sales)</a:t>
            </a:r>
            <a:endParaRPr/>
          </a:p>
        </p:txBody>
      </p:sp>
      <p:pic>
        <p:nvPicPr>
          <p:cNvPr id="1406" name="Google Shape;1406;p11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289433" y="3324217"/>
            <a:ext cx="1536349" cy="1486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7" name="Google Shape;1407;p11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flipH="1">
            <a:off x="323166" y="3532935"/>
            <a:ext cx="1042592" cy="1284290"/>
          </a:xfrm>
          <a:prstGeom prst="rect">
            <a:avLst/>
          </a:prstGeom>
          <a:noFill/>
          <a:ln>
            <a:noFill/>
          </a:ln>
        </p:spPr>
      </p:pic>
      <p:sp>
        <p:nvSpPr>
          <p:cNvPr id="1408" name="Google Shape;1408;p114"/>
          <p:cNvSpPr txBox="1"/>
          <p:nvPr>
            <p:ph idx="1" type="body"/>
          </p:nvPr>
        </p:nvSpPr>
        <p:spPr>
          <a:xfrm>
            <a:off x="4072759" y="1719283"/>
            <a:ext cx="3906300" cy="1155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Cilmi-baaris suuqa (market research) waxay muujinaysaa in haddii aan kordhinno qiimaha (price) 10% iibkayagu (sales) hoos u dhacayo 15%. Waxaan u malaynayaa inaan sidaa yeelno.</a:t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</a:rPr>
              <a:t/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09" name="Google Shape;1409;p114"/>
          <p:cNvSpPr txBox="1"/>
          <p:nvPr>
            <p:ph idx="1" type="body"/>
          </p:nvPr>
        </p:nvSpPr>
        <p:spPr>
          <a:xfrm>
            <a:off x="1693900" y="3762400"/>
            <a:ext cx="5410800" cy="733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Laakin xusuusnow, xisaabiyayaashu waxay joogaan si ay nooga caawiyaan fahamka faa'iidadayada (profitability).</a:t>
            </a:r>
            <a:r>
              <a:rPr lang="en-GB" sz="1100">
                <a:latin typeface="Lexend"/>
              </a:rPr>
              <a:t/>
            </a:r>
            <a:r>
              <a:rPr b="1"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/>
          </a:p>
        </p:txBody>
      </p:sp>
      <p:sp>
        <p:nvSpPr>
          <p:cNvPr id="1410" name="Google Shape;1410;p114"/>
          <p:cNvSpPr txBox="1"/>
          <p:nvPr>
            <p:ph idx="1" type="body"/>
          </p:nvPr>
        </p:nvSpPr>
        <p:spPr>
          <a:xfrm>
            <a:off x="324000" y="1689008"/>
            <a:ext cx="2563200" cy="30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Xaaladda hadda jirta (Current situation):</a:t>
            </a:r>
            <a:endParaRPr/>
          </a:p>
        </p:txBody>
      </p:sp>
      <p:sp>
        <p:nvSpPr>
          <p:cNvPr id="1411" name="Google Shape;1411;p114"/>
          <p:cNvSpPr txBox="1"/>
          <p:nvPr>
            <p:ph idx="1" type="body"/>
          </p:nvPr>
        </p:nvSpPr>
        <p:spPr>
          <a:xfrm>
            <a:off x="324000" y="2079194"/>
            <a:ext cx="3201000" cy="30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>200 000 cutub (units) oo la iibiyo sannadkii (p.a.)</a:t>
            </a:r>
            <a:r>
              <a:rPr lang="en-GB" sz="1100">
                <a:latin typeface="Lexend"/>
              </a:rPr>
              <a:t/>
            </a:r>
            <a:endParaRPr/>
          </a:p>
        </p:txBody>
      </p:sp>
      <p:sp>
        <p:nvSpPr>
          <p:cNvPr id="1412" name="Google Shape;1412;p114"/>
          <p:cNvSpPr txBox="1"/>
          <p:nvPr>
            <p:ph idx="1" type="body"/>
          </p:nvPr>
        </p:nvSpPr>
        <p:spPr>
          <a:xfrm>
            <a:off x="323992" y="2499997"/>
            <a:ext cx="3632100" cy="30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Qiimaha iibka (Selling price) cutubkiiba: £30</a:t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13" name="Google Shape;1413;p114"/>
          <p:cNvSpPr txBox="1"/>
          <p:nvPr>
            <p:ph idx="1" type="body"/>
          </p:nvPr>
        </p:nvSpPr>
        <p:spPr>
          <a:xfrm>
            <a:off x="323988" y="2920799"/>
            <a:ext cx="3540300" cy="30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Qiimaha kharashka (Cost price) cutubkiiba: £20</a:t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7" name="Shape 1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8" name="Google Shape;1418;p115"/>
          <p:cNvSpPr txBox="1"/>
          <p:nvPr>
            <p:ph idx="1" type="body"/>
          </p:nvPr>
        </p:nvSpPr>
        <p:spPr>
          <a:xfrm>
            <a:off x="4060800" y="3202500"/>
            <a:ext cx="4852800" cy="30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Dakhliga (Revenue): 170 000 × £33 = £5 610 000</a:t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19" name="Google Shape;1419;p115"/>
          <p:cNvSpPr txBox="1"/>
          <p:nvPr>
            <p:ph idx="1" type="body"/>
          </p:nvPr>
        </p:nvSpPr>
        <p:spPr>
          <a:xfrm>
            <a:off x="324000" y="759300"/>
            <a:ext cx="8237700" cy="733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Aan noqono xisaabiye (accountant) oo aan xisaabino waxa kor u kaca 10% ee qiimaha (price) uu ku sameeyo lumista 15% ee iibka (sales) ganacsigeenna.</a:t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</a:rPr>
              <a:t/>
            </a:r>
            <a:endParaRPr/>
          </a:p>
        </p:txBody>
      </p:sp>
      <p:sp>
        <p:nvSpPr>
          <p:cNvPr id="1420" name="Google Shape;1420;p115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Xisaab (Xisaab) ee iibka (sales)</a:t>
            </a:r>
            <a:endParaRPr/>
          </a:p>
        </p:txBody>
      </p:sp>
      <p:sp>
        <p:nvSpPr>
          <p:cNvPr id="1421" name="Google Shape;1421;p115"/>
          <p:cNvSpPr txBox="1"/>
          <p:nvPr>
            <p:ph idx="1" type="body"/>
          </p:nvPr>
        </p:nvSpPr>
        <p:spPr>
          <a:xfrm>
            <a:off x="324000" y="1627776"/>
            <a:ext cx="2563200" cy="30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Xaaladda hadda jirta:</a:t>
            </a:r>
            <a:endParaRPr/>
          </a:p>
        </p:txBody>
      </p:sp>
      <p:sp>
        <p:nvSpPr>
          <p:cNvPr id="1422" name="Google Shape;1422;p115"/>
          <p:cNvSpPr txBox="1"/>
          <p:nvPr>
            <p:ph idx="1" type="body"/>
          </p:nvPr>
        </p:nvSpPr>
        <p:spPr>
          <a:xfrm>
            <a:off x="323988" y="1987346"/>
            <a:ext cx="3201000" cy="30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>200 000 oo cutub (units) oo la iibiyo sannadkii (p.a.)</a:t>
            </a:r>
            <a:r>
              <a:rPr lang="en-GB" sz="1100">
                <a:latin typeface="Lexend"/>
              </a:rPr>
              <a:t/>
            </a:r>
            <a:endParaRPr/>
          </a:p>
        </p:txBody>
      </p:sp>
      <p:sp>
        <p:nvSpPr>
          <p:cNvPr id="1423" name="Google Shape;1423;p115"/>
          <p:cNvSpPr txBox="1"/>
          <p:nvPr>
            <p:ph idx="1" type="body"/>
          </p:nvPr>
        </p:nvSpPr>
        <p:spPr>
          <a:xfrm>
            <a:off x="323988" y="2377533"/>
            <a:ext cx="3632100" cy="30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Qiimaha iibka (selling price) cutubkiiba: £30</a:t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24" name="Google Shape;1424;p115"/>
          <p:cNvSpPr txBox="1"/>
          <p:nvPr>
            <p:ph idx="1" type="body"/>
          </p:nvPr>
        </p:nvSpPr>
        <p:spPr>
          <a:xfrm>
            <a:off x="323988" y="2783027"/>
            <a:ext cx="3540300" cy="30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Qiimaha kharashka (cost price) cutubkiiba: £20</a:t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25" name="Google Shape;1425;p115"/>
          <p:cNvSpPr txBox="1"/>
          <p:nvPr>
            <p:ph idx="1" type="body"/>
          </p:nvPr>
        </p:nvSpPr>
        <p:spPr>
          <a:xfrm>
            <a:off x="323988" y="3202486"/>
            <a:ext cx="2853900" cy="30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Dakhliga (Revenue): £6 000 000</a:t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26" name="Google Shape;1426;p115"/>
          <p:cNvSpPr txBox="1"/>
          <p:nvPr>
            <p:ph idx="1" type="body"/>
          </p:nvPr>
        </p:nvSpPr>
        <p:spPr>
          <a:xfrm>
            <a:off x="323988" y="4050187"/>
            <a:ext cx="2726400" cy="30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100">
                <a:latin typeface="Lexend"/>
              </a:rPr>
              <a:t>Faa'iidada (Profit) = £2 000 000</a:t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27" name="Google Shape;1427;p115"/>
          <p:cNvSpPr txBox="1"/>
          <p:nvPr>
            <p:ph idx="1" type="body"/>
          </p:nvPr>
        </p:nvSpPr>
        <p:spPr>
          <a:xfrm>
            <a:off x="323988" y="3614103"/>
            <a:ext cx="2726400" cy="30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Kharashyada (Costs): £4 000 000</a:t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28" name="Google Shape;1428;p115"/>
          <p:cNvSpPr txBox="1"/>
          <p:nvPr>
            <p:ph idx="1" type="body"/>
          </p:nvPr>
        </p:nvSpPr>
        <p:spPr>
          <a:xfrm>
            <a:off x="4060800" y="1627776"/>
            <a:ext cx="2563200" cy="30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Xaaladda cusub:</a:t>
            </a:r>
            <a:r>
              <a:rPr lang="en-GB" sz="1400">
                <a:latin typeface="Lexend"/>
              </a:rPr>
              <a:t/>
            </a:r>
            <a:endParaRPr/>
          </a:p>
        </p:txBody>
      </p:sp>
      <p:sp>
        <p:nvSpPr>
          <p:cNvPr id="1429" name="Google Shape;1429;p115"/>
          <p:cNvSpPr txBox="1"/>
          <p:nvPr>
            <p:ph idx="1" type="body"/>
          </p:nvPr>
        </p:nvSpPr>
        <p:spPr>
          <a:xfrm>
            <a:off x="4060800" y="1987346"/>
            <a:ext cx="3201000" cy="30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>170 000 oo cutub (units) oo la iibiyo sannadkii (p.a.)</a:t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</a:rPr>
              <a:t/>
            </a:r>
            <a:endParaRPr/>
          </a:p>
        </p:txBody>
      </p:sp>
      <p:sp>
        <p:nvSpPr>
          <p:cNvPr id="1430" name="Google Shape;1430;p115"/>
          <p:cNvSpPr txBox="1"/>
          <p:nvPr>
            <p:ph idx="1" type="body"/>
          </p:nvPr>
        </p:nvSpPr>
        <p:spPr>
          <a:xfrm>
            <a:off x="4060800" y="2377533"/>
            <a:ext cx="3632100" cy="30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Qiimaha iibka (selling price) cutubkiiba: £33</a:t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31" name="Google Shape;1431;p115"/>
          <p:cNvSpPr txBox="1"/>
          <p:nvPr>
            <p:ph idx="1" type="body"/>
          </p:nvPr>
        </p:nvSpPr>
        <p:spPr>
          <a:xfrm>
            <a:off x="4060800" y="2783027"/>
            <a:ext cx="3540300" cy="30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Qiimaha kharashka (cost price) cutubkiiba: £20</a:t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32" name="Google Shape;1432;p115"/>
          <p:cNvSpPr txBox="1"/>
          <p:nvPr>
            <p:ph idx="1" type="body"/>
          </p:nvPr>
        </p:nvSpPr>
        <p:spPr>
          <a:xfrm>
            <a:off x="4060800" y="4050187"/>
            <a:ext cx="2726400" cy="30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100">
                <a:latin typeface="Lexend"/>
              </a:rPr>
              <a:t>Faa'iidada (Profit) = £2 210 000</a:t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33" name="Google Shape;1433;p115"/>
          <p:cNvSpPr txBox="1"/>
          <p:nvPr>
            <p:ph idx="1" type="body"/>
          </p:nvPr>
        </p:nvSpPr>
        <p:spPr>
          <a:xfrm>
            <a:off x="4060800" y="3614100"/>
            <a:ext cx="4500900" cy="30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Kharashyada (Costs): 170 000 × £20 = £3 400 000</a:t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34" name="Google Shape;1434;p115"/>
          <p:cNvSpPr txBox="1"/>
          <p:nvPr>
            <p:ph idx="1" type="body"/>
          </p:nvPr>
        </p:nvSpPr>
        <p:spPr>
          <a:xfrm>
            <a:off x="324000" y="4508400"/>
            <a:ext cx="6033000" cy="30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Go'aankan ayaa dhab ahaantii kordhinaya faa'iidadooda (profit)!</a:t>
            </a:r>
            <a:r>
              <a:rPr b="1"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/>
          </a:p>
        </p:txBody>
      </p:sp>
      <p:sp>
        <p:nvSpPr>
          <p:cNvPr id="1435" name="Google Shape;1435;p115"/>
          <p:cNvSpPr/>
          <p:nvPr/>
        </p:nvSpPr>
        <p:spPr>
          <a:xfrm>
            <a:off x="1364208" y="4051025"/>
            <a:ext cx="1472100" cy="38280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chemeClr val="accent5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36" name="Google Shape;1436;p115"/>
          <p:cNvSpPr/>
          <p:nvPr/>
        </p:nvSpPr>
        <p:spPr>
          <a:xfrm>
            <a:off x="5098008" y="4051025"/>
            <a:ext cx="1472100" cy="38280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chemeClr val="accent5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0" name="Shape 1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1" name="Google Shape;1441;p116"/>
          <p:cNvSpPr txBox="1"/>
          <p:nvPr>
            <p:ph idx="1" type="body"/>
          </p:nvPr>
        </p:nvSpPr>
        <p:spPr>
          <a:xfrm>
            <a:off x="324000" y="759300"/>
            <a:ext cx="8496000" cy="733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Sannadku waa 2050, Laura's Lunar Launches waxay ku dallacaan £250 000 safar maalin ah oo Dayaxa ah oo ay ku jirto socod dusha sare.</a:t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</a:rPr>
              <a:t/>
            </a:r>
            <a:endParaRPr/>
          </a:p>
        </p:txBody>
      </p:sp>
      <p:sp>
        <p:nvSpPr>
          <p:cNvPr id="1442" name="Google Shape;1442;p11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Xisaab (Xisaab) ee iibka (sales)</a:t>
            </a:r>
            <a:endParaRPr/>
          </a:p>
        </p:txBody>
      </p:sp>
      <p:pic>
        <p:nvPicPr>
          <p:cNvPr id="1443" name="Google Shape;1443;p1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35300" y="3376575"/>
            <a:ext cx="1092525" cy="1430900"/>
          </a:xfrm>
          <a:prstGeom prst="rect">
            <a:avLst/>
          </a:prstGeom>
          <a:noFill/>
          <a:ln>
            <a:noFill/>
          </a:ln>
        </p:spPr>
      </p:pic>
      <p:sp>
        <p:nvSpPr>
          <p:cNvPr id="1444" name="Google Shape;1444;p116"/>
          <p:cNvSpPr txBox="1"/>
          <p:nvPr>
            <p:ph idx="1" type="body"/>
          </p:nvPr>
        </p:nvSpPr>
        <p:spPr>
          <a:xfrm>
            <a:off x="324000" y="1673700"/>
            <a:ext cx="8496000" cy="733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Waxay hadda qaadaan 600 oo rakaab ah sannadkii (p.a.) iyadoo kharashku yahay £225 000 qofkiiba.</a:t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</a:rPr>
              <a:t/>
            </a:r>
            <a:endParaRPr/>
          </a:p>
        </p:txBody>
      </p:sp>
      <p:pic>
        <p:nvPicPr>
          <p:cNvPr id="1445" name="Google Shape;1445;p116"/>
          <p:cNvPicPr preferRelativeResize="0"/>
          <p:nvPr/>
        </p:nvPicPr>
        <p:blipFill rotWithShape="1">
          <a:blip r:embed="rId4">
            <a:alphaModFix/>
          </a:blip>
          <a:srcRect b="43690" l="0" r="57905" t="0"/>
          <a:stretch/>
        </p:blipFill>
        <p:spPr>
          <a:xfrm flipH="1">
            <a:off x="1208566" y="2521852"/>
            <a:ext cx="6556426" cy="2094224"/>
          </a:xfrm>
          <a:prstGeom prst="rect">
            <a:avLst/>
          </a:prstGeom>
          <a:noFill/>
          <a:ln>
            <a:noFill/>
          </a:ln>
        </p:spPr>
      </p:pic>
      <p:sp>
        <p:nvSpPr>
          <p:cNvPr id="1446" name="Google Shape;1446;p116"/>
          <p:cNvSpPr txBox="1"/>
          <p:nvPr>
            <p:ph idx="1" type="body"/>
          </p:nvPr>
        </p:nvSpPr>
        <p:spPr>
          <a:xfrm>
            <a:off x="1727017" y="2618027"/>
            <a:ext cx="5716800" cy="1155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Cilmi-baaris suuqa (market research) ayaa noo sheegaysa haddii aan hoos u dhigno qiimaha (price) 5% waxaynu heli doonnaa 30% rakaab oo dheeri ah. Kooxdeyda iibka (sales team) waxay rabaan inay sameeyaan si ay u kordhiyaan saamiga suuqa (market share). Ma sameynaa?</a:t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</a:rPr>
              <a:t/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50" name="Shape 1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1" name="Google Shape;1451;p11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Xisaab (Xisaab) ee iibka (sales)</a:t>
            </a:r>
            <a:endParaRPr/>
          </a:p>
        </p:txBody>
      </p:sp>
      <p:pic>
        <p:nvPicPr>
          <p:cNvPr id="1452" name="Google Shape;1452;p1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35300" y="3376575"/>
            <a:ext cx="1092525" cy="1430900"/>
          </a:xfrm>
          <a:prstGeom prst="rect">
            <a:avLst/>
          </a:prstGeom>
          <a:noFill/>
          <a:ln>
            <a:noFill/>
          </a:ln>
        </p:spPr>
      </p:pic>
      <p:sp>
        <p:nvSpPr>
          <p:cNvPr id="1453" name="Google Shape;1453;p117"/>
          <p:cNvSpPr txBox="1"/>
          <p:nvPr>
            <p:ph idx="1" type="body"/>
          </p:nvPr>
        </p:nvSpPr>
        <p:spPr>
          <a:xfrm>
            <a:off x="324000" y="789576"/>
            <a:ext cx="2563200" cy="30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Xaaladda hadda jirta:</a:t>
            </a:r>
            <a:endParaRPr/>
          </a:p>
        </p:txBody>
      </p:sp>
      <p:sp>
        <p:nvSpPr>
          <p:cNvPr id="1454" name="Google Shape;1454;p117"/>
          <p:cNvSpPr txBox="1"/>
          <p:nvPr>
            <p:ph idx="1" type="body"/>
          </p:nvPr>
        </p:nvSpPr>
        <p:spPr>
          <a:xfrm>
            <a:off x="323994" y="1165360"/>
            <a:ext cx="1472100" cy="30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Times New Roman"/>
                <a:cs typeface="Times New Roman"/>
                <a:sym typeface="Times New Roman"/>
              </a:rPr>
              <a:t>600 duulimaad</a:t>
            </a:r>
            <a:r>
              <a:rPr lang="en-GB" sz="14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400">
                <a:latin typeface="Lexend"/>
              </a:rPr>
              <a:t/>
            </a:r>
            <a:endParaRPr/>
          </a:p>
        </p:txBody>
      </p:sp>
      <p:sp>
        <p:nvSpPr>
          <p:cNvPr id="1455" name="Google Shape;1455;p117"/>
          <p:cNvSpPr txBox="1"/>
          <p:nvPr>
            <p:ph idx="1" type="body"/>
          </p:nvPr>
        </p:nvSpPr>
        <p:spPr>
          <a:xfrm>
            <a:off x="323999" y="1541143"/>
            <a:ext cx="3277500" cy="30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</a:rPr>
              <a:t>Qiimaha iibka: £250 000</a:t>
            </a:r>
            <a:r>
              <a:rPr lang="en-GB" sz="14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56" name="Google Shape;1456;p117"/>
          <p:cNvSpPr txBox="1"/>
          <p:nvPr>
            <p:ph idx="1" type="body"/>
          </p:nvPr>
        </p:nvSpPr>
        <p:spPr>
          <a:xfrm>
            <a:off x="323998" y="1916927"/>
            <a:ext cx="2971500" cy="30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</a:rPr>
              <a:t>Qiimaha kharashka: £225 000</a:t>
            </a:r>
            <a:r>
              <a:rPr lang="en-GB" sz="14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57" name="Google Shape;1457;p117"/>
          <p:cNvSpPr txBox="1"/>
          <p:nvPr>
            <p:ph idx="1" type="body"/>
          </p:nvPr>
        </p:nvSpPr>
        <p:spPr>
          <a:xfrm>
            <a:off x="323999" y="2292711"/>
            <a:ext cx="5450400" cy="30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</a:rPr>
              <a:t>Dakhliga (Revenue): 600 × £250 000 = £150 000 000</a:t>
            </a:r>
            <a:r>
              <a:rPr lang="en-GB" sz="14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4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58" name="Google Shape;1458;p117"/>
          <p:cNvSpPr txBox="1"/>
          <p:nvPr>
            <p:ph idx="1" type="body"/>
          </p:nvPr>
        </p:nvSpPr>
        <p:spPr>
          <a:xfrm>
            <a:off x="324025" y="3044275"/>
            <a:ext cx="6691200" cy="30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</a:rPr>
              <a:t>Faa'iidada (Profit) = £150 000 000 − £135 000 000 = £15 000 000</a:t>
            </a:r>
            <a:r>
              <a:rPr lang="en-GB" sz="14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4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400">
                <a:latin typeface="Lexend"/>
              </a:rPr>
              <a:t/>
            </a:r>
            <a:r>
              <a:rPr lang="en-GB" sz="14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59" name="Google Shape;1459;p117"/>
          <p:cNvSpPr txBox="1"/>
          <p:nvPr>
            <p:ph idx="1" type="body"/>
          </p:nvPr>
        </p:nvSpPr>
        <p:spPr>
          <a:xfrm>
            <a:off x="324000" y="2668495"/>
            <a:ext cx="5558400" cy="30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</a:rPr>
              <a:t>Kharashaadka (Costs): 600 × £225 000 = £135 000 000</a:t>
            </a:r>
            <a:r>
              <a:rPr lang="en-GB" sz="14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4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4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63" name="Shape 1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" name="Google Shape;1464;p118"/>
          <p:cNvSpPr/>
          <p:nvPr/>
        </p:nvSpPr>
        <p:spPr>
          <a:xfrm>
            <a:off x="4457475" y="3045125"/>
            <a:ext cx="1523100" cy="38280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chemeClr val="accent5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65" name="Google Shape;1465;p11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Xisaabta (Xisaab) ee iibka</a:t>
            </a:r>
            <a:endParaRPr/>
          </a:p>
        </p:txBody>
      </p:sp>
      <p:pic>
        <p:nvPicPr>
          <p:cNvPr id="1466" name="Google Shape;1466;p1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35300" y="3376575"/>
            <a:ext cx="1092525" cy="1430900"/>
          </a:xfrm>
          <a:prstGeom prst="rect">
            <a:avLst/>
          </a:prstGeom>
          <a:noFill/>
          <a:ln>
            <a:noFill/>
          </a:ln>
        </p:spPr>
      </p:pic>
      <p:sp>
        <p:nvSpPr>
          <p:cNvPr id="1467" name="Google Shape;1467;p118"/>
          <p:cNvSpPr txBox="1"/>
          <p:nvPr>
            <p:ph idx="1" type="body"/>
          </p:nvPr>
        </p:nvSpPr>
        <p:spPr>
          <a:xfrm>
            <a:off x="324000" y="789576"/>
            <a:ext cx="2563200" cy="30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Xaaladda hadda jirta:</a:t>
            </a:r>
            <a:endParaRPr/>
          </a:p>
        </p:txBody>
      </p:sp>
      <p:sp>
        <p:nvSpPr>
          <p:cNvPr id="1468" name="Google Shape;1468;p118"/>
          <p:cNvSpPr txBox="1"/>
          <p:nvPr>
            <p:ph idx="1" type="body"/>
          </p:nvPr>
        </p:nvSpPr>
        <p:spPr>
          <a:xfrm>
            <a:off x="323994" y="1165360"/>
            <a:ext cx="1472100" cy="30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Times New Roman"/>
                <a:cs typeface="Times New Roman"/>
                <a:sym typeface="Times New Roman"/>
              </a:rPr>
              <a:t>600 duulimaad</a:t>
            </a:r>
            <a:r>
              <a:rPr lang="en-GB" sz="1400">
                <a:latin typeface="Lexend"/>
              </a:rPr>
              <a:t/>
            </a:r>
            <a:endParaRPr/>
          </a:p>
        </p:txBody>
      </p:sp>
      <p:sp>
        <p:nvSpPr>
          <p:cNvPr id="1469" name="Google Shape;1469;p118"/>
          <p:cNvSpPr txBox="1"/>
          <p:nvPr>
            <p:ph idx="1" type="body"/>
          </p:nvPr>
        </p:nvSpPr>
        <p:spPr>
          <a:xfrm>
            <a:off x="323999" y="1541143"/>
            <a:ext cx="3277500" cy="30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</a:rPr>
              <a:t>Qiimaha iibka: £250 000</a:t>
            </a:r>
            <a:r>
              <a:rPr lang="en-GB" sz="14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70" name="Google Shape;1470;p118"/>
          <p:cNvSpPr txBox="1"/>
          <p:nvPr>
            <p:ph idx="1" type="body"/>
          </p:nvPr>
        </p:nvSpPr>
        <p:spPr>
          <a:xfrm>
            <a:off x="323998" y="1916927"/>
            <a:ext cx="2971500" cy="30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</a:rPr>
              <a:t>Qiimaha kharashka: £225 000</a:t>
            </a:r>
            <a:r>
              <a:rPr lang="en-GB" sz="14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71" name="Google Shape;1471;p118"/>
          <p:cNvSpPr txBox="1"/>
          <p:nvPr>
            <p:ph idx="1" type="body"/>
          </p:nvPr>
        </p:nvSpPr>
        <p:spPr>
          <a:xfrm>
            <a:off x="324000" y="2292700"/>
            <a:ext cx="3045600" cy="30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</a:rPr>
              <a:t>Dakhliga (Revenue): £150 000 000</a:t>
            </a:r>
            <a:r>
              <a:rPr lang="en-GB" sz="14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72" name="Google Shape;1472;p118"/>
          <p:cNvSpPr txBox="1"/>
          <p:nvPr>
            <p:ph idx="1" type="body"/>
          </p:nvPr>
        </p:nvSpPr>
        <p:spPr>
          <a:xfrm>
            <a:off x="324025" y="3044275"/>
            <a:ext cx="2695800" cy="30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</a:rPr>
              <a:t>Faa'iidada (Profit): £15 000 000</a:t>
            </a:r>
            <a:r>
              <a:rPr lang="en-GB" sz="1400">
                <a:latin typeface="Lexend"/>
              </a:rPr>
              <a:t/>
            </a:r>
            <a:r>
              <a:rPr lang="en-GB" sz="14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73" name="Google Shape;1473;p118"/>
          <p:cNvSpPr txBox="1"/>
          <p:nvPr>
            <p:ph idx="1" type="body"/>
          </p:nvPr>
        </p:nvSpPr>
        <p:spPr>
          <a:xfrm>
            <a:off x="324000" y="2668500"/>
            <a:ext cx="2695800" cy="30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</a:rPr>
              <a:t>Kharashaadka (Costs): £135 000 000</a:t>
            </a:r>
            <a:r>
              <a:rPr lang="en-GB" sz="14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74" name="Google Shape;1474;p118"/>
          <p:cNvSpPr/>
          <p:nvPr/>
        </p:nvSpPr>
        <p:spPr>
          <a:xfrm>
            <a:off x="1165893" y="3045125"/>
            <a:ext cx="1643100" cy="38280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chemeClr val="accent5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75" name="Google Shape;1475;p118"/>
          <p:cNvSpPr txBox="1"/>
          <p:nvPr>
            <p:ph idx="1" type="body"/>
          </p:nvPr>
        </p:nvSpPr>
        <p:spPr>
          <a:xfrm>
            <a:off x="3615568" y="789576"/>
            <a:ext cx="2563200" cy="30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Xaaladda cusub:</a:t>
            </a:r>
            <a:r>
              <a:rPr lang="en-GB">
                <a:latin typeface="Lexend"/>
              </a:rPr>
              <a:t/>
            </a:r>
            <a:endParaRPr/>
          </a:p>
        </p:txBody>
      </p:sp>
      <p:sp>
        <p:nvSpPr>
          <p:cNvPr id="1476" name="Google Shape;1476;p118"/>
          <p:cNvSpPr txBox="1"/>
          <p:nvPr>
            <p:ph idx="1" type="body"/>
          </p:nvPr>
        </p:nvSpPr>
        <p:spPr>
          <a:xfrm>
            <a:off x="3615521" y="1165350"/>
            <a:ext cx="5170500" cy="30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Times New Roman"/>
                <a:cs typeface="Times New Roman"/>
                <a:sym typeface="Times New Roman"/>
              </a:rPr>
              <a:t>780 duulimaad (30% dheeri)</a:t>
            </a:r>
            <a:r>
              <a:rPr lang="en-GB" sz="14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400">
                <a:latin typeface="Lexend"/>
              </a:rPr>
              <a:t/>
            </a:r>
            <a:endParaRPr/>
          </a:p>
        </p:txBody>
      </p:sp>
      <p:sp>
        <p:nvSpPr>
          <p:cNvPr id="1477" name="Google Shape;1477;p118"/>
          <p:cNvSpPr txBox="1"/>
          <p:nvPr>
            <p:ph idx="1" type="body"/>
          </p:nvPr>
        </p:nvSpPr>
        <p:spPr>
          <a:xfrm>
            <a:off x="3615580" y="1541150"/>
            <a:ext cx="5170500" cy="30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</a:rPr>
              <a:t>Qiimaha iibka: £237 500 (5% hoos u dhac)</a:t>
            </a:r>
            <a:r>
              <a:rPr lang="en-GB" sz="14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400">
                <a:latin typeface="Lexend"/>
              </a:rPr>
              <a:t/>
            </a:r>
            <a:endParaRPr/>
          </a:p>
        </p:txBody>
      </p:sp>
      <p:sp>
        <p:nvSpPr>
          <p:cNvPr id="1478" name="Google Shape;1478;p118"/>
          <p:cNvSpPr txBox="1"/>
          <p:nvPr>
            <p:ph idx="1" type="body"/>
          </p:nvPr>
        </p:nvSpPr>
        <p:spPr>
          <a:xfrm>
            <a:off x="3615566" y="1916927"/>
            <a:ext cx="2971500" cy="30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</a:rPr>
              <a:t>Qiimaha kharashka: £225 000</a:t>
            </a:r>
            <a:r>
              <a:rPr lang="en-GB" sz="14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79" name="Google Shape;1479;p118"/>
          <p:cNvSpPr txBox="1"/>
          <p:nvPr>
            <p:ph idx="1" type="body"/>
          </p:nvPr>
        </p:nvSpPr>
        <p:spPr>
          <a:xfrm>
            <a:off x="3615568" y="2292700"/>
            <a:ext cx="5328900" cy="30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</a:rPr>
              <a:t>Dakhliga (Revenue): 780 × £237 500 = £185 250 000</a:t>
            </a:r>
            <a:r>
              <a:rPr lang="en-GB" sz="14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80" name="Google Shape;1480;p118"/>
          <p:cNvSpPr txBox="1"/>
          <p:nvPr>
            <p:ph idx="1" type="body"/>
          </p:nvPr>
        </p:nvSpPr>
        <p:spPr>
          <a:xfrm>
            <a:off x="3615601" y="3044275"/>
            <a:ext cx="2523300" cy="30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</a:rPr>
              <a:t>Faa'iidada (Profit): £9 750 000</a:t>
            </a:r>
            <a:r>
              <a:rPr lang="en-GB" sz="1400">
                <a:latin typeface="Lexend"/>
              </a:rPr>
              <a:t/>
            </a:r>
            <a:r>
              <a:rPr lang="en-GB" sz="14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81" name="Google Shape;1481;p118"/>
          <p:cNvSpPr txBox="1"/>
          <p:nvPr>
            <p:ph idx="1" type="body"/>
          </p:nvPr>
        </p:nvSpPr>
        <p:spPr>
          <a:xfrm>
            <a:off x="3615568" y="2668500"/>
            <a:ext cx="4900200" cy="30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</a:rPr>
              <a:t>Kharashaadka (Costs): 780 × £225 000 = £175 500 000</a:t>
            </a:r>
            <a:r>
              <a:rPr lang="en-GB" sz="14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4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82" name="Google Shape;1482;p118"/>
          <p:cNvSpPr txBox="1"/>
          <p:nvPr>
            <p:ph idx="1" type="body"/>
          </p:nvPr>
        </p:nvSpPr>
        <p:spPr>
          <a:xfrm>
            <a:off x="1640450" y="3623925"/>
            <a:ext cx="7012800" cy="1196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Waxaa laga yaabaa inaad tidhaahdo, "Ha sameynin isbedelka Layla. Inkastoo ay soo saari doonto dakhli (revenue) badan, waxay shirkadda ku khasbi doontaa in ka badan £5 000 000 oo faa'iido (profit) ah."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4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r>
              <a:rPr b="1" lang="en-GB" sz="1100"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86" name="Shape 1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7" name="Google Shape;1487;p119"/>
          <p:cNvSpPr txBox="1"/>
          <p:nvPr>
            <p:ph idx="1" type="body"/>
          </p:nvPr>
        </p:nvSpPr>
        <p:spPr>
          <a:xfrm>
            <a:off x="324000" y="759300"/>
            <a:ext cx="8496000" cy="764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1) Nuur waa CEO (CEO) oo ah soosaaraha macmacaanka (sweets) oo iibiyay 36 000 xirmo oo macmacaan sannadkii hore qiime (value) £1.80 xirmo. Kharashka soosaarku waa £0.60 halbeeg (unit).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latin typeface="Lexend"/>
              </a:rPr>
              <a:t/>
            </a:r>
            <a:r>
              <a:rPr lang="en-GB" sz="1800">
                <a:latin typeface="Lexend"/>
              </a:rPr>
              <a:t/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latin typeface="Lexend"/>
              </a:rPr>
              <a:t/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latin typeface="Lexend"/>
              </a:rPr>
              <a:t/>
            </a:r>
            <a:endParaRPr/>
          </a:p>
        </p:txBody>
      </p:sp>
      <p:sp>
        <p:nvSpPr>
          <p:cNvPr id="1488" name="Google Shape;1488;p119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Xisaab (Xisaab) ee iibka (sales)</a:t>
            </a:r>
            <a:endParaRPr/>
          </a:p>
        </p:txBody>
      </p:sp>
      <p:pic>
        <p:nvPicPr>
          <p:cNvPr id="1489" name="Google Shape;1489;p1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flipH="1">
            <a:off x="7960281" y="1586273"/>
            <a:ext cx="870901" cy="1089064"/>
          </a:xfrm>
          <a:prstGeom prst="rect">
            <a:avLst/>
          </a:prstGeom>
          <a:noFill/>
          <a:ln>
            <a:noFill/>
          </a:ln>
        </p:spPr>
      </p:pic>
      <p:sp>
        <p:nvSpPr>
          <p:cNvPr id="1490" name="Google Shape;1490;p119"/>
          <p:cNvSpPr txBox="1"/>
          <p:nvPr>
            <p:ph idx="1" type="body"/>
          </p:nvPr>
        </p:nvSpPr>
        <p:spPr>
          <a:xfrm>
            <a:off x="324000" y="2192132"/>
            <a:ext cx="69210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a) Xisaabi dakhliga (revenue) iyo faa'iidada (profit) ee Nuur ee hadda.</a:t>
            </a:r>
            <a:r>
              <a:rPr lang="en-GB" sz="1400">
                <a:latin typeface="Lexend"/>
              </a:rPr>
              <a:t/>
            </a:r>
            <a:r>
              <a:rPr b="1"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/>
          </a:p>
        </p:txBody>
      </p:sp>
      <p:sp>
        <p:nvSpPr>
          <p:cNvPr id="1491" name="Google Shape;1491;p119"/>
          <p:cNvSpPr txBox="1"/>
          <p:nvPr>
            <p:ph idx="1" type="body"/>
          </p:nvPr>
        </p:nvSpPr>
        <p:spPr>
          <a:xfrm>
            <a:off x="324000" y="2786425"/>
            <a:ext cx="84960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b) Haddii Nuur uu labanlaabi karo iibkiisa (sales) isagoo nus ka dhiga qiimaha (price), ma sameeyaa?</a:t>
            </a:r>
            <a:r>
              <a:rPr lang="en-GB" sz="1400">
                <a:latin typeface="Lexend"/>
              </a:rPr>
              <a:t/>
            </a:r>
            <a:endParaRPr/>
          </a:p>
        </p:txBody>
      </p:sp>
      <p:sp>
        <p:nvSpPr>
          <p:cNvPr id="1492" name="Google Shape;1492;p119"/>
          <p:cNvSpPr txBox="1"/>
          <p:nvPr>
            <p:ph idx="1" type="body"/>
          </p:nvPr>
        </p:nvSpPr>
        <p:spPr>
          <a:xfrm>
            <a:off x="324000" y="3380716"/>
            <a:ext cx="73188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c) Haddii Nuur uu kordhin karo iibkiisa (sales) saddex meelood meel isagoo dhimi kara qiimaha (price) saddex meelood meel, ma sameeyaa?</a:t>
            </a:r>
            <a:r>
              <a:rPr lang="en-GB" sz="1400">
                <a:latin typeface="Lexend"/>
              </a:rPr>
              <a:t/>
            </a:r>
            <a:endParaRPr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6" name="Shape 1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7" name="Google Shape;1497;p120"/>
          <p:cNvSpPr txBox="1"/>
          <p:nvPr>
            <p:ph idx="1" type="body"/>
          </p:nvPr>
        </p:nvSpPr>
        <p:spPr>
          <a:xfrm>
            <a:off x="324000" y="759300"/>
            <a:ext cx="8298600" cy="764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2) Cali waa xisaabiyaha ganacsiga (commercial accountant) ee soosaaraha gitaarka (guitar) oo iibiya 1200 halbeeg (units) sannadkii qiime (value) £600 halbeeg, kharashkuna waa £480 halbeeg.</a:t>
            </a:r>
            <a:r>
              <a:rPr lang="en-GB" sz="1800">
                <a:latin typeface="Lexend"/>
              </a:rPr>
              <a:t/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latin typeface="Lexend"/>
              </a:rPr>
              <a:t/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latin typeface="Lexend"/>
              </a:rPr>
              <a:t/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latin typeface="Lexend"/>
              </a:rP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Kee ka mid ah kuwan hoose waa heshiisyo ganacsi oo wanaagsan?</a:t>
            </a:r>
            <a:r>
              <a:rPr lang="en-GB">
                <a:latin typeface="Lexend"/>
              </a:rPr>
              <a:t/>
            </a:r>
            <a:r>
              <a:rPr lang="en-GB">
                <a:latin typeface="Lexend"/>
              </a:rPr>
              <a:t/>
            </a:r>
            <a:endParaRPr/>
          </a:p>
        </p:txBody>
      </p:sp>
      <p:sp>
        <p:nvSpPr>
          <p:cNvPr id="1498" name="Google Shape;1498;p120"/>
          <p:cNvSpPr txBox="1"/>
          <p:nvPr>
            <p:ph idx="1" type="body"/>
          </p:nvPr>
        </p:nvSpPr>
        <p:spPr>
          <a:xfrm>
            <a:off x="324000" y="2314596"/>
            <a:ext cx="69210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a) 5% korodhka iibka (sales) oo 10% hoos u dhaca qiimaha (price)?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latin typeface="Lexend"/>
              </a:rPr>
              <a:t/>
            </a:r>
            <a:r>
              <a:rPr lang="en-GB" sz="1800">
                <a:latin typeface="Lexend"/>
              </a:rPr>
              <a:t/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latin typeface="Lexend"/>
              </a:rPr>
              <a:t/>
            </a:r>
            <a:endParaRPr/>
          </a:p>
        </p:txBody>
      </p:sp>
      <p:sp>
        <p:nvSpPr>
          <p:cNvPr id="1499" name="Google Shape;1499;p120"/>
          <p:cNvSpPr txBox="1"/>
          <p:nvPr>
            <p:ph idx="1" type="body"/>
          </p:nvPr>
        </p:nvSpPr>
        <p:spPr>
          <a:xfrm>
            <a:off x="324000" y="2868181"/>
            <a:ext cx="69210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b) 50% korodhka iibka (sales) oo 15% hoos u dhaca qiimaha (price)?</a:t>
            </a:r>
            <a:r>
              <a:rPr lang="en-GB" sz="1800">
                <a:latin typeface="Lexend"/>
              </a:rPr>
              <a:t/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latin typeface="Lexend"/>
              </a:rPr>
              <a:t/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latin typeface="Lexend"/>
              </a:rPr>
              <a:t/>
            </a:r>
            <a:endParaRPr/>
          </a:p>
        </p:txBody>
      </p:sp>
      <p:sp>
        <p:nvSpPr>
          <p:cNvPr id="1500" name="Google Shape;1500;p120"/>
          <p:cNvSpPr txBox="1"/>
          <p:nvPr>
            <p:ph idx="1" type="body"/>
          </p:nvPr>
        </p:nvSpPr>
        <p:spPr>
          <a:xfrm>
            <a:off x="324000" y="3467689"/>
            <a:ext cx="69210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c) 10% hoos u dhaca iibka (sales) oo 5% korodhka qiimaha (price)?</a:t>
            </a:r>
            <a:r>
              <a:rPr lang="en-GB" sz="1800">
                <a:latin typeface="Lexend"/>
              </a:rPr>
              <a:t/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latin typeface="Lexend"/>
              </a:rPr>
              <a:t/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latin typeface="Lexend"/>
              </a:rPr>
              <a:t/>
            </a:r>
            <a:endParaRPr/>
          </a:p>
        </p:txBody>
      </p:sp>
      <p:sp>
        <p:nvSpPr>
          <p:cNvPr id="1501" name="Google Shape;1501;p120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Xisaab (Xisaab) ee iibka (sales)</a:t>
            </a:r>
            <a:endParaRPr/>
          </a:p>
        </p:txBody>
      </p:sp>
      <p:pic>
        <p:nvPicPr>
          <p:cNvPr id="1502" name="Google Shape;1502;p1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89013" y="2228125"/>
            <a:ext cx="897385" cy="1157170"/>
          </a:xfrm>
          <a:prstGeom prst="rect">
            <a:avLst/>
          </a:prstGeom>
          <a:noFill/>
          <a:ln>
            <a:noFill/>
          </a:ln>
        </p:spPr>
      </p:pic>
      <p:sp>
        <p:nvSpPr>
          <p:cNvPr id="1503" name="Google Shape;1503;p120"/>
          <p:cNvSpPr txBox="1"/>
          <p:nvPr>
            <p:ph idx="1" type="body"/>
          </p:nvPr>
        </p:nvSpPr>
        <p:spPr>
          <a:xfrm>
            <a:off x="324000" y="4036581"/>
            <a:ext cx="84960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d) Haddii Cali uu dhimo qiimaha (price) 12%, waa imisa boqolkiiba korodhka iibka (sales) uu u baahan yahay si uu u ilaaliyo faa'iidadiisa (profit) hadda?</a:t>
            </a:r>
            <a:r>
              <a:rPr lang="en-GB" sz="1800">
                <a:latin typeface="Lexend"/>
              </a:rPr>
              <a:t/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latin typeface="Lexend"/>
              </a:rPr>
              <a:t/>
            </a:r>
            <a:r>
              <a:rPr lang="en-GB" sz="1800">
                <a:latin typeface="Lexend"/>
              </a:rPr>
              <a:t/>
            </a:r>
            <a:r>
              <a:rPr lang="en-GB" sz="1800">
                <a:latin typeface="Lexend"/>
              </a:rPr>
              <a:t/>
            </a:r>
            <a:r>
              <a:rPr b="1" lang="en-GB" sz="1800">
                <a:latin typeface="Lexend"/>
              </a:rPr>
              <a:t/>
            </a:r>
            <a:r>
              <a:rPr lang="en-GB" sz="1800">
                <a:latin typeface="Lexend"/>
              </a:rPr>
              <a:t/>
            </a:r>
            <a:endParaRPr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7" name="Shape 1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8" name="Google Shape;1508;p121"/>
          <p:cNvSpPr txBox="1"/>
          <p:nvPr>
            <p:ph idx="1" type="body"/>
          </p:nvPr>
        </p:nvSpPr>
        <p:spPr>
          <a:xfrm>
            <a:off x="324000" y="759300"/>
            <a:ext cx="8496000" cy="764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latin typeface="Lexend"/>
              </a:rPr>
              <a:t>1) Nuur waa CEO (CEO) oo ah soosaaraha macmacaanka (sweets) oo iibiyay 36 000 xirmo oo macmacaan sannadkii hore qiime (value) £1.80 xirmo. Kharashka soosaarku waa £0.60 halbeeg (unit).</a:t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</a:rPr>
              <a:t/>
            </a:r>
            <a:endParaRPr/>
          </a:p>
        </p:txBody>
      </p:sp>
      <p:sp>
        <p:nvSpPr>
          <p:cNvPr id="1509" name="Google Shape;1509;p121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Xisaab (Xisaab) ee iibka (sales)</a:t>
            </a:r>
            <a:endParaRPr/>
          </a:p>
        </p:txBody>
      </p:sp>
      <p:pic>
        <p:nvPicPr>
          <p:cNvPr id="1510" name="Google Shape;1510;p1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4973" y="3719873"/>
            <a:ext cx="870901" cy="1089064"/>
          </a:xfrm>
          <a:prstGeom prst="rect">
            <a:avLst/>
          </a:prstGeom>
          <a:noFill/>
          <a:ln>
            <a:noFill/>
          </a:ln>
        </p:spPr>
      </p:pic>
      <p:sp>
        <p:nvSpPr>
          <p:cNvPr id="1511" name="Google Shape;1511;p121"/>
          <p:cNvSpPr txBox="1"/>
          <p:nvPr>
            <p:ph idx="1" type="body"/>
          </p:nvPr>
        </p:nvSpPr>
        <p:spPr>
          <a:xfrm>
            <a:off x="324000" y="2085323"/>
            <a:ext cx="6921000" cy="30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a) Xisaabi dakhliga (revenue) iyo faa'iidada (profit) ee Nuur ee hadda.</a:t>
            </a:r>
            <a:r>
              <a:rPr b="1"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/>
          </a:p>
        </p:txBody>
      </p:sp>
      <p:sp>
        <p:nvSpPr>
          <p:cNvPr id="1512" name="Google Shape;1512;p121"/>
          <p:cNvSpPr txBox="1"/>
          <p:nvPr>
            <p:ph idx="4294967295" type="body"/>
          </p:nvPr>
        </p:nvSpPr>
        <p:spPr>
          <a:xfrm>
            <a:off x="1543206" y="2486551"/>
            <a:ext cx="2839200" cy="30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>36 000 xirmo</a:t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</a:rPr>
              <a:t/>
            </a:r>
            <a:endParaRPr/>
          </a:p>
        </p:txBody>
      </p:sp>
      <p:sp>
        <p:nvSpPr>
          <p:cNvPr id="1513" name="Google Shape;1513;p121"/>
          <p:cNvSpPr txBox="1"/>
          <p:nvPr>
            <p:ph idx="4294967295" type="body"/>
          </p:nvPr>
        </p:nvSpPr>
        <p:spPr>
          <a:xfrm>
            <a:off x="1543199" y="2887655"/>
            <a:ext cx="3277500" cy="30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Qiimaha iibka (selling price): £1.80</a:t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14" name="Google Shape;1514;p121"/>
          <p:cNvSpPr txBox="1"/>
          <p:nvPr>
            <p:ph idx="4294967295" type="body"/>
          </p:nvPr>
        </p:nvSpPr>
        <p:spPr>
          <a:xfrm>
            <a:off x="1543198" y="3288760"/>
            <a:ext cx="2971500" cy="30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Qiimaha kharashka (cost price): £0.60</a:t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15" name="Google Shape;1515;p121"/>
          <p:cNvSpPr txBox="1"/>
          <p:nvPr>
            <p:ph idx="4294967295" type="body"/>
          </p:nvPr>
        </p:nvSpPr>
        <p:spPr>
          <a:xfrm>
            <a:off x="1543199" y="3689865"/>
            <a:ext cx="5450400" cy="30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Dakhliga (revenue): 36 000 × £1.80 = £64 800</a:t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16" name="Google Shape;1516;p121"/>
          <p:cNvSpPr txBox="1"/>
          <p:nvPr>
            <p:ph idx="4294967295" type="body"/>
          </p:nvPr>
        </p:nvSpPr>
        <p:spPr>
          <a:xfrm>
            <a:off x="1543225" y="4492075"/>
            <a:ext cx="4951500" cy="30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100">
                <a:latin typeface="Lexend"/>
              </a:rPr>
              <a:t>Faa'iidada (profit) = £64 800 − £21 600 = £43 200</a:t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17" name="Google Shape;1517;p121"/>
          <p:cNvSpPr txBox="1"/>
          <p:nvPr>
            <p:ph idx="4294967295" type="body"/>
          </p:nvPr>
        </p:nvSpPr>
        <p:spPr>
          <a:xfrm>
            <a:off x="1543200" y="4090970"/>
            <a:ext cx="5558400" cy="30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Kharashyada (costs): 36 000 × £0.60 = £21 600</a:t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21" name="Shape 1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2" name="Google Shape;1522;p122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Xisaab (Xisaab) ee iibka (sales)</a:t>
            </a:r>
            <a:endParaRPr/>
          </a:p>
        </p:txBody>
      </p:sp>
      <p:pic>
        <p:nvPicPr>
          <p:cNvPr id="1523" name="Google Shape;1523;p1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4973" y="1616889"/>
            <a:ext cx="870901" cy="1089064"/>
          </a:xfrm>
          <a:prstGeom prst="rect">
            <a:avLst/>
          </a:prstGeom>
          <a:noFill/>
          <a:ln>
            <a:noFill/>
          </a:ln>
        </p:spPr>
      </p:pic>
      <p:sp>
        <p:nvSpPr>
          <p:cNvPr id="1524" name="Google Shape;1524;p122"/>
          <p:cNvSpPr txBox="1"/>
          <p:nvPr>
            <p:ph idx="1" type="body"/>
          </p:nvPr>
        </p:nvSpPr>
        <p:spPr>
          <a:xfrm>
            <a:off x="324000" y="1201525"/>
            <a:ext cx="84960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 sz="1400">
                <a:latin typeface="Lexend"/>
              </a:rPr>
              <a:t>b) Haddii Nuur uu labanlaabi karo iibkiisa isagoo nus dhigaya qiimihiisa, ma waa inuu sameeyaa?</a:t>
            </a:r>
            <a:endParaRPr/>
          </a:p>
        </p:txBody>
      </p:sp>
      <p:sp>
        <p:nvSpPr>
          <p:cNvPr id="1525" name="Google Shape;1525;p122"/>
          <p:cNvSpPr txBox="1"/>
          <p:nvPr>
            <p:ph idx="4294967295" type="body"/>
          </p:nvPr>
        </p:nvSpPr>
        <p:spPr>
          <a:xfrm>
            <a:off x="1543206" y="1698750"/>
            <a:ext cx="2839200" cy="30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72 000 xirmo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latin typeface="Lexend"/>
              </a:rPr>
              <a:t/>
            </a:r>
            <a:endParaRPr/>
          </a:p>
        </p:txBody>
      </p:sp>
      <p:sp>
        <p:nvSpPr>
          <p:cNvPr id="1526" name="Google Shape;1526;p122"/>
          <p:cNvSpPr txBox="1"/>
          <p:nvPr>
            <p:ph idx="4294967295" type="body"/>
          </p:nvPr>
        </p:nvSpPr>
        <p:spPr>
          <a:xfrm>
            <a:off x="1543199" y="2181215"/>
            <a:ext cx="3277500" cy="30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Qiimaha iibka: £0.90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27" name="Google Shape;1527;p122"/>
          <p:cNvSpPr txBox="1"/>
          <p:nvPr>
            <p:ph idx="4294967295" type="body"/>
          </p:nvPr>
        </p:nvSpPr>
        <p:spPr>
          <a:xfrm>
            <a:off x="1543198" y="2663680"/>
            <a:ext cx="2971500" cy="30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Qiimaha kharashka: £0.60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28" name="Google Shape;1528;p122"/>
          <p:cNvSpPr txBox="1"/>
          <p:nvPr>
            <p:ph idx="4294967295" type="body"/>
          </p:nvPr>
        </p:nvSpPr>
        <p:spPr>
          <a:xfrm>
            <a:off x="1543199" y="3146145"/>
            <a:ext cx="5450400" cy="30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Dakhliga (Revenue): 72 000 × £0.90 = £64 800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29" name="Google Shape;1529;p122"/>
          <p:cNvSpPr txBox="1"/>
          <p:nvPr>
            <p:ph idx="4294967295" type="body"/>
          </p:nvPr>
        </p:nvSpPr>
        <p:spPr>
          <a:xfrm>
            <a:off x="1543225" y="4111075"/>
            <a:ext cx="4951500" cy="30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</a:rPr>
              <a:t>Faa'iidada (Profit) = £64 800 − £43 200 = £21 600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latin typeface="Lexend"/>
              </a:rPr>
              <a:t/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30" name="Google Shape;1530;p122"/>
          <p:cNvSpPr txBox="1"/>
          <p:nvPr>
            <p:ph idx="4294967295" type="body"/>
          </p:nvPr>
        </p:nvSpPr>
        <p:spPr>
          <a:xfrm>
            <a:off x="1543200" y="3628610"/>
            <a:ext cx="5558400" cy="30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Kharashyada: 72 000 × £0.60 = £43 200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31" name="Google Shape;1531;p122"/>
          <p:cNvSpPr txBox="1"/>
          <p:nvPr>
            <p:ph idx="4294967295" type="body"/>
          </p:nvPr>
        </p:nvSpPr>
        <p:spPr>
          <a:xfrm>
            <a:off x="4322758" y="1734233"/>
            <a:ext cx="4287900" cy="1196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Waxaa laga yaabaa inaad tidhaahdid, "Inkastoo tani kordhinayso mugga iyo saamiga suuqa, waxay nus dhigaysaa faa'iidadaada, marka waxaan kugula talinayaa inaadan samayn".</a:t>
            </a:r>
            <a:r>
              <a:rPr b="1" lang="en-GB" sz="1100"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32" name="Google Shape;1532;p122"/>
          <p:cNvSpPr txBox="1"/>
          <p:nvPr>
            <p:ph idx="1" type="body"/>
          </p:nvPr>
        </p:nvSpPr>
        <p:spPr>
          <a:xfrm>
            <a:off x="324000" y="759300"/>
            <a:ext cx="6141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1)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6" name="Shape 1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" name="Google Shape;1537;p123"/>
          <p:cNvSpPr txBox="1"/>
          <p:nvPr>
            <p:ph idx="1" type="body"/>
          </p:nvPr>
        </p:nvSpPr>
        <p:spPr>
          <a:xfrm>
            <a:off x="324000" y="759300"/>
            <a:ext cx="6141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1)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</a:t>
            </a:r>
            <a:endParaRPr/>
          </a:p>
        </p:txBody>
      </p:sp>
      <p:sp>
        <p:nvSpPr>
          <p:cNvPr id="1538" name="Google Shape;1538;p123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Xisaabta iibka</a:t>
            </a:r>
            <a:endParaRPr/>
          </a:p>
        </p:txBody>
      </p:sp>
      <p:pic>
        <p:nvPicPr>
          <p:cNvPr id="1539" name="Google Shape;1539;p1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4973" y="2119673"/>
            <a:ext cx="870901" cy="1089064"/>
          </a:xfrm>
          <a:prstGeom prst="rect">
            <a:avLst/>
          </a:prstGeom>
          <a:noFill/>
          <a:ln>
            <a:noFill/>
          </a:ln>
        </p:spPr>
      </p:pic>
      <p:sp>
        <p:nvSpPr>
          <p:cNvPr id="1540" name="Google Shape;1540;p123"/>
          <p:cNvSpPr txBox="1"/>
          <p:nvPr>
            <p:ph idx="1" type="body"/>
          </p:nvPr>
        </p:nvSpPr>
        <p:spPr>
          <a:xfrm>
            <a:off x="324000" y="1201525"/>
            <a:ext cx="84960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c) Haddii Nuur uu kordhin karo iibkiisa saddex meelood meel isagoo dhimi karo qiimihiisa saddex meelood meel, ma waa inuu sameeyaa?</a:t>
            </a:r>
            <a:endParaRPr/>
          </a:p>
        </p:txBody>
      </p:sp>
      <p:sp>
        <p:nvSpPr>
          <p:cNvPr id="1541" name="Google Shape;1541;p123"/>
          <p:cNvSpPr txBox="1"/>
          <p:nvPr>
            <p:ph idx="4294967295" type="body"/>
          </p:nvPr>
        </p:nvSpPr>
        <p:spPr>
          <a:xfrm>
            <a:off x="1543206" y="1927350"/>
            <a:ext cx="2839200" cy="30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48 000 xirmo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latin typeface="Lexend"/>
              </a:rPr>
              <a:t/>
            </a:r>
            <a:endParaRPr/>
          </a:p>
        </p:txBody>
      </p:sp>
      <p:sp>
        <p:nvSpPr>
          <p:cNvPr id="1542" name="Google Shape;1542;p123"/>
          <p:cNvSpPr txBox="1"/>
          <p:nvPr>
            <p:ph idx="4294967295" type="body"/>
          </p:nvPr>
        </p:nvSpPr>
        <p:spPr>
          <a:xfrm>
            <a:off x="1543199" y="2348855"/>
            <a:ext cx="3277500" cy="30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Qiimaha iibka: £1.20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43" name="Google Shape;1543;p123"/>
          <p:cNvSpPr txBox="1"/>
          <p:nvPr>
            <p:ph idx="4294967295" type="body"/>
          </p:nvPr>
        </p:nvSpPr>
        <p:spPr>
          <a:xfrm>
            <a:off x="1543198" y="2770360"/>
            <a:ext cx="2971500" cy="30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Qiimaha kharashka: £0.60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44" name="Google Shape;1544;p123"/>
          <p:cNvSpPr txBox="1"/>
          <p:nvPr>
            <p:ph idx="4294967295" type="body"/>
          </p:nvPr>
        </p:nvSpPr>
        <p:spPr>
          <a:xfrm>
            <a:off x="1543199" y="3191865"/>
            <a:ext cx="5450400" cy="30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Dakhliga (Revenue): 48 000 × £1.20 = £57 600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45" name="Google Shape;1545;p123"/>
          <p:cNvSpPr txBox="1"/>
          <p:nvPr>
            <p:ph idx="4294967295" type="body"/>
          </p:nvPr>
        </p:nvSpPr>
        <p:spPr>
          <a:xfrm>
            <a:off x="1543225" y="4034875"/>
            <a:ext cx="4951500" cy="30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</a:rPr>
              <a:t>Faa'iidada (Profit) = £57 600 − £28 800 = £28 800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latin typeface="Lexend"/>
              </a:rPr>
              <a:t/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46" name="Google Shape;1546;p123"/>
          <p:cNvSpPr txBox="1"/>
          <p:nvPr>
            <p:ph idx="4294967295" type="body"/>
          </p:nvPr>
        </p:nvSpPr>
        <p:spPr>
          <a:xfrm>
            <a:off x="1543200" y="3613370"/>
            <a:ext cx="5558400" cy="30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Kharashyada: 48 000 × £0.60 = £28 800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47" name="Google Shape;1547;p123"/>
          <p:cNvSpPr txBox="1"/>
          <p:nvPr>
            <p:ph idx="4294967295" type="body"/>
          </p:nvPr>
        </p:nvSpPr>
        <p:spPr>
          <a:xfrm>
            <a:off x="4551358" y="1658033"/>
            <a:ext cx="4287900" cy="1196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Waxaa laga yaabaa inaad tidhaahdid, "Inkastoo tani kordhinayso mugga iyo saamiga suuqa, waxay dhimi doontaa faa'iidada saddex meelood meel, marka waxaan kugula talinayaa inaadan samayn".</a:t>
            </a:r>
            <a:r>
              <a:rPr b="1" lang="en-GB" sz="1100"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51" name="Shape 15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2" name="Google Shape;1552;p124"/>
          <p:cNvSpPr txBox="1"/>
          <p:nvPr>
            <p:ph idx="1" type="body"/>
          </p:nvPr>
        </p:nvSpPr>
        <p:spPr>
          <a:xfrm>
            <a:off x="324000" y="759300"/>
            <a:ext cx="8496000" cy="764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</a:rPr>
              <a:t>2) Cali waa xisaabiye ganacsi oo ka tirsan soosaaraha gitaarka kaas oo iibiya 1200 cutub sanadkii £600 cutubkiiba, waxaana ku kacaya £480 cutubkiiba in la soo saaro.</a:t>
            </a:r>
            <a:r>
              <a:rPr lang="en-GB" sz="14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400">
                <a:latin typeface="Lexend"/>
              </a:rPr>
              <a:t/>
            </a:r>
            <a:r>
              <a:rPr lang="en-GB" sz="14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400">
                <a:latin typeface="Lexend"/>
              </a:rPr>
              <a:t/>
            </a:r>
            <a:r>
              <a:rPr lang="en-GB" sz="14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400">
                <a:latin typeface="Lexend"/>
              </a:rP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>
                <a:latin typeface="Lexend"/>
              </a:rPr>
              <a:t>Kuwee ka mid ah kuwan hoose kuwaas oo ah heshiisyo ganacsi oo wanaagsan?</a:t>
            </a:r>
            <a:endParaRPr/>
          </a:p>
        </p:txBody>
      </p:sp>
      <p:sp>
        <p:nvSpPr>
          <p:cNvPr id="1553" name="Google Shape;1553;p124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Xisaabta iibka</a:t>
            </a:r>
            <a:endParaRPr/>
          </a:p>
        </p:txBody>
      </p:sp>
      <p:sp>
        <p:nvSpPr>
          <p:cNvPr id="1554" name="Google Shape;1554;p124"/>
          <p:cNvSpPr txBox="1"/>
          <p:nvPr>
            <p:ph idx="1" type="body"/>
          </p:nvPr>
        </p:nvSpPr>
        <p:spPr>
          <a:xfrm>
            <a:off x="324000" y="2298948"/>
            <a:ext cx="69210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a) 5% korodhka iibka ee 10% hoos u dhaca qiimaha?</a:t>
            </a:r>
            <a:r>
              <a:rPr lang="en-GB" sz="14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400">
                <a:latin typeface="Lexend"/>
              </a:rPr>
              <a:t/>
            </a:r>
            <a:r>
              <a:rPr lang="en-GB" sz="14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400">
                <a:latin typeface="Lexend"/>
              </a:rPr>
              <a:t/>
            </a:r>
            <a:endParaRPr/>
          </a:p>
        </p:txBody>
      </p:sp>
      <p:pic>
        <p:nvPicPr>
          <p:cNvPr id="1555" name="Google Shape;1555;p1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89013" y="2487001"/>
            <a:ext cx="897385" cy="1157170"/>
          </a:xfrm>
          <a:prstGeom prst="rect">
            <a:avLst/>
          </a:prstGeom>
          <a:noFill/>
          <a:ln>
            <a:noFill/>
          </a:ln>
        </p:spPr>
      </p:pic>
      <p:sp>
        <p:nvSpPr>
          <p:cNvPr id="1556" name="Google Shape;1556;p124"/>
          <p:cNvSpPr txBox="1"/>
          <p:nvPr>
            <p:ph idx="1" type="body"/>
          </p:nvPr>
        </p:nvSpPr>
        <p:spPr>
          <a:xfrm>
            <a:off x="324000" y="2867840"/>
            <a:ext cx="69210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b) 50% korodhka iibka ee 15% hoos u dhaca qiimaha?</a:t>
            </a:r>
            <a:r>
              <a:rPr lang="en-GB" sz="14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400">
                <a:latin typeface="Lexend"/>
              </a:rPr>
              <a:t/>
            </a:r>
            <a:r>
              <a:rPr lang="en-GB" sz="14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400">
                <a:latin typeface="Lexend"/>
              </a:rPr>
              <a:t/>
            </a:r>
            <a:endParaRPr/>
          </a:p>
        </p:txBody>
      </p:sp>
      <p:sp>
        <p:nvSpPr>
          <p:cNvPr id="1557" name="Google Shape;1557;p124"/>
          <p:cNvSpPr txBox="1"/>
          <p:nvPr>
            <p:ph idx="1" type="body"/>
          </p:nvPr>
        </p:nvSpPr>
        <p:spPr>
          <a:xfrm>
            <a:off x="324000" y="3452041"/>
            <a:ext cx="69210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c) 10% hoos u dhac (drop) iibka (sales) 5% korodhka (increase) qiimaha (price)?</a:t>
            </a:r>
            <a:r>
              <a:rPr lang="en-GB" sz="14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400">
                <a:latin typeface="Lexend"/>
              </a:rPr>
              <a:t/>
            </a:r>
            <a:r>
              <a:rPr lang="en-GB" sz="14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400">
                <a:latin typeface="Lexend"/>
              </a:rPr>
              <a:t/>
            </a:r>
            <a:endParaRPr/>
          </a:p>
        </p:txBody>
      </p:sp>
      <p:sp>
        <p:nvSpPr>
          <p:cNvPr id="1558" name="Google Shape;1558;p124"/>
          <p:cNvSpPr txBox="1"/>
          <p:nvPr>
            <p:ph idx="1" type="body"/>
          </p:nvPr>
        </p:nvSpPr>
        <p:spPr>
          <a:xfrm>
            <a:off x="324000" y="4036241"/>
            <a:ext cx="84960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d) Haddii Cali uu hoos u dhigo qiimihiisa (price) 12%, intee in ay tahay korodhka (uplift) iibka (sales) uu u baahan yahay si uu u ilaaliyo faa'iidada (profit) hadda jirta?</a:t>
            </a:r>
            <a:r>
              <a:rPr lang="en-GB" sz="1400">
                <a:latin typeface="Lexend"/>
              </a:rPr>
              <a:t/>
            </a:r>
            <a:r>
              <a:rPr lang="en-GB" sz="14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400">
                <a:latin typeface="Lexend"/>
              </a:rPr>
              <a:t/>
            </a:r>
            <a:r>
              <a:rPr b="1"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2" name="Shape 1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3" name="Google Shape;1563;p125"/>
          <p:cNvSpPr txBox="1"/>
          <p:nvPr>
            <p:ph idx="1" type="body"/>
          </p:nvPr>
        </p:nvSpPr>
        <p:spPr>
          <a:xfrm>
            <a:off x="411480" y="4452799"/>
            <a:ext cx="460800" cy="411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</a:rPr>
              <a:t>2) </a:t>
            </a:r>
            <a:r>
              <a:rPr lang="en-GB" sz="1400">
                <a:latin typeface="Lexend"/>
                <a:ea typeface="Times New Roman"/>
                <a:cs typeface="Times New Roman"/>
                <a:sym typeface="Times New Roman"/>
              </a:rPr>
              <a:t> </a:t>
            </a:r>
            <a:r>
              <a:rPr lang="en-GB" sz="1400">
                <a:latin typeface="Lexend"/>
              </a:rPr>
              <a:t> </a:t>
            </a:r>
            <a:endParaRPr/>
          </a:p>
        </p:txBody>
      </p:sp>
      <p:sp>
        <p:nvSpPr>
          <p:cNvPr id="1564" name="Google Shape;1564;p125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Xisaabta (Xisaab) iibka (sales)</a:t>
            </a:r>
            <a:endParaRPr/>
          </a:p>
        </p:txBody>
      </p:sp>
      <p:sp>
        <p:nvSpPr>
          <p:cNvPr id="1565" name="Google Shape;1565;p125"/>
          <p:cNvSpPr txBox="1"/>
          <p:nvPr>
            <p:ph idx="1" type="body"/>
          </p:nvPr>
        </p:nvSpPr>
        <p:spPr>
          <a:xfrm>
            <a:off x="4591200" y="1216850"/>
            <a:ext cx="35250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a) 5% korodhka (uplift) iibka (sales) 10% hoos u dhaca (drop) qiimaha (price)?</a:t>
            </a:r>
            <a:r>
              <a:rPr lang="en-GB" sz="14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400">
                <a:latin typeface="Lexend"/>
              </a:rPr>
              <a:t/>
            </a:r>
            <a:r>
              <a:rPr lang="en-GB" sz="14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400">
                <a:latin typeface="Lexend"/>
              </a:rPr>
              <a:t/>
            </a:r>
            <a:endParaRPr/>
          </a:p>
        </p:txBody>
      </p:sp>
      <p:pic>
        <p:nvPicPr>
          <p:cNvPr id="1566" name="Google Shape;1566;p12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889013" y="1542325"/>
            <a:ext cx="897385" cy="1157170"/>
          </a:xfrm>
          <a:prstGeom prst="rect">
            <a:avLst/>
          </a:prstGeom>
          <a:noFill/>
          <a:ln>
            <a:noFill/>
          </a:ln>
        </p:spPr>
      </p:pic>
      <p:sp>
        <p:nvSpPr>
          <p:cNvPr id="1567" name="Google Shape;1567;p125"/>
          <p:cNvSpPr txBox="1"/>
          <p:nvPr>
            <p:ph idx="4294967295" type="body"/>
          </p:nvPr>
        </p:nvSpPr>
        <p:spPr>
          <a:xfrm>
            <a:off x="324006" y="2138093"/>
            <a:ext cx="2839200" cy="30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>1200 guitars</a:t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568" name="Google Shape;1568;p125"/>
          <p:cNvSpPr txBox="1"/>
          <p:nvPr>
            <p:ph idx="4294967295" type="body"/>
          </p:nvPr>
        </p:nvSpPr>
        <p:spPr>
          <a:xfrm>
            <a:off x="323999" y="2502210"/>
            <a:ext cx="3277500" cy="30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Qiimaha iibka (Selling price): £600</a:t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69" name="Google Shape;1569;p125"/>
          <p:cNvSpPr txBox="1"/>
          <p:nvPr>
            <p:ph idx="4294967295" type="body"/>
          </p:nvPr>
        </p:nvSpPr>
        <p:spPr>
          <a:xfrm>
            <a:off x="323998" y="2866326"/>
            <a:ext cx="2971500" cy="30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Qiimaha kharashka (Cost price): £480</a:t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70" name="Google Shape;1570;p125"/>
          <p:cNvSpPr txBox="1"/>
          <p:nvPr>
            <p:ph idx="4294967295" type="body"/>
          </p:nvPr>
        </p:nvSpPr>
        <p:spPr>
          <a:xfrm>
            <a:off x="324000" y="3230450"/>
            <a:ext cx="4104300" cy="30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Dakhliga (Revenue): 1200 × £600 = £720 000</a:t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71" name="Google Shape;1571;p125"/>
          <p:cNvSpPr txBox="1"/>
          <p:nvPr>
            <p:ph idx="4294967295" type="body"/>
          </p:nvPr>
        </p:nvSpPr>
        <p:spPr>
          <a:xfrm>
            <a:off x="1128312" y="4452799"/>
            <a:ext cx="2221200" cy="30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100">
                <a:latin typeface="Kalam"/>
                <a:ea typeface="Kalam"/>
                <a:cs typeface="Kalam"/>
                <a:sym typeface="Kalam"/>
              </a:rPr>
              <a:t>Faa'iidada (Profit): £144 000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72" name="Google Shape;1572;p125"/>
          <p:cNvSpPr txBox="1"/>
          <p:nvPr>
            <p:ph idx="4294967295" type="body"/>
          </p:nvPr>
        </p:nvSpPr>
        <p:spPr>
          <a:xfrm>
            <a:off x="324000" y="3594550"/>
            <a:ext cx="3767400" cy="30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Kharashyada (Costs): 1200 × £480 = £576 000</a:t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73" name="Google Shape;1573;p125"/>
          <p:cNvSpPr txBox="1"/>
          <p:nvPr>
            <p:ph idx="4294967295" type="body"/>
          </p:nvPr>
        </p:nvSpPr>
        <p:spPr>
          <a:xfrm>
            <a:off x="323998" y="1200844"/>
            <a:ext cx="2971500" cy="30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Hadda (Current):</a:t>
            </a:r>
            <a:endParaRPr sz="24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574" name="Google Shape;1574;p125"/>
          <p:cNvSpPr txBox="1"/>
          <p:nvPr>
            <p:ph idx="4294967295" type="body"/>
          </p:nvPr>
        </p:nvSpPr>
        <p:spPr>
          <a:xfrm>
            <a:off x="4575898" y="2138093"/>
            <a:ext cx="2839200" cy="30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>1260 guitars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575" name="Google Shape;1575;p125"/>
          <p:cNvSpPr txBox="1"/>
          <p:nvPr>
            <p:ph idx="4294967295" type="body"/>
          </p:nvPr>
        </p:nvSpPr>
        <p:spPr>
          <a:xfrm>
            <a:off x="4575891" y="2502210"/>
            <a:ext cx="3277500" cy="30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Qiimaha iibka (Selling price): £540</a:t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76" name="Google Shape;1576;p125"/>
          <p:cNvSpPr txBox="1"/>
          <p:nvPr>
            <p:ph idx="4294967295" type="body"/>
          </p:nvPr>
        </p:nvSpPr>
        <p:spPr>
          <a:xfrm>
            <a:off x="4575890" y="2866326"/>
            <a:ext cx="2971500" cy="30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Qiimaha kharashka (Cost price): £480</a:t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77" name="Google Shape;1577;p125"/>
          <p:cNvSpPr txBox="1"/>
          <p:nvPr>
            <p:ph idx="4294967295" type="body"/>
          </p:nvPr>
        </p:nvSpPr>
        <p:spPr>
          <a:xfrm>
            <a:off x="4575898" y="3230442"/>
            <a:ext cx="4104300" cy="30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Dakhliga (Revenue): 1260 × £540 = £680 400</a:t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78" name="Google Shape;1578;p125"/>
          <p:cNvSpPr txBox="1"/>
          <p:nvPr>
            <p:ph idx="4294967295" type="body"/>
          </p:nvPr>
        </p:nvSpPr>
        <p:spPr>
          <a:xfrm>
            <a:off x="3605544" y="4452799"/>
            <a:ext cx="2316900" cy="30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100">
                <a:latin typeface="Kalam"/>
                <a:ea typeface="Kalam"/>
                <a:cs typeface="Kalam"/>
                <a:sym typeface="Kalam"/>
              </a:rPr>
              <a:t>Faa'iidada (Profit): £75 600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79" name="Google Shape;1579;p125"/>
          <p:cNvSpPr txBox="1"/>
          <p:nvPr>
            <p:ph idx="4294967295" type="body"/>
          </p:nvPr>
        </p:nvSpPr>
        <p:spPr>
          <a:xfrm>
            <a:off x="4575897" y="3594559"/>
            <a:ext cx="3633300" cy="30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Kharashyada (Costs): 1260 × £480 = £604 800</a:t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580" name="Google Shape;1580;p1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311160" y="1683647"/>
            <a:ext cx="387766" cy="411027"/>
          </a:xfrm>
          <a:prstGeom prst="rect">
            <a:avLst/>
          </a:prstGeom>
          <a:noFill/>
          <a:ln>
            <a:noFill/>
          </a:ln>
        </p:spPr>
      </p:pic>
      <p:sp>
        <p:nvSpPr>
          <p:cNvPr id="1581" name="TextBox 1580"/>
          <p:cNvSpPr txBox="1"/>
          <p:nvPr/>
        </p:nvSpPr>
        <p:spPr>
          <a:xfrm>
            <a:off x="411480" y="4178479"/>
            <a:ext cx="219456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 b="1">
                <a:latin typeface="Lexend"/>
              </a:rPr>
              <a:t>Jawaabaha:</a:t>
            </a: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84" name="Shape 15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5" name="Google Shape;1585;p126"/>
          <p:cNvSpPr txBox="1"/>
          <p:nvPr>
            <p:ph idx="1" type="body"/>
          </p:nvPr>
        </p:nvSpPr>
        <p:spPr>
          <a:xfrm>
            <a:off x="324000" y="759300"/>
            <a:ext cx="84960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2) </a:t>
            </a:r>
            <a:r>
              <a:rPr lang="en-GB" sz="11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 </a:t>
            </a:r>
            <a:r>
              <a:rPr lang="en-GB" sz="1100">
                <a:solidFill>
                  <a:srgbClr val="000000"/>
                </a:solidFill>
                <a:latin typeface="Lexend"/>
                <a:ea typeface="Arial"/>
                <a:cs typeface="Arial"/>
                <a:sym typeface="Arial"/>
              </a:rPr>
              <a:t> </a:t>
            </a:r>
            <a:endParaRPr/>
          </a:p>
        </p:txBody>
      </p:sp>
      <p:sp>
        <p:nvSpPr>
          <p:cNvPr id="1586" name="Google Shape;1586;p126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Xisaabta (Xisaab) iibka (sales)</a:t>
            </a:r>
            <a:endParaRPr/>
          </a:p>
        </p:txBody>
      </p:sp>
      <p:sp>
        <p:nvSpPr>
          <p:cNvPr id="1587" name="Google Shape;1587;p126"/>
          <p:cNvSpPr txBox="1"/>
          <p:nvPr>
            <p:ph idx="1" type="body"/>
          </p:nvPr>
        </p:nvSpPr>
        <p:spPr>
          <a:xfrm>
            <a:off x="4591200" y="1216850"/>
            <a:ext cx="35250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b) 50% korodhka (uplift) iibka (sales) 15% hoos u dhaca (drop) qiimaha (price)?</a:t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</a:rPr>
              <a:t/>
            </a:r>
            <a:endParaRPr/>
          </a:p>
        </p:txBody>
      </p:sp>
      <p:pic>
        <p:nvPicPr>
          <p:cNvPr id="1588" name="Google Shape;1588;p1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889013" y="1542325"/>
            <a:ext cx="897385" cy="1157170"/>
          </a:xfrm>
          <a:prstGeom prst="rect">
            <a:avLst/>
          </a:prstGeom>
          <a:noFill/>
          <a:ln>
            <a:noFill/>
          </a:ln>
        </p:spPr>
      </p:pic>
      <p:sp>
        <p:nvSpPr>
          <p:cNvPr id="1589" name="Google Shape;1589;p126"/>
          <p:cNvSpPr txBox="1"/>
          <p:nvPr>
            <p:ph idx="4294967295" type="body"/>
          </p:nvPr>
        </p:nvSpPr>
        <p:spPr>
          <a:xfrm>
            <a:off x="323998" y="1200844"/>
            <a:ext cx="2971500" cy="30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Hadda (Current):</a:t>
            </a:r>
            <a:endParaRPr sz="24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590" name="Google Shape;1590;p126"/>
          <p:cNvSpPr txBox="1"/>
          <p:nvPr>
            <p:ph idx="4294967295" type="body"/>
          </p:nvPr>
        </p:nvSpPr>
        <p:spPr>
          <a:xfrm>
            <a:off x="4575898" y="2138093"/>
            <a:ext cx="2839200" cy="30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>1800 guitars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591" name="Google Shape;1591;p126"/>
          <p:cNvSpPr txBox="1"/>
          <p:nvPr>
            <p:ph idx="4294967295" type="body"/>
          </p:nvPr>
        </p:nvSpPr>
        <p:spPr>
          <a:xfrm>
            <a:off x="4575891" y="2502210"/>
            <a:ext cx="3277500" cy="30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Qiimaha iibka (Selling price): £510</a:t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92" name="Google Shape;1592;p126"/>
          <p:cNvSpPr txBox="1"/>
          <p:nvPr>
            <p:ph idx="4294967295" type="body"/>
          </p:nvPr>
        </p:nvSpPr>
        <p:spPr>
          <a:xfrm>
            <a:off x="4575890" y="2866326"/>
            <a:ext cx="2971500" cy="30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Qiimaha iibka (Cost price): £480</a:t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93" name="Google Shape;1593;p126"/>
          <p:cNvSpPr txBox="1"/>
          <p:nvPr>
            <p:ph idx="4294967295" type="body"/>
          </p:nvPr>
        </p:nvSpPr>
        <p:spPr>
          <a:xfrm>
            <a:off x="4575898" y="3230442"/>
            <a:ext cx="4104300" cy="30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Dakhliga (Revenue): 1800 × £510 = £918 000</a:t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94" name="Google Shape;1594;p126"/>
          <p:cNvSpPr txBox="1"/>
          <p:nvPr>
            <p:ph idx="4294967295" type="body"/>
          </p:nvPr>
        </p:nvSpPr>
        <p:spPr>
          <a:xfrm>
            <a:off x="4575921" y="3958675"/>
            <a:ext cx="2316900" cy="30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100">
                <a:latin typeface="Kalam"/>
                <a:ea typeface="Kalam"/>
                <a:cs typeface="Kalam"/>
                <a:sym typeface="Kalam"/>
              </a:rPr>
              <a:t>Faa'iidada (Profit): £54 000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95" name="Google Shape;1595;p126"/>
          <p:cNvSpPr txBox="1"/>
          <p:nvPr>
            <p:ph idx="4294967295" type="body"/>
          </p:nvPr>
        </p:nvSpPr>
        <p:spPr>
          <a:xfrm>
            <a:off x="4575897" y="3594559"/>
            <a:ext cx="3633300" cy="30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Kharashaadka (Costs): 1800 × £480 = £864 000</a:t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596" name="Google Shape;1596;p1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311160" y="1683647"/>
            <a:ext cx="387766" cy="411027"/>
          </a:xfrm>
          <a:prstGeom prst="rect">
            <a:avLst/>
          </a:prstGeom>
          <a:noFill/>
          <a:ln>
            <a:noFill/>
          </a:ln>
        </p:spPr>
      </p:pic>
      <p:sp>
        <p:nvSpPr>
          <p:cNvPr id="1597" name="Google Shape;1597;p126"/>
          <p:cNvSpPr txBox="1"/>
          <p:nvPr>
            <p:ph idx="4294967295" type="body"/>
          </p:nvPr>
        </p:nvSpPr>
        <p:spPr>
          <a:xfrm>
            <a:off x="324006" y="2138093"/>
            <a:ext cx="2839200" cy="30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>1200 guitars</a:t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598" name="Google Shape;1598;p126"/>
          <p:cNvSpPr txBox="1"/>
          <p:nvPr>
            <p:ph idx="4294967295" type="body"/>
          </p:nvPr>
        </p:nvSpPr>
        <p:spPr>
          <a:xfrm>
            <a:off x="323999" y="2502210"/>
            <a:ext cx="3277500" cy="30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Qiimaha iibka (Selling price): £600</a:t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99" name="Google Shape;1599;p126"/>
          <p:cNvSpPr txBox="1"/>
          <p:nvPr>
            <p:ph idx="4294967295" type="body"/>
          </p:nvPr>
        </p:nvSpPr>
        <p:spPr>
          <a:xfrm>
            <a:off x="323998" y="2866326"/>
            <a:ext cx="2971500" cy="30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Qiimaha iibka (Cost price): £480</a:t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00" name="Google Shape;1600;p126"/>
          <p:cNvSpPr txBox="1"/>
          <p:nvPr>
            <p:ph idx="4294967295" type="body"/>
          </p:nvPr>
        </p:nvSpPr>
        <p:spPr>
          <a:xfrm>
            <a:off x="324000" y="3230450"/>
            <a:ext cx="4104300" cy="30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Dakhliga (Revenue): 1200 × £600 = £720 000</a:t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01" name="Google Shape;1601;p126"/>
          <p:cNvSpPr txBox="1"/>
          <p:nvPr>
            <p:ph idx="4294967295" type="body"/>
          </p:nvPr>
        </p:nvSpPr>
        <p:spPr>
          <a:xfrm>
            <a:off x="324025" y="3958675"/>
            <a:ext cx="2221200" cy="30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100">
                <a:latin typeface="Kalam"/>
                <a:ea typeface="Kalam"/>
                <a:cs typeface="Kalam"/>
                <a:sym typeface="Kalam"/>
              </a:rPr>
              <a:t>Faa'iidada (Profit): £144 000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02" name="Google Shape;1602;p126"/>
          <p:cNvSpPr txBox="1"/>
          <p:nvPr>
            <p:ph idx="4294967295" type="body"/>
          </p:nvPr>
        </p:nvSpPr>
        <p:spPr>
          <a:xfrm>
            <a:off x="324000" y="3594550"/>
            <a:ext cx="3767400" cy="30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Kharashaadka (Costs): 1200 × £480 = £576 000</a:t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06" name="Shape 16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" name="Google Shape;1607;p127"/>
          <p:cNvSpPr txBox="1"/>
          <p:nvPr>
            <p:ph idx="1" type="body"/>
          </p:nvPr>
        </p:nvSpPr>
        <p:spPr>
          <a:xfrm>
            <a:off x="324000" y="759300"/>
            <a:ext cx="8496000" cy="30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</a:rPr>
              <a:t>2) </a:t>
            </a:r>
            <a:r>
              <a:rPr lang="en-GB" sz="14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 </a:t>
            </a:r>
            <a:r>
              <a:rPr lang="en-GB" sz="1400">
                <a:solidFill>
                  <a:srgbClr val="000000"/>
                </a:solidFill>
                <a:latin typeface="Lexend"/>
                <a:ea typeface="Arial"/>
                <a:cs typeface="Arial"/>
                <a:sym typeface="Arial"/>
              </a:rPr>
              <a:t> </a:t>
            </a:r>
            <a:endParaRPr/>
          </a:p>
        </p:txBody>
      </p:sp>
      <p:sp>
        <p:nvSpPr>
          <p:cNvPr id="1608" name="Google Shape;1608;p127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Xisaabta iibka (Xisaab in sales)</a:t>
            </a:r>
            <a:endParaRPr/>
          </a:p>
        </p:txBody>
      </p:sp>
      <p:sp>
        <p:nvSpPr>
          <p:cNvPr id="1609" name="Google Shape;1609;p127"/>
          <p:cNvSpPr txBox="1"/>
          <p:nvPr>
            <p:ph idx="1" type="body"/>
          </p:nvPr>
        </p:nvSpPr>
        <p:spPr>
          <a:xfrm>
            <a:off x="4591200" y="1216850"/>
            <a:ext cx="35250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400">
                <a:latin typeface="Lexend"/>
              </a:rPr>
              <a:t>c) 10% hoos u dhaca iibka (drop in sales) 5% kororka qiimaha (increase in price)?</a:t>
            </a:r>
            <a:r>
              <a:rPr lang="en-GB" sz="14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400">
                <a:latin typeface="Lexend"/>
              </a:rPr>
              <a:t/>
            </a:r>
            <a:r>
              <a:rPr lang="en-GB" sz="14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400">
                <a:latin typeface="Lexend"/>
              </a:rPr>
              <a:t/>
            </a:r>
            <a:endParaRPr/>
          </a:p>
        </p:txBody>
      </p:sp>
      <p:pic>
        <p:nvPicPr>
          <p:cNvPr id="1610" name="Google Shape;1610;p12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889013" y="1542325"/>
            <a:ext cx="897385" cy="1157170"/>
          </a:xfrm>
          <a:prstGeom prst="rect">
            <a:avLst/>
          </a:prstGeom>
          <a:noFill/>
          <a:ln>
            <a:noFill/>
          </a:ln>
        </p:spPr>
      </p:pic>
      <p:sp>
        <p:nvSpPr>
          <p:cNvPr id="1611" name="Google Shape;1611;p127"/>
          <p:cNvSpPr txBox="1"/>
          <p:nvPr>
            <p:ph idx="4294967295" type="body"/>
          </p:nvPr>
        </p:nvSpPr>
        <p:spPr>
          <a:xfrm>
            <a:off x="323998" y="1200844"/>
            <a:ext cx="2971500" cy="30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Hadda (Current):</a:t>
            </a:r>
            <a:endParaRPr sz="24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612" name="Google Shape;1612;p127"/>
          <p:cNvSpPr txBox="1"/>
          <p:nvPr>
            <p:ph idx="4294967295" type="body"/>
          </p:nvPr>
        </p:nvSpPr>
        <p:spPr>
          <a:xfrm>
            <a:off x="4575898" y="2138093"/>
            <a:ext cx="2839200" cy="30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>1080 guitars</a:t>
            </a:r>
            <a:r>
              <a:rPr lang="en-GB" sz="1100">
                <a:latin typeface="Lexend"/>
              </a:rPr>
              <a:t/>
            </a:r>
            <a:endParaRPr sz="2000"/>
          </a:p>
        </p:txBody>
      </p:sp>
      <p:sp>
        <p:nvSpPr>
          <p:cNvPr id="1613" name="Google Shape;1613;p127"/>
          <p:cNvSpPr txBox="1"/>
          <p:nvPr>
            <p:ph idx="4294967295" type="body"/>
          </p:nvPr>
        </p:nvSpPr>
        <p:spPr>
          <a:xfrm>
            <a:off x="4575891" y="2502210"/>
            <a:ext cx="3277500" cy="30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Qiimaha iibka (Selling price): £630</a:t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14" name="Google Shape;1614;p127"/>
          <p:cNvSpPr txBox="1"/>
          <p:nvPr>
            <p:ph idx="4294967295" type="body"/>
          </p:nvPr>
        </p:nvSpPr>
        <p:spPr>
          <a:xfrm>
            <a:off x="4575890" y="2866326"/>
            <a:ext cx="2971500" cy="30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Qiimaha iibka (Cost price): £480</a:t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15" name="Google Shape;1615;p127"/>
          <p:cNvSpPr txBox="1"/>
          <p:nvPr>
            <p:ph idx="4294967295" type="body"/>
          </p:nvPr>
        </p:nvSpPr>
        <p:spPr>
          <a:xfrm>
            <a:off x="4575898" y="3230442"/>
            <a:ext cx="4104300" cy="30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Dakhliga (Revenue): 1080 × £630 = £680 400</a:t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16" name="Google Shape;1616;p127"/>
          <p:cNvSpPr txBox="1"/>
          <p:nvPr>
            <p:ph idx="4294967295" type="body"/>
          </p:nvPr>
        </p:nvSpPr>
        <p:spPr>
          <a:xfrm>
            <a:off x="4575921" y="3958675"/>
            <a:ext cx="2316900" cy="30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100">
                <a:latin typeface="Kalam"/>
                <a:ea typeface="Kalam"/>
                <a:cs typeface="Kalam"/>
                <a:sym typeface="Kalam"/>
              </a:rPr>
              <a:t>Faa'iidada (Profit): £162 000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17" name="Google Shape;1617;p127"/>
          <p:cNvSpPr txBox="1"/>
          <p:nvPr>
            <p:ph idx="4294967295" type="body"/>
          </p:nvPr>
        </p:nvSpPr>
        <p:spPr>
          <a:xfrm>
            <a:off x="4575897" y="3594559"/>
            <a:ext cx="3633300" cy="30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Kharashaadka (Costs): 1080 × £480 = £518 400</a:t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618" name="Google Shape;1618;p1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363967" y="1883766"/>
            <a:ext cx="396000" cy="419100"/>
          </a:xfrm>
          <a:prstGeom prst="rect">
            <a:avLst/>
          </a:prstGeom>
          <a:noFill/>
          <a:ln>
            <a:noFill/>
          </a:ln>
        </p:spPr>
      </p:pic>
      <p:sp>
        <p:nvSpPr>
          <p:cNvPr id="1619" name="Google Shape;1619;p127"/>
          <p:cNvSpPr txBox="1"/>
          <p:nvPr>
            <p:ph idx="4294967295" type="body"/>
          </p:nvPr>
        </p:nvSpPr>
        <p:spPr>
          <a:xfrm>
            <a:off x="324006" y="2138093"/>
            <a:ext cx="2839200" cy="30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>1200 guitars</a:t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620" name="Google Shape;1620;p127"/>
          <p:cNvSpPr txBox="1"/>
          <p:nvPr>
            <p:ph idx="4294967295" type="body"/>
          </p:nvPr>
        </p:nvSpPr>
        <p:spPr>
          <a:xfrm>
            <a:off x="323999" y="2502210"/>
            <a:ext cx="3277500" cy="30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Qiimaha iibka (Selling price): £600</a:t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21" name="Google Shape;1621;p127"/>
          <p:cNvSpPr txBox="1"/>
          <p:nvPr>
            <p:ph idx="4294967295" type="body"/>
          </p:nvPr>
        </p:nvSpPr>
        <p:spPr>
          <a:xfrm>
            <a:off x="323998" y="2866326"/>
            <a:ext cx="2971500" cy="30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Qiimaha iibka (Cost price): £480</a:t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22" name="Google Shape;1622;p127"/>
          <p:cNvSpPr txBox="1"/>
          <p:nvPr>
            <p:ph idx="4294967295" type="body"/>
          </p:nvPr>
        </p:nvSpPr>
        <p:spPr>
          <a:xfrm>
            <a:off x="324000" y="3230450"/>
            <a:ext cx="4104300" cy="30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Dakhliga (Revenue): 1200 × £600 = £720 000</a:t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23" name="Google Shape;1623;p127"/>
          <p:cNvSpPr txBox="1"/>
          <p:nvPr>
            <p:ph idx="4294967295" type="body"/>
          </p:nvPr>
        </p:nvSpPr>
        <p:spPr>
          <a:xfrm>
            <a:off x="324025" y="3958675"/>
            <a:ext cx="2221200" cy="30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100">
                <a:latin typeface="Kalam"/>
                <a:ea typeface="Kalam"/>
                <a:cs typeface="Kalam"/>
                <a:sym typeface="Kalam"/>
              </a:rPr>
              <a:t>Faa'iidada (Profit): £144 000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24" name="Google Shape;1624;p127"/>
          <p:cNvSpPr txBox="1"/>
          <p:nvPr>
            <p:ph idx="4294967295" type="body"/>
          </p:nvPr>
        </p:nvSpPr>
        <p:spPr>
          <a:xfrm>
            <a:off x="324000" y="3594550"/>
            <a:ext cx="3767400" cy="30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Kharashaadka (Costs): 1200 × £480 = £576 000</a:t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8" name="Shape 16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9" name="Google Shape;1629;p128"/>
          <p:cNvSpPr txBox="1"/>
          <p:nvPr>
            <p:ph idx="1" type="body"/>
          </p:nvPr>
        </p:nvSpPr>
        <p:spPr>
          <a:xfrm>
            <a:off x="324000" y="759300"/>
            <a:ext cx="84960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</a:rPr>
              <a:t>2) </a:t>
            </a:r>
            <a:r>
              <a:rPr lang="en-GB" sz="14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 </a:t>
            </a:r>
            <a:r>
              <a:rPr lang="en-GB" sz="1400">
                <a:solidFill>
                  <a:srgbClr val="000000"/>
                </a:solidFill>
                <a:latin typeface="Lexend"/>
                <a:ea typeface="Arial"/>
                <a:cs typeface="Arial"/>
                <a:sym typeface="Arial"/>
              </a:rPr>
              <a:t> </a:t>
            </a:r>
            <a:endParaRPr/>
          </a:p>
        </p:txBody>
      </p:sp>
      <p:sp>
        <p:nvSpPr>
          <p:cNvPr id="1630" name="Google Shape;1630;p128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Xisaabta (Xisaab) ee iibka (sales)</a:t>
            </a:r>
            <a:endParaRPr/>
          </a:p>
        </p:txBody>
      </p:sp>
      <p:sp>
        <p:nvSpPr>
          <p:cNvPr id="1631" name="Google Shape;1631;p128"/>
          <p:cNvSpPr txBox="1"/>
          <p:nvPr>
            <p:ph idx="4294967295" type="body"/>
          </p:nvPr>
        </p:nvSpPr>
        <p:spPr>
          <a:xfrm>
            <a:off x="324000" y="2130560"/>
            <a:ext cx="3758700" cy="30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Wadarta faa'iidada (Profit) hadda: £144 000</a:t>
            </a:r>
            <a:r>
              <a:rPr b="1" lang="en-GB" sz="1100"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4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32" name="Google Shape;1632;p128"/>
          <p:cNvSpPr txBox="1"/>
          <p:nvPr>
            <p:ph idx="4294967295" type="body"/>
          </p:nvPr>
        </p:nvSpPr>
        <p:spPr>
          <a:xfrm>
            <a:off x="324008" y="2517899"/>
            <a:ext cx="3758700" cy="30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Qiimaha (Price) cusub: £600 × 0.88 = £528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4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33" name="Google Shape;1633;p128"/>
          <p:cNvSpPr txBox="1"/>
          <p:nvPr>
            <p:ph idx="1" type="body"/>
          </p:nvPr>
        </p:nvSpPr>
        <p:spPr>
          <a:xfrm>
            <a:off x="324000" y="1186225"/>
            <a:ext cx="84960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400">
                <a:latin typeface="Lexend"/>
              </a:rPr>
              <a:t>d) Haddii Cali uu hoos u dhigo qiimihiisa (price) 12%, imisa boqolkiiba (percent) korodhka iibka (sales) ayuu u baahan yahay si uu u ilaaliyo faa'iidada (profit) hadda jirta?</a:t>
            </a:r>
            <a:r>
              <a:rPr lang="en-GB" sz="14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400">
                <a:latin typeface="Lexend"/>
              </a:rPr>
              <a:t/>
            </a:r>
            <a:r>
              <a:rPr b="1"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/>
          </a:p>
        </p:txBody>
      </p:sp>
      <p:sp>
        <p:nvSpPr>
          <p:cNvPr id="1634" name="Google Shape;1634;p128"/>
          <p:cNvSpPr txBox="1"/>
          <p:nvPr>
            <p:ph idx="4294967295" type="body"/>
          </p:nvPr>
        </p:nvSpPr>
        <p:spPr>
          <a:xfrm>
            <a:off x="323999" y="2905237"/>
            <a:ext cx="4670700" cy="30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Faa'iidada (Profit) cusub ee hal cutub: £528 − £480 = £48</a:t>
            </a:r>
            <a:r>
              <a:rPr b="1" lang="en-GB" sz="1100"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4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35" name="Google Shape;1635;p128"/>
          <p:cNvSpPr txBox="1"/>
          <p:nvPr>
            <p:ph idx="4294967295" type="body"/>
          </p:nvPr>
        </p:nvSpPr>
        <p:spPr>
          <a:xfrm>
            <a:off x="324000" y="3292576"/>
            <a:ext cx="3415200" cy="30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Times New Roman"/>
                <a:cs typeface="Times New Roman"/>
                <a:sym typeface="Times New Roman"/>
              </a:rPr>
              <a:t>£144 000 ÷ £48 = 3000 unug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636" name="Google Shape;1636;p128"/>
          <p:cNvSpPr txBox="1"/>
          <p:nvPr>
            <p:ph idx="4294967295" type="body"/>
          </p:nvPr>
        </p:nvSpPr>
        <p:spPr>
          <a:xfrm>
            <a:off x="324000" y="3688875"/>
            <a:ext cx="3045600" cy="30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  <a:ea typeface="Times New Roman"/>
                <a:cs typeface="Times New Roman"/>
                <a:sym typeface="Times New Roman"/>
              </a:rPr>
              <a:t>3000 </a:t>
            </a:r>
            <a:r>
              <a:rPr lang="en-GB">
                <a:latin typeface="Lexend"/>
                <a:ea typeface="Times New Roman"/>
                <a:cs typeface="Times New Roman"/>
                <a:sym typeface="Times New Roman"/>
              </a:rPr>
              <a:t>÷ 1200 = 2.5 = 250%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37" name="Google Shape;1637;p128"/>
          <p:cNvSpPr txBox="1"/>
          <p:nvPr>
            <p:ph idx="4294967295" type="body"/>
          </p:nvPr>
        </p:nvSpPr>
        <p:spPr>
          <a:xfrm>
            <a:off x="4082700" y="3567099"/>
            <a:ext cx="4737300" cy="30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Waxay u baahan yihiin inay arkaan korodhka 150% ee iibka (sales) si ay u gaadhaan isla faa'iidada (profit).</a:t>
            </a:r>
            <a:r>
              <a:rPr b="1" lang="en-GB" sz="1100"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41" name="Shape 16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2" name="Google Shape;1642;p129"/>
          <p:cNvSpPr txBox="1"/>
          <p:nvPr>
            <p:ph idx="1" type="body"/>
          </p:nvPr>
        </p:nvSpPr>
        <p:spPr>
          <a:xfrm>
            <a:off x="324000" y="1080000"/>
            <a:ext cx="8113800" cy="374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Suuqgeynta (marketing) waxaan u isticmaali karnaa xogta (data) ka imanaysa nidaamyada sida Google Analytics si aan u ogaanno noocyada xayaysiisyada (advertising) ugu faa'iidada badan ganacsigeena.</a:t>
            </a:r>
            <a:r>
              <a:rPr b="1"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 sz="1100">
                <a:latin typeface="Lexend"/>
              </a:rPr>
              <a:t>Iibka (sales) waxaan ognahay in kooxda iibka ay had iyo jeer doonayaan inay hoos u dhimaan qiimaha (price) si ay u kordhiyaan mugga iibka (sales), laakiin xisaabiyeyaashu (accountants) waxay samayn karaan xisaabta (maths) si ay u fahmaan haddii go'aankaasi uu noqon karo mid faa'iido leh.</a:t>
            </a:r>
            <a:r>
              <a:rPr b="1"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/>
          </a:p>
        </p:txBody>
      </p:sp>
      <p:sp>
        <p:nvSpPr>
          <p:cNvPr id="1643" name="Google Shape;1643;p129"/>
          <p:cNvSpPr txBox="1"/>
          <p:nvPr>
            <p:ph type="title"/>
          </p:nvPr>
        </p:nvSpPr>
        <p:spPr>
          <a:xfrm>
            <a:off x="1684800" y="43825"/>
            <a:ext cx="57414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Iibka (Sales) iyo suuqgeynta (marketing)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ak theme - September 2023">
  <a:themeElements>
    <a:clrScheme name="Simple Light">
      <a:dk1>
        <a:srgbClr val="000000"/>
      </a:dk1>
      <a:lt1>
        <a:srgbClr val="FFFFFF"/>
      </a:lt1>
      <a:dk2>
        <a:srgbClr val="808080"/>
      </a:dk2>
      <a:lt2>
        <a:srgbClr val="F0F0F0"/>
      </a:lt2>
      <a:accent1>
        <a:srgbClr val="EBEDFE"/>
      </a:accent1>
      <a:accent2>
        <a:srgbClr val="374CF1"/>
      </a:accent2>
      <a:accent3>
        <a:srgbClr val="2563EB"/>
      </a:accent3>
      <a:accent4>
        <a:srgbClr val="4F7BE8"/>
      </a:accent4>
      <a:accent5>
        <a:srgbClr val="0B5FA5"/>
      </a:accent5>
      <a:accent6>
        <a:srgbClr val="1D4ED8"/>
      </a:accent6>
      <a:hlink>
        <a:srgbClr val="374CF1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