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70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2ba8da59884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1" name="Google Shape;751;g2ba8da5988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g2bb0fee6dbd_1_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8" name="Google Shape;868;g2bb0fee6dbd_1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2bb0fee6dbd_1_4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8" name="Google Shape;878;g2bb0fee6dbd_1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bb0fee6dbd_1_5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bb0fee6dbd_1_5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2bb878a4090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0" name="Google Shape;940;g2bb878a4090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g2ba8da59884_1_2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0" name="Google Shape;1010;g2ba8da59884_1_2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g2bb0fee6dbd_1_5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9" name="Google Shape;1019;g2bb0fee6dbd_1_5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2bb0fee6dbd_1_13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8" name="Google Shape;1068;g2bb0fee6dbd_1_13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g2bb0fee6dbd_1_15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8" name="Google Shape;1098;g2bb0fee6dbd_1_15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g2bb0fee6dbd_1_16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7" name="Google Shape;1137;g2bb0fee6dbd_1_16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2bb0fee6dbd_1_16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2" name="Google Shape;1182;g2bb0fee6dbd_1_16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279955a40ae_0_8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7" name="Google Shape;757;g279955a40ae_0_8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g2bb0fee6dbd_1_17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4" name="Google Shape;1214;g2bb0fee6dbd_1_17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6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g2bb878a4090_0_9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8" name="Google Shape;1268;g2bb878a4090_0_9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5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g2bb0fee6dbd_1_10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7" name="Google Shape;1307;g2bb0fee6dbd_1_10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8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g2bb0fee6dbd_1_18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0" name="Google Shape;1320;g2bb0fee6dbd_1_18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g2bb0fee6dbd_1_1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4" name="Google Shape;1344;g2bb0fee6dbd_1_1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g2bb0fee6dbd_1_1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3" name="Google Shape;1373;g2bb0fee6dbd_1_1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4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g2bb0fee6dbd_1_1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6" name="Google Shape;1406;g2bb0fee6dbd_1_1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3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g2bb878a4090_0_10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5" name="Google Shape;1445;g2bb878a4090_0_10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2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g2bb878a4090_0_3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4" name="Google Shape;1474;g2bb878a4090_0_3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bb878a4090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2" name="Google Shape;1522;g2bb878a4090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279955a40ae_0_8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2" name="Google Shape;762;g279955a40ae_0_8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8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9" name="Google Shape;1569;g2bb878a4090_0_3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0" name="Google Shape;1570;g2bb878a4090_0_3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3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Google Shape;1624;g2bb878a4090_0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5" name="Google Shape;1625;g2bb878a4090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4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g2ba8da59884_1_22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6" name="Google Shape;1676;g2ba8da59884_1_2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3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g2bb878a4090_0_10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5" name="Google Shape;1685;g2bb878a4090_0_1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2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2bb0fee6dbd_1_24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2bb0fee6dbd_1_24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7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2bb0fee6dbd_1_25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2bb0fee6dbd_1_25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3" name="Shape 1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4" name="Google Shape;1824;g2bb0fee6dbd_1_26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5" name="Google Shape;1825;g2bb0fee6dbd_1_26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0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g2bb0fee6dbd_1_27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2" name="Google Shape;1852;g2bb0fee6dbd_1_27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g2bb0fee6dbd_1_27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7" name="Google Shape;1887;g2bb0fee6dbd_1_27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1" name="Shape 1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2" name="Google Shape;1922;g2bb0fee6dbd_1_28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3" name="Google Shape;1923;g2bb0fee6dbd_1_28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g2ba8da59884_1_15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7" name="Google Shape;767;g2ba8da59884_1_15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2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3" name="Google Shape;1963;g2bb0fee6dbd_1_28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4" name="Google Shape;1964;g2bb0fee6dbd_1_28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2" name="Shape 1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3" name="Google Shape;1993;g2bb878a4090_0_5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4" name="Google Shape;1994;g2bb878a4090_0_5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g2bb878a4090_0_6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3" name="Google Shape;2043;g2bb878a4090_0_6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4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5" name="Google Shape;2095;g279955a40ae_0_8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6" name="Google Shape;2096;g279955a40ae_0_8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2ba8da59884_1_14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3" name="Google Shape;773;g2ba8da59884_1_14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g2ba8da59884_1_22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5" name="Google Shape;785;g2ba8da59884_1_2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2bb0fee6dbd_1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2bb0fee6dbd_1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2bb0fee6dbd_1_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2bb0fee6dbd_1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g2bb0fee6dbd_1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4" name="Google Shape;844;g2bb0fee6dbd_1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24.png"/><Relationship Id="rId4" Type="http://schemas.openxmlformats.org/officeDocument/2006/relationships/image" Target="../media/image16.png"/><Relationship Id="rId5" Type="http://schemas.openxmlformats.org/officeDocument/2006/relationships/image" Target="../media/image22.png"/><Relationship Id="rId6" Type="http://schemas.openxmlformats.org/officeDocument/2006/relationships/image" Target="../media/image14.png"/><Relationship Id="rId7" Type="http://schemas.openxmlformats.org/officeDocument/2006/relationships/image" Target="../media/image18.png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19.png"/><Relationship Id="rId4" Type="http://schemas.openxmlformats.org/officeDocument/2006/relationships/image" Target="../media/image63.png"/><Relationship Id="rId5" Type="http://schemas.openxmlformats.org/officeDocument/2006/relationships/image" Target="../media/image26.png"/><Relationship Id="rId6" Type="http://schemas.openxmlformats.org/officeDocument/2006/relationships/image" Target="../media/image29.png"/><Relationship Id="rId7" Type="http://schemas.openxmlformats.org/officeDocument/2006/relationships/image" Target="../media/image25.png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Relationship Id="rId3" Type="http://schemas.openxmlformats.org/officeDocument/2006/relationships/image" Target="../media/image63.png"/><Relationship Id="rId4" Type="http://schemas.openxmlformats.org/officeDocument/2006/relationships/image" Target="../media/image21.png"/><Relationship Id="rId5" Type="http://schemas.openxmlformats.org/officeDocument/2006/relationships/image" Target="../media/image19.png"/><Relationship Id="rId6" Type="http://schemas.openxmlformats.org/officeDocument/2006/relationships/image" Target="../media/image31.png"/><Relationship Id="rId7" Type="http://schemas.openxmlformats.org/officeDocument/2006/relationships/image" Target="../media/image26.png"/><Relationship Id="rId8" Type="http://schemas.openxmlformats.org/officeDocument/2006/relationships/image" Target="../media/image29.png"/><Relationship Id="rId9" Type="http://schemas.openxmlformats.org/officeDocument/2006/relationships/image" Target="../media/image25.png"/></Relationships>
</file>

<file path=ppt/slideLayouts/_rels/slideLayout1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Relationship Id="rId3" Type="http://schemas.openxmlformats.org/officeDocument/2006/relationships/image" Target="../media/image63.png"/><Relationship Id="rId4" Type="http://schemas.openxmlformats.org/officeDocument/2006/relationships/image" Target="../media/image30.png"/><Relationship Id="rId5" Type="http://schemas.openxmlformats.org/officeDocument/2006/relationships/image" Target="../media/image21.png"/><Relationship Id="rId6" Type="http://schemas.openxmlformats.org/officeDocument/2006/relationships/image" Target="../media/image19.png"/><Relationship Id="rId7" Type="http://schemas.openxmlformats.org/officeDocument/2006/relationships/image" Target="../media/image31.png"/><Relationship Id="rId8" Type="http://schemas.openxmlformats.org/officeDocument/2006/relationships/image" Target="../media/image26.png"/><Relationship Id="rId9" Type="http://schemas.openxmlformats.org/officeDocument/2006/relationships/image" Target="../media/image29.png"/><Relationship Id="rId10" Type="http://schemas.openxmlformats.org/officeDocument/2006/relationships/image" Target="../media/image36.png"/><Relationship Id="rId11" Type="http://schemas.openxmlformats.org/officeDocument/2006/relationships/image" Target="../media/image25.png"/></Relationships>
</file>

<file path=ppt/slideLayouts/_rels/slideLayout1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Relationship Id="rId3" Type="http://schemas.openxmlformats.org/officeDocument/2006/relationships/image" Target="../media/image37.png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Relationship Id="rId3" Type="http://schemas.openxmlformats.org/officeDocument/2006/relationships/image" Target="../media/image37.png"/></Relationships>
</file>

<file path=ppt/slideLayouts/_rels/slideLayout2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png"/><Relationship Id="rId3" Type="http://schemas.openxmlformats.org/officeDocument/2006/relationships/image" Target="../media/image37.png"/></Relationships>
</file>

<file path=ppt/slideLayouts/_rels/slideLayout2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9.png"/><Relationship Id="rId3" Type="http://schemas.openxmlformats.org/officeDocument/2006/relationships/image" Target="../media/image37.png"/></Relationships>
</file>

<file path=ppt/slideLayouts/_rels/slideLayout2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Relationship Id="rId3" Type="http://schemas.openxmlformats.org/officeDocument/2006/relationships/image" Target="../media/image37.png"/><Relationship Id="rId4" Type="http://schemas.openxmlformats.org/officeDocument/2006/relationships/image" Target="../media/image42.png"/></Relationships>
</file>

<file path=ppt/slideLayouts/_rels/slideLayout2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Relationship Id="rId3" Type="http://schemas.openxmlformats.org/officeDocument/2006/relationships/image" Target="../media/image37.png"/><Relationship Id="rId4" Type="http://schemas.openxmlformats.org/officeDocument/2006/relationships/image" Target="../media/image42.png"/></Relationships>
</file>

<file path=ppt/slideLayouts/_rels/slideLayout2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png"/><Relationship Id="rId3" Type="http://schemas.openxmlformats.org/officeDocument/2006/relationships/image" Target="../media/image37.png"/><Relationship Id="rId4" Type="http://schemas.openxmlformats.org/officeDocument/2006/relationships/image" Target="../media/image42.png"/></Relationships>
</file>

<file path=ppt/slideLayouts/_rels/slideLayout2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9.png"/><Relationship Id="rId3" Type="http://schemas.openxmlformats.org/officeDocument/2006/relationships/image" Target="../media/image37.png"/><Relationship Id="rId4" Type="http://schemas.openxmlformats.org/officeDocument/2006/relationships/image" Target="../media/image42.png"/></Relationships>
</file>

<file path=ppt/slideLayouts/_rels/slideLayout2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4.png"/><Relationship Id="rId3" Type="http://schemas.openxmlformats.org/officeDocument/2006/relationships/image" Target="../media/image35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/Relationships>
</file>

<file path=ppt/slideLayouts/_rels/slideLayout2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/Relationships>
</file>

<file path=ppt/slideLayouts/_rels/slideLayout2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9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/Relationships>
</file>

<file path=ppt/slideLayouts/_rels/slideLayout3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Layouts/_rels/slideLayout3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Layouts/_rels/slideLayout3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Layouts/_rels/slideLayout3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9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Layouts/_rels/slideLayout3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Layouts/_rels/slideLayout3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Layouts/_rels/slideLayout3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Layouts/_rels/slideLayout3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9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Layouts/_rels/slideLayout3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</file>

<file path=ppt/slideLayouts/_rels/slideLayout4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Layouts/_rels/slideLayout4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Layouts/_rels/slideLayout4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9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Layouts/_rels/slideLayout4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Relationship Id="rId3" Type="http://schemas.openxmlformats.org/officeDocument/2006/relationships/image" Target="../media/image42.png"/></Relationships>
</file>

<file path=ppt/slideLayouts/_rels/slideLayout4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Layouts/_rels/slideLayout4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png"/><Relationship Id="rId3" Type="http://schemas.openxmlformats.org/officeDocument/2006/relationships/image" Target="../media/image42.png"/></Relationships>
</file>

<file path=ppt/slideLayouts/_rels/slideLayout4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9.png"/><Relationship Id="rId3" Type="http://schemas.openxmlformats.org/officeDocument/2006/relationships/image" Target="../media/image42.png"/></Relationships>
</file>

<file path=ppt/slideLayouts/_rels/slideLayout4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Relationship Id="rId3" Type="http://schemas.openxmlformats.org/officeDocument/2006/relationships/image" Target="../media/image45.png"/></Relationships>
</file>

<file path=ppt/slideLayouts/_rels/slideLayout4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Relationship Id="rId3" Type="http://schemas.openxmlformats.org/officeDocument/2006/relationships/image" Target="../media/image45.png"/></Relationships>
</file>

<file path=ppt/slideLayouts/_rels/slideLayout4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png"/><Relationship Id="rId3" Type="http://schemas.openxmlformats.org/officeDocument/2006/relationships/image" Target="../media/image45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9.png"/><Relationship Id="rId3" Type="http://schemas.openxmlformats.org/officeDocument/2006/relationships/image" Target="../media/image45.png"/></Relationships>
</file>

<file path=ppt/slideLayouts/_rels/slideLayout5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Relationship Id="rId3" Type="http://schemas.openxmlformats.org/officeDocument/2006/relationships/image" Target="../media/image49.png"/></Relationships>
</file>

<file path=ppt/slideLayouts/_rels/slideLayout5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Relationship Id="rId3" Type="http://schemas.openxmlformats.org/officeDocument/2006/relationships/image" Target="../media/image49.png"/></Relationships>
</file>

<file path=ppt/slideLayouts/_rels/slideLayout5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png"/><Relationship Id="rId3" Type="http://schemas.openxmlformats.org/officeDocument/2006/relationships/image" Target="../media/image49.png"/></Relationships>
</file>

<file path=ppt/slideLayouts/_rels/slideLayout5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9.png"/><Relationship Id="rId3" Type="http://schemas.openxmlformats.org/officeDocument/2006/relationships/image" Target="../media/image49.png"/></Relationships>
</file>

<file path=ppt/slideLayouts/_rels/slideLayout5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5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5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12.png"/></Relationships>
</file>

<file path=ppt/slideLayouts/_rels/slideLayout6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17.png"/><Relationship Id="rId5" Type="http://schemas.openxmlformats.org/officeDocument/2006/relationships/image" Target="../media/image13.pn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English" showMasterSp="0">
  <p:cSld name="Title Slide 2_1">
    <p:bg>
      <p:bgPr>
        <a:solidFill>
          <a:srgbClr val="EBEDFE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859400" cy="12799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English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23850" y="810000"/>
            <a:ext cx="54507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890225" y="4327975"/>
            <a:ext cx="59862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pic>
        <p:nvPicPr>
          <p:cNvPr id="15" name="Google Shape;15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6975" y="0"/>
            <a:ext cx="2987025" cy="385407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/>
          <p:nvPr/>
        </p:nvSpPr>
        <p:spPr>
          <a:xfrm>
            <a:off x="323850" y="4321250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 Light"/>
                <a:ea typeface="Lexend Light"/>
                <a:cs typeface="Lexend Light"/>
                <a:sym typeface="Lexend Light"/>
              </a:rPr>
              <a:t>Cutub:</a:t>
            </a:r>
            <a:endParaRPr sz="1400">
              <a:latin typeface="Lexend Light"/>
              <a:ea typeface="Lexend Light"/>
              <a:cs typeface="Lexend Light"/>
              <a:sym typeface="Lexend Light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867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1 Outcome">
  <p:cSld name="CUSTOM_5">
    <p:bg>
      <p:bgPr>
        <a:solidFill>
          <a:srgbClr val="EBEDFE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43225" y="1388370"/>
            <a:ext cx="7945600" cy="2919776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1"/>
          <p:cNvSpPr txBox="1"/>
          <p:nvPr/>
        </p:nvSpPr>
        <p:spPr>
          <a:xfrm>
            <a:off x="325207" y="454765"/>
            <a:ext cx="4575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latin typeface="Lexend"/>
                <a:ea typeface="Lexend"/>
                <a:cs typeface="Lexend"/>
                <a:sym typeface="Lexend"/>
              </a:rPr>
              <a:t>Natiijo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3" name="Google Shape;93;p11"/>
          <p:cNvSpPr txBox="1"/>
          <p:nvPr>
            <p:ph idx="1" type="subTitle"/>
          </p:nvPr>
        </p:nvSpPr>
        <p:spPr>
          <a:xfrm>
            <a:off x="585575" y="1463950"/>
            <a:ext cx="7351200" cy="276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2 Hidden guidance slide">
  <p:cSld name="CUSTOM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2"/>
          <p:cNvSpPr txBox="1"/>
          <p:nvPr/>
        </p:nvSpPr>
        <p:spPr>
          <a:xfrm>
            <a:off x="329775" y="953475"/>
            <a:ext cx="4241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non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200">
                <a:latin typeface="Lexend"/>
                <a:ea typeface="Lexend"/>
                <a:cs typeface="Lexend"/>
                <a:sym typeface="Lexend"/>
              </a:rPr>
              <a:t>Oak’s lessons are structured around </a:t>
            </a:r>
            <a:r>
              <a:rPr b="1" lang="en-GB" sz="1200">
                <a:latin typeface="Lexend"/>
                <a:ea typeface="Lexend"/>
                <a:cs typeface="Lexend"/>
                <a:sym typeface="Lexend"/>
              </a:rPr>
              <a:t>wareegyada barashada</a:t>
            </a:r>
            <a:r>
              <a:rPr i="1" lang="en-GB" sz="1200">
                <a:latin typeface="Lexend"/>
                <a:ea typeface="Lexend"/>
                <a:cs typeface="Lexend"/>
                <a:sym typeface="Lexend"/>
              </a:rPr>
              <a:t>.</a:t>
            </a:r>
            <a:r>
              <a:rPr lang="en-GB" sz="1200">
                <a:latin typeface="Lexend"/>
                <a:ea typeface="Lexend"/>
                <a:cs typeface="Lexend"/>
                <a:sym typeface="Lexend"/>
              </a:rPr>
              <a:t> These are indicated through colour in the slide deck: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6" name="Google Shape;96;p12"/>
          <p:cNvSpPr txBox="1"/>
          <p:nvPr/>
        </p:nvSpPr>
        <p:spPr>
          <a:xfrm>
            <a:off x="329775" y="629475"/>
            <a:ext cx="4241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non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latin typeface="Lexend"/>
                <a:ea typeface="Lexend"/>
                <a:cs typeface="Lexend"/>
                <a:sym typeface="Lexend"/>
              </a:rPr>
              <a:t>Qaabdhismeedka casharka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7" name="Google Shape;97;p12"/>
          <p:cNvSpPr txBox="1"/>
          <p:nvPr/>
        </p:nvSpPr>
        <p:spPr>
          <a:xfrm>
            <a:off x="4901925" y="629475"/>
            <a:ext cx="4012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non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latin typeface="Lexend"/>
                <a:ea typeface="Lexend"/>
                <a:cs typeface="Lexend"/>
                <a:sym typeface="Lexend"/>
              </a:rPr>
              <a:t>Xiriirro faa'iido leh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8" name="Google Shape;98;p12"/>
          <p:cNvSpPr txBox="1"/>
          <p:nvPr/>
        </p:nvSpPr>
        <p:spPr>
          <a:xfrm>
            <a:off x="329775" y="3205950"/>
            <a:ext cx="4207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non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200">
                <a:latin typeface="Lexend"/>
                <a:ea typeface="Lexend"/>
                <a:cs typeface="Lexend"/>
                <a:sym typeface="Lexend"/>
              </a:rPr>
              <a:t>Mid kasta</a:t>
            </a:r>
            <a:r>
              <a:rPr b="1" lang="en-GB" sz="1200">
                <a:latin typeface="Lexend"/>
                <a:ea typeface="Lexend"/>
                <a:cs typeface="Lexend"/>
                <a:sym typeface="Lexend"/>
              </a:rPr>
              <a:t> learning cycle</a:t>
            </a:r>
            <a:r>
              <a:rPr lang="en-GB" sz="1200">
                <a:latin typeface="Lexend"/>
                <a:ea typeface="Lexend"/>
                <a:cs typeface="Lexend"/>
                <a:sym typeface="Lexend"/>
              </a:rPr>
              <a:t> covers several phases: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99" name="Google Shape;99;p12"/>
          <p:cNvGrpSpPr/>
          <p:nvPr/>
        </p:nvGrpSpPr>
        <p:grpSpPr>
          <a:xfrm>
            <a:off x="2650916" y="1644417"/>
            <a:ext cx="1745270" cy="1430724"/>
            <a:chOff x="2642961" y="1644312"/>
            <a:chExt cx="1454634" cy="1195657"/>
          </a:xfrm>
        </p:grpSpPr>
        <p:pic>
          <p:nvPicPr>
            <p:cNvPr id="100" name="Google Shape;100;p1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642975" y="1644312"/>
              <a:ext cx="1454621" cy="287396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101" name="Google Shape;101;p1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642975" y="1936215"/>
              <a:ext cx="1454618" cy="28794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102" name="Google Shape;102;p1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42965" y="2251391"/>
              <a:ext cx="1454621" cy="284581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103" name="Google Shape;103;p1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642961" y="2563206"/>
              <a:ext cx="1454620" cy="276764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</p:grpSp>
      <p:pic>
        <p:nvPicPr>
          <p:cNvPr id="104" name="Google Shape;104;p12"/>
          <p:cNvPicPr preferRelativeResize="0"/>
          <p:nvPr/>
        </p:nvPicPr>
        <p:blipFill rotWithShape="1">
          <a:blip r:embed="rId6">
            <a:alphaModFix/>
          </a:blip>
          <a:srcRect b="5222" l="3910" r="0" t="0"/>
          <a:stretch/>
        </p:blipFill>
        <p:spPr>
          <a:xfrm>
            <a:off x="1328513" y="3569750"/>
            <a:ext cx="2057336" cy="119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8750" y="1778088"/>
            <a:ext cx="2057324" cy="116339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6" name="Google Shape;106;p12"/>
          <p:cNvSpPr/>
          <p:nvPr/>
        </p:nvSpPr>
        <p:spPr>
          <a:xfrm>
            <a:off x="324000" y="114450"/>
            <a:ext cx="66717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>Hagitaanka macallinka</a:t>
            </a:r>
            <a:endParaRPr b="0" i="0" sz="1400" u="none" cap="none" strike="noStrike">
              <a:solidFill>
                <a:srgbClr val="28282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0 Keywords (3)">
  <p:cSld name="CUSTOM_3_1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3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9" name="Google Shape;109;p13"/>
          <p:cNvPicPr preferRelativeResize="0"/>
          <p:nvPr/>
        </p:nvPicPr>
        <p:blipFill rotWithShape="1">
          <a:blip r:embed="rId2">
            <a:alphaModFix/>
          </a:blip>
          <a:srcRect b="1709" l="0" r="0" t="1699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3"/>
          <p:cNvSpPr/>
          <p:nvPr/>
        </p:nvSpPr>
        <p:spPr>
          <a:xfrm>
            <a:off x="324000" y="114450"/>
            <a:ext cx="66717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>Erayada muhiimka ah</a:t>
            </a:r>
            <a:endParaRPr b="0" i="0" sz="1400" u="none" cap="none" strike="noStrike">
              <a:solidFill>
                <a:srgbClr val="28282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3"/>
          <p:cNvSpPr txBox="1"/>
          <p:nvPr>
            <p:ph idx="1" type="subTitle"/>
          </p:nvPr>
        </p:nvSpPr>
        <p:spPr>
          <a:xfrm>
            <a:off x="324000" y="8100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12" name="Google Shape;112;p13"/>
          <p:cNvSpPr txBox="1"/>
          <p:nvPr>
            <p:ph idx="2" type="subTitle"/>
          </p:nvPr>
        </p:nvSpPr>
        <p:spPr>
          <a:xfrm>
            <a:off x="2699325" y="8100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13" name="Google Shape;113;p13"/>
          <p:cNvSpPr txBox="1"/>
          <p:nvPr>
            <p:ph idx="3" type="subTitle"/>
          </p:nvPr>
        </p:nvSpPr>
        <p:spPr>
          <a:xfrm>
            <a:off x="324000" y="21054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14" name="Google Shape;114;p13"/>
          <p:cNvSpPr txBox="1"/>
          <p:nvPr>
            <p:ph idx="4" type="subTitle"/>
          </p:nvPr>
        </p:nvSpPr>
        <p:spPr>
          <a:xfrm>
            <a:off x="2699325" y="21054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15" name="Google Shape;115;p13"/>
          <p:cNvSpPr txBox="1"/>
          <p:nvPr>
            <p:ph idx="5" type="subTitle"/>
          </p:nvPr>
        </p:nvSpPr>
        <p:spPr>
          <a:xfrm>
            <a:off x="324000" y="34008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16" name="Google Shape;116;p13"/>
          <p:cNvSpPr txBox="1"/>
          <p:nvPr>
            <p:ph idx="6" type="subTitle"/>
          </p:nvPr>
        </p:nvSpPr>
        <p:spPr>
          <a:xfrm>
            <a:off x="2699325" y="34008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0 Keywords (4)">
  <p:cSld name="CUSTOM_3_1_1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4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14"/>
          <p:cNvPicPr preferRelativeResize="0"/>
          <p:nvPr/>
        </p:nvPicPr>
        <p:blipFill rotWithShape="1">
          <a:blip r:embed="rId2">
            <a:alphaModFix/>
          </a:blip>
          <a:srcRect b="1709" l="0" r="0" t="1699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4"/>
          <p:cNvSpPr/>
          <p:nvPr/>
        </p:nvSpPr>
        <p:spPr>
          <a:xfrm>
            <a:off x="324000" y="114450"/>
            <a:ext cx="66717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>Erayada muhiimka ah</a:t>
            </a:r>
            <a:endParaRPr b="0" i="0" sz="1400" u="none" cap="none" strike="noStrike">
              <a:solidFill>
                <a:srgbClr val="28282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4"/>
          <p:cNvSpPr txBox="1"/>
          <p:nvPr>
            <p:ph idx="1" type="subTitle"/>
          </p:nvPr>
        </p:nvSpPr>
        <p:spPr>
          <a:xfrm>
            <a:off x="324000" y="8100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22" name="Google Shape;122;p14"/>
          <p:cNvSpPr txBox="1"/>
          <p:nvPr>
            <p:ph idx="2" type="subTitle"/>
          </p:nvPr>
        </p:nvSpPr>
        <p:spPr>
          <a:xfrm>
            <a:off x="2699325" y="8100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23" name="Google Shape;123;p14"/>
          <p:cNvSpPr txBox="1"/>
          <p:nvPr>
            <p:ph idx="3" type="subTitle"/>
          </p:nvPr>
        </p:nvSpPr>
        <p:spPr>
          <a:xfrm>
            <a:off x="324000" y="18006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24" name="Google Shape;124;p14"/>
          <p:cNvSpPr txBox="1"/>
          <p:nvPr>
            <p:ph idx="4" type="subTitle"/>
          </p:nvPr>
        </p:nvSpPr>
        <p:spPr>
          <a:xfrm>
            <a:off x="2699325" y="18006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25" name="Google Shape;125;p14"/>
          <p:cNvSpPr txBox="1"/>
          <p:nvPr>
            <p:ph idx="5" type="subTitle"/>
          </p:nvPr>
        </p:nvSpPr>
        <p:spPr>
          <a:xfrm>
            <a:off x="324000" y="27912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26" name="Google Shape;126;p14"/>
          <p:cNvSpPr txBox="1"/>
          <p:nvPr>
            <p:ph idx="6" type="subTitle"/>
          </p:nvPr>
        </p:nvSpPr>
        <p:spPr>
          <a:xfrm>
            <a:off x="2699325" y="27912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27" name="Google Shape;127;p14"/>
          <p:cNvSpPr txBox="1"/>
          <p:nvPr>
            <p:ph idx="7" type="subTitle"/>
          </p:nvPr>
        </p:nvSpPr>
        <p:spPr>
          <a:xfrm>
            <a:off x="324000" y="37818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28" name="Google Shape;128;p14"/>
          <p:cNvSpPr txBox="1"/>
          <p:nvPr>
            <p:ph idx="8" type="subTitle"/>
          </p:nvPr>
        </p:nvSpPr>
        <p:spPr>
          <a:xfrm>
            <a:off x="2699325" y="37818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0 Keywords (5)">
  <p:cSld name="CUSTOM_3_1_1_1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5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15"/>
          <p:cNvPicPr preferRelativeResize="0"/>
          <p:nvPr/>
        </p:nvPicPr>
        <p:blipFill rotWithShape="1">
          <a:blip r:embed="rId2">
            <a:alphaModFix/>
          </a:blip>
          <a:srcRect b="1709" l="0" r="0" t="1699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5"/>
          <p:cNvSpPr/>
          <p:nvPr/>
        </p:nvSpPr>
        <p:spPr>
          <a:xfrm>
            <a:off x="324000" y="114450"/>
            <a:ext cx="66717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>Erayada muhiimka ah</a:t>
            </a:r>
            <a:endParaRPr b="0" i="0" sz="1400" u="none" cap="none" strike="noStrike">
              <a:solidFill>
                <a:srgbClr val="28282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5"/>
          <p:cNvSpPr txBox="1"/>
          <p:nvPr>
            <p:ph idx="1" type="subTitle"/>
          </p:nvPr>
        </p:nvSpPr>
        <p:spPr>
          <a:xfrm>
            <a:off x="324000" y="8100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34" name="Google Shape;134;p15"/>
          <p:cNvSpPr txBox="1"/>
          <p:nvPr>
            <p:ph idx="2" type="subTitle"/>
          </p:nvPr>
        </p:nvSpPr>
        <p:spPr>
          <a:xfrm>
            <a:off x="2699325" y="8100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35" name="Google Shape;135;p15"/>
          <p:cNvSpPr txBox="1"/>
          <p:nvPr>
            <p:ph idx="3" type="subTitle"/>
          </p:nvPr>
        </p:nvSpPr>
        <p:spPr>
          <a:xfrm>
            <a:off x="324000" y="24864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36" name="Google Shape;136;p15"/>
          <p:cNvSpPr txBox="1"/>
          <p:nvPr>
            <p:ph idx="4" type="subTitle"/>
          </p:nvPr>
        </p:nvSpPr>
        <p:spPr>
          <a:xfrm>
            <a:off x="2699325" y="24864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37" name="Google Shape;137;p15"/>
          <p:cNvSpPr txBox="1"/>
          <p:nvPr>
            <p:ph idx="5" type="subTitle"/>
          </p:nvPr>
        </p:nvSpPr>
        <p:spPr>
          <a:xfrm>
            <a:off x="324000" y="41628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38" name="Google Shape;138;p15"/>
          <p:cNvSpPr txBox="1"/>
          <p:nvPr>
            <p:ph idx="6" type="subTitle"/>
          </p:nvPr>
        </p:nvSpPr>
        <p:spPr>
          <a:xfrm>
            <a:off x="2699325" y="41628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39" name="Google Shape;139;p15"/>
          <p:cNvSpPr txBox="1"/>
          <p:nvPr>
            <p:ph idx="7" type="subTitle"/>
          </p:nvPr>
        </p:nvSpPr>
        <p:spPr>
          <a:xfrm>
            <a:off x="324000" y="16482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40" name="Google Shape;140;p15"/>
          <p:cNvSpPr txBox="1"/>
          <p:nvPr>
            <p:ph idx="8" type="subTitle"/>
          </p:nvPr>
        </p:nvSpPr>
        <p:spPr>
          <a:xfrm>
            <a:off x="2699325" y="16482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41" name="Google Shape;141;p15"/>
          <p:cNvSpPr txBox="1"/>
          <p:nvPr>
            <p:ph idx="9" type="subTitle"/>
          </p:nvPr>
        </p:nvSpPr>
        <p:spPr>
          <a:xfrm>
            <a:off x="324000" y="33246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42" name="Google Shape;142;p15"/>
          <p:cNvSpPr txBox="1"/>
          <p:nvPr>
            <p:ph idx="13" type="subTitle"/>
          </p:nvPr>
        </p:nvSpPr>
        <p:spPr>
          <a:xfrm>
            <a:off x="2699325" y="33246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0 Keywords (p2, 2)">
  <p:cSld name="CUSTOM_3_1_1_1_1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5" name="Google Shape;145;p16"/>
          <p:cNvPicPr preferRelativeResize="0"/>
          <p:nvPr/>
        </p:nvPicPr>
        <p:blipFill rotWithShape="1">
          <a:blip r:embed="rId2">
            <a:alphaModFix/>
          </a:blip>
          <a:srcRect b="1709" l="0" r="0" t="1699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6"/>
          <p:cNvSpPr/>
          <p:nvPr/>
        </p:nvSpPr>
        <p:spPr>
          <a:xfrm>
            <a:off x="324000" y="114450"/>
            <a:ext cx="66717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>Erayada muhiimka ah</a:t>
            </a:r>
            <a:endParaRPr b="0" i="0" sz="1400" u="none" cap="none" strike="noStrike">
              <a:solidFill>
                <a:srgbClr val="28282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6"/>
          <p:cNvSpPr txBox="1"/>
          <p:nvPr>
            <p:ph idx="1" type="subTitle"/>
          </p:nvPr>
        </p:nvSpPr>
        <p:spPr>
          <a:xfrm>
            <a:off x="324000" y="8100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48" name="Google Shape;148;p16"/>
          <p:cNvSpPr txBox="1"/>
          <p:nvPr>
            <p:ph idx="2" type="subTitle"/>
          </p:nvPr>
        </p:nvSpPr>
        <p:spPr>
          <a:xfrm>
            <a:off x="2699325" y="8100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49" name="Google Shape;149;p16"/>
          <p:cNvSpPr txBox="1"/>
          <p:nvPr>
            <p:ph idx="3" type="subTitle"/>
          </p:nvPr>
        </p:nvSpPr>
        <p:spPr>
          <a:xfrm>
            <a:off x="324000" y="25626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150" name="Google Shape;150;p16"/>
          <p:cNvSpPr txBox="1"/>
          <p:nvPr>
            <p:ph idx="4" type="subTitle"/>
          </p:nvPr>
        </p:nvSpPr>
        <p:spPr>
          <a:xfrm>
            <a:off x="2699325" y="25626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3 Lesson outline (2)">
  <p:cSld name="CUSTOM_3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7"/>
          <p:cNvSpPr/>
          <p:nvPr/>
        </p:nvSpPr>
        <p:spPr>
          <a:xfrm>
            <a:off x="0" y="0"/>
            <a:ext cx="9144300" cy="485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3" name="Google Shape;153;p17"/>
          <p:cNvPicPr preferRelativeResize="0"/>
          <p:nvPr/>
        </p:nvPicPr>
        <p:blipFill rotWithShape="1">
          <a:blip r:embed="rId2">
            <a:alphaModFix/>
          </a:blip>
          <a:srcRect b="3669" l="0" r="0" t="3678"/>
          <a:stretch/>
        </p:blipFill>
        <p:spPr>
          <a:xfrm>
            <a:off x="863550" y="2926472"/>
            <a:ext cx="7439126" cy="572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7"/>
          <p:cNvPicPr preferRelativeResize="0"/>
          <p:nvPr/>
        </p:nvPicPr>
        <p:blipFill rotWithShape="1">
          <a:blip r:embed="rId3">
            <a:alphaModFix/>
          </a:blip>
          <a:srcRect b="3669" l="0" r="0" t="3678"/>
          <a:stretch/>
        </p:blipFill>
        <p:spPr>
          <a:xfrm>
            <a:off x="863550" y="1989425"/>
            <a:ext cx="7439126" cy="572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7"/>
          <p:cNvPicPr preferRelativeResize="0"/>
          <p:nvPr/>
        </p:nvPicPr>
        <p:blipFill rotWithShape="1">
          <a:blip r:embed="rId4">
            <a:alphaModFix/>
          </a:blip>
          <a:srcRect b="0" l="74623" r="0" t="0"/>
          <a:stretch/>
        </p:blipFill>
        <p:spPr>
          <a:xfrm>
            <a:off x="863550" y="1954586"/>
            <a:ext cx="145900" cy="6458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6" name="Google Shape;156;p17"/>
          <p:cNvCxnSpPr>
            <a:endCxn id="157" idx="2"/>
          </p:cNvCxnSpPr>
          <p:nvPr/>
        </p:nvCxnSpPr>
        <p:spPr>
          <a:xfrm flipH="1">
            <a:off x="645063" y="2017282"/>
            <a:ext cx="2700" cy="1480500"/>
          </a:xfrm>
          <a:prstGeom prst="straightConnector1">
            <a:avLst/>
          </a:prstGeom>
          <a:noFill/>
          <a:ln cap="flat" cmpd="sng" w="38100">
            <a:solidFill>
              <a:srgbClr val="282828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8" name="Google Shape;15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3482" y="1993619"/>
            <a:ext cx="563185" cy="572092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7"/>
          <p:cNvSpPr txBox="1"/>
          <p:nvPr>
            <p:ph type="title"/>
          </p:nvPr>
        </p:nvSpPr>
        <p:spPr>
          <a:xfrm>
            <a:off x="1225225" y="2090813"/>
            <a:ext cx="68523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60" name="Google Shape;160;p17"/>
          <p:cNvSpPr txBox="1"/>
          <p:nvPr>
            <p:ph idx="2" type="title"/>
          </p:nvPr>
        </p:nvSpPr>
        <p:spPr>
          <a:xfrm>
            <a:off x="1225225" y="3027088"/>
            <a:ext cx="68523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pic>
        <p:nvPicPr>
          <p:cNvPr id="157" name="Google Shape;157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3340" y="2925705"/>
            <a:ext cx="563446" cy="572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7"/>
          <p:cNvPicPr preferRelativeResize="0"/>
          <p:nvPr/>
        </p:nvPicPr>
        <p:blipFill rotWithShape="1">
          <a:blip r:embed="rId7">
            <a:alphaModFix/>
          </a:blip>
          <a:srcRect b="1709" l="0" r="0" t="1699"/>
          <a:stretch/>
        </p:blipFill>
        <p:spPr>
          <a:xfrm>
            <a:off x="-12" y="481650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7"/>
          <p:cNvSpPr txBox="1"/>
          <p:nvPr/>
        </p:nvSpPr>
        <p:spPr>
          <a:xfrm>
            <a:off x="324000" y="112500"/>
            <a:ext cx="2304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Qaabka casharka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3" name="Google Shape;163;p17"/>
          <p:cNvSpPr txBox="1"/>
          <p:nvPr>
            <p:ph idx="3" type="title"/>
          </p:nvPr>
        </p:nvSpPr>
        <p:spPr>
          <a:xfrm>
            <a:off x="324000" y="657600"/>
            <a:ext cx="57414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exend"/>
              <a:buNone/>
              <a:defRPr b="0" sz="18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3 Lesson outline (3)">
  <p:cSld name="CUSTOM_3_2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8"/>
          <p:cNvPicPr preferRelativeResize="0"/>
          <p:nvPr/>
        </p:nvPicPr>
        <p:blipFill rotWithShape="1">
          <a:blip r:embed="rId2">
            <a:alphaModFix/>
          </a:blip>
          <a:srcRect b="4438" l="0" r="0" t="4429"/>
          <a:stretch/>
        </p:blipFill>
        <p:spPr>
          <a:xfrm>
            <a:off x="863550" y="3642223"/>
            <a:ext cx="7439125" cy="56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8"/>
          <p:cNvPicPr preferRelativeResize="0"/>
          <p:nvPr/>
        </p:nvPicPr>
        <p:blipFill rotWithShape="1">
          <a:blip r:embed="rId3">
            <a:alphaModFix/>
          </a:blip>
          <a:srcRect b="0" l="74623" r="0" t="0"/>
          <a:stretch/>
        </p:blipFill>
        <p:spPr>
          <a:xfrm>
            <a:off x="863550" y="3600900"/>
            <a:ext cx="145900" cy="645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8"/>
          <p:cNvPicPr preferRelativeResize="0"/>
          <p:nvPr/>
        </p:nvPicPr>
        <p:blipFill rotWithShape="1">
          <a:blip r:embed="rId4">
            <a:alphaModFix/>
          </a:blip>
          <a:srcRect b="3669" l="0" r="0" t="3678"/>
          <a:stretch/>
        </p:blipFill>
        <p:spPr>
          <a:xfrm>
            <a:off x="863550" y="2704186"/>
            <a:ext cx="7439126" cy="57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8"/>
          <p:cNvPicPr preferRelativeResize="0"/>
          <p:nvPr/>
        </p:nvPicPr>
        <p:blipFill rotWithShape="1">
          <a:blip r:embed="rId3">
            <a:alphaModFix/>
          </a:blip>
          <a:srcRect b="0" l="74623" r="0" t="0"/>
          <a:stretch/>
        </p:blipFill>
        <p:spPr>
          <a:xfrm>
            <a:off x="863550" y="2677988"/>
            <a:ext cx="145900" cy="645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8"/>
          <p:cNvPicPr preferRelativeResize="0"/>
          <p:nvPr/>
        </p:nvPicPr>
        <p:blipFill rotWithShape="1">
          <a:blip r:embed="rId5">
            <a:alphaModFix/>
          </a:blip>
          <a:srcRect b="3669" l="0" r="0" t="3678"/>
          <a:stretch/>
        </p:blipFill>
        <p:spPr>
          <a:xfrm>
            <a:off x="863550" y="1678325"/>
            <a:ext cx="7439126" cy="57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8"/>
          <p:cNvPicPr preferRelativeResize="0"/>
          <p:nvPr/>
        </p:nvPicPr>
        <p:blipFill rotWithShape="1">
          <a:blip r:embed="rId3">
            <a:alphaModFix/>
          </a:blip>
          <a:srcRect b="0" l="74623" r="0" t="0"/>
          <a:stretch/>
        </p:blipFill>
        <p:spPr>
          <a:xfrm>
            <a:off x="863550" y="1643475"/>
            <a:ext cx="145900" cy="6458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1" name="Google Shape;171;p18"/>
          <p:cNvCxnSpPr>
            <a:endCxn id="172" idx="2"/>
          </p:cNvCxnSpPr>
          <p:nvPr/>
        </p:nvCxnSpPr>
        <p:spPr>
          <a:xfrm>
            <a:off x="647802" y="1841898"/>
            <a:ext cx="0" cy="2366400"/>
          </a:xfrm>
          <a:prstGeom prst="straightConnector1">
            <a:avLst/>
          </a:prstGeom>
          <a:noFill/>
          <a:ln cap="flat" cmpd="sng" w="38100">
            <a:solidFill>
              <a:srgbClr val="282828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72" name="Google Shape;172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6079" y="3636220"/>
            <a:ext cx="563446" cy="572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3482" y="1682508"/>
            <a:ext cx="563185" cy="572092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8"/>
          <p:cNvSpPr txBox="1"/>
          <p:nvPr>
            <p:ph type="title"/>
          </p:nvPr>
        </p:nvSpPr>
        <p:spPr>
          <a:xfrm>
            <a:off x="1225200" y="1779713"/>
            <a:ext cx="68508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pPr>
              <a:defRPr/>
            </a:pPr>
          </a:p>
        </p:txBody>
      </p:sp>
      <p:sp>
        <p:nvSpPr>
          <p:cNvPr id="175" name="Google Shape;175;p18"/>
          <p:cNvSpPr txBox="1"/>
          <p:nvPr>
            <p:ph idx="2" type="title"/>
          </p:nvPr>
        </p:nvSpPr>
        <p:spPr>
          <a:xfrm>
            <a:off x="1225200" y="2804800"/>
            <a:ext cx="68508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pPr>
              <a:defRPr/>
            </a:pPr>
          </a:p>
        </p:txBody>
      </p:sp>
      <p:sp>
        <p:nvSpPr>
          <p:cNvPr id="176" name="Google Shape;176;p18"/>
          <p:cNvSpPr txBox="1"/>
          <p:nvPr>
            <p:ph idx="3" type="title"/>
          </p:nvPr>
        </p:nvSpPr>
        <p:spPr>
          <a:xfrm>
            <a:off x="1225200" y="3739189"/>
            <a:ext cx="68508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pPr>
              <a:defRPr/>
            </a:pPr>
          </a:p>
        </p:txBody>
      </p:sp>
      <p:pic>
        <p:nvPicPr>
          <p:cNvPr id="177" name="Google Shape;177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3340" y="2703416"/>
            <a:ext cx="563446" cy="572077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8"/>
          <p:cNvSpPr/>
          <p:nvPr/>
        </p:nvSpPr>
        <p:spPr>
          <a:xfrm>
            <a:off x="0" y="0"/>
            <a:ext cx="9144300" cy="485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9" name="Google Shape;179;p18"/>
          <p:cNvPicPr preferRelativeResize="0"/>
          <p:nvPr/>
        </p:nvPicPr>
        <p:blipFill rotWithShape="1">
          <a:blip r:embed="rId9">
            <a:alphaModFix/>
          </a:blip>
          <a:srcRect b="1709" l="0" r="0" t="1699"/>
          <a:stretch/>
        </p:blipFill>
        <p:spPr>
          <a:xfrm>
            <a:off x="-12" y="481650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8"/>
          <p:cNvSpPr txBox="1"/>
          <p:nvPr/>
        </p:nvSpPr>
        <p:spPr>
          <a:xfrm>
            <a:off x="324000" y="112500"/>
            <a:ext cx="2304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Qaabka casharka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1" name="Google Shape;181;p18"/>
          <p:cNvSpPr txBox="1"/>
          <p:nvPr>
            <p:ph idx="4" type="title"/>
          </p:nvPr>
        </p:nvSpPr>
        <p:spPr>
          <a:xfrm>
            <a:off x="324000" y="657600"/>
            <a:ext cx="57414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exend"/>
              <a:buNone/>
              <a:defRPr b="0" sz="18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3 Lesson outline (4)">
  <p:cSld name="CUSTOM_4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19"/>
          <p:cNvPicPr preferRelativeResize="0"/>
          <p:nvPr/>
        </p:nvPicPr>
        <p:blipFill rotWithShape="1">
          <a:blip r:embed="rId2">
            <a:alphaModFix/>
          </a:blip>
          <a:srcRect b="4438" l="0" r="0" t="4429"/>
          <a:stretch/>
        </p:blipFill>
        <p:spPr>
          <a:xfrm>
            <a:off x="863550" y="3146932"/>
            <a:ext cx="7439125" cy="563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9"/>
          <p:cNvPicPr preferRelativeResize="0"/>
          <p:nvPr/>
        </p:nvPicPr>
        <p:blipFill rotWithShape="1">
          <a:blip r:embed="rId3">
            <a:alphaModFix/>
          </a:blip>
          <a:srcRect b="0" l="74623" r="0" t="0"/>
          <a:stretch/>
        </p:blipFill>
        <p:spPr>
          <a:xfrm>
            <a:off x="863550" y="3105610"/>
            <a:ext cx="145900" cy="645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9"/>
          <p:cNvPicPr preferRelativeResize="0"/>
          <p:nvPr/>
        </p:nvPicPr>
        <p:blipFill rotWithShape="1">
          <a:blip r:embed="rId4">
            <a:alphaModFix/>
          </a:blip>
          <a:srcRect b="4396" l="0" r="0" t="4387"/>
          <a:stretch/>
        </p:blipFill>
        <p:spPr>
          <a:xfrm>
            <a:off x="863550" y="3971358"/>
            <a:ext cx="7439126" cy="563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9"/>
          <p:cNvPicPr preferRelativeResize="0"/>
          <p:nvPr/>
        </p:nvPicPr>
        <p:blipFill rotWithShape="1">
          <a:blip r:embed="rId3">
            <a:alphaModFix/>
          </a:blip>
          <a:srcRect b="0" l="74623" r="0" t="0"/>
          <a:stretch/>
        </p:blipFill>
        <p:spPr>
          <a:xfrm>
            <a:off x="863550" y="3939648"/>
            <a:ext cx="145900" cy="645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9"/>
          <p:cNvPicPr preferRelativeResize="0"/>
          <p:nvPr/>
        </p:nvPicPr>
        <p:blipFill rotWithShape="1">
          <a:blip r:embed="rId5">
            <a:alphaModFix/>
          </a:blip>
          <a:srcRect b="3669" l="0" r="0" t="3678"/>
          <a:stretch/>
        </p:blipFill>
        <p:spPr>
          <a:xfrm>
            <a:off x="863550" y="2292191"/>
            <a:ext cx="7439126" cy="572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9"/>
          <p:cNvPicPr preferRelativeResize="0"/>
          <p:nvPr/>
        </p:nvPicPr>
        <p:blipFill rotWithShape="1">
          <a:blip r:embed="rId3">
            <a:alphaModFix/>
          </a:blip>
          <a:srcRect b="0" l="74623" r="0" t="0"/>
          <a:stretch/>
        </p:blipFill>
        <p:spPr>
          <a:xfrm>
            <a:off x="863550" y="2265998"/>
            <a:ext cx="145900" cy="645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/>
          <p:cNvPicPr preferRelativeResize="0"/>
          <p:nvPr/>
        </p:nvPicPr>
        <p:blipFill rotWithShape="1">
          <a:blip r:embed="rId6">
            <a:alphaModFix/>
          </a:blip>
          <a:srcRect b="3669" l="0" r="0" t="3678"/>
          <a:stretch/>
        </p:blipFill>
        <p:spPr>
          <a:xfrm>
            <a:off x="863550" y="1457950"/>
            <a:ext cx="7439126" cy="572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9"/>
          <p:cNvPicPr preferRelativeResize="0"/>
          <p:nvPr/>
        </p:nvPicPr>
        <p:blipFill rotWithShape="1">
          <a:blip r:embed="rId3">
            <a:alphaModFix/>
          </a:blip>
          <a:srcRect b="0" l="74623" r="0" t="0"/>
          <a:stretch/>
        </p:blipFill>
        <p:spPr>
          <a:xfrm>
            <a:off x="863550" y="1423110"/>
            <a:ext cx="145900" cy="6458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1" name="Google Shape;191;p19"/>
          <p:cNvCxnSpPr/>
          <p:nvPr/>
        </p:nvCxnSpPr>
        <p:spPr>
          <a:xfrm>
            <a:off x="647802" y="1725234"/>
            <a:ext cx="600" cy="2679900"/>
          </a:xfrm>
          <a:prstGeom prst="straightConnector1">
            <a:avLst/>
          </a:prstGeom>
          <a:noFill/>
          <a:ln cap="flat" cmpd="sng" w="38100">
            <a:solidFill>
              <a:srgbClr val="282828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92" name="Google Shape;192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6079" y="3134650"/>
            <a:ext cx="563446" cy="572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3357" y="1462166"/>
            <a:ext cx="563185" cy="572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3340" y="2287588"/>
            <a:ext cx="563446" cy="572077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9"/>
          <p:cNvSpPr txBox="1"/>
          <p:nvPr>
            <p:ph type="title"/>
          </p:nvPr>
        </p:nvSpPr>
        <p:spPr>
          <a:xfrm>
            <a:off x="1224600" y="1466663"/>
            <a:ext cx="6850800" cy="56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96" name="Google Shape;196;p19"/>
          <p:cNvSpPr txBox="1"/>
          <p:nvPr>
            <p:ph idx="2" type="title"/>
          </p:nvPr>
        </p:nvSpPr>
        <p:spPr>
          <a:xfrm>
            <a:off x="1224600" y="2285700"/>
            <a:ext cx="6850800" cy="57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97" name="Google Shape;197;p19"/>
          <p:cNvSpPr txBox="1"/>
          <p:nvPr>
            <p:ph idx="3" type="title"/>
          </p:nvPr>
        </p:nvSpPr>
        <p:spPr>
          <a:xfrm>
            <a:off x="1224600" y="3160338"/>
            <a:ext cx="6850800" cy="53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98" name="Google Shape;198;p19"/>
          <p:cNvSpPr txBox="1"/>
          <p:nvPr>
            <p:ph idx="4" type="title"/>
          </p:nvPr>
        </p:nvSpPr>
        <p:spPr>
          <a:xfrm>
            <a:off x="1224600" y="3971414"/>
            <a:ext cx="6850800" cy="56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pic>
        <p:nvPicPr>
          <p:cNvPr id="199" name="Google Shape;199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63341" y="3969363"/>
            <a:ext cx="563446" cy="57207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9"/>
          <p:cNvSpPr/>
          <p:nvPr/>
        </p:nvSpPr>
        <p:spPr>
          <a:xfrm>
            <a:off x="0" y="0"/>
            <a:ext cx="9144300" cy="485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1" name="Google Shape;201;p19"/>
          <p:cNvPicPr preferRelativeResize="0"/>
          <p:nvPr/>
        </p:nvPicPr>
        <p:blipFill rotWithShape="1">
          <a:blip r:embed="rId11">
            <a:alphaModFix/>
          </a:blip>
          <a:srcRect b="1709" l="0" r="0" t="1699"/>
          <a:stretch/>
        </p:blipFill>
        <p:spPr>
          <a:xfrm>
            <a:off x="-12" y="481650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9"/>
          <p:cNvSpPr txBox="1"/>
          <p:nvPr/>
        </p:nvSpPr>
        <p:spPr>
          <a:xfrm>
            <a:off x="324000" y="112500"/>
            <a:ext cx="2304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Qaabka casharka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3" name="Google Shape;203;p19"/>
          <p:cNvSpPr txBox="1"/>
          <p:nvPr>
            <p:ph idx="5" type="title"/>
          </p:nvPr>
        </p:nvSpPr>
        <p:spPr>
          <a:xfrm>
            <a:off x="324000" y="657600"/>
            <a:ext cx="57414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exend"/>
              <a:buNone/>
              <a:defRPr b="0" sz="18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0 Explanation blank - purple ">
  <p:cSld name="TITLE_AND_TWO_COLUMNS_1_1_6_2_1_4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0"/>
          <p:cNvSpPr/>
          <p:nvPr/>
        </p:nvSpPr>
        <p:spPr>
          <a:xfrm>
            <a:off x="-1" y="-2"/>
            <a:ext cx="91476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0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08" name="Google Shape;208;p20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</a:p>
        </p:txBody>
      </p:sp>
      <p:pic>
        <p:nvPicPr>
          <p:cNvPr id="209" name="Google Shape;20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6950" y="-562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0"/>
          <p:cNvSpPr txBox="1"/>
          <p:nvPr/>
        </p:nvSpPr>
        <p:spPr>
          <a:xfrm>
            <a:off x="8209250" y="438760"/>
            <a:ext cx="935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Sharaxaad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Maths" showMasterSp="0">
  <p:cSld name="Title Slide 2_1_1">
    <p:bg>
      <p:bgPr>
        <a:solidFill>
          <a:srgbClr val="EBEDFE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56975" y="0"/>
            <a:ext cx="2987025" cy="385407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20" name="Google Shape;20;p3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Maths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890225" y="4327975"/>
            <a:ext cx="57585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>
            <a:pPr>
              <a:defRPr/>
            </a:pPr>
          </a:p>
        </p:txBody>
      </p:sp>
      <p:sp>
        <p:nvSpPr>
          <p:cNvPr id="23" name="Google Shape;23;p3"/>
          <p:cNvSpPr txBox="1"/>
          <p:nvPr/>
        </p:nvSpPr>
        <p:spPr>
          <a:xfrm>
            <a:off x="323850" y="4321250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 Light"/>
                <a:ea typeface="Lexend Light"/>
                <a:cs typeface="Lexend Light"/>
                <a:sym typeface="Lexend Light"/>
              </a:rPr>
              <a:t>Cutub:</a:t>
            </a:r>
            <a:endParaRPr sz="1400">
              <a:latin typeface="Lexend Light"/>
              <a:ea typeface="Lexend Light"/>
              <a:cs typeface="Lexend Light"/>
              <a:sym typeface="Lexend Light"/>
            </a:endParaRPr>
          </a:p>
        </p:txBody>
      </p:sp>
      <p:pic>
        <p:nvPicPr>
          <p:cNvPr id="24" name="Google Shape;24;p3"/>
          <p:cNvPicPr preferRelativeResize="0"/>
          <p:nvPr/>
        </p:nvPicPr>
        <p:blipFill rotWithShape="1">
          <a:blip r:embed="rId4">
            <a:alphaModFix/>
          </a:blip>
          <a:srcRect b="0" l="6209" r="6209" t="0"/>
          <a:stretch/>
        </p:blipFill>
        <p:spPr>
          <a:xfrm>
            <a:off x="324000" y="4008600"/>
            <a:ext cx="707200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0 Explanation blank - jade">
  <p:cSld name="TITLE_AND_TWO_COLUMNS_1_1_6_2_1_2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21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1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1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15" name="Google Shape;215;p21"/>
          <p:cNvSpPr txBox="1"/>
          <p:nvPr/>
        </p:nvSpPr>
        <p:spPr>
          <a:xfrm>
            <a:off x="8209250" y="438760"/>
            <a:ext cx="935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Sharaxaad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16" name="Google Shape;216;p21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</a:p>
        </p:txBody>
      </p:sp>
      <p:pic>
        <p:nvPicPr>
          <p:cNvPr id="217" name="Google Shape;21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6950" y="-562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0 Explanation blank - blue ">
  <p:cSld name="TITLE_AND_TWO_COLUMNS_1_1_6_2_2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2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2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2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22" name="Google Shape;222;p22"/>
          <p:cNvSpPr txBox="1"/>
          <p:nvPr/>
        </p:nvSpPr>
        <p:spPr>
          <a:xfrm>
            <a:off x="8209250" y="438760"/>
            <a:ext cx="935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Sharaxaad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23" name="Google Shape;223;p22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</a:p>
        </p:txBody>
      </p:sp>
      <p:pic>
        <p:nvPicPr>
          <p:cNvPr id="224" name="Google Shape;22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6950" y="-562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0 Explanation blank - pink ">
  <p:cSld name="TITLE_AND_TWO_COLUMNS_1_1_6_2_1_1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23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3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3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29" name="Google Shape;229;p23"/>
          <p:cNvSpPr txBox="1"/>
          <p:nvPr/>
        </p:nvSpPr>
        <p:spPr>
          <a:xfrm>
            <a:off x="8209250" y="438760"/>
            <a:ext cx="935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Sharaxaad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30" name="Google Shape;230;p23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231" name="Google Shape;23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6950" y="-562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1 I do We do - purple">
  <p:cSld name="TITLE_AND_TWO_COLUMNS_1_1_9_2_2">
    <p:bg>
      <p:bgPr>
        <a:solidFill>
          <a:srgbClr val="EBEDFE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4"/>
          <p:cNvSpPr/>
          <p:nvPr/>
        </p:nvSpPr>
        <p:spPr>
          <a:xfrm>
            <a:off x="0" y="18750"/>
            <a:ext cx="45723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4" name="Google Shape;234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4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4"/>
          <p:cNvSpPr txBox="1"/>
          <p:nvPr>
            <p:ph idx="1" type="subTitle"/>
          </p:nvPr>
        </p:nvSpPr>
        <p:spPr>
          <a:xfrm>
            <a:off x="337825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237" name="Google Shape;237;p24"/>
          <p:cNvSpPr txBox="1"/>
          <p:nvPr>
            <p:ph idx="2" type="subTitle"/>
          </p:nvPr>
        </p:nvSpPr>
        <p:spPr>
          <a:xfrm>
            <a:off x="4824000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238" name="Google Shape;238;p24"/>
          <p:cNvSpPr txBox="1"/>
          <p:nvPr>
            <p:ph type="title"/>
          </p:nvPr>
        </p:nvSpPr>
        <p:spPr>
          <a:xfrm>
            <a:off x="324000" y="0"/>
            <a:ext cx="74505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239" name="Google Shape;239;p24"/>
          <p:cNvGrpSpPr/>
          <p:nvPr/>
        </p:nvGrpSpPr>
        <p:grpSpPr>
          <a:xfrm>
            <a:off x="7834231" y="1285"/>
            <a:ext cx="828900" cy="576065"/>
            <a:chOff x="7801496" y="1285"/>
            <a:chExt cx="828900" cy="576065"/>
          </a:xfrm>
        </p:grpSpPr>
        <p:pic>
          <p:nvPicPr>
            <p:cNvPr id="240" name="Google Shape;240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966096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1" name="Google Shape;241;p24"/>
            <p:cNvSpPr txBox="1"/>
            <p:nvPr/>
          </p:nvSpPr>
          <p:spPr>
            <a:xfrm>
              <a:off x="7801496" y="438750"/>
              <a:ext cx="8289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Sharaxaad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242" name="Google Shape;242;p24"/>
          <p:cNvGrpSpPr/>
          <p:nvPr/>
        </p:nvGrpSpPr>
        <p:grpSpPr>
          <a:xfrm>
            <a:off x="8635663" y="1285"/>
            <a:ext cx="499700" cy="576065"/>
            <a:chOff x="8635663" y="1285"/>
            <a:chExt cx="499700" cy="576065"/>
          </a:xfrm>
        </p:grpSpPr>
        <p:pic>
          <p:nvPicPr>
            <p:cNvPr id="243" name="Google Shape;243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635663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4" name="Google Shape;244;p24"/>
            <p:cNvSpPr txBox="1"/>
            <p:nvPr/>
          </p:nvSpPr>
          <p:spPr>
            <a:xfrm>
              <a:off x="8662913" y="438750"/>
              <a:ext cx="4452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Hubi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1 I do We do - jade">
  <p:cSld name="TITLE_AND_TWO_COLUMNS_1_1_9_2_2_1_1">
    <p:bg>
      <p:bgPr>
        <a:solidFill>
          <a:srgbClr val="EBEDFE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5"/>
          <p:cNvSpPr/>
          <p:nvPr/>
        </p:nvSpPr>
        <p:spPr>
          <a:xfrm>
            <a:off x="0" y="18750"/>
            <a:ext cx="45723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7" name="Google Shape;247;p25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5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5"/>
          <p:cNvSpPr txBox="1"/>
          <p:nvPr>
            <p:ph idx="1" type="subTitle"/>
          </p:nvPr>
        </p:nvSpPr>
        <p:spPr>
          <a:xfrm>
            <a:off x="337825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250" name="Google Shape;250;p25"/>
          <p:cNvSpPr txBox="1"/>
          <p:nvPr>
            <p:ph idx="2" type="subTitle"/>
          </p:nvPr>
        </p:nvSpPr>
        <p:spPr>
          <a:xfrm>
            <a:off x="4824000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251" name="Google Shape;251;p25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252" name="Google Shape;252;p25"/>
          <p:cNvGrpSpPr/>
          <p:nvPr/>
        </p:nvGrpSpPr>
        <p:grpSpPr>
          <a:xfrm>
            <a:off x="7834231" y="1285"/>
            <a:ext cx="828900" cy="576065"/>
            <a:chOff x="7801496" y="1285"/>
            <a:chExt cx="828900" cy="576065"/>
          </a:xfrm>
        </p:grpSpPr>
        <p:pic>
          <p:nvPicPr>
            <p:cNvPr id="253" name="Google Shape;253;p2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966096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" name="Google Shape;254;p25"/>
            <p:cNvSpPr txBox="1"/>
            <p:nvPr/>
          </p:nvSpPr>
          <p:spPr>
            <a:xfrm>
              <a:off x="7801496" y="438750"/>
              <a:ext cx="8289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Sharaxaad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255" name="Google Shape;255;p25"/>
          <p:cNvGrpSpPr/>
          <p:nvPr/>
        </p:nvGrpSpPr>
        <p:grpSpPr>
          <a:xfrm>
            <a:off x="8635663" y="1285"/>
            <a:ext cx="499700" cy="576065"/>
            <a:chOff x="8635663" y="1285"/>
            <a:chExt cx="499700" cy="576065"/>
          </a:xfrm>
        </p:grpSpPr>
        <p:pic>
          <p:nvPicPr>
            <p:cNvPr id="256" name="Google Shape;256;p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635663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7" name="Google Shape;257;p25"/>
            <p:cNvSpPr txBox="1"/>
            <p:nvPr/>
          </p:nvSpPr>
          <p:spPr>
            <a:xfrm>
              <a:off x="8662913" y="438750"/>
              <a:ext cx="4452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Hubi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1 I do We do - blue">
  <p:cSld name="TITLE_AND_TWO_COLUMNS_1_1_9_2_3">
    <p:bg>
      <p:bgPr>
        <a:solidFill>
          <a:srgbClr val="EBEDFE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6"/>
          <p:cNvSpPr/>
          <p:nvPr/>
        </p:nvSpPr>
        <p:spPr>
          <a:xfrm>
            <a:off x="0" y="18750"/>
            <a:ext cx="4572300" cy="512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0" name="Google Shape;260;p26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6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6"/>
          <p:cNvSpPr txBox="1"/>
          <p:nvPr>
            <p:ph idx="1" type="subTitle"/>
          </p:nvPr>
        </p:nvSpPr>
        <p:spPr>
          <a:xfrm>
            <a:off x="337825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263" name="Google Shape;263;p26"/>
          <p:cNvSpPr txBox="1"/>
          <p:nvPr>
            <p:ph idx="2" type="subTitle"/>
          </p:nvPr>
        </p:nvSpPr>
        <p:spPr>
          <a:xfrm>
            <a:off x="4824000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264" name="Google Shape;264;p26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265" name="Google Shape;265;p26"/>
          <p:cNvGrpSpPr/>
          <p:nvPr/>
        </p:nvGrpSpPr>
        <p:grpSpPr>
          <a:xfrm>
            <a:off x="7834231" y="1285"/>
            <a:ext cx="828900" cy="576065"/>
            <a:chOff x="7801496" y="1285"/>
            <a:chExt cx="828900" cy="576065"/>
          </a:xfrm>
        </p:grpSpPr>
        <p:pic>
          <p:nvPicPr>
            <p:cNvPr id="266" name="Google Shape;266;p2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966096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7" name="Google Shape;267;p26"/>
            <p:cNvSpPr txBox="1"/>
            <p:nvPr/>
          </p:nvSpPr>
          <p:spPr>
            <a:xfrm>
              <a:off x="7801496" y="438750"/>
              <a:ext cx="8289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Sharaxaad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268" name="Google Shape;268;p26"/>
          <p:cNvGrpSpPr/>
          <p:nvPr/>
        </p:nvGrpSpPr>
        <p:grpSpPr>
          <a:xfrm>
            <a:off x="8635663" y="1285"/>
            <a:ext cx="499700" cy="576065"/>
            <a:chOff x="8635663" y="1285"/>
            <a:chExt cx="499700" cy="576065"/>
          </a:xfrm>
        </p:grpSpPr>
        <p:pic>
          <p:nvPicPr>
            <p:cNvPr id="269" name="Google Shape;269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635663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0" name="Google Shape;270;p26"/>
            <p:cNvSpPr txBox="1"/>
            <p:nvPr/>
          </p:nvSpPr>
          <p:spPr>
            <a:xfrm>
              <a:off x="8662913" y="438750"/>
              <a:ext cx="4452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Hubi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1 I do We do - pink">
  <p:cSld name="TITLE_AND_TWO_COLUMNS_1_1_9_2_2_1_1_1">
    <p:bg>
      <p:bgPr>
        <a:solidFill>
          <a:srgbClr val="EBEDFE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7"/>
          <p:cNvSpPr/>
          <p:nvPr/>
        </p:nvSpPr>
        <p:spPr>
          <a:xfrm>
            <a:off x="0" y="18750"/>
            <a:ext cx="45723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3" name="Google Shape;273;p27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27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27"/>
          <p:cNvSpPr txBox="1"/>
          <p:nvPr>
            <p:ph idx="1" type="subTitle"/>
          </p:nvPr>
        </p:nvSpPr>
        <p:spPr>
          <a:xfrm>
            <a:off x="337825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276" name="Google Shape;276;p27"/>
          <p:cNvSpPr txBox="1"/>
          <p:nvPr>
            <p:ph idx="2" type="subTitle"/>
          </p:nvPr>
        </p:nvSpPr>
        <p:spPr>
          <a:xfrm>
            <a:off x="4824000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277" name="Google Shape;277;p27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278" name="Google Shape;278;p27"/>
          <p:cNvGrpSpPr/>
          <p:nvPr/>
        </p:nvGrpSpPr>
        <p:grpSpPr>
          <a:xfrm>
            <a:off x="7834231" y="1285"/>
            <a:ext cx="828900" cy="576065"/>
            <a:chOff x="7801496" y="1285"/>
            <a:chExt cx="828900" cy="576065"/>
          </a:xfrm>
        </p:grpSpPr>
        <p:pic>
          <p:nvPicPr>
            <p:cNvPr id="279" name="Google Shape;279;p2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966096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0" name="Google Shape;280;p27"/>
            <p:cNvSpPr txBox="1"/>
            <p:nvPr/>
          </p:nvSpPr>
          <p:spPr>
            <a:xfrm>
              <a:off x="7801496" y="438750"/>
              <a:ext cx="8289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Sharaxaad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281" name="Google Shape;281;p27"/>
          <p:cNvGrpSpPr/>
          <p:nvPr/>
        </p:nvGrpSpPr>
        <p:grpSpPr>
          <a:xfrm>
            <a:off x="8635663" y="1285"/>
            <a:ext cx="499700" cy="576065"/>
            <a:chOff x="8635663" y="1285"/>
            <a:chExt cx="499700" cy="576065"/>
          </a:xfrm>
        </p:grpSpPr>
        <p:pic>
          <p:nvPicPr>
            <p:cNvPr id="282" name="Google Shape;282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635663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3" name="Google Shape;283;p27"/>
            <p:cNvSpPr txBox="1"/>
            <p:nvPr/>
          </p:nvSpPr>
          <p:spPr>
            <a:xfrm>
              <a:off x="8662913" y="438750"/>
              <a:ext cx="4452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Hubi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2 CfU true/false justify - purple">
  <p:cSld name="TITLE_AND_TWO_COLUMNS_1_1_9_1_3_1">
    <p:bg>
      <p:bgPr>
        <a:solidFill>
          <a:srgbClr val="EBEDFE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29763" y="1780516"/>
            <a:ext cx="457425" cy="4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23988" y="1780516"/>
            <a:ext cx="457425" cy="4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8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8"/>
          <p:cNvSpPr txBox="1"/>
          <p:nvPr/>
        </p:nvSpPr>
        <p:spPr>
          <a:xfrm>
            <a:off x="3025325" y="1839875"/>
            <a:ext cx="1289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90" name="Google Shape;290;p28"/>
          <p:cNvSpPr txBox="1"/>
          <p:nvPr/>
        </p:nvSpPr>
        <p:spPr>
          <a:xfrm>
            <a:off x="5431100" y="1817150"/>
            <a:ext cx="106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Been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91" name="Google Shape;291;p28"/>
          <p:cNvSpPr txBox="1"/>
          <p:nvPr/>
        </p:nvSpPr>
        <p:spPr>
          <a:xfrm>
            <a:off x="324000" y="2623800"/>
            <a:ext cx="3968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Sabab u sheeg jawaabtaada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92" name="Google Shape;292;p28"/>
          <p:cNvSpPr txBox="1"/>
          <p:nvPr>
            <p:ph idx="1" type="subTitle"/>
          </p:nvPr>
        </p:nvSpPr>
        <p:spPr>
          <a:xfrm>
            <a:off x="980575" y="3196113"/>
            <a:ext cx="74526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293" name="Google Shape;293;p28"/>
          <p:cNvSpPr txBox="1"/>
          <p:nvPr>
            <p:ph idx="2" type="subTitle"/>
          </p:nvPr>
        </p:nvSpPr>
        <p:spPr>
          <a:xfrm>
            <a:off x="324000" y="1080000"/>
            <a:ext cx="6722400" cy="25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294" name="Google Shape;294;p28"/>
          <p:cNvSpPr txBox="1"/>
          <p:nvPr/>
        </p:nvSpPr>
        <p:spPr>
          <a:xfrm>
            <a:off x="324000" y="660750"/>
            <a:ext cx="218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 mise been?</a:t>
            </a:r>
            <a:r>
              <a:rPr lang="en-GB" sz="1400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rPr>
              <a:t> </a:t>
            </a:r>
            <a:endParaRPr sz="1400">
              <a:solidFill>
                <a:schemeClr val="dk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295" name="Google Shape;295;p28"/>
          <p:cNvSpPr txBox="1"/>
          <p:nvPr>
            <p:ph idx="3" type="subTitle"/>
          </p:nvPr>
        </p:nvSpPr>
        <p:spPr>
          <a:xfrm>
            <a:off x="980575" y="4040345"/>
            <a:ext cx="74526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296" name="Google Shape;296;p28"/>
          <p:cNvSpPr txBox="1"/>
          <p:nvPr/>
        </p:nvSpPr>
        <p:spPr>
          <a:xfrm>
            <a:off x="2454488" y="18706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97" name="Google Shape;297;p28"/>
          <p:cNvSpPr txBox="1"/>
          <p:nvPr/>
        </p:nvSpPr>
        <p:spPr>
          <a:xfrm>
            <a:off x="4848713" y="18706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F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298" name="Google Shape;298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8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00" name="Google Shape;300;p28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</a:p>
        </p:txBody>
      </p:sp>
      <p:grpSp>
        <p:nvGrpSpPr>
          <p:cNvPr id="301" name="Google Shape;301;p28"/>
          <p:cNvGrpSpPr/>
          <p:nvPr/>
        </p:nvGrpSpPr>
        <p:grpSpPr>
          <a:xfrm>
            <a:off x="324128" y="3139463"/>
            <a:ext cx="457200" cy="457200"/>
            <a:chOff x="1020916" y="1442088"/>
            <a:chExt cx="457200" cy="457200"/>
          </a:xfrm>
        </p:grpSpPr>
        <p:pic>
          <p:nvPicPr>
            <p:cNvPr id="302" name="Google Shape;302;p2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3" name="Google Shape;303;p28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304" name="Google Shape;304;p28"/>
          <p:cNvGrpSpPr/>
          <p:nvPr/>
        </p:nvGrpSpPr>
        <p:grpSpPr>
          <a:xfrm>
            <a:off x="324128" y="3987825"/>
            <a:ext cx="457200" cy="457200"/>
            <a:chOff x="1020916" y="1442088"/>
            <a:chExt cx="457200" cy="457200"/>
          </a:xfrm>
        </p:grpSpPr>
        <p:pic>
          <p:nvPicPr>
            <p:cNvPr id="305" name="Google Shape;305;p2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6" name="Google Shape;306;p28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2 CfU true/false justify - jade">
  <p:cSld name="TITLE_AND_TWO_COLUMNS_1_1_9_1_3_1_1_1">
    <p:bg>
      <p:bgPr>
        <a:solidFill>
          <a:srgbClr val="EBEDFE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29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9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29"/>
          <p:cNvSpPr txBox="1"/>
          <p:nvPr/>
        </p:nvSpPr>
        <p:spPr>
          <a:xfrm>
            <a:off x="3025325" y="1839875"/>
            <a:ext cx="1289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1" name="Google Shape;311;p29"/>
          <p:cNvSpPr txBox="1"/>
          <p:nvPr/>
        </p:nvSpPr>
        <p:spPr>
          <a:xfrm>
            <a:off x="5431100" y="1817150"/>
            <a:ext cx="106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Been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2" name="Google Shape;312;p29"/>
          <p:cNvSpPr txBox="1"/>
          <p:nvPr/>
        </p:nvSpPr>
        <p:spPr>
          <a:xfrm>
            <a:off x="324000" y="2623800"/>
            <a:ext cx="3968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Sabab u sheeg jawaabtaada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3" name="Google Shape;313;p29"/>
          <p:cNvSpPr txBox="1"/>
          <p:nvPr>
            <p:ph idx="1" type="subTitle"/>
          </p:nvPr>
        </p:nvSpPr>
        <p:spPr>
          <a:xfrm>
            <a:off x="324000" y="1080000"/>
            <a:ext cx="6722400" cy="25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14" name="Google Shape;314;p29"/>
          <p:cNvSpPr txBox="1"/>
          <p:nvPr/>
        </p:nvSpPr>
        <p:spPr>
          <a:xfrm>
            <a:off x="324000" y="660750"/>
            <a:ext cx="218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 mise been?</a:t>
            </a:r>
            <a:r>
              <a:rPr lang="en-GB" sz="1400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rPr>
              <a:t> </a:t>
            </a:r>
            <a:endParaRPr sz="1400">
              <a:solidFill>
                <a:schemeClr val="dk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315" name="Google Shape;31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29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7" name="Google Shape;317;p29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8" name="Google Shape;318;p29"/>
          <p:cNvSpPr txBox="1"/>
          <p:nvPr>
            <p:ph idx="2" type="subTitle"/>
          </p:nvPr>
        </p:nvSpPr>
        <p:spPr>
          <a:xfrm>
            <a:off x="980575" y="3196113"/>
            <a:ext cx="74526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19" name="Google Shape;319;p29"/>
          <p:cNvSpPr txBox="1"/>
          <p:nvPr>
            <p:ph idx="3" type="subTitle"/>
          </p:nvPr>
        </p:nvSpPr>
        <p:spPr>
          <a:xfrm>
            <a:off x="980575" y="4040345"/>
            <a:ext cx="74526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320" name="Google Shape;320;p29"/>
          <p:cNvGrpSpPr/>
          <p:nvPr/>
        </p:nvGrpSpPr>
        <p:grpSpPr>
          <a:xfrm>
            <a:off x="324128" y="3139463"/>
            <a:ext cx="457200" cy="457200"/>
            <a:chOff x="1020916" y="1442088"/>
            <a:chExt cx="457200" cy="457200"/>
          </a:xfrm>
        </p:grpSpPr>
        <p:pic>
          <p:nvPicPr>
            <p:cNvPr id="321" name="Google Shape;321;p2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2" name="Google Shape;322;p29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323" name="Google Shape;323;p29"/>
          <p:cNvGrpSpPr/>
          <p:nvPr/>
        </p:nvGrpSpPr>
        <p:grpSpPr>
          <a:xfrm>
            <a:off x="324128" y="3987825"/>
            <a:ext cx="457200" cy="457200"/>
            <a:chOff x="1020916" y="1442088"/>
            <a:chExt cx="457200" cy="457200"/>
          </a:xfrm>
        </p:grpSpPr>
        <p:pic>
          <p:nvPicPr>
            <p:cNvPr id="324" name="Google Shape;324;p2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5" name="Google Shape;325;p29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pic>
        <p:nvPicPr>
          <p:cNvPr id="326" name="Google Shape;32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9763" y="1780516"/>
            <a:ext cx="457425" cy="4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23988" y="1780516"/>
            <a:ext cx="457425" cy="457425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29"/>
          <p:cNvSpPr txBox="1"/>
          <p:nvPr/>
        </p:nvSpPr>
        <p:spPr>
          <a:xfrm>
            <a:off x="2454488" y="18706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9" name="Google Shape;329;p29"/>
          <p:cNvSpPr txBox="1"/>
          <p:nvPr/>
        </p:nvSpPr>
        <p:spPr>
          <a:xfrm>
            <a:off x="4848713" y="18706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F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2 CfU true/false justify - blue">
  <p:cSld name="TITLE_AND_TWO_COLUMNS_1_1_9_1_3_2">
    <p:bg>
      <p:bgPr>
        <a:solidFill>
          <a:srgbClr val="EBEDFE"/>
        </a:soli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30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30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30"/>
          <p:cNvSpPr txBox="1"/>
          <p:nvPr/>
        </p:nvSpPr>
        <p:spPr>
          <a:xfrm>
            <a:off x="3025325" y="1839875"/>
            <a:ext cx="1289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34" name="Google Shape;334;p30"/>
          <p:cNvSpPr txBox="1"/>
          <p:nvPr/>
        </p:nvSpPr>
        <p:spPr>
          <a:xfrm>
            <a:off x="5431100" y="1817150"/>
            <a:ext cx="106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Been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35" name="Google Shape;335;p30"/>
          <p:cNvSpPr txBox="1"/>
          <p:nvPr/>
        </p:nvSpPr>
        <p:spPr>
          <a:xfrm>
            <a:off x="324000" y="2623800"/>
            <a:ext cx="3968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Sabab u sheeg jawaabtaada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36" name="Google Shape;336;p30"/>
          <p:cNvSpPr txBox="1"/>
          <p:nvPr>
            <p:ph idx="1" type="subTitle"/>
          </p:nvPr>
        </p:nvSpPr>
        <p:spPr>
          <a:xfrm>
            <a:off x="324000" y="1080000"/>
            <a:ext cx="6722400" cy="25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37" name="Google Shape;337;p30"/>
          <p:cNvSpPr txBox="1"/>
          <p:nvPr/>
        </p:nvSpPr>
        <p:spPr>
          <a:xfrm>
            <a:off x="324000" y="660750"/>
            <a:ext cx="218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 mise been?</a:t>
            </a:r>
            <a:r>
              <a:rPr lang="en-GB" sz="1400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rPr>
              <a:t> </a:t>
            </a:r>
            <a:endParaRPr sz="1400">
              <a:solidFill>
                <a:schemeClr val="dk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338" name="Google Shape;33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0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40" name="Google Shape;340;p30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1" name="Google Shape;341;p30"/>
          <p:cNvSpPr txBox="1"/>
          <p:nvPr>
            <p:ph idx="2" type="subTitle"/>
          </p:nvPr>
        </p:nvSpPr>
        <p:spPr>
          <a:xfrm>
            <a:off x="980575" y="3196113"/>
            <a:ext cx="74526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42" name="Google Shape;342;p30"/>
          <p:cNvSpPr txBox="1"/>
          <p:nvPr>
            <p:ph idx="3" type="subTitle"/>
          </p:nvPr>
        </p:nvSpPr>
        <p:spPr>
          <a:xfrm>
            <a:off x="980575" y="4040345"/>
            <a:ext cx="74526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343" name="Google Shape;343;p30"/>
          <p:cNvGrpSpPr/>
          <p:nvPr/>
        </p:nvGrpSpPr>
        <p:grpSpPr>
          <a:xfrm>
            <a:off x="324128" y="3139463"/>
            <a:ext cx="457200" cy="457200"/>
            <a:chOff x="1020916" y="1442088"/>
            <a:chExt cx="457200" cy="457200"/>
          </a:xfrm>
        </p:grpSpPr>
        <p:pic>
          <p:nvPicPr>
            <p:cNvPr id="344" name="Google Shape;344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5" name="Google Shape;345;p30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346" name="Google Shape;346;p30"/>
          <p:cNvGrpSpPr/>
          <p:nvPr/>
        </p:nvGrpSpPr>
        <p:grpSpPr>
          <a:xfrm>
            <a:off x="324128" y="3987825"/>
            <a:ext cx="457200" cy="457200"/>
            <a:chOff x="1020916" y="1442088"/>
            <a:chExt cx="457200" cy="457200"/>
          </a:xfrm>
        </p:grpSpPr>
        <p:pic>
          <p:nvPicPr>
            <p:cNvPr id="347" name="Google Shape;347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8" name="Google Shape;348;p30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pic>
        <p:nvPicPr>
          <p:cNvPr id="349" name="Google Shape;34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9763" y="1780516"/>
            <a:ext cx="457425" cy="4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23988" y="1780516"/>
            <a:ext cx="457425" cy="457425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0"/>
          <p:cNvSpPr txBox="1"/>
          <p:nvPr/>
        </p:nvSpPr>
        <p:spPr>
          <a:xfrm>
            <a:off x="2454488" y="18706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52" name="Google Shape;352;p30"/>
          <p:cNvSpPr txBox="1"/>
          <p:nvPr/>
        </p:nvSpPr>
        <p:spPr>
          <a:xfrm>
            <a:off x="4848713" y="18706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F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Geography" showMasterSp="0">
  <p:cSld name="Title Slide 2_1_1_1">
    <p:bg>
      <p:bgPr>
        <a:solidFill>
          <a:srgbClr val="EBEDFE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4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1259825" cy="1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6975" y="0"/>
            <a:ext cx="2987025" cy="385407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latin typeface="Lexend"/>
                <a:ea typeface="Lexend"/>
                <a:cs typeface="Lexend"/>
                <a:sym typeface="Lexend"/>
              </a:rPr>
              <a:t>Juqraafi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0" name="Google Shape;30;p4"/>
          <p:cNvSpPr txBox="1"/>
          <p:nvPr>
            <p:ph idx="1" type="subTitle"/>
          </p:nvPr>
        </p:nvSpPr>
        <p:spPr>
          <a:xfrm>
            <a:off x="890225" y="4327975"/>
            <a:ext cx="59976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32" name="Google Shape;32;p4"/>
          <p:cNvSpPr txBox="1"/>
          <p:nvPr/>
        </p:nvSpPr>
        <p:spPr>
          <a:xfrm>
            <a:off x="323850" y="4321250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 Light"/>
                <a:ea typeface="Lexend Light"/>
                <a:cs typeface="Lexend Light"/>
                <a:sym typeface="Lexend Light"/>
              </a:rPr>
              <a:t>Cutub:</a:t>
            </a:r>
            <a:endParaRPr sz="1400">
              <a:latin typeface="Lexend Light"/>
              <a:ea typeface="Lexend Light"/>
              <a:cs typeface="Lexend Light"/>
              <a:sym typeface="Lexend Light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2 CfU true/false justify - pink">
  <p:cSld name="TITLE_AND_TWO_COLUMNS_1_1_9_1_3_1_1_1_1">
    <p:bg>
      <p:bgPr>
        <a:solidFill>
          <a:srgbClr val="EBEDFE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31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1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1"/>
          <p:cNvSpPr txBox="1"/>
          <p:nvPr/>
        </p:nvSpPr>
        <p:spPr>
          <a:xfrm>
            <a:off x="3025325" y="1839875"/>
            <a:ext cx="1289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57" name="Google Shape;357;p31"/>
          <p:cNvSpPr txBox="1"/>
          <p:nvPr/>
        </p:nvSpPr>
        <p:spPr>
          <a:xfrm>
            <a:off x="5431100" y="1817150"/>
            <a:ext cx="106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Been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58" name="Google Shape;358;p31"/>
          <p:cNvSpPr txBox="1"/>
          <p:nvPr/>
        </p:nvSpPr>
        <p:spPr>
          <a:xfrm>
            <a:off x="324000" y="2623800"/>
            <a:ext cx="3968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Sabab u sheeg jawaabtaada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59" name="Google Shape;359;p31"/>
          <p:cNvSpPr txBox="1"/>
          <p:nvPr>
            <p:ph idx="1" type="subTitle"/>
          </p:nvPr>
        </p:nvSpPr>
        <p:spPr>
          <a:xfrm>
            <a:off x="324000" y="1080000"/>
            <a:ext cx="6722400" cy="25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60" name="Google Shape;360;p31"/>
          <p:cNvSpPr txBox="1"/>
          <p:nvPr/>
        </p:nvSpPr>
        <p:spPr>
          <a:xfrm>
            <a:off x="324000" y="660750"/>
            <a:ext cx="218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 mise been?</a:t>
            </a:r>
            <a:r>
              <a:rPr lang="en-GB" sz="1400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rPr>
              <a:t> </a:t>
            </a:r>
            <a:endParaRPr sz="1400">
              <a:solidFill>
                <a:schemeClr val="dk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361" name="Google Shape;36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31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63" name="Google Shape;363;p31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4" name="Google Shape;364;p31"/>
          <p:cNvSpPr txBox="1"/>
          <p:nvPr>
            <p:ph idx="2" type="subTitle"/>
          </p:nvPr>
        </p:nvSpPr>
        <p:spPr>
          <a:xfrm>
            <a:off x="980575" y="3196113"/>
            <a:ext cx="74526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65" name="Google Shape;365;p31"/>
          <p:cNvSpPr txBox="1"/>
          <p:nvPr>
            <p:ph idx="3" type="subTitle"/>
          </p:nvPr>
        </p:nvSpPr>
        <p:spPr>
          <a:xfrm>
            <a:off x="980575" y="4040345"/>
            <a:ext cx="74526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366" name="Google Shape;366;p31"/>
          <p:cNvGrpSpPr/>
          <p:nvPr/>
        </p:nvGrpSpPr>
        <p:grpSpPr>
          <a:xfrm>
            <a:off x="324128" y="3139463"/>
            <a:ext cx="457200" cy="457200"/>
            <a:chOff x="1020916" y="1442088"/>
            <a:chExt cx="457200" cy="457200"/>
          </a:xfrm>
        </p:grpSpPr>
        <p:pic>
          <p:nvPicPr>
            <p:cNvPr id="367" name="Google Shape;367;p3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8" name="Google Shape;368;p31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369" name="Google Shape;369;p31"/>
          <p:cNvGrpSpPr/>
          <p:nvPr/>
        </p:nvGrpSpPr>
        <p:grpSpPr>
          <a:xfrm>
            <a:off x="324128" y="3987825"/>
            <a:ext cx="457200" cy="457200"/>
            <a:chOff x="1020916" y="1442088"/>
            <a:chExt cx="457200" cy="457200"/>
          </a:xfrm>
        </p:grpSpPr>
        <p:pic>
          <p:nvPicPr>
            <p:cNvPr id="370" name="Google Shape;370;p3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1" name="Google Shape;371;p31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pic>
        <p:nvPicPr>
          <p:cNvPr id="372" name="Google Shape;372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9763" y="1780516"/>
            <a:ext cx="457425" cy="4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23988" y="1780516"/>
            <a:ext cx="457425" cy="457425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1"/>
          <p:cNvSpPr txBox="1"/>
          <p:nvPr/>
        </p:nvSpPr>
        <p:spPr>
          <a:xfrm>
            <a:off x="2454488" y="18706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75" name="Google Shape;375;p31"/>
          <p:cNvSpPr txBox="1"/>
          <p:nvPr/>
        </p:nvSpPr>
        <p:spPr>
          <a:xfrm>
            <a:off x="4848713" y="18706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F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3 CfU 3 options - purple">
  <p:cSld name="TITLE_AND_TWO_COLUMNS_1_1_7_1">
    <p:bg>
      <p:bgPr>
        <a:solidFill>
          <a:srgbClr val="EBEDFE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32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32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380" name="Google Shape;38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32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82" name="Google Shape;382;p32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83" name="Google Shape;383;p32"/>
          <p:cNvSpPr txBox="1"/>
          <p:nvPr>
            <p:ph idx="1" type="subTitle"/>
          </p:nvPr>
        </p:nvSpPr>
        <p:spPr>
          <a:xfrm>
            <a:off x="1034425" y="18377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84" name="Google Shape;384;p32"/>
          <p:cNvSpPr txBox="1"/>
          <p:nvPr>
            <p:ph idx="3" type="subTitle"/>
          </p:nvPr>
        </p:nvSpPr>
        <p:spPr>
          <a:xfrm>
            <a:off x="1034425" y="27942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85" name="Google Shape;385;p32"/>
          <p:cNvSpPr txBox="1"/>
          <p:nvPr>
            <p:ph idx="4" type="subTitle"/>
          </p:nvPr>
        </p:nvSpPr>
        <p:spPr>
          <a:xfrm>
            <a:off x="1034425" y="37669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386" name="Google Shape;386;p32"/>
          <p:cNvGrpSpPr/>
          <p:nvPr/>
        </p:nvGrpSpPr>
        <p:grpSpPr>
          <a:xfrm>
            <a:off x="323653" y="1804438"/>
            <a:ext cx="457200" cy="457200"/>
            <a:chOff x="1020916" y="1442088"/>
            <a:chExt cx="457200" cy="457200"/>
          </a:xfrm>
        </p:grpSpPr>
        <p:pic>
          <p:nvPicPr>
            <p:cNvPr id="387" name="Google Shape;387;p3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8" name="Google Shape;388;p32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389" name="Google Shape;389;p32"/>
          <p:cNvGrpSpPr/>
          <p:nvPr/>
        </p:nvGrpSpPr>
        <p:grpSpPr>
          <a:xfrm>
            <a:off x="323653" y="2766575"/>
            <a:ext cx="457200" cy="457200"/>
            <a:chOff x="1020916" y="1442088"/>
            <a:chExt cx="457200" cy="457200"/>
          </a:xfrm>
        </p:grpSpPr>
        <p:pic>
          <p:nvPicPr>
            <p:cNvPr id="390" name="Google Shape;390;p3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1" name="Google Shape;391;p32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392" name="Google Shape;392;p32"/>
          <p:cNvGrpSpPr/>
          <p:nvPr/>
        </p:nvGrpSpPr>
        <p:grpSpPr>
          <a:xfrm>
            <a:off x="323641" y="3729038"/>
            <a:ext cx="457200" cy="457200"/>
            <a:chOff x="1020916" y="1442088"/>
            <a:chExt cx="457200" cy="457200"/>
          </a:xfrm>
        </p:grpSpPr>
        <p:pic>
          <p:nvPicPr>
            <p:cNvPr id="393" name="Google Shape;393;p3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4" name="Google Shape;394;p32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3 CfU 3 options - jade">
  <p:cSld name="TITLE_AND_TWO_COLUMNS_1_1_7_1_1_1">
    <p:bg>
      <p:bgPr>
        <a:solidFill>
          <a:srgbClr val="EBEDFE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33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33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33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399" name="Google Shape;39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33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01" name="Google Shape;401;p33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2" name="Google Shape;402;p33"/>
          <p:cNvSpPr txBox="1"/>
          <p:nvPr>
            <p:ph idx="1" type="subTitle"/>
          </p:nvPr>
        </p:nvSpPr>
        <p:spPr>
          <a:xfrm>
            <a:off x="1034425" y="18377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03" name="Google Shape;403;p33"/>
          <p:cNvSpPr txBox="1"/>
          <p:nvPr>
            <p:ph idx="3" type="subTitle"/>
          </p:nvPr>
        </p:nvSpPr>
        <p:spPr>
          <a:xfrm>
            <a:off x="1034425" y="27942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04" name="Google Shape;404;p33"/>
          <p:cNvSpPr txBox="1"/>
          <p:nvPr>
            <p:ph idx="4" type="subTitle"/>
          </p:nvPr>
        </p:nvSpPr>
        <p:spPr>
          <a:xfrm>
            <a:off x="1034425" y="37669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405" name="Google Shape;405;p33"/>
          <p:cNvGrpSpPr/>
          <p:nvPr/>
        </p:nvGrpSpPr>
        <p:grpSpPr>
          <a:xfrm>
            <a:off x="323653" y="1804438"/>
            <a:ext cx="457200" cy="457200"/>
            <a:chOff x="1020916" y="1442088"/>
            <a:chExt cx="457200" cy="457200"/>
          </a:xfrm>
        </p:grpSpPr>
        <p:pic>
          <p:nvPicPr>
            <p:cNvPr id="406" name="Google Shape;406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7" name="Google Shape;407;p33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08" name="Google Shape;408;p33"/>
          <p:cNvGrpSpPr/>
          <p:nvPr/>
        </p:nvGrpSpPr>
        <p:grpSpPr>
          <a:xfrm>
            <a:off x="323653" y="2766575"/>
            <a:ext cx="457200" cy="457200"/>
            <a:chOff x="1020916" y="1442088"/>
            <a:chExt cx="457200" cy="457200"/>
          </a:xfrm>
        </p:grpSpPr>
        <p:pic>
          <p:nvPicPr>
            <p:cNvPr id="409" name="Google Shape;409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0" name="Google Shape;410;p33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11" name="Google Shape;411;p33"/>
          <p:cNvGrpSpPr/>
          <p:nvPr/>
        </p:nvGrpSpPr>
        <p:grpSpPr>
          <a:xfrm>
            <a:off x="323641" y="3729038"/>
            <a:ext cx="457200" cy="457200"/>
            <a:chOff x="1020916" y="1442088"/>
            <a:chExt cx="457200" cy="457200"/>
          </a:xfrm>
        </p:grpSpPr>
        <p:pic>
          <p:nvPicPr>
            <p:cNvPr id="412" name="Google Shape;412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3" name="Google Shape;413;p33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3 CfU 3 options - blue">
  <p:cSld name="TITLE_AND_TWO_COLUMNS_1_1_7_2">
    <p:bg>
      <p:bgPr>
        <a:solidFill>
          <a:srgbClr val="EBEDFE"/>
        </a:solidFill>
      </p:bgPr>
    </p:bg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34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34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34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418" name="Google Shape;418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34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0" name="Google Shape;420;p34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21" name="Google Shape;421;p34"/>
          <p:cNvSpPr txBox="1"/>
          <p:nvPr>
            <p:ph idx="1" type="subTitle"/>
          </p:nvPr>
        </p:nvSpPr>
        <p:spPr>
          <a:xfrm>
            <a:off x="1034425" y="18377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22" name="Google Shape;422;p34"/>
          <p:cNvSpPr txBox="1"/>
          <p:nvPr>
            <p:ph idx="3" type="subTitle"/>
          </p:nvPr>
        </p:nvSpPr>
        <p:spPr>
          <a:xfrm>
            <a:off x="1034425" y="27942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23" name="Google Shape;423;p34"/>
          <p:cNvSpPr txBox="1"/>
          <p:nvPr>
            <p:ph idx="4" type="subTitle"/>
          </p:nvPr>
        </p:nvSpPr>
        <p:spPr>
          <a:xfrm>
            <a:off x="1034425" y="37669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424" name="Google Shape;424;p34"/>
          <p:cNvGrpSpPr/>
          <p:nvPr/>
        </p:nvGrpSpPr>
        <p:grpSpPr>
          <a:xfrm>
            <a:off x="323653" y="1804438"/>
            <a:ext cx="457200" cy="457200"/>
            <a:chOff x="1020916" y="1442088"/>
            <a:chExt cx="457200" cy="457200"/>
          </a:xfrm>
        </p:grpSpPr>
        <p:pic>
          <p:nvPicPr>
            <p:cNvPr id="425" name="Google Shape;425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6" name="Google Shape;426;p34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27" name="Google Shape;427;p34"/>
          <p:cNvGrpSpPr/>
          <p:nvPr/>
        </p:nvGrpSpPr>
        <p:grpSpPr>
          <a:xfrm>
            <a:off x="323653" y="2766575"/>
            <a:ext cx="457200" cy="457200"/>
            <a:chOff x="1020916" y="1442088"/>
            <a:chExt cx="457200" cy="457200"/>
          </a:xfrm>
        </p:grpSpPr>
        <p:pic>
          <p:nvPicPr>
            <p:cNvPr id="428" name="Google Shape;428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9" name="Google Shape;429;p34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30" name="Google Shape;430;p34"/>
          <p:cNvGrpSpPr/>
          <p:nvPr/>
        </p:nvGrpSpPr>
        <p:grpSpPr>
          <a:xfrm>
            <a:off x="323641" y="3729038"/>
            <a:ext cx="457200" cy="457200"/>
            <a:chOff x="1020916" y="1442088"/>
            <a:chExt cx="457200" cy="457200"/>
          </a:xfrm>
        </p:grpSpPr>
        <p:pic>
          <p:nvPicPr>
            <p:cNvPr id="431" name="Google Shape;431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2" name="Google Shape;432;p34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3 CfU 3 options - pink">
  <p:cSld name="TITLE_AND_TWO_COLUMNS_1_1_7_1_1_1_1">
    <p:bg>
      <p:bgPr>
        <a:solidFill>
          <a:srgbClr val="EBEDFE"/>
        </a:solidFill>
      </p:bgPr>
    </p:bg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Google Shape;434;p35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35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35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437" name="Google Shape;437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35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9" name="Google Shape;439;p35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40" name="Google Shape;440;p35"/>
          <p:cNvSpPr txBox="1"/>
          <p:nvPr>
            <p:ph idx="1" type="subTitle"/>
          </p:nvPr>
        </p:nvSpPr>
        <p:spPr>
          <a:xfrm>
            <a:off x="1034425" y="18377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41" name="Google Shape;441;p35"/>
          <p:cNvSpPr txBox="1"/>
          <p:nvPr>
            <p:ph idx="3" type="subTitle"/>
          </p:nvPr>
        </p:nvSpPr>
        <p:spPr>
          <a:xfrm>
            <a:off x="1034425" y="27942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42" name="Google Shape;442;p35"/>
          <p:cNvSpPr txBox="1"/>
          <p:nvPr>
            <p:ph idx="4" type="subTitle"/>
          </p:nvPr>
        </p:nvSpPr>
        <p:spPr>
          <a:xfrm>
            <a:off x="1034425" y="37669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443" name="Google Shape;443;p35"/>
          <p:cNvGrpSpPr/>
          <p:nvPr/>
        </p:nvGrpSpPr>
        <p:grpSpPr>
          <a:xfrm>
            <a:off x="323653" y="1804438"/>
            <a:ext cx="457200" cy="457200"/>
            <a:chOff x="1020916" y="1442088"/>
            <a:chExt cx="457200" cy="457200"/>
          </a:xfrm>
        </p:grpSpPr>
        <p:pic>
          <p:nvPicPr>
            <p:cNvPr id="444" name="Google Shape;444;p3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5" name="Google Shape;445;p35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46" name="Google Shape;446;p35"/>
          <p:cNvGrpSpPr/>
          <p:nvPr/>
        </p:nvGrpSpPr>
        <p:grpSpPr>
          <a:xfrm>
            <a:off x="323653" y="2766575"/>
            <a:ext cx="457200" cy="457200"/>
            <a:chOff x="1020916" y="1442088"/>
            <a:chExt cx="457200" cy="457200"/>
          </a:xfrm>
        </p:grpSpPr>
        <p:pic>
          <p:nvPicPr>
            <p:cNvPr id="447" name="Google Shape;447;p3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8" name="Google Shape;448;p35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49" name="Google Shape;449;p35"/>
          <p:cNvGrpSpPr/>
          <p:nvPr/>
        </p:nvGrpSpPr>
        <p:grpSpPr>
          <a:xfrm>
            <a:off x="323641" y="3729038"/>
            <a:ext cx="457200" cy="457200"/>
            <a:chOff x="1020916" y="1442088"/>
            <a:chExt cx="457200" cy="457200"/>
          </a:xfrm>
        </p:grpSpPr>
        <p:pic>
          <p:nvPicPr>
            <p:cNvPr id="450" name="Google Shape;450;p3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1" name="Google Shape;451;p35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4 CfU 4 options - purple">
  <p:cSld name="TITLE_AND_TWO_COLUMNS_1_1_8_1">
    <p:bg>
      <p:bgPr>
        <a:solidFill>
          <a:srgbClr val="EBEDFE"/>
        </a:solidFill>
      </p:bgPr>
    </p:bg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36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36"/>
          <p:cNvSpPr txBox="1"/>
          <p:nvPr>
            <p:ph type="title"/>
          </p:nvPr>
        </p:nvSpPr>
        <p:spPr>
          <a:xfrm>
            <a:off x="324000" y="809988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456" name="Google Shape;45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36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8" name="Google Shape;458;p36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59" name="Google Shape;459;p36"/>
          <p:cNvSpPr txBox="1"/>
          <p:nvPr>
            <p:ph idx="1" type="subTitle"/>
          </p:nvPr>
        </p:nvSpPr>
        <p:spPr>
          <a:xfrm>
            <a:off x="1034425" y="16853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60" name="Google Shape;460;p36"/>
          <p:cNvSpPr txBox="1"/>
          <p:nvPr>
            <p:ph idx="3" type="subTitle"/>
          </p:nvPr>
        </p:nvSpPr>
        <p:spPr>
          <a:xfrm>
            <a:off x="1034425" y="24894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61" name="Google Shape;461;p36"/>
          <p:cNvSpPr txBox="1"/>
          <p:nvPr>
            <p:ph idx="4" type="subTitle"/>
          </p:nvPr>
        </p:nvSpPr>
        <p:spPr>
          <a:xfrm>
            <a:off x="1034425" y="33097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62" name="Google Shape;462;p36"/>
          <p:cNvSpPr txBox="1"/>
          <p:nvPr>
            <p:ph idx="5" type="subTitle"/>
          </p:nvPr>
        </p:nvSpPr>
        <p:spPr>
          <a:xfrm>
            <a:off x="1034425" y="4113837"/>
            <a:ext cx="7506600" cy="36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463" name="Google Shape;463;p36"/>
          <p:cNvGrpSpPr/>
          <p:nvPr/>
        </p:nvGrpSpPr>
        <p:grpSpPr>
          <a:xfrm>
            <a:off x="323653" y="1652038"/>
            <a:ext cx="457200" cy="457200"/>
            <a:chOff x="1020916" y="1442088"/>
            <a:chExt cx="457200" cy="457200"/>
          </a:xfrm>
        </p:grpSpPr>
        <p:pic>
          <p:nvPicPr>
            <p:cNvPr id="464" name="Google Shape;464;p3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5" name="Google Shape;465;p36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66" name="Google Shape;466;p36"/>
          <p:cNvGrpSpPr/>
          <p:nvPr/>
        </p:nvGrpSpPr>
        <p:grpSpPr>
          <a:xfrm>
            <a:off x="323653" y="2461775"/>
            <a:ext cx="457200" cy="457200"/>
            <a:chOff x="1020916" y="1442088"/>
            <a:chExt cx="457200" cy="457200"/>
          </a:xfrm>
        </p:grpSpPr>
        <p:pic>
          <p:nvPicPr>
            <p:cNvPr id="467" name="Google Shape;467;p3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8" name="Google Shape;468;p36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69" name="Google Shape;469;p36"/>
          <p:cNvGrpSpPr/>
          <p:nvPr/>
        </p:nvGrpSpPr>
        <p:grpSpPr>
          <a:xfrm>
            <a:off x="323641" y="3271838"/>
            <a:ext cx="457200" cy="457200"/>
            <a:chOff x="1020916" y="1442088"/>
            <a:chExt cx="457200" cy="457200"/>
          </a:xfrm>
        </p:grpSpPr>
        <p:pic>
          <p:nvPicPr>
            <p:cNvPr id="470" name="Google Shape;470;p3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1" name="Google Shape;471;p36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72" name="Google Shape;472;p36"/>
          <p:cNvGrpSpPr/>
          <p:nvPr/>
        </p:nvGrpSpPr>
        <p:grpSpPr>
          <a:xfrm>
            <a:off x="323641" y="4081763"/>
            <a:ext cx="457200" cy="457200"/>
            <a:chOff x="1020916" y="1442088"/>
            <a:chExt cx="457200" cy="457200"/>
          </a:xfrm>
        </p:grpSpPr>
        <p:pic>
          <p:nvPicPr>
            <p:cNvPr id="473" name="Google Shape;473;p3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4" name="Google Shape;474;p36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d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4 CfU 4 options - jade">
  <p:cSld name="TITLE_AND_TWO_COLUMNS_1_1_8_1_1_1">
    <p:bg>
      <p:bgPr>
        <a:solidFill>
          <a:srgbClr val="EBEDFE"/>
        </a:solid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37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37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37"/>
          <p:cNvSpPr txBox="1"/>
          <p:nvPr>
            <p:ph type="title"/>
          </p:nvPr>
        </p:nvSpPr>
        <p:spPr>
          <a:xfrm>
            <a:off x="324000" y="809988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479" name="Google Shape;47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37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1" name="Google Shape;481;p37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482" name="Google Shape;482;p37"/>
          <p:cNvSpPr txBox="1"/>
          <p:nvPr>
            <p:ph idx="1" type="subTitle"/>
          </p:nvPr>
        </p:nvSpPr>
        <p:spPr>
          <a:xfrm>
            <a:off x="1034425" y="16853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483" name="Google Shape;483;p37"/>
          <p:cNvSpPr txBox="1"/>
          <p:nvPr>
            <p:ph idx="3" type="subTitle"/>
          </p:nvPr>
        </p:nvSpPr>
        <p:spPr>
          <a:xfrm>
            <a:off x="1034425" y="24894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484" name="Google Shape;484;p37"/>
          <p:cNvSpPr txBox="1"/>
          <p:nvPr>
            <p:ph idx="4" type="subTitle"/>
          </p:nvPr>
        </p:nvSpPr>
        <p:spPr>
          <a:xfrm>
            <a:off x="1034425" y="33097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485" name="Google Shape;485;p37"/>
          <p:cNvSpPr txBox="1"/>
          <p:nvPr>
            <p:ph idx="5" type="subTitle"/>
          </p:nvPr>
        </p:nvSpPr>
        <p:spPr>
          <a:xfrm>
            <a:off x="1034425" y="4113837"/>
            <a:ext cx="7506600" cy="36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>
            <a:pPr>
              <a:defRPr/>
            </a:pPr>
          </a:p>
        </p:txBody>
      </p:sp>
      <p:grpSp>
        <p:nvGrpSpPr>
          <p:cNvPr id="486" name="Google Shape;486;p37"/>
          <p:cNvGrpSpPr/>
          <p:nvPr/>
        </p:nvGrpSpPr>
        <p:grpSpPr>
          <a:xfrm>
            <a:off x="323653" y="1652038"/>
            <a:ext cx="457200" cy="457200"/>
            <a:chOff x="1020916" y="1442088"/>
            <a:chExt cx="457200" cy="457200"/>
          </a:xfrm>
        </p:grpSpPr>
        <p:pic>
          <p:nvPicPr>
            <p:cNvPr id="487" name="Google Shape;487;p3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8" name="Google Shape;488;p37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89" name="Google Shape;489;p37"/>
          <p:cNvGrpSpPr/>
          <p:nvPr/>
        </p:nvGrpSpPr>
        <p:grpSpPr>
          <a:xfrm>
            <a:off x="323653" y="2461775"/>
            <a:ext cx="457200" cy="457200"/>
            <a:chOff x="1020916" y="1442088"/>
            <a:chExt cx="457200" cy="457200"/>
          </a:xfrm>
        </p:grpSpPr>
        <p:pic>
          <p:nvPicPr>
            <p:cNvPr id="490" name="Google Shape;490;p3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1" name="Google Shape;491;p37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92" name="Google Shape;492;p37"/>
          <p:cNvGrpSpPr/>
          <p:nvPr/>
        </p:nvGrpSpPr>
        <p:grpSpPr>
          <a:xfrm>
            <a:off x="323641" y="3271838"/>
            <a:ext cx="457200" cy="457200"/>
            <a:chOff x="1020916" y="1442088"/>
            <a:chExt cx="457200" cy="457200"/>
          </a:xfrm>
        </p:grpSpPr>
        <p:pic>
          <p:nvPicPr>
            <p:cNvPr id="493" name="Google Shape;493;p3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4" name="Google Shape;494;p37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95" name="Google Shape;495;p37"/>
          <p:cNvGrpSpPr/>
          <p:nvPr/>
        </p:nvGrpSpPr>
        <p:grpSpPr>
          <a:xfrm>
            <a:off x="323641" y="4081763"/>
            <a:ext cx="457200" cy="457200"/>
            <a:chOff x="1020916" y="1442088"/>
            <a:chExt cx="457200" cy="457200"/>
          </a:xfrm>
        </p:grpSpPr>
        <p:pic>
          <p:nvPicPr>
            <p:cNvPr id="496" name="Google Shape;496;p3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7" name="Google Shape;497;p37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d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4 CfU 4 options - blue">
  <p:cSld name="TITLE_AND_TWO_COLUMNS_1_1_8_2">
    <p:bg>
      <p:bgPr>
        <a:solidFill>
          <a:srgbClr val="EBEDFE"/>
        </a:solidFill>
      </p:bgPr>
    </p:bg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Google Shape;499;p38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38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38"/>
          <p:cNvSpPr txBox="1"/>
          <p:nvPr>
            <p:ph type="title"/>
          </p:nvPr>
        </p:nvSpPr>
        <p:spPr>
          <a:xfrm>
            <a:off x="324000" y="809988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02" name="Google Shape;502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38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4" name="Google Shape;504;p38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05" name="Google Shape;505;p38"/>
          <p:cNvSpPr txBox="1"/>
          <p:nvPr>
            <p:ph idx="1" type="subTitle"/>
          </p:nvPr>
        </p:nvSpPr>
        <p:spPr>
          <a:xfrm>
            <a:off x="1034425" y="16853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06" name="Google Shape;506;p38"/>
          <p:cNvSpPr txBox="1"/>
          <p:nvPr>
            <p:ph idx="3" type="subTitle"/>
          </p:nvPr>
        </p:nvSpPr>
        <p:spPr>
          <a:xfrm>
            <a:off x="1034425" y="24894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07" name="Google Shape;507;p38"/>
          <p:cNvSpPr txBox="1"/>
          <p:nvPr>
            <p:ph idx="4" type="subTitle"/>
          </p:nvPr>
        </p:nvSpPr>
        <p:spPr>
          <a:xfrm>
            <a:off x="1034425" y="33097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08" name="Google Shape;508;p38"/>
          <p:cNvSpPr txBox="1"/>
          <p:nvPr>
            <p:ph idx="5" type="subTitle"/>
          </p:nvPr>
        </p:nvSpPr>
        <p:spPr>
          <a:xfrm>
            <a:off x="1034425" y="4113837"/>
            <a:ext cx="7506600" cy="36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509" name="Google Shape;509;p38"/>
          <p:cNvGrpSpPr/>
          <p:nvPr/>
        </p:nvGrpSpPr>
        <p:grpSpPr>
          <a:xfrm>
            <a:off x="323653" y="1652038"/>
            <a:ext cx="457200" cy="457200"/>
            <a:chOff x="1020916" y="1442088"/>
            <a:chExt cx="457200" cy="457200"/>
          </a:xfrm>
        </p:grpSpPr>
        <p:pic>
          <p:nvPicPr>
            <p:cNvPr id="510" name="Google Shape;510;p3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1" name="Google Shape;511;p38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12" name="Google Shape;512;p38"/>
          <p:cNvGrpSpPr/>
          <p:nvPr/>
        </p:nvGrpSpPr>
        <p:grpSpPr>
          <a:xfrm>
            <a:off x="323653" y="2461775"/>
            <a:ext cx="457200" cy="457200"/>
            <a:chOff x="1020916" y="1442088"/>
            <a:chExt cx="457200" cy="457200"/>
          </a:xfrm>
        </p:grpSpPr>
        <p:pic>
          <p:nvPicPr>
            <p:cNvPr id="513" name="Google Shape;513;p3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4" name="Google Shape;514;p38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15" name="Google Shape;515;p38"/>
          <p:cNvGrpSpPr/>
          <p:nvPr/>
        </p:nvGrpSpPr>
        <p:grpSpPr>
          <a:xfrm>
            <a:off x="323641" y="3271838"/>
            <a:ext cx="457200" cy="457200"/>
            <a:chOff x="1020916" y="1442088"/>
            <a:chExt cx="457200" cy="457200"/>
          </a:xfrm>
        </p:grpSpPr>
        <p:pic>
          <p:nvPicPr>
            <p:cNvPr id="516" name="Google Shape;516;p3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7" name="Google Shape;517;p38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18" name="Google Shape;518;p38"/>
          <p:cNvGrpSpPr/>
          <p:nvPr/>
        </p:nvGrpSpPr>
        <p:grpSpPr>
          <a:xfrm>
            <a:off x="323641" y="4081763"/>
            <a:ext cx="457200" cy="457200"/>
            <a:chOff x="1020916" y="1442088"/>
            <a:chExt cx="457200" cy="457200"/>
          </a:xfrm>
        </p:grpSpPr>
        <p:pic>
          <p:nvPicPr>
            <p:cNvPr id="519" name="Google Shape;519;p3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0" name="Google Shape;520;p38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d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4 CfU 4 options - pink">
  <p:cSld name="TITLE_AND_TWO_COLUMNS_1_1_8_1_1_1_1">
    <p:bg>
      <p:bgPr>
        <a:solidFill>
          <a:srgbClr val="EBEDFE"/>
        </a:solidFill>
      </p:bgPr>
    </p:bg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Google Shape;522;p39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39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39"/>
          <p:cNvSpPr txBox="1"/>
          <p:nvPr>
            <p:ph type="title"/>
          </p:nvPr>
        </p:nvSpPr>
        <p:spPr>
          <a:xfrm>
            <a:off x="324000" y="809988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25" name="Google Shape;525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39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27" name="Google Shape;527;p39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8" name="Google Shape;528;p39"/>
          <p:cNvSpPr txBox="1"/>
          <p:nvPr>
            <p:ph idx="1" type="subTitle"/>
          </p:nvPr>
        </p:nvSpPr>
        <p:spPr>
          <a:xfrm>
            <a:off x="1034425" y="16853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29" name="Google Shape;529;p39"/>
          <p:cNvSpPr txBox="1"/>
          <p:nvPr>
            <p:ph idx="3" type="subTitle"/>
          </p:nvPr>
        </p:nvSpPr>
        <p:spPr>
          <a:xfrm>
            <a:off x="1034425" y="24894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30" name="Google Shape;530;p39"/>
          <p:cNvSpPr txBox="1"/>
          <p:nvPr>
            <p:ph idx="4" type="subTitle"/>
          </p:nvPr>
        </p:nvSpPr>
        <p:spPr>
          <a:xfrm>
            <a:off x="1034425" y="33097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31" name="Google Shape;531;p39"/>
          <p:cNvSpPr txBox="1"/>
          <p:nvPr>
            <p:ph idx="5" type="subTitle"/>
          </p:nvPr>
        </p:nvSpPr>
        <p:spPr>
          <a:xfrm>
            <a:off x="1034425" y="4113837"/>
            <a:ext cx="7506600" cy="36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532" name="Google Shape;532;p39"/>
          <p:cNvGrpSpPr/>
          <p:nvPr/>
        </p:nvGrpSpPr>
        <p:grpSpPr>
          <a:xfrm>
            <a:off x="323653" y="1652038"/>
            <a:ext cx="457200" cy="457200"/>
            <a:chOff x="1020916" y="1442088"/>
            <a:chExt cx="457200" cy="457200"/>
          </a:xfrm>
        </p:grpSpPr>
        <p:pic>
          <p:nvPicPr>
            <p:cNvPr id="533" name="Google Shape;533;p3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4" name="Google Shape;534;p39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35" name="Google Shape;535;p39"/>
          <p:cNvGrpSpPr/>
          <p:nvPr/>
        </p:nvGrpSpPr>
        <p:grpSpPr>
          <a:xfrm>
            <a:off x="323653" y="2461775"/>
            <a:ext cx="457200" cy="457200"/>
            <a:chOff x="1020916" y="1442088"/>
            <a:chExt cx="457200" cy="457200"/>
          </a:xfrm>
        </p:grpSpPr>
        <p:pic>
          <p:nvPicPr>
            <p:cNvPr id="536" name="Google Shape;536;p3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7" name="Google Shape;537;p39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38" name="Google Shape;538;p39"/>
          <p:cNvGrpSpPr/>
          <p:nvPr/>
        </p:nvGrpSpPr>
        <p:grpSpPr>
          <a:xfrm>
            <a:off x="323641" y="3271838"/>
            <a:ext cx="457200" cy="457200"/>
            <a:chOff x="1020916" y="1442088"/>
            <a:chExt cx="457200" cy="457200"/>
          </a:xfrm>
        </p:grpSpPr>
        <p:pic>
          <p:nvPicPr>
            <p:cNvPr id="539" name="Google Shape;539;p3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0" name="Google Shape;540;p39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41" name="Google Shape;541;p39"/>
          <p:cNvGrpSpPr/>
          <p:nvPr/>
        </p:nvGrpSpPr>
        <p:grpSpPr>
          <a:xfrm>
            <a:off x="323641" y="4081763"/>
            <a:ext cx="457200" cy="457200"/>
            <a:chOff x="1020916" y="1442088"/>
            <a:chExt cx="457200" cy="457200"/>
          </a:xfrm>
        </p:grpSpPr>
        <p:pic>
          <p:nvPicPr>
            <p:cNvPr id="542" name="Google Shape;542;p3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3" name="Google Shape;543;p39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d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5 CfU 3 image options - purple">
  <p:cSld name="TITLE_AND_TWO_COLUMNS_1_1_7_1_1_2">
    <p:bg>
      <p:bgPr>
        <a:solidFill>
          <a:srgbClr val="EBEDFE"/>
        </a:solidFill>
      </p:bgPr>
    </p:bg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5" name="Google Shape;545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40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40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48" name="Google Shape;54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40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50" name="Google Shape;550;p40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51" name="Google Shape;551;p40"/>
          <p:cNvSpPr/>
          <p:nvPr>
            <p:ph idx="3" type="pic"/>
          </p:nvPr>
        </p:nvSpPr>
        <p:spPr>
          <a:xfrm>
            <a:off x="3240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552" name="Google Shape;552;p40"/>
          <p:cNvSpPr/>
          <p:nvPr>
            <p:ph idx="4" type="pic"/>
          </p:nvPr>
        </p:nvSpPr>
        <p:spPr>
          <a:xfrm>
            <a:off x="62568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553" name="Google Shape;553;p40"/>
          <p:cNvSpPr/>
          <p:nvPr>
            <p:ph idx="5" type="pic"/>
          </p:nvPr>
        </p:nvSpPr>
        <p:spPr>
          <a:xfrm>
            <a:off x="32943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grpSp>
        <p:nvGrpSpPr>
          <p:cNvPr id="554" name="Google Shape;554;p40"/>
          <p:cNvGrpSpPr/>
          <p:nvPr/>
        </p:nvGrpSpPr>
        <p:grpSpPr>
          <a:xfrm>
            <a:off x="1381028" y="4148538"/>
            <a:ext cx="457200" cy="457200"/>
            <a:chOff x="1020916" y="1442088"/>
            <a:chExt cx="457200" cy="457200"/>
          </a:xfrm>
        </p:grpSpPr>
        <p:pic>
          <p:nvPicPr>
            <p:cNvPr id="555" name="Google Shape;555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6" name="Google Shape;556;p40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57" name="Google Shape;557;p40"/>
          <p:cNvGrpSpPr/>
          <p:nvPr/>
        </p:nvGrpSpPr>
        <p:grpSpPr>
          <a:xfrm>
            <a:off x="4331066" y="4148550"/>
            <a:ext cx="457200" cy="457200"/>
            <a:chOff x="1020916" y="1442088"/>
            <a:chExt cx="457200" cy="457200"/>
          </a:xfrm>
        </p:grpSpPr>
        <p:pic>
          <p:nvPicPr>
            <p:cNvPr id="558" name="Google Shape;558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9" name="Google Shape;559;p40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60" name="Google Shape;560;p40"/>
          <p:cNvGrpSpPr/>
          <p:nvPr/>
        </p:nvGrpSpPr>
        <p:grpSpPr>
          <a:xfrm>
            <a:off x="7305791" y="4148538"/>
            <a:ext cx="457200" cy="457200"/>
            <a:chOff x="1020916" y="1442088"/>
            <a:chExt cx="457200" cy="457200"/>
          </a:xfrm>
        </p:grpSpPr>
        <p:pic>
          <p:nvPicPr>
            <p:cNvPr id="561" name="Google Shape;561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2" name="Google Shape;562;p40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History" showMasterSp="0">
  <p:cSld name="Title Slide 2_1_1_1_1">
    <p:bg>
      <p:bgPr>
        <a:solidFill>
          <a:srgbClr val="EBEDFE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5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859400" cy="127996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5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History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7" name="Google Shape;37;p5"/>
          <p:cNvSpPr txBox="1"/>
          <p:nvPr>
            <p:ph idx="1" type="subTitle"/>
          </p:nvPr>
        </p:nvSpPr>
        <p:spPr>
          <a:xfrm>
            <a:off x="890225" y="4327975"/>
            <a:ext cx="5804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39" name="Google Shape;39;p5"/>
          <p:cNvSpPr txBox="1"/>
          <p:nvPr/>
        </p:nvSpPr>
        <p:spPr>
          <a:xfrm>
            <a:off x="323850" y="4321250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 Light"/>
                <a:ea typeface="Lexend Light"/>
                <a:cs typeface="Lexend Light"/>
                <a:sym typeface="Lexend Light"/>
              </a:rPr>
              <a:t>Cutub:</a:t>
            </a:r>
            <a:endParaRPr sz="1400">
              <a:latin typeface="Lexend Light"/>
              <a:ea typeface="Lexend Light"/>
              <a:cs typeface="Lexend Light"/>
              <a:sym typeface="Lexend Light"/>
            </a:endParaRPr>
          </a:p>
        </p:txBody>
      </p:sp>
      <p:grpSp>
        <p:nvGrpSpPr>
          <p:cNvPr id="40" name="Google Shape;40;p5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41" name="Google Shape;41;p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" name="Google Shape;42;p5"/>
            <p:cNvSpPr/>
            <p:nvPr/>
          </p:nvSpPr>
          <p:spPr>
            <a:xfrm>
              <a:off x="6860400" y="1205850"/>
              <a:ext cx="1959600" cy="13659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3" name="Google Shape;43;p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378432">
              <a:off x="7001357" y="1317070"/>
              <a:ext cx="1677682" cy="11434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5 CfU 3 image options - jade">
  <p:cSld name="TITLE_AND_TWO_COLUMNS_1_1_7_1_1_1_2">
    <p:bg>
      <p:bgPr>
        <a:solidFill>
          <a:srgbClr val="EBEDFE"/>
        </a:solidFill>
      </p:bgPr>
    </p:bg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41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41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41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67" name="Google Shape;567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41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69" name="Google Shape;569;p41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70" name="Google Shape;570;p41"/>
          <p:cNvSpPr/>
          <p:nvPr>
            <p:ph idx="3" type="pic"/>
          </p:nvPr>
        </p:nvSpPr>
        <p:spPr>
          <a:xfrm>
            <a:off x="3240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571" name="Google Shape;571;p41"/>
          <p:cNvSpPr/>
          <p:nvPr>
            <p:ph idx="4" type="pic"/>
          </p:nvPr>
        </p:nvSpPr>
        <p:spPr>
          <a:xfrm>
            <a:off x="62568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572" name="Google Shape;572;p41"/>
          <p:cNvSpPr/>
          <p:nvPr>
            <p:ph idx="5" type="pic"/>
          </p:nvPr>
        </p:nvSpPr>
        <p:spPr>
          <a:xfrm>
            <a:off x="32943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grpSp>
        <p:nvGrpSpPr>
          <p:cNvPr id="573" name="Google Shape;573;p41"/>
          <p:cNvGrpSpPr/>
          <p:nvPr/>
        </p:nvGrpSpPr>
        <p:grpSpPr>
          <a:xfrm>
            <a:off x="1381028" y="4148538"/>
            <a:ext cx="457200" cy="457200"/>
            <a:chOff x="1020916" y="1442088"/>
            <a:chExt cx="457200" cy="457200"/>
          </a:xfrm>
        </p:grpSpPr>
        <p:pic>
          <p:nvPicPr>
            <p:cNvPr id="574" name="Google Shape;574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5" name="Google Shape;575;p41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76" name="Google Shape;576;p41"/>
          <p:cNvGrpSpPr/>
          <p:nvPr/>
        </p:nvGrpSpPr>
        <p:grpSpPr>
          <a:xfrm>
            <a:off x="4331066" y="4148550"/>
            <a:ext cx="457200" cy="457200"/>
            <a:chOff x="1020916" y="1442088"/>
            <a:chExt cx="457200" cy="457200"/>
          </a:xfrm>
        </p:grpSpPr>
        <p:pic>
          <p:nvPicPr>
            <p:cNvPr id="577" name="Google Shape;577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8" name="Google Shape;578;p41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79" name="Google Shape;579;p41"/>
          <p:cNvGrpSpPr/>
          <p:nvPr/>
        </p:nvGrpSpPr>
        <p:grpSpPr>
          <a:xfrm>
            <a:off x="7305791" y="4148538"/>
            <a:ext cx="457200" cy="457200"/>
            <a:chOff x="1020916" y="1442088"/>
            <a:chExt cx="457200" cy="457200"/>
          </a:xfrm>
        </p:grpSpPr>
        <p:pic>
          <p:nvPicPr>
            <p:cNvPr id="580" name="Google Shape;580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1" name="Google Shape;581;p41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5 CfU 3  image options - blue ">
  <p:cSld name="TITLE_AND_TWO_COLUMNS_1_1_7_2_1">
    <p:bg>
      <p:bgPr>
        <a:solidFill>
          <a:srgbClr val="EBEDFE"/>
        </a:solidFill>
      </p:bgPr>
    </p:bg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Google Shape;583;p42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42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42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86" name="Google Shape;586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42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88" name="Google Shape;588;p42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89" name="Google Shape;589;p42"/>
          <p:cNvSpPr/>
          <p:nvPr>
            <p:ph idx="3" type="pic"/>
          </p:nvPr>
        </p:nvSpPr>
        <p:spPr>
          <a:xfrm>
            <a:off x="3240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590" name="Google Shape;590;p42"/>
          <p:cNvSpPr/>
          <p:nvPr>
            <p:ph idx="4" type="pic"/>
          </p:nvPr>
        </p:nvSpPr>
        <p:spPr>
          <a:xfrm>
            <a:off x="62568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591" name="Google Shape;591;p42"/>
          <p:cNvSpPr/>
          <p:nvPr>
            <p:ph idx="5" type="pic"/>
          </p:nvPr>
        </p:nvSpPr>
        <p:spPr>
          <a:xfrm>
            <a:off x="32943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grpSp>
        <p:nvGrpSpPr>
          <p:cNvPr id="592" name="Google Shape;592;p42"/>
          <p:cNvGrpSpPr/>
          <p:nvPr/>
        </p:nvGrpSpPr>
        <p:grpSpPr>
          <a:xfrm>
            <a:off x="1381028" y="4148538"/>
            <a:ext cx="457200" cy="457200"/>
            <a:chOff x="1020916" y="1442088"/>
            <a:chExt cx="457200" cy="457200"/>
          </a:xfrm>
        </p:grpSpPr>
        <p:pic>
          <p:nvPicPr>
            <p:cNvPr id="593" name="Google Shape;593;p4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4" name="Google Shape;594;p42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95" name="Google Shape;595;p42"/>
          <p:cNvGrpSpPr/>
          <p:nvPr/>
        </p:nvGrpSpPr>
        <p:grpSpPr>
          <a:xfrm>
            <a:off x="4331066" y="4148550"/>
            <a:ext cx="457200" cy="457200"/>
            <a:chOff x="1020916" y="1442088"/>
            <a:chExt cx="457200" cy="457200"/>
          </a:xfrm>
        </p:grpSpPr>
        <p:pic>
          <p:nvPicPr>
            <p:cNvPr id="596" name="Google Shape;596;p4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7" name="Google Shape;597;p42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98" name="Google Shape;598;p42"/>
          <p:cNvGrpSpPr/>
          <p:nvPr/>
        </p:nvGrpSpPr>
        <p:grpSpPr>
          <a:xfrm>
            <a:off x="7305791" y="4148538"/>
            <a:ext cx="457200" cy="457200"/>
            <a:chOff x="1020916" y="1442088"/>
            <a:chExt cx="457200" cy="457200"/>
          </a:xfrm>
        </p:grpSpPr>
        <p:pic>
          <p:nvPicPr>
            <p:cNvPr id="599" name="Google Shape;599;p4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0" name="Google Shape;600;p42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5 CfU 3 image options - pink">
  <p:cSld name="TITLE_AND_TWO_COLUMNS_1_1_7_1_1_1_1_1">
    <p:bg>
      <p:bgPr>
        <a:solidFill>
          <a:srgbClr val="EBEDFE"/>
        </a:solidFill>
      </p:bgPr>
    </p:bg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2" name="Google Shape;602;p43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43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43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605" name="Google Shape;605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43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07" name="Google Shape;607;p43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08" name="Google Shape;608;p43"/>
          <p:cNvSpPr/>
          <p:nvPr>
            <p:ph idx="3" type="pic"/>
          </p:nvPr>
        </p:nvSpPr>
        <p:spPr>
          <a:xfrm>
            <a:off x="3240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609" name="Google Shape;609;p43"/>
          <p:cNvSpPr/>
          <p:nvPr>
            <p:ph idx="4" type="pic"/>
          </p:nvPr>
        </p:nvSpPr>
        <p:spPr>
          <a:xfrm>
            <a:off x="62568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610" name="Google Shape;610;p43"/>
          <p:cNvSpPr/>
          <p:nvPr>
            <p:ph idx="5" type="pic"/>
          </p:nvPr>
        </p:nvSpPr>
        <p:spPr>
          <a:xfrm>
            <a:off x="32943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grpSp>
        <p:nvGrpSpPr>
          <p:cNvPr id="611" name="Google Shape;611;p43"/>
          <p:cNvGrpSpPr/>
          <p:nvPr/>
        </p:nvGrpSpPr>
        <p:grpSpPr>
          <a:xfrm>
            <a:off x="1381028" y="4148538"/>
            <a:ext cx="457200" cy="457200"/>
            <a:chOff x="1020916" y="1442088"/>
            <a:chExt cx="457200" cy="457200"/>
          </a:xfrm>
        </p:grpSpPr>
        <p:pic>
          <p:nvPicPr>
            <p:cNvPr id="612" name="Google Shape;612;p4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3" name="Google Shape;613;p43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614" name="Google Shape;614;p43"/>
          <p:cNvGrpSpPr/>
          <p:nvPr/>
        </p:nvGrpSpPr>
        <p:grpSpPr>
          <a:xfrm>
            <a:off x="4331066" y="4148550"/>
            <a:ext cx="457200" cy="457200"/>
            <a:chOff x="1020916" y="1442088"/>
            <a:chExt cx="457200" cy="457200"/>
          </a:xfrm>
        </p:grpSpPr>
        <p:pic>
          <p:nvPicPr>
            <p:cNvPr id="615" name="Google Shape;615;p4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6" name="Google Shape;616;p43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617" name="Google Shape;617;p43"/>
          <p:cNvGrpSpPr/>
          <p:nvPr/>
        </p:nvGrpSpPr>
        <p:grpSpPr>
          <a:xfrm>
            <a:off x="7305791" y="4148538"/>
            <a:ext cx="457200" cy="457200"/>
            <a:chOff x="1020916" y="1442088"/>
            <a:chExt cx="457200" cy="457200"/>
          </a:xfrm>
        </p:grpSpPr>
        <p:pic>
          <p:nvPicPr>
            <p:cNvPr id="618" name="Google Shape;618;p4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9" name="Google Shape;619;p43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6 CfU blank - purple ">
  <p:cSld name="TITLE_AND_TWO_COLUMNS_1_1_6_2">
    <p:bg>
      <p:bgPr>
        <a:solidFill>
          <a:srgbClr val="EBEDFE"/>
        </a:solidFill>
      </p:bgPr>
    </p:bg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1" name="Google Shape;621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44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44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>
              <a:defRPr/>
            </a:pPr>
          </a:p>
        </p:txBody>
      </p:sp>
      <p:pic>
        <p:nvPicPr>
          <p:cNvPr id="624" name="Google Shape;624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44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26" name="Google Shape;626;p44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6 CfU blank - jade ">
  <p:cSld name="TITLE_AND_TWO_COLUMNS_1_1_6_2_3_1">
    <p:bg>
      <p:bgPr>
        <a:solidFill>
          <a:srgbClr val="EBEDFE"/>
        </a:solidFill>
      </p:bgPr>
    </p:bg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" name="Google Shape;628;p45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45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p45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pic>
        <p:nvPicPr>
          <p:cNvPr id="631" name="Google Shape;631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45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33" name="Google Shape;633;p45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6 CfU blank - blue ">
  <p:cSld name="TITLE_AND_TWO_COLUMNS_1_1_6_3">
    <p:bg>
      <p:bgPr>
        <a:solidFill>
          <a:srgbClr val="EBEDFE"/>
        </a:solidFill>
      </p:bgPr>
    </p:bg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" name="Google Shape;635;p46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Google Shape;636;p46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46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pic>
        <p:nvPicPr>
          <p:cNvPr id="638" name="Google Shape;638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p46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0" name="Google Shape;640;p46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6 CfU blank - pink ">
  <p:cSld name="TITLE_AND_TWO_COLUMNS_1_1_6_2_3_1_1">
    <p:bg>
      <p:bgPr>
        <a:solidFill>
          <a:srgbClr val="EBEDFE"/>
        </a:solidFill>
      </p:bgPr>
    </p:bg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2" name="Google Shape;642;p47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p47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p47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pic>
        <p:nvPicPr>
          <p:cNvPr id="645" name="Google Shape;645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47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7" name="Google Shape;647;p47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7 Practice - purple ">
  <p:cSld name="TITLE_AND_TWO_COLUMNS_1_1_5_1_3_1_1"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Google Shape;649;p4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48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48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pic>
        <p:nvPicPr>
          <p:cNvPr id="652" name="Google Shape;652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17493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48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Layli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54" name="Google Shape;654;p48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pPr>
              <a:defRPr/>
            </a:pPr>
          </a:p>
        </p:txBody>
      </p:sp>
      <p:sp>
        <p:nvSpPr>
          <p:cNvPr id="655" name="Google Shape;655;p48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Hawsha A</a:t>
            </a:r>
            <a:endParaRPr b="1" sz="1400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7 Practice - jade">
  <p:cSld name="TITLE_AND_TWO_COLUMNS_1_1_5_1_3_1_1_1_1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7" name="Google Shape;657;p49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49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49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660" name="Google Shape;660;p49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Layli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661" name="Google Shape;661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17493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62" name="Google Shape;662;p49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pPr>
              <a:defRPr/>
            </a:pPr>
          </a:p>
        </p:txBody>
      </p:sp>
      <p:sp>
        <p:nvSpPr>
          <p:cNvPr id="663" name="Google Shape;663;p49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Hawsha B</a:t>
            </a:r>
            <a:endParaRPr b="1" sz="1400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7 Practice - blue ">
  <p:cSld name="TITLE_AND_TWO_COLUMNS_1_1_5_1_3_1_2"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Google Shape;665;p50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50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50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668" name="Google Shape;668;p50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Layli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669" name="Google Shape;669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17493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50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pPr>
              <a:defRPr/>
            </a:pPr>
          </a:p>
        </p:txBody>
      </p:sp>
      <p:sp>
        <p:nvSpPr>
          <p:cNvPr id="671" name="Google Shape;671;p50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Hawsha C</a:t>
            </a:r>
            <a:endParaRPr b="1" sz="1400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Music" showMasterSp="0">
  <p:cSld name="Title Slide 2_1_1_1_1_1">
    <p:bg>
      <p:bgPr>
        <a:solidFill>
          <a:srgbClr val="EBEDFE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56975" y="0"/>
            <a:ext cx="2987025" cy="3854074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Music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" name="Google Shape;48;p6"/>
          <p:cNvSpPr txBox="1"/>
          <p:nvPr>
            <p:ph idx="1" type="subTitle"/>
          </p:nvPr>
        </p:nvSpPr>
        <p:spPr>
          <a:xfrm>
            <a:off x="890225" y="4327975"/>
            <a:ext cx="57870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50" name="Google Shape;50;p6"/>
          <p:cNvSpPr txBox="1"/>
          <p:nvPr/>
        </p:nvSpPr>
        <p:spPr>
          <a:xfrm>
            <a:off x="323850" y="4321250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 Light"/>
                <a:ea typeface="Lexend Light"/>
                <a:cs typeface="Lexend Light"/>
                <a:sym typeface="Lexend Light"/>
              </a:rPr>
              <a:t>Cutub:</a:t>
            </a:r>
            <a:endParaRPr sz="1400">
              <a:latin typeface="Lexend Light"/>
              <a:ea typeface="Lexend Light"/>
              <a:cs typeface="Lexend Light"/>
              <a:sym typeface="Lexend Light"/>
            </a:endParaRPr>
          </a:p>
        </p:txBody>
      </p:sp>
      <p:pic>
        <p:nvPicPr>
          <p:cNvPr id="51" name="Google Shape;51;p6"/>
          <p:cNvPicPr preferRelativeResize="0"/>
          <p:nvPr/>
        </p:nvPicPr>
        <p:blipFill rotWithShape="1">
          <a:blip r:embed="rId4">
            <a:alphaModFix/>
          </a:blip>
          <a:srcRect b="0" l="6209" r="6209" t="0"/>
          <a:stretch/>
        </p:blipFill>
        <p:spPr>
          <a:xfrm>
            <a:off x="324000" y="4008600"/>
            <a:ext cx="661625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7 Practice - pink">
  <p:cSld name="TITLE_AND_TWO_COLUMNS_1_1_5_1_3_1_1_1_1_1"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3" name="Google Shape;673;p51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74" name="Google Shape;674;p51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p51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676" name="Google Shape;676;p51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Layli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677" name="Google Shape;67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17493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51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79" name="Google Shape;679;p51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Hawsha D</a:t>
            </a:r>
            <a:endParaRPr b="1" sz="1400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8 Feedback - purple">
  <p:cSld name="TITLE_AND_TWO_COLUMNS_1_1_5_1_3_1_1_1">
    <p:bg>
      <p:bgPr>
        <a:solidFill>
          <a:srgbClr val="EBEDFE"/>
        </a:solidFill>
      </p:bgPr>
    </p:bg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1" name="Google Shape;681;p5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p52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52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pic>
        <p:nvPicPr>
          <p:cNvPr id="684" name="Google Shape;684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85" name="Google Shape;685;p52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Jawaab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86" name="Google Shape;686;p52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pPr>
              <a:defRPr/>
            </a:pPr>
          </a:p>
        </p:txBody>
      </p:sp>
      <p:sp>
        <p:nvSpPr>
          <p:cNvPr id="687" name="Google Shape;687;p52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Hawsha A</a:t>
            </a:r>
            <a:endParaRPr b="1" sz="1400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8 Feedback - jade">
  <p:cSld name="TITLE_AND_TWO_COLUMNS_1_1_5_1_3_1_1_1_1_2">
    <p:bg>
      <p:bgPr>
        <a:solidFill>
          <a:srgbClr val="EBEDFE"/>
        </a:solidFill>
      </p:bgPr>
    </p:bg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Google Shape;689;p53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53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53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692" name="Google Shape;692;p53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Jawaab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693" name="Google Shape;693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94" name="Google Shape;694;p53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pPr>
              <a:defRPr/>
            </a:pPr>
          </a:p>
        </p:txBody>
      </p:sp>
      <p:sp>
        <p:nvSpPr>
          <p:cNvPr id="695" name="Google Shape;695;p53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Hawsha B</a:t>
            </a:r>
            <a:endParaRPr b="1" sz="1400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8 Feedback - blue">
  <p:cSld name="TITLE_AND_TWO_COLUMNS_1_1_5_1_3_1_2_1">
    <p:bg>
      <p:bgPr>
        <a:solidFill>
          <a:srgbClr val="EBEDFE"/>
        </a:solidFill>
      </p:bgPr>
    </p:bg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7" name="Google Shape;697;p54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Google Shape;698;p54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54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700" name="Google Shape;700;p54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Jawaab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01" name="Google Shape;701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54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pPr>
              <a:defRPr/>
            </a:pPr>
          </a:p>
        </p:txBody>
      </p:sp>
      <p:sp>
        <p:nvSpPr>
          <p:cNvPr id="703" name="Google Shape;703;p54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Hawsha C</a:t>
            </a:r>
            <a:endParaRPr b="1" sz="1400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8 Feedback - pink">
  <p:cSld name="TITLE_AND_TWO_COLUMNS_1_1_5_1_3_1_1_1_1_1_1">
    <p:bg>
      <p:bgPr>
        <a:solidFill>
          <a:srgbClr val="EBEDFE"/>
        </a:solidFill>
      </p:bgPr>
    </p:bg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5" name="Google Shape;705;p55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55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55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708" name="Google Shape;708;p55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Jawaab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09" name="Google Shape;709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710" name="Google Shape;710;p55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Hawsha D</a:t>
            </a:r>
            <a:endParaRPr b="1" sz="14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11" name="Google Shape;711;p55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6 Summary 1">
  <p:cSld name="TITLE_AND_TWO_COLUMNS_1_1_5_1_2_1_1"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56"/>
          <p:cNvSpPr/>
          <p:nvPr/>
        </p:nvSpPr>
        <p:spPr>
          <a:xfrm>
            <a:off x="0" y="0"/>
            <a:ext cx="9144300" cy="54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14" name="Google Shape;714;p56"/>
          <p:cNvPicPr preferRelativeResize="0"/>
          <p:nvPr/>
        </p:nvPicPr>
        <p:blipFill rotWithShape="1">
          <a:blip r:embed="rId2">
            <a:alphaModFix/>
          </a:blip>
          <a:srcRect b="1709" l="0" r="0" t="1699"/>
          <a:stretch/>
        </p:blipFill>
        <p:spPr>
          <a:xfrm>
            <a:off x="0" y="5358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56"/>
          <p:cNvSpPr txBox="1"/>
          <p:nvPr>
            <p:ph idx="1" type="body"/>
          </p:nvPr>
        </p:nvSpPr>
        <p:spPr>
          <a:xfrm>
            <a:off x="324000" y="1080000"/>
            <a:ext cx="8113800" cy="37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716" name="Google Shape;716;p56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Soo koobid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17" name="Google Shape;717;p56"/>
          <p:cNvSpPr txBox="1"/>
          <p:nvPr>
            <p:ph type="title"/>
          </p:nvPr>
        </p:nvSpPr>
        <p:spPr>
          <a:xfrm>
            <a:off x="1684800" y="43825"/>
            <a:ext cx="57414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b="0" sz="20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6 Summary 2">
  <p:cSld name="TITLE_AND_TWO_COLUMNS_1_1_5_1_2"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57"/>
          <p:cNvSpPr/>
          <p:nvPr/>
        </p:nvSpPr>
        <p:spPr>
          <a:xfrm>
            <a:off x="0" y="0"/>
            <a:ext cx="9144300" cy="77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20" name="Google Shape;720;p57"/>
          <p:cNvPicPr preferRelativeResize="0"/>
          <p:nvPr/>
        </p:nvPicPr>
        <p:blipFill rotWithShape="1">
          <a:blip r:embed="rId2">
            <a:alphaModFix/>
          </a:blip>
          <a:srcRect b="1709" l="0" r="0" t="1699"/>
          <a:stretch/>
        </p:blipFill>
        <p:spPr>
          <a:xfrm>
            <a:off x="0" y="769550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p57"/>
          <p:cNvSpPr txBox="1"/>
          <p:nvPr>
            <p:ph idx="1" type="body"/>
          </p:nvPr>
        </p:nvSpPr>
        <p:spPr>
          <a:xfrm>
            <a:off x="324000" y="1080000"/>
            <a:ext cx="8113800" cy="37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722" name="Google Shape;722;p57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Soo koobid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23" name="Google Shape;723;p57"/>
          <p:cNvSpPr txBox="1"/>
          <p:nvPr>
            <p:ph type="title"/>
          </p:nvPr>
        </p:nvSpPr>
        <p:spPr>
          <a:xfrm>
            <a:off x="1684800" y="43825"/>
            <a:ext cx="57414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b="0" sz="20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3 Projectable quiz" showMasterSp="0">
  <p:cSld name="Title Slide 3_1">
    <p:bg>
      <p:bgPr>
        <a:solidFill>
          <a:schemeClr val="lt1"/>
        </a:solidFill>
      </p:bgPr>
    </p:bg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58"/>
          <p:cNvSpPr txBox="1"/>
          <p:nvPr/>
        </p:nvSpPr>
        <p:spPr>
          <a:xfrm>
            <a:off x="1977450" y="3132468"/>
            <a:ext cx="5189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non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Guji si aad u furto imtixaanka</a:t>
            </a:r>
            <a:endParaRPr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4 Items to copy-paste">
  <p:cSld name="CUSTOM_104_1_2_1_1"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59"/>
          <p:cNvSpPr/>
          <p:nvPr/>
        </p:nvSpPr>
        <p:spPr>
          <a:xfrm>
            <a:off x="3217188" y="4171902"/>
            <a:ext cx="5214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non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Calaamadee</a:t>
            </a:r>
            <a:endParaRPr i="0" sz="14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29" name="Google Shape;729;p59"/>
          <p:cNvSpPr/>
          <p:nvPr/>
        </p:nvSpPr>
        <p:spPr>
          <a:xfrm>
            <a:off x="483925" y="193075"/>
            <a:ext cx="66717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000" u="none" cap="none" strike="noStrik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Items to copy and paste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59"/>
          <p:cNvSpPr/>
          <p:nvPr/>
        </p:nvSpPr>
        <p:spPr>
          <a:xfrm>
            <a:off x="7459200" y="352650"/>
            <a:ext cx="16848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sz="1600" u="none" cap="none" strike="noStrik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Video frame</a:t>
            </a:r>
            <a:endParaRPr i="0" sz="16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31" name="Google Shape;731;p59"/>
          <p:cNvSpPr/>
          <p:nvPr/>
        </p:nvSpPr>
        <p:spPr>
          <a:xfrm>
            <a:off x="628788" y="4171893"/>
            <a:ext cx="15792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Agenda dot</a:t>
            </a:r>
            <a:endParaRPr sz="16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32" name="Google Shape;732;p59"/>
          <p:cNvSpPr/>
          <p:nvPr/>
        </p:nvSpPr>
        <p:spPr>
          <a:xfrm>
            <a:off x="5891525" y="2313000"/>
            <a:ext cx="1796400" cy="38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CfU option letters</a:t>
            </a:r>
            <a:endParaRPr i="0" sz="16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33" name="Google Shape;733;p59"/>
          <p:cNvSpPr/>
          <p:nvPr/>
        </p:nvSpPr>
        <p:spPr>
          <a:xfrm>
            <a:off x="933601" y="2371650"/>
            <a:ext cx="1179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Play audio</a:t>
            </a:r>
            <a:endParaRPr i="0" sz="16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34" name="Google Shape;734;p59"/>
          <p:cNvSpPr/>
          <p:nvPr/>
        </p:nvSpPr>
        <p:spPr>
          <a:xfrm>
            <a:off x="3444210" y="2377200"/>
            <a:ext cx="1116600" cy="25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Play video</a:t>
            </a:r>
            <a:endParaRPr i="0" sz="16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35" name="Google Shape;735;p59"/>
          <p:cNvSpPr/>
          <p:nvPr/>
        </p:nvSpPr>
        <p:spPr>
          <a:xfrm>
            <a:off x="4747799" y="4171900"/>
            <a:ext cx="6942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non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Khalad</a:t>
            </a:r>
            <a:endParaRPr i="0" sz="14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36" name="Google Shape;736;p59"/>
          <p:cNvSpPr/>
          <p:nvPr/>
        </p:nvSpPr>
        <p:spPr>
          <a:xfrm>
            <a:off x="6451200" y="4171900"/>
            <a:ext cx="14217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Reading icon</a:t>
            </a:r>
            <a:endParaRPr i="0" sz="16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5 OGL">
  <p:cSld name="CUSTOM_5_1">
    <p:bg>
      <p:bgPr>
        <a:solidFill>
          <a:srgbClr val="EBEDFE"/>
        </a:solidFill>
      </p:bgPr>
    </p:bg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8" name="Google Shape;738;p6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47200" y="1111870"/>
            <a:ext cx="7945600" cy="2919776"/>
          </a:xfrm>
          <a:prstGeom prst="rect">
            <a:avLst/>
          </a:prstGeom>
          <a:noFill/>
          <a:ln>
            <a:noFill/>
          </a:ln>
        </p:spPr>
      </p:pic>
      <p:sp>
        <p:nvSpPr>
          <p:cNvPr id="739" name="Google Shape;739;p60"/>
          <p:cNvSpPr txBox="1"/>
          <p:nvPr>
            <p:ph idx="1" type="subTitle"/>
          </p:nvPr>
        </p:nvSpPr>
        <p:spPr>
          <a:xfrm>
            <a:off x="661775" y="1190413"/>
            <a:ext cx="7351200" cy="276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Science" showMasterSp="0">
  <p:cSld name="Title Slide 2_1_1_1_1_1_1">
    <p:bg>
      <p:bgPr>
        <a:solidFill>
          <a:srgbClr val="EBEDFE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latin typeface="Lexend"/>
                <a:ea typeface="Lexend"/>
                <a:cs typeface="Lexend"/>
                <a:sym typeface="Lexend"/>
              </a:rPr>
              <a:t>Sayniska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5" name="Google Shape;55;p7"/>
          <p:cNvSpPr txBox="1"/>
          <p:nvPr>
            <p:ph idx="1" type="subTitle"/>
          </p:nvPr>
        </p:nvSpPr>
        <p:spPr>
          <a:xfrm>
            <a:off x="890225" y="4327975"/>
            <a:ext cx="57927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57" name="Google Shape;57;p7"/>
          <p:cNvSpPr txBox="1"/>
          <p:nvPr/>
        </p:nvSpPr>
        <p:spPr>
          <a:xfrm>
            <a:off x="323850" y="4321250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 Light"/>
                <a:ea typeface="Lexend Light"/>
                <a:cs typeface="Lexend Light"/>
                <a:sym typeface="Lexend Light"/>
              </a:rPr>
              <a:t>Cutub:</a:t>
            </a:r>
            <a:endParaRPr sz="1400">
              <a:latin typeface="Lexend Light"/>
              <a:ea typeface="Lexend Light"/>
              <a:cs typeface="Lexend Light"/>
              <a:sym typeface="Lexend Light"/>
            </a:endParaRPr>
          </a:p>
        </p:txBody>
      </p:sp>
      <p:pic>
        <p:nvPicPr>
          <p:cNvPr id="58" name="Google Shape;58;p7"/>
          <p:cNvPicPr preferRelativeResize="0"/>
          <p:nvPr/>
        </p:nvPicPr>
        <p:blipFill rotWithShape="1">
          <a:blip r:embed="rId3">
            <a:alphaModFix/>
          </a:blip>
          <a:srcRect b="0" l="6209" r="6209" t="0"/>
          <a:stretch/>
        </p:blipFill>
        <p:spPr>
          <a:xfrm>
            <a:off x="324000" y="4008600"/>
            <a:ext cx="859400" cy="1279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" name="Google Shape;59;p7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60" name="Google Shape;60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" name="Google Shape;61;p7"/>
            <p:cNvSpPr/>
            <p:nvPr/>
          </p:nvSpPr>
          <p:spPr>
            <a:xfrm>
              <a:off x="6860400" y="869975"/>
              <a:ext cx="1959600" cy="2007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2" name="Google Shape;62;p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311816">
              <a:off x="7083000" y="1110274"/>
              <a:ext cx="1514398" cy="15263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6 Blank">
  <p:cSld name="CUSTOM_6"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61"/>
          <p:cNvSpPr txBox="1"/>
          <p:nvPr>
            <p:ph type="title"/>
          </p:nvPr>
        </p:nvSpPr>
        <p:spPr>
          <a:xfrm>
            <a:off x="459000" y="73800"/>
            <a:ext cx="6600600" cy="8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0.1 Keywords definitions (3)">
  <p:cSld name="CUSTOM_3_1_1_2"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62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4" name="Google Shape;744;p62"/>
          <p:cNvPicPr preferRelativeResize="0"/>
          <p:nvPr/>
        </p:nvPicPr>
        <p:blipFill rotWithShape="1">
          <a:blip r:embed="rId2">
            <a:alphaModFix/>
          </a:blip>
          <a:srcRect b="1709" l="0" r="0" t="1699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62"/>
          <p:cNvSpPr/>
          <p:nvPr/>
        </p:nvSpPr>
        <p:spPr>
          <a:xfrm>
            <a:off x="324000" y="114450"/>
            <a:ext cx="66717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>Erayada muhiimka ah</a:t>
            </a:r>
            <a:endParaRPr b="0" i="0" sz="1400" u="none" cap="none" strike="noStrike">
              <a:solidFill>
                <a:srgbClr val="28282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62"/>
          <p:cNvSpPr txBox="1"/>
          <p:nvPr>
            <p:ph idx="1" type="subTitle"/>
          </p:nvPr>
        </p:nvSpPr>
        <p:spPr>
          <a:xfrm>
            <a:off x="324000" y="993650"/>
            <a:ext cx="8496000" cy="54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200"/>
              <a:buNone/>
              <a:defRPr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>
              <a:defRPr/>
            </a:pPr>
          </a:p>
        </p:txBody>
      </p:sp>
      <p:sp>
        <p:nvSpPr>
          <p:cNvPr id="747" name="Google Shape;747;p62"/>
          <p:cNvSpPr txBox="1"/>
          <p:nvPr>
            <p:ph idx="2" type="subTitle"/>
          </p:nvPr>
        </p:nvSpPr>
        <p:spPr>
          <a:xfrm>
            <a:off x="324001" y="2238725"/>
            <a:ext cx="84960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200"/>
              <a:buNone/>
              <a:defRPr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>
              <a:defRPr/>
            </a:pPr>
          </a:p>
        </p:txBody>
      </p:sp>
      <p:sp>
        <p:nvSpPr>
          <p:cNvPr id="748" name="Google Shape;748;p62"/>
          <p:cNvSpPr txBox="1"/>
          <p:nvPr>
            <p:ph idx="3" type="subTitle"/>
          </p:nvPr>
        </p:nvSpPr>
        <p:spPr>
          <a:xfrm>
            <a:off x="324001" y="3483825"/>
            <a:ext cx="84960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200"/>
              <a:buNone/>
              <a:defRPr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Biology" showMasterSp="0">
  <p:cSld name="Title Slide 2_1_1_1_1_1_1_1">
    <p:bg>
      <p:bgPr>
        <a:solidFill>
          <a:srgbClr val="EBEDFE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8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859400" cy="127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6975" y="0"/>
            <a:ext cx="2987025" cy="3854074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8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8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Biology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8" name="Google Shape;68;p8"/>
          <p:cNvSpPr txBox="1"/>
          <p:nvPr>
            <p:ph idx="1" type="subTitle"/>
          </p:nvPr>
        </p:nvSpPr>
        <p:spPr>
          <a:xfrm>
            <a:off x="890225" y="4327975"/>
            <a:ext cx="57756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70" name="Google Shape;70;p8"/>
          <p:cNvSpPr txBox="1"/>
          <p:nvPr/>
        </p:nvSpPr>
        <p:spPr>
          <a:xfrm>
            <a:off x="323850" y="4321250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 Light"/>
                <a:ea typeface="Lexend Light"/>
                <a:cs typeface="Lexend Light"/>
                <a:sym typeface="Lexend Light"/>
              </a:rPr>
              <a:t>Cutub:</a:t>
            </a:r>
            <a:endParaRPr sz="1400">
              <a:latin typeface="Lexend Light"/>
              <a:ea typeface="Lexend Light"/>
              <a:cs typeface="Lexend Light"/>
              <a:sym typeface="Lexend Light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Physics" showMasterSp="0">
  <p:cSld name="Title Slide 2_1_1_1_1_1_1_1_1">
    <p:bg>
      <p:bgPr>
        <a:solidFill>
          <a:srgbClr val="EBEDFE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9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859400" cy="127996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9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" name="Google Shape;74;p9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Physics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5" name="Google Shape;75;p9"/>
          <p:cNvSpPr txBox="1"/>
          <p:nvPr>
            <p:ph idx="1" type="subTitle"/>
          </p:nvPr>
        </p:nvSpPr>
        <p:spPr>
          <a:xfrm>
            <a:off x="890225" y="4327975"/>
            <a:ext cx="57585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77" name="Google Shape;77;p9"/>
          <p:cNvSpPr txBox="1"/>
          <p:nvPr/>
        </p:nvSpPr>
        <p:spPr>
          <a:xfrm>
            <a:off x="323850" y="4321250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 Light"/>
                <a:ea typeface="Lexend Light"/>
                <a:cs typeface="Lexend Light"/>
                <a:sym typeface="Lexend Light"/>
              </a:rPr>
              <a:t>Cutub:</a:t>
            </a:r>
            <a:endParaRPr sz="1400">
              <a:latin typeface="Lexend Light"/>
              <a:ea typeface="Lexend Light"/>
              <a:cs typeface="Lexend Light"/>
              <a:sym typeface="Lexend Light"/>
            </a:endParaRPr>
          </a:p>
        </p:txBody>
      </p:sp>
      <p:grpSp>
        <p:nvGrpSpPr>
          <p:cNvPr id="78" name="Google Shape;78;p9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79" name="Google Shape;79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" name="Google Shape;80;p9"/>
            <p:cNvSpPr/>
            <p:nvPr/>
          </p:nvSpPr>
          <p:spPr>
            <a:xfrm>
              <a:off x="6898050" y="839288"/>
              <a:ext cx="1959600" cy="23547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1" name="Google Shape;81;p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384492">
              <a:off x="7235674" y="1037850"/>
              <a:ext cx="1204851" cy="19575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Chemistry" showMasterSp="0">
  <p:cSld name="Title Slide 2_1_1_1_1_1_1_1_1_1">
    <p:bg>
      <p:bgPr>
        <a:solidFill>
          <a:srgbClr val="EBEDFE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0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1117400" cy="1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6975" y="0"/>
            <a:ext cx="2987025" cy="385407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0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6" name="Google Shape;86;p10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Chemistry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7" name="Google Shape;87;p10"/>
          <p:cNvSpPr txBox="1"/>
          <p:nvPr>
            <p:ph idx="1" type="subTitle"/>
          </p:nvPr>
        </p:nvSpPr>
        <p:spPr>
          <a:xfrm>
            <a:off x="890225" y="4327975"/>
            <a:ext cx="5855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89" name="Google Shape;89;p10"/>
          <p:cNvSpPr txBox="1"/>
          <p:nvPr/>
        </p:nvSpPr>
        <p:spPr>
          <a:xfrm>
            <a:off x="323850" y="4321250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 Light"/>
                <a:ea typeface="Lexend Light"/>
                <a:cs typeface="Lexend Light"/>
                <a:sym typeface="Lexend Light"/>
              </a:rPr>
              <a:t>Cutub:</a:t>
            </a:r>
            <a:endParaRPr sz="1400">
              <a:latin typeface="Lexend Light"/>
              <a:ea typeface="Lexend Light"/>
              <a:cs typeface="Lexend Light"/>
              <a:sym typeface="Lexend Light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33.xml"/><Relationship Id="rId35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35.xml"/><Relationship Id="rId37" Type="http://schemas.openxmlformats.org/officeDocument/2006/relationships/slideLayout" Target="../slideLayouts/slideLayout36.xml"/><Relationship Id="rId38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38.xml"/><Relationship Id="rId40" Type="http://schemas.openxmlformats.org/officeDocument/2006/relationships/slideLayout" Target="../slideLayouts/slideLayout39.xml"/><Relationship Id="rId41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43.xml"/><Relationship Id="rId45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45.xml"/><Relationship Id="rId47" Type="http://schemas.openxmlformats.org/officeDocument/2006/relationships/slideLayout" Target="../slideLayouts/slideLayout46.xml"/><Relationship Id="rId48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8.xml"/><Relationship Id="rId50" Type="http://schemas.openxmlformats.org/officeDocument/2006/relationships/slideLayout" Target="../slideLayouts/slideLayout49.xml"/><Relationship Id="rId51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53.xml"/><Relationship Id="rId55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56.xml"/><Relationship Id="rId58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58.xml"/><Relationship Id="rId60" Type="http://schemas.openxmlformats.org/officeDocument/2006/relationships/slideLayout" Target="../slideLayouts/slideLayout59.xml"/><Relationship Id="rId61" Type="http://schemas.openxmlformats.org/officeDocument/2006/relationships/slideLayout" Target="../slideLayouts/slideLayout60.xml"/><Relationship Id="rId62" Type="http://schemas.openxmlformats.org/officeDocument/2006/relationships/slideLayout" Target="../slideLayouts/slideLayout61.xml"/><Relationship Id="rId6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9000" y="73800"/>
            <a:ext cx="66006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Lexend"/>
              <a:buNone/>
              <a:defRPr b="1" sz="2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9pPr>
          </a:lstStyle>
          <a:p>
            <a:pPr>
              <a:defRPr/>
            </a:pPr>
          </a:p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9000" y="523400"/>
            <a:ext cx="8226000" cy="31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Lexend"/>
              <a:buChar char="●"/>
              <a:defRPr sz="2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indent="-361950" lvl="1" marL="9144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exend"/>
              <a:buChar char="–"/>
              <a:defRPr sz="2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exend"/>
              <a:buChar char="–"/>
              <a:defRPr sz="2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indent="-349250" lvl="3" marL="1828800" rtl="0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exend"/>
              <a:buChar char="–"/>
              <a:defRPr sz="19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Char char="–"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Char char="–"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Char char="–"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Char char="–"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lnSpc>
                <a:spcPct val="130000"/>
              </a:lnSpc>
              <a:spcBef>
                <a:spcPts val="400"/>
              </a:spcBef>
              <a:spcAft>
                <a:spcPts val="200"/>
              </a:spcAft>
              <a:buClr>
                <a:schemeClr val="dk1"/>
              </a:buClr>
              <a:buSzPts val="1800"/>
              <a:buFont typeface="Kalam"/>
              <a:buChar char="–"/>
              <a:defRPr sz="18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2" r:id="rId36"/>
    <p:sldLayoutId id="2147483683" r:id="rId37"/>
    <p:sldLayoutId id="2147483684" r:id="rId38"/>
    <p:sldLayoutId id="2147483685" r:id="rId39"/>
    <p:sldLayoutId id="2147483686" r:id="rId40"/>
    <p:sldLayoutId id="2147483687" r:id="rId41"/>
    <p:sldLayoutId id="2147483688" r:id="rId42"/>
    <p:sldLayoutId id="2147483689" r:id="rId43"/>
    <p:sldLayoutId id="2147483690" r:id="rId44"/>
    <p:sldLayoutId id="2147483691" r:id="rId45"/>
    <p:sldLayoutId id="2147483692" r:id="rId46"/>
    <p:sldLayoutId id="2147483693" r:id="rId47"/>
    <p:sldLayoutId id="2147483694" r:id="rId48"/>
    <p:sldLayoutId id="2147483695" r:id="rId49"/>
    <p:sldLayoutId id="2147483696" r:id="rId50"/>
    <p:sldLayoutId id="2147483697" r:id="rId51"/>
    <p:sldLayoutId id="2147483698" r:id="rId52"/>
    <p:sldLayoutId id="2147483699" r:id="rId53"/>
    <p:sldLayoutId id="2147483700" r:id="rId54"/>
    <p:sldLayoutId id="2147483701" r:id="rId55"/>
    <p:sldLayoutId id="2147483702" r:id="rId56"/>
    <p:sldLayoutId id="2147483703" r:id="rId57"/>
    <p:sldLayoutId id="2147483704" r:id="rId58"/>
    <p:sldLayoutId id="2147483705" r:id="rId59"/>
    <p:sldLayoutId id="2147483706" r:id="rId60"/>
    <p:sldLayoutId id="2147483707" r:id="rId61"/>
    <p:sldLayoutId id="2147483708" r:id="rId6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204">
          <p15:clr>
            <a:schemeClr val="dk2"/>
          </p15:clr>
        </p15:guide>
        <p15:guide id="2" pos="1819">
          <p15:clr>
            <a:srgbClr val="0000FF"/>
          </p15:clr>
        </p15:guide>
        <p15:guide id="3" orient="horz" pos="340">
          <p15:clr>
            <a:srgbClr val="222222"/>
          </p15:clr>
        </p15:guide>
        <p15:guide id="4" pos="2123">
          <p15:clr>
            <a:srgbClr val="0000FF"/>
          </p15:clr>
        </p15:guide>
        <p15:guide id="5" pos="2880">
          <p15:clr>
            <a:srgbClr val="EA4335"/>
          </p15:clr>
        </p15:guide>
        <p15:guide id="6" pos="3637">
          <p15:clr>
            <a:srgbClr val="0000FF"/>
          </p15:clr>
        </p15:guide>
        <p15:guide id="7" pos="3941">
          <p15:clr>
            <a:srgbClr val="0000FF"/>
          </p15:clr>
        </p15:guide>
        <p15:guide id="8" pos="5556">
          <p15:clr>
            <a:srgbClr val="222222"/>
          </p15:clr>
        </p15:guide>
        <p15:guide id="9" pos="1061">
          <p15:clr>
            <a:srgbClr val="9AA0A6"/>
          </p15:clr>
        </p15:guide>
        <p15:guide id="10" pos="4699">
          <p15:clr>
            <a:srgbClr val="9AA0A6"/>
          </p15:clr>
        </p15:guide>
        <p15:guide id="11" orient="horz" pos="680">
          <p15:clr>
            <a:srgbClr val="B7B7B7"/>
          </p15:clr>
        </p15:guide>
        <p15:guide id="12" orient="horz" pos="1020">
          <p15:clr>
            <a:srgbClr val="B7B7B7"/>
          </p15:clr>
        </p15:guide>
        <p15:guide id="13" orient="horz" pos="1361">
          <p15:clr>
            <a:srgbClr val="B7B7B7"/>
          </p15:clr>
        </p15:guide>
        <p15:guide id="14" orient="horz" pos="1701">
          <p15:clr>
            <a:srgbClr val="B7B7B7"/>
          </p15:clr>
        </p15:guide>
        <p15:guide id="15" orient="horz" pos="2041">
          <p15:clr>
            <a:srgbClr val="B7B7B7"/>
          </p15:clr>
        </p15:guide>
        <p15:guide id="16" orient="horz" pos="2381">
          <p15:clr>
            <a:srgbClr val="B7B7B7"/>
          </p15:clr>
        </p15:guide>
        <p15:guide id="17" orient="horz" pos="3036">
          <p15:clr>
            <a:srgbClr val="000000"/>
          </p15:clr>
        </p15:guide>
        <p15:guide id="18" pos="2721">
          <p15:clr>
            <a:schemeClr val="dk1"/>
          </p15:clr>
        </p15:guide>
        <p15:guide id="19" pos="3039">
          <p15:clr>
            <a:schemeClr val="dk1"/>
          </p15:clr>
        </p15:guide>
        <p15:guide id="20" orient="horz" pos="510">
          <p15:clr>
            <a:srgbClr val="B7B7B7"/>
          </p15:clr>
        </p15:guide>
        <p15:guide id="21" orient="horz" pos="1620">
          <p15:clr>
            <a:srgbClr val="EA4335"/>
          </p15:clr>
        </p15:guide>
        <p15:guide id="22" orient="horz" pos="2721">
          <p15:clr>
            <a:srgbClr val="B7B7B7"/>
          </p15:clr>
        </p15:guide>
      </p15:sldGuideLst>
    </p:ext>
  </p:ext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support.thenational.academy/using-oaks-new-teaching-resources?utm_campaign=OakSlideDeck&amp;utm_medium=document&amp;utm_source=guide" TargetMode="Externa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4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5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8.png"/><Relationship Id="rId4" Type="http://schemas.openxmlformats.org/officeDocument/2006/relationships/hyperlink" Target="https://www.geogebra.org/m/ppd5afre" TargetMode="Externa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8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8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8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8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8.png"/><Relationship Id="rId4" Type="http://schemas.openxmlformats.org/officeDocument/2006/relationships/hyperlink" Target="https://www.geogebra.org/m/ppd5afre" TargetMode="Externa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8.png"/><Relationship Id="rId4" Type="http://schemas.openxmlformats.org/officeDocument/2006/relationships/hyperlink" Target="https://www.geogebra.org/m/ppd5afre" TargetMode="Externa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8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8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2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3.png"/><Relationship Id="rId4" Type="http://schemas.openxmlformats.org/officeDocument/2006/relationships/image" Target="../media/image59.png"/><Relationship Id="rId5" Type="http://schemas.openxmlformats.org/officeDocument/2006/relationships/image" Target="../media/image57.png"/><Relationship Id="rId6" Type="http://schemas.openxmlformats.org/officeDocument/2006/relationships/image" Target="../media/image60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9.png"/><Relationship Id="rId4" Type="http://schemas.openxmlformats.org/officeDocument/2006/relationships/image" Target="../media/image57.png"/><Relationship Id="rId5" Type="http://schemas.openxmlformats.org/officeDocument/2006/relationships/image" Target="../media/image60.png"/><Relationship Id="rId6" Type="http://schemas.openxmlformats.org/officeDocument/2006/relationships/image" Target="../media/image53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5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2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2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2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4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2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2.png"/><Relationship Id="rId4" Type="http://schemas.openxmlformats.org/officeDocument/2006/relationships/hyperlink" Target="https://www.geogebra.org/m/ppd5afre" TargetMode="Externa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2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4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1.png"/><Relationship Id="rId4" Type="http://schemas.openxmlformats.org/officeDocument/2006/relationships/image" Target="../media/image56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63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Weyneyn (Enlargement) saddexagalka xagal-qumman ee goobada halbeegga ah</a:t>
            </a:r>
            <a:endParaRPr/>
          </a:p>
        </p:txBody>
      </p:sp>
      <p:sp>
        <p:nvSpPr>
          <p:cNvPr id="754" name="Google Shape;754;p63"/>
          <p:cNvSpPr txBox="1"/>
          <p:nvPr>
            <p:ph idx="1" type="subTitle"/>
          </p:nvPr>
        </p:nvSpPr>
        <p:spPr>
          <a:xfrm>
            <a:off x="890225" y="4327975"/>
            <a:ext cx="5758500" cy="66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Trigonometry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72"/>
          <p:cNvSpPr txBox="1"/>
          <p:nvPr>
            <p:ph idx="1" type="subTitle"/>
          </p:nvPr>
        </p:nvSpPr>
        <p:spPr>
          <a:xfrm>
            <a:off x="980575" y="3115202"/>
            <a:ext cx="7452600" cy="8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Dhinaca loo magacaabay opposite (opposite) had iyo jeer waa ka soo horjeeda xagasha fiiqan (acute angle) ee la calaamadeeyay.</a:t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lang="en-GB" sz="1100">
                <a:solidFill>
                  <a:schemeClr val="accent4"/>
                </a:solidFill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/>
          </a:p>
        </p:txBody>
      </p:sp>
      <p:sp>
        <p:nvSpPr>
          <p:cNvPr id="871" name="Google Shape;871;p72"/>
          <p:cNvSpPr txBox="1"/>
          <p:nvPr>
            <p:ph idx="2" type="subTitle"/>
          </p:nvPr>
        </p:nvSpPr>
        <p:spPr>
          <a:xfrm>
            <a:off x="324000" y="1080000"/>
            <a:ext cx="84960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 sz="1100">
                <a:latin typeface="Lexend"/>
              </a:rPr>
              <a:t>Opposite-ku (opposite) had iyo jeer waa dhinaca ugu gaaban ee saddex-xagal qumman (right-angled triangle).</a:t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/>
          </a:p>
        </p:txBody>
      </p:sp>
      <p:sp>
        <p:nvSpPr>
          <p:cNvPr id="872" name="Google Shape;872;p72"/>
          <p:cNvSpPr txBox="1"/>
          <p:nvPr>
            <p:ph idx="3" type="subTitle"/>
          </p:nvPr>
        </p:nvSpPr>
        <p:spPr>
          <a:xfrm>
            <a:off x="980575" y="4040345"/>
            <a:ext cx="74526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 sz="1100">
                <a:latin typeface="Lexend"/>
              </a:rPr>
              <a:t>Dhinaca loo yaqaan 'opposite' (ka soo horjeeda) had iyo jeer waa ka soo horjeeda xagasha qumman.</a:t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lang="en-GB" sz="1100">
                <a:solidFill>
                  <a:schemeClr val="accent4"/>
                </a:solidFill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/>
          </a:p>
        </p:txBody>
      </p:sp>
      <p:sp>
        <p:nvSpPr>
          <p:cNvPr id="873" name="Google Shape;873;p72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GB" sz="1100">
                <a:latin typeface="Lexend"/>
              </a:rPr>
              <a:t>Magacaabista dhinacyada saddexagalka xagasha qumman</a:t>
            </a:r>
            <a:endParaRPr/>
          </a:p>
        </p:txBody>
      </p:sp>
      <p:pic>
        <p:nvPicPr>
          <p:cNvPr id="874" name="Google Shape;874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7283" y="1849650"/>
            <a:ext cx="396000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Google Shape;875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7358" y="3115200"/>
            <a:ext cx="396000" cy="41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73"/>
          <p:cNvSpPr txBox="1"/>
          <p:nvPr>
            <p:ph idx="1" type="body"/>
          </p:nvPr>
        </p:nvSpPr>
        <p:spPr>
          <a:xfrm>
            <a:off x="324000" y="759300"/>
            <a:ext cx="8237700" cy="57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>
                <a:latin typeface="Lexend"/>
              </a:rPr>
              <a:t>Dhinac kee baa ah 'opposite' (ka soo horjeeda) saddexagalkan?</a:t>
            </a:r>
            <a:r>
              <a:rPr b="1" lang="en-GB">
                <a:latin typeface="Lexend"/>
              </a:rPr>
              <a:t/>
            </a:r>
            <a:r>
              <a:rPr lang="en-GB">
                <a:latin typeface="Lexend"/>
              </a:rPr>
              <a:t/>
            </a:r>
            <a:endParaRPr/>
          </a:p>
        </p:txBody>
      </p:sp>
      <p:sp>
        <p:nvSpPr>
          <p:cNvPr id="881" name="Google Shape;881;p73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GB">
                <a:latin typeface="Lexend"/>
              </a:rPr>
              <a:t>Magacaabista dhinacyada saddexagalka xagasha qumman</a:t>
            </a:r>
            <a:endParaRPr/>
          </a:p>
        </p:txBody>
      </p:sp>
      <p:cxnSp>
        <p:nvCxnSpPr>
          <p:cNvPr id="882" name="Google Shape;882;p73"/>
          <p:cNvCxnSpPr/>
          <p:nvPr/>
        </p:nvCxnSpPr>
        <p:spPr>
          <a:xfrm>
            <a:off x="5522873" y="3331688"/>
            <a:ext cx="264900" cy="2457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83" name="Google Shape;883;p73"/>
          <p:cNvCxnSpPr/>
          <p:nvPr/>
        </p:nvCxnSpPr>
        <p:spPr>
          <a:xfrm flipH="1">
            <a:off x="3788224" y="3372106"/>
            <a:ext cx="266700" cy="2199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84" name="Google Shape;884;p73"/>
          <p:cNvCxnSpPr/>
          <p:nvPr/>
        </p:nvCxnSpPr>
        <p:spPr>
          <a:xfrm>
            <a:off x="4480650" y="2232200"/>
            <a:ext cx="0" cy="2853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885" name="Google Shape;885;p73"/>
          <p:cNvGrpSpPr/>
          <p:nvPr/>
        </p:nvGrpSpPr>
        <p:grpSpPr>
          <a:xfrm rot="1832216">
            <a:off x="3052267" y="1572815"/>
            <a:ext cx="3054370" cy="1887951"/>
            <a:chOff x="4094527" y="2126674"/>
            <a:chExt cx="2493824" cy="1541469"/>
          </a:xfrm>
        </p:grpSpPr>
        <p:sp>
          <p:nvSpPr>
            <p:cNvPr id="886" name="Google Shape;886;p73"/>
            <p:cNvSpPr/>
            <p:nvPr/>
          </p:nvSpPr>
          <p:spPr>
            <a:xfrm rot="-5400825">
              <a:off x="4564177" y="1944450"/>
              <a:ext cx="1249500" cy="2188500"/>
            </a:xfrm>
            <a:prstGeom prst="rtTriangle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887" name="Google Shape;887;p73"/>
            <p:cNvSpPr/>
            <p:nvPr/>
          </p:nvSpPr>
          <p:spPr>
            <a:xfrm>
              <a:off x="6102252" y="3484843"/>
              <a:ext cx="183300" cy="183300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888" name="Google Shape;888;p73"/>
            <p:cNvSpPr/>
            <p:nvPr/>
          </p:nvSpPr>
          <p:spPr>
            <a:xfrm>
              <a:off x="5944851" y="2126674"/>
              <a:ext cx="643500" cy="643500"/>
            </a:xfrm>
            <a:prstGeom prst="arc">
              <a:avLst>
                <a:gd fmla="val 5230472" name="adj1"/>
                <a:gd fmla="val 9184364" name="adj2"/>
              </a:avLst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889" name="Google Shape;889;p73"/>
          <p:cNvSpPr txBox="1"/>
          <p:nvPr>
            <p:ph idx="1" type="body"/>
          </p:nvPr>
        </p:nvSpPr>
        <p:spPr>
          <a:xfrm>
            <a:off x="4364676" y="1915784"/>
            <a:ext cx="319200" cy="44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>
                <a:latin typeface="Lexend"/>
              </a:rPr>
              <a:t>A</a:t>
            </a:r>
            <a:endParaRPr/>
          </a:p>
        </p:txBody>
      </p:sp>
      <p:sp>
        <p:nvSpPr>
          <p:cNvPr id="890" name="Google Shape;890;p73"/>
          <p:cNvSpPr txBox="1"/>
          <p:nvPr>
            <p:ph idx="1" type="body"/>
          </p:nvPr>
        </p:nvSpPr>
        <p:spPr>
          <a:xfrm>
            <a:off x="5819747" y="3439784"/>
            <a:ext cx="319200" cy="44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>
                <a:latin typeface="Lexend"/>
              </a:rPr>
              <a:t>B</a:t>
            </a:r>
            <a:endParaRPr/>
          </a:p>
        </p:txBody>
      </p:sp>
      <p:sp>
        <p:nvSpPr>
          <p:cNvPr id="891" name="Google Shape;891;p73"/>
          <p:cNvSpPr txBox="1"/>
          <p:nvPr>
            <p:ph idx="1" type="body"/>
          </p:nvPr>
        </p:nvSpPr>
        <p:spPr>
          <a:xfrm>
            <a:off x="3533747" y="3439784"/>
            <a:ext cx="319200" cy="44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>
                <a:latin typeface="Lexend"/>
              </a:rPr>
              <a:t>C</a:t>
            </a:r>
            <a:endParaRPr/>
          </a:p>
        </p:txBody>
      </p:sp>
      <p:sp>
        <p:nvSpPr>
          <p:cNvPr id="892" name="Google Shape;892;p73"/>
          <p:cNvSpPr txBox="1"/>
          <p:nvPr>
            <p:ph idx="1" type="body"/>
          </p:nvPr>
        </p:nvSpPr>
        <p:spPr>
          <a:xfrm>
            <a:off x="6623750" y="790650"/>
            <a:ext cx="429000" cy="57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C</a:t>
            </a:r>
            <a:endParaRPr sz="24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893" name="Google Shape;893;p73"/>
          <p:cNvSpPr txBox="1"/>
          <p:nvPr>
            <p:ph idx="1" type="body"/>
          </p:nvPr>
        </p:nvSpPr>
        <p:spPr>
          <a:xfrm>
            <a:off x="2708250" y="3741558"/>
            <a:ext cx="1290300" cy="57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opposite (ka soo horjeeda)</a:t>
            </a:r>
            <a:endParaRPr b="1" sz="2400"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74"/>
          <p:cNvSpPr txBox="1"/>
          <p:nvPr>
            <p:ph idx="1" type="body"/>
          </p:nvPr>
        </p:nvSpPr>
        <p:spPr>
          <a:xfrm>
            <a:off x="324000" y="692200"/>
            <a:ext cx="8496000" cy="66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1) Ku magacaab dhinacyada saddexagal kasta ereyada 'opposite' (ka soo horjeeda), 'adjacent' (ku xiga) iyo 'hypotenuse' (jifaarka). Qaybaha (g) iyo (h), sidoo kale ku calaamadee xagasha ku habboon θ.</a:t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br>
              <a:rPr lang="en-GB" sz="1800"/>
            </a:br>
            <a:r>
              <a:rPr lang="en-GB" sz="1100">
                <a:latin typeface="Lexend"/>
              </a:rPr>
              <a:t/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i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sp>
        <p:nvSpPr>
          <p:cNvPr id="899" name="Google Shape;899;p74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Magacaabista dhinacyada saddexagalka xagasha qumman</a:t>
            </a:r>
            <a:endParaRPr/>
          </a:p>
        </p:txBody>
      </p:sp>
      <p:sp>
        <p:nvSpPr>
          <p:cNvPr id="900" name="Google Shape;900;p74"/>
          <p:cNvSpPr/>
          <p:nvPr/>
        </p:nvSpPr>
        <p:spPr>
          <a:xfrm>
            <a:off x="745350" y="1798097"/>
            <a:ext cx="1511100" cy="812700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01" name="Google Shape;901;p74"/>
          <p:cNvSpPr/>
          <p:nvPr/>
        </p:nvSpPr>
        <p:spPr>
          <a:xfrm>
            <a:off x="745350" y="2482863"/>
            <a:ext cx="127800" cy="127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02" name="Google Shape;902;p74"/>
          <p:cNvSpPr/>
          <p:nvPr/>
        </p:nvSpPr>
        <p:spPr>
          <a:xfrm>
            <a:off x="1904635" y="2278209"/>
            <a:ext cx="665100" cy="664800"/>
          </a:xfrm>
          <a:prstGeom prst="arc">
            <a:avLst>
              <a:gd fmla="val 10969089" name="adj1"/>
              <a:gd fmla="val 12585156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03" name="Google Shape;903;p74"/>
          <p:cNvSpPr txBox="1"/>
          <p:nvPr>
            <p:ph idx="1" type="body"/>
          </p:nvPr>
        </p:nvSpPr>
        <p:spPr>
          <a:xfrm>
            <a:off x="3586104" y="3874770"/>
            <a:ext cx="127800" cy="20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</a:rPr>
              <a:t>θ</a:t>
            </a:r>
            <a:endParaRPr sz="1600"/>
          </a:p>
        </p:txBody>
      </p:sp>
      <p:sp>
        <p:nvSpPr>
          <p:cNvPr id="904" name="Google Shape;904;p74"/>
          <p:cNvSpPr/>
          <p:nvPr/>
        </p:nvSpPr>
        <p:spPr>
          <a:xfrm>
            <a:off x="2954269" y="1798097"/>
            <a:ext cx="1511100" cy="812700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05" name="Google Shape;905;p74"/>
          <p:cNvSpPr/>
          <p:nvPr/>
        </p:nvSpPr>
        <p:spPr>
          <a:xfrm>
            <a:off x="2954269" y="2482863"/>
            <a:ext cx="127800" cy="127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06" name="Google Shape;906;p74"/>
          <p:cNvSpPr/>
          <p:nvPr/>
        </p:nvSpPr>
        <p:spPr>
          <a:xfrm>
            <a:off x="2775364" y="1680975"/>
            <a:ext cx="345900" cy="345600"/>
          </a:xfrm>
          <a:prstGeom prst="arc">
            <a:avLst>
              <a:gd fmla="val 981428" name="adj1"/>
              <a:gd fmla="val 5155964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07" name="Google Shape;907;p74"/>
          <p:cNvSpPr txBox="1"/>
          <p:nvPr>
            <p:ph idx="1" type="body"/>
          </p:nvPr>
        </p:nvSpPr>
        <p:spPr>
          <a:xfrm>
            <a:off x="2818740" y="3874770"/>
            <a:ext cx="127800" cy="20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</a:rPr>
              <a:t>θ</a:t>
            </a:r>
            <a:endParaRPr sz="1600"/>
          </a:p>
        </p:txBody>
      </p:sp>
      <p:sp>
        <p:nvSpPr>
          <p:cNvPr id="908" name="Google Shape;908;p74"/>
          <p:cNvSpPr/>
          <p:nvPr/>
        </p:nvSpPr>
        <p:spPr>
          <a:xfrm rot="10800000">
            <a:off x="4986392" y="1796363"/>
            <a:ext cx="1026600" cy="1054200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09" name="Google Shape;909;p74"/>
          <p:cNvSpPr/>
          <p:nvPr/>
        </p:nvSpPr>
        <p:spPr>
          <a:xfrm rot="10800000">
            <a:off x="5885199" y="1796324"/>
            <a:ext cx="127800" cy="127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0" name="Google Shape;910;p74"/>
          <p:cNvSpPr/>
          <p:nvPr/>
        </p:nvSpPr>
        <p:spPr>
          <a:xfrm rot="10800000">
            <a:off x="4733869" y="1543347"/>
            <a:ext cx="506400" cy="506100"/>
          </a:xfrm>
          <a:prstGeom prst="arc">
            <a:avLst>
              <a:gd fmla="val 10969089" name="adj1"/>
              <a:gd fmla="val 13418498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1" name="Google Shape;911;p74"/>
          <p:cNvSpPr txBox="1"/>
          <p:nvPr>
            <p:ph idx="1" type="body"/>
          </p:nvPr>
        </p:nvSpPr>
        <p:spPr>
          <a:xfrm>
            <a:off x="2435208" y="3874770"/>
            <a:ext cx="127500" cy="20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</a:rPr>
              <a:t>θ</a:t>
            </a:r>
            <a:endParaRPr sz="1600"/>
          </a:p>
        </p:txBody>
      </p:sp>
      <p:sp>
        <p:nvSpPr>
          <p:cNvPr id="912" name="Google Shape;912;p74"/>
          <p:cNvSpPr/>
          <p:nvPr/>
        </p:nvSpPr>
        <p:spPr>
          <a:xfrm rot="9518150">
            <a:off x="411081" y="3760251"/>
            <a:ext cx="1511140" cy="581448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3" name="Google Shape;913;p74"/>
          <p:cNvSpPr/>
          <p:nvPr/>
        </p:nvSpPr>
        <p:spPr>
          <a:xfrm rot="9517435">
            <a:off x="1664573" y="3524222"/>
            <a:ext cx="127576" cy="127576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4" name="Google Shape;914;p74"/>
          <p:cNvSpPr/>
          <p:nvPr/>
        </p:nvSpPr>
        <p:spPr>
          <a:xfrm rot="9517825">
            <a:off x="42362" y="3716174"/>
            <a:ext cx="665235" cy="664956"/>
          </a:xfrm>
          <a:prstGeom prst="arc">
            <a:avLst>
              <a:gd fmla="val 10795596" name="adj1"/>
              <a:gd fmla="val 12164716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5" name="Google Shape;915;p74"/>
          <p:cNvSpPr txBox="1"/>
          <p:nvPr>
            <p:ph idx="1" type="body"/>
          </p:nvPr>
        </p:nvSpPr>
        <p:spPr>
          <a:xfrm>
            <a:off x="6377496" y="3874770"/>
            <a:ext cx="127800" cy="20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</a:rPr>
              <a:t>θ</a:t>
            </a:r>
            <a:endParaRPr sz="1600"/>
          </a:p>
        </p:txBody>
      </p:sp>
      <p:sp>
        <p:nvSpPr>
          <p:cNvPr id="916" name="Google Shape;916;p74"/>
          <p:cNvSpPr/>
          <p:nvPr/>
        </p:nvSpPr>
        <p:spPr>
          <a:xfrm rot="-3663220">
            <a:off x="4820320" y="3361923"/>
            <a:ext cx="1511188" cy="812793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7" name="Google Shape;917;p74"/>
          <p:cNvSpPr/>
          <p:nvPr/>
        </p:nvSpPr>
        <p:spPr>
          <a:xfrm rot="-3665344">
            <a:off x="5476736" y="4475291"/>
            <a:ext cx="127831" cy="127831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8" name="Google Shape;918;p74"/>
          <p:cNvSpPr/>
          <p:nvPr/>
        </p:nvSpPr>
        <p:spPr>
          <a:xfrm rot="-1670821">
            <a:off x="7165795" y="3210167"/>
            <a:ext cx="1511200" cy="812706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9" name="Google Shape;919;p74"/>
          <p:cNvSpPr/>
          <p:nvPr/>
        </p:nvSpPr>
        <p:spPr>
          <a:xfrm rot="-1669644">
            <a:off x="7405724" y="4178437"/>
            <a:ext cx="127889" cy="127889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20" name="Google Shape;920;p74"/>
          <p:cNvSpPr/>
          <p:nvPr/>
        </p:nvSpPr>
        <p:spPr>
          <a:xfrm rot="10800000">
            <a:off x="6967592" y="1796363"/>
            <a:ext cx="1026600" cy="1054200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21" name="Google Shape;921;p74"/>
          <p:cNvSpPr/>
          <p:nvPr/>
        </p:nvSpPr>
        <p:spPr>
          <a:xfrm rot="10800000">
            <a:off x="7866399" y="1796324"/>
            <a:ext cx="127800" cy="127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22" name="Google Shape;922;p74"/>
          <p:cNvSpPr txBox="1"/>
          <p:nvPr>
            <p:ph idx="1" type="body"/>
          </p:nvPr>
        </p:nvSpPr>
        <p:spPr>
          <a:xfrm>
            <a:off x="3202572" y="3874770"/>
            <a:ext cx="127500" cy="20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</a:rPr>
              <a:t>θ</a:t>
            </a:r>
            <a:endParaRPr sz="1600"/>
          </a:p>
        </p:txBody>
      </p:sp>
      <p:sp>
        <p:nvSpPr>
          <p:cNvPr id="923" name="Google Shape;923;p74"/>
          <p:cNvSpPr/>
          <p:nvPr/>
        </p:nvSpPr>
        <p:spPr>
          <a:xfrm>
            <a:off x="7723105" y="2610147"/>
            <a:ext cx="506400" cy="506100"/>
          </a:xfrm>
          <a:prstGeom prst="arc">
            <a:avLst>
              <a:gd fmla="val 13765214" name="adj1"/>
              <a:gd fmla="val 16407302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24" name="Google Shape;924;p74"/>
          <p:cNvSpPr/>
          <p:nvPr/>
        </p:nvSpPr>
        <p:spPr>
          <a:xfrm rot="2382498">
            <a:off x="3002566" y="3698095"/>
            <a:ext cx="1244367" cy="694511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25" name="Google Shape;925;p74"/>
          <p:cNvSpPr/>
          <p:nvPr/>
        </p:nvSpPr>
        <p:spPr>
          <a:xfrm rot="2380070">
            <a:off x="2950534" y="3842648"/>
            <a:ext cx="127832" cy="127832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26" name="Google Shape;926;p74"/>
          <p:cNvSpPr/>
          <p:nvPr/>
        </p:nvSpPr>
        <p:spPr>
          <a:xfrm rot="2383372">
            <a:off x="3173305" y="3224671"/>
            <a:ext cx="345969" cy="345546"/>
          </a:xfrm>
          <a:prstGeom prst="arc">
            <a:avLst>
              <a:gd fmla="val 981428" name="adj1"/>
              <a:gd fmla="val 5155964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27" name="Google Shape;927;p74"/>
          <p:cNvSpPr txBox="1"/>
          <p:nvPr>
            <p:ph idx="1" type="body"/>
          </p:nvPr>
        </p:nvSpPr>
        <p:spPr>
          <a:xfrm>
            <a:off x="5993664" y="3874770"/>
            <a:ext cx="127800" cy="20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</a:rPr>
              <a:t>θ</a:t>
            </a:r>
            <a:endParaRPr sz="1600"/>
          </a:p>
        </p:txBody>
      </p:sp>
      <p:sp>
        <p:nvSpPr>
          <p:cNvPr id="928" name="Google Shape;928;p74"/>
          <p:cNvSpPr txBox="1"/>
          <p:nvPr>
            <p:ph idx="1" type="body"/>
          </p:nvPr>
        </p:nvSpPr>
        <p:spPr>
          <a:xfrm>
            <a:off x="411480" y="387477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a)</a:t>
            </a:r>
            <a:endParaRPr sz="1800"/>
          </a:p>
        </p:txBody>
      </p:sp>
      <p:sp>
        <p:nvSpPr>
          <p:cNvPr id="929" name="Google Shape;929;p74"/>
          <p:cNvSpPr txBox="1"/>
          <p:nvPr>
            <p:ph idx="1" type="body"/>
          </p:nvPr>
        </p:nvSpPr>
        <p:spPr>
          <a:xfrm>
            <a:off x="917412" y="387477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b</a:t>
            </a:r>
            <a:r>
              <a:rPr lang="en-GB" sz="1100">
                <a:latin typeface="Lexend"/>
              </a:rPr>
              <a:t>)</a:t>
            </a:r>
            <a:endParaRPr sz="1800"/>
          </a:p>
        </p:txBody>
      </p:sp>
      <p:sp>
        <p:nvSpPr>
          <p:cNvPr id="930" name="Google Shape;930;p74"/>
          <p:cNvSpPr txBox="1"/>
          <p:nvPr>
            <p:ph idx="1" type="body"/>
          </p:nvPr>
        </p:nvSpPr>
        <p:spPr>
          <a:xfrm>
            <a:off x="1423344" y="387477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c)</a:t>
            </a:r>
            <a:endParaRPr sz="1800"/>
          </a:p>
        </p:txBody>
      </p:sp>
      <p:sp>
        <p:nvSpPr>
          <p:cNvPr id="931" name="Google Shape;931;p74"/>
          <p:cNvSpPr txBox="1"/>
          <p:nvPr>
            <p:ph idx="1" type="body"/>
          </p:nvPr>
        </p:nvSpPr>
        <p:spPr>
          <a:xfrm>
            <a:off x="1929276" y="387477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d</a:t>
            </a:r>
            <a:r>
              <a:rPr lang="en-GB" sz="1100">
                <a:latin typeface="Lexend"/>
              </a:rPr>
              <a:t>)</a:t>
            </a:r>
            <a:endParaRPr sz="1800"/>
          </a:p>
        </p:txBody>
      </p:sp>
      <p:sp>
        <p:nvSpPr>
          <p:cNvPr id="932" name="Google Shape;932;p74"/>
          <p:cNvSpPr txBox="1"/>
          <p:nvPr>
            <p:ph idx="1" type="body"/>
          </p:nvPr>
        </p:nvSpPr>
        <p:spPr>
          <a:xfrm>
            <a:off x="3969936" y="387477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e</a:t>
            </a:r>
            <a:r>
              <a:rPr lang="en-GB" sz="1100">
                <a:latin typeface="Lexend"/>
              </a:rPr>
              <a:t>)</a:t>
            </a:r>
            <a:endParaRPr sz="1800"/>
          </a:p>
        </p:txBody>
      </p:sp>
      <p:sp>
        <p:nvSpPr>
          <p:cNvPr id="933" name="Google Shape;933;p74"/>
          <p:cNvSpPr txBox="1"/>
          <p:nvPr>
            <p:ph idx="1" type="body"/>
          </p:nvPr>
        </p:nvSpPr>
        <p:spPr>
          <a:xfrm>
            <a:off x="4475868" y="387477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f</a:t>
            </a:r>
            <a:r>
              <a:rPr lang="en-GB" sz="1100">
                <a:latin typeface="Lexend"/>
              </a:rPr>
              <a:t>)</a:t>
            </a:r>
            <a:endParaRPr sz="1800"/>
          </a:p>
        </p:txBody>
      </p:sp>
      <p:sp>
        <p:nvSpPr>
          <p:cNvPr id="934" name="Google Shape;934;p74"/>
          <p:cNvSpPr txBox="1"/>
          <p:nvPr>
            <p:ph idx="1" type="body"/>
          </p:nvPr>
        </p:nvSpPr>
        <p:spPr>
          <a:xfrm>
            <a:off x="4981800" y="387477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g</a:t>
            </a:r>
            <a:r>
              <a:rPr lang="en-GB" sz="1100">
                <a:latin typeface="Lexend"/>
              </a:rPr>
              <a:t>)</a:t>
            </a:r>
            <a:endParaRPr sz="1800"/>
          </a:p>
        </p:txBody>
      </p:sp>
      <p:sp>
        <p:nvSpPr>
          <p:cNvPr id="935" name="Google Shape;935;p74"/>
          <p:cNvSpPr txBox="1"/>
          <p:nvPr>
            <p:ph idx="1" type="body"/>
          </p:nvPr>
        </p:nvSpPr>
        <p:spPr>
          <a:xfrm>
            <a:off x="5487732" y="387477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h</a:t>
            </a:r>
            <a:r>
              <a:rPr lang="en-GB" sz="1100">
                <a:latin typeface="Lexend"/>
              </a:rPr>
              <a:t>)</a:t>
            </a:r>
            <a:endParaRPr sz="1800"/>
          </a:p>
        </p:txBody>
      </p:sp>
      <p:sp>
        <p:nvSpPr>
          <p:cNvPr id="936" name="Google Shape;936;p74"/>
          <p:cNvSpPr txBox="1"/>
          <p:nvPr>
            <p:ph idx="1" type="body"/>
          </p:nvPr>
        </p:nvSpPr>
        <p:spPr>
          <a:xfrm rot="1906452">
            <a:off x="411480" y="4149090"/>
            <a:ext cx="945738" cy="250743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opposite (ka soo horjeeda)</a:t>
            </a:r>
            <a:endParaRPr b="1" sz="1600"/>
          </a:p>
        </p:txBody>
      </p:sp>
      <p:sp>
        <p:nvSpPr>
          <p:cNvPr id="937" name="Google Shape;937;p74"/>
          <p:cNvSpPr txBox="1"/>
          <p:nvPr>
            <p:ph idx="1" type="body"/>
          </p:nvPr>
        </p:nvSpPr>
        <p:spPr>
          <a:xfrm rot="3686772">
            <a:off x="6761328" y="3874770"/>
            <a:ext cx="920115" cy="250631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adjacent (ku xiga)</a:t>
            </a:r>
            <a:endParaRPr b="1" sz="1600"/>
          </a:p>
        </p:txBody>
      </p:sp>
      <p:sp>
        <p:nvSpPr>
          <p:cNvPr id="938" name="TextBox 937"/>
          <p:cNvSpPr txBox="1"/>
          <p:nvPr/>
        </p:nvSpPr>
        <p:spPr>
          <a:xfrm>
            <a:off x="411480" y="3600450"/>
            <a:ext cx="219456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latin typeface="Lexend"/>
              </a:rPr>
              <a:t>Jawaabaha: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75"/>
          <p:cNvSpPr txBox="1"/>
          <p:nvPr>
            <p:ph idx="1" type="body"/>
          </p:nvPr>
        </p:nvSpPr>
        <p:spPr>
          <a:xfrm>
            <a:off x="324000" y="759300"/>
            <a:ext cx="8496000" cy="62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1) Ku magacaab dhinacyada saddexagal kasta ereyada 'opposite' (ka soo horjeeda), 'adjacent' (ku xiga) iyo 'hypotenuse' (jifaarka). Qaybaha (g) iyo (h), sidoo kale ku calaamadee xagasha ku habboon θ.</a:t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br>
              <a:rPr lang="en-GB" sz="1800"/>
            </a:br>
            <a:r>
              <a:rPr lang="en-GB" sz="1100">
                <a:latin typeface="Lexend"/>
              </a:rPr>
              <a:t/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i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sp>
        <p:nvSpPr>
          <p:cNvPr id="943" name="Google Shape;943;p75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Magacaabista dhinacyada saddexagalka xagasha qumman</a:t>
            </a:r>
            <a:endParaRPr/>
          </a:p>
        </p:txBody>
      </p:sp>
      <p:sp>
        <p:nvSpPr>
          <p:cNvPr id="944" name="Google Shape;944;p75"/>
          <p:cNvSpPr/>
          <p:nvPr/>
        </p:nvSpPr>
        <p:spPr>
          <a:xfrm>
            <a:off x="745350" y="1798097"/>
            <a:ext cx="1511100" cy="812700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45" name="Google Shape;945;p75"/>
          <p:cNvSpPr/>
          <p:nvPr/>
        </p:nvSpPr>
        <p:spPr>
          <a:xfrm>
            <a:off x="745350" y="2482863"/>
            <a:ext cx="127800" cy="127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46" name="Google Shape;946;p75"/>
          <p:cNvSpPr/>
          <p:nvPr/>
        </p:nvSpPr>
        <p:spPr>
          <a:xfrm>
            <a:off x="1904635" y="2278209"/>
            <a:ext cx="665100" cy="664800"/>
          </a:xfrm>
          <a:prstGeom prst="arc">
            <a:avLst>
              <a:gd fmla="val 10969089" name="adj1"/>
              <a:gd fmla="val 12585156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47" name="Google Shape;947;p75"/>
          <p:cNvSpPr txBox="1"/>
          <p:nvPr>
            <p:ph idx="1" type="body"/>
          </p:nvPr>
        </p:nvSpPr>
        <p:spPr>
          <a:xfrm>
            <a:off x="8386142" y="4149090"/>
            <a:ext cx="127800" cy="20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</a:rPr>
              <a:t>θ</a:t>
            </a:r>
            <a:endParaRPr sz="1600"/>
          </a:p>
        </p:txBody>
      </p:sp>
      <p:sp>
        <p:nvSpPr>
          <p:cNvPr id="948" name="Google Shape;948;p75"/>
          <p:cNvSpPr/>
          <p:nvPr/>
        </p:nvSpPr>
        <p:spPr>
          <a:xfrm>
            <a:off x="2954269" y="1798097"/>
            <a:ext cx="1511100" cy="812700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49" name="Google Shape;949;p75"/>
          <p:cNvSpPr/>
          <p:nvPr/>
        </p:nvSpPr>
        <p:spPr>
          <a:xfrm>
            <a:off x="2954269" y="2482863"/>
            <a:ext cx="127800" cy="127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50" name="Google Shape;950;p75"/>
          <p:cNvSpPr/>
          <p:nvPr/>
        </p:nvSpPr>
        <p:spPr>
          <a:xfrm>
            <a:off x="2775364" y="1680975"/>
            <a:ext cx="345900" cy="345600"/>
          </a:xfrm>
          <a:prstGeom prst="arc">
            <a:avLst>
              <a:gd fmla="val 981428" name="adj1"/>
              <a:gd fmla="val 5155964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51" name="Google Shape;951;p75"/>
          <p:cNvSpPr txBox="1"/>
          <p:nvPr>
            <p:ph idx="1" type="body"/>
          </p:nvPr>
        </p:nvSpPr>
        <p:spPr>
          <a:xfrm>
            <a:off x="5112804" y="3874770"/>
            <a:ext cx="127800" cy="20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</a:rPr>
              <a:t>θ</a:t>
            </a:r>
            <a:endParaRPr sz="1600"/>
          </a:p>
        </p:txBody>
      </p:sp>
      <p:sp>
        <p:nvSpPr>
          <p:cNvPr id="952" name="Google Shape;952;p75"/>
          <p:cNvSpPr/>
          <p:nvPr/>
        </p:nvSpPr>
        <p:spPr>
          <a:xfrm rot="10800000">
            <a:off x="4986392" y="1796363"/>
            <a:ext cx="1026600" cy="1054200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53" name="Google Shape;953;p75"/>
          <p:cNvSpPr/>
          <p:nvPr/>
        </p:nvSpPr>
        <p:spPr>
          <a:xfrm rot="10800000">
            <a:off x="5885199" y="1796324"/>
            <a:ext cx="127800" cy="127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54" name="Google Shape;954;p75"/>
          <p:cNvSpPr/>
          <p:nvPr/>
        </p:nvSpPr>
        <p:spPr>
          <a:xfrm rot="10800000">
            <a:off x="4733869" y="1543347"/>
            <a:ext cx="506400" cy="506100"/>
          </a:xfrm>
          <a:prstGeom prst="arc">
            <a:avLst>
              <a:gd fmla="val 10969089" name="adj1"/>
              <a:gd fmla="val 13418498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55" name="Google Shape;955;p75"/>
          <p:cNvSpPr txBox="1"/>
          <p:nvPr>
            <p:ph idx="1" type="body"/>
          </p:nvPr>
        </p:nvSpPr>
        <p:spPr>
          <a:xfrm>
            <a:off x="4729272" y="3874770"/>
            <a:ext cx="127500" cy="20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</a:rPr>
              <a:t>θ</a:t>
            </a:r>
            <a:endParaRPr sz="1600"/>
          </a:p>
        </p:txBody>
      </p:sp>
      <p:sp>
        <p:nvSpPr>
          <p:cNvPr id="956" name="Google Shape;956;p75"/>
          <p:cNvSpPr/>
          <p:nvPr/>
        </p:nvSpPr>
        <p:spPr>
          <a:xfrm rot="9518150">
            <a:off x="411081" y="3760251"/>
            <a:ext cx="1511140" cy="581448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57" name="Google Shape;957;p75"/>
          <p:cNvSpPr/>
          <p:nvPr/>
        </p:nvSpPr>
        <p:spPr>
          <a:xfrm rot="9517435">
            <a:off x="1664573" y="3524222"/>
            <a:ext cx="127576" cy="127576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58" name="Google Shape;958;p75"/>
          <p:cNvSpPr/>
          <p:nvPr/>
        </p:nvSpPr>
        <p:spPr>
          <a:xfrm rot="9517825">
            <a:off x="42362" y="3716174"/>
            <a:ext cx="665235" cy="664956"/>
          </a:xfrm>
          <a:prstGeom prst="arc">
            <a:avLst>
              <a:gd fmla="val 10795596" name="adj1"/>
              <a:gd fmla="val 12164716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59" name="Google Shape;959;p75"/>
          <p:cNvSpPr txBox="1"/>
          <p:nvPr>
            <p:ph idx="1" type="body"/>
          </p:nvPr>
        </p:nvSpPr>
        <p:spPr>
          <a:xfrm>
            <a:off x="3781495" y="4697730"/>
            <a:ext cx="127800" cy="20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</a:rPr>
              <a:t>θ</a:t>
            </a:r>
            <a:endParaRPr sz="1600"/>
          </a:p>
        </p:txBody>
      </p:sp>
      <p:sp>
        <p:nvSpPr>
          <p:cNvPr id="960" name="Google Shape;960;p75"/>
          <p:cNvSpPr/>
          <p:nvPr/>
        </p:nvSpPr>
        <p:spPr>
          <a:xfrm rot="-3663220">
            <a:off x="4820320" y="3361923"/>
            <a:ext cx="1511188" cy="812793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61" name="Google Shape;961;p75"/>
          <p:cNvSpPr/>
          <p:nvPr/>
        </p:nvSpPr>
        <p:spPr>
          <a:xfrm rot="-3665344">
            <a:off x="5476736" y="4475291"/>
            <a:ext cx="127831" cy="127831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62" name="Google Shape;962;p75"/>
          <p:cNvSpPr/>
          <p:nvPr/>
        </p:nvSpPr>
        <p:spPr>
          <a:xfrm rot="-1670821">
            <a:off x="7165795" y="3210167"/>
            <a:ext cx="1511200" cy="812706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63" name="Google Shape;963;p75"/>
          <p:cNvSpPr/>
          <p:nvPr/>
        </p:nvSpPr>
        <p:spPr>
          <a:xfrm rot="-1669644">
            <a:off x="7405724" y="4178437"/>
            <a:ext cx="127889" cy="127889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64" name="Google Shape;964;p75"/>
          <p:cNvSpPr/>
          <p:nvPr/>
        </p:nvSpPr>
        <p:spPr>
          <a:xfrm rot="10800000">
            <a:off x="6967592" y="1796363"/>
            <a:ext cx="1026600" cy="1054200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65" name="Google Shape;965;p75"/>
          <p:cNvSpPr/>
          <p:nvPr/>
        </p:nvSpPr>
        <p:spPr>
          <a:xfrm rot="10800000">
            <a:off x="7866399" y="1796324"/>
            <a:ext cx="127800" cy="127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66" name="Google Shape;966;p75"/>
          <p:cNvSpPr txBox="1"/>
          <p:nvPr>
            <p:ph idx="1" type="body"/>
          </p:nvPr>
        </p:nvSpPr>
        <p:spPr>
          <a:xfrm>
            <a:off x="8002610" y="4149090"/>
            <a:ext cx="127500" cy="20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</a:rPr>
              <a:t>θ</a:t>
            </a:r>
            <a:endParaRPr sz="1600"/>
          </a:p>
        </p:txBody>
      </p:sp>
      <p:sp>
        <p:nvSpPr>
          <p:cNvPr id="967" name="Google Shape;967;p75"/>
          <p:cNvSpPr/>
          <p:nvPr/>
        </p:nvSpPr>
        <p:spPr>
          <a:xfrm>
            <a:off x="7723105" y="2610147"/>
            <a:ext cx="506400" cy="506100"/>
          </a:xfrm>
          <a:prstGeom prst="arc">
            <a:avLst>
              <a:gd fmla="val 13765214" name="adj1"/>
              <a:gd fmla="val 16407302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68" name="Google Shape;968;p75"/>
          <p:cNvSpPr/>
          <p:nvPr/>
        </p:nvSpPr>
        <p:spPr>
          <a:xfrm rot="2382498">
            <a:off x="3002566" y="3698095"/>
            <a:ext cx="1244367" cy="694511"/>
          </a:xfrm>
          <a:prstGeom prst="rtTriangle">
            <a:avLst/>
          </a:prstGeom>
          <a:solidFill>
            <a:srgbClr val="EBEDFE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69" name="Google Shape;969;p75"/>
          <p:cNvSpPr/>
          <p:nvPr/>
        </p:nvSpPr>
        <p:spPr>
          <a:xfrm rot="2380070">
            <a:off x="2950534" y="3842648"/>
            <a:ext cx="127832" cy="127832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70" name="Google Shape;970;p75"/>
          <p:cNvSpPr/>
          <p:nvPr/>
        </p:nvSpPr>
        <p:spPr>
          <a:xfrm rot="2383372">
            <a:off x="3173305" y="3224671"/>
            <a:ext cx="345969" cy="345546"/>
          </a:xfrm>
          <a:prstGeom prst="arc">
            <a:avLst>
              <a:gd fmla="val 981428" name="adj1"/>
              <a:gd fmla="val 5155964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71" name="Google Shape;971;p75"/>
          <p:cNvSpPr txBox="1"/>
          <p:nvPr>
            <p:ph idx="1" type="body"/>
          </p:nvPr>
        </p:nvSpPr>
        <p:spPr>
          <a:xfrm>
            <a:off x="1896110" y="4697730"/>
            <a:ext cx="127800" cy="20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</a:rPr>
              <a:t>θ</a:t>
            </a:r>
            <a:endParaRPr sz="1600"/>
          </a:p>
        </p:txBody>
      </p:sp>
      <p:sp>
        <p:nvSpPr>
          <p:cNvPr id="972" name="Google Shape;972;p75"/>
          <p:cNvSpPr txBox="1"/>
          <p:nvPr>
            <p:ph idx="1" type="body"/>
          </p:nvPr>
        </p:nvSpPr>
        <p:spPr>
          <a:xfrm>
            <a:off x="411480" y="387477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a)</a:t>
            </a:r>
            <a:endParaRPr sz="1800"/>
          </a:p>
        </p:txBody>
      </p:sp>
      <p:sp>
        <p:nvSpPr>
          <p:cNvPr id="973" name="Google Shape;973;p75"/>
          <p:cNvSpPr txBox="1"/>
          <p:nvPr>
            <p:ph idx="1" type="body"/>
          </p:nvPr>
        </p:nvSpPr>
        <p:spPr>
          <a:xfrm>
            <a:off x="917412" y="387477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b)</a:t>
            </a:r>
            <a:endParaRPr sz="1800"/>
          </a:p>
        </p:txBody>
      </p:sp>
      <p:sp>
        <p:nvSpPr>
          <p:cNvPr id="974" name="Google Shape;974;p75"/>
          <p:cNvSpPr txBox="1"/>
          <p:nvPr>
            <p:ph idx="1" type="body"/>
          </p:nvPr>
        </p:nvSpPr>
        <p:spPr>
          <a:xfrm>
            <a:off x="1423344" y="387477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c)</a:t>
            </a:r>
            <a:endParaRPr sz="1800"/>
          </a:p>
        </p:txBody>
      </p:sp>
      <p:sp>
        <p:nvSpPr>
          <p:cNvPr id="975" name="Google Shape;975;p75"/>
          <p:cNvSpPr txBox="1"/>
          <p:nvPr>
            <p:ph idx="1" type="body"/>
          </p:nvPr>
        </p:nvSpPr>
        <p:spPr>
          <a:xfrm>
            <a:off x="1929276" y="387477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d)</a:t>
            </a:r>
            <a:endParaRPr sz="1800"/>
          </a:p>
        </p:txBody>
      </p:sp>
      <p:sp>
        <p:nvSpPr>
          <p:cNvPr id="976" name="Google Shape;976;p75"/>
          <p:cNvSpPr txBox="1"/>
          <p:nvPr>
            <p:ph idx="1" type="body"/>
          </p:nvPr>
        </p:nvSpPr>
        <p:spPr>
          <a:xfrm>
            <a:off x="2705544" y="442341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e)</a:t>
            </a:r>
            <a:endParaRPr sz="1800"/>
          </a:p>
        </p:txBody>
      </p:sp>
      <p:sp>
        <p:nvSpPr>
          <p:cNvPr id="977" name="Google Shape;977;p75"/>
          <p:cNvSpPr txBox="1"/>
          <p:nvPr>
            <p:ph idx="1" type="body"/>
          </p:nvPr>
        </p:nvSpPr>
        <p:spPr>
          <a:xfrm>
            <a:off x="3211476" y="442341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f)</a:t>
            </a:r>
            <a:endParaRPr sz="1800"/>
          </a:p>
        </p:txBody>
      </p:sp>
      <p:sp>
        <p:nvSpPr>
          <p:cNvPr id="978" name="Google Shape;978;p75"/>
          <p:cNvSpPr txBox="1"/>
          <p:nvPr>
            <p:ph idx="1" type="body"/>
          </p:nvPr>
        </p:nvSpPr>
        <p:spPr>
          <a:xfrm>
            <a:off x="3717408" y="442341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g)</a:t>
            </a:r>
            <a:endParaRPr sz="1800"/>
          </a:p>
        </p:txBody>
      </p:sp>
      <p:sp>
        <p:nvSpPr>
          <p:cNvPr id="979" name="Google Shape;979;p75"/>
          <p:cNvSpPr txBox="1"/>
          <p:nvPr>
            <p:ph idx="1" type="body"/>
          </p:nvPr>
        </p:nvSpPr>
        <p:spPr>
          <a:xfrm>
            <a:off x="4223340" y="4423410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h)</a:t>
            </a:r>
            <a:endParaRPr sz="1800"/>
          </a:p>
        </p:txBody>
      </p:sp>
      <p:sp>
        <p:nvSpPr>
          <p:cNvPr id="980" name="Google Shape;980;p75"/>
          <p:cNvSpPr txBox="1"/>
          <p:nvPr>
            <p:ph idx="1" type="body"/>
          </p:nvPr>
        </p:nvSpPr>
        <p:spPr>
          <a:xfrm rot="1759178">
            <a:off x="6981190" y="3874770"/>
            <a:ext cx="1228350" cy="250654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hypotenuse (jifaarka)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81" name="Google Shape;981;p75"/>
          <p:cNvSpPr txBox="1"/>
          <p:nvPr>
            <p:ph idx="1" type="body"/>
          </p:nvPr>
        </p:nvSpPr>
        <p:spPr>
          <a:xfrm rot="2700000">
            <a:off x="5033208" y="4149090"/>
            <a:ext cx="1228669" cy="25074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hypotenuse (jifaarka)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82" name="Google Shape;982;p75"/>
          <p:cNvSpPr txBox="1"/>
          <p:nvPr>
            <p:ph idx="1" type="body"/>
          </p:nvPr>
        </p:nvSpPr>
        <p:spPr>
          <a:xfrm rot="1693781">
            <a:off x="5496636" y="3874770"/>
            <a:ext cx="1228522" cy="250853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hypotenuse (jifaarka)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83" name="Google Shape;983;p75"/>
          <p:cNvSpPr txBox="1"/>
          <p:nvPr>
            <p:ph idx="1" type="body"/>
          </p:nvPr>
        </p:nvSpPr>
        <p:spPr>
          <a:xfrm>
            <a:off x="4729272" y="4423410"/>
            <a:ext cx="12285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hypotenuse (jifaarka)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84" name="Google Shape;984;p75"/>
          <p:cNvSpPr txBox="1"/>
          <p:nvPr>
            <p:ph idx="1" type="body"/>
          </p:nvPr>
        </p:nvSpPr>
        <p:spPr>
          <a:xfrm rot="4187960">
            <a:off x="4165327" y="4697730"/>
            <a:ext cx="1228464" cy="250671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hypotenuse (jifaarka)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85" name="Google Shape;985;p75"/>
          <p:cNvSpPr txBox="1"/>
          <p:nvPr>
            <p:ph idx="1" type="body"/>
          </p:nvPr>
        </p:nvSpPr>
        <p:spPr>
          <a:xfrm>
            <a:off x="411480" y="4972050"/>
            <a:ext cx="12285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hypotenuse (jifaarka)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86" name="Google Shape;986;p75"/>
          <p:cNvSpPr txBox="1"/>
          <p:nvPr>
            <p:ph idx="1" type="body"/>
          </p:nvPr>
        </p:nvSpPr>
        <p:spPr>
          <a:xfrm rot="2700000">
            <a:off x="6517909" y="4149090"/>
            <a:ext cx="1228669" cy="25074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hypotenuse (jifaarka)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87" name="Google Shape;987;p75"/>
          <p:cNvSpPr txBox="1"/>
          <p:nvPr>
            <p:ph idx="1" type="body"/>
          </p:nvPr>
        </p:nvSpPr>
        <p:spPr>
          <a:xfrm rot="-1932691">
            <a:off x="411480" y="4697730"/>
            <a:ext cx="1228598" cy="250776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hypotenuse (jifaarka)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88" name="Google Shape;988;p75"/>
          <p:cNvSpPr txBox="1"/>
          <p:nvPr>
            <p:ph idx="1" type="body"/>
          </p:nvPr>
        </p:nvSpPr>
        <p:spPr>
          <a:xfrm rot="-5403590">
            <a:off x="1621212" y="4149090"/>
            <a:ext cx="861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opposite (ka soo horjeeda)</a:t>
            </a:r>
            <a:endParaRPr b="1"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89" name="Google Shape;989;p75"/>
          <p:cNvSpPr txBox="1"/>
          <p:nvPr>
            <p:ph idx="1" type="body"/>
          </p:nvPr>
        </p:nvSpPr>
        <p:spPr>
          <a:xfrm rot="-3590">
            <a:off x="411480" y="4423410"/>
            <a:ext cx="861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opposite (ka soo horjeeda)</a:t>
            </a:r>
            <a:endParaRPr b="1"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90" name="Google Shape;990;p75"/>
          <p:cNvSpPr txBox="1"/>
          <p:nvPr>
            <p:ph idx="1" type="body"/>
          </p:nvPr>
        </p:nvSpPr>
        <p:spPr>
          <a:xfrm rot="-3590">
            <a:off x="3611340" y="3874770"/>
            <a:ext cx="861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opposite (ka soo horjeeda)</a:t>
            </a:r>
            <a:endParaRPr b="1"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91" name="Google Shape;991;p75"/>
          <p:cNvSpPr txBox="1"/>
          <p:nvPr>
            <p:ph idx="1" type="body"/>
          </p:nvPr>
        </p:nvSpPr>
        <p:spPr>
          <a:xfrm rot="5396410">
            <a:off x="2739144" y="4149090"/>
            <a:ext cx="861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ka soo horjeeda (opposite)</a:t>
            </a:r>
            <a:endParaRPr b="1"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92" name="Google Shape;992;p75"/>
          <p:cNvSpPr txBox="1"/>
          <p:nvPr>
            <p:ph idx="1" type="body"/>
          </p:nvPr>
        </p:nvSpPr>
        <p:spPr>
          <a:xfrm rot="-1669358">
            <a:off x="8001995" y="4697730"/>
            <a:ext cx="861943" cy="250679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ka soo horjeeda (opposite)</a:t>
            </a:r>
            <a:endParaRPr b="1"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93" name="Google Shape;993;p75"/>
          <p:cNvSpPr txBox="1"/>
          <p:nvPr>
            <p:ph idx="1" type="body"/>
          </p:nvPr>
        </p:nvSpPr>
        <p:spPr>
          <a:xfrm rot="2333791">
            <a:off x="1896012" y="4972050"/>
            <a:ext cx="861899" cy="25085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ka soo horjeeda (opposite)</a:t>
            </a:r>
            <a:endParaRPr b="1"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94" name="Google Shape;994;p75"/>
          <p:cNvSpPr txBox="1"/>
          <p:nvPr>
            <p:ph idx="1" type="body"/>
          </p:nvPr>
        </p:nvSpPr>
        <p:spPr>
          <a:xfrm rot="4239040">
            <a:off x="2279942" y="4697730"/>
            <a:ext cx="861989" cy="250764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ka soo horjeeda (opposite)</a:t>
            </a:r>
            <a:endParaRPr b="1"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95" name="Google Shape;995;p75"/>
          <p:cNvSpPr txBox="1"/>
          <p:nvPr>
            <p:ph idx="1" type="body"/>
          </p:nvPr>
        </p:nvSpPr>
        <p:spPr>
          <a:xfrm rot="1906452">
            <a:off x="3013943" y="4972050"/>
            <a:ext cx="945738" cy="250743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ka soo horjeeda (opposite)</a:t>
            </a:r>
            <a:endParaRPr b="1" sz="1600"/>
          </a:p>
        </p:txBody>
      </p:sp>
      <p:sp>
        <p:nvSpPr>
          <p:cNvPr id="996" name="Google Shape;996;p75"/>
          <p:cNvSpPr txBox="1"/>
          <p:nvPr>
            <p:ph idx="1" type="body"/>
          </p:nvPr>
        </p:nvSpPr>
        <p:spPr>
          <a:xfrm rot="3686772">
            <a:off x="5649823" y="4697730"/>
            <a:ext cx="920115" cy="250631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ku xiga (adjacent)</a:t>
            </a:r>
            <a:endParaRPr b="1" sz="1600"/>
          </a:p>
        </p:txBody>
      </p:sp>
      <p:sp>
        <p:nvSpPr>
          <p:cNvPr id="997" name="Google Shape;997;p75"/>
          <p:cNvSpPr txBox="1"/>
          <p:nvPr>
            <p:ph idx="1" type="body"/>
          </p:nvPr>
        </p:nvSpPr>
        <p:spPr>
          <a:xfrm rot="-3659664">
            <a:off x="6825970" y="4697730"/>
            <a:ext cx="919993" cy="25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ku xiga (adjacent)</a:t>
            </a:r>
            <a:endParaRPr b="1"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98" name="Google Shape;998;p75"/>
          <p:cNvSpPr txBox="1"/>
          <p:nvPr>
            <p:ph idx="1" type="body"/>
          </p:nvPr>
        </p:nvSpPr>
        <p:spPr>
          <a:xfrm rot="-1251467">
            <a:off x="7390001" y="4423410"/>
            <a:ext cx="920097" cy="25067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ku xiga (adjacent)</a:t>
            </a:r>
            <a:endParaRPr b="1"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99" name="Google Shape;999;p75"/>
          <p:cNvSpPr txBox="1"/>
          <p:nvPr>
            <p:ph idx="1" type="body"/>
          </p:nvPr>
        </p:nvSpPr>
        <p:spPr>
          <a:xfrm rot="5396637">
            <a:off x="3857076" y="4149090"/>
            <a:ext cx="9201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ku xiga (adjacent)</a:t>
            </a:r>
            <a:endParaRPr b="1"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000" name="Google Shape;1000;p75"/>
          <p:cNvSpPr txBox="1"/>
          <p:nvPr>
            <p:ph idx="1" type="body"/>
          </p:nvPr>
        </p:nvSpPr>
        <p:spPr>
          <a:xfrm rot="-3363">
            <a:off x="2435208" y="3874770"/>
            <a:ext cx="9201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ku xiga (adjacent)</a:t>
            </a:r>
            <a:endParaRPr b="1"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001" name="Google Shape;1001;p75"/>
          <p:cNvSpPr txBox="1"/>
          <p:nvPr>
            <p:ph idx="1" type="body"/>
          </p:nvPr>
        </p:nvSpPr>
        <p:spPr>
          <a:xfrm rot="-3363">
            <a:off x="1529412" y="4423410"/>
            <a:ext cx="9201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ku xiga (adjacent)</a:t>
            </a:r>
            <a:endParaRPr b="1"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002" name="Google Shape;1002;p75"/>
          <p:cNvSpPr txBox="1"/>
          <p:nvPr>
            <p:ph idx="1" type="body"/>
          </p:nvPr>
        </p:nvSpPr>
        <p:spPr>
          <a:xfrm rot="-2891098">
            <a:off x="6213804" y="4423410"/>
            <a:ext cx="920165" cy="250483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ku xiga (adjacent)</a:t>
            </a:r>
            <a:endParaRPr b="1"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003" name="Google Shape;1003;p75"/>
          <p:cNvSpPr/>
          <p:nvPr/>
        </p:nvSpPr>
        <p:spPr>
          <a:xfrm>
            <a:off x="6870388" y="3427988"/>
            <a:ext cx="383100" cy="382800"/>
          </a:xfrm>
          <a:prstGeom prst="arc">
            <a:avLst>
              <a:gd fmla="val 102978" name="adj1"/>
              <a:gd fmla="val 3387883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04" name="Google Shape;1004;p75"/>
          <p:cNvSpPr txBox="1"/>
          <p:nvPr>
            <p:ph idx="1" type="body"/>
          </p:nvPr>
        </p:nvSpPr>
        <p:spPr>
          <a:xfrm>
            <a:off x="3397963" y="4697730"/>
            <a:ext cx="127500" cy="20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Kalam"/>
                <a:ea typeface="Kalam"/>
                <a:cs typeface="Kalam"/>
                <a:sym typeface="Kalam"/>
              </a:rPr>
              <a:t>θ</a:t>
            </a:r>
            <a:endParaRPr sz="16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005" name="Google Shape;1005;p75"/>
          <p:cNvSpPr/>
          <p:nvPr/>
        </p:nvSpPr>
        <p:spPr>
          <a:xfrm>
            <a:off x="5946315" y="2985145"/>
            <a:ext cx="659400" cy="658800"/>
          </a:xfrm>
          <a:prstGeom prst="arc">
            <a:avLst>
              <a:gd fmla="val 7118110" name="adj1"/>
              <a:gd fmla="val 8690147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06" name="Google Shape;1006;p75"/>
          <p:cNvSpPr txBox="1"/>
          <p:nvPr>
            <p:ph idx="1" type="body"/>
          </p:nvPr>
        </p:nvSpPr>
        <p:spPr>
          <a:xfrm>
            <a:off x="8566130" y="4423410"/>
            <a:ext cx="127500" cy="20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Kalam"/>
                <a:ea typeface="Kalam"/>
                <a:cs typeface="Kalam"/>
                <a:sym typeface="Kalam"/>
              </a:rPr>
              <a:t>θ</a:t>
            </a:r>
            <a:endParaRPr sz="16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007" name="Google Shape;1007;p75"/>
          <p:cNvSpPr txBox="1"/>
          <p:nvPr>
            <p:ph idx="1" type="body"/>
          </p:nvPr>
        </p:nvSpPr>
        <p:spPr>
          <a:xfrm rot="-5403244">
            <a:off x="411480" y="4149090"/>
            <a:ext cx="9537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ku xiga (adjacent)</a:t>
            </a:r>
            <a:endParaRPr b="1"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008" name="TextBox 1007"/>
          <p:cNvSpPr txBox="1"/>
          <p:nvPr/>
        </p:nvSpPr>
        <p:spPr>
          <a:xfrm>
            <a:off x="411480" y="3600450"/>
            <a:ext cx="219456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latin typeface="Lexend"/>
              </a:rPr>
              <a:t>Jawaabaha: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76"/>
          <p:cNvSpPr txBox="1"/>
          <p:nvPr>
            <p:ph type="title"/>
          </p:nvPr>
        </p:nvSpPr>
        <p:spPr>
          <a:xfrm>
            <a:off x="1225200" y="1779713"/>
            <a:ext cx="68508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Calaamadaynta dhinacyada saddex-xagal qumman (Labelling sides of a right-angle triangle)</a:t>
            </a:r>
            <a:endParaRPr/>
          </a:p>
        </p:txBody>
      </p:sp>
      <p:sp>
        <p:nvSpPr>
          <p:cNvPr id="1013" name="Google Shape;1013;p76"/>
          <p:cNvSpPr txBox="1"/>
          <p:nvPr>
            <p:ph idx="2" type="title"/>
          </p:nvPr>
        </p:nvSpPr>
        <p:spPr>
          <a:xfrm>
            <a:off x="1225200" y="2804800"/>
            <a:ext cx="68508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sine iyo cosine ee goobada halbeegga (Using sine and cosine from the unit circle)</a:t>
            </a:r>
            <a:endParaRPr/>
          </a:p>
        </p:txBody>
      </p:sp>
      <p:sp>
        <p:nvSpPr>
          <p:cNvPr id="1014" name="Google Shape;1014;p76"/>
          <p:cNvSpPr txBox="1"/>
          <p:nvPr>
            <p:ph idx="3" type="title"/>
          </p:nvPr>
        </p:nvSpPr>
        <p:spPr>
          <a:xfrm>
            <a:off x="1225200" y="3739189"/>
            <a:ext cx="68508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tangent ee goobada halbeegga (Using tangent from the unit circle)</a:t>
            </a:r>
            <a:endParaRPr/>
          </a:p>
        </p:txBody>
      </p:sp>
      <p:sp>
        <p:nvSpPr>
          <p:cNvPr id="1015" name="Google Shape;1015;p76"/>
          <p:cNvSpPr txBox="1"/>
          <p:nvPr>
            <p:ph idx="4" type="title"/>
          </p:nvPr>
        </p:nvSpPr>
        <p:spPr>
          <a:xfrm>
            <a:off x="324000" y="657600"/>
            <a:ext cx="62682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Cabbiridda saddex-xagalka qumman ee goobada halbeegga (Scaling the right-angled triangle from the unit circle)</a:t>
            </a:r>
            <a:endParaRPr/>
          </a:p>
        </p:txBody>
      </p:sp>
      <p:pic>
        <p:nvPicPr>
          <p:cNvPr id="1016" name="Google Shape;1016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900" y="2766075"/>
            <a:ext cx="450575" cy="44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1" name="Google Shape;1021;p77"/>
          <p:cNvGrpSpPr/>
          <p:nvPr/>
        </p:nvGrpSpPr>
        <p:grpSpPr>
          <a:xfrm flipH="1">
            <a:off x="4824010" y="1773425"/>
            <a:ext cx="3982466" cy="1122804"/>
            <a:chOff x="402775" y="77554"/>
            <a:chExt cx="3996052" cy="848680"/>
          </a:xfrm>
        </p:grpSpPr>
        <p:grpSp>
          <p:nvGrpSpPr>
            <p:cNvPr id="1022" name="Google Shape;1022;p77"/>
            <p:cNvGrpSpPr/>
            <p:nvPr/>
          </p:nvGrpSpPr>
          <p:grpSpPr>
            <a:xfrm>
              <a:off x="402775" y="77554"/>
              <a:ext cx="3996052" cy="848680"/>
              <a:chOff x="402775" y="77554"/>
              <a:chExt cx="3996052" cy="848680"/>
            </a:xfrm>
          </p:grpSpPr>
          <p:pic>
            <p:nvPicPr>
              <p:cNvPr id="1023" name="Google Shape;1023;p77"/>
              <p:cNvPicPr preferRelativeResize="0"/>
              <p:nvPr/>
            </p:nvPicPr>
            <p:blipFill rotWithShape="1">
              <a:blip r:embed="rId3">
                <a:alphaModFix/>
              </a:blip>
              <a:srcRect b="30536" l="0" r="0" t="0"/>
              <a:stretch/>
            </p:blipFill>
            <p:spPr>
              <a:xfrm>
                <a:off x="402775" y="77554"/>
                <a:ext cx="3996052" cy="6424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24" name="Google Shape;1024;p77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76845"/>
              <a:stretch/>
            </p:blipFill>
            <p:spPr>
              <a:xfrm>
                <a:off x="402775" y="712084"/>
                <a:ext cx="3996052" cy="2141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025" name="Google Shape;1025;p77"/>
              <p:cNvSpPr/>
              <p:nvPr/>
            </p:nvSpPr>
            <p:spPr>
              <a:xfrm>
                <a:off x="476672" y="709050"/>
                <a:ext cx="468552" cy="7675"/>
              </a:xfrm>
              <a:custGeom>
                <a:rect b="b" l="l" r="r" t="t"/>
                <a:pathLst>
                  <a:path extrusionOk="0" h="307" w="2656">
                    <a:moveTo>
                      <a:pt x="0" y="307"/>
                    </a:moveTo>
                    <a:cubicBezTo>
                      <a:pt x="443" y="256"/>
                      <a:pt x="2213" y="51"/>
                      <a:pt x="2656" y="0"/>
                    </a:cubicBezTo>
                  </a:path>
                </a:pathLst>
              </a:cu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/>
              <a:p/>
            </p:txBody>
          </p:sp>
        </p:grpSp>
        <p:sp>
          <p:nvSpPr>
            <p:cNvPr id="1026" name="Google Shape;1026;p77"/>
            <p:cNvSpPr/>
            <p:nvPr/>
          </p:nvSpPr>
          <p:spPr>
            <a:xfrm>
              <a:off x="1107425" y="709050"/>
              <a:ext cx="66400" cy="7675"/>
            </a:xfrm>
            <a:custGeom>
              <a:rect b="b" l="l" r="r" t="t"/>
              <a:pathLst>
                <a:path extrusionOk="0" h="307" w="2656">
                  <a:moveTo>
                    <a:pt x="0" y="307"/>
                  </a:moveTo>
                  <a:cubicBezTo>
                    <a:pt x="443" y="256"/>
                    <a:pt x="2213" y="51"/>
                    <a:pt x="2656" y="0"/>
                  </a:cubicBezTo>
                </a:path>
              </a:pathLst>
            </a:custGeom>
            <a:noFill/>
            <a:ln cap="flat" cmpd="sng" w="19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/>
            <a:p/>
          </p:txBody>
        </p:sp>
      </p:grpSp>
      <p:grpSp>
        <p:nvGrpSpPr>
          <p:cNvPr id="1027" name="Google Shape;1027;p77"/>
          <p:cNvGrpSpPr/>
          <p:nvPr/>
        </p:nvGrpSpPr>
        <p:grpSpPr>
          <a:xfrm flipH="1">
            <a:off x="4848579" y="1194427"/>
            <a:ext cx="3613231" cy="682509"/>
            <a:chOff x="402775" y="77554"/>
            <a:chExt cx="3996052" cy="848680"/>
          </a:xfrm>
        </p:grpSpPr>
        <p:grpSp>
          <p:nvGrpSpPr>
            <p:cNvPr id="1028" name="Google Shape;1028;p77"/>
            <p:cNvGrpSpPr/>
            <p:nvPr/>
          </p:nvGrpSpPr>
          <p:grpSpPr>
            <a:xfrm>
              <a:off x="402775" y="77554"/>
              <a:ext cx="3996052" cy="848680"/>
              <a:chOff x="402775" y="77554"/>
              <a:chExt cx="3996052" cy="848680"/>
            </a:xfrm>
          </p:grpSpPr>
          <p:pic>
            <p:nvPicPr>
              <p:cNvPr id="1029" name="Google Shape;1029;p77"/>
              <p:cNvPicPr preferRelativeResize="0"/>
              <p:nvPr/>
            </p:nvPicPr>
            <p:blipFill rotWithShape="1">
              <a:blip r:embed="rId3">
                <a:alphaModFix/>
              </a:blip>
              <a:srcRect b="30536" l="0" r="0" t="0"/>
              <a:stretch/>
            </p:blipFill>
            <p:spPr>
              <a:xfrm>
                <a:off x="402775" y="77554"/>
                <a:ext cx="3996052" cy="6424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30" name="Google Shape;1030;p77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76845"/>
              <a:stretch/>
            </p:blipFill>
            <p:spPr>
              <a:xfrm>
                <a:off x="402775" y="712084"/>
                <a:ext cx="3996052" cy="2141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031" name="Google Shape;1031;p77"/>
              <p:cNvSpPr/>
              <p:nvPr/>
            </p:nvSpPr>
            <p:spPr>
              <a:xfrm>
                <a:off x="476672" y="709050"/>
                <a:ext cx="468552" cy="7675"/>
              </a:xfrm>
              <a:custGeom>
                <a:rect b="b" l="l" r="r" t="t"/>
                <a:pathLst>
                  <a:path extrusionOk="0" h="307" w="2656">
                    <a:moveTo>
                      <a:pt x="0" y="307"/>
                    </a:moveTo>
                    <a:cubicBezTo>
                      <a:pt x="443" y="256"/>
                      <a:pt x="2213" y="51"/>
                      <a:pt x="2656" y="0"/>
                    </a:cubicBezTo>
                  </a:path>
                </a:pathLst>
              </a:cu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/>
              <a:p/>
            </p:txBody>
          </p:sp>
        </p:grpSp>
        <p:sp>
          <p:nvSpPr>
            <p:cNvPr id="1032" name="Google Shape;1032;p77"/>
            <p:cNvSpPr/>
            <p:nvPr/>
          </p:nvSpPr>
          <p:spPr>
            <a:xfrm>
              <a:off x="1107425" y="709050"/>
              <a:ext cx="66400" cy="7675"/>
            </a:xfrm>
            <a:custGeom>
              <a:rect b="b" l="l" r="r" t="t"/>
              <a:pathLst>
                <a:path extrusionOk="0" h="307" w="2656">
                  <a:moveTo>
                    <a:pt x="0" y="307"/>
                  </a:moveTo>
                  <a:cubicBezTo>
                    <a:pt x="443" y="256"/>
                    <a:pt x="2213" y="51"/>
                    <a:pt x="2656" y="0"/>
                  </a:cubicBezTo>
                </a:path>
              </a:pathLst>
            </a:custGeom>
            <a:noFill/>
            <a:ln cap="flat" cmpd="sng" w="19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/>
            <a:p/>
          </p:txBody>
        </p:sp>
      </p:grpSp>
      <p:sp>
        <p:nvSpPr>
          <p:cNvPr id="1033" name="Google Shape;1033;p77"/>
          <p:cNvSpPr txBox="1"/>
          <p:nvPr>
            <p:ph idx="1" type="body"/>
          </p:nvPr>
        </p:nvSpPr>
        <p:spPr>
          <a:xfrm>
            <a:off x="400200" y="759300"/>
            <a:ext cx="8496000" cy="53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Jaantusku wuxuu muujinayaa saddex-xagal qumman oo ku dhex jira goobada halbeegga.</a:t>
            </a:r>
            <a:endParaRPr sz="2000"/>
          </a:p>
        </p:txBody>
      </p:sp>
      <p:sp>
        <p:nvSpPr>
          <p:cNvPr id="1034" name="Google Shape;1034;p77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Isticmaalka sine iyo cosine ee goobada halbeegga (Using sine and cosine from a unit circle)</a:t>
            </a:r>
            <a:endParaRPr/>
          </a:p>
        </p:txBody>
      </p:sp>
      <p:sp>
        <p:nvSpPr>
          <p:cNvPr id="1035" name="Google Shape;1035;p77"/>
          <p:cNvSpPr txBox="1"/>
          <p:nvPr>
            <p:ph idx="1" type="body"/>
          </p:nvPr>
        </p:nvSpPr>
        <p:spPr>
          <a:xfrm>
            <a:off x="4986024" y="1294200"/>
            <a:ext cx="3947400" cy="35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Waxaan sawiray saddex-xagal la mid ah.</a:t>
            </a:r>
            <a:r>
              <a:rPr lang="en-GB" sz="1400"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endParaRPr sz="1800"/>
          </a:p>
        </p:txBody>
      </p:sp>
      <p:sp>
        <p:nvSpPr>
          <p:cNvPr id="1036" name="Google Shape;1036;p77"/>
          <p:cNvSpPr txBox="1"/>
          <p:nvPr>
            <p:ph idx="1" type="body"/>
          </p:nvPr>
        </p:nvSpPr>
        <p:spPr>
          <a:xfrm>
            <a:off x="4548600" y="4570800"/>
            <a:ext cx="4343100" cy="35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Sidee buu Yacquub u ogyahay inay isku mid yihiin?</a:t>
            </a:r>
            <a:endParaRPr sz="1800"/>
          </a:p>
        </p:txBody>
      </p:sp>
      <p:sp>
        <p:nvSpPr>
          <p:cNvPr id="1037" name="Google Shape;1037;p77"/>
          <p:cNvSpPr/>
          <p:nvPr/>
        </p:nvSpPr>
        <p:spPr>
          <a:xfrm flipH="1">
            <a:off x="4840180" y="2687713"/>
            <a:ext cx="2196300" cy="15696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38" name="Google Shape;1038;p77"/>
          <p:cNvSpPr/>
          <p:nvPr/>
        </p:nvSpPr>
        <p:spPr>
          <a:xfrm>
            <a:off x="6884053" y="4096627"/>
            <a:ext cx="157200" cy="1572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39" name="Google Shape;1039;p77"/>
          <p:cNvSpPr/>
          <p:nvPr/>
        </p:nvSpPr>
        <p:spPr>
          <a:xfrm>
            <a:off x="4536725" y="3911418"/>
            <a:ext cx="682500" cy="682500"/>
          </a:xfrm>
          <a:prstGeom prst="arc">
            <a:avLst>
              <a:gd fmla="val 19381584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40" name="Google Shape;1040;p77"/>
          <p:cNvSpPr txBox="1"/>
          <p:nvPr/>
        </p:nvSpPr>
        <p:spPr>
          <a:xfrm>
            <a:off x="5181084" y="3894132"/>
            <a:ext cx="576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37°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041" name="Google Shape;1041;p7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73831" y="2931912"/>
            <a:ext cx="554058" cy="68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2" name="Google Shape;1042;p77"/>
          <p:cNvSpPr txBox="1"/>
          <p:nvPr>
            <p:ph idx="1" type="body"/>
          </p:nvPr>
        </p:nvSpPr>
        <p:spPr>
          <a:xfrm>
            <a:off x="8097638" y="3690546"/>
            <a:ext cx="682500" cy="267300"/>
          </a:xfrm>
          <a:prstGeom prst="rect">
            <a:avLst/>
          </a:prstGeom>
        </p:spPr>
        <p:txBody>
          <a:bodyPr anchorCtr="0" anchor="t" bIns="0" lIns="0" spcFirstLastPara="1" rIns="0" wrap="non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Yacquub</a:t>
            </a:r>
            <a:endParaRPr sz="1600"/>
          </a:p>
        </p:txBody>
      </p:sp>
      <p:sp>
        <p:nvSpPr>
          <p:cNvPr id="1043" name="Google Shape;1043;p77"/>
          <p:cNvSpPr txBox="1"/>
          <p:nvPr/>
        </p:nvSpPr>
        <p:spPr>
          <a:xfrm>
            <a:off x="5288118" y="3005528"/>
            <a:ext cx="774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5 cm</a:t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044" name="Google Shape;1044;p77"/>
          <p:cNvCxnSpPr/>
          <p:nvPr/>
        </p:nvCxnSpPr>
        <p:spPr>
          <a:xfrm flipH="1" rot="10800000">
            <a:off x="4797775" y="2641975"/>
            <a:ext cx="2126700" cy="15321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045" name="Google Shape;1045;p77"/>
          <p:cNvSpPr/>
          <p:nvPr/>
        </p:nvSpPr>
        <p:spPr>
          <a:xfrm>
            <a:off x="752878" y="1831421"/>
            <a:ext cx="2867100" cy="2866500"/>
          </a:xfrm>
          <a:prstGeom prst="ellipse">
            <a:avLst/>
          </a:prstGeom>
          <a:noFill/>
          <a:ln cap="flat" cmpd="sng" w="38100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46" name="Google Shape;1046;p77"/>
          <p:cNvSpPr/>
          <p:nvPr/>
        </p:nvSpPr>
        <p:spPr>
          <a:xfrm>
            <a:off x="2179624" y="2406708"/>
            <a:ext cx="1145600" cy="856816"/>
          </a:xfrm>
          <a:custGeom>
            <a:rect b="b" l="l" r="r" t="t"/>
            <a:pathLst>
              <a:path extrusionOk="0" h="36577" w="48905">
                <a:moveTo>
                  <a:pt x="0" y="36577"/>
                </a:moveTo>
                <a:lnTo>
                  <a:pt x="48905" y="0"/>
                </a:lnTo>
                <a:lnTo>
                  <a:pt x="48905" y="36320"/>
                </a:lnTo>
                <a:close/>
              </a:path>
            </a:pathLst>
          </a:custGeom>
          <a:solidFill>
            <a:srgbClr val="EBEDFE"/>
          </a:solidFill>
          <a:ln>
            <a:noFill/>
          </a:ln>
        </p:spPr>
        <p:txBody>
          <a:bodyPr wrap="square">
            <a:normAutofit/>
          </a:bodyPr>
          <a:p/>
        </p:txBody>
      </p:sp>
      <p:cxnSp>
        <p:nvCxnSpPr>
          <p:cNvPr id="1047" name="Google Shape;1047;p77"/>
          <p:cNvCxnSpPr/>
          <p:nvPr/>
        </p:nvCxnSpPr>
        <p:spPr>
          <a:xfrm rot="10800000">
            <a:off x="2180603" y="1557287"/>
            <a:ext cx="0" cy="31407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48" name="Google Shape;1048;p77"/>
          <p:cNvCxnSpPr/>
          <p:nvPr/>
        </p:nvCxnSpPr>
        <p:spPr>
          <a:xfrm>
            <a:off x="747114" y="3259463"/>
            <a:ext cx="31785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49" name="Google Shape;1049;p77"/>
          <p:cNvSpPr txBox="1"/>
          <p:nvPr/>
        </p:nvSpPr>
        <p:spPr>
          <a:xfrm>
            <a:off x="3476918" y="3154253"/>
            <a:ext cx="249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50" name="Google Shape;1050;p77"/>
          <p:cNvSpPr txBox="1"/>
          <p:nvPr/>
        </p:nvSpPr>
        <p:spPr>
          <a:xfrm>
            <a:off x="387950" y="3049125"/>
            <a:ext cx="435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02124"/>
                </a:solidFill>
                <a:latin typeface="Lexend"/>
                <a:ea typeface="Lexend"/>
                <a:cs typeface="Lexend"/>
                <a:sym typeface="Lexend"/>
              </a:rPr>
              <a:t>−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51" name="Google Shape;1051;p77"/>
          <p:cNvSpPr txBox="1"/>
          <p:nvPr/>
        </p:nvSpPr>
        <p:spPr>
          <a:xfrm>
            <a:off x="1806202" y="4482450"/>
            <a:ext cx="480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02124"/>
                </a:solidFill>
                <a:latin typeface="Lexend"/>
                <a:ea typeface="Lexend"/>
                <a:cs typeface="Lexend"/>
                <a:sym typeface="Lexend"/>
              </a:rPr>
              <a:t>−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52" name="Google Shape;1052;p77"/>
          <p:cNvSpPr txBox="1"/>
          <p:nvPr/>
        </p:nvSpPr>
        <p:spPr>
          <a:xfrm>
            <a:off x="1977634" y="1637051"/>
            <a:ext cx="221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53" name="Google Shape;1053;p77"/>
          <p:cNvSpPr txBox="1"/>
          <p:nvPr/>
        </p:nvSpPr>
        <p:spPr>
          <a:xfrm>
            <a:off x="1987090" y="3230261"/>
            <a:ext cx="2745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O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4" name="Google Shape;1054;p77"/>
          <p:cNvSpPr/>
          <p:nvPr/>
        </p:nvSpPr>
        <p:spPr>
          <a:xfrm>
            <a:off x="1860260" y="2944430"/>
            <a:ext cx="639600" cy="639600"/>
          </a:xfrm>
          <a:prstGeom prst="arc">
            <a:avLst>
              <a:gd fmla="val 19541477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55" name="Google Shape;1055;p77"/>
          <p:cNvSpPr txBox="1"/>
          <p:nvPr/>
        </p:nvSpPr>
        <p:spPr>
          <a:xfrm>
            <a:off x="2458962" y="2942013"/>
            <a:ext cx="54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37°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056" name="Google Shape;1056;p77"/>
          <p:cNvCxnSpPr>
            <a:endCxn id="1057" idx="3"/>
          </p:cNvCxnSpPr>
          <p:nvPr/>
        </p:nvCxnSpPr>
        <p:spPr>
          <a:xfrm flipH="1" rot="10800000">
            <a:off x="2180830" y="2443329"/>
            <a:ext cx="1109100" cy="818400"/>
          </a:xfrm>
          <a:prstGeom prst="straightConnector1">
            <a:avLst/>
          </a:prstGeom>
          <a:noFill/>
          <a:ln cap="flat" cmpd="sng" w="38100">
            <a:solidFill>
              <a:srgbClr val="4F7B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58" name="Google Shape;1058;p77"/>
          <p:cNvSpPr/>
          <p:nvPr/>
        </p:nvSpPr>
        <p:spPr>
          <a:xfrm>
            <a:off x="3248097" y="3171713"/>
            <a:ext cx="84000" cy="840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059" name="Google Shape;1059;p77"/>
          <p:cNvCxnSpPr>
            <a:endCxn id="1057" idx="4"/>
          </p:cNvCxnSpPr>
          <p:nvPr/>
        </p:nvCxnSpPr>
        <p:spPr>
          <a:xfrm rot="10800000">
            <a:off x="3323871" y="2457388"/>
            <a:ext cx="3300" cy="798000"/>
          </a:xfrm>
          <a:prstGeom prst="straightConnector1">
            <a:avLst/>
          </a:prstGeom>
          <a:noFill/>
          <a:ln cap="flat" cmpd="sng" w="38100">
            <a:solidFill>
              <a:srgbClr val="0B5FA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57" name="Google Shape;1057;p77"/>
          <p:cNvSpPr/>
          <p:nvPr/>
        </p:nvSpPr>
        <p:spPr>
          <a:xfrm>
            <a:off x="3275871" y="2361388"/>
            <a:ext cx="96000" cy="96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60" name="Google Shape;1060;p77"/>
          <p:cNvSpPr txBox="1"/>
          <p:nvPr/>
        </p:nvSpPr>
        <p:spPr>
          <a:xfrm>
            <a:off x="2018327" y="1384738"/>
            <a:ext cx="2550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y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61" name="Google Shape;1061;p77"/>
          <p:cNvSpPr txBox="1"/>
          <p:nvPr/>
        </p:nvSpPr>
        <p:spPr>
          <a:xfrm>
            <a:off x="3919578" y="3158211"/>
            <a:ext cx="2550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62" name="Google Shape;1062;p77"/>
          <p:cNvSpPr txBox="1"/>
          <p:nvPr/>
        </p:nvSpPr>
        <p:spPr>
          <a:xfrm>
            <a:off x="3274588" y="2062973"/>
            <a:ext cx="1089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(0.8, 0.6)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063" name="Google Shape;1063;p77"/>
          <p:cNvCxnSpPr/>
          <p:nvPr/>
        </p:nvCxnSpPr>
        <p:spPr>
          <a:xfrm rot="10800000">
            <a:off x="2199025" y="3255725"/>
            <a:ext cx="11502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64" name="Google Shape;1064;p77"/>
          <p:cNvSpPr/>
          <p:nvPr/>
        </p:nvSpPr>
        <p:spPr>
          <a:xfrm>
            <a:off x="2133355" y="3212415"/>
            <a:ext cx="96000" cy="96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65" name="Google Shape;1065;p77"/>
          <p:cNvSpPr txBox="1"/>
          <p:nvPr/>
        </p:nvSpPr>
        <p:spPr>
          <a:xfrm>
            <a:off x="4836264" y="1810931"/>
            <a:ext cx="39474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Waa kuwo isku mid ah (similar) sababtoo ah waxay leeyihiin xaglo (angles) isku mid ah.</a:t>
            </a:r>
            <a:endParaRPr sz="1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78"/>
          <p:cNvSpPr/>
          <p:nvPr/>
        </p:nvSpPr>
        <p:spPr>
          <a:xfrm>
            <a:off x="600478" y="1912056"/>
            <a:ext cx="2867100" cy="2866500"/>
          </a:xfrm>
          <a:prstGeom prst="ellipse">
            <a:avLst/>
          </a:prstGeom>
          <a:noFill/>
          <a:ln cap="flat" cmpd="sng" w="2857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71" name="Google Shape;1071;p78"/>
          <p:cNvSpPr txBox="1"/>
          <p:nvPr>
            <p:ph idx="1" type="body"/>
          </p:nvPr>
        </p:nvSpPr>
        <p:spPr>
          <a:xfrm>
            <a:off x="324000" y="759300"/>
            <a:ext cx="8496000" cy="8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Saddexagal kasta oo xagal qumman (right-angled triangle) ah, saddexagal isku mid ah (similar triangle) ayaa laga samayn karaa gudaha goobada halbeegga (unit circle).</a:t>
            </a:r>
            <a:endParaRPr sz="2000"/>
          </a:p>
        </p:txBody>
      </p:sp>
      <p:sp>
        <p:nvSpPr>
          <p:cNvPr id="1072" name="Google Shape;1072;p78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GB">
                <a:latin typeface="Lexend"/>
              </a:rPr>
              <a:t>Isticmaalka sine iyo cosine ee goobada halbeegga (unit circle)</a:t>
            </a:r>
            <a:endParaRPr/>
          </a:p>
        </p:txBody>
      </p:sp>
      <p:sp>
        <p:nvSpPr>
          <p:cNvPr id="1073" name="Google Shape;1073;p78"/>
          <p:cNvSpPr/>
          <p:nvPr/>
        </p:nvSpPr>
        <p:spPr>
          <a:xfrm flipH="1">
            <a:off x="5221180" y="1757589"/>
            <a:ext cx="2196300" cy="15696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74" name="Google Shape;1074;p78"/>
          <p:cNvSpPr/>
          <p:nvPr/>
        </p:nvSpPr>
        <p:spPr>
          <a:xfrm>
            <a:off x="7265053" y="3166503"/>
            <a:ext cx="157200" cy="1572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75" name="Google Shape;1075;p78"/>
          <p:cNvSpPr/>
          <p:nvPr/>
        </p:nvSpPr>
        <p:spPr>
          <a:xfrm>
            <a:off x="4917725" y="2981294"/>
            <a:ext cx="682500" cy="682500"/>
          </a:xfrm>
          <a:prstGeom prst="arc">
            <a:avLst>
              <a:gd fmla="val 19381584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76" name="Google Shape;1076;p78"/>
          <p:cNvSpPr txBox="1"/>
          <p:nvPr/>
        </p:nvSpPr>
        <p:spPr>
          <a:xfrm>
            <a:off x="5562084" y="2964008"/>
            <a:ext cx="57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θ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77" name="Google Shape;1077;p78"/>
          <p:cNvSpPr/>
          <p:nvPr/>
        </p:nvSpPr>
        <p:spPr>
          <a:xfrm>
            <a:off x="2027224" y="2487343"/>
            <a:ext cx="1145600" cy="856816"/>
          </a:xfrm>
          <a:custGeom>
            <a:rect b="b" l="l" r="r" t="t"/>
            <a:pathLst>
              <a:path extrusionOk="0" h="36577" w="48905">
                <a:moveTo>
                  <a:pt x="0" y="36577"/>
                </a:moveTo>
                <a:lnTo>
                  <a:pt x="48905" y="0"/>
                </a:lnTo>
                <a:lnTo>
                  <a:pt x="48905" y="36320"/>
                </a:lnTo>
                <a:close/>
              </a:path>
            </a:pathLst>
          </a:custGeom>
          <a:solidFill>
            <a:srgbClr val="EBEDFE"/>
          </a:solidFill>
          <a:ln>
            <a:noFill/>
          </a:ln>
        </p:spPr>
        <p:txBody>
          <a:bodyPr wrap="square">
            <a:normAutofit/>
          </a:bodyPr>
          <a:p/>
        </p:txBody>
      </p:sp>
      <p:cxnSp>
        <p:nvCxnSpPr>
          <p:cNvPr id="1078" name="Google Shape;1078;p78"/>
          <p:cNvCxnSpPr/>
          <p:nvPr/>
        </p:nvCxnSpPr>
        <p:spPr>
          <a:xfrm rot="10800000">
            <a:off x="2028203" y="1637922"/>
            <a:ext cx="0" cy="31407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79" name="Google Shape;1079;p78"/>
          <p:cNvCxnSpPr/>
          <p:nvPr/>
        </p:nvCxnSpPr>
        <p:spPr>
          <a:xfrm>
            <a:off x="594714" y="3340098"/>
            <a:ext cx="31785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80" name="Google Shape;1080;p78"/>
          <p:cNvSpPr txBox="1"/>
          <p:nvPr/>
        </p:nvSpPr>
        <p:spPr>
          <a:xfrm>
            <a:off x="3324518" y="3234888"/>
            <a:ext cx="249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81" name="Google Shape;1081;p78"/>
          <p:cNvSpPr txBox="1"/>
          <p:nvPr/>
        </p:nvSpPr>
        <p:spPr>
          <a:xfrm>
            <a:off x="1825234" y="1717686"/>
            <a:ext cx="221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82" name="Google Shape;1082;p78"/>
          <p:cNvSpPr txBox="1"/>
          <p:nvPr/>
        </p:nvSpPr>
        <p:spPr>
          <a:xfrm>
            <a:off x="1834690" y="3310896"/>
            <a:ext cx="2745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O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3" name="Google Shape;1083;p78"/>
          <p:cNvSpPr/>
          <p:nvPr/>
        </p:nvSpPr>
        <p:spPr>
          <a:xfrm>
            <a:off x="1707860" y="3025065"/>
            <a:ext cx="639600" cy="639600"/>
          </a:xfrm>
          <a:prstGeom prst="arc">
            <a:avLst>
              <a:gd fmla="val 19541477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84" name="Google Shape;1084;p78"/>
          <p:cNvSpPr txBox="1"/>
          <p:nvPr/>
        </p:nvSpPr>
        <p:spPr>
          <a:xfrm>
            <a:off x="2306562" y="2977291"/>
            <a:ext cx="54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θ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085" name="Google Shape;1085;p78"/>
          <p:cNvCxnSpPr>
            <a:endCxn id="1086" idx="3"/>
          </p:cNvCxnSpPr>
          <p:nvPr/>
        </p:nvCxnSpPr>
        <p:spPr>
          <a:xfrm flipH="1" rot="10800000">
            <a:off x="2028430" y="2523964"/>
            <a:ext cx="1109100" cy="818400"/>
          </a:xfrm>
          <a:prstGeom prst="straightConnector1">
            <a:avLst/>
          </a:prstGeom>
          <a:noFill/>
          <a:ln cap="flat" cmpd="sng" w="38100">
            <a:solidFill>
              <a:srgbClr val="4F7B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87" name="Google Shape;1087;p78"/>
          <p:cNvSpPr/>
          <p:nvPr/>
        </p:nvSpPr>
        <p:spPr>
          <a:xfrm>
            <a:off x="3095697" y="3252348"/>
            <a:ext cx="84000" cy="840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088" name="Google Shape;1088;p78"/>
          <p:cNvCxnSpPr>
            <a:endCxn id="1086" idx="4"/>
          </p:cNvCxnSpPr>
          <p:nvPr/>
        </p:nvCxnSpPr>
        <p:spPr>
          <a:xfrm rot="10800000">
            <a:off x="3171471" y="2538023"/>
            <a:ext cx="3300" cy="798000"/>
          </a:xfrm>
          <a:prstGeom prst="straightConnector1">
            <a:avLst/>
          </a:prstGeom>
          <a:noFill/>
          <a:ln cap="flat" cmpd="sng" w="38100">
            <a:solidFill>
              <a:srgbClr val="0B5FA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86" name="Google Shape;1086;p78"/>
          <p:cNvSpPr/>
          <p:nvPr/>
        </p:nvSpPr>
        <p:spPr>
          <a:xfrm>
            <a:off x="3123471" y="2442023"/>
            <a:ext cx="96000" cy="96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89" name="Google Shape;1089;p78"/>
          <p:cNvSpPr txBox="1"/>
          <p:nvPr/>
        </p:nvSpPr>
        <p:spPr>
          <a:xfrm>
            <a:off x="1865927" y="1465373"/>
            <a:ext cx="2550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y</a:t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90" name="Google Shape;1090;p78"/>
          <p:cNvSpPr txBox="1"/>
          <p:nvPr/>
        </p:nvSpPr>
        <p:spPr>
          <a:xfrm>
            <a:off x="3767178" y="3238846"/>
            <a:ext cx="2550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091" name="Google Shape;1091;p78"/>
          <p:cNvCxnSpPr/>
          <p:nvPr/>
        </p:nvCxnSpPr>
        <p:spPr>
          <a:xfrm rot="10800000">
            <a:off x="2046625" y="3336360"/>
            <a:ext cx="11502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92" name="Google Shape;1092;p78"/>
          <p:cNvSpPr/>
          <p:nvPr/>
        </p:nvSpPr>
        <p:spPr>
          <a:xfrm>
            <a:off x="1980955" y="3293050"/>
            <a:ext cx="96000" cy="96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93" name="Google Shape;1093;p78"/>
          <p:cNvSpPr txBox="1"/>
          <p:nvPr>
            <p:ph idx="1" type="body"/>
          </p:nvPr>
        </p:nvSpPr>
        <p:spPr>
          <a:xfrm>
            <a:off x="4320550" y="3700138"/>
            <a:ext cx="4212900" cy="106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Rubuca koowaad (first quadrant) waa qaybta kaliya ee goobada halbeegga (unit circle) halkaas oo θ° uu la mid yahay xagasha gudaha (interior angle) ee saddexagalka.</a:t>
            </a:r>
            <a:r>
              <a:rPr lang="en-GB" sz="1100">
                <a:solidFill>
                  <a:schemeClr val="accent5"/>
                </a:solidFill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lang="en-GB" sz="1100">
                <a:solidFill>
                  <a:schemeClr val="accent5"/>
                </a:solidFill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 sz="1900"/>
          </a:p>
        </p:txBody>
      </p:sp>
      <p:sp>
        <p:nvSpPr>
          <p:cNvPr id="1094" name="Google Shape;1094;p78"/>
          <p:cNvSpPr txBox="1"/>
          <p:nvPr/>
        </p:nvSpPr>
        <p:spPr>
          <a:xfrm>
            <a:off x="277725" y="3120800"/>
            <a:ext cx="435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02124"/>
                </a:solidFill>
                <a:latin typeface="Lexend"/>
                <a:ea typeface="Lexend"/>
                <a:cs typeface="Lexend"/>
                <a:sym typeface="Lexend"/>
              </a:rPr>
              <a:t>−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95" name="Google Shape;1095;p78"/>
          <p:cNvSpPr txBox="1"/>
          <p:nvPr/>
        </p:nvSpPr>
        <p:spPr>
          <a:xfrm>
            <a:off x="1695477" y="4463300"/>
            <a:ext cx="480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02124"/>
                </a:solidFill>
                <a:latin typeface="Lexend"/>
                <a:ea typeface="Lexend"/>
                <a:cs typeface="Lexend"/>
                <a:sym typeface="Lexend"/>
              </a:rPr>
              <a:t>−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79"/>
          <p:cNvSpPr/>
          <p:nvPr/>
        </p:nvSpPr>
        <p:spPr>
          <a:xfrm>
            <a:off x="573975" y="1903835"/>
            <a:ext cx="2893500" cy="289350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01" name="Google Shape;1101;p79"/>
          <p:cNvCxnSpPr/>
          <p:nvPr/>
        </p:nvCxnSpPr>
        <p:spPr>
          <a:xfrm rot="10800000">
            <a:off x="2026466" y="2488081"/>
            <a:ext cx="11502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102" name="Google Shape;1102;p79"/>
          <p:cNvSpPr txBox="1"/>
          <p:nvPr>
            <p:ph idx="1" type="body"/>
          </p:nvPr>
        </p:nvSpPr>
        <p:spPr>
          <a:xfrm>
            <a:off x="324000" y="759300"/>
            <a:ext cx="8496000" cy="8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latin typeface="Lexend"/>
              </a:rPr>
              <a:t>Sine-ga xagasha, sin(θ), waa isku-dubbaridka y (y-coordinate) ee barta halka radius-ka loo wareejiyay xagashaas.</a:t>
            </a:r>
            <a:r>
              <a:rPr lang="en-GB" sz="1400">
                <a:solidFill>
                  <a:schemeClr val="accent5"/>
                </a:solidFill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r>
              <a:rPr i="1" lang="en-GB" sz="1400"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r>
              <a:rPr i="1" lang="en-GB" sz="1400">
                <a:solidFill>
                  <a:schemeClr val="accent5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400">
                <a:solidFill>
                  <a:schemeClr val="accent5"/>
                </a:solidFill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endParaRPr sz="2000"/>
          </a:p>
        </p:txBody>
      </p:sp>
      <p:sp>
        <p:nvSpPr>
          <p:cNvPr id="1103" name="Google Shape;1103;p79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sine iyo cosine ee goobada halbeegga (unit circle)</a:t>
            </a:r>
            <a:endParaRPr/>
          </a:p>
        </p:txBody>
      </p:sp>
      <p:sp>
        <p:nvSpPr>
          <p:cNvPr id="1104" name="Google Shape;1104;p79"/>
          <p:cNvSpPr/>
          <p:nvPr/>
        </p:nvSpPr>
        <p:spPr>
          <a:xfrm flipH="1">
            <a:off x="5221180" y="1757589"/>
            <a:ext cx="2196300" cy="15696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05" name="Google Shape;1105;p79"/>
          <p:cNvSpPr/>
          <p:nvPr/>
        </p:nvSpPr>
        <p:spPr>
          <a:xfrm>
            <a:off x="7265053" y="3166503"/>
            <a:ext cx="157200" cy="1572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06" name="Google Shape;1106;p79"/>
          <p:cNvSpPr/>
          <p:nvPr/>
        </p:nvSpPr>
        <p:spPr>
          <a:xfrm>
            <a:off x="4917725" y="2981294"/>
            <a:ext cx="682500" cy="682500"/>
          </a:xfrm>
          <a:prstGeom prst="arc">
            <a:avLst>
              <a:gd fmla="val 19381584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07" name="Google Shape;1107;p79"/>
          <p:cNvSpPr txBox="1"/>
          <p:nvPr/>
        </p:nvSpPr>
        <p:spPr>
          <a:xfrm>
            <a:off x="5562084" y="2964008"/>
            <a:ext cx="57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θ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08" name="Google Shape;1108;p79"/>
          <p:cNvSpPr/>
          <p:nvPr/>
        </p:nvSpPr>
        <p:spPr>
          <a:xfrm>
            <a:off x="2027224" y="2487343"/>
            <a:ext cx="1145600" cy="856816"/>
          </a:xfrm>
          <a:custGeom>
            <a:rect b="b" l="l" r="r" t="t"/>
            <a:pathLst>
              <a:path extrusionOk="0" h="36577" w="48905">
                <a:moveTo>
                  <a:pt x="0" y="36577"/>
                </a:moveTo>
                <a:lnTo>
                  <a:pt x="48905" y="0"/>
                </a:lnTo>
                <a:lnTo>
                  <a:pt x="48905" y="36320"/>
                </a:lnTo>
                <a:close/>
              </a:path>
            </a:pathLst>
          </a:custGeom>
          <a:solidFill>
            <a:srgbClr val="EBEDFE"/>
          </a:solidFill>
          <a:ln>
            <a:noFill/>
          </a:ln>
        </p:spPr>
        <p:txBody>
          <a:bodyPr wrap="square">
            <a:normAutofit/>
          </a:bodyPr>
          <a:p/>
        </p:txBody>
      </p:sp>
      <p:cxnSp>
        <p:nvCxnSpPr>
          <p:cNvPr id="1109" name="Google Shape;1109;p79"/>
          <p:cNvCxnSpPr>
            <a:stCxn id="1110" idx="4"/>
          </p:cNvCxnSpPr>
          <p:nvPr/>
        </p:nvCxnSpPr>
        <p:spPr>
          <a:xfrm rot="10800000">
            <a:off x="2028055" y="1637950"/>
            <a:ext cx="900" cy="1751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11" name="Google Shape;1111;p79"/>
          <p:cNvCxnSpPr>
            <a:stCxn id="1110" idx="2"/>
          </p:cNvCxnSpPr>
          <p:nvPr/>
        </p:nvCxnSpPr>
        <p:spPr>
          <a:xfrm flipH="1" rot="10800000">
            <a:off x="1980955" y="3340150"/>
            <a:ext cx="1792200" cy="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12" name="Google Shape;1112;p79"/>
          <p:cNvSpPr txBox="1"/>
          <p:nvPr/>
        </p:nvSpPr>
        <p:spPr>
          <a:xfrm>
            <a:off x="3324518" y="3234888"/>
            <a:ext cx="249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13" name="Google Shape;1113;p79"/>
          <p:cNvSpPr txBox="1"/>
          <p:nvPr/>
        </p:nvSpPr>
        <p:spPr>
          <a:xfrm>
            <a:off x="1825234" y="1717686"/>
            <a:ext cx="221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14" name="Google Shape;1114;p79"/>
          <p:cNvSpPr txBox="1"/>
          <p:nvPr/>
        </p:nvSpPr>
        <p:spPr>
          <a:xfrm>
            <a:off x="1834690" y="3310896"/>
            <a:ext cx="2745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O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5" name="Google Shape;1115;p79"/>
          <p:cNvSpPr/>
          <p:nvPr/>
        </p:nvSpPr>
        <p:spPr>
          <a:xfrm>
            <a:off x="1707860" y="3025065"/>
            <a:ext cx="639600" cy="639600"/>
          </a:xfrm>
          <a:prstGeom prst="arc">
            <a:avLst>
              <a:gd fmla="val 19541477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16" name="Google Shape;1116;p79"/>
          <p:cNvSpPr txBox="1"/>
          <p:nvPr/>
        </p:nvSpPr>
        <p:spPr>
          <a:xfrm>
            <a:off x="2306562" y="2977291"/>
            <a:ext cx="54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θ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17" name="Google Shape;1117;p79"/>
          <p:cNvCxnSpPr>
            <a:endCxn id="1118" idx="3"/>
          </p:cNvCxnSpPr>
          <p:nvPr/>
        </p:nvCxnSpPr>
        <p:spPr>
          <a:xfrm flipH="1" rot="10800000">
            <a:off x="2028430" y="2523964"/>
            <a:ext cx="1109100" cy="818400"/>
          </a:xfrm>
          <a:prstGeom prst="straightConnector1">
            <a:avLst/>
          </a:prstGeom>
          <a:noFill/>
          <a:ln cap="flat" cmpd="sng" w="38100">
            <a:solidFill>
              <a:srgbClr val="4F7B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19" name="Google Shape;1119;p79"/>
          <p:cNvSpPr/>
          <p:nvPr/>
        </p:nvSpPr>
        <p:spPr>
          <a:xfrm>
            <a:off x="3095697" y="3252348"/>
            <a:ext cx="84000" cy="840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20" name="Google Shape;1120;p79"/>
          <p:cNvCxnSpPr>
            <a:endCxn id="1118" idx="4"/>
          </p:cNvCxnSpPr>
          <p:nvPr/>
        </p:nvCxnSpPr>
        <p:spPr>
          <a:xfrm rot="10800000">
            <a:off x="3171471" y="2538023"/>
            <a:ext cx="3300" cy="798000"/>
          </a:xfrm>
          <a:prstGeom prst="straightConnector1">
            <a:avLst/>
          </a:prstGeom>
          <a:noFill/>
          <a:ln cap="flat" cmpd="sng" w="38100">
            <a:solidFill>
              <a:srgbClr val="0B5FA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18" name="Google Shape;1118;p79"/>
          <p:cNvSpPr/>
          <p:nvPr/>
        </p:nvSpPr>
        <p:spPr>
          <a:xfrm>
            <a:off x="3123471" y="2442023"/>
            <a:ext cx="96000" cy="96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21" name="Google Shape;1121;p79"/>
          <p:cNvSpPr txBox="1"/>
          <p:nvPr/>
        </p:nvSpPr>
        <p:spPr>
          <a:xfrm>
            <a:off x="1865927" y="1465373"/>
            <a:ext cx="2550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y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22" name="Google Shape;1122;p79"/>
          <p:cNvSpPr txBox="1"/>
          <p:nvPr/>
        </p:nvSpPr>
        <p:spPr>
          <a:xfrm>
            <a:off x="3767178" y="3238846"/>
            <a:ext cx="2550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23" name="Google Shape;1123;p79"/>
          <p:cNvCxnSpPr/>
          <p:nvPr/>
        </p:nvCxnSpPr>
        <p:spPr>
          <a:xfrm flipH="1" rot="10800000">
            <a:off x="2019255" y="2424846"/>
            <a:ext cx="1094100" cy="8052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124" name="Google Shape;1124;p79"/>
          <p:cNvSpPr txBox="1"/>
          <p:nvPr/>
        </p:nvSpPr>
        <p:spPr>
          <a:xfrm>
            <a:off x="2332672" y="2528822"/>
            <a:ext cx="274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25" name="Google Shape;1125;p79"/>
          <p:cNvCxnSpPr/>
          <p:nvPr/>
        </p:nvCxnSpPr>
        <p:spPr>
          <a:xfrm rot="10800000">
            <a:off x="2046625" y="3336360"/>
            <a:ext cx="11502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10" name="Google Shape;1110;p79"/>
          <p:cNvSpPr/>
          <p:nvPr/>
        </p:nvSpPr>
        <p:spPr>
          <a:xfrm>
            <a:off x="1980955" y="3293050"/>
            <a:ext cx="96000" cy="96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26" name="Google Shape;1126;p79"/>
          <p:cNvSpPr txBox="1"/>
          <p:nvPr/>
        </p:nvSpPr>
        <p:spPr>
          <a:xfrm>
            <a:off x="1255548" y="2317421"/>
            <a:ext cx="6513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sin(θ)</a:t>
            </a:r>
            <a:r>
              <a:rPr i="1"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27" name="Google Shape;1127;p79"/>
          <p:cNvCxnSpPr/>
          <p:nvPr/>
        </p:nvCxnSpPr>
        <p:spPr>
          <a:xfrm>
            <a:off x="1854768" y="2489229"/>
            <a:ext cx="18660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28" name="Google Shape;1128;p79"/>
          <p:cNvSpPr txBox="1"/>
          <p:nvPr>
            <p:ph idx="1" type="body"/>
          </p:nvPr>
        </p:nvSpPr>
        <p:spPr>
          <a:xfrm>
            <a:off x="324000" y="4112100"/>
            <a:ext cx="8150100" cy="68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Saddexagalka gudaha rubuca koowaad (first quadrant) ee goobada halbeegga (unit circle), dhererka dhinaca ka soo horjeeda (opposite) wuxuu la mid yahay sin(θ).</a:t>
            </a:r>
            <a:r>
              <a:rPr b="1" lang="en-GB" sz="1400"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r>
              <a:rPr lang="en-GB" sz="1400">
                <a:solidFill>
                  <a:schemeClr val="accent5"/>
                </a:solidFill>
                <a:latin typeface="Lexend"/>
              </a:rPr>
              <a:t/>
            </a:r>
            <a:r>
              <a:rPr i="1" lang="en-GB" sz="1400">
                <a:solidFill>
                  <a:schemeClr val="accent5"/>
                </a:solidFill>
                <a:latin typeface="Lexend"/>
              </a:rPr>
              <a:t/>
            </a:r>
            <a:r>
              <a:rPr lang="en-GB" sz="1400">
                <a:solidFill>
                  <a:schemeClr val="accent5"/>
                </a:solidFill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endParaRPr sz="1800"/>
          </a:p>
        </p:txBody>
      </p:sp>
      <p:cxnSp>
        <p:nvCxnSpPr>
          <p:cNvPr id="1129" name="Google Shape;1129;p79"/>
          <p:cNvCxnSpPr/>
          <p:nvPr/>
        </p:nvCxnSpPr>
        <p:spPr>
          <a:xfrm rot="10800000">
            <a:off x="3361404" y="2536958"/>
            <a:ext cx="5100" cy="7590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130" name="Google Shape;1130;p79"/>
          <p:cNvSpPr txBox="1"/>
          <p:nvPr/>
        </p:nvSpPr>
        <p:spPr>
          <a:xfrm>
            <a:off x="3425031" y="2719184"/>
            <a:ext cx="6513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sin(θ)</a:t>
            </a:r>
            <a:r>
              <a:rPr i="1"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31" name="Google Shape;1131;p79"/>
          <p:cNvSpPr txBox="1"/>
          <p:nvPr>
            <p:ph idx="1" type="body"/>
          </p:nvPr>
        </p:nvSpPr>
        <p:spPr>
          <a:xfrm>
            <a:off x="4269460" y="2243552"/>
            <a:ext cx="11091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ka soo horjeeda (opposite)</a:t>
            </a:r>
            <a:endParaRPr b="1" sz="1800"/>
          </a:p>
        </p:txBody>
      </p:sp>
      <p:cxnSp>
        <p:nvCxnSpPr>
          <p:cNvPr id="1132" name="Google Shape;1132;p79"/>
          <p:cNvCxnSpPr/>
          <p:nvPr/>
        </p:nvCxnSpPr>
        <p:spPr>
          <a:xfrm flipH="1" rot="10800000">
            <a:off x="3978832" y="2521981"/>
            <a:ext cx="221700" cy="2217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33" name="Google Shape;1133;p79"/>
          <p:cNvSpPr txBox="1"/>
          <p:nvPr>
            <p:ph idx="1" type="body"/>
          </p:nvPr>
        </p:nvSpPr>
        <p:spPr>
          <a:xfrm>
            <a:off x="401100" y="2783600"/>
            <a:ext cx="13575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jibaax (hypotenuse)</a:t>
            </a:r>
            <a:endParaRPr sz="1800"/>
          </a:p>
        </p:txBody>
      </p:sp>
      <p:cxnSp>
        <p:nvCxnSpPr>
          <p:cNvPr id="1134" name="Google Shape;1134;p79"/>
          <p:cNvCxnSpPr/>
          <p:nvPr/>
        </p:nvCxnSpPr>
        <p:spPr>
          <a:xfrm flipH="1" rot="10800000">
            <a:off x="1758651" y="2807002"/>
            <a:ext cx="645300" cy="1155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8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80"/>
          <p:cNvSpPr/>
          <p:nvPr/>
        </p:nvSpPr>
        <p:spPr>
          <a:xfrm>
            <a:off x="573975" y="1903835"/>
            <a:ext cx="2893500" cy="289350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40" name="Google Shape;1140;p80"/>
          <p:cNvCxnSpPr/>
          <p:nvPr/>
        </p:nvCxnSpPr>
        <p:spPr>
          <a:xfrm rot="10800000">
            <a:off x="2026466" y="2488081"/>
            <a:ext cx="11502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141" name="Google Shape;1141;p80"/>
          <p:cNvSpPr txBox="1"/>
          <p:nvPr>
            <p:ph idx="1" type="body"/>
          </p:nvPr>
        </p:nvSpPr>
        <p:spPr>
          <a:xfrm>
            <a:off x="324000" y="759300"/>
            <a:ext cx="8496000" cy="8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</a:rPr>
              <a:t>Cosine-ga xagasha, cos(θ), waa isku-dubbaridka x (x-coordinate) ee barta halka radius-ka loo wareejiyay xagashaas.</a:t>
            </a:r>
            <a:r>
              <a:rPr lang="en-GB" sz="1800">
                <a:solidFill>
                  <a:schemeClr val="accent5"/>
                </a:solidFill>
                <a:latin typeface="Lexend"/>
              </a:rPr>
              <a:t/>
            </a:r>
            <a:r>
              <a:rPr lang="en-GB" sz="1800">
                <a:latin typeface="Lexend"/>
              </a:rPr>
              <a:t/>
            </a:r>
            <a:r>
              <a:rPr lang="en-GB" sz="1800">
                <a:latin typeface="Lexend"/>
              </a:rPr>
              <a:t/>
            </a:r>
            <a:r>
              <a:rPr lang="en-GB" sz="1800">
                <a:latin typeface="Lexend"/>
              </a:rPr>
              <a:t/>
            </a:r>
            <a:r>
              <a:rPr i="1" lang="en-GB" sz="1800">
                <a:latin typeface="Lexend"/>
              </a:rPr>
              <a:t/>
            </a:r>
            <a:r>
              <a:rPr lang="en-GB" sz="1800">
                <a:latin typeface="Lexend"/>
              </a:rPr>
              <a:t/>
            </a:r>
            <a:r>
              <a:rPr lang="en-GB" sz="1800">
                <a:latin typeface="Lexend"/>
              </a:rPr>
              <a:t/>
            </a:r>
            <a:r>
              <a:rPr i="1" lang="en-GB">
                <a:solidFill>
                  <a:schemeClr val="accent5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chemeClr val="accent5"/>
                </a:solidFill>
                <a:latin typeface="Lexend"/>
              </a:rPr>
              <a:t/>
            </a:r>
            <a:r>
              <a:rPr lang="en-GB" sz="1800">
                <a:latin typeface="Lexend"/>
              </a:rPr>
              <a:t/>
            </a:r>
            <a:endParaRPr sz="2000"/>
          </a:p>
        </p:txBody>
      </p:sp>
      <p:sp>
        <p:nvSpPr>
          <p:cNvPr id="1142" name="Google Shape;1142;p80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sine iyo cosine ee goobada halbeegga (unit circle)</a:t>
            </a:r>
            <a:endParaRPr/>
          </a:p>
        </p:txBody>
      </p:sp>
      <p:sp>
        <p:nvSpPr>
          <p:cNvPr id="1143" name="Google Shape;1143;p80"/>
          <p:cNvSpPr/>
          <p:nvPr/>
        </p:nvSpPr>
        <p:spPr>
          <a:xfrm flipH="1">
            <a:off x="5221180" y="1757589"/>
            <a:ext cx="2196300" cy="15696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44" name="Google Shape;1144;p80"/>
          <p:cNvSpPr/>
          <p:nvPr/>
        </p:nvSpPr>
        <p:spPr>
          <a:xfrm>
            <a:off x="7265053" y="3166503"/>
            <a:ext cx="157200" cy="1572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45" name="Google Shape;1145;p80"/>
          <p:cNvSpPr/>
          <p:nvPr/>
        </p:nvSpPr>
        <p:spPr>
          <a:xfrm>
            <a:off x="4917725" y="2981294"/>
            <a:ext cx="682500" cy="682500"/>
          </a:xfrm>
          <a:prstGeom prst="arc">
            <a:avLst>
              <a:gd fmla="val 19381584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46" name="Google Shape;1146;p80"/>
          <p:cNvSpPr txBox="1"/>
          <p:nvPr/>
        </p:nvSpPr>
        <p:spPr>
          <a:xfrm>
            <a:off x="5562084" y="2964008"/>
            <a:ext cx="57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θ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47" name="Google Shape;1147;p80"/>
          <p:cNvSpPr/>
          <p:nvPr/>
        </p:nvSpPr>
        <p:spPr>
          <a:xfrm>
            <a:off x="2027224" y="2487343"/>
            <a:ext cx="1145600" cy="856816"/>
          </a:xfrm>
          <a:custGeom>
            <a:rect b="b" l="l" r="r" t="t"/>
            <a:pathLst>
              <a:path extrusionOk="0" h="36577" w="48905">
                <a:moveTo>
                  <a:pt x="0" y="36577"/>
                </a:moveTo>
                <a:lnTo>
                  <a:pt x="48905" y="0"/>
                </a:lnTo>
                <a:lnTo>
                  <a:pt x="48905" y="36320"/>
                </a:lnTo>
                <a:close/>
              </a:path>
            </a:pathLst>
          </a:custGeom>
          <a:solidFill>
            <a:srgbClr val="EBEDFE"/>
          </a:solidFill>
          <a:ln>
            <a:noFill/>
          </a:ln>
        </p:spPr>
        <p:txBody>
          <a:bodyPr wrap="square">
            <a:normAutofit/>
          </a:bodyPr>
          <a:p/>
        </p:txBody>
      </p:sp>
      <p:cxnSp>
        <p:nvCxnSpPr>
          <p:cNvPr id="1148" name="Google Shape;1148;p80"/>
          <p:cNvCxnSpPr>
            <a:stCxn id="1149" idx="4"/>
          </p:cNvCxnSpPr>
          <p:nvPr/>
        </p:nvCxnSpPr>
        <p:spPr>
          <a:xfrm rot="10800000">
            <a:off x="2028055" y="1637950"/>
            <a:ext cx="900" cy="1751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50" name="Google Shape;1150;p80"/>
          <p:cNvCxnSpPr>
            <a:stCxn id="1149" idx="2"/>
          </p:cNvCxnSpPr>
          <p:nvPr/>
        </p:nvCxnSpPr>
        <p:spPr>
          <a:xfrm flipH="1" rot="10800000">
            <a:off x="1980955" y="3340150"/>
            <a:ext cx="1792200" cy="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51" name="Google Shape;1151;p80"/>
          <p:cNvSpPr txBox="1"/>
          <p:nvPr/>
        </p:nvSpPr>
        <p:spPr>
          <a:xfrm>
            <a:off x="3324518" y="3234888"/>
            <a:ext cx="249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52" name="Google Shape;1152;p80"/>
          <p:cNvSpPr txBox="1"/>
          <p:nvPr/>
        </p:nvSpPr>
        <p:spPr>
          <a:xfrm>
            <a:off x="1825234" y="1717686"/>
            <a:ext cx="221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53" name="Google Shape;1153;p80"/>
          <p:cNvSpPr txBox="1"/>
          <p:nvPr/>
        </p:nvSpPr>
        <p:spPr>
          <a:xfrm>
            <a:off x="1834690" y="3310896"/>
            <a:ext cx="2745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O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54" name="Google Shape;1154;p80"/>
          <p:cNvSpPr/>
          <p:nvPr/>
        </p:nvSpPr>
        <p:spPr>
          <a:xfrm>
            <a:off x="1707860" y="3025065"/>
            <a:ext cx="639600" cy="639600"/>
          </a:xfrm>
          <a:prstGeom prst="arc">
            <a:avLst>
              <a:gd fmla="val 19541477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55" name="Google Shape;1155;p80"/>
          <p:cNvSpPr txBox="1"/>
          <p:nvPr/>
        </p:nvSpPr>
        <p:spPr>
          <a:xfrm>
            <a:off x="2306562" y="2977291"/>
            <a:ext cx="54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θ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56" name="Google Shape;1156;p80"/>
          <p:cNvCxnSpPr>
            <a:endCxn id="1157" idx="3"/>
          </p:cNvCxnSpPr>
          <p:nvPr/>
        </p:nvCxnSpPr>
        <p:spPr>
          <a:xfrm flipH="1" rot="10800000">
            <a:off x="2028430" y="2523964"/>
            <a:ext cx="1109100" cy="818400"/>
          </a:xfrm>
          <a:prstGeom prst="straightConnector1">
            <a:avLst/>
          </a:prstGeom>
          <a:noFill/>
          <a:ln cap="flat" cmpd="sng" w="38100">
            <a:solidFill>
              <a:srgbClr val="4F7B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58" name="Google Shape;1158;p80"/>
          <p:cNvSpPr/>
          <p:nvPr/>
        </p:nvSpPr>
        <p:spPr>
          <a:xfrm>
            <a:off x="3095697" y="3252348"/>
            <a:ext cx="84000" cy="840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59" name="Google Shape;1159;p80"/>
          <p:cNvCxnSpPr>
            <a:endCxn id="1157" idx="4"/>
          </p:cNvCxnSpPr>
          <p:nvPr/>
        </p:nvCxnSpPr>
        <p:spPr>
          <a:xfrm rot="10800000">
            <a:off x="3171471" y="2538023"/>
            <a:ext cx="3300" cy="798000"/>
          </a:xfrm>
          <a:prstGeom prst="straightConnector1">
            <a:avLst/>
          </a:prstGeom>
          <a:noFill/>
          <a:ln cap="flat" cmpd="sng" w="38100">
            <a:solidFill>
              <a:srgbClr val="0B5FA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57" name="Google Shape;1157;p80"/>
          <p:cNvSpPr/>
          <p:nvPr/>
        </p:nvSpPr>
        <p:spPr>
          <a:xfrm>
            <a:off x="3123471" y="2442023"/>
            <a:ext cx="96000" cy="96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60" name="Google Shape;1160;p80"/>
          <p:cNvSpPr txBox="1"/>
          <p:nvPr/>
        </p:nvSpPr>
        <p:spPr>
          <a:xfrm>
            <a:off x="1865927" y="1465373"/>
            <a:ext cx="2550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y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61" name="Google Shape;1161;p80"/>
          <p:cNvSpPr txBox="1"/>
          <p:nvPr/>
        </p:nvSpPr>
        <p:spPr>
          <a:xfrm>
            <a:off x="3767178" y="3238846"/>
            <a:ext cx="2550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62" name="Google Shape;1162;p80"/>
          <p:cNvCxnSpPr/>
          <p:nvPr/>
        </p:nvCxnSpPr>
        <p:spPr>
          <a:xfrm flipH="1" rot="10800000">
            <a:off x="2019255" y="2424846"/>
            <a:ext cx="1094100" cy="8052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163" name="Google Shape;1163;p80"/>
          <p:cNvSpPr txBox="1"/>
          <p:nvPr/>
        </p:nvSpPr>
        <p:spPr>
          <a:xfrm>
            <a:off x="2332672" y="2528822"/>
            <a:ext cx="274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64" name="Google Shape;1164;p80"/>
          <p:cNvCxnSpPr/>
          <p:nvPr/>
        </p:nvCxnSpPr>
        <p:spPr>
          <a:xfrm rot="10800000">
            <a:off x="2046625" y="3336360"/>
            <a:ext cx="11502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49" name="Google Shape;1149;p80"/>
          <p:cNvSpPr/>
          <p:nvPr/>
        </p:nvSpPr>
        <p:spPr>
          <a:xfrm>
            <a:off x="1980955" y="3293050"/>
            <a:ext cx="96000" cy="96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65" name="Google Shape;1165;p80"/>
          <p:cNvSpPr txBox="1"/>
          <p:nvPr/>
        </p:nvSpPr>
        <p:spPr>
          <a:xfrm>
            <a:off x="1255548" y="2317421"/>
            <a:ext cx="6513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sin(θ)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66" name="Google Shape;1166;p80"/>
          <p:cNvSpPr txBox="1"/>
          <p:nvPr/>
        </p:nvSpPr>
        <p:spPr>
          <a:xfrm>
            <a:off x="2970108" y="3517730"/>
            <a:ext cx="6513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  <a:ea typeface="Times New Roman"/>
                <a:cs typeface="Times New Roman"/>
                <a:sym typeface="Times New Roman"/>
              </a:rPr>
              <a:t>cos(θ)</a:t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67" name="Google Shape;1167;p80"/>
          <p:cNvCxnSpPr/>
          <p:nvPr/>
        </p:nvCxnSpPr>
        <p:spPr>
          <a:xfrm>
            <a:off x="1854768" y="2489229"/>
            <a:ext cx="18660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68" name="Google Shape;1168;p80"/>
          <p:cNvCxnSpPr/>
          <p:nvPr/>
        </p:nvCxnSpPr>
        <p:spPr>
          <a:xfrm rot="5400000">
            <a:off x="3079818" y="3450429"/>
            <a:ext cx="18660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69" name="Google Shape;1169;p80"/>
          <p:cNvSpPr txBox="1"/>
          <p:nvPr>
            <p:ph idx="1" type="body"/>
          </p:nvPr>
        </p:nvSpPr>
        <p:spPr>
          <a:xfrm>
            <a:off x="324000" y="4112100"/>
            <a:ext cx="8496000" cy="8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</a:rPr>
              <a:t>Saddexagalka gudaha goobada halbeegga (unit circle), dhererka dhinaca ku xiga (adjacent) wuxuu la mid yahay cos(θ).</a:t>
            </a:r>
            <a:r>
              <a:rPr b="1" lang="en-GB" sz="1800">
                <a:latin typeface="Lexend"/>
              </a:rPr>
              <a:t/>
            </a:r>
            <a:r>
              <a:rPr lang="en-GB" sz="1800">
                <a:latin typeface="Lexend"/>
              </a:rPr>
              <a:t/>
            </a:r>
            <a:r>
              <a:rPr lang="en-GB" sz="1800">
                <a:solidFill>
                  <a:schemeClr val="accent5"/>
                </a:solidFill>
                <a:latin typeface="Lexend"/>
              </a:rPr>
              <a:t/>
            </a:r>
            <a:r>
              <a:rPr lang="en-GB" sz="1800">
                <a:solidFill>
                  <a:schemeClr val="accent5"/>
                </a:solidFill>
                <a:latin typeface="Lexend"/>
              </a:rPr>
              <a:t/>
            </a:r>
            <a:r>
              <a:rPr i="1" lang="en-GB" sz="1800">
                <a:solidFill>
                  <a:schemeClr val="accent5"/>
                </a:solidFill>
                <a:latin typeface="Lexend"/>
              </a:rPr>
              <a:t/>
            </a:r>
            <a:r>
              <a:rPr lang="en-GB" sz="1800">
                <a:solidFill>
                  <a:schemeClr val="accent5"/>
                </a:solidFill>
                <a:latin typeface="Lexend"/>
              </a:rPr>
              <a:t/>
            </a:r>
            <a:r>
              <a:rPr lang="en-GB" sz="1800">
                <a:latin typeface="Lexend"/>
              </a:rPr>
              <a:t/>
            </a:r>
            <a:endParaRPr sz="2000"/>
          </a:p>
        </p:txBody>
      </p:sp>
      <p:sp>
        <p:nvSpPr>
          <p:cNvPr id="1170" name="Google Shape;1170;p80"/>
          <p:cNvSpPr txBox="1"/>
          <p:nvPr>
            <p:ph idx="1" type="body"/>
          </p:nvPr>
        </p:nvSpPr>
        <p:spPr>
          <a:xfrm>
            <a:off x="920576" y="3703375"/>
            <a:ext cx="12345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ku xiga (adjacent)</a:t>
            </a:r>
            <a:endParaRPr b="1" sz="1800"/>
          </a:p>
        </p:txBody>
      </p:sp>
      <p:cxnSp>
        <p:nvCxnSpPr>
          <p:cNvPr id="1171" name="Google Shape;1171;p80"/>
          <p:cNvCxnSpPr/>
          <p:nvPr/>
        </p:nvCxnSpPr>
        <p:spPr>
          <a:xfrm flipH="1" rot="10800000">
            <a:off x="1974947" y="3653833"/>
            <a:ext cx="338400" cy="1719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2" name="Google Shape;1172;p80"/>
          <p:cNvCxnSpPr/>
          <p:nvPr/>
        </p:nvCxnSpPr>
        <p:spPr>
          <a:xfrm rot="10800000">
            <a:off x="2100714" y="3441319"/>
            <a:ext cx="103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173" name="Google Shape;1173;p80"/>
          <p:cNvSpPr txBox="1"/>
          <p:nvPr/>
        </p:nvSpPr>
        <p:spPr>
          <a:xfrm>
            <a:off x="2288798" y="3415755"/>
            <a:ext cx="6513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  <a:ea typeface="Times New Roman"/>
                <a:cs typeface="Times New Roman"/>
                <a:sym typeface="Times New Roman"/>
              </a:rPr>
              <a:t>cos(θ)</a:t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74" name="Google Shape;1174;p80"/>
          <p:cNvSpPr txBox="1"/>
          <p:nvPr>
            <p:ph idx="1" type="body"/>
          </p:nvPr>
        </p:nvSpPr>
        <p:spPr>
          <a:xfrm>
            <a:off x="4269460" y="2325127"/>
            <a:ext cx="11091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ka soo horjeeda (opposite)</a:t>
            </a:r>
            <a:endParaRPr b="1" sz="1800"/>
          </a:p>
        </p:txBody>
      </p:sp>
      <p:cxnSp>
        <p:nvCxnSpPr>
          <p:cNvPr id="1175" name="Google Shape;1175;p80"/>
          <p:cNvCxnSpPr/>
          <p:nvPr/>
        </p:nvCxnSpPr>
        <p:spPr>
          <a:xfrm flipH="1" rot="10800000">
            <a:off x="3978832" y="2521981"/>
            <a:ext cx="221700" cy="2217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76" name="Google Shape;1176;p80"/>
          <p:cNvSpPr txBox="1"/>
          <p:nvPr>
            <p:ph idx="1" type="body"/>
          </p:nvPr>
        </p:nvSpPr>
        <p:spPr>
          <a:xfrm>
            <a:off x="392600" y="2783600"/>
            <a:ext cx="13662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jibaax (hypotenuse)</a:t>
            </a:r>
            <a:endParaRPr sz="1800"/>
          </a:p>
        </p:txBody>
      </p:sp>
      <p:cxnSp>
        <p:nvCxnSpPr>
          <p:cNvPr id="1177" name="Google Shape;1177;p80"/>
          <p:cNvCxnSpPr/>
          <p:nvPr/>
        </p:nvCxnSpPr>
        <p:spPr>
          <a:xfrm flipH="1" rot="10800000">
            <a:off x="1758651" y="2807002"/>
            <a:ext cx="645300" cy="1155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8" name="Google Shape;1178;p80"/>
          <p:cNvCxnSpPr/>
          <p:nvPr/>
        </p:nvCxnSpPr>
        <p:spPr>
          <a:xfrm rot="10800000">
            <a:off x="3361404" y="2536958"/>
            <a:ext cx="5100" cy="7590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179" name="Google Shape;1179;p80"/>
          <p:cNvSpPr txBox="1"/>
          <p:nvPr/>
        </p:nvSpPr>
        <p:spPr>
          <a:xfrm>
            <a:off x="3425031" y="2719184"/>
            <a:ext cx="6513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sin(θ)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81"/>
          <p:cNvSpPr txBox="1"/>
          <p:nvPr>
            <p:ph idx="1" type="body"/>
          </p:nvPr>
        </p:nvSpPr>
        <p:spPr>
          <a:xfrm>
            <a:off x="324000" y="759300"/>
            <a:ext cx="8496000" cy="110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Lexend"/>
              </a:rPr>
              <a:t>Haddii θ iyo mid ka mid ah dhererka geesaha (edge lengths) ee saddex-xagalka la yaqaan, kuwa kale waxaa loo xisaabin karaa iyadoo la isticmaalayo isla saamiyada (ratios) sida saddex-xagalka ee goobada cutubka (unit circle).</a:t>
            </a: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latin typeface="Lexend"/>
              </a:rPr>
              <a:t/>
            </a:r>
            <a:endParaRPr sz="2000"/>
          </a:p>
        </p:txBody>
      </p:sp>
      <p:sp>
        <p:nvSpPr>
          <p:cNvPr id="1185" name="Google Shape;1185;p81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sine iyo cosine ee goobada cutubka (unit circle)</a:t>
            </a:r>
            <a:endParaRPr/>
          </a:p>
        </p:txBody>
      </p:sp>
      <p:sp>
        <p:nvSpPr>
          <p:cNvPr id="1186" name="Google Shape;1186;p81"/>
          <p:cNvSpPr/>
          <p:nvPr/>
        </p:nvSpPr>
        <p:spPr>
          <a:xfrm flipH="1">
            <a:off x="5221180" y="2519589"/>
            <a:ext cx="2196300" cy="15696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87" name="Google Shape;1187;p81"/>
          <p:cNvSpPr/>
          <p:nvPr/>
        </p:nvSpPr>
        <p:spPr>
          <a:xfrm>
            <a:off x="7265053" y="3928503"/>
            <a:ext cx="157200" cy="1572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88" name="Google Shape;1188;p81"/>
          <p:cNvSpPr/>
          <p:nvPr/>
        </p:nvSpPr>
        <p:spPr>
          <a:xfrm>
            <a:off x="4917725" y="3743294"/>
            <a:ext cx="682500" cy="682500"/>
          </a:xfrm>
          <a:prstGeom prst="arc">
            <a:avLst>
              <a:gd fmla="val 19381584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89" name="Google Shape;1189;p81"/>
          <p:cNvSpPr txBox="1"/>
          <p:nvPr/>
        </p:nvSpPr>
        <p:spPr>
          <a:xfrm>
            <a:off x="5562084" y="3726008"/>
            <a:ext cx="57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θ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90" name="Google Shape;1190;p81"/>
          <p:cNvSpPr/>
          <p:nvPr/>
        </p:nvSpPr>
        <p:spPr>
          <a:xfrm>
            <a:off x="2027224" y="3249343"/>
            <a:ext cx="1145600" cy="856816"/>
          </a:xfrm>
          <a:custGeom>
            <a:rect b="b" l="l" r="r" t="t"/>
            <a:pathLst>
              <a:path extrusionOk="0" h="36577" w="48905">
                <a:moveTo>
                  <a:pt x="0" y="36577"/>
                </a:moveTo>
                <a:lnTo>
                  <a:pt x="48905" y="0"/>
                </a:lnTo>
                <a:lnTo>
                  <a:pt x="48905" y="36320"/>
                </a:lnTo>
                <a:close/>
              </a:path>
            </a:pathLst>
          </a:custGeom>
          <a:solidFill>
            <a:srgbClr val="EBEDFE"/>
          </a:solidFill>
          <a:ln>
            <a:noFill/>
          </a:ln>
        </p:spPr>
        <p:txBody>
          <a:bodyPr wrap="square">
            <a:normAutofit/>
          </a:bodyPr>
          <a:p/>
        </p:txBody>
      </p:sp>
      <p:sp>
        <p:nvSpPr>
          <p:cNvPr id="1191" name="Google Shape;1191;p81"/>
          <p:cNvSpPr txBox="1"/>
          <p:nvPr/>
        </p:nvSpPr>
        <p:spPr>
          <a:xfrm>
            <a:off x="1834690" y="4072896"/>
            <a:ext cx="2745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O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2" name="Google Shape;1192;p81"/>
          <p:cNvSpPr/>
          <p:nvPr/>
        </p:nvSpPr>
        <p:spPr>
          <a:xfrm>
            <a:off x="1707860" y="3787065"/>
            <a:ext cx="639600" cy="639600"/>
          </a:xfrm>
          <a:prstGeom prst="arc">
            <a:avLst>
              <a:gd fmla="val 19541477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93" name="Google Shape;1193;p81"/>
          <p:cNvSpPr txBox="1"/>
          <p:nvPr/>
        </p:nvSpPr>
        <p:spPr>
          <a:xfrm>
            <a:off x="2306562" y="3739291"/>
            <a:ext cx="54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θ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94" name="Google Shape;1194;p81"/>
          <p:cNvCxnSpPr>
            <a:endCxn id="1195" idx="3"/>
          </p:cNvCxnSpPr>
          <p:nvPr/>
        </p:nvCxnSpPr>
        <p:spPr>
          <a:xfrm flipH="1" rot="10800000">
            <a:off x="2028430" y="3285964"/>
            <a:ext cx="1109100" cy="818400"/>
          </a:xfrm>
          <a:prstGeom prst="straightConnector1">
            <a:avLst/>
          </a:prstGeom>
          <a:noFill/>
          <a:ln cap="flat" cmpd="sng" w="38100">
            <a:solidFill>
              <a:srgbClr val="4F7B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96" name="Google Shape;1196;p81"/>
          <p:cNvSpPr/>
          <p:nvPr/>
        </p:nvSpPr>
        <p:spPr>
          <a:xfrm>
            <a:off x="3095697" y="4014348"/>
            <a:ext cx="84000" cy="840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97" name="Google Shape;1197;p81"/>
          <p:cNvCxnSpPr>
            <a:endCxn id="1195" idx="4"/>
          </p:cNvCxnSpPr>
          <p:nvPr/>
        </p:nvCxnSpPr>
        <p:spPr>
          <a:xfrm rot="10800000">
            <a:off x="3171471" y="3300023"/>
            <a:ext cx="3300" cy="798000"/>
          </a:xfrm>
          <a:prstGeom prst="straightConnector1">
            <a:avLst/>
          </a:prstGeom>
          <a:noFill/>
          <a:ln cap="flat" cmpd="sng" w="38100">
            <a:solidFill>
              <a:srgbClr val="0B5FA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95" name="Google Shape;1195;p81"/>
          <p:cNvSpPr/>
          <p:nvPr/>
        </p:nvSpPr>
        <p:spPr>
          <a:xfrm>
            <a:off x="3123471" y="3204023"/>
            <a:ext cx="96000" cy="96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98" name="Google Shape;1198;p81"/>
          <p:cNvCxnSpPr/>
          <p:nvPr/>
        </p:nvCxnSpPr>
        <p:spPr>
          <a:xfrm flipH="1" rot="10800000">
            <a:off x="2019255" y="3186846"/>
            <a:ext cx="1094100" cy="8052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199" name="Google Shape;1199;p81"/>
          <p:cNvSpPr txBox="1"/>
          <p:nvPr/>
        </p:nvSpPr>
        <p:spPr>
          <a:xfrm>
            <a:off x="2332672" y="3290822"/>
            <a:ext cx="274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200" name="Google Shape;1200;p81"/>
          <p:cNvCxnSpPr/>
          <p:nvPr/>
        </p:nvCxnSpPr>
        <p:spPr>
          <a:xfrm rot="10800000">
            <a:off x="2046625" y="4098360"/>
            <a:ext cx="11502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01" name="Google Shape;1201;p81"/>
          <p:cNvSpPr/>
          <p:nvPr/>
        </p:nvSpPr>
        <p:spPr>
          <a:xfrm>
            <a:off x="1980955" y="4055050"/>
            <a:ext cx="96000" cy="96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02" name="Google Shape;1202;p81"/>
          <p:cNvSpPr txBox="1"/>
          <p:nvPr>
            <p:ph idx="1" type="body"/>
          </p:nvPr>
        </p:nvSpPr>
        <p:spPr>
          <a:xfrm>
            <a:off x="848575" y="4465375"/>
            <a:ext cx="13065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dhinac ku xiga (adjacent)</a:t>
            </a:r>
            <a:endParaRPr b="1" sz="1800"/>
          </a:p>
        </p:txBody>
      </p:sp>
      <p:cxnSp>
        <p:nvCxnSpPr>
          <p:cNvPr id="1203" name="Google Shape;1203;p81"/>
          <p:cNvCxnSpPr/>
          <p:nvPr/>
        </p:nvCxnSpPr>
        <p:spPr>
          <a:xfrm flipH="1" rot="10800000">
            <a:off x="1974947" y="4415833"/>
            <a:ext cx="338400" cy="1719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04" name="Google Shape;1204;p81"/>
          <p:cNvCxnSpPr/>
          <p:nvPr/>
        </p:nvCxnSpPr>
        <p:spPr>
          <a:xfrm rot="10800000">
            <a:off x="2100714" y="4203319"/>
            <a:ext cx="103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205" name="Google Shape;1205;p81"/>
          <p:cNvSpPr txBox="1"/>
          <p:nvPr/>
        </p:nvSpPr>
        <p:spPr>
          <a:xfrm>
            <a:off x="2316085" y="4177755"/>
            <a:ext cx="6513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  <a:ea typeface="Times New Roman"/>
                <a:cs typeface="Times New Roman"/>
                <a:sym typeface="Times New Roman"/>
              </a:rPr>
              <a:t>cos(θ)</a:t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06" name="Google Shape;1206;p81"/>
          <p:cNvSpPr txBox="1"/>
          <p:nvPr>
            <p:ph idx="1" type="body"/>
          </p:nvPr>
        </p:nvSpPr>
        <p:spPr>
          <a:xfrm>
            <a:off x="452200" y="3088400"/>
            <a:ext cx="13065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jibaax (hypotenuse)</a:t>
            </a:r>
            <a:endParaRPr sz="1800"/>
          </a:p>
        </p:txBody>
      </p:sp>
      <p:cxnSp>
        <p:nvCxnSpPr>
          <p:cNvPr id="1207" name="Google Shape;1207;p81"/>
          <p:cNvCxnSpPr>
            <a:stCxn id="1206" idx="3"/>
          </p:cNvCxnSpPr>
          <p:nvPr/>
        </p:nvCxnSpPr>
        <p:spPr>
          <a:xfrm>
            <a:off x="1758700" y="3252500"/>
            <a:ext cx="623400" cy="1896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08" name="Google Shape;1208;p81"/>
          <p:cNvCxnSpPr/>
          <p:nvPr/>
        </p:nvCxnSpPr>
        <p:spPr>
          <a:xfrm rot="10800000">
            <a:off x="3361404" y="3298958"/>
            <a:ext cx="5100" cy="7590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209" name="Google Shape;1209;p81"/>
          <p:cNvSpPr txBox="1"/>
          <p:nvPr/>
        </p:nvSpPr>
        <p:spPr>
          <a:xfrm>
            <a:off x="3425031" y="3481184"/>
            <a:ext cx="6513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sin(θ)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10" name="Google Shape;1210;p81"/>
          <p:cNvSpPr txBox="1"/>
          <p:nvPr>
            <p:ph idx="1" type="body"/>
          </p:nvPr>
        </p:nvSpPr>
        <p:spPr>
          <a:xfrm>
            <a:off x="3462910" y="2815652"/>
            <a:ext cx="11091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dhinac ka soo horjeeda (opposite)</a:t>
            </a:r>
            <a:endParaRPr b="1" sz="1800"/>
          </a:p>
        </p:txBody>
      </p:sp>
      <p:cxnSp>
        <p:nvCxnSpPr>
          <p:cNvPr id="1211" name="Google Shape;1211;p81"/>
          <p:cNvCxnSpPr/>
          <p:nvPr/>
        </p:nvCxnSpPr>
        <p:spPr>
          <a:xfrm flipH="1" rot="10800000">
            <a:off x="3750232" y="3101281"/>
            <a:ext cx="171300" cy="4044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64"/>
          <p:cNvSpPr txBox="1"/>
          <p:nvPr/>
        </p:nvSpPr>
        <p:spPr>
          <a:xfrm>
            <a:off x="4917900" y="956025"/>
            <a:ext cx="3661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 u="sng">
                <a:solidFill>
                  <a:srgbClr val="374CF1"/>
                </a:solidFill>
                <a:latin typeface="Lexend"/>
                <a:ea typeface="Lexend"/>
                <a:cs typeface="Lexend"/>
                <a:sym typeface="Lexen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Sida agabkeena waxbarista loogu talagalay fasalka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82"/>
          <p:cNvSpPr txBox="1"/>
          <p:nvPr>
            <p:ph idx="1" type="body"/>
          </p:nvPr>
        </p:nvSpPr>
        <p:spPr>
          <a:xfrm>
            <a:off x="324000" y="759300"/>
            <a:ext cx="8496000" cy="110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Haddii θ iyo mid ka mid ah dhererka geesaha (edge lengths) ee saddex-xagalka la yaqaan, kuwa kale waxaa loo xisaabin karaa iyadoo la isticmaalayo isla saamiyada (ratios) sida saddex-xagalka ee goobada cutubka (unit circle).</a:t>
            </a:r>
            <a:r>
              <a:rPr i="1" lang="en-GB" sz="14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i="1" lang="en-GB" sz="14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400">
                <a:latin typeface="Lexend"/>
              </a:rPr>
              <a:t/>
            </a:r>
            <a:endParaRPr sz="2000"/>
          </a:p>
        </p:txBody>
      </p:sp>
      <p:sp>
        <p:nvSpPr>
          <p:cNvPr id="1217" name="Google Shape;1217;p82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sine iyo cosine ee goobada cutubka (unit circle)</a:t>
            </a:r>
            <a:endParaRPr/>
          </a:p>
        </p:txBody>
      </p:sp>
      <p:sp>
        <p:nvSpPr>
          <p:cNvPr id="1218" name="Google Shape;1218;p82"/>
          <p:cNvSpPr/>
          <p:nvPr/>
        </p:nvSpPr>
        <p:spPr>
          <a:xfrm flipH="1">
            <a:off x="5221180" y="2519589"/>
            <a:ext cx="2196300" cy="15696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19" name="Google Shape;1219;p82"/>
          <p:cNvSpPr/>
          <p:nvPr/>
        </p:nvSpPr>
        <p:spPr>
          <a:xfrm>
            <a:off x="7265053" y="3928503"/>
            <a:ext cx="157200" cy="1572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20" name="Google Shape;1220;p82"/>
          <p:cNvSpPr/>
          <p:nvPr/>
        </p:nvSpPr>
        <p:spPr>
          <a:xfrm>
            <a:off x="4917725" y="3743294"/>
            <a:ext cx="682500" cy="682500"/>
          </a:xfrm>
          <a:prstGeom prst="arc">
            <a:avLst>
              <a:gd fmla="val 19381584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21" name="Google Shape;1221;p82"/>
          <p:cNvSpPr txBox="1"/>
          <p:nvPr/>
        </p:nvSpPr>
        <p:spPr>
          <a:xfrm>
            <a:off x="5562084" y="3726008"/>
            <a:ext cx="576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37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22" name="Google Shape;1222;p82"/>
          <p:cNvSpPr/>
          <p:nvPr/>
        </p:nvSpPr>
        <p:spPr>
          <a:xfrm>
            <a:off x="2027224" y="3249343"/>
            <a:ext cx="1145600" cy="856816"/>
          </a:xfrm>
          <a:custGeom>
            <a:rect b="b" l="l" r="r" t="t"/>
            <a:pathLst>
              <a:path extrusionOk="0" h="36577" w="48905">
                <a:moveTo>
                  <a:pt x="0" y="36577"/>
                </a:moveTo>
                <a:lnTo>
                  <a:pt x="48905" y="0"/>
                </a:lnTo>
                <a:lnTo>
                  <a:pt x="48905" y="36320"/>
                </a:lnTo>
                <a:close/>
              </a:path>
            </a:pathLst>
          </a:custGeom>
          <a:solidFill>
            <a:srgbClr val="EBEDFE"/>
          </a:solidFill>
          <a:ln>
            <a:noFill/>
          </a:ln>
        </p:spPr>
        <p:txBody>
          <a:bodyPr wrap="square">
            <a:normAutofit/>
          </a:bodyPr>
          <a:p/>
        </p:txBody>
      </p:sp>
      <p:sp>
        <p:nvSpPr>
          <p:cNvPr id="1223" name="Google Shape;1223;p82"/>
          <p:cNvSpPr txBox="1"/>
          <p:nvPr/>
        </p:nvSpPr>
        <p:spPr>
          <a:xfrm>
            <a:off x="1834690" y="4072896"/>
            <a:ext cx="2745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O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24" name="Google Shape;1224;p82"/>
          <p:cNvSpPr/>
          <p:nvPr/>
        </p:nvSpPr>
        <p:spPr>
          <a:xfrm>
            <a:off x="1707860" y="3787065"/>
            <a:ext cx="639600" cy="639600"/>
          </a:xfrm>
          <a:prstGeom prst="arc">
            <a:avLst>
              <a:gd fmla="val 19541477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25" name="Google Shape;1225;p82"/>
          <p:cNvSpPr txBox="1"/>
          <p:nvPr/>
        </p:nvSpPr>
        <p:spPr>
          <a:xfrm>
            <a:off x="2306562" y="3739291"/>
            <a:ext cx="54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37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226" name="Google Shape;1226;p82"/>
          <p:cNvCxnSpPr>
            <a:endCxn id="1227" idx="3"/>
          </p:cNvCxnSpPr>
          <p:nvPr/>
        </p:nvCxnSpPr>
        <p:spPr>
          <a:xfrm flipH="1" rot="10800000">
            <a:off x="2028430" y="3285964"/>
            <a:ext cx="1109100" cy="818400"/>
          </a:xfrm>
          <a:prstGeom prst="straightConnector1">
            <a:avLst/>
          </a:prstGeom>
          <a:noFill/>
          <a:ln cap="flat" cmpd="sng" w="38100">
            <a:solidFill>
              <a:srgbClr val="4F7B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28" name="Google Shape;1228;p82"/>
          <p:cNvSpPr/>
          <p:nvPr/>
        </p:nvSpPr>
        <p:spPr>
          <a:xfrm>
            <a:off x="3095697" y="4014348"/>
            <a:ext cx="84000" cy="840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229" name="Google Shape;1229;p82"/>
          <p:cNvCxnSpPr>
            <a:endCxn id="1227" idx="4"/>
          </p:cNvCxnSpPr>
          <p:nvPr/>
        </p:nvCxnSpPr>
        <p:spPr>
          <a:xfrm rot="10800000">
            <a:off x="3171471" y="3300023"/>
            <a:ext cx="3300" cy="798000"/>
          </a:xfrm>
          <a:prstGeom prst="straightConnector1">
            <a:avLst/>
          </a:prstGeom>
          <a:noFill/>
          <a:ln cap="flat" cmpd="sng" w="38100">
            <a:solidFill>
              <a:srgbClr val="0B5FA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27" name="Google Shape;1227;p82"/>
          <p:cNvSpPr/>
          <p:nvPr/>
        </p:nvSpPr>
        <p:spPr>
          <a:xfrm>
            <a:off x="3123471" y="3204023"/>
            <a:ext cx="96000" cy="96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230" name="Google Shape;1230;p82"/>
          <p:cNvCxnSpPr/>
          <p:nvPr/>
        </p:nvCxnSpPr>
        <p:spPr>
          <a:xfrm flipH="1" rot="10800000">
            <a:off x="2019255" y="3186846"/>
            <a:ext cx="1094100" cy="8052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231" name="Google Shape;1231;p82"/>
          <p:cNvSpPr txBox="1"/>
          <p:nvPr/>
        </p:nvSpPr>
        <p:spPr>
          <a:xfrm>
            <a:off x="2332672" y="3290822"/>
            <a:ext cx="274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232" name="Google Shape;1232;p82"/>
          <p:cNvCxnSpPr/>
          <p:nvPr/>
        </p:nvCxnSpPr>
        <p:spPr>
          <a:xfrm rot="10800000">
            <a:off x="2046625" y="4098360"/>
            <a:ext cx="11502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33" name="Google Shape;1233;p82"/>
          <p:cNvSpPr/>
          <p:nvPr/>
        </p:nvSpPr>
        <p:spPr>
          <a:xfrm>
            <a:off x="1980955" y="4055050"/>
            <a:ext cx="96000" cy="96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34" name="Google Shape;1234;p82"/>
          <p:cNvSpPr txBox="1"/>
          <p:nvPr>
            <p:ph idx="1" type="body"/>
          </p:nvPr>
        </p:nvSpPr>
        <p:spPr>
          <a:xfrm>
            <a:off x="3502135" y="2849727"/>
            <a:ext cx="11091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dhinac ka soo horjeeda (opposite)</a:t>
            </a:r>
            <a:endParaRPr b="1" sz="1800"/>
          </a:p>
        </p:txBody>
      </p:sp>
      <p:cxnSp>
        <p:nvCxnSpPr>
          <p:cNvPr id="1235" name="Google Shape;1235;p82"/>
          <p:cNvCxnSpPr/>
          <p:nvPr/>
        </p:nvCxnSpPr>
        <p:spPr>
          <a:xfrm flipH="1" rot="10800000">
            <a:off x="3750232" y="3101281"/>
            <a:ext cx="171300" cy="4044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36" name="Google Shape;1236;p82"/>
          <p:cNvSpPr txBox="1"/>
          <p:nvPr>
            <p:ph idx="1" type="body"/>
          </p:nvPr>
        </p:nvSpPr>
        <p:spPr>
          <a:xfrm>
            <a:off x="937519" y="4481944"/>
            <a:ext cx="11091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dhinac ku xiga (adjacent)</a:t>
            </a:r>
            <a:endParaRPr b="1" sz="1800"/>
          </a:p>
        </p:txBody>
      </p:sp>
      <p:cxnSp>
        <p:nvCxnSpPr>
          <p:cNvPr id="1237" name="Google Shape;1237;p82"/>
          <p:cNvCxnSpPr/>
          <p:nvPr/>
        </p:nvCxnSpPr>
        <p:spPr>
          <a:xfrm flipH="1" rot="10800000">
            <a:off x="1974947" y="4415833"/>
            <a:ext cx="338400" cy="1719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38" name="Google Shape;1238;p82"/>
          <p:cNvCxnSpPr/>
          <p:nvPr/>
        </p:nvCxnSpPr>
        <p:spPr>
          <a:xfrm rot="10800000">
            <a:off x="2100714" y="4203319"/>
            <a:ext cx="103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239" name="Google Shape;1239;p82"/>
          <p:cNvSpPr txBox="1"/>
          <p:nvPr>
            <p:ph idx="1" type="body"/>
          </p:nvPr>
        </p:nvSpPr>
        <p:spPr>
          <a:xfrm>
            <a:off x="443700" y="3088400"/>
            <a:ext cx="13149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jibaax (hypotenuse)</a:t>
            </a:r>
            <a:endParaRPr sz="1800"/>
          </a:p>
        </p:txBody>
      </p:sp>
      <p:cxnSp>
        <p:nvCxnSpPr>
          <p:cNvPr id="1240" name="Google Shape;1240;p82"/>
          <p:cNvCxnSpPr>
            <a:stCxn id="1239" idx="3"/>
          </p:cNvCxnSpPr>
          <p:nvPr/>
        </p:nvCxnSpPr>
        <p:spPr>
          <a:xfrm>
            <a:off x="1758600" y="3252500"/>
            <a:ext cx="623400" cy="1896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1" name="Google Shape;1241;p82"/>
          <p:cNvCxnSpPr/>
          <p:nvPr/>
        </p:nvCxnSpPr>
        <p:spPr>
          <a:xfrm rot="10800000">
            <a:off x="3361404" y="3298958"/>
            <a:ext cx="5100" cy="7590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242" name="Google Shape;1242;p82"/>
          <p:cNvSpPr txBox="1"/>
          <p:nvPr>
            <p:ph idx="1" type="body"/>
          </p:nvPr>
        </p:nvSpPr>
        <p:spPr>
          <a:xfrm>
            <a:off x="781200" y="1976217"/>
            <a:ext cx="23772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Tusaalaha Yacquub:</a:t>
            </a:r>
            <a:r>
              <a:rPr lang="en-GB" sz="1400"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endParaRPr sz="2000"/>
          </a:p>
        </p:txBody>
      </p:sp>
      <p:cxnSp>
        <p:nvCxnSpPr>
          <p:cNvPr id="1243" name="Google Shape;1243;p82"/>
          <p:cNvCxnSpPr/>
          <p:nvPr/>
        </p:nvCxnSpPr>
        <p:spPr>
          <a:xfrm flipH="1" rot="10800000">
            <a:off x="5143455" y="2440146"/>
            <a:ext cx="2084100" cy="15519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244" name="Google Shape;1244;p82"/>
          <p:cNvSpPr txBox="1"/>
          <p:nvPr/>
        </p:nvSpPr>
        <p:spPr>
          <a:xfrm>
            <a:off x="5689800" y="2798275"/>
            <a:ext cx="740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5 cm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245" name="Google Shape;1245;p82"/>
          <p:cNvCxnSpPr/>
          <p:nvPr/>
        </p:nvCxnSpPr>
        <p:spPr>
          <a:xfrm rot="10800000">
            <a:off x="7569853" y="2527503"/>
            <a:ext cx="4800" cy="14796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246" name="Google Shape;1246;p82"/>
          <p:cNvCxnSpPr/>
          <p:nvPr/>
        </p:nvCxnSpPr>
        <p:spPr>
          <a:xfrm flipH="1">
            <a:off x="5221180" y="4235589"/>
            <a:ext cx="2201100" cy="60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247" name="Google Shape;1247;p82"/>
          <p:cNvSpPr txBox="1"/>
          <p:nvPr/>
        </p:nvSpPr>
        <p:spPr>
          <a:xfrm>
            <a:off x="3389325" y="3462200"/>
            <a:ext cx="740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0.6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48" name="Google Shape;1248;p82"/>
          <p:cNvSpPr txBox="1"/>
          <p:nvPr/>
        </p:nvSpPr>
        <p:spPr>
          <a:xfrm>
            <a:off x="2358408" y="4148000"/>
            <a:ext cx="740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0.8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49" name="Google Shape;1249;p82"/>
          <p:cNvSpPr txBox="1"/>
          <p:nvPr>
            <p:ph idx="1" type="body"/>
          </p:nvPr>
        </p:nvSpPr>
        <p:spPr>
          <a:xfrm>
            <a:off x="4679227" y="2164900"/>
            <a:ext cx="13590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jibaax (hypotenuse)</a:t>
            </a:r>
            <a:endParaRPr sz="1800"/>
          </a:p>
        </p:txBody>
      </p:sp>
      <p:cxnSp>
        <p:nvCxnSpPr>
          <p:cNvPr id="1250" name="Google Shape;1250;p82"/>
          <p:cNvCxnSpPr/>
          <p:nvPr/>
        </p:nvCxnSpPr>
        <p:spPr>
          <a:xfrm>
            <a:off x="5544250" y="2471250"/>
            <a:ext cx="282300" cy="4284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1" name="Google Shape;1251;p82"/>
          <p:cNvSpPr txBox="1"/>
          <p:nvPr>
            <p:ph idx="1" type="body"/>
          </p:nvPr>
        </p:nvSpPr>
        <p:spPr>
          <a:xfrm>
            <a:off x="7727035" y="2440152"/>
            <a:ext cx="11091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dhinac ka soo horjeeda (opposite)</a:t>
            </a:r>
            <a:endParaRPr b="1" sz="1800"/>
          </a:p>
        </p:txBody>
      </p:sp>
      <p:cxnSp>
        <p:nvCxnSpPr>
          <p:cNvPr id="1252" name="Google Shape;1252;p82"/>
          <p:cNvCxnSpPr/>
          <p:nvPr/>
        </p:nvCxnSpPr>
        <p:spPr>
          <a:xfrm flipH="1" rot="10800000">
            <a:off x="7800825" y="2796650"/>
            <a:ext cx="235500" cy="385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3" name="Google Shape;1253;p82"/>
          <p:cNvSpPr txBox="1"/>
          <p:nvPr>
            <p:ph idx="1" type="body"/>
          </p:nvPr>
        </p:nvSpPr>
        <p:spPr>
          <a:xfrm>
            <a:off x="4769676" y="4465375"/>
            <a:ext cx="12717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dhinac ku xiga (adjacent)</a:t>
            </a:r>
            <a:endParaRPr b="1" sz="1800"/>
          </a:p>
        </p:txBody>
      </p:sp>
      <p:cxnSp>
        <p:nvCxnSpPr>
          <p:cNvPr id="1254" name="Google Shape;1254;p82"/>
          <p:cNvCxnSpPr/>
          <p:nvPr/>
        </p:nvCxnSpPr>
        <p:spPr>
          <a:xfrm flipH="1" rot="10800000">
            <a:off x="5861147" y="4415833"/>
            <a:ext cx="338400" cy="1719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55" name="Google Shape;1255;p82"/>
          <p:cNvCxnSpPr/>
          <p:nvPr/>
        </p:nvCxnSpPr>
        <p:spPr>
          <a:xfrm flipH="1" rot="-5400000">
            <a:off x="2921122" y="2911387"/>
            <a:ext cx="206700" cy="1109100"/>
          </a:xfrm>
          <a:prstGeom prst="curvedConnector3">
            <a:avLst>
              <a:gd fmla="val -115203" name="adj1"/>
            </a:avLst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56" name="Google Shape;1256;p82"/>
          <p:cNvSpPr txBox="1"/>
          <p:nvPr/>
        </p:nvSpPr>
        <p:spPr>
          <a:xfrm>
            <a:off x="2740112" y="2776498"/>
            <a:ext cx="639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rPr>
              <a:t>× 0.6</a:t>
            </a:r>
            <a:endParaRPr sz="1600">
              <a:solidFill>
                <a:schemeClr val="accent5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257" name="Google Shape;1257;p82"/>
          <p:cNvCxnSpPr/>
          <p:nvPr/>
        </p:nvCxnSpPr>
        <p:spPr>
          <a:xfrm>
            <a:off x="2347791" y="3532780"/>
            <a:ext cx="63600" cy="851400"/>
          </a:xfrm>
          <a:prstGeom prst="curvedConnector3">
            <a:avLst>
              <a:gd fmla="val -684900" name="adj1"/>
            </a:avLst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58" name="Google Shape;1258;p82"/>
          <p:cNvSpPr txBox="1"/>
          <p:nvPr/>
        </p:nvSpPr>
        <p:spPr>
          <a:xfrm>
            <a:off x="1307431" y="3797941"/>
            <a:ext cx="639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rPr>
              <a:t>× 0.8</a:t>
            </a:r>
            <a:endParaRPr sz="1600">
              <a:solidFill>
                <a:schemeClr val="accent5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59" name="Google Shape;1259;p82"/>
          <p:cNvSpPr txBox="1"/>
          <p:nvPr/>
        </p:nvSpPr>
        <p:spPr>
          <a:xfrm>
            <a:off x="6375243" y="2152048"/>
            <a:ext cx="639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rPr>
              <a:t>× 0.6</a:t>
            </a:r>
            <a:endParaRPr sz="1600">
              <a:solidFill>
                <a:schemeClr val="accent5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260" name="Google Shape;1260;p82"/>
          <p:cNvCxnSpPr/>
          <p:nvPr/>
        </p:nvCxnSpPr>
        <p:spPr>
          <a:xfrm flipH="1" rot="-5400000">
            <a:off x="6711649" y="2136816"/>
            <a:ext cx="360900" cy="1854000"/>
          </a:xfrm>
          <a:prstGeom prst="curvedConnector3">
            <a:avLst>
              <a:gd fmla="val -109276" name="adj1"/>
            </a:avLst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61" name="Google Shape;1261;p82"/>
          <p:cNvCxnSpPr/>
          <p:nvPr/>
        </p:nvCxnSpPr>
        <p:spPr>
          <a:xfrm>
            <a:off x="5694921" y="3073899"/>
            <a:ext cx="557100" cy="1279500"/>
          </a:xfrm>
          <a:prstGeom prst="curvedConnector3">
            <a:avLst>
              <a:gd fmla="val -75654" name="adj1"/>
            </a:avLst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62" name="Google Shape;1262;p82"/>
          <p:cNvSpPr txBox="1"/>
          <p:nvPr/>
        </p:nvSpPr>
        <p:spPr>
          <a:xfrm>
            <a:off x="4679215" y="3328068"/>
            <a:ext cx="639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rPr>
              <a:t>× 0.8</a:t>
            </a:r>
            <a:endParaRPr sz="1600">
              <a:solidFill>
                <a:schemeClr val="accent5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63" name="Google Shape;1263;p82"/>
          <p:cNvSpPr txBox="1"/>
          <p:nvPr/>
        </p:nvSpPr>
        <p:spPr>
          <a:xfrm>
            <a:off x="7594800" y="3103075"/>
            <a:ext cx="740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3 cm</a:t>
            </a:r>
            <a:r>
              <a:rPr lang="en-GB" sz="1400">
                <a:latin typeface="Lexend"/>
                <a:ea typeface="Lexend"/>
                <a:cs typeface="Lexend"/>
                <a:sym typeface="Lexend"/>
              </a:rPr>
              <a:t/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64" name="Google Shape;1264;p82"/>
          <p:cNvSpPr txBox="1"/>
          <p:nvPr/>
        </p:nvSpPr>
        <p:spPr>
          <a:xfrm>
            <a:off x="6198002" y="4195678"/>
            <a:ext cx="740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4 cm</a:t>
            </a:r>
            <a:r>
              <a:rPr lang="en-GB" sz="1400">
                <a:latin typeface="Lexend"/>
                <a:ea typeface="Lexend"/>
                <a:cs typeface="Lexend"/>
                <a:sym typeface="Lexend"/>
              </a:rPr>
              <a:t/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265" name="Google Shape;1265;p8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332516" y="1868051"/>
            <a:ext cx="392025" cy="482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9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83"/>
          <p:cNvSpPr txBox="1"/>
          <p:nvPr>
            <p:ph type="title"/>
          </p:nvPr>
        </p:nvSpPr>
        <p:spPr>
          <a:xfrm>
            <a:off x="324000" y="810000"/>
            <a:ext cx="32766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</a:rPr>
              <a:t>Waa maxay qiimaha (value) y?</a:t>
            </a: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latin typeface="Lexend"/>
              </a:rPr>
              <a:t/>
            </a:r>
            <a:endParaRPr/>
          </a:p>
        </p:txBody>
      </p:sp>
      <p:sp>
        <p:nvSpPr>
          <p:cNvPr id="1271" name="Google Shape;1271;p83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Isticmaalka sine iyo cosine ee goobada cutubka (unit circle)</a:t>
            </a:r>
            <a:endParaRPr/>
          </a:p>
        </p:txBody>
      </p:sp>
      <p:sp>
        <p:nvSpPr>
          <p:cNvPr id="1272" name="Google Shape;1272;p83"/>
          <p:cNvSpPr txBox="1"/>
          <p:nvPr>
            <p:ph idx="1" type="subTitle"/>
          </p:nvPr>
        </p:nvSpPr>
        <p:spPr>
          <a:xfrm>
            <a:off x="1034425" y="1685375"/>
            <a:ext cx="9654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>
                <a:latin typeface="Lexend"/>
              </a:rPr>
              <a:t>0.5</a:t>
            </a:r>
            <a:endParaRPr/>
          </a:p>
        </p:txBody>
      </p:sp>
      <p:sp>
        <p:nvSpPr>
          <p:cNvPr id="1273" name="Google Shape;1273;p83"/>
          <p:cNvSpPr txBox="1"/>
          <p:nvPr>
            <p:ph idx="3" type="subTitle"/>
          </p:nvPr>
        </p:nvSpPr>
        <p:spPr>
          <a:xfrm>
            <a:off x="1034425" y="2489443"/>
            <a:ext cx="9654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>
                <a:latin typeface="Lexend"/>
              </a:rPr>
              <a:t>0.87</a:t>
            </a:r>
            <a:endParaRPr/>
          </a:p>
        </p:txBody>
      </p:sp>
      <p:sp>
        <p:nvSpPr>
          <p:cNvPr id="1274" name="Google Shape;1274;p83"/>
          <p:cNvSpPr txBox="1"/>
          <p:nvPr>
            <p:ph idx="4" type="subTitle"/>
          </p:nvPr>
        </p:nvSpPr>
        <p:spPr>
          <a:xfrm>
            <a:off x="1034425" y="3309758"/>
            <a:ext cx="9597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>
                <a:latin typeface="Lexend"/>
              </a:rPr>
              <a:t>5</a:t>
            </a:r>
            <a:endParaRPr/>
          </a:p>
        </p:txBody>
      </p:sp>
      <p:sp>
        <p:nvSpPr>
          <p:cNvPr id="1275" name="Google Shape;1275;p83"/>
          <p:cNvSpPr txBox="1"/>
          <p:nvPr>
            <p:ph idx="5" type="subTitle"/>
          </p:nvPr>
        </p:nvSpPr>
        <p:spPr>
          <a:xfrm>
            <a:off x="1034425" y="4113827"/>
            <a:ext cx="965400" cy="36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>
                <a:latin typeface="Lexend"/>
              </a:rPr>
              <a:t>8.7</a:t>
            </a:r>
            <a:endParaRPr/>
          </a:p>
        </p:txBody>
      </p:sp>
      <p:sp>
        <p:nvSpPr>
          <p:cNvPr id="1276" name="Google Shape;1276;p83"/>
          <p:cNvSpPr/>
          <p:nvPr/>
        </p:nvSpPr>
        <p:spPr>
          <a:xfrm flipH="1">
            <a:off x="6378874" y="1175074"/>
            <a:ext cx="1631700" cy="28650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77" name="Google Shape;1277;p83"/>
          <p:cNvSpPr/>
          <p:nvPr/>
        </p:nvSpPr>
        <p:spPr>
          <a:xfrm>
            <a:off x="7890979" y="3910413"/>
            <a:ext cx="127800" cy="127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78" name="Google Shape;1278;p83"/>
          <p:cNvSpPr/>
          <p:nvPr/>
        </p:nvSpPr>
        <p:spPr>
          <a:xfrm>
            <a:off x="6163726" y="3807899"/>
            <a:ext cx="466200" cy="466200"/>
          </a:xfrm>
          <a:prstGeom prst="arc">
            <a:avLst>
              <a:gd fmla="val 17917161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79" name="Google Shape;1279;p83"/>
          <p:cNvSpPr txBox="1"/>
          <p:nvPr/>
        </p:nvSpPr>
        <p:spPr>
          <a:xfrm>
            <a:off x="6572721" y="3615201"/>
            <a:ext cx="618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60</a:t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280" name="Google Shape;1280;p83"/>
          <p:cNvCxnSpPr/>
          <p:nvPr/>
        </p:nvCxnSpPr>
        <p:spPr>
          <a:xfrm flipH="1" rot="10800000">
            <a:off x="6245407" y="1101466"/>
            <a:ext cx="1623900" cy="28719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281" name="Google Shape;1281;p83"/>
          <p:cNvSpPr txBox="1"/>
          <p:nvPr/>
        </p:nvSpPr>
        <p:spPr>
          <a:xfrm>
            <a:off x="6208811" y="2162114"/>
            <a:ext cx="1003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10 cm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282" name="Google Shape;1282;p83"/>
          <p:cNvCxnSpPr/>
          <p:nvPr/>
        </p:nvCxnSpPr>
        <p:spPr>
          <a:xfrm rot="10800000">
            <a:off x="8184047" y="1168775"/>
            <a:ext cx="0" cy="28470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283" name="Google Shape;1283;p83"/>
          <p:cNvSpPr txBox="1"/>
          <p:nvPr/>
        </p:nvSpPr>
        <p:spPr>
          <a:xfrm>
            <a:off x="8162964" y="2406961"/>
            <a:ext cx="907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y cm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84" name="Google Shape;1284;p83"/>
          <p:cNvSpPr/>
          <p:nvPr/>
        </p:nvSpPr>
        <p:spPr>
          <a:xfrm>
            <a:off x="1804574" y="2365623"/>
            <a:ext cx="3331500" cy="333150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285" name="Google Shape;1285;p83"/>
          <p:cNvCxnSpPr/>
          <p:nvPr/>
        </p:nvCxnSpPr>
        <p:spPr>
          <a:xfrm rot="10800000">
            <a:off x="3148947" y="2603686"/>
            <a:ext cx="11460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286" name="Google Shape;1286;p83"/>
          <p:cNvSpPr/>
          <p:nvPr/>
        </p:nvSpPr>
        <p:spPr>
          <a:xfrm>
            <a:off x="3477825" y="2587386"/>
            <a:ext cx="836433" cy="1436522"/>
          </a:xfrm>
          <a:custGeom>
            <a:rect b="b" l="l" r="r" t="t"/>
            <a:pathLst>
              <a:path extrusionOk="0" h="32910" w="57995">
                <a:moveTo>
                  <a:pt x="0" y="32910"/>
                </a:moveTo>
                <a:lnTo>
                  <a:pt x="57995" y="0"/>
                </a:lnTo>
                <a:lnTo>
                  <a:pt x="57834" y="32554"/>
                </a:lnTo>
                <a:close/>
              </a:path>
            </a:pathLst>
          </a:custGeom>
          <a:solidFill>
            <a:srgbClr val="EBEDFE"/>
          </a:solidFill>
          <a:ln>
            <a:noFill/>
          </a:ln>
        </p:spPr>
        <p:txBody>
          <a:bodyPr wrap="square">
            <a:normAutofit/>
          </a:bodyPr>
          <a:p/>
        </p:txBody>
      </p:sp>
      <p:cxnSp>
        <p:nvCxnSpPr>
          <p:cNvPr id="1287" name="Google Shape;1287;p83"/>
          <p:cNvCxnSpPr>
            <a:stCxn id="1288" idx="4"/>
          </p:cNvCxnSpPr>
          <p:nvPr/>
        </p:nvCxnSpPr>
        <p:spPr>
          <a:xfrm rot="10800000">
            <a:off x="3478843" y="2059246"/>
            <a:ext cx="900" cy="2016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89" name="Google Shape;1289;p83"/>
          <p:cNvCxnSpPr>
            <a:stCxn id="1288" idx="2"/>
          </p:cNvCxnSpPr>
          <p:nvPr/>
        </p:nvCxnSpPr>
        <p:spPr>
          <a:xfrm flipH="1" rot="10800000">
            <a:off x="3424543" y="4019446"/>
            <a:ext cx="2063400" cy="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90" name="Google Shape;1290;p83"/>
          <p:cNvSpPr txBox="1"/>
          <p:nvPr/>
        </p:nvSpPr>
        <p:spPr>
          <a:xfrm>
            <a:off x="4971494" y="3898179"/>
            <a:ext cx="286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91" name="Google Shape;1291;p83"/>
          <p:cNvSpPr txBox="1"/>
          <p:nvPr/>
        </p:nvSpPr>
        <p:spPr>
          <a:xfrm>
            <a:off x="3231706" y="2128723"/>
            <a:ext cx="254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92" name="Google Shape;1292;p83"/>
          <p:cNvSpPr txBox="1"/>
          <p:nvPr/>
        </p:nvSpPr>
        <p:spPr>
          <a:xfrm>
            <a:off x="3256137" y="3985693"/>
            <a:ext cx="315900" cy="3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O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3" name="Google Shape;1293;p83"/>
          <p:cNvSpPr/>
          <p:nvPr/>
        </p:nvSpPr>
        <p:spPr>
          <a:xfrm>
            <a:off x="3232052" y="3778537"/>
            <a:ext cx="492600" cy="492600"/>
          </a:xfrm>
          <a:prstGeom prst="arc">
            <a:avLst>
              <a:gd fmla="val 18171098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294" name="Google Shape;1294;p83"/>
          <p:cNvCxnSpPr>
            <a:stCxn id="1288" idx="7"/>
            <a:endCxn id="1295" idx="3"/>
          </p:cNvCxnSpPr>
          <p:nvPr/>
        </p:nvCxnSpPr>
        <p:spPr>
          <a:xfrm flipH="1" rot="10800000">
            <a:off x="3518776" y="2643313"/>
            <a:ext cx="753600" cy="1338000"/>
          </a:xfrm>
          <a:prstGeom prst="straightConnector1">
            <a:avLst/>
          </a:prstGeom>
          <a:noFill/>
          <a:ln cap="flat" cmpd="sng" w="38100">
            <a:solidFill>
              <a:srgbClr val="4F7B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96" name="Google Shape;1296;p83"/>
          <p:cNvSpPr/>
          <p:nvPr/>
        </p:nvSpPr>
        <p:spPr>
          <a:xfrm>
            <a:off x="4213311" y="3918281"/>
            <a:ext cx="96900" cy="969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297" name="Google Shape;1297;p83"/>
          <p:cNvCxnSpPr>
            <a:endCxn id="1295" idx="4"/>
          </p:cNvCxnSpPr>
          <p:nvPr/>
        </p:nvCxnSpPr>
        <p:spPr>
          <a:xfrm rot="10800000">
            <a:off x="4311288" y="2659510"/>
            <a:ext cx="0" cy="1485300"/>
          </a:xfrm>
          <a:prstGeom prst="straightConnector1">
            <a:avLst/>
          </a:prstGeom>
          <a:noFill/>
          <a:ln cap="flat" cmpd="sng" w="38100">
            <a:solidFill>
              <a:srgbClr val="0B5FA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95" name="Google Shape;1295;p83"/>
          <p:cNvSpPr/>
          <p:nvPr/>
        </p:nvSpPr>
        <p:spPr>
          <a:xfrm>
            <a:off x="4256088" y="2549110"/>
            <a:ext cx="110400" cy="1104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98" name="Google Shape;1298;p83"/>
          <p:cNvSpPr txBox="1"/>
          <p:nvPr/>
        </p:nvSpPr>
        <p:spPr>
          <a:xfrm>
            <a:off x="5481164" y="3902736"/>
            <a:ext cx="2934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24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299" name="Google Shape;1299;p83"/>
          <p:cNvCxnSpPr/>
          <p:nvPr/>
        </p:nvCxnSpPr>
        <p:spPr>
          <a:xfrm rot="10800000">
            <a:off x="3499975" y="4015086"/>
            <a:ext cx="818100" cy="33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88" name="Google Shape;1288;p83"/>
          <p:cNvSpPr/>
          <p:nvPr/>
        </p:nvSpPr>
        <p:spPr>
          <a:xfrm>
            <a:off x="3424543" y="3965146"/>
            <a:ext cx="110400" cy="1104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00" name="Google Shape;1300;p83"/>
          <p:cNvSpPr txBox="1"/>
          <p:nvPr/>
        </p:nvSpPr>
        <p:spPr>
          <a:xfrm>
            <a:off x="2579572" y="2339257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0.87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01" name="Google Shape;1301;p83"/>
          <p:cNvSpPr txBox="1"/>
          <p:nvPr/>
        </p:nvSpPr>
        <p:spPr>
          <a:xfrm>
            <a:off x="3311418" y="1771347"/>
            <a:ext cx="2169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>y</a:t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24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02" name="Google Shape;1302;p83"/>
          <p:cNvSpPr txBox="1"/>
          <p:nvPr/>
        </p:nvSpPr>
        <p:spPr>
          <a:xfrm>
            <a:off x="4040112" y="4019248"/>
            <a:ext cx="560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0.5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03" name="Google Shape;1303;p83"/>
          <p:cNvSpPr txBox="1"/>
          <p:nvPr/>
        </p:nvSpPr>
        <p:spPr>
          <a:xfrm>
            <a:off x="3601090" y="3560374"/>
            <a:ext cx="706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60</a:t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304" name="Google Shape;1304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6923" y="4052027"/>
            <a:ext cx="396000" cy="41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8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84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sine iyo cosine ee goobada halbeegga (unit circle)</a:t>
            </a:r>
            <a:endParaRPr/>
          </a:p>
        </p:txBody>
      </p:sp>
      <p:pic>
        <p:nvPicPr>
          <p:cNvPr id="1310" name="Google Shape;1310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670" y="1172055"/>
            <a:ext cx="3594935" cy="3477354"/>
          </a:xfrm>
          <a:prstGeom prst="rect">
            <a:avLst/>
          </a:prstGeom>
          <a:noFill/>
          <a:ln>
            <a:noFill/>
          </a:ln>
        </p:spPr>
      </p:pic>
      <p:sp>
        <p:nvSpPr>
          <p:cNvPr id="1311" name="Google Shape;1311;p84"/>
          <p:cNvSpPr txBox="1"/>
          <p:nvPr/>
        </p:nvSpPr>
        <p:spPr>
          <a:xfrm>
            <a:off x="344960" y="779761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sin(θ)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12" name="Google Shape;1312;p84"/>
          <p:cNvSpPr txBox="1"/>
          <p:nvPr/>
        </p:nvSpPr>
        <p:spPr>
          <a:xfrm>
            <a:off x="4211164" y="4500705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cos(θ)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313" name="Google Shape;1313;p84"/>
          <p:cNvCxnSpPr/>
          <p:nvPr/>
        </p:nvCxnSpPr>
        <p:spPr>
          <a:xfrm rot="10800000">
            <a:off x="982236" y="954349"/>
            <a:ext cx="0" cy="3557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14" name="Google Shape;1314;p84"/>
          <p:cNvCxnSpPr/>
          <p:nvPr/>
        </p:nvCxnSpPr>
        <p:spPr>
          <a:xfrm>
            <a:off x="976310" y="4496632"/>
            <a:ext cx="35085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15" name="Google Shape;1315;p84"/>
          <p:cNvSpPr txBox="1"/>
          <p:nvPr>
            <p:ph idx="1" type="body"/>
          </p:nvPr>
        </p:nvSpPr>
        <p:spPr>
          <a:xfrm>
            <a:off x="4824000" y="759300"/>
            <a:ext cx="3996000" cy="94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Jaantusku wuxuu muujinayaa qaybta goobada halbeegga (unit circle) ee ku taal rubuca koowaad.</a:t>
            </a:r>
            <a:endParaRPr sz="2000"/>
          </a:p>
        </p:txBody>
      </p:sp>
      <p:sp>
        <p:nvSpPr>
          <p:cNvPr id="1316" name="Google Shape;1316;p84"/>
          <p:cNvSpPr txBox="1"/>
          <p:nvPr/>
        </p:nvSpPr>
        <p:spPr>
          <a:xfrm>
            <a:off x="4824000" y="1930875"/>
            <a:ext cx="3802200" cy="13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Dhibcaha ku wareegsan wareegga waxay muujinayaan xagasha wareegga (θ) ee ka soo bilaabmaysa dhidibka toosan ilaa radius ee dhibic kasta.</a:t>
            </a:r>
            <a:r>
              <a:rPr lang="en-GB" sz="1100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17" name="Google Shape;1317;p84"/>
          <p:cNvSpPr txBox="1"/>
          <p:nvPr/>
        </p:nvSpPr>
        <p:spPr>
          <a:xfrm>
            <a:off x="4824000" y="3552850"/>
            <a:ext cx="3428700" cy="6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Link si ay u noqoto mid isdhexgala: goobada halbeegga ee rubuca koowaad 🖇</a:t>
            </a:r>
            <a:b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-GB" sz="1100" u="sng">
                <a:solidFill>
                  <a:srgbClr val="374CF1"/>
                </a:solidFill>
                <a:latin typeface="Lexend"/>
                <a:ea typeface="Lexend"/>
                <a:cs typeface="Lexend"/>
                <a:sym typeface="Lexen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/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p85"/>
          <p:cNvSpPr/>
          <p:nvPr/>
        </p:nvSpPr>
        <p:spPr>
          <a:xfrm flipH="1">
            <a:off x="5434156" y="1412756"/>
            <a:ext cx="2059500" cy="11823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23" name="Google Shape;1323;p85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sine iyo cosine ee goobada halbeegga (unit circle)</a:t>
            </a:r>
            <a:endParaRPr/>
          </a:p>
        </p:txBody>
      </p:sp>
      <p:sp>
        <p:nvSpPr>
          <p:cNvPr id="1324" name="Google Shape;1324;p85"/>
          <p:cNvSpPr txBox="1"/>
          <p:nvPr>
            <p:ph idx="1" type="body"/>
          </p:nvPr>
        </p:nvSpPr>
        <p:spPr>
          <a:xfrm>
            <a:off x="4824000" y="759300"/>
            <a:ext cx="3996000" cy="29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Tusaale 1: Raadi qiimaha (value) x.</a:t>
            </a:r>
            <a:r>
              <a:rPr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latin typeface="Lexend"/>
              </a:rPr>
              <a:t/>
            </a:r>
            <a:endParaRPr sz="2000"/>
          </a:p>
        </p:txBody>
      </p:sp>
      <p:pic>
        <p:nvPicPr>
          <p:cNvPr id="1325" name="Google Shape;1325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670" y="1172055"/>
            <a:ext cx="3594935" cy="3477354"/>
          </a:xfrm>
          <a:prstGeom prst="rect">
            <a:avLst/>
          </a:prstGeom>
          <a:noFill/>
          <a:ln>
            <a:noFill/>
          </a:ln>
        </p:spPr>
      </p:pic>
      <p:sp>
        <p:nvSpPr>
          <p:cNvPr id="1326" name="Google Shape;1326;p85"/>
          <p:cNvSpPr txBox="1"/>
          <p:nvPr/>
        </p:nvSpPr>
        <p:spPr>
          <a:xfrm>
            <a:off x="344960" y="779761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sin(θ)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27" name="Google Shape;1327;p85"/>
          <p:cNvSpPr txBox="1"/>
          <p:nvPr/>
        </p:nvSpPr>
        <p:spPr>
          <a:xfrm>
            <a:off x="4211164" y="4500705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cos(θ)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328" name="Google Shape;1328;p85"/>
          <p:cNvCxnSpPr/>
          <p:nvPr/>
        </p:nvCxnSpPr>
        <p:spPr>
          <a:xfrm rot="10800000">
            <a:off x="982236" y="954349"/>
            <a:ext cx="0" cy="3557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29" name="Google Shape;1329;p85"/>
          <p:cNvCxnSpPr/>
          <p:nvPr/>
        </p:nvCxnSpPr>
        <p:spPr>
          <a:xfrm>
            <a:off x="976310" y="4496632"/>
            <a:ext cx="35085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30" name="Google Shape;1330;p85"/>
          <p:cNvSpPr txBox="1"/>
          <p:nvPr/>
        </p:nvSpPr>
        <p:spPr>
          <a:xfrm>
            <a:off x="4824000" y="3150075"/>
            <a:ext cx="38022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Isticmaal xagasha si aad u abuurto saddexagal la mid ah gudaha goobada halbeegga (unit circle).</a:t>
            </a:r>
            <a:r>
              <a:rPr lang="en-GB" sz="1100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31" name="Google Shape;1331;p85"/>
          <p:cNvSpPr/>
          <p:nvPr/>
        </p:nvSpPr>
        <p:spPr>
          <a:xfrm>
            <a:off x="7363830" y="2458499"/>
            <a:ext cx="133500" cy="1335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32" name="Google Shape;1332;p85"/>
          <p:cNvSpPr/>
          <p:nvPr/>
        </p:nvSpPr>
        <p:spPr>
          <a:xfrm>
            <a:off x="5146325" y="2235018"/>
            <a:ext cx="682500" cy="682500"/>
          </a:xfrm>
          <a:prstGeom prst="arc">
            <a:avLst>
              <a:gd fmla="val 19600073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33" name="Google Shape;1333;p85"/>
          <p:cNvSpPr txBox="1"/>
          <p:nvPr/>
        </p:nvSpPr>
        <p:spPr>
          <a:xfrm>
            <a:off x="5757296" y="2267633"/>
            <a:ext cx="606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30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34" name="Google Shape;1334;p85"/>
          <p:cNvSpPr txBox="1"/>
          <p:nvPr/>
        </p:nvSpPr>
        <p:spPr>
          <a:xfrm>
            <a:off x="5856068" y="1525490"/>
            <a:ext cx="856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8 cm</a:t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335" name="Google Shape;1335;p85"/>
          <p:cNvCxnSpPr/>
          <p:nvPr/>
        </p:nvCxnSpPr>
        <p:spPr>
          <a:xfrm flipH="1" rot="10800000">
            <a:off x="5402327" y="1344949"/>
            <a:ext cx="2028600" cy="11622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336" name="Google Shape;1336;p85"/>
          <p:cNvCxnSpPr/>
          <p:nvPr/>
        </p:nvCxnSpPr>
        <p:spPr>
          <a:xfrm rot="10800000">
            <a:off x="7628446" y="1413459"/>
            <a:ext cx="0" cy="11811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337" name="Google Shape;1337;p85"/>
          <p:cNvSpPr txBox="1"/>
          <p:nvPr/>
        </p:nvSpPr>
        <p:spPr>
          <a:xfrm>
            <a:off x="7582104" y="1807900"/>
            <a:ext cx="939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>x cm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38" name="Google Shape;1338;p85"/>
          <p:cNvSpPr/>
          <p:nvPr/>
        </p:nvSpPr>
        <p:spPr>
          <a:xfrm flipH="1">
            <a:off x="976248" y="2936459"/>
            <a:ext cx="2709000" cy="1555200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39" name="Google Shape;1339;p85"/>
          <p:cNvSpPr/>
          <p:nvPr/>
        </p:nvSpPr>
        <p:spPr>
          <a:xfrm>
            <a:off x="726725" y="4140018"/>
            <a:ext cx="682500" cy="682500"/>
          </a:xfrm>
          <a:prstGeom prst="arc">
            <a:avLst>
              <a:gd fmla="val 19600073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40" name="Google Shape;1340;p85"/>
          <p:cNvSpPr txBox="1"/>
          <p:nvPr/>
        </p:nvSpPr>
        <p:spPr>
          <a:xfrm>
            <a:off x="1342735" y="4132315"/>
            <a:ext cx="606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30</a:t>
            </a:r>
            <a:r>
              <a:rPr lang="en-GB" sz="11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°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341" name="Google Shape;1341;p85"/>
          <p:cNvSpPr/>
          <p:nvPr/>
        </p:nvSpPr>
        <p:spPr>
          <a:xfrm>
            <a:off x="3553830" y="4358459"/>
            <a:ext cx="133500" cy="1335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5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Google Shape;1346;p86"/>
          <p:cNvSpPr/>
          <p:nvPr/>
        </p:nvSpPr>
        <p:spPr>
          <a:xfrm flipH="1">
            <a:off x="5434156" y="1412756"/>
            <a:ext cx="2059500" cy="11823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47" name="Google Shape;1347;p86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Isticmaalka sine iyo cosine ee goobada halbeegga (unit circle)</a:t>
            </a:r>
            <a:endParaRPr/>
          </a:p>
        </p:txBody>
      </p:sp>
      <p:sp>
        <p:nvSpPr>
          <p:cNvPr id="1348" name="Google Shape;1348;p86"/>
          <p:cNvSpPr txBox="1"/>
          <p:nvPr>
            <p:ph idx="1" type="body"/>
          </p:nvPr>
        </p:nvSpPr>
        <p:spPr>
          <a:xfrm>
            <a:off x="4824000" y="759300"/>
            <a:ext cx="3996000" cy="29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</a:rPr>
              <a:t>Tusaale 1: Raadi qiimaha (value) x.</a:t>
            </a:r>
            <a:r>
              <a:rPr lang="en-GB" sz="1800">
                <a:latin typeface="Lexend"/>
              </a:rPr>
              <a:t/>
            </a: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latin typeface="Lexend"/>
              </a:rPr>
              <a:t/>
            </a:r>
            <a:endParaRPr sz="2000"/>
          </a:p>
        </p:txBody>
      </p:sp>
      <p:pic>
        <p:nvPicPr>
          <p:cNvPr id="1349" name="Google Shape;1349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670" y="1172055"/>
            <a:ext cx="3594935" cy="3477354"/>
          </a:xfrm>
          <a:prstGeom prst="rect">
            <a:avLst/>
          </a:prstGeom>
          <a:noFill/>
          <a:ln>
            <a:noFill/>
          </a:ln>
        </p:spPr>
      </p:pic>
      <p:sp>
        <p:nvSpPr>
          <p:cNvPr id="1350" name="Google Shape;1350;p86"/>
          <p:cNvSpPr txBox="1"/>
          <p:nvPr/>
        </p:nvSpPr>
        <p:spPr>
          <a:xfrm>
            <a:off x="344960" y="779761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sin(θ)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51" name="Google Shape;1351;p86"/>
          <p:cNvSpPr txBox="1"/>
          <p:nvPr/>
        </p:nvSpPr>
        <p:spPr>
          <a:xfrm>
            <a:off x="4211164" y="4500705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cos(θ)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352" name="Google Shape;1352;p86"/>
          <p:cNvCxnSpPr/>
          <p:nvPr/>
        </p:nvCxnSpPr>
        <p:spPr>
          <a:xfrm rot="10800000">
            <a:off x="982236" y="954349"/>
            <a:ext cx="0" cy="3557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53" name="Google Shape;1353;p86"/>
          <p:cNvCxnSpPr/>
          <p:nvPr/>
        </p:nvCxnSpPr>
        <p:spPr>
          <a:xfrm>
            <a:off x="976310" y="4496632"/>
            <a:ext cx="35085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54" name="Google Shape;1354;p86"/>
          <p:cNvSpPr txBox="1"/>
          <p:nvPr/>
        </p:nvSpPr>
        <p:spPr>
          <a:xfrm>
            <a:off x="4824000" y="3150075"/>
            <a:ext cx="39960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Dhererka 8 cm waa hypotenuse.</a:t>
            </a:r>
            <a:r>
              <a:rPr lang="en-GB" sz="1800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800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55" name="Google Shape;1355;p86"/>
          <p:cNvSpPr/>
          <p:nvPr/>
        </p:nvSpPr>
        <p:spPr>
          <a:xfrm>
            <a:off x="7363830" y="2458499"/>
            <a:ext cx="133500" cy="1335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56" name="Google Shape;1356;p86"/>
          <p:cNvSpPr/>
          <p:nvPr/>
        </p:nvSpPr>
        <p:spPr>
          <a:xfrm>
            <a:off x="5146325" y="2235018"/>
            <a:ext cx="682500" cy="682500"/>
          </a:xfrm>
          <a:prstGeom prst="arc">
            <a:avLst>
              <a:gd fmla="val 19600073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57" name="Google Shape;1357;p86"/>
          <p:cNvSpPr txBox="1"/>
          <p:nvPr/>
        </p:nvSpPr>
        <p:spPr>
          <a:xfrm>
            <a:off x="5757296" y="2267633"/>
            <a:ext cx="606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30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58" name="Google Shape;1358;p86"/>
          <p:cNvSpPr txBox="1"/>
          <p:nvPr/>
        </p:nvSpPr>
        <p:spPr>
          <a:xfrm>
            <a:off x="5856068" y="1525490"/>
            <a:ext cx="856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8 cm</a:t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359" name="Google Shape;1359;p86"/>
          <p:cNvCxnSpPr/>
          <p:nvPr/>
        </p:nvCxnSpPr>
        <p:spPr>
          <a:xfrm flipH="1" rot="10800000">
            <a:off x="5402327" y="1344949"/>
            <a:ext cx="2028600" cy="11622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360" name="Google Shape;1360;p86"/>
          <p:cNvCxnSpPr/>
          <p:nvPr/>
        </p:nvCxnSpPr>
        <p:spPr>
          <a:xfrm rot="10800000">
            <a:off x="7628446" y="1413459"/>
            <a:ext cx="0" cy="11811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361" name="Google Shape;1361;p86"/>
          <p:cNvSpPr txBox="1"/>
          <p:nvPr/>
        </p:nvSpPr>
        <p:spPr>
          <a:xfrm>
            <a:off x="7582104" y="1807900"/>
            <a:ext cx="939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>x cm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62" name="Google Shape;1362;p86"/>
          <p:cNvSpPr/>
          <p:nvPr/>
        </p:nvSpPr>
        <p:spPr>
          <a:xfrm flipH="1">
            <a:off x="976248" y="2936459"/>
            <a:ext cx="2709000" cy="1555200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63" name="Google Shape;1363;p86"/>
          <p:cNvSpPr/>
          <p:nvPr/>
        </p:nvSpPr>
        <p:spPr>
          <a:xfrm>
            <a:off x="726725" y="4140018"/>
            <a:ext cx="682500" cy="682500"/>
          </a:xfrm>
          <a:prstGeom prst="arc">
            <a:avLst>
              <a:gd fmla="val 19600073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64" name="Google Shape;1364;p86"/>
          <p:cNvSpPr/>
          <p:nvPr/>
        </p:nvSpPr>
        <p:spPr>
          <a:xfrm>
            <a:off x="3553830" y="4358459"/>
            <a:ext cx="133500" cy="1335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365" name="Google Shape;1365;p86"/>
          <p:cNvCxnSpPr>
            <a:stCxn id="1362" idx="4"/>
          </p:cNvCxnSpPr>
          <p:nvPr/>
        </p:nvCxnSpPr>
        <p:spPr>
          <a:xfrm flipH="1" rot="10800000">
            <a:off x="976248" y="2933759"/>
            <a:ext cx="2718300" cy="15579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366" name="Google Shape;1366;p86"/>
          <p:cNvSpPr txBox="1"/>
          <p:nvPr/>
        </p:nvSpPr>
        <p:spPr>
          <a:xfrm>
            <a:off x="2231000" y="3399450"/>
            <a:ext cx="199500" cy="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1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367" name="Google Shape;1367;p86"/>
          <p:cNvSpPr txBox="1"/>
          <p:nvPr/>
        </p:nvSpPr>
        <p:spPr>
          <a:xfrm>
            <a:off x="4824000" y="1294175"/>
            <a:ext cx="13944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hypotenuse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368" name="Google Shape;1368;p86"/>
          <p:cNvCxnSpPr/>
          <p:nvPr/>
        </p:nvCxnSpPr>
        <p:spPr>
          <a:xfrm rot="10800000">
            <a:off x="5652000" y="1560313"/>
            <a:ext cx="244800" cy="1677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69" name="Google Shape;1369;p86"/>
          <p:cNvSpPr txBox="1"/>
          <p:nvPr/>
        </p:nvSpPr>
        <p:spPr>
          <a:xfrm>
            <a:off x="4824000" y="3607275"/>
            <a:ext cx="39960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Jibbaarta (hypotenuse) saddexagalka goobada cutubka waa 1 cutub (unit).</a:t>
            </a:r>
            <a:r>
              <a:rPr lang="en-GB" sz="1800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70" name="Google Shape;1370;p86"/>
          <p:cNvSpPr txBox="1"/>
          <p:nvPr/>
        </p:nvSpPr>
        <p:spPr>
          <a:xfrm>
            <a:off x="1342735" y="4132315"/>
            <a:ext cx="606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30</a:t>
            </a:r>
            <a:r>
              <a:rPr lang="en-GB" sz="11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°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4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87"/>
          <p:cNvSpPr/>
          <p:nvPr/>
        </p:nvSpPr>
        <p:spPr>
          <a:xfrm flipH="1">
            <a:off x="5434156" y="1412756"/>
            <a:ext cx="2059500" cy="11823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76" name="Google Shape;1376;p87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sine iyo cosine ee goobada cutubka</a:t>
            </a:r>
            <a:endParaRPr/>
          </a:p>
        </p:txBody>
      </p:sp>
      <p:sp>
        <p:nvSpPr>
          <p:cNvPr id="1377" name="Google Shape;1377;p87"/>
          <p:cNvSpPr txBox="1"/>
          <p:nvPr>
            <p:ph idx="1" type="body"/>
          </p:nvPr>
        </p:nvSpPr>
        <p:spPr>
          <a:xfrm>
            <a:off x="4824000" y="759300"/>
            <a:ext cx="3996000" cy="29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Tusaale 1: Soo hel qiimaha (value) x.</a:t>
            </a:r>
            <a:r>
              <a:rPr lang="en-GB" sz="1100">
                <a:latin typeface="Lexend"/>
              </a:rPr>
              <a:t/>
            </a: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latin typeface="Lexend"/>
              </a:rPr>
              <a:t/>
            </a:r>
            <a:endParaRPr sz="2000"/>
          </a:p>
        </p:txBody>
      </p:sp>
      <p:pic>
        <p:nvPicPr>
          <p:cNvPr id="1378" name="Google Shape;1378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670" y="1172055"/>
            <a:ext cx="3594935" cy="3477354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87"/>
          <p:cNvSpPr txBox="1"/>
          <p:nvPr/>
        </p:nvSpPr>
        <p:spPr>
          <a:xfrm>
            <a:off x="344960" y="779761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sin(θ)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80" name="Google Shape;1380;p87"/>
          <p:cNvSpPr txBox="1"/>
          <p:nvPr/>
        </p:nvSpPr>
        <p:spPr>
          <a:xfrm>
            <a:off x="4211164" y="4500705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cos(θ)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381" name="Google Shape;1381;p87"/>
          <p:cNvCxnSpPr/>
          <p:nvPr/>
        </p:nvCxnSpPr>
        <p:spPr>
          <a:xfrm rot="10800000">
            <a:off x="982236" y="954349"/>
            <a:ext cx="0" cy="3557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82" name="Google Shape;1382;p87"/>
          <p:cNvCxnSpPr/>
          <p:nvPr/>
        </p:nvCxnSpPr>
        <p:spPr>
          <a:xfrm>
            <a:off x="976310" y="4496632"/>
            <a:ext cx="35085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83" name="Google Shape;1383;p87"/>
          <p:cNvSpPr txBox="1"/>
          <p:nvPr/>
        </p:nvSpPr>
        <p:spPr>
          <a:xfrm>
            <a:off x="4824000" y="3150075"/>
            <a:ext cx="39960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Dhinaca lagu calaamadeeyay x waa dhinaca ka soo horjeeda (opposite).</a:t>
            </a: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latin typeface="Lexend"/>
                <a:ea typeface="Lexend"/>
                <a:cs typeface="Lexend"/>
                <a:sym typeface="Lexend"/>
              </a:rPr>
              <a:t/>
            </a:r>
            <a:r>
              <a:rPr b="1" lang="en-GB" sz="1100"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84" name="Google Shape;1384;p87"/>
          <p:cNvSpPr/>
          <p:nvPr/>
        </p:nvSpPr>
        <p:spPr>
          <a:xfrm>
            <a:off x="7363830" y="2458499"/>
            <a:ext cx="133500" cy="1335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85" name="Google Shape;1385;p87"/>
          <p:cNvSpPr/>
          <p:nvPr/>
        </p:nvSpPr>
        <p:spPr>
          <a:xfrm>
            <a:off x="5146325" y="2235018"/>
            <a:ext cx="682500" cy="682500"/>
          </a:xfrm>
          <a:prstGeom prst="arc">
            <a:avLst>
              <a:gd fmla="val 19600073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86" name="Google Shape;1386;p87"/>
          <p:cNvSpPr txBox="1"/>
          <p:nvPr/>
        </p:nvSpPr>
        <p:spPr>
          <a:xfrm>
            <a:off x="5757296" y="2267633"/>
            <a:ext cx="606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30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87" name="Google Shape;1387;p87"/>
          <p:cNvSpPr txBox="1"/>
          <p:nvPr/>
        </p:nvSpPr>
        <p:spPr>
          <a:xfrm>
            <a:off x="5856068" y="1525490"/>
            <a:ext cx="856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8 cm</a:t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388" name="Google Shape;1388;p87"/>
          <p:cNvCxnSpPr/>
          <p:nvPr/>
        </p:nvCxnSpPr>
        <p:spPr>
          <a:xfrm flipH="1" rot="10800000">
            <a:off x="5402327" y="1344949"/>
            <a:ext cx="2028600" cy="11622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389" name="Google Shape;1389;p87"/>
          <p:cNvCxnSpPr/>
          <p:nvPr/>
        </p:nvCxnSpPr>
        <p:spPr>
          <a:xfrm rot="10800000">
            <a:off x="7628446" y="1413459"/>
            <a:ext cx="0" cy="11811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390" name="Google Shape;1390;p87"/>
          <p:cNvSpPr txBox="1"/>
          <p:nvPr/>
        </p:nvSpPr>
        <p:spPr>
          <a:xfrm>
            <a:off x="7582104" y="1807900"/>
            <a:ext cx="939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>x cm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91" name="Google Shape;1391;p87"/>
          <p:cNvSpPr/>
          <p:nvPr/>
        </p:nvSpPr>
        <p:spPr>
          <a:xfrm flipH="1">
            <a:off x="976250" y="2935100"/>
            <a:ext cx="2709000" cy="1557600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92" name="Google Shape;1392;p87"/>
          <p:cNvSpPr/>
          <p:nvPr/>
        </p:nvSpPr>
        <p:spPr>
          <a:xfrm>
            <a:off x="726725" y="4140018"/>
            <a:ext cx="682500" cy="682500"/>
          </a:xfrm>
          <a:prstGeom prst="arc">
            <a:avLst>
              <a:gd fmla="val 19600073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93" name="Google Shape;1393;p87"/>
          <p:cNvSpPr/>
          <p:nvPr/>
        </p:nvSpPr>
        <p:spPr>
          <a:xfrm>
            <a:off x="3553830" y="4358459"/>
            <a:ext cx="133500" cy="1335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394" name="Google Shape;1394;p87"/>
          <p:cNvCxnSpPr>
            <a:stCxn id="1391" idx="4"/>
          </p:cNvCxnSpPr>
          <p:nvPr/>
        </p:nvCxnSpPr>
        <p:spPr>
          <a:xfrm flipH="1" rot="10800000">
            <a:off x="976250" y="2934800"/>
            <a:ext cx="2718300" cy="15579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395" name="Google Shape;1395;p87"/>
          <p:cNvSpPr txBox="1"/>
          <p:nvPr/>
        </p:nvSpPr>
        <p:spPr>
          <a:xfrm>
            <a:off x="2231000" y="3399450"/>
            <a:ext cx="199500" cy="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1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396" name="Google Shape;1396;p87"/>
          <p:cNvSpPr txBox="1"/>
          <p:nvPr/>
        </p:nvSpPr>
        <p:spPr>
          <a:xfrm>
            <a:off x="7937000" y="2357550"/>
            <a:ext cx="10308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ka soo horjeeda (opposite)</a:t>
            </a:r>
            <a:endParaRPr b="1"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397" name="Google Shape;1397;p87"/>
          <p:cNvCxnSpPr/>
          <p:nvPr/>
        </p:nvCxnSpPr>
        <p:spPr>
          <a:xfrm rot="10800000">
            <a:off x="7825975" y="2222850"/>
            <a:ext cx="100800" cy="1965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98" name="Google Shape;1398;p87"/>
          <p:cNvCxnSpPr>
            <a:stCxn id="1391" idx="0"/>
          </p:cNvCxnSpPr>
          <p:nvPr/>
        </p:nvCxnSpPr>
        <p:spPr>
          <a:xfrm rot="10800000">
            <a:off x="987650" y="2935100"/>
            <a:ext cx="2697600" cy="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399" name="Google Shape;1399;p87"/>
          <p:cNvSpPr txBox="1"/>
          <p:nvPr/>
        </p:nvSpPr>
        <p:spPr>
          <a:xfrm>
            <a:off x="3322223" y="3684460"/>
            <a:ext cx="366000" cy="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0.5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400" name="Google Shape;1400;p87"/>
          <p:cNvCxnSpPr/>
          <p:nvPr/>
        </p:nvCxnSpPr>
        <p:spPr>
          <a:xfrm rot="10800000">
            <a:off x="3685250" y="2935200"/>
            <a:ext cx="0" cy="15525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401" name="Google Shape;1401;p87"/>
          <p:cNvSpPr txBox="1"/>
          <p:nvPr/>
        </p:nvSpPr>
        <p:spPr>
          <a:xfrm>
            <a:off x="4824000" y="1294175"/>
            <a:ext cx="13944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jibbaarta (hypotenuse)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402" name="Google Shape;1402;p87"/>
          <p:cNvCxnSpPr/>
          <p:nvPr/>
        </p:nvCxnSpPr>
        <p:spPr>
          <a:xfrm rot="10800000">
            <a:off x="5652000" y="1560313"/>
            <a:ext cx="244800" cy="1677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03" name="Google Shape;1403;p87"/>
          <p:cNvSpPr txBox="1"/>
          <p:nvPr/>
        </p:nvSpPr>
        <p:spPr>
          <a:xfrm>
            <a:off x="1342735" y="4132315"/>
            <a:ext cx="606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30</a:t>
            </a:r>
            <a:r>
              <a:rPr lang="en-GB" sz="11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°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88"/>
          <p:cNvSpPr/>
          <p:nvPr/>
        </p:nvSpPr>
        <p:spPr>
          <a:xfrm flipH="1">
            <a:off x="5434156" y="1412756"/>
            <a:ext cx="2059500" cy="11823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09" name="Google Shape;1409;p88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sine iyo cosine ee goobada cutubka</a:t>
            </a:r>
            <a:endParaRPr/>
          </a:p>
        </p:txBody>
      </p:sp>
      <p:sp>
        <p:nvSpPr>
          <p:cNvPr id="1410" name="Google Shape;1410;p88"/>
          <p:cNvSpPr txBox="1"/>
          <p:nvPr>
            <p:ph idx="1" type="body"/>
          </p:nvPr>
        </p:nvSpPr>
        <p:spPr>
          <a:xfrm>
            <a:off x="4824000" y="759300"/>
            <a:ext cx="3996000" cy="29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Tusaale 1: Soo hel qiimaha (value) x.</a:t>
            </a:r>
            <a:r>
              <a:rPr lang="en-GB" sz="1100">
                <a:latin typeface="Lexend"/>
              </a:rPr>
              <a:t/>
            </a: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latin typeface="Lexend"/>
              </a:rPr>
              <a:t/>
            </a:r>
            <a:endParaRPr sz="2000"/>
          </a:p>
        </p:txBody>
      </p:sp>
      <p:pic>
        <p:nvPicPr>
          <p:cNvPr id="1411" name="Google Shape;1411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670" y="1172055"/>
            <a:ext cx="3594935" cy="3477354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88"/>
          <p:cNvSpPr txBox="1"/>
          <p:nvPr/>
        </p:nvSpPr>
        <p:spPr>
          <a:xfrm>
            <a:off x="344960" y="779761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sin(θ)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13" name="Google Shape;1413;p88"/>
          <p:cNvSpPr txBox="1"/>
          <p:nvPr/>
        </p:nvSpPr>
        <p:spPr>
          <a:xfrm>
            <a:off x="4211164" y="4500705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cos(θ)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414" name="Google Shape;1414;p88"/>
          <p:cNvCxnSpPr/>
          <p:nvPr/>
        </p:nvCxnSpPr>
        <p:spPr>
          <a:xfrm rot="10800000">
            <a:off x="982236" y="954349"/>
            <a:ext cx="0" cy="3557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15" name="Google Shape;1415;p88"/>
          <p:cNvCxnSpPr/>
          <p:nvPr/>
        </p:nvCxnSpPr>
        <p:spPr>
          <a:xfrm>
            <a:off x="976310" y="4496632"/>
            <a:ext cx="35085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16" name="Google Shape;1416;p88"/>
          <p:cNvSpPr txBox="1"/>
          <p:nvPr/>
        </p:nvSpPr>
        <p:spPr>
          <a:xfrm>
            <a:off x="4824000" y="3150075"/>
            <a:ext cx="39960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Isticmaal isla saamiyada (proportions) si aad u hesho qiimaha (value) x.</a:t>
            </a:r>
            <a:r>
              <a:rPr lang="en-GB" sz="1100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latin typeface="Lexend"/>
                <a:ea typeface="Lexend"/>
                <a:cs typeface="Lexend"/>
                <a:sym typeface="Lexend"/>
              </a:rPr>
              <a:t/>
            </a: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17" name="Google Shape;1417;p88"/>
          <p:cNvSpPr/>
          <p:nvPr/>
        </p:nvSpPr>
        <p:spPr>
          <a:xfrm>
            <a:off x="7363830" y="2458499"/>
            <a:ext cx="133500" cy="1335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18" name="Google Shape;1418;p88"/>
          <p:cNvSpPr/>
          <p:nvPr/>
        </p:nvSpPr>
        <p:spPr>
          <a:xfrm>
            <a:off x="5146325" y="2235018"/>
            <a:ext cx="682500" cy="682500"/>
          </a:xfrm>
          <a:prstGeom prst="arc">
            <a:avLst>
              <a:gd fmla="val 19600073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19" name="Google Shape;1419;p88"/>
          <p:cNvSpPr txBox="1"/>
          <p:nvPr/>
        </p:nvSpPr>
        <p:spPr>
          <a:xfrm>
            <a:off x="5757296" y="2267633"/>
            <a:ext cx="606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30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20" name="Google Shape;1420;p88"/>
          <p:cNvSpPr txBox="1"/>
          <p:nvPr/>
        </p:nvSpPr>
        <p:spPr>
          <a:xfrm>
            <a:off x="5856068" y="1525490"/>
            <a:ext cx="856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8 cm</a:t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421" name="Google Shape;1421;p88"/>
          <p:cNvCxnSpPr/>
          <p:nvPr/>
        </p:nvCxnSpPr>
        <p:spPr>
          <a:xfrm flipH="1" rot="10800000">
            <a:off x="5402327" y="1344949"/>
            <a:ext cx="2028600" cy="11622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422" name="Google Shape;1422;p88"/>
          <p:cNvCxnSpPr/>
          <p:nvPr/>
        </p:nvCxnSpPr>
        <p:spPr>
          <a:xfrm rot="10800000">
            <a:off x="7628446" y="1413459"/>
            <a:ext cx="0" cy="11811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423" name="Google Shape;1423;p88"/>
          <p:cNvSpPr txBox="1"/>
          <p:nvPr/>
        </p:nvSpPr>
        <p:spPr>
          <a:xfrm>
            <a:off x="7582104" y="1807900"/>
            <a:ext cx="939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>x cm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24" name="Google Shape;1424;p88"/>
          <p:cNvSpPr/>
          <p:nvPr/>
        </p:nvSpPr>
        <p:spPr>
          <a:xfrm>
            <a:off x="726725" y="4140018"/>
            <a:ext cx="682500" cy="682500"/>
          </a:xfrm>
          <a:prstGeom prst="arc">
            <a:avLst>
              <a:gd fmla="val 19600073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25" name="Google Shape;1425;p88"/>
          <p:cNvSpPr/>
          <p:nvPr/>
        </p:nvSpPr>
        <p:spPr>
          <a:xfrm>
            <a:off x="3553830" y="4358459"/>
            <a:ext cx="133500" cy="1335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426" name="Google Shape;1426;p88"/>
          <p:cNvCxnSpPr>
            <a:stCxn id="1427" idx="4"/>
          </p:cNvCxnSpPr>
          <p:nvPr/>
        </p:nvCxnSpPr>
        <p:spPr>
          <a:xfrm flipH="1" rot="10800000">
            <a:off x="976250" y="2934800"/>
            <a:ext cx="2718300" cy="15579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428" name="Google Shape;1428;p88"/>
          <p:cNvSpPr txBox="1"/>
          <p:nvPr/>
        </p:nvSpPr>
        <p:spPr>
          <a:xfrm>
            <a:off x="2231000" y="3399450"/>
            <a:ext cx="199500" cy="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1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429" name="Google Shape;1429;p88"/>
          <p:cNvCxnSpPr>
            <a:stCxn id="1427" idx="0"/>
          </p:cNvCxnSpPr>
          <p:nvPr/>
        </p:nvCxnSpPr>
        <p:spPr>
          <a:xfrm rot="10800000">
            <a:off x="987650" y="2935100"/>
            <a:ext cx="2697600" cy="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1430" name="Google Shape;1430;p88"/>
          <p:cNvCxnSpPr>
            <a:endCxn id="1427" idx="0"/>
          </p:cNvCxnSpPr>
          <p:nvPr/>
        </p:nvCxnSpPr>
        <p:spPr>
          <a:xfrm rot="10800000">
            <a:off x="3685250" y="2935200"/>
            <a:ext cx="0" cy="15525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431" name="Google Shape;1431;p88"/>
          <p:cNvSpPr txBox="1"/>
          <p:nvPr/>
        </p:nvSpPr>
        <p:spPr>
          <a:xfrm>
            <a:off x="3322223" y="3684460"/>
            <a:ext cx="366000" cy="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0.5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432" name="Google Shape;1432;p88"/>
          <p:cNvCxnSpPr>
            <a:stCxn id="1428" idx="3"/>
            <a:endCxn id="1431" idx="1"/>
          </p:cNvCxnSpPr>
          <p:nvPr/>
        </p:nvCxnSpPr>
        <p:spPr>
          <a:xfrm>
            <a:off x="2430500" y="3546450"/>
            <a:ext cx="891600" cy="28500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33" name="Google Shape;1433;p88"/>
          <p:cNvCxnSpPr>
            <a:endCxn id="1423" idx="1"/>
          </p:cNvCxnSpPr>
          <p:nvPr/>
        </p:nvCxnSpPr>
        <p:spPr>
          <a:xfrm>
            <a:off x="6518904" y="1844800"/>
            <a:ext cx="1063200" cy="20940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34" name="Google Shape;1434;p88"/>
          <p:cNvSpPr txBox="1"/>
          <p:nvPr/>
        </p:nvSpPr>
        <p:spPr>
          <a:xfrm>
            <a:off x="6801882" y="1602121"/>
            <a:ext cx="749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accent5"/>
                </a:solidFill>
                <a:latin typeface="Kalam"/>
                <a:ea typeface="Kalam"/>
                <a:cs typeface="Kalam"/>
                <a:sym typeface="Kalam"/>
              </a:rPr>
              <a:t>× 0.5</a:t>
            </a:r>
            <a:endParaRPr sz="1800">
              <a:solidFill>
                <a:schemeClr val="accent5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435" name="Google Shape;1435;p88"/>
          <p:cNvSpPr txBox="1"/>
          <p:nvPr/>
        </p:nvSpPr>
        <p:spPr>
          <a:xfrm>
            <a:off x="2697757" y="3343846"/>
            <a:ext cx="749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accent5"/>
                </a:solidFill>
                <a:latin typeface="Kalam"/>
                <a:ea typeface="Kalam"/>
                <a:cs typeface="Kalam"/>
                <a:sym typeface="Kalam"/>
              </a:rPr>
              <a:t>× 0.5</a:t>
            </a:r>
            <a:endParaRPr sz="1800">
              <a:solidFill>
                <a:schemeClr val="accent5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436" name="Google Shape;1436;p88"/>
          <p:cNvSpPr txBox="1"/>
          <p:nvPr/>
        </p:nvSpPr>
        <p:spPr>
          <a:xfrm>
            <a:off x="5959100" y="3835675"/>
            <a:ext cx="1771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r>
              <a:rPr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 = 8 </a:t>
            </a:r>
            <a:r>
              <a:rPr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× 0.5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37" name="Google Shape;1437;p88"/>
          <p:cNvSpPr txBox="1"/>
          <p:nvPr/>
        </p:nvSpPr>
        <p:spPr>
          <a:xfrm>
            <a:off x="6086302" y="4292875"/>
            <a:ext cx="915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rPr>
              <a:t> = 4</a:t>
            </a:r>
            <a:endParaRPr sz="20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438" name="Google Shape;1438;p88"/>
          <p:cNvSpPr txBox="1"/>
          <p:nvPr/>
        </p:nvSpPr>
        <p:spPr>
          <a:xfrm>
            <a:off x="7937000" y="2357550"/>
            <a:ext cx="10308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ka soo horjeeda (opposite)</a:t>
            </a:r>
            <a:endParaRPr b="1"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439" name="Google Shape;1439;p88"/>
          <p:cNvCxnSpPr/>
          <p:nvPr/>
        </p:nvCxnSpPr>
        <p:spPr>
          <a:xfrm rot="10800000">
            <a:off x="7825975" y="2222850"/>
            <a:ext cx="100800" cy="1965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40" name="Google Shape;1440;p88"/>
          <p:cNvSpPr txBox="1"/>
          <p:nvPr/>
        </p:nvSpPr>
        <p:spPr>
          <a:xfrm>
            <a:off x="4824000" y="1294175"/>
            <a:ext cx="13944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jibbaarta (hypotenuse)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441" name="Google Shape;1441;p88"/>
          <p:cNvCxnSpPr/>
          <p:nvPr/>
        </p:nvCxnSpPr>
        <p:spPr>
          <a:xfrm rot="10800000">
            <a:off x="5652000" y="1560313"/>
            <a:ext cx="244800" cy="1677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42" name="Google Shape;1442;p88"/>
          <p:cNvSpPr txBox="1"/>
          <p:nvPr/>
        </p:nvSpPr>
        <p:spPr>
          <a:xfrm>
            <a:off x="1342735" y="4132315"/>
            <a:ext cx="606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30</a:t>
            </a:r>
            <a:r>
              <a:rPr lang="en-GB" sz="11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°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89"/>
          <p:cNvSpPr txBox="1"/>
          <p:nvPr>
            <p:ph idx="1" type="body"/>
          </p:nvPr>
        </p:nvSpPr>
        <p:spPr>
          <a:xfrm>
            <a:off x="4824000" y="759300"/>
            <a:ext cx="3737700" cy="56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</a:rPr>
              <a:t>Waa maxay qiimaha (value) x?</a:t>
            </a: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latin typeface="Lexend"/>
              </a:rPr>
              <a:t/>
            </a:r>
            <a:endParaRPr/>
          </a:p>
        </p:txBody>
      </p:sp>
      <p:sp>
        <p:nvSpPr>
          <p:cNvPr id="1448" name="Google Shape;1448;p89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GB">
                <a:latin typeface="Lexend"/>
              </a:rPr>
              <a:t>Isticmaalka sine iyo cosine ee goobada cutubka</a:t>
            </a:r>
            <a:endParaRPr/>
          </a:p>
        </p:txBody>
      </p:sp>
      <p:sp>
        <p:nvSpPr>
          <p:cNvPr id="1449" name="Google Shape;1449;p89"/>
          <p:cNvSpPr/>
          <p:nvPr/>
        </p:nvSpPr>
        <p:spPr>
          <a:xfrm flipH="1" rot="-5400000">
            <a:off x="5951785" y="1639991"/>
            <a:ext cx="1159200" cy="20352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50" name="Google Shape;1450;p89"/>
          <p:cNvSpPr/>
          <p:nvPr/>
        </p:nvSpPr>
        <p:spPr>
          <a:xfrm rot="-5400000">
            <a:off x="7401093" y="2071915"/>
            <a:ext cx="146700" cy="1467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51" name="Google Shape;1451;p89"/>
          <p:cNvSpPr/>
          <p:nvPr/>
        </p:nvSpPr>
        <p:spPr>
          <a:xfrm rot="-5400000">
            <a:off x="7324741" y="2999266"/>
            <a:ext cx="390600" cy="390600"/>
          </a:xfrm>
          <a:prstGeom prst="arc">
            <a:avLst>
              <a:gd fmla="val 17917161" name="adj1"/>
              <a:gd fmla="val 293423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52" name="Google Shape;1452;p89"/>
          <p:cNvSpPr txBox="1"/>
          <p:nvPr/>
        </p:nvSpPr>
        <p:spPr>
          <a:xfrm>
            <a:off x="6971843" y="2576367"/>
            <a:ext cx="68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60</a:t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453" name="Google Shape;1453;p89"/>
          <p:cNvCxnSpPr/>
          <p:nvPr/>
        </p:nvCxnSpPr>
        <p:spPr>
          <a:xfrm flipH="1" rot="5400000">
            <a:off x="5904890" y="1735236"/>
            <a:ext cx="1153500" cy="2039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454" name="Google Shape;1454;p89"/>
          <p:cNvSpPr txBox="1"/>
          <p:nvPr/>
        </p:nvSpPr>
        <p:spPr>
          <a:xfrm>
            <a:off x="5878162" y="2650374"/>
            <a:ext cx="1000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8 cm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455" name="Google Shape;1455;p89"/>
          <p:cNvCxnSpPr/>
          <p:nvPr/>
        </p:nvCxnSpPr>
        <p:spPr>
          <a:xfrm rot="5400000">
            <a:off x="7088703" y="2647415"/>
            <a:ext cx="1156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456" name="Google Shape;1456;p89"/>
          <p:cNvSpPr txBox="1"/>
          <p:nvPr/>
        </p:nvSpPr>
        <p:spPr>
          <a:xfrm>
            <a:off x="6208909" y="1443607"/>
            <a:ext cx="903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x cm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457" name="Google Shape;1457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7291" y="1019655"/>
            <a:ext cx="3594935" cy="3477354"/>
          </a:xfrm>
          <a:prstGeom prst="rect">
            <a:avLst/>
          </a:prstGeom>
          <a:noFill/>
          <a:ln>
            <a:noFill/>
          </a:ln>
        </p:spPr>
      </p:pic>
      <p:sp>
        <p:nvSpPr>
          <p:cNvPr id="1458" name="Google Shape;1458;p89"/>
          <p:cNvSpPr txBox="1"/>
          <p:nvPr/>
        </p:nvSpPr>
        <p:spPr>
          <a:xfrm>
            <a:off x="448181" y="779761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sin(θ)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59" name="Google Shape;1459;p89"/>
          <p:cNvSpPr txBox="1"/>
          <p:nvPr/>
        </p:nvSpPr>
        <p:spPr>
          <a:xfrm>
            <a:off x="4466786" y="4348305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cos(θ)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460" name="Google Shape;1460;p89"/>
          <p:cNvCxnSpPr/>
          <p:nvPr/>
        </p:nvCxnSpPr>
        <p:spPr>
          <a:xfrm rot="10800000">
            <a:off x="1237857" y="801949"/>
            <a:ext cx="0" cy="3557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61" name="Google Shape;1461;p89"/>
          <p:cNvCxnSpPr/>
          <p:nvPr/>
        </p:nvCxnSpPr>
        <p:spPr>
          <a:xfrm>
            <a:off x="1231932" y="4344232"/>
            <a:ext cx="35085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62" name="Google Shape;1462;p89"/>
          <p:cNvSpPr/>
          <p:nvPr/>
        </p:nvSpPr>
        <p:spPr>
          <a:xfrm>
            <a:off x="892636" y="3987618"/>
            <a:ext cx="682500" cy="682500"/>
          </a:xfrm>
          <a:prstGeom prst="arc">
            <a:avLst>
              <a:gd fmla="val 18183178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63" name="Google Shape;1463;p89"/>
          <p:cNvSpPr/>
          <p:nvPr/>
        </p:nvSpPr>
        <p:spPr>
          <a:xfrm>
            <a:off x="2642249" y="4168323"/>
            <a:ext cx="171300" cy="1713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464" name="Google Shape;1464;p89"/>
          <p:cNvCxnSpPr/>
          <p:nvPr/>
        </p:nvCxnSpPr>
        <p:spPr>
          <a:xfrm flipH="1" rot="10800000">
            <a:off x="1231871" y="1637900"/>
            <a:ext cx="1570500" cy="27024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65" name="Google Shape;1465;p89"/>
          <p:cNvSpPr txBox="1"/>
          <p:nvPr/>
        </p:nvSpPr>
        <p:spPr>
          <a:xfrm>
            <a:off x="1530792" y="3946148"/>
            <a:ext cx="68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60</a:t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466" name="Google Shape;1466;p89"/>
          <p:cNvCxnSpPr/>
          <p:nvPr/>
        </p:nvCxnSpPr>
        <p:spPr>
          <a:xfrm rot="10800000">
            <a:off x="2814696" y="1626550"/>
            <a:ext cx="0" cy="29808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67" name="Google Shape;1467;p89"/>
          <p:cNvSpPr txBox="1"/>
          <p:nvPr/>
        </p:nvSpPr>
        <p:spPr>
          <a:xfrm>
            <a:off x="2538685" y="4472793"/>
            <a:ext cx="68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0.5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468" name="Google Shape;1468;p89"/>
          <p:cNvCxnSpPr/>
          <p:nvPr/>
        </p:nvCxnSpPr>
        <p:spPr>
          <a:xfrm>
            <a:off x="812646" y="1626550"/>
            <a:ext cx="20022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469" name="Google Shape;1469;p89"/>
          <p:cNvSpPr txBox="1"/>
          <p:nvPr/>
        </p:nvSpPr>
        <p:spPr>
          <a:xfrm>
            <a:off x="223618" y="1373811"/>
            <a:ext cx="724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0.87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70" name="Google Shape;1470;p89"/>
          <p:cNvSpPr txBox="1"/>
          <p:nvPr/>
        </p:nvSpPr>
        <p:spPr>
          <a:xfrm>
            <a:off x="5991475" y="3690425"/>
            <a:ext cx="1800900" cy="11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>= 8 × 0.87</a:t>
            </a:r>
            <a:endParaRPr sz="22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  = 6.96</a:t>
            </a:r>
            <a:endParaRPr sz="22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471" name="Google Shape;1471;p89"/>
          <p:cNvCxnSpPr/>
          <p:nvPr/>
        </p:nvCxnSpPr>
        <p:spPr>
          <a:xfrm rot="10800000">
            <a:off x="5512585" y="1932448"/>
            <a:ext cx="20364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90"/>
          <p:cNvSpPr txBox="1"/>
          <p:nvPr>
            <p:ph idx="1" type="body"/>
          </p:nvPr>
        </p:nvSpPr>
        <p:spPr>
          <a:xfrm>
            <a:off x="1044500" y="657475"/>
            <a:ext cx="7779600" cy="6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1) Isticmaal qaybtan goobada halbeegga ah si aad u hesho dhererka maqan ee saddexagal kasta.</a:t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sp>
        <p:nvSpPr>
          <p:cNvPr id="1477" name="Google Shape;1477;p90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sine iyo cosine ee goobada halbeegga ah</a:t>
            </a:r>
            <a:endParaRPr/>
          </a:p>
        </p:txBody>
      </p:sp>
      <p:pic>
        <p:nvPicPr>
          <p:cNvPr id="1478" name="Google Shape;1478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671" y="1329319"/>
            <a:ext cx="3538580" cy="3422824"/>
          </a:xfrm>
          <a:prstGeom prst="rect">
            <a:avLst/>
          </a:prstGeom>
          <a:noFill/>
          <a:ln>
            <a:noFill/>
          </a:ln>
        </p:spPr>
      </p:pic>
      <p:sp>
        <p:nvSpPr>
          <p:cNvPr id="1479" name="Google Shape;1479;p90"/>
          <p:cNvSpPr txBox="1"/>
          <p:nvPr/>
        </p:nvSpPr>
        <p:spPr>
          <a:xfrm>
            <a:off x="331408" y="1043602"/>
            <a:ext cx="713100" cy="4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sin(θ)</a:t>
            </a:r>
            <a:r>
              <a:rPr i="1"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17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80" name="Google Shape;1480;p90"/>
          <p:cNvSpPr txBox="1"/>
          <p:nvPr/>
        </p:nvSpPr>
        <p:spPr>
          <a:xfrm>
            <a:off x="4147424" y="4553793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cos(θ)</a:t>
            </a: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481" name="Google Shape;1481;p90"/>
          <p:cNvCxnSpPr/>
          <p:nvPr/>
        </p:nvCxnSpPr>
        <p:spPr>
          <a:xfrm rot="10800000">
            <a:off x="888465" y="1110599"/>
            <a:ext cx="0" cy="35016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82" name="Google Shape;1482;p90"/>
          <p:cNvCxnSpPr/>
          <p:nvPr/>
        </p:nvCxnSpPr>
        <p:spPr>
          <a:xfrm>
            <a:off x="882633" y="4597319"/>
            <a:ext cx="34536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83" name="Google Shape;1483;p90"/>
          <p:cNvSpPr/>
          <p:nvPr/>
        </p:nvSpPr>
        <p:spPr>
          <a:xfrm rot="10800000">
            <a:off x="4841736" y="3098990"/>
            <a:ext cx="1002000" cy="1029000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84" name="Google Shape;1484;p90"/>
          <p:cNvSpPr/>
          <p:nvPr/>
        </p:nvSpPr>
        <p:spPr>
          <a:xfrm rot="10800000">
            <a:off x="5718944" y="3099025"/>
            <a:ext cx="124800" cy="124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85" name="Google Shape;1485;p90"/>
          <p:cNvSpPr/>
          <p:nvPr/>
        </p:nvSpPr>
        <p:spPr>
          <a:xfrm rot="10800000">
            <a:off x="4595493" y="2852334"/>
            <a:ext cx="494100" cy="493800"/>
          </a:xfrm>
          <a:prstGeom prst="arc">
            <a:avLst>
              <a:gd fmla="val 10969089" name="adj1"/>
              <a:gd fmla="val 13418498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86" name="Google Shape;1486;p90"/>
          <p:cNvSpPr/>
          <p:nvPr/>
        </p:nvSpPr>
        <p:spPr>
          <a:xfrm flipH="1">
            <a:off x="4655171" y="1416601"/>
            <a:ext cx="1357500" cy="786600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87" name="Google Shape;1487;p90"/>
          <p:cNvSpPr/>
          <p:nvPr/>
        </p:nvSpPr>
        <p:spPr>
          <a:xfrm flipH="1">
            <a:off x="5897763" y="2086442"/>
            <a:ext cx="114900" cy="119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88" name="Google Shape;1488;p90"/>
          <p:cNvSpPr/>
          <p:nvPr/>
        </p:nvSpPr>
        <p:spPr>
          <a:xfrm flipH="1">
            <a:off x="4374135" y="1881361"/>
            <a:ext cx="597300" cy="643500"/>
          </a:xfrm>
          <a:prstGeom prst="arc">
            <a:avLst>
              <a:gd fmla="val 10969089" name="adj1"/>
              <a:gd fmla="val 12585156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89" name="Google Shape;1489;p90"/>
          <p:cNvSpPr txBox="1"/>
          <p:nvPr>
            <p:ph idx="1" type="body"/>
          </p:nvPr>
        </p:nvSpPr>
        <p:spPr>
          <a:xfrm>
            <a:off x="4591104" y="1098894"/>
            <a:ext cx="243900" cy="24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a)</a:t>
            </a:r>
            <a:endParaRPr sz="1800"/>
          </a:p>
        </p:txBody>
      </p:sp>
      <p:sp>
        <p:nvSpPr>
          <p:cNvPr id="1490" name="Google Shape;1490;p90"/>
          <p:cNvSpPr txBox="1"/>
          <p:nvPr>
            <p:ph idx="1" type="body"/>
          </p:nvPr>
        </p:nvSpPr>
        <p:spPr>
          <a:xfrm>
            <a:off x="6840599" y="1098894"/>
            <a:ext cx="243900" cy="24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b)</a:t>
            </a:r>
            <a:endParaRPr sz="1800"/>
          </a:p>
        </p:txBody>
      </p:sp>
      <p:sp>
        <p:nvSpPr>
          <p:cNvPr id="1491" name="Google Shape;1491;p90"/>
          <p:cNvSpPr txBox="1"/>
          <p:nvPr>
            <p:ph idx="1" type="body"/>
          </p:nvPr>
        </p:nvSpPr>
        <p:spPr>
          <a:xfrm>
            <a:off x="4591104" y="2770598"/>
            <a:ext cx="243900" cy="24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c)</a:t>
            </a:r>
            <a:endParaRPr sz="1800"/>
          </a:p>
        </p:txBody>
      </p:sp>
      <p:sp>
        <p:nvSpPr>
          <p:cNvPr id="1492" name="Google Shape;1492;p90"/>
          <p:cNvSpPr txBox="1"/>
          <p:nvPr>
            <p:ph idx="1" type="body"/>
          </p:nvPr>
        </p:nvSpPr>
        <p:spPr>
          <a:xfrm>
            <a:off x="6840599" y="2770598"/>
            <a:ext cx="243900" cy="24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d)</a:t>
            </a:r>
            <a:endParaRPr sz="1800"/>
          </a:p>
        </p:txBody>
      </p:sp>
      <p:cxnSp>
        <p:nvCxnSpPr>
          <p:cNvPr id="1493" name="Google Shape;1493;p90"/>
          <p:cNvCxnSpPr/>
          <p:nvPr/>
        </p:nvCxnSpPr>
        <p:spPr>
          <a:xfrm flipH="1" rot="10800000">
            <a:off x="4623400" y="1343195"/>
            <a:ext cx="1330800" cy="7779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494" name="Google Shape;1494;p90"/>
          <p:cNvCxnSpPr/>
          <p:nvPr/>
        </p:nvCxnSpPr>
        <p:spPr>
          <a:xfrm rot="10800000">
            <a:off x="6094711" y="1419698"/>
            <a:ext cx="0" cy="785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495" name="Google Shape;1495;p90"/>
          <p:cNvCxnSpPr/>
          <p:nvPr/>
        </p:nvCxnSpPr>
        <p:spPr>
          <a:xfrm rot="10800000">
            <a:off x="4655060" y="2293270"/>
            <a:ext cx="13605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496" name="Google Shape;1496;p90"/>
          <p:cNvCxnSpPr/>
          <p:nvPr/>
        </p:nvCxnSpPr>
        <p:spPr>
          <a:xfrm rot="10800000">
            <a:off x="4828232" y="3020666"/>
            <a:ext cx="10221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497" name="Google Shape;1497;p90"/>
          <p:cNvCxnSpPr/>
          <p:nvPr/>
        </p:nvCxnSpPr>
        <p:spPr>
          <a:xfrm rot="10800000">
            <a:off x="5937411" y="3103649"/>
            <a:ext cx="0" cy="1032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498" name="Google Shape;1498;p90"/>
          <p:cNvCxnSpPr/>
          <p:nvPr/>
        </p:nvCxnSpPr>
        <p:spPr>
          <a:xfrm rot="10800000">
            <a:off x="4755714" y="3167573"/>
            <a:ext cx="1009500" cy="10371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499" name="Google Shape;1499;p90"/>
          <p:cNvSpPr txBox="1"/>
          <p:nvPr>
            <p:ph idx="1" type="body"/>
          </p:nvPr>
        </p:nvSpPr>
        <p:spPr>
          <a:xfrm>
            <a:off x="4980651" y="1412600"/>
            <a:ext cx="5601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10 m</a:t>
            </a:r>
            <a:endParaRPr sz="1600"/>
          </a:p>
        </p:txBody>
      </p:sp>
      <p:sp>
        <p:nvSpPr>
          <p:cNvPr id="1500" name="Google Shape;1500;p90"/>
          <p:cNvSpPr txBox="1"/>
          <p:nvPr>
            <p:ph idx="1" type="body"/>
          </p:nvPr>
        </p:nvSpPr>
        <p:spPr>
          <a:xfrm>
            <a:off x="5005471" y="1980051"/>
            <a:ext cx="5601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30°</a:t>
            </a:r>
            <a:endParaRPr sz="1600"/>
          </a:p>
        </p:txBody>
      </p:sp>
      <p:sp>
        <p:nvSpPr>
          <p:cNvPr id="1501" name="Google Shape;1501;p90"/>
          <p:cNvSpPr txBox="1"/>
          <p:nvPr>
            <p:ph idx="1" type="body"/>
          </p:nvPr>
        </p:nvSpPr>
        <p:spPr>
          <a:xfrm>
            <a:off x="5076890" y="3122586"/>
            <a:ext cx="608700" cy="27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45°</a:t>
            </a:r>
            <a:endParaRPr sz="1600"/>
          </a:p>
        </p:txBody>
      </p:sp>
      <p:sp>
        <p:nvSpPr>
          <p:cNvPr id="1502" name="Google Shape;1502;p90"/>
          <p:cNvSpPr/>
          <p:nvPr/>
        </p:nvSpPr>
        <p:spPr>
          <a:xfrm flipH="1" rot="5400000">
            <a:off x="7370039" y="1412999"/>
            <a:ext cx="1357500" cy="786600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03" name="Google Shape;1503;p90"/>
          <p:cNvSpPr/>
          <p:nvPr/>
        </p:nvSpPr>
        <p:spPr>
          <a:xfrm flipH="1" rot="5400000">
            <a:off x="7655249" y="2368040"/>
            <a:ext cx="114900" cy="119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04" name="Google Shape;1504;p90"/>
          <p:cNvSpPr/>
          <p:nvPr/>
        </p:nvSpPr>
        <p:spPr>
          <a:xfrm flipH="1">
            <a:off x="8207699" y="2280810"/>
            <a:ext cx="375300" cy="404400"/>
          </a:xfrm>
          <a:prstGeom prst="arc">
            <a:avLst>
              <a:gd fmla="val 17405128" name="adj1"/>
              <a:gd fmla="val 64059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505" name="Google Shape;1505;p90"/>
          <p:cNvCxnSpPr/>
          <p:nvPr/>
        </p:nvCxnSpPr>
        <p:spPr>
          <a:xfrm flipH="1" rot="-5400000">
            <a:off x="7461146" y="1372225"/>
            <a:ext cx="1330800" cy="7779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506" name="Google Shape;1506;p90"/>
          <p:cNvCxnSpPr/>
          <p:nvPr/>
        </p:nvCxnSpPr>
        <p:spPr>
          <a:xfrm rot="-5400000">
            <a:off x="6885171" y="1807687"/>
            <a:ext cx="13605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507" name="Google Shape;1507;p90"/>
          <p:cNvSpPr txBox="1"/>
          <p:nvPr>
            <p:ph idx="1" type="body"/>
          </p:nvPr>
        </p:nvSpPr>
        <p:spPr>
          <a:xfrm>
            <a:off x="8180822" y="1613680"/>
            <a:ext cx="6435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10 m</a:t>
            </a:r>
            <a:endParaRPr sz="1600"/>
          </a:p>
        </p:txBody>
      </p:sp>
      <p:sp>
        <p:nvSpPr>
          <p:cNvPr id="1508" name="Google Shape;1508;p90"/>
          <p:cNvSpPr txBox="1"/>
          <p:nvPr>
            <p:ph idx="1" type="body"/>
          </p:nvPr>
        </p:nvSpPr>
        <p:spPr>
          <a:xfrm>
            <a:off x="7949117" y="2216372"/>
            <a:ext cx="5601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60°</a:t>
            </a:r>
            <a:endParaRPr sz="1600"/>
          </a:p>
        </p:txBody>
      </p:sp>
      <p:sp>
        <p:nvSpPr>
          <p:cNvPr id="1509" name="Google Shape;1509;p90"/>
          <p:cNvSpPr txBox="1"/>
          <p:nvPr>
            <p:ph idx="1" type="body"/>
          </p:nvPr>
        </p:nvSpPr>
        <p:spPr>
          <a:xfrm>
            <a:off x="4909476" y="3665775"/>
            <a:ext cx="4941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8 m</a:t>
            </a:r>
            <a:endParaRPr sz="1600"/>
          </a:p>
        </p:txBody>
      </p:sp>
      <p:sp>
        <p:nvSpPr>
          <p:cNvPr id="1510" name="Google Shape;1510;p90"/>
          <p:cNvSpPr/>
          <p:nvPr/>
        </p:nvSpPr>
        <p:spPr>
          <a:xfrm rot="-2087762">
            <a:off x="7019245" y="3098443"/>
            <a:ext cx="1724329" cy="452219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11" name="Google Shape;1511;p90"/>
          <p:cNvSpPr/>
          <p:nvPr/>
        </p:nvSpPr>
        <p:spPr>
          <a:xfrm rot="-2154353">
            <a:off x="7254743" y="3851076"/>
            <a:ext cx="124818" cy="124818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12" name="Google Shape;1512;p90"/>
          <p:cNvSpPr/>
          <p:nvPr/>
        </p:nvSpPr>
        <p:spPr>
          <a:xfrm>
            <a:off x="8155250" y="2492427"/>
            <a:ext cx="1038000" cy="1037100"/>
          </a:xfrm>
          <a:prstGeom prst="arc">
            <a:avLst>
              <a:gd fmla="val 8523719" name="adj1"/>
              <a:gd fmla="val 9403987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13" name="Google Shape;1513;p90"/>
          <p:cNvSpPr txBox="1"/>
          <p:nvPr>
            <p:ph idx="1" type="body"/>
          </p:nvPr>
        </p:nvSpPr>
        <p:spPr>
          <a:xfrm>
            <a:off x="7848136" y="3284765"/>
            <a:ext cx="375300" cy="27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15°</a:t>
            </a:r>
            <a:endParaRPr sz="1600"/>
          </a:p>
        </p:txBody>
      </p:sp>
      <p:cxnSp>
        <p:nvCxnSpPr>
          <p:cNvPr id="1514" name="Google Shape;1514;p90"/>
          <p:cNvCxnSpPr/>
          <p:nvPr/>
        </p:nvCxnSpPr>
        <p:spPr>
          <a:xfrm flipH="1" rot="10800000">
            <a:off x="7000130" y="2925929"/>
            <a:ext cx="1696200" cy="6021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515" name="Google Shape;1515;p90"/>
          <p:cNvCxnSpPr/>
          <p:nvPr/>
        </p:nvCxnSpPr>
        <p:spPr>
          <a:xfrm flipH="1" rot="10800000">
            <a:off x="7377336" y="3092443"/>
            <a:ext cx="1424100" cy="9975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516" name="Google Shape;1516;p90"/>
          <p:cNvCxnSpPr/>
          <p:nvPr/>
        </p:nvCxnSpPr>
        <p:spPr>
          <a:xfrm>
            <a:off x="6956314" y="3693454"/>
            <a:ext cx="258000" cy="3861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517" name="Google Shape;1517;p90"/>
          <p:cNvSpPr txBox="1"/>
          <p:nvPr>
            <p:ph idx="1" type="body"/>
          </p:nvPr>
        </p:nvSpPr>
        <p:spPr>
          <a:xfrm>
            <a:off x="7331924" y="3004403"/>
            <a:ext cx="6435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12 m</a:t>
            </a:r>
            <a:endParaRPr sz="1600"/>
          </a:p>
        </p:txBody>
      </p:sp>
      <p:sp>
        <p:nvSpPr>
          <p:cNvPr id="1518" name="Google Shape;1518;p90"/>
          <p:cNvSpPr txBox="1"/>
          <p:nvPr/>
        </p:nvSpPr>
        <p:spPr>
          <a:xfrm>
            <a:off x="5076900" y="4244975"/>
            <a:ext cx="3286800" cy="5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Ku xidh nooc isdhexgal ah: goobo halbeeg ah rubuc kowaad 🖇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b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-GB" sz="1100" u="sng">
                <a:solidFill>
                  <a:srgbClr val="374CF1"/>
                </a:solidFill>
                <a:latin typeface="Lexend"/>
                <a:ea typeface="Lexend"/>
                <a:cs typeface="Lexend"/>
                <a:sym typeface="Lexen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/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519" name="Google Shape;1519;p90"/>
          <p:cNvCxnSpPr/>
          <p:nvPr/>
        </p:nvCxnSpPr>
        <p:spPr>
          <a:xfrm>
            <a:off x="7660750" y="2599075"/>
            <a:ext cx="7761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3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p91"/>
          <p:cNvSpPr/>
          <p:nvPr/>
        </p:nvSpPr>
        <p:spPr>
          <a:xfrm flipH="1" rot="-17697">
            <a:off x="4793079" y="1302375"/>
            <a:ext cx="932412" cy="1078212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25" name="Google Shape;1525;p91"/>
          <p:cNvSpPr txBox="1"/>
          <p:nvPr>
            <p:ph idx="1" type="body"/>
          </p:nvPr>
        </p:nvSpPr>
        <p:spPr>
          <a:xfrm>
            <a:off x="324000" y="692400"/>
            <a:ext cx="8496000" cy="41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2) Isticmaal qaybtan goobada halbeegga ah si aad u hesho qiimaha (value) mid kasta oo aan la garanayn.</a:t>
            </a:r>
            <a:r>
              <a:rPr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sp>
        <p:nvSpPr>
          <p:cNvPr id="1526" name="Google Shape;1526;p91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GB" sz="1100">
                <a:latin typeface="Lexend"/>
              </a:rPr>
              <a:t>Isticmaalka sine iyo cosine ee goobada halbeegga ah</a:t>
            </a:r>
            <a:endParaRPr/>
          </a:p>
        </p:txBody>
      </p:sp>
      <p:pic>
        <p:nvPicPr>
          <p:cNvPr id="1527" name="Google Shape;1527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671" y="1329319"/>
            <a:ext cx="3538580" cy="3422824"/>
          </a:xfrm>
          <a:prstGeom prst="rect">
            <a:avLst/>
          </a:prstGeom>
          <a:noFill/>
          <a:ln>
            <a:noFill/>
          </a:ln>
        </p:spPr>
      </p:pic>
      <p:sp>
        <p:nvSpPr>
          <p:cNvPr id="1528" name="Google Shape;1528;p91"/>
          <p:cNvSpPr txBox="1"/>
          <p:nvPr/>
        </p:nvSpPr>
        <p:spPr>
          <a:xfrm>
            <a:off x="331408" y="1043602"/>
            <a:ext cx="713100" cy="4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sin(θ)</a:t>
            </a:r>
            <a:r>
              <a:rPr i="1"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17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29" name="Google Shape;1529;p91"/>
          <p:cNvSpPr txBox="1"/>
          <p:nvPr/>
        </p:nvSpPr>
        <p:spPr>
          <a:xfrm>
            <a:off x="4147424" y="4553793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cos(θ)</a:t>
            </a: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530" name="Google Shape;1530;p91"/>
          <p:cNvCxnSpPr/>
          <p:nvPr/>
        </p:nvCxnSpPr>
        <p:spPr>
          <a:xfrm rot="10800000">
            <a:off x="888465" y="1110599"/>
            <a:ext cx="0" cy="35016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31" name="Google Shape;1531;p91"/>
          <p:cNvCxnSpPr/>
          <p:nvPr/>
        </p:nvCxnSpPr>
        <p:spPr>
          <a:xfrm>
            <a:off x="882633" y="4597319"/>
            <a:ext cx="34536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32" name="Google Shape;1532;p91"/>
          <p:cNvSpPr/>
          <p:nvPr/>
        </p:nvSpPr>
        <p:spPr>
          <a:xfrm flipH="1">
            <a:off x="6938535" y="3173720"/>
            <a:ext cx="1327800" cy="769500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33" name="Google Shape;1533;p91"/>
          <p:cNvSpPr/>
          <p:nvPr/>
        </p:nvSpPr>
        <p:spPr>
          <a:xfrm flipH="1">
            <a:off x="8154126" y="3829009"/>
            <a:ext cx="112200" cy="1167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34" name="Google Shape;1534;p91"/>
          <p:cNvSpPr/>
          <p:nvPr/>
        </p:nvSpPr>
        <p:spPr>
          <a:xfrm flipH="1">
            <a:off x="6689208" y="3628384"/>
            <a:ext cx="584400" cy="629700"/>
          </a:xfrm>
          <a:prstGeom prst="arc">
            <a:avLst>
              <a:gd fmla="val 10969089" name="adj1"/>
              <a:gd fmla="val 1275033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35" name="Google Shape;1535;p91"/>
          <p:cNvSpPr/>
          <p:nvPr/>
        </p:nvSpPr>
        <p:spPr>
          <a:xfrm rot="9518150">
            <a:off x="4652944" y="3538757"/>
            <a:ext cx="1511140" cy="581448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36" name="Google Shape;1536;p91"/>
          <p:cNvSpPr/>
          <p:nvPr/>
        </p:nvSpPr>
        <p:spPr>
          <a:xfrm rot="9517435">
            <a:off x="5906436" y="3302727"/>
            <a:ext cx="127576" cy="127576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37" name="Google Shape;1537;p91"/>
          <p:cNvSpPr/>
          <p:nvPr/>
        </p:nvSpPr>
        <p:spPr>
          <a:xfrm rot="9517825">
            <a:off x="4284225" y="3494679"/>
            <a:ext cx="665235" cy="664956"/>
          </a:xfrm>
          <a:prstGeom prst="arc">
            <a:avLst>
              <a:gd fmla="val 10795596" name="adj1"/>
              <a:gd fmla="val 12164716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38" name="Google Shape;1538;p91"/>
          <p:cNvSpPr/>
          <p:nvPr/>
        </p:nvSpPr>
        <p:spPr>
          <a:xfrm flipH="1" rot="-8725">
            <a:off x="5600385" y="2260941"/>
            <a:ext cx="118200" cy="1182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39" name="Google Shape;1539;p91"/>
          <p:cNvSpPr/>
          <p:nvPr/>
        </p:nvSpPr>
        <p:spPr>
          <a:xfrm flipH="1" rot="-19349">
            <a:off x="4678485" y="2222248"/>
            <a:ext cx="319805" cy="319505"/>
          </a:xfrm>
          <a:prstGeom prst="arc">
            <a:avLst>
              <a:gd fmla="val 10637741" name="adj1"/>
              <a:gd fmla="val 14068037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40" name="Google Shape;1540;p91"/>
          <p:cNvSpPr txBox="1"/>
          <p:nvPr>
            <p:ph idx="1" type="body"/>
          </p:nvPr>
        </p:nvSpPr>
        <p:spPr>
          <a:xfrm>
            <a:off x="4573878" y="1098982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a</a:t>
            </a:r>
            <a:r>
              <a:rPr lang="en-GB" sz="1100">
                <a:latin typeface="Lexend"/>
              </a:rPr>
              <a:t>)</a:t>
            </a:r>
            <a:endParaRPr sz="1800"/>
          </a:p>
        </p:txBody>
      </p:sp>
      <p:sp>
        <p:nvSpPr>
          <p:cNvPr id="1541" name="Google Shape;1541;p91"/>
          <p:cNvSpPr txBox="1"/>
          <p:nvPr>
            <p:ph idx="1" type="body"/>
          </p:nvPr>
        </p:nvSpPr>
        <p:spPr>
          <a:xfrm>
            <a:off x="6826515" y="1098982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b</a:t>
            </a:r>
            <a:r>
              <a:rPr lang="en-GB" sz="1100">
                <a:latin typeface="Lexend"/>
              </a:rPr>
              <a:t>)</a:t>
            </a:r>
            <a:endParaRPr sz="1800"/>
          </a:p>
        </p:txBody>
      </p:sp>
      <p:sp>
        <p:nvSpPr>
          <p:cNvPr id="1542" name="Google Shape;1542;p91"/>
          <p:cNvSpPr txBox="1"/>
          <p:nvPr>
            <p:ph idx="1" type="body"/>
          </p:nvPr>
        </p:nvSpPr>
        <p:spPr>
          <a:xfrm>
            <a:off x="4573878" y="2927782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c</a:t>
            </a:r>
            <a:r>
              <a:rPr lang="en-GB" sz="1100">
                <a:latin typeface="Lexend"/>
              </a:rPr>
              <a:t>)</a:t>
            </a:r>
            <a:endParaRPr sz="1800"/>
          </a:p>
        </p:txBody>
      </p:sp>
      <p:sp>
        <p:nvSpPr>
          <p:cNvPr id="1543" name="Google Shape;1543;p91"/>
          <p:cNvSpPr txBox="1"/>
          <p:nvPr>
            <p:ph idx="1" type="body"/>
          </p:nvPr>
        </p:nvSpPr>
        <p:spPr>
          <a:xfrm>
            <a:off x="6826515" y="2927782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d</a:t>
            </a:r>
            <a:r>
              <a:rPr lang="en-GB" sz="1100">
                <a:latin typeface="Lexend"/>
              </a:rPr>
              <a:t>)</a:t>
            </a:r>
            <a:endParaRPr sz="1800"/>
          </a:p>
        </p:txBody>
      </p:sp>
      <p:cxnSp>
        <p:nvCxnSpPr>
          <p:cNvPr id="1544" name="Google Shape;1544;p91"/>
          <p:cNvCxnSpPr/>
          <p:nvPr/>
        </p:nvCxnSpPr>
        <p:spPr>
          <a:xfrm flipH="1" rot="10800000">
            <a:off x="6907230" y="3101810"/>
            <a:ext cx="1301700" cy="7611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545" name="Google Shape;1545;p91"/>
          <p:cNvCxnSpPr/>
          <p:nvPr/>
        </p:nvCxnSpPr>
        <p:spPr>
          <a:xfrm rot="10800000">
            <a:off x="8346593" y="3176481"/>
            <a:ext cx="0" cy="7689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546" name="Google Shape;1546;p91"/>
          <p:cNvCxnSpPr/>
          <p:nvPr/>
        </p:nvCxnSpPr>
        <p:spPr>
          <a:xfrm rot="10800000">
            <a:off x="5807823" y="1300150"/>
            <a:ext cx="0" cy="10803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547" name="Google Shape;1547;p91"/>
          <p:cNvCxnSpPr/>
          <p:nvPr/>
        </p:nvCxnSpPr>
        <p:spPr>
          <a:xfrm flipH="1" rot="10800000">
            <a:off x="4715848" y="1233193"/>
            <a:ext cx="927300" cy="10830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548" name="Google Shape;1548;p91"/>
          <p:cNvSpPr txBox="1"/>
          <p:nvPr>
            <p:ph idx="1" type="body"/>
          </p:nvPr>
        </p:nvSpPr>
        <p:spPr>
          <a:xfrm>
            <a:off x="7196575" y="3231052"/>
            <a:ext cx="629700" cy="2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20 m</a:t>
            </a:r>
            <a:endParaRPr sz="1600"/>
          </a:p>
        </p:txBody>
      </p:sp>
      <p:sp>
        <p:nvSpPr>
          <p:cNvPr id="1549" name="Google Shape;1549;p91"/>
          <p:cNvSpPr txBox="1"/>
          <p:nvPr>
            <p:ph idx="1" type="body"/>
          </p:nvPr>
        </p:nvSpPr>
        <p:spPr>
          <a:xfrm>
            <a:off x="7298245" y="3699070"/>
            <a:ext cx="547800" cy="2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d</a:t>
            </a:r>
            <a:r>
              <a:rPr lang="en-GB" sz="1100">
                <a:latin typeface="Lexend"/>
              </a:rPr>
              <a:t>°</a:t>
            </a:r>
            <a:endParaRPr sz="1600"/>
          </a:p>
        </p:txBody>
      </p:sp>
      <p:sp>
        <p:nvSpPr>
          <p:cNvPr id="1550" name="Google Shape;1550;p91"/>
          <p:cNvSpPr txBox="1"/>
          <p:nvPr>
            <p:ph idx="1" type="body"/>
          </p:nvPr>
        </p:nvSpPr>
        <p:spPr>
          <a:xfrm flipH="1">
            <a:off x="5007661" y="2156438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50°</a:t>
            </a:r>
            <a:endParaRPr sz="1600"/>
          </a:p>
        </p:txBody>
      </p:sp>
      <p:sp>
        <p:nvSpPr>
          <p:cNvPr id="1551" name="Google Shape;1551;p91"/>
          <p:cNvSpPr txBox="1"/>
          <p:nvPr>
            <p:ph idx="1" type="body"/>
          </p:nvPr>
        </p:nvSpPr>
        <p:spPr>
          <a:xfrm>
            <a:off x="8364711" y="3444689"/>
            <a:ext cx="547800" cy="2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10</a:t>
            </a:r>
            <a:r>
              <a:rPr lang="en-GB" sz="1400">
                <a:latin typeface="Lexend"/>
              </a:rPr>
              <a:t> m</a:t>
            </a:r>
            <a:endParaRPr sz="1600"/>
          </a:p>
        </p:txBody>
      </p:sp>
      <p:sp>
        <p:nvSpPr>
          <p:cNvPr id="1552" name="Google Shape;1552;p91"/>
          <p:cNvSpPr/>
          <p:nvPr/>
        </p:nvSpPr>
        <p:spPr>
          <a:xfrm flipH="1" rot="-17378">
            <a:off x="7034885" y="1231798"/>
            <a:ext cx="1008913" cy="1166712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53" name="Google Shape;1553;p91"/>
          <p:cNvSpPr/>
          <p:nvPr/>
        </p:nvSpPr>
        <p:spPr>
          <a:xfrm flipH="1" rot="-8070">
            <a:off x="7908572" y="2269073"/>
            <a:ext cx="127800" cy="127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554" name="Google Shape;1554;p91"/>
          <p:cNvCxnSpPr/>
          <p:nvPr/>
        </p:nvCxnSpPr>
        <p:spPr>
          <a:xfrm>
            <a:off x="7022914" y="2489179"/>
            <a:ext cx="10188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555" name="Google Shape;1555;p91"/>
          <p:cNvCxnSpPr/>
          <p:nvPr/>
        </p:nvCxnSpPr>
        <p:spPr>
          <a:xfrm flipH="1" rot="10800000">
            <a:off x="6951344" y="1157073"/>
            <a:ext cx="1003500" cy="11718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556" name="Google Shape;1556;p91"/>
          <p:cNvSpPr txBox="1"/>
          <p:nvPr>
            <p:ph idx="1" type="body"/>
          </p:nvPr>
        </p:nvSpPr>
        <p:spPr>
          <a:xfrm flipH="1">
            <a:off x="7267011" y="2156006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50°</a:t>
            </a:r>
            <a:endParaRPr sz="1600"/>
          </a:p>
        </p:txBody>
      </p:sp>
      <p:sp>
        <p:nvSpPr>
          <p:cNvPr id="1557" name="Google Shape;1557;p91"/>
          <p:cNvSpPr/>
          <p:nvPr/>
        </p:nvSpPr>
        <p:spPr>
          <a:xfrm flipH="1" rot="-17889">
            <a:off x="6910990" y="2227144"/>
            <a:ext cx="345905" cy="345605"/>
          </a:xfrm>
          <a:prstGeom prst="arc">
            <a:avLst>
              <a:gd fmla="val 10637741" name="adj1"/>
              <a:gd fmla="val 14068037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558" name="Google Shape;1558;p91"/>
          <p:cNvCxnSpPr/>
          <p:nvPr/>
        </p:nvCxnSpPr>
        <p:spPr>
          <a:xfrm flipH="1" rot="10800000">
            <a:off x="4572823" y="3173598"/>
            <a:ext cx="1370700" cy="5880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559" name="Google Shape;1559;p91"/>
          <p:cNvCxnSpPr/>
          <p:nvPr/>
        </p:nvCxnSpPr>
        <p:spPr>
          <a:xfrm>
            <a:off x="4584923" y="3931491"/>
            <a:ext cx="16491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560" name="Google Shape;1560;p91"/>
          <p:cNvSpPr txBox="1"/>
          <p:nvPr>
            <p:ph idx="1" type="body"/>
          </p:nvPr>
        </p:nvSpPr>
        <p:spPr>
          <a:xfrm flipH="1">
            <a:off x="5825746" y="1780621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6 m</a:t>
            </a:r>
            <a:endParaRPr sz="1600"/>
          </a:p>
        </p:txBody>
      </p:sp>
      <p:sp>
        <p:nvSpPr>
          <p:cNvPr id="1561" name="Google Shape;1561;p91"/>
          <p:cNvSpPr txBox="1"/>
          <p:nvPr>
            <p:ph idx="1" type="body"/>
          </p:nvPr>
        </p:nvSpPr>
        <p:spPr>
          <a:xfrm flipH="1">
            <a:off x="7354671" y="2466201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6</a:t>
            </a:r>
            <a:r>
              <a:rPr lang="en-GB" sz="1400">
                <a:latin typeface="Lexend"/>
              </a:rPr>
              <a:t> m</a:t>
            </a:r>
            <a:endParaRPr sz="1600"/>
          </a:p>
        </p:txBody>
      </p:sp>
      <p:sp>
        <p:nvSpPr>
          <p:cNvPr id="1562" name="Google Shape;1562;p91"/>
          <p:cNvSpPr txBox="1"/>
          <p:nvPr>
            <p:ph idx="1" type="body"/>
          </p:nvPr>
        </p:nvSpPr>
        <p:spPr>
          <a:xfrm flipH="1">
            <a:off x="5207528" y="3923029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15 m</a:t>
            </a:r>
            <a:endParaRPr sz="1600"/>
          </a:p>
        </p:txBody>
      </p:sp>
      <p:sp>
        <p:nvSpPr>
          <p:cNvPr id="1563" name="Google Shape;1563;p91"/>
          <p:cNvSpPr txBox="1"/>
          <p:nvPr>
            <p:ph idx="1" type="body"/>
          </p:nvPr>
        </p:nvSpPr>
        <p:spPr>
          <a:xfrm flipH="1">
            <a:off x="4802497" y="1542329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a</a:t>
            </a:r>
            <a:r>
              <a:rPr lang="en-GB" sz="1100">
                <a:latin typeface="Lexend"/>
              </a:rPr>
              <a:t> m</a:t>
            </a:r>
            <a:endParaRPr sz="1600"/>
          </a:p>
        </p:txBody>
      </p:sp>
      <p:sp>
        <p:nvSpPr>
          <p:cNvPr id="1564" name="Google Shape;1564;p91"/>
          <p:cNvSpPr txBox="1"/>
          <p:nvPr>
            <p:ph idx="1" type="body"/>
          </p:nvPr>
        </p:nvSpPr>
        <p:spPr>
          <a:xfrm flipH="1">
            <a:off x="7107664" y="1491493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b</a:t>
            </a:r>
            <a:r>
              <a:rPr lang="en-GB" sz="1100">
                <a:latin typeface="Lexend"/>
              </a:rPr>
              <a:t> m</a:t>
            </a:r>
            <a:endParaRPr sz="1600"/>
          </a:p>
        </p:txBody>
      </p:sp>
      <p:sp>
        <p:nvSpPr>
          <p:cNvPr id="1565" name="Google Shape;1565;p91"/>
          <p:cNvSpPr txBox="1"/>
          <p:nvPr>
            <p:ph idx="1" type="body"/>
          </p:nvPr>
        </p:nvSpPr>
        <p:spPr>
          <a:xfrm flipH="1">
            <a:off x="4965036" y="3167893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c</a:t>
            </a:r>
            <a:r>
              <a:rPr lang="en-GB" sz="1100">
                <a:latin typeface="Lexend"/>
              </a:rPr>
              <a:t> m</a:t>
            </a:r>
            <a:endParaRPr sz="1600"/>
          </a:p>
        </p:txBody>
      </p:sp>
      <p:sp>
        <p:nvSpPr>
          <p:cNvPr id="1566" name="Google Shape;1566;p91"/>
          <p:cNvSpPr txBox="1"/>
          <p:nvPr>
            <p:ph idx="1" type="body"/>
          </p:nvPr>
        </p:nvSpPr>
        <p:spPr>
          <a:xfrm flipH="1">
            <a:off x="5070747" y="3604627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2</a:t>
            </a:r>
            <a:r>
              <a:rPr lang="en-GB" sz="1400">
                <a:latin typeface="Lexend"/>
              </a:rPr>
              <a:t>0°</a:t>
            </a:r>
            <a:endParaRPr sz="1600"/>
          </a:p>
        </p:txBody>
      </p:sp>
      <p:sp>
        <p:nvSpPr>
          <p:cNvPr id="1567" name="Google Shape;1567;p91"/>
          <p:cNvSpPr txBox="1"/>
          <p:nvPr/>
        </p:nvSpPr>
        <p:spPr>
          <a:xfrm>
            <a:off x="4999175" y="4258075"/>
            <a:ext cx="33402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Ku xidh nooc isdhexgal ah: goobo halbeeg ah rubuc kowaad 🖇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b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-GB" sz="1100" u="sng">
                <a:solidFill>
                  <a:srgbClr val="374CF1"/>
                </a:solidFill>
                <a:latin typeface="Lexend"/>
                <a:ea typeface="Lexend"/>
                <a:cs typeface="Lexend"/>
                <a:sym typeface="Lexen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/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65"/>
          <p:cNvSpPr txBox="1"/>
          <p:nvPr>
            <p:ph idx="1" type="subTitle"/>
          </p:nvPr>
        </p:nvSpPr>
        <p:spPr>
          <a:xfrm>
            <a:off x="585575" y="1463950"/>
            <a:ext cx="7351200" cy="276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 sz="1100">
                <a:latin typeface="Lexend"/>
              </a:rPr>
              <a:t>Waxaan aqoonsan karaa saddexagalka xagal-qumman ee goobada halbeegga ah waxaana u isticmaali karaa saami (proportion) si aan u weyneeyo (enlargement) saddexagallo la mid ah.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p92"/>
          <p:cNvSpPr txBox="1"/>
          <p:nvPr>
            <p:ph idx="1" type="body"/>
          </p:nvPr>
        </p:nvSpPr>
        <p:spPr>
          <a:xfrm>
            <a:off x="1044500" y="675690"/>
            <a:ext cx="7779600" cy="64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</a:rPr>
              <a:t>1) Isticmaal qaybtan goobada halbeegga ah si aad u hesho dhererka maqan ee saddexagal kasta.</a:t>
            </a:r>
            <a:endParaRPr sz="1800"/>
          </a:p>
        </p:txBody>
      </p:sp>
      <p:sp>
        <p:nvSpPr>
          <p:cNvPr id="1573" name="Google Shape;1573;p92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Isticmaalka sine iyo cosine ee goobada halbeegga ah</a:t>
            </a:r>
            <a:endParaRPr/>
          </a:p>
        </p:txBody>
      </p:sp>
      <p:pic>
        <p:nvPicPr>
          <p:cNvPr id="1574" name="Google Shape;1574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671" y="1329319"/>
            <a:ext cx="3538580" cy="3422824"/>
          </a:xfrm>
          <a:prstGeom prst="rect">
            <a:avLst/>
          </a:prstGeom>
          <a:noFill/>
          <a:ln>
            <a:noFill/>
          </a:ln>
        </p:spPr>
      </p:pic>
      <p:sp>
        <p:nvSpPr>
          <p:cNvPr id="1575" name="Google Shape;1575;p92"/>
          <p:cNvSpPr txBox="1"/>
          <p:nvPr/>
        </p:nvSpPr>
        <p:spPr>
          <a:xfrm>
            <a:off x="331408" y="1043602"/>
            <a:ext cx="713100" cy="4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sin(θ)</a:t>
            </a:r>
            <a:r>
              <a:rPr i="1"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17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76" name="Google Shape;1576;p92"/>
          <p:cNvSpPr txBox="1"/>
          <p:nvPr/>
        </p:nvSpPr>
        <p:spPr>
          <a:xfrm>
            <a:off x="4147424" y="4553793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cos(θ)</a:t>
            </a:r>
            <a:r>
              <a:rPr i="1"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577" name="Google Shape;1577;p92"/>
          <p:cNvCxnSpPr/>
          <p:nvPr/>
        </p:nvCxnSpPr>
        <p:spPr>
          <a:xfrm rot="10800000">
            <a:off x="888465" y="1110599"/>
            <a:ext cx="0" cy="35016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78" name="Google Shape;1578;p92"/>
          <p:cNvCxnSpPr/>
          <p:nvPr/>
        </p:nvCxnSpPr>
        <p:spPr>
          <a:xfrm>
            <a:off x="882633" y="4597319"/>
            <a:ext cx="34536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79" name="Google Shape;1579;p92"/>
          <p:cNvSpPr/>
          <p:nvPr/>
        </p:nvSpPr>
        <p:spPr>
          <a:xfrm rot="10800000">
            <a:off x="4841736" y="3327590"/>
            <a:ext cx="1002000" cy="1029000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80" name="Google Shape;1580;p92"/>
          <p:cNvSpPr/>
          <p:nvPr/>
        </p:nvSpPr>
        <p:spPr>
          <a:xfrm rot="10800000">
            <a:off x="5718944" y="3327625"/>
            <a:ext cx="124800" cy="124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81" name="Google Shape;1581;p92"/>
          <p:cNvSpPr/>
          <p:nvPr/>
        </p:nvSpPr>
        <p:spPr>
          <a:xfrm rot="10800000">
            <a:off x="4595493" y="3080934"/>
            <a:ext cx="494100" cy="493800"/>
          </a:xfrm>
          <a:prstGeom prst="arc">
            <a:avLst>
              <a:gd fmla="val 10969089" name="adj1"/>
              <a:gd fmla="val 13418498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82" name="Google Shape;1582;p92"/>
          <p:cNvSpPr/>
          <p:nvPr/>
        </p:nvSpPr>
        <p:spPr>
          <a:xfrm flipH="1">
            <a:off x="4655171" y="1416601"/>
            <a:ext cx="1357500" cy="786600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83" name="Google Shape;1583;p92"/>
          <p:cNvSpPr/>
          <p:nvPr/>
        </p:nvSpPr>
        <p:spPr>
          <a:xfrm flipH="1">
            <a:off x="5897763" y="2086442"/>
            <a:ext cx="114900" cy="119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84" name="Google Shape;1584;p92"/>
          <p:cNvSpPr/>
          <p:nvPr/>
        </p:nvSpPr>
        <p:spPr>
          <a:xfrm flipH="1">
            <a:off x="4374135" y="1881361"/>
            <a:ext cx="597300" cy="643500"/>
          </a:xfrm>
          <a:prstGeom prst="arc">
            <a:avLst>
              <a:gd fmla="val 10969089" name="adj1"/>
              <a:gd fmla="val 12585156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85" name="Google Shape;1585;p92"/>
          <p:cNvSpPr txBox="1"/>
          <p:nvPr>
            <p:ph idx="1" type="body"/>
          </p:nvPr>
        </p:nvSpPr>
        <p:spPr>
          <a:xfrm>
            <a:off x="4591104" y="1098894"/>
            <a:ext cx="243900" cy="24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</a:rPr>
              <a:t>a)</a:t>
            </a:r>
            <a:endParaRPr sz="1800"/>
          </a:p>
        </p:txBody>
      </p:sp>
      <p:sp>
        <p:nvSpPr>
          <p:cNvPr id="1586" name="Google Shape;1586;p92"/>
          <p:cNvSpPr txBox="1"/>
          <p:nvPr>
            <p:ph idx="1" type="body"/>
          </p:nvPr>
        </p:nvSpPr>
        <p:spPr>
          <a:xfrm>
            <a:off x="6840599" y="1098894"/>
            <a:ext cx="243900" cy="24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</a:rPr>
              <a:t>b)</a:t>
            </a:r>
            <a:endParaRPr sz="1800"/>
          </a:p>
        </p:txBody>
      </p:sp>
      <p:sp>
        <p:nvSpPr>
          <p:cNvPr id="1587" name="Google Shape;1587;p92"/>
          <p:cNvSpPr txBox="1"/>
          <p:nvPr>
            <p:ph idx="1" type="body"/>
          </p:nvPr>
        </p:nvSpPr>
        <p:spPr>
          <a:xfrm>
            <a:off x="4591104" y="2999198"/>
            <a:ext cx="243900" cy="24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</a:rPr>
              <a:t>c)</a:t>
            </a:r>
            <a:endParaRPr sz="1800"/>
          </a:p>
        </p:txBody>
      </p:sp>
      <p:sp>
        <p:nvSpPr>
          <p:cNvPr id="1588" name="Google Shape;1588;p92"/>
          <p:cNvSpPr txBox="1"/>
          <p:nvPr>
            <p:ph idx="1" type="body"/>
          </p:nvPr>
        </p:nvSpPr>
        <p:spPr>
          <a:xfrm>
            <a:off x="6840599" y="2999198"/>
            <a:ext cx="243900" cy="24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</a:rPr>
              <a:t>d)</a:t>
            </a:r>
            <a:endParaRPr sz="1800"/>
          </a:p>
        </p:txBody>
      </p:sp>
      <p:cxnSp>
        <p:nvCxnSpPr>
          <p:cNvPr id="1589" name="Google Shape;1589;p92"/>
          <p:cNvCxnSpPr/>
          <p:nvPr/>
        </p:nvCxnSpPr>
        <p:spPr>
          <a:xfrm flipH="1" rot="10800000">
            <a:off x="4623400" y="1343195"/>
            <a:ext cx="1330800" cy="7779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590" name="Google Shape;1590;p92"/>
          <p:cNvCxnSpPr/>
          <p:nvPr/>
        </p:nvCxnSpPr>
        <p:spPr>
          <a:xfrm rot="10800000">
            <a:off x="6094711" y="1419698"/>
            <a:ext cx="0" cy="785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591" name="Google Shape;1591;p92"/>
          <p:cNvCxnSpPr/>
          <p:nvPr/>
        </p:nvCxnSpPr>
        <p:spPr>
          <a:xfrm rot="10800000">
            <a:off x="4655060" y="2293270"/>
            <a:ext cx="13605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592" name="Google Shape;1592;p92"/>
          <p:cNvCxnSpPr/>
          <p:nvPr/>
        </p:nvCxnSpPr>
        <p:spPr>
          <a:xfrm rot="10800000">
            <a:off x="4828232" y="3249266"/>
            <a:ext cx="10221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593" name="Google Shape;1593;p92"/>
          <p:cNvCxnSpPr/>
          <p:nvPr/>
        </p:nvCxnSpPr>
        <p:spPr>
          <a:xfrm rot="10800000">
            <a:off x="5937411" y="3332249"/>
            <a:ext cx="0" cy="1032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594" name="Google Shape;1594;p92"/>
          <p:cNvCxnSpPr/>
          <p:nvPr/>
        </p:nvCxnSpPr>
        <p:spPr>
          <a:xfrm rot="10800000">
            <a:off x="4755714" y="3396173"/>
            <a:ext cx="1009500" cy="10371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595" name="Google Shape;1595;p92"/>
          <p:cNvSpPr txBox="1"/>
          <p:nvPr>
            <p:ph idx="1" type="body"/>
          </p:nvPr>
        </p:nvSpPr>
        <p:spPr>
          <a:xfrm>
            <a:off x="4980651" y="1412600"/>
            <a:ext cx="5601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10 m</a:t>
            </a:r>
            <a:endParaRPr sz="1600"/>
          </a:p>
        </p:txBody>
      </p:sp>
      <p:sp>
        <p:nvSpPr>
          <p:cNvPr id="1596" name="Google Shape;1596;p92"/>
          <p:cNvSpPr txBox="1"/>
          <p:nvPr>
            <p:ph idx="1" type="body"/>
          </p:nvPr>
        </p:nvSpPr>
        <p:spPr>
          <a:xfrm>
            <a:off x="5005471" y="1980051"/>
            <a:ext cx="5601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30°</a:t>
            </a:r>
            <a:endParaRPr sz="1600"/>
          </a:p>
        </p:txBody>
      </p:sp>
      <p:sp>
        <p:nvSpPr>
          <p:cNvPr id="1597" name="Google Shape;1597;p92"/>
          <p:cNvSpPr txBox="1"/>
          <p:nvPr>
            <p:ph idx="1" type="body"/>
          </p:nvPr>
        </p:nvSpPr>
        <p:spPr>
          <a:xfrm>
            <a:off x="5076890" y="3351186"/>
            <a:ext cx="608700" cy="27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45°</a:t>
            </a:r>
            <a:endParaRPr sz="1600"/>
          </a:p>
        </p:txBody>
      </p:sp>
      <p:sp>
        <p:nvSpPr>
          <p:cNvPr id="1598" name="Google Shape;1598;p92"/>
          <p:cNvSpPr/>
          <p:nvPr/>
        </p:nvSpPr>
        <p:spPr>
          <a:xfrm flipH="1" rot="5400000">
            <a:off x="7370039" y="1412999"/>
            <a:ext cx="1357500" cy="786600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99" name="Google Shape;1599;p92"/>
          <p:cNvSpPr/>
          <p:nvPr/>
        </p:nvSpPr>
        <p:spPr>
          <a:xfrm flipH="1" rot="5400000">
            <a:off x="7655249" y="2368040"/>
            <a:ext cx="114900" cy="119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00" name="Google Shape;1600;p92"/>
          <p:cNvSpPr/>
          <p:nvPr/>
        </p:nvSpPr>
        <p:spPr>
          <a:xfrm flipH="1">
            <a:off x="8207699" y="2280810"/>
            <a:ext cx="375300" cy="404400"/>
          </a:xfrm>
          <a:prstGeom prst="arc">
            <a:avLst>
              <a:gd fmla="val 17405128" name="adj1"/>
              <a:gd fmla="val 64059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601" name="Google Shape;1601;p92"/>
          <p:cNvCxnSpPr/>
          <p:nvPr/>
        </p:nvCxnSpPr>
        <p:spPr>
          <a:xfrm flipH="1" rot="-5400000">
            <a:off x="7461146" y="1372225"/>
            <a:ext cx="1330800" cy="7779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602" name="Google Shape;1602;p92"/>
          <p:cNvCxnSpPr/>
          <p:nvPr/>
        </p:nvCxnSpPr>
        <p:spPr>
          <a:xfrm rot="-5400000">
            <a:off x="6885171" y="1807687"/>
            <a:ext cx="13605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603" name="Google Shape;1603;p92"/>
          <p:cNvSpPr txBox="1"/>
          <p:nvPr>
            <p:ph idx="1" type="body"/>
          </p:nvPr>
        </p:nvSpPr>
        <p:spPr>
          <a:xfrm>
            <a:off x="8180822" y="1613680"/>
            <a:ext cx="6435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10 m</a:t>
            </a:r>
            <a:endParaRPr sz="1600"/>
          </a:p>
        </p:txBody>
      </p:sp>
      <p:sp>
        <p:nvSpPr>
          <p:cNvPr id="1604" name="Google Shape;1604;p92"/>
          <p:cNvSpPr txBox="1"/>
          <p:nvPr>
            <p:ph idx="1" type="body"/>
          </p:nvPr>
        </p:nvSpPr>
        <p:spPr>
          <a:xfrm>
            <a:off x="7949117" y="2216372"/>
            <a:ext cx="5601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60°</a:t>
            </a:r>
            <a:endParaRPr sz="1600"/>
          </a:p>
        </p:txBody>
      </p:sp>
      <p:sp>
        <p:nvSpPr>
          <p:cNvPr id="1605" name="Google Shape;1605;p92"/>
          <p:cNvSpPr txBox="1"/>
          <p:nvPr>
            <p:ph idx="1" type="body"/>
          </p:nvPr>
        </p:nvSpPr>
        <p:spPr>
          <a:xfrm>
            <a:off x="4909476" y="3894375"/>
            <a:ext cx="4941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8 m</a:t>
            </a:r>
            <a:endParaRPr sz="1600"/>
          </a:p>
        </p:txBody>
      </p:sp>
      <p:sp>
        <p:nvSpPr>
          <p:cNvPr id="1606" name="Google Shape;1606;p92"/>
          <p:cNvSpPr/>
          <p:nvPr/>
        </p:nvSpPr>
        <p:spPr>
          <a:xfrm rot="-2087762">
            <a:off x="7019245" y="3327043"/>
            <a:ext cx="1724329" cy="452219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07" name="Google Shape;1607;p92"/>
          <p:cNvSpPr/>
          <p:nvPr/>
        </p:nvSpPr>
        <p:spPr>
          <a:xfrm rot="-2154353">
            <a:off x="7254743" y="4079676"/>
            <a:ext cx="124818" cy="124818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08" name="Google Shape;1608;p92"/>
          <p:cNvSpPr/>
          <p:nvPr/>
        </p:nvSpPr>
        <p:spPr>
          <a:xfrm>
            <a:off x="8155250" y="2721027"/>
            <a:ext cx="1038000" cy="1037100"/>
          </a:xfrm>
          <a:prstGeom prst="arc">
            <a:avLst>
              <a:gd fmla="val 8523719" name="adj1"/>
              <a:gd fmla="val 9403987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09" name="Google Shape;1609;p92"/>
          <p:cNvSpPr txBox="1"/>
          <p:nvPr>
            <p:ph idx="1" type="body"/>
          </p:nvPr>
        </p:nvSpPr>
        <p:spPr>
          <a:xfrm>
            <a:off x="7848136" y="3513365"/>
            <a:ext cx="375300" cy="27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15°</a:t>
            </a:r>
            <a:endParaRPr sz="1600"/>
          </a:p>
        </p:txBody>
      </p:sp>
      <p:cxnSp>
        <p:nvCxnSpPr>
          <p:cNvPr id="1610" name="Google Shape;1610;p92"/>
          <p:cNvCxnSpPr/>
          <p:nvPr/>
        </p:nvCxnSpPr>
        <p:spPr>
          <a:xfrm flipH="1" rot="10800000">
            <a:off x="7000130" y="3154529"/>
            <a:ext cx="1696200" cy="6021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611" name="Google Shape;1611;p92"/>
          <p:cNvCxnSpPr/>
          <p:nvPr/>
        </p:nvCxnSpPr>
        <p:spPr>
          <a:xfrm flipH="1" rot="10800000">
            <a:off x="7377336" y="3321043"/>
            <a:ext cx="1424100" cy="9975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612" name="Google Shape;1612;p92"/>
          <p:cNvCxnSpPr/>
          <p:nvPr/>
        </p:nvCxnSpPr>
        <p:spPr>
          <a:xfrm>
            <a:off x="6956314" y="3922054"/>
            <a:ext cx="258000" cy="3861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613" name="Google Shape;1613;p92"/>
          <p:cNvSpPr txBox="1"/>
          <p:nvPr>
            <p:ph idx="1" type="body"/>
          </p:nvPr>
        </p:nvSpPr>
        <p:spPr>
          <a:xfrm>
            <a:off x="7331924" y="3233003"/>
            <a:ext cx="6435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12 m</a:t>
            </a:r>
            <a:endParaRPr sz="1600"/>
          </a:p>
        </p:txBody>
      </p:sp>
      <p:sp>
        <p:nvSpPr>
          <p:cNvPr id="1614" name="Google Shape;1614;p92"/>
          <p:cNvSpPr txBox="1"/>
          <p:nvPr>
            <p:ph idx="1" type="body"/>
          </p:nvPr>
        </p:nvSpPr>
        <p:spPr>
          <a:xfrm>
            <a:off x="6116904" y="1717405"/>
            <a:ext cx="6435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5 m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615" name="Google Shape;1615;p92"/>
          <p:cNvSpPr txBox="1"/>
          <p:nvPr>
            <p:ph idx="1" type="body"/>
          </p:nvPr>
        </p:nvSpPr>
        <p:spPr>
          <a:xfrm>
            <a:off x="5064116" y="2284921"/>
            <a:ext cx="7779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8.7 m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616" name="Google Shape;1616;p92"/>
          <p:cNvSpPr txBox="1"/>
          <p:nvPr>
            <p:ph idx="1" type="body"/>
          </p:nvPr>
        </p:nvSpPr>
        <p:spPr>
          <a:xfrm>
            <a:off x="6971000" y="1673434"/>
            <a:ext cx="6831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8.7 m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617" name="Google Shape;1617;p92"/>
          <p:cNvSpPr txBox="1"/>
          <p:nvPr>
            <p:ph idx="1" type="body"/>
          </p:nvPr>
        </p:nvSpPr>
        <p:spPr>
          <a:xfrm>
            <a:off x="7820325" y="2555605"/>
            <a:ext cx="6435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5 m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618" name="Google Shape;1618;p92"/>
          <p:cNvSpPr txBox="1"/>
          <p:nvPr>
            <p:ph idx="1" type="body"/>
          </p:nvPr>
        </p:nvSpPr>
        <p:spPr>
          <a:xfrm>
            <a:off x="5097893" y="2990987"/>
            <a:ext cx="7779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5.7 m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619" name="Google Shape;1619;p92"/>
          <p:cNvSpPr txBox="1"/>
          <p:nvPr>
            <p:ph idx="1" type="body"/>
          </p:nvPr>
        </p:nvSpPr>
        <p:spPr>
          <a:xfrm>
            <a:off x="5936093" y="3615989"/>
            <a:ext cx="7779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5.7 m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620" name="Google Shape;1620;p92"/>
          <p:cNvSpPr txBox="1"/>
          <p:nvPr>
            <p:ph idx="1" type="body"/>
          </p:nvPr>
        </p:nvSpPr>
        <p:spPr>
          <a:xfrm>
            <a:off x="6476248" y="4025902"/>
            <a:ext cx="7779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3.1 m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621" name="Google Shape;1621;p92"/>
          <p:cNvSpPr txBox="1"/>
          <p:nvPr>
            <p:ph idx="1" type="body"/>
          </p:nvPr>
        </p:nvSpPr>
        <p:spPr>
          <a:xfrm>
            <a:off x="7878467" y="3918408"/>
            <a:ext cx="7779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11.6 m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622" name="Google Shape;1622;p92"/>
          <p:cNvCxnSpPr/>
          <p:nvPr/>
        </p:nvCxnSpPr>
        <p:spPr>
          <a:xfrm rot="10800000">
            <a:off x="7669100" y="2560750"/>
            <a:ext cx="7839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6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93"/>
          <p:cNvSpPr txBox="1"/>
          <p:nvPr>
            <p:ph idx="1" type="body"/>
          </p:nvPr>
        </p:nvSpPr>
        <p:spPr>
          <a:xfrm>
            <a:off x="324000" y="665700"/>
            <a:ext cx="8496000" cy="44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2) Isticmaal qaybtan goobada halbeegga ah si aad u hesho qiimaha (value) mid kasta oo aan la garanayn.</a:t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sp>
        <p:nvSpPr>
          <p:cNvPr id="1628" name="Google Shape;1628;p93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sine iyo cosine ee goobada halbeegga ah</a:t>
            </a:r>
            <a:endParaRPr/>
          </a:p>
        </p:txBody>
      </p:sp>
      <p:pic>
        <p:nvPicPr>
          <p:cNvPr id="1629" name="Google Shape;1629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671" y="1329319"/>
            <a:ext cx="3538580" cy="3422824"/>
          </a:xfrm>
          <a:prstGeom prst="rect">
            <a:avLst/>
          </a:prstGeom>
          <a:noFill/>
          <a:ln>
            <a:noFill/>
          </a:ln>
        </p:spPr>
      </p:pic>
      <p:sp>
        <p:nvSpPr>
          <p:cNvPr id="1630" name="Google Shape;1630;p93"/>
          <p:cNvSpPr txBox="1"/>
          <p:nvPr/>
        </p:nvSpPr>
        <p:spPr>
          <a:xfrm>
            <a:off x="331408" y="1043602"/>
            <a:ext cx="713100" cy="4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sin(θ)</a:t>
            </a:r>
            <a:r>
              <a:rPr i="1"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4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17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31" name="Google Shape;1631;p93"/>
          <p:cNvSpPr txBox="1"/>
          <p:nvPr/>
        </p:nvSpPr>
        <p:spPr>
          <a:xfrm>
            <a:off x="4147424" y="4553793"/>
            <a:ext cx="724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cos(θ)</a:t>
            </a: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632" name="Google Shape;1632;p93"/>
          <p:cNvCxnSpPr/>
          <p:nvPr/>
        </p:nvCxnSpPr>
        <p:spPr>
          <a:xfrm rot="10800000">
            <a:off x="888465" y="1110599"/>
            <a:ext cx="0" cy="35016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33" name="Google Shape;1633;p93"/>
          <p:cNvCxnSpPr/>
          <p:nvPr/>
        </p:nvCxnSpPr>
        <p:spPr>
          <a:xfrm>
            <a:off x="882633" y="4597319"/>
            <a:ext cx="34536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34" name="Google Shape;1634;p93"/>
          <p:cNvSpPr/>
          <p:nvPr/>
        </p:nvSpPr>
        <p:spPr>
          <a:xfrm flipH="1">
            <a:off x="6938535" y="3326120"/>
            <a:ext cx="1327800" cy="769500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35" name="Google Shape;1635;p93"/>
          <p:cNvSpPr/>
          <p:nvPr/>
        </p:nvSpPr>
        <p:spPr>
          <a:xfrm flipH="1">
            <a:off x="8154126" y="3981409"/>
            <a:ext cx="112200" cy="1167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36" name="Google Shape;1636;p93"/>
          <p:cNvSpPr/>
          <p:nvPr/>
        </p:nvSpPr>
        <p:spPr>
          <a:xfrm flipH="1">
            <a:off x="6689208" y="3780784"/>
            <a:ext cx="584400" cy="629700"/>
          </a:xfrm>
          <a:prstGeom prst="arc">
            <a:avLst>
              <a:gd fmla="val 10969089" name="adj1"/>
              <a:gd fmla="val 1275033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37" name="Google Shape;1637;p93"/>
          <p:cNvSpPr/>
          <p:nvPr/>
        </p:nvSpPr>
        <p:spPr>
          <a:xfrm rot="9518150">
            <a:off x="4652944" y="3691157"/>
            <a:ext cx="1511140" cy="581448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38" name="Google Shape;1638;p93"/>
          <p:cNvSpPr/>
          <p:nvPr/>
        </p:nvSpPr>
        <p:spPr>
          <a:xfrm rot="9517435">
            <a:off x="5906436" y="3455127"/>
            <a:ext cx="127576" cy="127576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39" name="Google Shape;1639;p93"/>
          <p:cNvSpPr/>
          <p:nvPr/>
        </p:nvSpPr>
        <p:spPr>
          <a:xfrm rot="9517825">
            <a:off x="4284225" y="3647079"/>
            <a:ext cx="665235" cy="664956"/>
          </a:xfrm>
          <a:prstGeom prst="arc">
            <a:avLst>
              <a:gd fmla="val 10795596" name="adj1"/>
              <a:gd fmla="val 12164716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40" name="Google Shape;1640;p93"/>
          <p:cNvSpPr txBox="1"/>
          <p:nvPr>
            <p:ph idx="1" type="body"/>
          </p:nvPr>
        </p:nvSpPr>
        <p:spPr>
          <a:xfrm>
            <a:off x="4573878" y="1098982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a)</a:t>
            </a:r>
            <a:endParaRPr sz="1800"/>
          </a:p>
        </p:txBody>
      </p:sp>
      <p:sp>
        <p:nvSpPr>
          <p:cNvPr id="1641" name="Google Shape;1641;p93"/>
          <p:cNvSpPr txBox="1"/>
          <p:nvPr>
            <p:ph idx="1" type="body"/>
          </p:nvPr>
        </p:nvSpPr>
        <p:spPr>
          <a:xfrm>
            <a:off x="6826515" y="1098982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b)</a:t>
            </a:r>
            <a:endParaRPr sz="1800"/>
          </a:p>
        </p:txBody>
      </p:sp>
      <p:sp>
        <p:nvSpPr>
          <p:cNvPr id="1642" name="Google Shape;1642;p93"/>
          <p:cNvSpPr txBox="1"/>
          <p:nvPr>
            <p:ph idx="1" type="body"/>
          </p:nvPr>
        </p:nvSpPr>
        <p:spPr>
          <a:xfrm>
            <a:off x="4573878" y="3080182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c)</a:t>
            </a:r>
            <a:endParaRPr sz="1800"/>
          </a:p>
        </p:txBody>
      </p:sp>
      <p:sp>
        <p:nvSpPr>
          <p:cNvPr id="1643" name="Google Shape;1643;p93"/>
          <p:cNvSpPr txBox="1"/>
          <p:nvPr>
            <p:ph idx="1" type="body"/>
          </p:nvPr>
        </p:nvSpPr>
        <p:spPr>
          <a:xfrm>
            <a:off x="6826515" y="3080182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d)</a:t>
            </a:r>
            <a:endParaRPr sz="1800"/>
          </a:p>
        </p:txBody>
      </p:sp>
      <p:cxnSp>
        <p:nvCxnSpPr>
          <p:cNvPr id="1644" name="Google Shape;1644;p93"/>
          <p:cNvCxnSpPr/>
          <p:nvPr/>
        </p:nvCxnSpPr>
        <p:spPr>
          <a:xfrm flipH="1" rot="10800000">
            <a:off x="6907230" y="3254210"/>
            <a:ext cx="1301700" cy="7611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645" name="Google Shape;1645;p93"/>
          <p:cNvCxnSpPr/>
          <p:nvPr/>
        </p:nvCxnSpPr>
        <p:spPr>
          <a:xfrm rot="10800000">
            <a:off x="8346593" y="3328881"/>
            <a:ext cx="0" cy="7689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646" name="Google Shape;1646;p93"/>
          <p:cNvSpPr txBox="1"/>
          <p:nvPr>
            <p:ph idx="1" type="body"/>
          </p:nvPr>
        </p:nvSpPr>
        <p:spPr>
          <a:xfrm>
            <a:off x="7196575" y="3383452"/>
            <a:ext cx="629700" cy="2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20 m</a:t>
            </a:r>
            <a:endParaRPr sz="1600"/>
          </a:p>
        </p:txBody>
      </p:sp>
      <p:sp>
        <p:nvSpPr>
          <p:cNvPr id="1647" name="Google Shape;1647;p93"/>
          <p:cNvSpPr txBox="1"/>
          <p:nvPr>
            <p:ph idx="1" type="body"/>
          </p:nvPr>
        </p:nvSpPr>
        <p:spPr>
          <a:xfrm>
            <a:off x="7298245" y="3851470"/>
            <a:ext cx="547800" cy="2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d</a:t>
            </a:r>
            <a:r>
              <a:rPr lang="en-GB" sz="1100">
                <a:latin typeface="Lexend"/>
              </a:rPr>
              <a:t>°</a:t>
            </a:r>
            <a:endParaRPr sz="1600"/>
          </a:p>
        </p:txBody>
      </p:sp>
      <p:sp>
        <p:nvSpPr>
          <p:cNvPr id="1648" name="Google Shape;1648;p93"/>
          <p:cNvSpPr txBox="1"/>
          <p:nvPr>
            <p:ph idx="1" type="body"/>
          </p:nvPr>
        </p:nvSpPr>
        <p:spPr>
          <a:xfrm>
            <a:off x="8364711" y="3597089"/>
            <a:ext cx="547800" cy="2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10 m</a:t>
            </a:r>
            <a:endParaRPr sz="1600"/>
          </a:p>
        </p:txBody>
      </p:sp>
      <p:sp>
        <p:nvSpPr>
          <p:cNvPr id="1649" name="Google Shape;1649;p93"/>
          <p:cNvSpPr/>
          <p:nvPr/>
        </p:nvSpPr>
        <p:spPr>
          <a:xfrm flipH="1" rot="-17378">
            <a:off x="7034885" y="1231798"/>
            <a:ext cx="1008913" cy="1166712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50" name="Google Shape;1650;p93"/>
          <p:cNvSpPr/>
          <p:nvPr/>
        </p:nvSpPr>
        <p:spPr>
          <a:xfrm flipH="1" rot="-8070">
            <a:off x="7908572" y="2269073"/>
            <a:ext cx="127800" cy="127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651" name="Google Shape;1651;p93"/>
          <p:cNvCxnSpPr/>
          <p:nvPr/>
        </p:nvCxnSpPr>
        <p:spPr>
          <a:xfrm>
            <a:off x="7022914" y="2489179"/>
            <a:ext cx="10188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652" name="Google Shape;1652;p93"/>
          <p:cNvCxnSpPr/>
          <p:nvPr/>
        </p:nvCxnSpPr>
        <p:spPr>
          <a:xfrm flipH="1" rot="10800000">
            <a:off x="6951344" y="1157073"/>
            <a:ext cx="1003500" cy="11718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653" name="Google Shape;1653;p93"/>
          <p:cNvSpPr txBox="1"/>
          <p:nvPr>
            <p:ph idx="1" type="body"/>
          </p:nvPr>
        </p:nvSpPr>
        <p:spPr>
          <a:xfrm flipH="1">
            <a:off x="7267011" y="2156006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50°</a:t>
            </a:r>
            <a:endParaRPr sz="1600"/>
          </a:p>
        </p:txBody>
      </p:sp>
      <p:sp>
        <p:nvSpPr>
          <p:cNvPr id="1654" name="Google Shape;1654;p93"/>
          <p:cNvSpPr/>
          <p:nvPr/>
        </p:nvSpPr>
        <p:spPr>
          <a:xfrm flipH="1" rot="-17889">
            <a:off x="6910990" y="2227144"/>
            <a:ext cx="345905" cy="345605"/>
          </a:xfrm>
          <a:prstGeom prst="arc">
            <a:avLst>
              <a:gd fmla="val 10637741" name="adj1"/>
              <a:gd fmla="val 14068037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655" name="Google Shape;1655;p93"/>
          <p:cNvCxnSpPr/>
          <p:nvPr/>
        </p:nvCxnSpPr>
        <p:spPr>
          <a:xfrm flipH="1" rot="10800000">
            <a:off x="4572823" y="3325998"/>
            <a:ext cx="1370700" cy="5880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656" name="Google Shape;1656;p93"/>
          <p:cNvCxnSpPr/>
          <p:nvPr/>
        </p:nvCxnSpPr>
        <p:spPr>
          <a:xfrm>
            <a:off x="4584923" y="4083891"/>
            <a:ext cx="16491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657" name="Google Shape;1657;p93"/>
          <p:cNvSpPr txBox="1"/>
          <p:nvPr>
            <p:ph idx="1" type="body"/>
          </p:nvPr>
        </p:nvSpPr>
        <p:spPr>
          <a:xfrm flipH="1">
            <a:off x="7354671" y="2466201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6 m</a:t>
            </a:r>
            <a:endParaRPr sz="1600"/>
          </a:p>
        </p:txBody>
      </p:sp>
      <p:sp>
        <p:nvSpPr>
          <p:cNvPr id="1658" name="Google Shape;1658;p93"/>
          <p:cNvSpPr txBox="1"/>
          <p:nvPr>
            <p:ph idx="1" type="body"/>
          </p:nvPr>
        </p:nvSpPr>
        <p:spPr>
          <a:xfrm flipH="1">
            <a:off x="5207528" y="4075429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15 m</a:t>
            </a:r>
            <a:endParaRPr sz="1600"/>
          </a:p>
        </p:txBody>
      </p:sp>
      <p:sp>
        <p:nvSpPr>
          <p:cNvPr id="1659" name="Google Shape;1659;p93"/>
          <p:cNvSpPr txBox="1"/>
          <p:nvPr>
            <p:ph idx="1" type="body"/>
          </p:nvPr>
        </p:nvSpPr>
        <p:spPr>
          <a:xfrm flipH="1">
            <a:off x="7107664" y="1491493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b</a:t>
            </a:r>
            <a:r>
              <a:rPr lang="en-GB" sz="1100">
                <a:latin typeface="Lexend"/>
              </a:rPr>
              <a:t> m</a:t>
            </a:r>
            <a:endParaRPr sz="1600"/>
          </a:p>
        </p:txBody>
      </p:sp>
      <p:sp>
        <p:nvSpPr>
          <p:cNvPr id="1660" name="Google Shape;1660;p93"/>
          <p:cNvSpPr txBox="1"/>
          <p:nvPr>
            <p:ph idx="1" type="body"/>
          </p:nvPr>
        </p:nvSpPr>
        <p:spPr>
          <a:xfrm flipH="1">
            <a:off x="4965036" y="3320293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c</a:t>
            </a:r>
            <a:r>
              <a:rPr lang="en-GB" sz="1100">
                <a:latin typeface="Lexend"/>
              </a:rPr>
              <a:t> m</a:t>
            </a:r>
            <a:endParaRPr sz="1600"/>
          </a:p>
        </p:txBody>
      </p:sp>
      <p:sp>
        <p:nvSpPr>
          <p:cNvPr id="1661" name="Google Shape;1661;p93"/>
          <p:cNvSpPr txBox="1"/>
          <p:nvPr>
            <p:ph idx="1" type="body"/>
          </p:nvPr>
        </p:nvSpPr>
        <p:spPr>
          <a:xfrm flipH="1">
            <a:off x="5070747" y="3757027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20°</a:t>
            </a:r>
            <a:endParaRPr sz="1600"/>
          </a:p>
        </p:txBody>
      </p:sp>
      <p:sp>
        <p:nvSpPr>
          <p:cNvPr id="1662" name="Google Shape;1662;p93"/>
          <p:cNvSpPr txBox="1"/>
          <p:nvPr>
            <p:ph idx="1" type="body"/>
          </p:nvPr>
        </p:nvSpPr>
        <p:spPr>
          <a:xfrm flipH="1">
            <a:off x="5525544" y="2641966"/>
            <a:ext cx="7728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a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> = 7.8 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663" name="Google Shape;1663;p93"/>
          <p:cNvSpPr txBox="1"/>
          <p:nvPr>
            <p:ph idx="1" type="body"/>
          </p:nvPr>
        </p:nvSpPr>
        <p:spPr>
          <a:xfrm flipH="1">
            <a:off x="7900019" y="2641966"/>
            <a:ext cx="7728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b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> = 9.3 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664" name="Google Shape;1664;p93"/>
          <p:cNvSpPr/>
          <p:nvPr/>
        </p:nvSpPr>
        <p:spPr>
          <a:xfrm flipH="1" rot="-17697">
            <a:off x="4793079" y="1302375"/>
            <a:ext cx="932412" cy="1078212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65" name="Google Shape;1665;p93"/>
          <p:cNvSpPr/>
          <p:nvPr/>
        </p:nvSpPr>
        <p:spPr>
          <a:xfrm flipH="1" rot="-8725">
            <a:off x="5600385" y="2260941"/>
            <a:ext cx="118200" cy="1182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66" name="Google Shape;1666;p93"/>
          <p:cNvSpPr/>
          <p:nvPr/>
        </p:nvSpPr>
        <p:spPr>
          <a:xfrm flipH="1" rot="-18785">
            <a:off x="4576429" y="2115372"/>
            <a:ext cx="439207" cy="438607"/>
          </a:xfrm>
          <a:prstGeom prst="arc">
            <a:avLst>
              <a:gd fmla="val 10030360" name="adj1"/>
              <a:gd fmla="val 13223382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667" name="Google Shape;1667;p93"/>
          <p:cNvCxnSpPr/>
          <p:nvPr/>
        </p:nvCxnSpPr>
        <p:spPr>
          <a:xfrm rot="10800000">
            <a:off x="5807823" y="1300150"/>
            <a:ext cx="0" cy="10803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668" name="Google Shape;1668;p93"/>
          <p:cNvCxnSpPr/>
          <p:nvPr/>
        </p:nvCxnSpPr>
        <p:spPr>
          <a:xfrm flipH="1" rot="10800000">
            <a:off x="4715848" y="1233193"/>
            <a:ext cx="927300" cy="10830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669" name="Google Shape;1669;p93"/>
          <p:cNvSpPr txBox="1"/>
          <p:nvPr>
            <p:ph idx="1" type="body"/>
          </p:nvPr>
        </p:nvSpPr>
        <p:spPr>
          <a:xfrm flipH="1">
            <a:off x="5060415" y="2116872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50°</a:t>
            </a:r>
            <a:endParaRPr sz="1600"/>
          </a:p>
        </p:txBody>
      </p:sp>
      <p:sp>
        <p:nvSpPr>
          <p:cNvPr id="1670" name="Google Shape;1670;p93"/>
          <p:cNvSpPr txBox="1"/>
          <p:nvPr>
            <p:ph idx="1" type="body"/>
          </p:nvPr>
        </p:nvSpPr>
        <p:spPr>
          <a:xfrm flipH="1">
            <a:off x="5825746" y="1780621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6 m</a:t>
            </a:r>
            <a:endParaRPr sz="1600"/>
          </a:p>
        </p:txBody>
      </p:sp>
      <p:sp>
        <p:nvSpPr>
          <p:cNvPr id="1671" name="Google Shape;1671;p93"/>
          <p:cNvSpPr txBox="1"/>
          <p:nvPr>
            <p:ph idx="1" type="body"/>
          </p:nvPr>
        </p:nvSpPr>
        <p:spPr>
          <a:xfrm flipH="1">
            <a:off x="4802497" y="1542329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a</a:t>
            </a:r>
            <a:r>
              <a:rPr lang="en-GB" sz="1100">
                <a:latin typeface="Lexend"/>
              </a:rPr>
              <a:t> m</a:t>
            </a:r>
            <a:endParaRPr sz="1600"/>
          </a:p>
        </p:txBody>
      </p:sp>
      <p:sp>
        <p:nvSpPr>
          <p:cNvPr id="1672" name="Google Shape;1672;p93"/>
          <p:cNvSpPr txBox="1"/>
          <p:nvPr>
            <p:ph idx="1" type="body"/>
          </p:nvPr>
        </p:nvSpPr>
        <p:spPr>
          <a:xfrm flipH="1">
            <a:off x="5525544" y="4360275"/>
            <a:ext cx="7728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c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> = 14.1 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673" name="Google Shape;1673;p93"/>
          <p:cNvSpPr txBox="1"/>
          <p:nvPr>
            <p:ph idx="1" type="body"/>
          </p:nvPr>
        </p:nvSpPr>
        <p:spPr>
          <a:xfrm flipH="1">
            <a:off x="7659144" y="4360275"/>
            <a:ext cx="7728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d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> = 30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7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8" name="Google Shape;1678;p94"/>
          <p:cNvSpPr txBox="1"/>
          <p:nvPr>
            <p:ph type="title"/>
          </p:nvPr>
        </p:nvSpPr>
        <p:spPr>
          <a:xfrm>
            <a:off x="1225200" y="1779713"/>
            <a:ext cx="68508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Magacaabista dhinacyada saddexagal qumman (right-angle triangle)</a:t>
            </a:r>
            <a:endParaRPr/>
          </a:p>
        </p:txBody>
      </p:sp>
      <p:sp>
        <p:nvSpPr>
          <p:cNvPr id="1679" name="Google Shape;1679;p94"/>
          <p:cNvSpPr txBox="1"/>
          <p:nvPr>
            <p:ph idx="2" type="title"/>
          </p:nvPr>
        </p:nvSpPr>
        <p:spPr>
          <a:xfrm>
            <a:off x="1225200" y="2804800"/>
            <a:ext cx="68508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sine iyo cosine ee goobta cutubka (unit circle)</a:t>
            </a:r>
            <a:endParaRPr/>
          </a:p>
        </p:txBody>
      </p:sp>
      <p:sp>
        <p:nvSpPr>
          <p:cNvPr id="1680" name="Google Shape;1680;p94"/>
          <p:cNvSpPr txBox="1"/>
          <p:nvPr>
            <p:ph idx="3" type="title"/>
          </p:nvPr>
        </p:nvSpPr>
        <p:spPr>
          <a:xfrm>
            <a:off x="1225200" y="3739189"/>
            <a:ext cx="68508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tangent ee goobta cutubka (unit circle)</a:t>
            </a:r>
            <a:endParaRPr/>
          </a:p>
        </p:txBody>
      </p:sp>
      <p:sp>
        <p:nvSpPr>
          <p:cNvPr id="1681" name="Google Shape;1681;p94"/>
          <p:cNvSpPr txBox="1"/>
          <p:nvPr>
            <p:ph idx="4" type="title"/>
          </p:nvPr>
        </p:nvSpPr>
        <p:spPr>
          <a:xfrm>
            <a:off x="324000" y="657600"/>
            <a:ext cx="62085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Cabbiridda (scaling) saddex-xagalka qumman (right-angled triangle) ee goobta cutubka (unit circle)</a:t>
            </a:r>
            <a:endParaRPr/>
          </a:p>
        </p:txBody>
      </p:sp>
      <p:pic>
        <p:nvPicPr>
          <p:cNvPr id="1682" name="Google Shape;1682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000" y="3700475"/>
            <a:ext cx="450575" cy="44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p95"/>
          <p:cNvSpPr/>
          <p:nvPr/>
        </p:nvSpPr>
        <p:spPr>
          <a:xfrm flipH="1">
            <a:off x="714115" y="2366206"/>
            <a:ext cx="2058000" cy="15816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88" name="Google Shape;1688;p95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tangent ee goobta cutubka (unit circle)</a:t>
            </a:r>
            <a:endParaRPr/>
          </a:p>
        </p:txBody>
      </p:sp>
      <p:sp>
        <p:nvSpPr>
          <p:cNvPr id="1689" name="Google Shape;1689;p95"/>
          <p:cNvSpPr/>
          <p:nvPr/>
        </p:nvSpPr>
        <p:spPr>
          <a:xfrm>
            <a:off x="2627930" y="3794820"/>
            <a:ext cx="148800" cy="148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1690" name="Google Shape;1690;p95"/>
          <p:cNvGrpSpPr/>
          <p:nvPr/>
        </p:nvGrpSpPr>
        <p:grpSpPr>
          <a:xfrm flipH="1">
            <a:off x="4608078" y="1378765"/>
            <a:ext cx="4051598" cy="1004753"/>
            <a:chOff x="402775" y="77554"/>
            <a:chExt cx="3996052" cy="848680"/>
          </a:xfrm>
        </p:grpSpPr>
        <p:grpSp>
          <p:nvGrpSpPr>
            <p:cNvPr id="1691" name="Google Shape;1691;p95"/>
            <p:cNvGrpSpPr/>
            <p:nvPr/>
          </p:nvGrpSpPr>
          <p:grpSpPr>
            <a:xfrm>
              <a:off x="402775" y="77554"/>
              <a:ext cx="3996052" cy="848680"/>
              <a:chOff x="402775" y="77554"/>
              <a:chExt cx="3996052" cy="848680"/>
            </a:xfrm>
          </p:grpSpPr>
          <p:pic>
            <p:nvPicPr>
              <p:cNvPr id="1692" name="Google Shape;1692;p95"/>
              <p:cNvPicPr preferRelativeResize="0"/>
              <p:nvPr/>
            </p:nvPicPr>
            <p:blipFill rotWithShape="1">
              <a:blip r:embed="rId3">
                <a:alphaModFix/>
              </a:blip>
              <a:srcRect b="30536" l="0" r="0" t="0"/>
              <a:stretch/>
            </p:blipFill>
            <p:spPr>
              <a:xfrm>
                <a:off x="402775" y="77554"/>
                <a:ext cx="3996052" cy="6424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93" name="Google Shape;1693;p9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76845"/>
              <a:stretch/>
            </p:blipFill>
            <p:spPr>
              <a:xfrm>
                <a:off x="402775" y="712084"/>
                <a:ext cx="3996052" cy="2141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94" name="Google Shape;1694;p95"/>
              <p:cNvSpPr/>
              <p:nvPr/>
            </p:nvSpPr>
            <p:spPr>
              <a:xfrm>
                <a:off x="476672" y="709050"/>
                <a:ext cx="468552" cy="7675"/>
              </a:xfrm>
              <a:custGeom>
                <a:rect b="b" l="l" r="r" t="t"/>
                <a:pathLst>
                  <a:path extrusionOk="0" h="307" w="2656">
                    <a:moveTo>
                      <a:pt x="0" y="307"/>
                    </a:moveTo>
                    <a:cubicBezTo>
                      <a:pt x="443" y="256"/>
                      <a:pt x="2213" y="51"/>
                      <a:pt x="2656" y="0"/>
                    </a:cubicBezTo>
                  </a:path>
                </a:pathLst>
              </a:cu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/>
              <a:p/>
            </p:txBody>
          </p:sp>
        </p:grpSp>
        <p:sp>
          <p:nvSpPr>
            <p:cNvPr id="1695" name="Google Shape;1695;p95"/>
            <p:cNvSpPr/>
            <p:nvPr/>
          </p:nvSpPr>
          <p:spPr>
            <a:xfrm>
              <a:off x="1107425" y="709050"/>
              <a:ext cx="66400" cy="7675"/>
            </a:xfrm>
            <a:custGeom>
              <a:rect b="b" l="l" r="r" t="t"/>
              <a:pathLst>
                <a:path extrusionOk="0" h="307" w="2656">
                  <a:moveTo>
                    <a:pt x="0" y="307"/>
                  </a:moveTo>
                  <a:cubicBezTo>
                    <a:pt x="443" y="256"/>
                    <a:pt x="2213" y="51"/>
                    <a:pt x="2656" y="0"/>
                  </a:cubicBezTo>
                </a:path>
              </a:pathLst>
            </a:custGeom>
            <a:noFill/>
            <a:ln cap="flat" cmpd="sng" w="19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/>
            <a:p/>
          </p:txBody>
        </p:sp>
      </p:grpSp>
      <p:sp>
        <p:nvSpPr>
          <p:cNvPr id="1696" name="Google Shape;1696;p95"/>
          <p:cNvSpPr/>
          <p:nvPr/>
        </p:nvSpPr>
        <p:spPr>
          <a:xfrm>
            <a:off x="407597" y="3619633"/>
            <a:ext cx="645600" cy="645600"/>
          </a:xfrm>
          <a:prstGeom prst="arc">
            <a:avLst>
              <a:gd fmla="val 19381584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97" name="Google Shape;1697;p95"/>
          <p:cNvSpPr txBox="1"/>
          <p:nvPr/>
        </p:nvSpPr>
        <p:spPr>
          <a:xfrm>
            <a:off x="1017095" y="3603282"/>
            <a:ext cx="545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40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98" name="Google Shape;1698;p95"/>
          <p:cNvSpPr txBox="1"/>
          <p:nvPr/>
        </p:nvSpPr>
        <p:spPr>
          <a:xfrm>
            <a:off x="1355203" y="3988068"/>
            <a:ext cx="73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5 cm</a:t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699" name="Google Shape;1699;p95"/>
          <p:cNvCxnSpPr/>
          <p:nvPr/>
        </p:nvCxnSpPr>
        <p:spPr>
          <a:xfrm>
            <a:off x="694634" y="4063456"/>
            <a:ext cx="21000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700" name="Google Shape;1700;p95"/>
          <p:cNvCxnSpPr/>
          <p:nvPr/>
        </p:nvCxnSpPr>
        <p:spPr>
          <a:xfrm>
            <a:off x="2938678" y="2457681"/>
            <a:ext cx="0" cy="14892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701" name="Google Shape;1701;p95"/>
          <p:cNvSpPr txBox="1"/>
          <p:nvPr/>
        </p:nvSpPr>
        <p:spPr>
          <a:xfrm>
            <a:off x="2940907" y="3006499"/>
            <a:ext cx="732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>x cm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02" name="Google Shape;1702;p95"/>
          <p:cNvSpPr txBox="1"/>
          <p:nvPr>
            <p:ph idx="1" type="body"/>
          </p:nvPr>
        </p:nvSpPr>
        <p:spPr>
          <a:xfrm>
            <a:off x="509850" y="4542306"/>
            <a:ext cx="947700" cy="31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adjacent (dhinaca ku xidhan)</a:t>
            </a:r>
            <a:endParaRPr b="1" sz="1600"/>
          </a:p>
        </p:txBody>
      </p:sp>
      <p:cxnSp>
        <p:nvCxnSpPr>
          <p:cNvPr id="1703" name="Google Shape;1703;p95"/>
          <p:cNvCxnSpPr/>
          <p:nvPr/>
        </p:nvCxnSpPr>
        <p:spPr>
          <a:xfrm flipH="1" rot="10800000">
            <a:off x="1344850" y="4352681"/>
            <a:ext cx="210900" cy="1743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04" name="Google Shape;1704;p95"/>
          <p:cNvSpPr txBox="1"/>
          <p:nvPr>
            <p:ph idx="1" type="body"/>
          </p:nvPr>
        </p:nvSpPr>
        <p:spPr>
          <a:xfrm>
            <a:off x="3257330" y="2467109"/>
            <a:ext cx="1049100" cy="31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opposite (dhinaca ka soo horjeeda)</a:t>
            </a:r>
            <a:endParaRPr b="1" sz="1600"/>
          </a:p>
        </p:txBody>
      </p:sp>
      <p:cxnSp>
        <p:nvCxnSpPr>
          <p:cNvPr id="1705" name="Google Shape;1705;p95"/>
          <p:cNvCxnSpPr/>
          <p:nvPr/>
        </p:nvCxnSpPr>
        <p:spPr>
          <a:xfrm flipH="1" rot="10800000">
            <a:off x="3339604" y="2781272"/>
            <a:ext cx="162000" cy="3825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706" name="Google Shape;1706;p9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324000" y="2594965"/>
            <a:ext cx="500664" cy="64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7" name="Google Shape;1707;p9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48768" y="2494215"/>
            <a:ext cx="771233" cy="74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8" name="Google Shape;1708;p9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0150" y="1271727"/>
            <a:ext cx="3560223" cy="119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09" name="Google Shape;1709;p95"/>
          <p:cNvSpPr txBox="1"/>
          <p:nvPr>
            <p:ph idx="1" type="body"/>
          </p:nvPr>
        </p:nvSpPr>
        <p:spPr>
          <a:xfrm>
            <a:off x="543215" y="1327839"/>
            <a:ext cx="3390300" cy="8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Waxaan isticmaali karnaa goobta cutubka (unit circle) si aan u abuurno saddex-xagal (triangle) halkaas oo adjacent (dhinaca ku xidhan) uu dhererkiisu yahay 1 cutub (unit).</a:t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lang="en-GB" sz="1100">
                <a:solidFill>
                  <a:schemeClr val="accent2"/>
                </a:solidFill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grpSp>
        <p:nvGrpSpPr>
          <p:cNvPr id="1710" name="Google Shape;1710;p95"/>
          <p:cNvGrpSpPr/>
          <p:nvPr/>
        </p:nvGrpSpPr>
        <p:grpSpPr>
          <a:xfrm>
            <a:off x="3652213" y="2159679"/>
            <a:ext cx="3434692" cy="3331962"/>
            <a:chOff x="3652213" y="2159679"/>
            <a:chExt cx="3434692" cy="3331962"/>
          </a:xfrm>
        </p:grpSpPr>
        <p:sp>
          <p:nvSpPr>
            <p:cNvPr id="1711" name="Google Shape;1711;p95"/>
            <p:cNvSpPr/>
            <p:nvPr/>
          </p:nvSpPr>
          <p:spPr>
            <a:xfrm>
              <a:off x="5099347" y="2881481"/>
              <a:ext cx="1446365" cy="1144860"/>
            </a:xfrm>
            <a:custGeom>
              <a:rect b="b" l="l" r="r" t="t"/>
              <a:pathLst>
                <a:path extrusionOk="0" h="36577" w="48905">
                  <a:moveTo>
                    <a:pt x="0" y="36577"/>
                  </a:moveTo>
                  <a:lnTo>
                    <a:pt x="48905" y="0"/>
                  </a:lnTo>
                  <a:lnTo>
                    <a:pt x="48905" y="36320"/>
                  </a:lnTo>
                  <a:close/>
                </a:path>
              </a:pathLst>
            </a:custGeom>
            <a:solidFill>
              <a:srgbClr val="EBEDFE"/>
            </a:solidFill>
            <a:ln>
              <a:noFill/>
            </a:ln>
          </p:spPr>
          <p:txBody>
            <a:bodyPr/>
            <a:p/>
          </p:txBody>
        </p:sp>
        <p:sp>
          <p:nvSpPr>
            <p:cNvPr id="1712" name="Google Shape;1712;p95"/>
            <p:cNvSpPr/>
            <p:nvPr/>
          </p:nvSpPr>
          <p:spPr>
            <a:xfrm>
              <a:off x="3652213" y="2598141"/>
              <a:ext cx="2893500" cy="2893500"/>
            </a:xfrm>
            <a:prstGeom prst="arc">
              <a:avLst>
                <a:gd fmla="val 16200000" name="adj1"/>
                <a:gd fmla="val 0" name="adj2"/>
              </a:avLst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  <p:cxnSp>
          <p:nvCxnSpPr>
            <p:cNvPr id="1713" name="Google Shape;1713;p95"/>
            <p:cNvCxnSpPr>
              <a:stCxn id="1714" idx="4"/>
            </p:cNvCxnSpPr>
            <p:nvPr/>
          </p:nvCxnSpPr>
          <p:spPr>
            <a:xfrm rot="10800000">
              <a:off x="5106293" y="2332256"/>
              <a:ext cx="900" cy="175110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15" name="Google Shape;1715;p95"/>
            <p:cNvCxnSpPr/>
            <p:nvPr/>
          </p:nvCxnSpPr>
          <p:spPr>
            <a:xfrm flipH="1" rot="10800000">
              <a:off x="5059193" y="4034456"/>
              <a:ext cx="1792200" cy="90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716" name="Google Shape;1716;p95"/>
            <p:cNvSpPr txBox="1"/>
            <p:nvPr/>
          </p:nvSpPr>
          <p:spPr>
            <a:xfrm>
              <a:off x="6402756" y="3929194"/>
              <a:ext cx="2490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>
                  <a:solidFill>
                    <a:srgbClr val="000000"/>
                  </a:solidFill>
                  <a:latin typeface="Lexend"/>
                  <a:ea typeface="Lexend"/>
                  <a:cs typeface="Lexend"/>
                  <a:sym typeface="Lexend"/>
                </a:rPr>
                <a:t>1</a:t>
              </a:r>
              <a:endParaRPr sz="1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1717" name="Google Shape;1717;p95"/>
            <p:cNvSpPr txBox="1"/>
            <p:nvPr/>
          </p:nvSpPr>
          <p:spPr>
            <a:xfrm>
              <a:off x="4903472" y="2411992"/>
              <a:ext cx="221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>
                  <a:solidFill>
                    <a:srgbClr val="000000"/>
                  </a:solidFill>
                  <a:latin typeface="Lexend"/>
                  <a:ea typeface="Lexend"/>
                  <a:cs typeface="Lexend"/>
                  <a:sym typeface="Lexend"/>
                </a:rPr>
                <a:t>1</a:t>
              </a:r>
              <a:endParaRPr sz="1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1718" name="Google Shape;1718;p95"/>
            <p:cNvSpPr txBox="1"/>
            <p:nvPr/>
          </p:nvSpPr>
          <p:spPr>
            <a:xfrm>
              <a:off x="4912928" y="4005202"/>
              <a:ext cx="274500" cy="32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i="1" lang="en-GB" sz="10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</a:t>
              </a:r>
              <a:endParaRPr i="1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19" name="Google Shape;1719;p95"/>
            <p:cNvSpPr/>
            <p:nvPr/>
          </p:nvSpPr>
          <p:spPr>
            <a:xfrm>
              <a:off x="4776009" y="3695046"/>
              <a:ext cx="627300" cy="663600"/>
            </a:xfrm>
            <a:prstGeom prst="arc">
              <a:avLst>
                <a:gd fmla="val 19541477" name="adj1"/>
                <a:gd fmla="val 0" name="adj2"/>
              </a:avLst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  <p:cxnSp>
          <p:nvCxnSpPr>
            <p:cNvPr id="1720" name="Google Shape;1720;p95"/>
            <p:cNvCxnSpPr/>
            <p:nvPr/>
          </p:nvCxnSpPr>
          <p:spPr>
            <a:xfrm flipH="1" rot="10800000">
              <a:off x="5100675" y="2894772"/>
              <a:ext cx="1444800" cy="1128600"/>
            </a:xfrm>
            <a:prstGeom prst="straightConnector1">
              <a:avLst/>
            </a:prstGeom>
            <a:noFill/>
            <a:ln cap="flat" cmpd="sng" w="38100">
              <a:solidFill>
                <a:srgbClr val="4F7BE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721" name="Google Shape;1721;p95"/>
            <p:cNvSpPr/>
            <p:nvPr/>
          </p:nvSpPr>
          <p:spPr>
            <a:xfrm>
              <a:off x="6438737" y="3930981"/>
              <a:ext cx="96000" cy="87000"/>
            </a:xfrm>
            <a:prstGeom prst="rect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1722" name="Google Shape;1722;p95"/>
            <p:cNvSpPr txBox="1"/>
            <p:nvPr/>
          </p:nvSpPr>
          <p:spPr>
            <a:xfrm>
              <a:off x="4944165" y="2159679"/>
              <a:ext cx="255000" cy="37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i="1" lang="en-GB" sz="10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y</a:t>
              </a:r>
              <a:r>
                <a:rPr lang="en-GB" sz="1000">
                  <a:solidFill>
                    <a:srgbClr val="000000"/>
                  </a:solidFill>
                  <a:latin typeface="Lexend"/>
                  <a:ea typeface="Lexend"/>
                  <a:cs typeface="Lexend"/>
                  <a:sym typeface="Lexend"/>
                </a:rPr>
                <a:t> </a:t>
              </a:r>
              <a:endParaRPr sz="2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1723" name="Google Shape;1723;p95"/>
            <p:cNvSpPr txBox="1"/>
            <p:nvPr/>
          </p:nvSpPr>
          <p:spPr>
            <a:xfrm>
              <a:off x="6831905" y="3856952"/>
              <a:ext cx="255000" cy="37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i="1" lang="en-GB" sz="10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</a:t>
              </a:r>
              <a:r>
                <a:rPr lang="en-GB" sz="1000">
                  <a:solidFill>
                    <a:srgbClr val="000000"/>
                  </a:solidFill>
                  <a:latin typeface="Lexend"/>
                  <a:ea typeface="Lexend"/>
                  <a:cs typeface="Lexend"/>
                  <a:sym typeface="Lexend"/>
                </a:rPr>
                <a:t> </a:t>
              </a:r>
              <a:endParaRPr sz="2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  <p:cxnSp>
          <p:nvCxnSpPr>
            <p:cNvPr id="1724" name="Google Shape;1724;p95"/>
            <p:cNvCxnSpPr/>
            <p:nvPr/>
          </p:nvCxnSpPr>
          <p:spPr>
            <a:xfrm rot="10800000">
              <a:off x="5113606" y="4028664"/>
              <a:ext cx="1449000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714" name="Google Shape;1714;p95"/>
            <p:cNvSpPr/>
            <p:nvPr/>
          </p:nvSpPr>
          <p:spPr>
            <a:xfrm>
              <a:off x="5059193" y="3987356"/>
              <a:ext cx="96000" cy="96000"/>
            </a:xfrm>
            <a:prstGeom prst="ellipse">
              <a:avLst/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1725" name="Google Shape;1725;p95"/>
            <p:cNvSpPr txBox="1"/>
            <p:nvPr/>
          </p:nvSpPr>
          <p:spPr>
            <a:xfrm>
              <a:off x="5352691" y="3653027"/>
              <a:ext cx="5652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>
                  <a:latin typeface="Lexend"/>
                  <a:ea typeface="Lexend"/>
                  <a:cs typeface="Lexend"/>
                  <a:sym typeface="Lexend"/>
                </a:rPr>
                <a:t>40</a:t>
              </a:r>
              <a:r>
                <a:rPr lang="en-GB" sz="900">
                  <a:solidFill>
                    <a:srgbClr val="000000"/>
                  </a:solidFill>
                  <a:latin typeface="Lexend"/>
                  <a:ea typeface="Lexend"/>
                  <a:cs typeface="Lexend"/>
                  <a:sym typeface="Lexend"/>
                </a:rPr>
                <a:t>°</a:t>
              </a:r>
              <a:endParaRPr sz="1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1726" name="Google Shape;1726;p95"/>
            <p:cNvSpPr txBox="1"/>
            <p:nvPr/>
          </p:nvSpPr>
          <p:spPr>
            <a:xfrm>
              <a:off x="5735299" y="4036892"/>
              <a:ext cx="7326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>
                  <a:latin typeface="Lexend"/>
                  <a:ea typeface="Lexend"/>
                  <a:cs typeface="Lexend"/>
                  <a:sym typeface="Lexend"/>
                </a:rPr>
                <a:t>1</a:t>
              </a:r>
              <a:endParaRPr sz="16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  <p:cxnSp>
          <p:nvCxnSpPr>
            <p:cNvPr id="1727" name="Google Shape;1727;p95"/>
            <p:cNvCxnSpPr/>
            <p:nvPr/>
          </p:nvCxnSpPr>
          <p:spPr>
            <a:xfrm rot="10800000">
              <a:off x="6544125" y="2881965"/>
              <a:ext cx="0" cy="1164300"/>
            </a:xfrm>
            <a:prstGeom prst="straightConnector1">
              <a:avLst/>
            </a:prstGeom>
            <a:noFill/>
            <a:ln cap="flat" cmpd="sng" w="38100">
              <a:solidFill>
                <a:srgbClr val="0B5FA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728" name="Google Shape;1728;p95"/>
            <p:cNvSpPr/>
            <p:nvPr/>
          </p:nvSpPr>
          <p:spPr>
            <a:xfrm>
              <a:off x="6496967" y="2843081"/>
              <a:ext cx="94200" cy="99900"/>
            </a:xfrm>
            <a:prstGeom prst="ellipse">
              <a:avLst/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  <p:cxnSp>
          <p:nvCxnSpPr>
            <p:cNvPr id="1729" name="Google Shape;1729;p95"/>
            <p:cNvCxnSpPr/>
            <p:nvPr/>
          </p:nvCxnSpPr>
          <p:spPr>
            <a:xfrm rot="10800000">
              <a:off x="5124825" y="4140089"/>
              <a:ext cx="1350900" cy="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</p:grpSp>
      <p:sp>
        <p:nvSpPr>
          <p:cNvPr id="1730" name="Google Shape;1730;p95"/>
          <p:cNvSpPr txBox="1"/>
          <p:nvPr>
            <p:ph idx="1" type="body"/>
          </p:nvPr>
        </p:nvSpPr>
        <p:spPr>
          <a:xfrm>
            <a:off x="4695189" y="1449257"/>
            <a:ext cx="3917100" cy="61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Opposite (dhinaca ka soo horjeeda) ee saddex-xagalkan cusub waa hadda tangent (taabte) goobta cutubka (unit circle).</a:t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lang="en-GB" sz="1100">
                <a:solidFill>
                  <a:schemeClr val="accent2"/>
                </a:solidFill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sp>
        <p:nvSpPr>
          <p:cNvPr id="1731" name="Google Shape;1731;p95"/>
          <p:cNvSpPr txBox="1"/>
          <p:nvPr/>
        </p:nvSpPr>
        <p:spPr>
          <a:xfrm>
            <a:off x="226351" y="710692"/>
            <a:ext cx="8405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Cali iyo Isra waxay raadinayaan qiimaha (value) x ee saddex-xagalka (triangle).</a:t>
            </a: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5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6" name="Google Shape;1736;p96"/>
          <p:cNvSpPr/>
          <p:nvPr/>
        </p:nvSpPr>
        <p:spPr>
          <a:xfrm>
            <a:off x="5099347" y="2582717"/>
            <a:ext cx="1446365" cy="1144860"/>
          </a:xfrm>
          <a:custGeom>
            <a:rect b="b" l="l" r="r" t="t"/>
            <a:pathLst>
              <a:path extrusionOk="0" h="36577" w="48905">
                <a:moveTo>
                  <a:pt x="0" y="36577"/>
                </a:moveTo>
                <a:lnTo>
                  <a:pt x="48905" y="0"/>
                </a:lnTo>
                <a:lnTo>
                  <a:pt x="48905" y="36320"/>
                </a:lnTo>
                <a:close/>
              </a:path>
            </a:pathLst>
          </a:custGeom>
          <a:solidFill>
            <a:srgbClr val="EBEDFE"/>
          </a:solidFill>
          <a:ln>
            <a:noFill/>
          </a:ln>
        </p:spPr>
        <p:txBody>
          <a:bodyPr wrap="square">
            <a:normAutofit/>
          </a:bodyPr>
          <a:p/>
        </p:txBody>
      </p:sp>
      <p:sp>
        <p:nvSpPr>
          <p:cNvPr id="1737" name="Google Shape;1737;p96"/>
          <p:cNvSpPr/>
          <p:nvPr/>
        </p:nvSpPr>
        <p:spPr>
          <a:xfrm>
            <a:off x="3652213" y="2299377"/>
            <a:ext cx="2893500" cy="289350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738" name="Google Shape;1738;p96"/>
          <p:cNvCxnSpPr/>
          <p:nvPr/>
        </p:nvCxnSpPr>
        <p:spPr>
          <a:xfrm rot="10800000">
            <a:off x="4961072" y="2595247"/>
            <a:ext cx="15069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739" name="Google Shape;1739;p96"/>
          <p:cNvSpPr/>
          <p:nvPr/>
        </p:nvSpPr>
        <p:spPr>
          <a:xfrm flipH="1">
            <a:off x="714115" y="2067442"/>
            <a:ext cx="2058000" cy="15816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40" name="Google Shape;1740;p96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tangent ee goobta cutubka (unit circle)</a:t>
            </a:r>
            <a:endParaRPr/>
          </a:p>
        </p:txBody>
      </p:sp>
      <p:sp>
        <p:nvSpPr>
          <p:cNvPr id="1741" name="Google Shape;1741;p96"/>
          <p:cNvSpPr/>
          <p:nvPr/>
        </p:nvSpPr>
        <p:spPr>
          <a:xfrm>
            <a:off x="2627930" y="3496056"/>
            <a:ext cx="148800" cy="148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42" name="Google Shape;1742;p96"/>
          <p:cNvSpPr/>
          <p:nvPr/>
        </p:nvSpPr>
        <p:spPr>
          <a:xfrm>
            <a:off x="407597" y="3320868"/>
            <a:ext cx="645600" cy="645600"/>
          </a:xfrm>
          <a:prstGeom prst="arc">
            <a:avLst>
              <a:gd fmla="val 19381584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43" name="Google Shape;1743;p96"/>
          <p:cNvSpPr txBox="1"/>
          <p:nvPr/>
        </p:nvSpPr>
        <p:spPr>
          <a:xfrm>
            <a:off x="1017095" y="3304518"/>
            <a:ext cx="545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40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44" name="Google Shape;1744;p96"/>
          <p:cNvSpPr txBox="1"/>
          <p:nvPr/>
        </p:nvSpPr>
        <p:spPr>
          <a:xfrm>
            <a:off x="1355203" y="3689304"/>
            <a:ext cx="73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5 cm</a:t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745" name="Google Shape;1745;p96"/>
          <p:cNvCxnSpPr/>
          <p:nvPr/>
        </p:nvCxnSpPr>
        <p:spPr>
          <a:xfrm>
            <a:off x="694634" y="3764692"/>
            <a:ext cx="21000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746" name="Google Shape;1746;p96"/>
          <p:cNvCxnSpPr>
            <a:stCxn id="1747" idx="4"/>
          </p:cNvCxnSpPr>
          <p:nvPr/>
        </p:nvCxnSpPr>
        <p:spPr>
          <a:xfrm rot="10800000">
            <a:off x="5106293" y="2033492"/>
            <a:ext cx="900" cy="1751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48" name="Google Shape;1748;p96"/>
          <p:cNvCxnSpPr/>
          <p:nvPr/>
        </p:nvCxnSpPr>
        <p:spPr>
          <a:xfrm flipH="1" rot="10800000">
            <a:off x="5059193" y="3735692"/>
            <a:ext cx="1792200" cy="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49" name="Google Shape;1749;p96"/>
          <p:cNvSpPr txBox="1"/>
          <p:nvPr/>
        </p:nvSpPr>
        <p:spPr>
          <a:xfrm>
            <a:off x="6402756" y="3630430"/>
            <a:ext cx="249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50" name="Google Shape;1750;p96"/>
          <p:cNvSpPr txBox="1"/>
          <p:nvPr/>
        </p:nvSpPr>
        <p:spPr>
          <a:xfrm>
            <a:off x="4903472" y="2113228"/>
            <a:ext cx="221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51" name="Google Shape;1751;p96"/>
          <p:cNvSpPr txBox="1"/>
          <p:nvPr/>
        </p:nvSpPr>
        <p:spPr>
          <a:xfrm>
            <a:off x="4912928" y="3706438"/>
            <a:ext cx="2745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O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52" name="Google Shape;1752;p96"/>
          <p:cNvSpPr/>
          <p:nvPr/>
        </p:nvSpPr>
        <p:spPr>
          <a:xfrm>
            <a:off x="4776009" y="3396282"/>
            <a:ext cx="627300" cy="663600"/>
          </a:xfrm>
          <a:prstGeom prst="arc">
            <a:avLst>
              <a:gd fmla="val 19541477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753" name="Google Shape;1753;p96"/>
          <p:cNvCxnSpPr/>
          <p:nvPr/>
        </p:nvCxnSpPr>
        <p:spPr>
          <a:xfrm flipH="1" rot="10800000">
            <a:off x="5100675" y="2596008"/>
            <a:ext cx="1444800" cy="1128600"/>
          </a:xfrm>
          <a:prstGeom prst="straightConnector1">
            <a:avLst/>
          </a:prstGeom>
          <a:noFill/>
          <a:ln cap="flat" cmpd="sng" w="38100">
            <a:solidFill>
              <a:srgbClr val="4F7B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54" name="Google Shape;1754;p96"/>
          <p:cNvSpPr/>
          <p:nvPr/>
        </p:nvSpPr>
        <p:spPr>
          <a:xfrm>
            <a:off x="6438737" y="3632217"/>
            <a:ext cx="96000" cy="870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55" name="Google Shape;1755;p96"/>
          <p:cNvSpPr txBox="1"/>
          <p:nvPr/>
        </p:nvSpPr>
        <p:spPr>
          <a:xfrm>
            <a:off x="4944165" y="1860915"/>
            <a:ext cx="2550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y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756" name="Google Shape;1756;p96"/>
          <p:cNvCxnSpPr/>
          <p:nvPr/>
        </p:nvCxnSpPr>
        <p:spPr>
          <a:xfrm rot="10800000">
            <a:off x="5113606" y="3729900"/>
            <a:ext cx="14490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47" name="Google Shape;1747;p96"/>
          <p:cNvSpPr/>
          <p:nvPr/>
        </p:nvSpPr>
        <p:spPr>
          <a:xfrm>
            <a:off x="5059193" y="3688592"/>
            <a:ext cx="96000" cy="96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757" name="Google Shape;1757;p96"/>
          <p:cNvCxnSpPr/>
          <p:nvPr/>
        </p:nvCxnSpPr>
        <p:spPr>
          <a:xfrm>
            <a:off x="2938678" y="2158916"/>
            <a:ext cx="0" cy="14892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758" name="Google Shape;1758;p96"/>
          <p:cNvSpPr txBox="1"/>
          <p:nvPr/>
        </p:nvSpPr>
        <p:spPr>
          <a:xfrm>
            <a:off x="5352691" y="3354263"/>
            <a:ext cx="565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40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59" name="Google Shape;1759;p96"/>
          <p:cNvSpPr txBox="1"/>
          <p:nvPr/>
        </p:nvSpPr>
        <p:spPr>
          <a:xfrm>
            <a:off x="2940907" y="2707735"/>
            <a:ext cx="732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>x cm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60" name="Google Shape;1760;p96"/>
          <p:cNvSpPr txBox="1"/>
          <p:nvPr>
            <p:ph idx="1" type="body"/>
          </p:nvPr>
        </p:nvSpPr>
        <p:spPr>
          <a:xfrm>
            <a:off x="509850" y="4243550"/>
            <a:ext cx="1107600" cy="31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adjacent (dhinaca ku xidhan)</a:t>
            </a:r>
            <a:endParaRPr b="1" sz="1800"/>
          </a:p>
        </p:txBody>
      </p:sp>
      <p:cxnSp>
        <p:nvCxnSpPr>
          <p:cNvPr id="1761" name="Google Shape;1761;p96"/>
          <p:cNvCxnSpPr/>
          <p:nvPr/>
        </p:nvCxnSpPr>
        <p:spPr>
          <a:xfrm flipH="1" rot="10800000">
            <a:off x="1344850" y="4053917"/>
            <a:ext cx="210900" cy="1743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62" name="Google Shape;1762;p96"/>
          <p:cNvSpPr txBox="1"/>
          <p:nvPr>
            <p:ph idx="1" type="body"/>
          </p:nvPr>
        </p:nvSpPr>
        <p:spPr>
          <a:xfrm>
            <a:off x="3257325" y="2168350"/>
            <a:ext cx="1107600" cy="31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opposite (dhinaca ka soo horjeeda)</a:t>
            </a:r>
            <a:endParaRPr b="1" sz="1800"/>
          </a:p>
        </p:txBody>
      </p:sp>
      <p:cxnSp>
        <p:nvCxnSpPr>
          <p:cNvPr id="1763" name="Google Shape;1763;p96"/>
          <p:cNvCxnSpPr/>
          <p:nvPr/>
        </p:nvCxnSpPr>
        <p:spPr>
          <a:xfrm flipH="1" rot="10800000">
            <a:off x="3339604" y="2482508"/>
            <a:ext cx="162000" cy="3825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64" name="Google Shape;1764;p96"/>
          <p:cNvSpPr txBox="1"/>
          <p:nvPr/>
        </p:nvSpPr>
        <p:spPr>
          <a:xfrm>
            <a:off x="5735300" y="3738125"/>
            <a:ext cx="318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65" name="Google Shape;1765;p96"/>
          <p:cNvSpPr txBox="1"/>
          <p:nvPr/>
        </p:nvSpPr>
        <p:spPr>
          <a:xfrm>
            <a:off x="4431159" y="2380441"/>
            <a:ext cx="732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0.84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766" name="Google Shape;1766;p96"/>
          <p:cNvCxnSpPr/>
          <p:nvPr/>
        </p:nvCxnSpPr>
        <p:spPr>
          <a:xfrm rot="10800000">
            <a:off x="6544125" y="2583201"/>
            <a:ext cx="0" cy="1164300"/>
          </a:xfrm>
          <a:prstGeom prst="straightConnector1">
            <a:avLst/>
          </a:prstGeom>
          <a:noFill/>
          <a:ln cap="flat" cmpd="sng" w="38100">
            <a:solidFill>
              <a:srgbClr val="0B5FA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767" name="Google Shape;1767;p9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324000" y="2296200"/>
            <a:ext cx="500664" cy="64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8" name="Google Shape;1768;p9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48768" y="2195451"/>
            <a:ext cx="771233" cy="74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9" name="Google Shape;1769;p9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9450" y="720000"/>
            <a:ext cx="3485573" cy="1515625"/>
          </a:xfrm>
          <a:prstGeom prst="rect">
            <a:avLst/>
          </a:prstGeom>
          <a:noFill/>
          <a:ln>
            <a:noFill/>
          </a:ln>
        </p:spPr>
      </p:pic>
      <p:sp>
        <p:nvSpPr>
          <p:cNvPr id="1770" name="Google Shape;1770;p96"/>
          <p:cNvSpPr txBox="1"/>
          <p:nvPr>
            <p:ph idx="1" type="body"/>
          </p:nvPr>
        </p:nvSpPr>
        <p:spPr>
          <a:xfrm>
            <a:off x="407413" y="868275"/>
            <a:ext cx="3161400" cy="94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Waxaan tan u isticmaali karnaa si aan u helno dhererka opposite (dhinaca ka soo horjeeda) ee saddex-xagalka (triangle) ku jira goobta cutubka (unit circle).</a:t>
            </a:r>
            <a:r>
              <a:rPr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sp>
        <p:nvSpPr>
          <p:cNvPr id="1771" name="Google Shape;1771;p96"/>
          <p:cNvSpPr/>
          <p:nvPr/>
        </p:nvSpPr>
        <p:spPr>
          <a:xfrm>
            <a:off x="6496967" y="2544317"/>
            <a:ext cx="94200" cy="999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772" name="Google Shape;1772;p96"/>
          <p:cNvCxnSpPr/>
          <p:nvPr/>
        </p:nvCxnSpPr>
        <p:spPr>
          <a:xfrm rot="10800000">
            <a:off x="5124825" y="3841325"/>
            <a:ext cx="13509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773" name="Google Shape;1773;p96"/>
          <p:cNvCxnSpPr/>
          <p:nvPr/>
        </p:nvCxnSpPr>
        <p:spPr>
          <a:xfrm>
            <a:off x="6674275" y="2583000"/>
            <a:ext cx="0" cy="1115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774" name="Google Shape;1774;p96"/>
          <p:cNvSpPr txBox="1"/>
          <p:nvPr/>
        </p:nvSpPr>
        <p:spPr>
          <a:xfrm>
            <a:off x="6635919" y="2913841"/>
            <a:ext cx="732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0.84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1775" name="Google Shape;1775;p96"/>
          <p:cNvGrpSpPr/>
          <p:nvPr/>
        </p:nvGrpSpPr>
        <p:grpSpPr>
          <a:xfrm flipH="1">
            <a:off x="4485609" y="1032774"/>
            <a:ext cx="4073976" cy="1128575"/>
            <a:chOff x="402775" y="77554"/>
            <a:chExt cx="3996052" cy="848680"/>
          </a:xfrm>
        </p:grpSpPr>
        <p:grpSp>
          <p:nvGrpSpPr>
            <p:cNvPr id="1776" name="Google Shape;1776;p96"/>
            <p:cNvGrpSpPr/>
            <p:nvPr/>
          </p:nvGrpSpPr>
          <p:grpSpPr>
            <a:xfrm>
              <a:off x="402775" y="77554"/>
              <a:ext cx="3996052" cy="848680"/>
              <a:chOff x="402775" y="77554"/>
              <a:chExt cx="3996052" cy="848680"/>
            </a:xfrm>
          </p:grpSpPr>
          <p:pic>
            <p:nvPicPr>
              <p:cNvPr id="1777" name="Google Shape;1777;p96"/>
              <p:cNvPicPr preferRelativeResize="0"/>
              <p:nvPr/>
            </p:nvPicPr>
            <p:blipFill rotWithShape="1">
              <a:blip r:embed="rId6">
                <a:alphaModFix/>
              </a:blip>
              <a:srcRect b="30536" l="0" r="0" t="0"/>
              <a:stretch/>
            </p:blipFill>
            <p:spPr>
              <a:xfrm>
                <a:off x="402775" y="77554"/>
                <a:ext cx="3996052" cy="6424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78" name="Google Shape;1778;p96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76845"/>
              <a:stretch/>
            </p:blipFill>
            <p:spPr>
              <a:xfrm>
                <a:off x="402775" y="712084"/>
                <a:ext cx="3996052" cy="2141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79" name="Google Shape;1779;p96"/>
              <p:cNvSpPr/>
              <p:nvPr/>
            </p:nvSpPr>
            <p:spPr>
              <a:xfrm>
                <a:off x="476672" y="709050"/>
                <a:ext cx="468552" cy="7675"/>
              </a:xfrm>
              <a:custGeom>
                <a:rect b="b" l="l" r="r" t="t"/>
                <a:pathLst>
                  <a:path extrusionOk="0" h="307" w="2656">
                    <a:moveTo>
                      <a:pt x="0" y="307"/>
                    </a:moveTo>
                    <a:cubicBezTo>
                      <a:pt x="443" y="256"/>
                      <a:pt x="2213" y="51"/>
                      <a:pt x="2656" y="0"/>
                    </a:cubicBezTo>
                  </a:path>
                </a:pathLst>
              </a:cu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/>
              <a:p/>
            </p:txBody>
          </p:sp>
        </p:grpSp>
        <p:sp>
          <p:nvSpPr>
            <p:cNvPr id="1780" name="Google Shape;1780;p96"/>
            <p:cNvSpPr/>
            <p:nvPr/>
          </p:nvSpPr>
          <p:spPr>
            <a:xfrm>
              <a:off x="1107425" y="709050"/>
              <a:ext cx="66400" cy="7675"/>
            </a:xfrm>
            <a:custGeom>
              <a:rect b="b" l="l" r="r" t="t"/>
              <a:pathLst>
                <a:path extrusionOk="0" h="307" w="2656">
                  <a:moveTo>
                    <a:pt x="0" y="307"/>
                  </a:moveTo>
                  <a:cubicBezTo>
                    <a:pt x="443" y="256"/>
                    <a:pt x="2213" y="51"/>
                    <a:pt x="2656" y="0"/>
                  </a:cubicBezTo>
                </a:path>
              </a:pathLst>
            </a:custGeom>
            <a:noFill/>
            <a:ln cap="flat" cmpd="sng" w="19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/>
            <a:p/>
          </p:txBody>
        </p:sp>
      </p:grpSp>
      <p:sp>
        <p:nvSpPr>
          <p:cNvPr id="1781" name="Google Shape;1781;p96"/>
          <p:cNvSpPr txBox="1"/>
          <p:nvPr>
            <p:ph idx="1" type="body"/>
          </p:nvPr>
        </p:nvSpPr>
        <p:spPr>
          <a:xfrm>
            <a:off x="4647925" y="1133638"/>
            <a:ext cx="3792300" cy="64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Waxaan markaas u isticmaali karnaa saamiga (proportions) si aan u helno qiimaha (value) x.</a:t>
            </a:r>
            <a:r>
              <a:rPr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sp>
        <p:nvSpPr>
          <p:cNvPr id="1782" name="Google Shape;1782;p96"/>
          <p:cNvSpPr txBox="1"/>
          <p:nvPr/>
        </p:nvSpPr>
        <p:spPr>
          <a:xfrm>
            <a:off x="6791192" y="3801700"/>
            <a:ext cx="771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>× 0.84</a:t>
            </a:r>
            <a:endParaRPr sz="1600">
              <a:solidFill>
                <a:schemeClr val="accent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783" name="Google Shape;1783;p96"/>
          <p:cNvCxnSpPr>
            <a:stCxn id="1744" idx="3"/>
          </p:cNvCxnSpPr>
          <p:nvPr/>
        </p:nvCxnSpPr>
        <p:spPr>
          <a:xfrm flipH="1" rot="10800000">
            <a:off x="2087803" y="3200454"/>
            <a:ext cx="1219500" cy="719700"/>
          </a:xfrm>
          <a:prstGeom prst="curvedConnector3">
            <a:avLst>
              <a:gd fmla="val 93710" name="adj1"/>
            </a:avLst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84" name="Google Shape;1784;p96"/>
          <p:cNvSpPr txBox="1"/>
          <p:nvPr/>
        </p:nvSpPr>
        <p:spPr>
          <a:xfrm>
            <a:off x="2773351" y="3659375"/>
            <a:ext cx="825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>× 0.84</a:t>
            </a:r>
            <a:endParaRPr sz="1600">
              <a:solidFill>
                <a:schemeClr val="accent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785" name="Google Shape;1785;p96"/>
          <p:cNvCxnSpPr>
            <a:stCxn id="1764" idx="2"/>
            <a:endCxn id="1774" idx="2"/>
          </p:cNvCxnSpPr>
          <p:nvPr/>
        </p:nvCxnSpPr>
        <p:spPr>
          <a:xfrm rot="-5400000">
            <a:off x="6036350" y="3203225"/>
            <a:ext cx="824400" cy="1107600"/>
          </a:xfrm>
          <a:prstGeom prst="curvedConnector3">
            <a:avLst>
              <a:gd fmla="val -28885" name="adj1"/>
            </a:avLst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86" name="Google Shape;1786;p96"/>
          <p:cNvSpPr txBox="1"/>
          <p:nvPr/>
        </p:nvSpPr>
        <p:spPr>
          <a:xfrm>
            <a:off x="6831905" y="3558188"/>
            <a:ext cx="2550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91" name="Google Shape;1791;p97"/>
          <p:cNvCxnSpPr/>
          <p:nvPr/>
        </p:nvCxnSpPr>
        <p:spPr>
          <a:xfrm rot="10800000">
            <a:off x="1755632" y="2498888"/>
            <a:ext cx="15069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792" name="Google Shape;1792;p97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tangent ee goobta cutubka (unit circle)</a:t>
            </a:r>
            <a:endParaRPr/>
          </a:p>
        </p:txBody>
      </p:sp>
      <p:sp>
        <p:nvSpPr>
          <p:cNvPr id="1793" name="Google Shape;1793;p97"/>
          <p:cNvSpPr txBox="1"/>
          <p:nvPr/>
        </p:nvSpPr>
        <p:spPr>
          <a:xfrm>
            <a:off x="324000" y="749550"/>
            <a:ext cx="8379600" cy="7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Tangent (taabte) xagal (angle) (0 ≤ θ ≤ 90) waa dhererka dhinaca opposite (dhinaca ka soo horjeeda), kaas oo ku yaal tangent (taabte) goobta cutubka (unit circle) ee (1, 0).</a:t>
            </a:r>
            <a:r>
              <a:rPr lang="en-GB" sz="11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b="1"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94" name="Google Shape;1794;p97"/>
          <p:cNvSpPr txBox="1"/>
          <p:nvPr/>
        </p:nvSpPr>
        <p:spPr>
          <a:xfrm>
            <a:off x="357975" y="4199225"/>
            <a:ext cx="8053500" cy="14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Tangent (taabte) waxaa loo isticmaali karaa in lagu helo mid ka mid ah opposite (dhinaca ka soo horjeeda) ama adjacent (dhinaca ku xidhan) ee saddex-xagal qumman (right-angle triangle), marka dhererka kale iyo xagal (angle) la yaqaan.</a:t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b="1"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b="1"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95" name="Google Shape;1795;p97"/>
          <p:cNvSpPr/>
          <p:nvPr/>
        </p:nvSpPr>
        <p:spPr>
          <a:xfrm flipH="1">
            <a:off x="5102096" y="2439873"/>
            <a:ext cx="1524900" cy="11718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96" name="Google Shape;1796;p97"/>
          <p:cNvSpPr/>
          <p:nvPr/>
        </p:nvSpPr>
        <p:spPr>
          <a:xfrm>
            <a:off x="6520158" y="3498450"/>
            <a:ext cx="110400" cy="1104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97" name="Google Shape;1797;p97"/>
          <p:cNvSpPr/>
          <p:nvPr/>
        </p:nvSpPr>
        <p:spPr>
          <a:xfrm>
            <a:off x="4874925" y="3368639"/>
            <a:ext cx="478500" cy="478500"/>
          </a:xfrm>
          <a:prstGeom prst="arc">
            <a:avLst>
              <a:gd fmla="val 19381584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98" name="Google Shape;1798;p97"/>
          <p:cNvSpPr txBox="1"/>
          <p:nvPr/>
        </p:nvSpPr>
        <p:spPr>
          <a:xfrm>
            <a:off x="5311429" y="3245044"/>
            <a:ext cx="587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θ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799" name="Google Shape;1799;p97"/>
          <p:cNvCxnSpPr/>
          <p:nvPr/>
        </p:nvCxnSpPr>
        <p:spPr>
          <a:xfrm>
            <a:off x="5087616" y="3737821"/>
            <a:ext cx="1556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800" name="Google Shape;1800;p97"/>
          <p:cNvCxnSpPr/>
          <p:nvPr/>
        </p:nvCxnSpPr>
        <p:spPr>
          <a:xfrm>
            <a:off x="6750418" y="2507654"/>
            <a:ext cx="0" cy="11034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801" name="Google Shape;1801;p97"/>
          <p:cNvSpPr txBox="1"/>
          <p:nvPr>
            <p:ph idx="1" type="body"/>
          </p:nvPr>
        </p:nvSpPr>
        <p:spPr>
          <a:xfrm>
            <a:off x="5305300" y="3753950"/>
            <a:ext cx="11241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adjacent (dhinaca ku xidhan)</a:t>
            </a:r>
            <a:endParaRPr b="1" sz="1800"/>
          </a:p>
        </p:txBody>
      </p:sp>
      <p:sp>
        <p:nvSpPr>
          <p:cNvPr id="1802" name="Google Shape;1802;p97"/>
          <p:cNvSpPr txBox="1"/>
          <p:nvPr>
            <p:ph idx="1" type="body"/>
          </p:nvPr>
        </p:nvSpPr>
        <p:spPr>
          <a:xfrm>
            <a:off x="6813350" y="2931525"/>
            <a:ext cx="1124100" cy="32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lidka (opposite)</a:t>
            </a:r>
            <a:endParaRPr b="1" sz="1800"/>
          </a:p>
        </p:txBody>
      </p:sp>
      <p:sp>
        <p:nvSpPr>
          <p:cNvPr id="1803" name="Google Shape;1803;p97"/>
          <p:cNvSpPr/>
          <p:nvPr/>
        </p:nvSpPr>
        <p:spPr>
          <a:xfrm>
            <a:off x="1822747" y="2480713"/>
            <a:ext cx="1446365" cy="1144860"/>
          </a:xfrm>
          <a:custGeom>
            <a:rect b="b" l="l" r="r" t="t"/>
            <a:pathLst>
              <a:path extrusionOk="0" h="36577" w="48905">
                <a:moveTo>
                  <a:pt x="0" y="36577"/>
                </a:moveTo>
                <a:lnTo>
                  <a:pt x="48905" y="0"/>
                </a:lnTo>
                <a:lnTo>
                  <a:pt x="48905" y="36320"/>
                </a:lnTo>
                <a:close/>
              </a:path>
            </a:pathLst>
          </a:custGeom>
          <a:solidFill>
            <a:srgbClr val="EBEDFE"/>
          </a:solidFill>
          <a:ln>
            <a:noFill/>
          </a:ln>
        </p:spPr>
        <p:txBody>
          <a:bodyPr wrap="square">
            <a:normAutofit/>
          </a:bodyPr>
          <a:p/>
        </p:txBody>
      </p:sp>
      <p:sp>
        <p:nvSpPr>
          <p:cNvPr id="1804" name="Google Shape;1804;p97"/>
          <p:cNvSpPr/>
          <p:nvPr/>
        </p:nvSpPr>
        <p:spPr>
          <a:xfrm>
            <a:off x="375613" y="2197374"/>
            <a:ext cx="2893500" cy="289350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805" name="Google Shape;1805;p97"/>
          <p:cNvCxnSpPr/>
          <p:nvPr/>
        </p:nvCxnSpPr>
        <p:spPr>
          <a:xfrm rot="10800000">
            <a:off x="1830600" y="1498296"/>
            <a:ext cx="0" cy="2184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06" name="Google Shape;1806;p97"/>
          <p:cNvCxnSpPr/>
          <p:nvPr/>
        </p:nvCxnSpPr>
        <p:spPr>
          <a:xfrm flipH="1" rot="10800000">
            <a:off x="1782593" y="3633689"/>
            <a:ext cx="1792200" cy="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07" name="Google Shape;1807;p97"/>
          <p:cNvSpPr txBox="1"/>
          <p:nvPr/>
        </p:nvSpPr>
        <p:spPr>
          <a:xfrm>
            <a:off x="3126156" y="3528427"/>
            <a:ext cx="249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08" name="Google Shape;1808;p97"/>
          <p:cNvSpPr txBox="1"/>
          <p:nvPr/>
        </p:nvSpPr>
        <p:spPr>
          <a:xfrm>
            <a:off x="1626872" y="2011225"/>
            <a:ext cx="221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09" name="Google Shape;1809;p97"/>
          <p:cNvSpPr txBox="1"/>
          <p:nvPr/>
        </p:nvSpPr>
        <p:spPr>
          <a:xfrm>
            <a:off x="1636328" y="3604434"/>
            <a:ext cx="2745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O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10" name="Google Shape;1810;p97"/>
          <p:cNvSpPr/>
          <p:nvPr/>
        </p:nvSpPr>
        <p:spPr>
          <a:xfrm>
            <a:off x="1499409" y="3294279"/>
            <a:ext cx="627300" cy="663600"/>
          </a:xfrm>
          <a:prstGeom prst="arc">
            <a:avLst>
              <a:gd fmla="val 19541477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811" name="Google Shape;1811;p97"/>
          <p:cNvCxnSpPr/>
          <p:nvPr/>
        </p:nvCxnSpPr>
        <p:spPr>
          <a:xfrm flipH="1" rot="10800000">
            <a:off x="1824075" y="2494005"/>
            <a:ext cx="1444800" cy="1128600"/>
          </a:xfrm>
          <a:prstGeom prst="straightConnector1">
            <a:avLst/>
          </a:prstGeom>
          <a:noFill/>
          <a:ln cap="flat" cmpd="sng" w="38100">
            <a:solidFill>
              <a:srgbClr val="4F7B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12" name="Google Shape;1812;p97"/>
          <p:cNvSpPr/>
          <p:nvPr/>
        </p:nvSpPr>
        <p:spPr>
          <a:xfrm>
            <a:off x="3162137" y="3530214"/>
            <a:ext cx="96000" cy="870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13" name="Google Shape;1813;p97"/>
          <p:cNvSpPr txBox="1"/>
          <p:nvPr/>
        </p:nvSpPr>
        <p:spPr>
          <a:xfrm>
            <a:off x="1591365" y="1377912"/>
            <a:ext cx="2550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rgbClr val="000000"/>
                </a:solidFill>
                <a:latin typeface="Lexend"/>
                <a:ea typeface="Times New Roman"/>
                <a:cs typeface="Times New Roman"/>
                <a:sym typeface="Times New Roman"/>
              </a:rPr>
              <a:t>y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814" name="Google Shape;1814;p97"/>
          <p:cNvCxnSpPr/>
          <p:nvPr/>
        </p:nvCxnSpPr>
        <p:spPr>
          <a:xfrm rot="10800000">
            <a:off x="1837006" y="3627897"/>
            <a:ext cx="14490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15" name="Google Shape;1815;p97"/>
          <p:cNvSpPr/>
          <p:nvPr/>
        </p:nvSpPr>
        <p:spPr>
          <a:xfrm>
            <a:off x="1782593" y="3586589"/>
            <a:ext cx="96000" cy="960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16" name="Google Shape;1816;p97"/>
          <p:cNvSpPr txBox="1"/>
          <p:nvPr/>
        </p:nvSpPr>
        <p:spPr>
          <a:xfrm>
            <a:off x="2076091" y="3252260"/>
            <a:ext cx="565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θ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17" name="Google Shape;1817;p97"/>
          <p:cNvSpPr txBox="1"/>
          <p:nvPr/>
        </p:nvSpPr>
        <p:spPr>
          <a:xfrm>
            <a:off x="2458700" y="3636122"/>
            <a:ext cx="318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1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818" name="Google Shape;1818;p97"/>
          <p:cNvCxnSpPr/>
          <p:nvPr/>
        </p:nvCxnSpPr>
        <p:spPr>
          <a:xfrm rot="10800000">
            <a:off x="3267525" y="1544372"/>
            <a:ext cx="0" cy="2104200"/>
          </a:xfrm>
          <a:prstGeom prst="straightConnector1">
            <a:avLst/>
          </a:prstGeom>
          <a:noFill/>
          <a:ln cap="flat" cmpd="sng" w="38100">
            <a:solidFill>
              <a:srgbClr val="0B5FA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19" name="Google Shape;1819;p97"/>
          <p:cNvSpPr/>
          <p:nvPr/>
        </p:nvSpPr>
        <p:spPr>
          <a:xfrm>
            <a:off x="3220367" y="2442314"/>
            <a:ext cx="94200" cy="99900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820" name="Google Shape;1820;p97"/>
          <p:cNvCxnSpPr/>
          <p:nvPr/>
        </p:nvCxnSpPr>
        <p:spPr>
          <a:xfrm rot="10800000">
            <a:off x="1848225" y="3739322"/>
            <a:ext cx="13509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821" name="Google Shape;1821;p97"/>
          <p:cNvCxnSpPr/>
          <p:nvPr/>
        </p:nvCxnSpPr>
        <p:spPr>
          <a:xfrm>
            <a:off x="3397675" y="2480997"/>
            <a:ext cx="0" cy="1115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822" name="Google Shape;1822;p97"/>
          <p:cNvSpPr txBox="1"/>
          <p:nvPr/>
        </p:nvSpPr>
        <p:spPr>
          <a:xfrm>
            <a:off x="3359325" y="2821926"/>
            <a:ext cx="1216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tan(θ)</a:t>
            </a:r>
            <a:r>
              <a:rPr i="1"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6" name="Shape 1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7" name="Google Shape;1827;p98"/>
          <p:cNvGrpSpPr/>
          <p:nvPr/>
        </p:nvGrpSpPr>
        <p:grpSpPr>
          <a:xfrm>
            <a:off x="490500" y="824491"/>
            <a:ext cx="3316657" cy="3697110"/>
            <a:chOff x="490500" y="824491"/>
            <a:chExt cx="3316657" cy="3697110"/>
          </a:xfrm>
        </p:grpSpPr>
        <p:pic>
          <p:nvPicPr>
            <p:cNvPr id="1828" name="Google Shape;1828;p98"/>
            <p:cNvPicPr preferRelativeResize="0"/>
            <p:nvPr/>
          </p:nvPicPr>
          <p:blipFill rotWithShape="1">
            <a:blip r:embed="rId3">
              <a:alphaModFix/>
            </a:blip>
            <a:srcRect b="0" l="0" r="6855" t="10897"/>
            <a:stretch/>
          </p:blipFill>
          <p:spPr>
            <a:xfrm>
              <a:off x="490500" y="942750"/>
              <a:ext cx="3127524" cy="35788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29" name="Google Shape;1829;p98"/>
            <p:cNvCxnSpPr/>
            <p:nvPr/>
          </p:nvCxnSpPr>
          <p:spPr>
            <a:xfrm rot="10800000">
              <a:off x="702289" y="824491"/>
              <a:ext cx="0" cy="356100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30" name="Google Shape;1830;p98"/>
            <p:cNvCxnSpPr/>
            <p:nvPr/>
          </p:nvCxnSpPr>
          <p:spPr>
            <a:xfrm>
              <a:off x="696457" y="4370611"/>
              <a:ext cx="3110700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1831" name="Google Shape;1831;p98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Isticmaalida tangent-ka (tangent) ee goobta halbeegga (unit circle)</a:t>
            </a:r>
            <a:endParaRPr/>
          </a:p>
        </p:txBody>
      </p:sp>
      <p:cxnSp>
        <p:nvCxnSpPr>
          <p:cNvPr id="1832" name="Google Shape;1832;p98"/>
          <p:cNvCxnSpPr/>
          <p:nvPr/>
        </p:nvCxnSpPr>
        <p:spPr>
          <a:xfrm>
            <a:off x="3258750" y="927650"/>
            <a:ext cx="0" cy="35778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33" name="Google Shape;1833;p98"/>
          <p:cNvSpPr txBox="1"/>
          <p:nvPr>
            <p:ph idx="1" type="body"/>
          </p:nvPr>
        </p:nvSpPr>
        <p:spPr>
          <a:xfrm>
            <a:off x="4824000" y="759300"/>
            <a:ext cx="3996000" cy="29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Tusaale 1: Raadi qiimaha (value) x.</a:t>
            </a: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latin typeface="Lexend"/>
              </a:rPr>
              <a:t/>
            </a:r>
            <a:endParaRPr sz="2000">
              <a:solidFill>
                <a:srgbClr val="FF0000"/>
              </a:solidFill>
            </a:endParaRPr>
          </a:p>
        </p:txBody>
      </p:sp>
      <p:sp>
        <p:nvSpPr>
          <p:cNvPr id="1834" name="Google Shape;1834;p98"/>
          <p:cNvSpPr txBox="1"/>
          <p:nvPr/>
        </p:nvSpPr>
        <p:spPr>
          <a:xfrm flipH="1">
            <a:off x="6530908" y="1591610"/>
            <a:ext cx="856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6 cm</a:t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35" name="Google Shape;1835;p98"/>
          <p:cNvSpPr txBox="1"/>
          <p:nvPr/>
        </p:nvSpPr>
        <p:spPr>
          <a:xfrm flipH="1">
            <a:off x="5574654" y="2341554"/>
            <a:ext cx="939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>x cm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36" name="Google Shape;1836;p98"/>
          <p:cNvSpPr txBox="1"/>
          <p:nvPr/>
        </p:nvSpPr>
        <p:spPr>
          <a:xfrm>
            <a:off x="4826567" y="1824606"/>
            <a:ext cx="10308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lidka (opposite)</a:t>
            </a:r>
            <a:endParaRPr b="1"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837" name="Google Shape;1837;p98"/>
          <p:cNvCxnSpPr/>
          <p:nvPr/>
        </p:nvCxnSpPr>
        <p:spPr>
          <a:xfrm rot="10800000">
            <a:off x="5556117" y="2119981"/>
            <a:ext cx="354300" cy="3699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38" name="Google Shape;1838;p98"/>
          <p:cNvSpPr txBox="1"/>
          <p:nvPr/>
        </p:nvSpPr>
        <p:spPr>
          <a:xfrm>
            <a:off x="7349400" y="1215000"/>
            <a:ext cx="13944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ku xiga (adjacent)</a:t>
            </a:r>
            <a:endParaRPr b="1"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839" name="Google Shape;1839;p98"/>
          <p:cNvCxnSpPr/>
          <p:nvPr/>
        </p:nvCxnSpPr>
        <p:spPr>
          <a:xfrm flipH="1" rot="10800000">
            <a:off x="7085084" y="1489725"/>
            <a:ext cx="300000" cy="235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40" name="Google Shape;1840;p98"/>
          <p:cNvCxnSpPr/>
          <p:nvPr/>
        </p:nvCxnSpPr>
        <p:spPr>
          <a:xfrm>
            <a:off x="6211256" y="2119359"/>
            <a:ext cx="0" cy="1175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841" name="Google Shape;1841;p98"/>
          <p:cNvSpPr/>
          <p:nvPr/>
        </p:nvSpPr>
        <p:spPr>
          <a:xfrm flipH="1" rot="10800000">
            <a:off x="6329515" y="2151298"/>
            <a:ext cx="1369200" cy="11439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42" name="Google Shape;1842;p98"/>
          <p:cNvSpPr/>
          <p:nvPr/>
        </p:nvSpPr>
        <p:spPr>
          <a:xfrm rot="10800000">
            <a:off x="6329440" y="2140159"/>
            <a:ext cx="154800" cy="154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43" name="Google Shape;1843;p98"/>
          <p:cNvSpPr/>
          <p:nvPr/>
        </p:nvSpPr>
        <p:spPr>
          <a:xfrm rot="10800000">
            <a:off x="7317384" y="1746660"/>
            <a:ext cx="794700" cy="794700"/>
          </a:xfrm>
          <a:prstGeom prst="arc">
            <a:avLst>
              <a:gd fmla="val 19192067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44" name="Google Shape;1844;p98"/>
          <p:cNvSpPr txBox="1"/>
          <p:nvPr/>
        </p:nvSpPr>
        <p:spPr>
          <a:xfrm flipH="1">
            <a:off x="6827380" y="2087544"/>
            <a:ext cx="606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4</a:t>
            </a: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0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845" name="Google Shape;1845;p98"/>
          <p:cNvCxnSpPr/>
          <p:nvPr/>
        </p:nvCxnSpPr>
        <p:spPr>
          <a:xfrm>
            <a:off x="6329431" y="2017353"/>
            <a:ext cx="13566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846" name="Google Shape;1846;p98"/>
          <p:cNvSpPr txBox="1"/>
          <p:nvPr/>
        </p:nvSpPr>
        <p:spPr>
          <a:xfrm>
            <a:off x="4824000" y="3485113"/>
            <a:ext cx="39960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Magacow dhinacyada.</a:t>
            </a:r>
            <a:r>
              <a:rPr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47" name="Google Shape;1847;p98"/>
          <p:cNvSpPr txBox="1"/>
          <p:nvPr/>
        </p:nvSpPr>
        <p:spPr>
          <a:xfrm>
            <a:off x="4824000" y="3912075"/>
            <a:ext cx="3587400" cy="9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Waxaan isticmaaleynaa lidka (opposite) iyo ku xiga (adjacent), marka sawir tangent (tangent) x = 1.</a:t>
            </a:r>
            <a:r>
              <a:rPr b="1"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b="1"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48" name="Google Shape;1848;p98"/>
          <p:cNvSpPr txBox="1"/>
          <p:nvPr/>
        </p:nvSpPr>
        <p:spPr>
          <a:xfrm>
            <a:off x="416580" y="704823"/>
            <a:ext cx="2076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y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49" name="Google Shape;1849;p98"/>
          <p:cNvSpPr txBox="1"/>
          <p:nvPr/>
        </p:nvSpPr>
        <p:spPr>
          <a:xfrm>
            <a:off x="3699936" y="4362423"/>
            <a:ext cx="2076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4" name="Google Shape;1854;p99"/>
          <p:cNvGrpSpPr/>
          <p:nvPr/>
        </p:nvGrpSpPr>
        <p:grpSpPr>
          <a:xfrm>
            <a:off x="490500" y="748291"/>
            <a:ext cx="3316657" cy="3697110"/>
            <a:chOff x="490500" y="824491"/>
            <a:chExt cx="3316657" cy="3697110"/>
          </a:xfrm>
        </p:grpSpPr>
        <p:pic>
          <p:nvPicPr>
            <p:cNvPr id="1855" name="Google Shape;1855;p99"/>
            <p:cNvPicPr preferRelativeResize="0"/>
            <p:nvPr/>
          </p:nvPicPr>
          <p:blipFill rotWithShape="1">
            <a:blip r:embed="rId3">
              <a:alphaModFix/>
            </a:blip>
            <a:srcRect b="0" l="0" r="6855" t="10897"/>
            <a:stretch/>
          </p:blipFill>
          <p:spPr>
            <a:xfrm>
              <a:off x="490500" y="942750"/>
              <a:ext cx="3127524" cy="35788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56" name="Google Shape;1856;p99"/>
            <p:cNvCxnSpPr/>
            <p:nvPr/>
          </p:nvCxnSpPr>
          <p:spPr>
            <a:xfrm rot="10800000">
              <a:off x="702289" y="824491"/>
              <a:ext cx="0" cy="356100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57" name="Google Shape;1857;p99"/>
            <p:cNvCxnSpPr/>
            <p:nvPr/>
          </p:nvCxnSpPr>
          <p:spPr>
            <a:xfrm>
              <a:off x="696457" y="4370611"/>
              <a:ext cx="3110700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1858" name="Google Shape;1858;p99"/>
          <p:cNvSpPr txBox="1"/>
          <p:nvPr/>
        </p:nvSpPr>
        <p:spPr>
          <a:xfrm>
            <a:off x="416580" y="628623"/>
            <a:ext cx="2076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y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59" name="Google Shape;1859;p99"/>
          <p:cNvSpPr txBox="1"/>
          <p:nvPr/>
        </p:nvSpPr>
        <p:spPr>
          <a:xfrm>
            <a:off x="3699936" y="4286223"/>
            <a:ext cx="2076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60" name="Google Shape;1860;p99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Isticmaalida tangent-ka (tangent) ee goobta halbeegga (unit circle)</a:t>
            </a:r>
            <a:endParaRPr/>
          </a:p>
        </p:txBody>
      </p:sp>
      <p:cxnSp>
        <p:nvCxnSpPr>
          <p:cNvPr id="1861" name="Google Shape;1861;p99"/>
          <p:cNvCxnSpPr/>
          <p:nvPr/>
        </p:nvCxnSpPr>
        <p:spPr>
          <a:xfrm>
            <a:off x="3258750" y="851450"/>
            <a:ext cx="0" cy="35778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62" name="Google Shape;1862;p99"/>
          <p:cNvSpPr/>
          <p:nvPr/>
        </p:nvSpPr>
        <p:spPr>
          <a:xfrm flipH="1">
            <a:off x="721200" y="2159999"/>
            <a:ext cx="2532000" cy="21156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63" name="Google Shape;1863;p99"/>
          <p:cNvSpPr/>
          <p:nvPr/>
        </p:nvSpPr>
        <p:spPr>
          <a:xfrm>
            <a:off x="3075791" y="4087649"/>
            <a:ext cx="183300" cy="1833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64" name="Google Shape;1864;p99"/>
          <p:cNvSpPr/>
          <p:nvPr/>
        </p:nvSpPr>
        <p:spPr>
          <a:xfrm>
            <a:off x="343856" y="3872098"/>
            <a:ext cx="794700" cy="794700"/>
          </a:xfrm>
          <a:prstGeom prst="arc">
            <a:avLst>
              <a:gd fmla="val 19192067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65" name="Google Shape;1865;p99"/>
          <p:cNvSpPr txBox="1"/>
          <p:nvPr/>
        </p:nvSpPr>
        <p:spPr>
          <a:xfrm>
            <a:off x="1119679" y="3875311"/>
            <a:ext cx="975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40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866" name="Google Shape;1866;p99"/>
          <p:cNvCxnSpPr/>
          <p:nvPr/>
        </p:nvCxnSpPr>
        <p:spPr>
          <a:xfrm>
            <a:off x="697032" y="4485124"/>
            <a:ext cx="25839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867" name="Google Shape;1867;p99"/>
          <p:cNvCxnSpPr/>
          <p:nvPr/>
        </p:nvCxnSpPr>
        <p:spPr>
          <a:xfrm>
            <a:off x="3458150" y="2169175"/>
            <a:ext cx="0" cy="21054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868" name="Google Shape;1868;p99"/>
          <p:cNvSpPr txBox="1"/>
          <p:nvPr>
            <p:ph idx="1" type="body"/>
          </p:nvPr>
        </p:nvSpPr>
        <p:spPr>
          <a:xfrm>
            <a:off x="1647300" y="4524850"/>
            <a:ext cx="1239900" cy="38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ku xiga (adjacent)</a:t>
            </a:r>
            <a:endParaRPr b="1" sz="1800"/>
          </a:p>
        </p:txBody>
      </p:sp>
      <p:sp>
        <p:nvSpPr>
          <p:cNvPr id="1869" name="Google Shape;1869;p99"/>
          <p:cNvSpPr txBox="1"/>
          <p:nvPr>
            <p:ph idx="1" type="body"/>
          </p:nvPr>
        </p:nvSpPr>
        <p:spPr>
          <a:xfrm>
            <a:off x="3523639" y="3103231"/>
            <a:ext cx="1692900" cy="38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lidka (opposite)</a:t>
            </a:r>
            <a:endParaRPr b="1" sz="1800"/>
          </a:p>
        </p:txBody>
      </p:sp>
      <p:sp>
        <p:nvSpPr>
          <p:cNvPr id="1870" name="Google Shape;1870;p99"/>
          <p:cNvSpPr txBox="1"/>
          <p:nvPr>
            <p:ph idx="1" type="body"/>
          </p:nvPr>
        </p:nvSpPr>
        <p:spPr>
          <a:xfrm>
            <a:off x="4824000" y="759300"/>
            <a:ext cx="3996000" cy="29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Tusaale 1: Raadi qiimaha (value) x.</a:t>
            </a: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latin typeface="Lexend"/>
              </a:rPr>
              <a:t/>
            </a:r>
            <a:endParaRPr sz="2000">
              <a:solidFill>
                <a:srgbClr val="FF0000"/>
              </a:solidFill>
            </a:endParaRPr>
          </a:p>
        </p:txBody>
      </p:sp>
      <p:sp>
        <p:nvSpPr>
          <p:cNvPr id="1871" name="Google Shape;1871;p99"/>
          <p:cNvSpPr txBox="1"/>
          <p:nvPr/>
        </p:nvSpPr>
        <p:spPr>
          <a:xfrm flipH="1">
            <a:off x="6530908" y="1591610"/>
            <a:ext cx="856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6 cm</a:t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72" name="Google Shape;1872;p99"/>
          <p:cNvSpPr txBox="1"/>
          <p:nvPr/>
        </p:nvSpPr>
        <p:spPr>
          <a:xfrm flipH="1">
            <a:off x="5574654" y="2341554"/>
            <a:ext cx="939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>x cm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73" name="Google Shape;1873;p99"/>
          <p:cNvSpPr txBox="1"/>
          <p:nvPr/>
        </p:nvSpPr>
        <p:spPr>
          <a:xfrm>
            <a:off x="4826567" y="1824606"/>
            <a:ext cx="10308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lidka (opposite)</a:t>
            </a:r>
            <a:endParaRPr b="1"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874" name="Google Shape;1874;p99"/>
          <p:cNvCxnSpPr/>
          <p:nvPr/>
        </p:nvCxnSpPr>
        <p:spPr>
          <a:xfrm rot="10800000">
            <a:off x="5556117" y="2119981"/>
            <a:ext cx="354300" cy="3699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75" name="Google Shape;1875;p99"/>
          <p:cNvSpPr txBox="1"/>
          <p:nvPr/>
        </p:nvSpPr>
        <p:spPr>
          <a:xfrm>
            <a:off x="7349400" y="1215000"/>
            <a:ext cx="13944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ku xiga (adjacent)</a:t>
            </a:r>
            <a:endParaRPr b="1"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876" name="Google Shape;1876;p99"/>
          <p:cNvCxnSpPr/>
          <p:nvPr/>
        </p:nvCxnSpPr>
        <p:spPr>
          <a:xfrm flipH="1" rot="10800000">
            <a:off x="7085084" y="1489725"/>
            <a:ext cx="300000" cy="235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77" name="Google Shape;1877;p99"/>
          <p:cNvCxnSpPr/>
          <p:nvPr/>
        </p:nvCxnSpPr>
        <p:spPr>
          <a:xfrm>
            <a:off x="6211256" y="2119359"/>
            <a:ext cx="0" cy="1175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878" name="Google Shape;1878;p99"/>
          <p:cNvSpPr/>
          <p:nvPr/>
        </p:nvSpPr>
        <p:spPr>
          <a:xfrm flipH="1" rot="10800000">
            <a:off x="6329515" y="2151298"/>
            <a:ext cx="1369200" cy="11439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79" name="Google Shape;1879;p99"/>
          <p:cNvSpPr/>
          <p:nvPr/>
        </p:nvSpPr>
        <p:spPr>
          <a:xfrm rot="10800000">
            <a:off x="6329440" y="2140159"/>
            <a:ext cx="154800" cy="154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80" name="Google Shape;1880;p99"/>
          <p:cNvSpPr/>
          <p:nvPr/>
        </p:nvSpPr>
        <p:spPr>
          <a:xfrm rot="10800000">
            <a:off x="7317384" y="1746660"/>
            <a:ext cx="794700" cy="794700"/>
          </a:xfrm>
          <a:prstGeom prst="arc">
            <a:avLst>
              <a:gd fmla="val 19192067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81" name="Google Shape;1881;p99"/>
          <p:cNvSpPr txBox="1"/>
          <p:nvPr/>
        </p:nvSpPr>
        <p:spPr>
          <a:xfrm flipH="1">
            <a:off x="6827380" y="2087544"/>
            <a:ext cx="606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40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882" name="Google Shape;1882;p99"/>
          <p:cNvCxnSpPr/>
          <p:nvPr/>
        </p:nvCxnSpPr>
        <p:spPr>
          <a:xfrm>
            <a:off x="6329431" y="2017353"/>
            <a:ext cx="13566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883" name="Google Shape;1883;p99"/>
          <p:cNvSpPr txBox="1"/>
          <p:nvPr/>
        </p:nvSpPr>
        <p:spPr>
          <a:xfrm>
            <a:off x="4824000" y="3485125"/>
            <a:ext cx="3688200" cy="6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Isticmaal tangent-ka (tangent) si aad u abuurto saddexagal isku mid ah (similar triangle).</a:t>
            </a:r>
            <a:r>
              <a:rPr lang="en-GB" sz="1100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84" name="Google Shape;1884;p99"/>
          <p:cNvSpPr txBox="1"/>
          <p:nvPr/>
        </p:nvSpPr>
        <p:spPr>
          <a:xfrm>
            <a:off x="4824000" y="4216875"/>
            <a:ext cx="3587400" cy="6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Hubi cidhifyada (edges) ee u dhigma saddexagallada.</a:t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8" name="Shape 1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9" name="Google Shape;1889;p100"/>
          <p:cNvGrpSpPr/>
          <p:nvPr/>
        </p:nvGrpSpPr>
        <p:grpSpPr>
          <a:xfrm>
            <a:off x="490500" y="824491"/>
            <a:ext cx="3316657" cy="3697110"/>
            <a:chOff x="490500" y="824491"/>
            <a:chExt cx="3316657" cy="3697110"/>
          </a:xfrm>
        </p:grpSpPr>
        <p:pic>
          <p:nvPicPr>
            <p:cNvPr id="1890" name="Google Shape;1890;p100"/>
            <p:cNvPicPr preferRelativeResize="0"/>
            <p:nvPr/>
          </p:nvPicPr>
          <p:blipFill rotWithShape="1">
            <a:blip r:embed="rId3">
              <a:alphaModFix/>
            </a:blip>
            <a:srcRect b="0" l="0" r="6855" t="10897"/>
            <a:stretch/>
          </p:blipFill>
          <p:spPr>
            <a:xfrm>
              <a:off x="490500" y="942750"/>
              <a:ext cx="3127524" cy="35788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91" name="Google Shape;1891;p100"/>
            <p:cNvCxnSpPr/>
            <p:nvPr/>
          </p:nvCxnSpPr>
          <p:spPr>
            <a:xfrm rot="10800000">
              <a:off x="702289" y="824491"/>
              <a:ext cx="0" cy="356100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92" name="Google Shape;1892;p100"/>
            <p:cNvCxnSpPr/>
            <p:nvPr/>
          </p:nvCxnSpPr>
          <p:spPr>
            <a:xfrm>
              <a:off x="696457" y="4370611"/>
              <a:ext cx="3110700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1893" name="Google Shape;1893;p100"/>
          <p:cNvSpPr txBox="1"/>
          <p:nvPr/>
        </p:nvSpPr>
        <p:spPr>
          <a:xfrm>
            <a:off x="416580" y="704823"/>
            <a:ext cx="2076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y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94" name="Google Shape;1894;p100"/>
          <p:cNvSpPr txBox="1"/>
          <p:nvPr/>
        </p:nvSpPr>
        <p:spPr>
          <a:xfrm>
            <a:off x="3699936" y="4362423"/>
            <a:ext cx="2076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95" name="Google Shape;1895;p100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Isticmaalida tangent-ka (tangent) ee goobta halbeegga (unit circle)</a:t>
            </a:r>
            <a:endParaRPr/>
          </a:p>
        </p:txBody>
      </p:sp>
      <p:cxnSp>
        <p:nvCxnSpPr>
          <p:cNvPr id="1896" name="Google Shape;1896;p100"/>
          <p:cNvCxnSpPr/>
          <p:nvPr/>
        </p:nvCxnSpPr>
        <p:spPr>
          <a:xfrm>
            <a:off x="3258750" y="927650"/>
            <a:ext cx="0" cy="35778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97" name="Google Shape;1897;p100"/>
          <p:cNvSpPr/>
          <p:nvPr/>
        </p:nvSpPr>
        <p:spPr>
          <a:xfrm flipH="1">
            <a:off x="721200" y="2236199"/>
            <a:ext cx="2532000" cy="21156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98" name="Google Shape;1898;p100"/>
          <p:cNvSpPr/>
          <p:nvPr/>
        </p:nvSpPr>
        <p:spPr>
          <a:xfrm>
            <a:off x="3075791" y="4163849"/>
            <a:ext cx="183300" cy="1833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99" name="Google Shape;1899;p100"/>
          <p:cNvSpPr/>
          <p:nvPr/>
        </p:nvSpPr>
        <p:spPr>
          <a:xfrm>
            <a:off x="343856" y="3948298"/>
            <a:ext cx="794700" cy="794700"/>
          </a:xfrm>
          <a:prstGeom prst="arc">
            <a:avLst>
              <a:gd fmla="val 19192067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00" name="Google Shape;1900;p100"/>
          <p:cNvSpPr txBox="1"/>
          <p:nvPr/>
        </p:nvSpPr>
        <p:spPr>
          <a:xfrm>
            <a:off x="1119679" y="3951511"/>
            <a:ext cx="975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40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901" name="Google Shape;1901;p100"/>
          <p:cNvCxnSpPr/>
          <p:nvPr/>
        </p:nvCxnSpPr>
        <p:spPr>
          <a:xfrm>
            <a:off x="697032" y="4561324"/>
            <a:ext cx="25839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902" name="Google Shape;1902;p100"/>
          <p:cNvCxnSpPr/>
          <p:nvPr/>
        </p:nvCxnSpPr>
        <p:spPr>
          <a:xfrm>
            <a:off x="3458150" y="2245375"/>
            <a:ext cx="0" cy="21054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903" name="Google Shape;1903;p100"/>
          <p:cNvSpPr txBox="1"/>
          <p:nvPr>
            <p:ph idx="1" type="body"/>
          </p:nvPr>
        </p:nvSpPr>
        <p:spPr>
          <a:xfrm>
            <a:off x="2066181" y="4578025"/>
            <a:ext cx="241800" cy="38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</a:t>
            </a:r>
            <a:endParaRPr sz="1600"/>
          </a:p>
        </p:txBody>
      </p:sp>
      <p:sp>
        <p:nvSpPr>
          <p:cNvPr id="1904" name="Google Shape;1904;p100"/>
          <p:cNvSpPr txBox="1"/>
          <p:nvPr>
            <p:ph idx="1" type="body"/>
          </p:nvPr>
        </p:nvSpPr>
        <p:spPr>
          <a:xfrm>
            <a:off x="3531816" y="3359756"/>
            <a:ext cx="546600" cy="38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0.84</a:t>
            </a:r>
            <a:endParaRPr sz="1600"/>
          </a:p>
        </p:txBody>
      </p:sp>
      <p:sp>
        <p:nvSpPr>
          <p:cNvPr id="1905" name="Google Shape;1905;p100"/>
          <p:cNvSpPr txBox="1"/>
          <p:nvPr>
            <p:ph idx="1" type="body"/>
          </p:nvPr>
        </p:nvSpPr>
        <p:spPr>
          <a:xfrm>
            <a:off x="4824000" y="759300"/>
            <a:ext cx="3996000" cy="29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Tusaale 1: Raadi qiimaha (value) x.</a:t>
            </a: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latin typeface="Lexend"/>
              </a:rPr>
              <a:t/>
            </a:r>
            <a:endParaRPr sz="2000">
              <a:solidFill>
                <a:srgbClr val="FF0000"/>
              </a:solidFill>
            </a:endParaRPr>
          </a:p>
        </p:txBody>
      </p:sp>
      <p:sp>
        <p:nvSpPr>
          <p:cNvPr id="1906" name="Google Shape;1906;p100"/>
          <p:cNvSpPr txBox="1"/>
          <p:nvPr/>
        </p:nvSpPr>
        <p:spPr>
          <a:xfrm flipH="1">
            <a:off x="6530908" y="1591610"/>
            <a:ext cx="856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6 cm</a:t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07" name="Google Shape;1907;p100"/>
          <p:cNvSpPr txBox="1"/>
          <p:nvPr/>
        </p:nvSpPr>
        <p:spPr>
          <a:xfrm flipH="1">
            <a:off x="5574654" y="2341554"/>
            <a:ext cx="939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>x cm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08" name="Google Shape;1908;p100"/>
          <p:cNvSpPr txBox="1"/>
          <p:nvPr/>
        </p:nvSpPr>
        <p:spPr>
          <a:xfrm>
            <a:off x="4826567" y="1824606"/>
            <a:ext cx="10308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soohor (opposite)</a:t>
            </a:r>
            <a:endParaRPr b="1"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909" name="Google Shape;1909;p100"/>
          <p:cNvCxnSpPr/>
          <p:nvPr/>
        </p:nvCxnSpPr>
        <p:spPr>
          <a:xfrm rot="10800000">
            <a:off x="5556117" y="2119981"/>
            <a:ext cx="354300" cy="3699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10" name="Google Shape;1910;p100"/>
          <p:cNvSpPr txBox="1"/>
          <p:nvPr/>
        </p:nvSpPr>
        <p:spPr>
          <a:xfrm>
            <a:off x="7349400" y="1215000"/>
            <a:ext cx="13944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ku xiga (adjacent)</a:t>
            </a:r>
            <a:endParaRPr b="1"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911" name="Google Shape;1911;p100"/>
          <p:cNvCxnSpPr/>
          <p:nvPr/>
        </p:nvCxnSpPr>
        <p:spPr>
          <a:xfrm flipH="1" rot="10800000">
            <a:off x="7085084" y="1489725"/>
            <a:ext cx="300000" cy="235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12" name="Google Shape;1912;p100"/>
          <p:cNvCxnSpPr/>
          <p:nvPr/>
        </p:nvCxnSpPr>
        <p:spPr>
          <a:xfrm>
            <a:off x="6211256" y="2119359"/>
            <a:ext cx="0" cy="1175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913" name="Google Shape;1913;p100"/>
          <p:cNvSpPr/>
          <p:nvPr/>
        </p:nvSpPr>
        <p:spPr>
          <a:xfrm flipH="1" rot="10800000">
            <a:off x="6329515" y="2151298"/>
            <a:ext cx="1369200" cy="11439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14" name="Google Shape;1914;p100"/>
          <p:cNvSpPr/>
          <p:nvPr/>
        </p:nvSpPr>
        <p:spPr>
          <a:xfrm rot="10800000">
            <a:off x="6329440" y="2140159"/>
            <a:ext cx="154800" cy="154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15" name="Google Shape;1915;p100"/>
          <p:cNvSpPr/>
          <p:nvPr/>
        </p:nvSpPr>
        <p:spPr>
          <a:xfrm rot="10800000">
            <a:off x="7317384" y="1746660"/>
            <a:ext cx="794700" cy="794700"/>
          </a:xfrm>
          <a:prstGeom prst="arc">
            <a:avLst>
              <a:gd fmla="val 19192067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16" name="Google Shape;1916;p100"/>
          <p:cNvSpPr txBox="1"/>
          <p:nvPr/>
        </p:nvSpPr>
        <p:spPr>
          <a:xfrm flipH="1">
            <a:off x="6827380" y="2087544"/>
            <a:ext cx="606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40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917" name="Google Shape;1917;p100"/>
          <p:cNvCxnSpPr/>
          <p:nvPr/>
        </p:nvCxnSpPr>
        <p:spPr>
          <a:xfrm>
            <a:off x="6329431" y="2017353"/>
            <a:ext cx="13566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918" name="Google Shape;1918;p100"/>
          <p:cNvCxnSpPr/>
          <p:nvPr/>
        </p:nvCxnSpPr>
        <p:spPr>
          <a:xfrm>
            <a:off x="656484" y="2227322"/>
            <a:ext cx="25971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919" name="Google Shape;1919;p100"/>
          <p:cNvSpPr txBox="1"/>
          <p:nvPr/>
        </p:nvSpPr>
        <p:spPr>
          <a:xfrm>
            <a:off x="4824000" y="3485125"/>
            <a:ext cx="3688200" cy="6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Ku xiga (adjacent) ee goobta cutubka (unit circle) wuxuu leeyahay dherer 1 cutub (unit).</a:t>
            </a:r>
            <a:r>
              <a:rPr b="1"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20" name="Google Shape;1920;p100"/>
          <p:cNvSpPr txBox="1"/>
          <p:nvPr/>
        </p:nvSpPr>
        <p:spPr>
          <a:xfrm>
            <a:off x="4824000" y="4216875"/>
            <a:ext cx="3587400" cy="6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Dhererka soohorta (opposite) ee saddexagalkaan wuxuu la mid yahay tan(θ).</a:t>
            </a:r>
            <a:r>
              <a:rPr b="1"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100">
                <a:solidFill>
                  <a:schemeClr val="accent2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i="1" lang="en-GB" sz="1100">
                <a:solidFill>
                  <a:schemeClr val="accent2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chemeClr val="accent2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4" name="Shape 1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5" name="Google Shape;1925;p101"/>
          <p:cNvGrpSpPr/>
          <p:nvPr/>
        </p:nvGrpSpPr>
        <p:grpSpPr>
          <a:xfrm>
            <a:off x="490500" y="824491"/>
            <a:ext cx="3316657" cy="3697110"/>
            <a:chOff x="490500" y="824491"/>
            <a:chExt cx="3316657" cy="3697110"/>
          </a:xfrm>
        </p:grpSpPr>
        <p:pic>
          <p:nvPicPr>
            <p:cNvPr id="1926" name="Google Shape;1926;p101"/>
            <p:cNvPicPr preferRelativeResize="0"/>
            <p:nvPr/>
          </p:nvPicPr>
          <p:blipFill rotWithShape="1">
            <a:blip r:embed="rId3">
              <a:alphaModFix/>
            </a:blip>
            <a:srcRect b="0" l="0" r="6855" t="10897"/>
            <a:stretch/>
          </p:blipFill>
          <p:spPr>
            <a:xfrm>
              <a:off x="490500" y="942750"/>
              <a:ext cx="3127524" cy="35788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927" name="Google Shape;1927;p101"/>
            <p:cNvCxnSpPr/>
            <p:nvPr/>
          </p:nvCxnSpPr>
          <p:spPr>
            <a:xfrm rot="10800000">
              <a:off x="702289" y="824491"/>
              <a:ext cx="0" cy="356100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28" name="Google Shape;1928;p101"/>
            <p:cNvCxnSpPr/>
            <p:nvPr/>
          </p:nvCxnSpPr>
          <p:spPr>
            <a:xfrm>
              <a:off x="696457" y="4370611"/>
              <a:ext cx="3110700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1929" name="Google Shape;1929;p101"/>
          <p:cNvSpPr txBox="1"/>
          <p:nvPr/>
        </p:nvSpPr>
        <p:spPr>
          <a:xfrm>
            <a:off x="416580" y="704823"/>
            <a:ext cx="2076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y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0" name="Google Shape;1930;p101"/>
          <p:cNvSpPr txBox="1"/>
          <p:nvPr/>
        </p:nvSpPr>
        <p:spPr>
          <a:xfrm>
            <a:off x="3699936" y="4362423"/>
            <a:ext cx="2076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1" name="Google Shape;1931;p101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taanjanta (tangent) ee goobta cutubka (unit circle)</a:t>
            </a:r>
            <a:endParaRPr/>
          </a:p>
        </p:txBody>
      </p:sp>
      <p:cxnSp>
        <p:nvCxnSpPr>
          <p:cNvPr id="1932" name="Google Shape;1932;p101"/>
          <p:cNvCxnSpPr/>
          <p:nvPr/>
        </p:nvCxnSpPr>
        <p:spPr>
          <a:xfrm>
            <a:off x="3258750" y="927650"/>
            <a:ext cx="0" cy="35778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33" name="Google Shape;1933;p101"/>
          <p:cNvSpPr/>
          <p:nvPr/>
        </p:nvSpPr>
        <p:spPr>
          <a:xfrm flipH="1">
            <a:off x="721200" y="2236199"/>
            <a:ext cx="2532000" cy="21156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34" name="Google Shape;1934;p101"/>
          <p:cNvSpPr/>
          <p:nvPr/>
        </p:nvSpPr>
        <p:spPr>
          <a:xfrm>
            <a:off x="3075791" y="4163849"/>
            <a:ext cx="183300" cy="1833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35" name="Google Shape;1935;p101"/>
          <p:cNvSpPr/>
          <p:nvPr/>
        </p:nvSpPr>
        <p:spPr>
          <a:xfrm>
            <a:off x="343856" y="3948298"/>
            <a:ext cx="794700" cy="794700"/>
          </a:xfrm>
          <a:prstGeom prst="arc">
            <a:avLst>
              <a:gd fmla="val 19192067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36" name="Google Shape;1936;p101"/>
          <p:cNvSpPr txBox="1"/>
          <p:nvPr/>
        </p:nvSpPr>
        <p:spPr>
          <a:xfrm>
            <a:off x="1119679" y="3951511"/>
            <a:ext cx="975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40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937" name="Google Shape;1937;p101"/>
          <p:cNvCxnSpPr/>
          <p:nvPr/>
        </p:nvCxnSpPr>
        <p:spPr>
          <a:xfrm>
            <a:off x="697032" y="4561324"/>
            <a:ext cx="25839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938" name="Google Shape;1938;p101"/>
          <p:cNvCxnSpPr/>
          <p:nvPr/>
        </p:nvCxnSpPr>
        <p:spPr>
          <a:xfrm>
            <a:off x="3458150" y="2245375"/>
            <a:ext cx="0" cy="21054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939" name="Google Shape;1939;p101"/>
          <p:cNvSpPr txBox="1"/>
          <p:nvPr>
            <p:ph idx="1" type="body"/>
          </p:nvPr>
        </p:nvSpPr>
        <p:spPr>
          <a:xfrm>
            <a:off x="2066181" y="4578025"/>
            <a:ext cx="241800" cy="38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</a:t>
            </a:r>
            <a:endParaRPr sz="1600"/>
          </a:p>
        </p:txBody>
      </p:sp>
      <p:sp>
        <p:nvSpPr>
          <p:cNvPr id="1940" name="Google Shape;1940;p101"/>
          <p:cNvSpPr txBox="1"/>
          <p:nvPr>
            <p:ph idx="1" type="body"/>
          </p:nvPr>
        </p:nvSpPr>
        <p:spPr>
          <a:xfrm>
            <a:off x="3531816" y="3359756"/>
            <a:ext cx="546600" cy="38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0.84</a:t>
            </a:r>
            <a:endParaRPr sz="1600"/>
          </a:p>
        </p:txBody>
      </p:sp>
      <p:sp>
        <p:nvSpPr>
          <p:cNvPr id="1941" name="Google Shape;1941;p101"/>
          <p:cNvSpPr txBox="1"/>
          <p:nvPr>
            <p:ph idx="1" type="body"/>
          </p:nvPr>
        </p:nvSpPr>
        <p:spPr>
          <a:xfrm>
            <a:off x="4824000" y="759300"/>
            <a:ext cx="3996000" cy="29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Tusaale 1: Soo hel qiimaha (value) x.</a:t>
            </a: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latin typeface="Lexend"/>
              </a:rPr>
              <a:t/>
            </a:r>
            <a:endParaRPr sz="2000">
              <a:solidFill>
                <a:srgbClr val="FF0000"/>
              </a:solidFill>
            </a:endParaRPr>
          </a:p>
        </p:txBody>
      </p:sp>
      <p:sp>
        <p:nvSpPr>
          <p:cNvPr id="1942" name="Google Shape;1942;p101"/>
          <p:cNvSpPr txBox="1"/>
          <p:nvPr/>
        </p:nvSpPr>
        <p:spPr>
          <a:xfrm flipH="1">
            <a:off x="6530908" y="1591610"/>
            <a:ext cx="856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6 cm</a:t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43" name="Google Shape;1943;p101"/>
          <p:cNvSpPr txBox="1"/>
          <p:nvPr/>
        </p:nvSpPr>
        <p:spPr>
          <a:xfrm flipH="1">
            <a:off x="5574654" y="2341554"/>
            <a:ext cx="939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>x cm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44" name="Google Shape;1944;p101"/>
          <p:cNvSpPr txBox="1"/>
          <p:nvPr/>
        </p:nvSpPr>
        <p:spPr>
          <a:xfrm>
            <a:off x="4826567" y="1824606"/>
            <a:ext cx="10308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soohor (opposite)</a:t>
            </a:r>
            <a:endParaRPr b="1"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945" name="Google Shape;1945;p101"/>
          <p:cNvCxnSpPr/>
          <p:nvPr/>
        </p:nvCxnSpPr>
        <p:spPr>
          <a:xfrm rot="10800000">
            <a:off x="5556117" y="2119981"/>
            <a:ext cx="354300" cy="3699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46" name="Google Shape;1946;p101"/>
          <p:cNvSpPr txBox="1"/>
          <p:nvPr/>
        </p:nvSpPr>
        <p:spPr>
          <a:xfrm>
            <a:off x="7349400" y="1215000"/>
            <a:ext cx="13944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Kalam"/>
                <a:ea typeface="Kalam"/>
                <a:cs typeface="Kalam"/>
                <a:sym typeface="Kalam"/>
              </a:rPr>
              <a:t>ku xiga (adjacent)</a:t>
            </a:r>
            <a:endParaRPr b="1"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947" name="Google Shape;1947;p101"/>
          <p:cNvCxnSpPr/>
          <p:nvPr/>
        </p:nvCxnSpPr>
        <p:spPr>
          <a:xfrm flipH="1" rot="10800000">
            <a:off x="7085084" y="1489725"/>
            <a:ext cx="300000" cy="235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48" name="Google Shape;1948;p101"/>
          <p:cNvCxnSpPr/>
          <p:nvPr/>
        </p:nvCxnSpPr>
        <p:spPr>
          <a:xfrm>
            <a:off x="6211256" y="2119359"/>
            <a:ext cx="0" cy="1175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949" name="Google Shape;1949;p101"/>
          <p:cNvSpPr/>
          <p:nvPr/>
        </p:nvSpPr>
        <p:spPr>
          <a:xfrm flipH="1" rot="10800000">
            <a:off x="6329515" y="2151298"/>
            <a:ext cx="1369200" cy="11439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50" name="Google Shape;1950;p101"/>
          <p:cNvSpPr/>
          <p:nvPr/>
        </p:nvSpPr>
        <p:spPr>
          <a:xfrm rot="10800000">
            <a:off x="6329440" y="2140159"/>
            <a:ext cx="154800" cy="154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51" name="Google Shape;1951;p101"/>
          <p:cNvSpPr/>
          <p:nvPr/>
        </p:nvSpPr>
        <p:spPr>
          <a:xfrm rot="10800000">
            <a:off x="7317384" y="1746660"/>
            <a:ext cx="794700" cy="794700"/>
          </a:xfrm>
          <a:prstGeom prst="arc">
            <a:avLst>
              <a:gd fmla="val 19192067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52" name="Google Shape;1952;p101"/>
          <p:cNvSpPr txBox="1"/>
          <p:nvPr/>
        </p:nvSpPr>
        <p:spPr>
          <a:xfrm flipH="1">
            <a:off x="6827380" y="2087544"/>
            <a:ext cx="606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  <a:ea typeface="Lexend"/>
                <a:cs typeface="Lexend"/>
                <a:sym typeface="Lexend"/>
              </a:rPr>
              <a:t>40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953" name="Google Shape;1953;p101"/>
          <p:cNvCxnSpPr/>
          <p:nvPr/>
        </p:nvCxnSpPr>
        <p:spPr>
          <a:xfrm>
            <a:off x="6329431" y="2017353"/>
            <a:ext cx="13566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954" name="Google Shape;1954;p101"/>
          <p:cNvCxnSpPr/>
          <p:nvPr/>
        </p:nvCxnSpPr>
        <p:spPr>
          <a:xfrm>
            <a:off x="656484" y="2227322"/>
            <a:ext cx="25971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955" name="Google Shape;1955;p101"/>
          <p:cNvSpPr txBox="1"/>
          <p:nvPr/>
        </p:nvSpPr>
        <p:spPr>
          <a:xfrm>
            <a:off x="4824000" y="3485125"/>
            <a:ext cx="3688200" cy="6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Isticmaal isku saamiyada (proportions) si aad u xisaabiso qiimaha (value) x.</a:t>
            </a: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56" name="Google Shape;1956;p101"/>
          <p:cNvSpPr txBox="1"/>
          <p:nvPr/>
        </p:nvSpPr>
        <p:spPr>
          <a:xfrm>
            <a:off x="5959100" y="4013273"/>
            <a:ext cx="1669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r>
              <a:rPr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 = 6 × 0.84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57" name="Google Shape;1957;p101"/>
          <p:cNvSpPr txBox="1"/>
          <p:nvPr/>
        </p:nvSpPr>
        <p:spPr>
          <a:xfrm>
            <a:off x="6086300" y="4470473"/>
            <a:ext cx="1138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 = 5.04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958" name="Google Shape;1958;p101"/>
          <p:cNvCxnSpPr/>
          <p:nvPr/>
        </p:nvCxnSpPr>
        <p:spPr>
          <a:xfrm flipH="1" rot="10800000">
            <a:off x="2316403" y="3585954"/>
            <a:ext cx="1494900" cy="1096200"/>
          </a:xfrm>
          <a:prstGeom prst="curvedConnector3">
            <a:avLst>
              <a:gd fmla="val 98316" name="adj1"/>
            </a:avLst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959" name="Google Shape;1959;p101"/>
          <p:cNvSpPr txBox="1"/>
          <p:nvPr/>
        </p:nvSpPr>
        <p:spPr>
          <a:xfrm>
            <a:off x="3758911" y="3959135"/>
            <a:ext cx="825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>× 0.84</a:t>
            </a:r>
            <a:endParaRPr sz="1600">
              <a:solidFill>
                <a:schemeClr val="accent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960" name="Google Shape;1960;p101"/>
          <p:cNvCxnSpPr>
            <a:stCxn id="1942" idx="3"/>
            <a:endCxn id="1943" idx="0"/>
          </p:cNvCxnSpPr>
          <p:nvPr/>
        </p:nvCxnSpPr>
        <p:spPr>
          <a:xfrm flipH="1">
            <a:off x="6044608" y="1822460"/>
            <a:ext cx="486300" cy="519000"/>
          </a:xfrm>
          <a:prstGeom prst="curvedConnector2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961" name="Google Shape;1961;p101"/>
          <p:cNvSpPr txBox="1"/>
          <p:nvPr/>
        </p:nvSpPr>
        <p:spPr>
          <a:xfrm>
            <a:off x="5740111" y="1520735"/>
            <a:ext cx="825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>× 0.84</a:t>
            </a:r>
            <a:endParaRPr sz="1600">
              <a:solidFill>
                <a:schemeClr val="accent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66"/>
          <p:cNvSpPr txBox="1"/>
          <p:nvPr>
            <p:ph idx="2" type="subTitle"/>
          </p:nvPr>
        </p:nvSpPr>
        <p:spPr>
          <a:xfrm>
            <a:off x="324000" y="2246641"/>
            <a:ext cx="8496000" cy="82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GB">
                <a:latin typeface="Lexend"/>
              </a:rPr>
              <a:t>Hypotenuse waa dhinaca saddexagalka xagal-qumman ee ka soo horjeeda xagasha qumman.</a:t>
            </a:r>
            <a:endParaRPr/>
          </a:p>
        </p:txBody>
      </p:sp>
      <p:sp>
        <p:nvSpPr>
          <p:cNvPr id="770" name="Google Shape;770;p66"/>
          <p:cNvSpPr txBox="1"/>
          <p:nvPr>
            <p:ph idx="1" type="subTitle"/>
          </p:nvPr>
        </p:nvSpPr>
        <p:spPr>
          <a:xfrm>
            <a:off x="324000" y="1125050"/>
            <a:ext cx="8496000" cy="73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GB">
                <a:latin typeface="Lexend"/>
              </a:rPr>
              <a:t>Radius waa qayb kasta oo xariiq ah oo isku xirta xarunta goobada iyo meel kasta oo ka mid ah wareegeeda.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5" name="Shape 1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" name="Google Shape;1966;p102"/>
          <p:cNvSpPr txBox="1"/>
          <p:nvPr>
            <p:ph idx="1" type="body"/>
          </p:nvPr>
        </p:nvSpPr>
        <p:spPr>
          <a:xfrm>
            <a:off x="4572000" y="759300"/>
            <a:ext cx="3989700" cy="52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</a:rPr>
              <a:t>Waa maxay qiimaha (value) x?</a:t>
            </a:r>
            <a:r>
              <a:rPr i="1" lang="en-GB" sz="18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800">
                <a:latin typeface="Lexend"/>
              </a:rPr>
              <a:t/>
            </a:r>
            <a:endParaRPr/>
          </a:p>
        </p:txBody>
      </p:sp>
      <p:sp>
        <p:nvSpPr>
          <p:cNvPr id="1967" name="Google Shape;1967;p102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GB">
                <a:latin typeface="Lexend"/>
              </a:rPr>
              <a:t>Isticmaalka taanjanta (tangent) ee goobta cutubka (unit circle)</a:t>
            </a:r>
            <a:endParaRPr/>
          </a:p>
        </p:txBody>
      </p:sp>
      <p:grpSp>
        <p:nvGrpSpPr>
          <p:cNvPr id="1968" name="Google Shape;1968;p102"/>
          <p:cNvGrpSpPr/>
          <p:nvPr/>
        </p:nvGrpSpPr>
        <p:grpSpPr>
          <a:xfrm>
            <a:off x="871500" y="824491"/>
            <a:ext cx="3316657" cy="3697110"/>
            <a:chOff x="490500" y="824491"/>
            <a:chExt cx="3316657" cy="3697110"/>
          </a:xfrm>
        </p:grpSpPr>
        <p:pic>
          <p:nvPicPr>
            <p:cNvPr id="1969" name="Google Shape;1969;p102"/>
            <p:cNvPicPr preferRelativeResize="0"/>
            <p:nvPr/>
          </p:nvPicPr>
          <p:blipFill rotWithShape="1">
            <a:blip r:embed="rId3">
              <a:alphaModFix/>
            </a:blip>
            <a:srcRect b="0" l="0" r="6855" t="10897"/>
            <a:stretch/>
          </p:blipFill>
          <p:spPr>
            <a:xfrm>
              <a:off x="490500" y="942750"/>
              <a:ext cx="3127524" cy="35788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970" name="Google Shape;1970;p102"/>
            <p:cNvCxnSpPr/>
            <p:nvPr/>
          </p:nvCxnSpPr>
          <p:spPr>
            <a:xfrm rot="10800000">
              <a:off x="702289" y="824491"/>
              <a:ext cx="0" cy="356100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71" name="Google Shape;1971;p102"/>
            <p:cNvCxnSpPr/>
            <p:nvPr/>
          </p:nvCxnSpPr>
          <p:spPr>
            <a:xfrm>
              <a:off x="696457" y="4370611"/>
              <a:ext cx="3110700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1972" name="Google Shape;1972;p102"/>
          <p:cNvSpPr txBox="1"/>
          <p:nvPr/>
        </p:nvSpPr>
        <p:spPr>
          <a:xfrm>
            <a:off x="797580" y="704823"/>
            <a:ext cx="2076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y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73" name="Google Shape;1973;p102"/>
          <p:cNvSpPr txBox="1"/>
          <p:nvPr/>
        </p:nvSpPr>
        <p:spPr>
          <a:xfrm>
            <a:off x="4080936" y="4362423"/>
            <a:ext cx="2076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974" name="Google Shape;1974;p102"/>
          <p:cNvCxnSpPr/>
          <p:nvPr/>
        </p:nvCxnSpPr>
        <p:spPr>
          <a:xfrm>
            <a:off x="3639750" y="927650"/>
            <a:ext cx="0" cy="35778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75" name="Google Shape;1975;p102"/>
          <p:cNvSpPr/>
          <p:nvPr/>
        </p:nvSpPr>
        <p:spPr>
          <a:xfrm flipH="1">
            <a:off x="1102200" y="2894875"/>
            <a:ext cx="2532000" cy="14568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76" name="Google Shape;1976;p102"/>
          <p:cNvSpPr/>
          <p:nvPr/>
        </p:nvSpPr>
        <p:spPr>
          <a:xfrm>
            <a:off x="3456791" y="4163849"/>
            <a:ext cx="183300" cy="1833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77" name="Google Shape;1977;p102"/>
          <p:cNvSpPr/>
          <p:nvPr/>
        </p:nvSpPr>
        <p:spPr>
          <a:xfrm>
            <a:off x="724856" y="3948298"/>
            <a:ext cx="794700" cy="794700"/>
          </a:xfrm>
          <a:prstGeom prst="arc">
            <a:avLst>
              <a:gd fmla="val 19854895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78" name="Google Shape;1978;p102"/>
          <p:cNvSpPr txBox="1"/>
          <p:nvPr/>
        </p:nvSpPr>
        <p:spPr>
          <a:xfrm>
            <a:off x="1500679" y="3951511"/>
            <a:ext cx="975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3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0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979" name="Google Shape;1979;p102"/>
          <p:cNvCxnSpPr/>
          <p:nvPr/>
        </p:nvCxnSpPr>
        <p:spPr>
          <a:xfrm>
            <a:off x="1078032" y="4561324"/>
            <a:ext cx="25839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980" name="Google Shape;1980;p102"/>
          <p:cNvSpPr txBox="1"/>
          <p:nvPr>
            <p:ph idx="1" type="body"/>
          </p:nvPr>
        </p:nvSpPr>
        <p:spPr>
          <a:xfrm>
            <a:off x="2447181" y="4578025"/>
            <a:ext cx="241800" cy="38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</a:t>
            </a:r>
            <a:endParaRPr sz="1600"/>
          </a:p>
        </p:txBody>
      </p:sp>
      <p:sp>
        <p:nvSpPr>
          <p:cNvPr id="1981" name="Google Shape;1981;p102"/>
          <p:cNvSpPr txBox="1"/>
          <p:nvPr>
            <p:ph idx="1" type="body"/>
          </p:nvPr>
        </p:nvSpPr>
        <p:spPr>
          <a:xfrm>
            <a:off x="371948" y="2770422"/>
            <a:ext cx="546600" cy="38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0.57</a:t>
            </a:r>
            <a:endParaRPr sz="1600"/>
          </a:p>
        </p:txBody>
      </p:sp>
      <p:cxnSp>
        <p:nvCxnSpPr>
          <p:cNvPr id="1982" name="Google Shape;1982;p102"/>
          <p:cNvCxnSpPr/>
          <p:nvPr/>
        </p:nvCxnSpPr>
        <p:spPr>
          <a:xfrm>
            <a:off x="785675" y="2906375"/>
            <a:ext cx="28488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983" name="Google Shape;1983;p102"/>
          <p:cNvSpPr/>
          <p:nvPr/>
        </p:nvSpPr>
        <p:spPr>
          <a:xfrm flipH="1">
            <a:off x="5341419" y="1599475"/>
            <a:ext cx="2182800" cy="12558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84" name="Google Shape;1984;p102"/>
          <p:cNvSpPr/>
          <p:nvPr/>
        </p:nvSpPr>
        <p:spPr>
          <a:xfrm>
            <a:off x="7371278" y="2693435"/>
            <a:ext cx="158100" cy="1581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85" name="Google Shape;1985;p102"/>
          <p:cNvSpPr/>
          <p:nvPr/>
        </p:nvSpPr>
        <p:spPr>
          <a:xfrm>
            <a:off x="5016126" y="2507613"/>
            <a:ext cx="685200" cy="685200"/>
          </a:xfrm>
          <a:prstGeom prst="arc">
            <a:avLst>
              <a:gd fmla="val 19854895" name="adj1"/>
              <a:gd fmla="val 0" name="adj2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86" name="Google Shape;1986;p102"/>
          <p:cNvSpPr txBox="1"/>
          <p:nvPr/>
        </p:nvSpPr>
        <p:spPr>
          <a:xfrm>
            <a:off x="5684949" y="2490116"/>
            <a:ext cx="84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30</a:t>
            </a:r>
            <a:r>
              <a:rPr lang="en-GB" sz="14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°</a:t>
            </a:r>
            <a:endParaRPr sz="16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987" name="Google Shape;1987;p102"/>
          <p:cNvCxnSpPr/>
          <p:nvPr/>
        </p:nvCxnSpPr>
        <p:spPr>
          <a:xfrm>
            <a:off x="5320592" y="3036091"/>
            <a:ext cx="2227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988" name="Google Shape;1988;p102"/>
          <p:cNvSpPr txBox="1"/>
          <p:nvPr>
            <p:ph idx="1" type="body"/>
          </p:nvPr>
        </p:nvSpPr>
        <p:spPr>
          <a:xfrm>
            <a:off x="6196075" y="3036989"/>
            <a:ext cx="744900" cy="32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</a:rPr>
              <a:t>10 cm</a:t>
            </a:r>
            <a:endParaRPr sz="2000"/>
          </a:p>
        </p:txBody>
      </p:sp>
      <p:cxnSp>
        <p:nvCxnSpPr>
          <p:cNvPr id="1989" name="Google Shape;1989;p102"/>
          <p:cNvCxnSpPr/>
          <p:nvPr/>
        </p:nvCxnSpPr>
        <p:spPr>
          <a:xfrm>
            <a:off x="7700500" y="1569195"/>
            <a:ext cx="0" cy="1307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990" name="Google Shape;1990;p102"/>
          <p:cNvSpPr txBox="1"/>
          <p:nvPr>
            <p:ph idx="1" type="body"/>
          </p:nvPr>
        </p:nvSpPr>
        <p:spPr>
          <a:xfrm>
            <a:off x="7771950" y="2102389"/>
            <a:ext cx="744900" cy="32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>
                <a:latin typeface="Lexend"/>
                <a:ea typeface="Times New Roman"/>
                <a:cs typeface="Times New Roman"/>
                <a:sym typeface="Times New Roman"/>
              </a:rPr>
              <a:t>x cm</a:t>
            </a:r>
            <a:r>
              <a:rPr lang="en-GB" sz="1800">
                <a:latin typeface="Lexend"/>
              </a:rPr>
              <a:t/>
            </a:r>
            <a:endParaRPr sz="2000"/>
          </a:p>
        </p:txBody>
      </p:sp>
      <p:sp>
        <p:nvSpPr>
          <p:cNvPr id="1991" name="Google Shape;1991;p102"/>
          <p:cNvSpPr txBox="1"/>
          <p:nvPr/>
        </p:nvSpPr>
        <p:spPr>
          <a:xfrm>
            <a:off x="5839075" y="3690425"/>
            <a:ext cx="1800900" cy="11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>= 10 × 0.57</a:t>
            </a:r>
            <a:endParaRPr sz="22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  = 5.7</a:t>
            </a:r>
            <a:endParaRPr sz="22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5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p103"/>
          <p:cNvSpPr txBox="1"/>
          <p:nvPr>
            <p:ph idx="1" type="body"/>
          </p:nvPr>
        </p:nvSpPr>
        <p:spPr>
          <a:xfrm>
            <a:off x="324000" y="759300"/>
            <a:ext cx="8496000" cy="38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1) Isticmaal qaybtan (sector) ee goobta cutubka (unit circle) si aad u hesho qiimaha (value) mid kasta oo aan la garanayn.</a:t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sp>
        <p:nvSpPr>
          <p:cNvPr id="1997" name="Google Shape;1997;p103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taanjanta (tangent) ee goobta cutubka (unit circle)</a:t>
            </a:r>
            <a:endParaRPr/>
          </a:p>
        </p:txBody>
      </p:sp>
      <p:grpSp>
        <p:nvGrpSpPr>
          <p:cNvPr id="1998" name="Google Shape;1998;p103"/>
          <p:cNvGrpSpPr/>
          <p:nvPr/>
        </p:nvGrpSpPr>
        <p:grpSpPr>
          <a:xfrm>
            <a:off x="490500" y="1100378"/>
            <a:ext cx="3316657" cy="3697110"/>
            <a:chOff x="490500" y="824491"/>
            <a:chExt cx="3316657" cy="3697110"/>
          </a:xfrm>
        </p:grpSpPr>
        <p:pic>
          <p:nvPicPr>
            <p:cNvPr id="1999" name="Google Shape;1999;p103"/>
            <p:cNvPicPr preferRelativeResize="0"/>
            <p:nvPr/>
          </p:nvPicPr>
          <p:blipFill rotWithShape="1">
            <a:blip r:embed="rId3">
              <a:alphaModFix/>
            </a:blip>
            <a:srcRect b="0" l="0" r="6855" t="10897"/>
            <a:stretch/>
          </p:blipFill>
          <p:spPr>
            <a:xfrm>
              <a:off x="490500" y="942750"/>
              <a:ext cx="3127524" cy="35788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000" name="Google Shape;2000;p103"/>
            <p:cNvCxnSpPr/>
            <p:nvPr/>
          </p:nvCxnSpPr>
          <p:spPr>
            <a:xfrm rot="10800000">
              <a:off x="702289" y="824491"/>
              <a:ext cx="0" cy="356100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01" name="Google Shape;2001;p103"/>
            <p:cNvCxnSpPr/>
            <p:nvPr/>
          </p:nvCxnSpPr>
          <p:spPr>
            <a:xfrm>
              <a:off x="696457" y="4370611"/>
              <a:ext cx="3110700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2002" name="Google Shape;2002;p103"/>
          <p:cNvSpPr txBox="1"/>
          <p:nvPr/>
        </p:nvSpPr>
        <p:spPr>
          <a:xfrm>
            <a:off x="333625" y="1023134"/>
            <a:ext cx="2076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y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03" name="Google Shape;2003;p103"/>
          <p:cNvSpPr txBox="1"/>
          <p:nvPr/>
        </p:nvSpPr>
        <p:spPr>
          <a:xfrm>
            <a:off x="3776136" y="4562111"/>
            <a:ext cx="2076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04" name="Google Shape;2004;p103"/>
          <p:cNvSpPr/>
          <p:nvPr/>
        </p:nvSpPr>
        <p:spPr>
          <a:xfrm flipH="1" rot="-17697">
            <a:off x="7155279" y="1149975"/>
            <a:ext cx="932412" cy="1078212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05" name="Google Shape;2005;p103"/>
          <p:cNvSpPr/>
          <p:nvPr/>
        </p:nvSpPr>
        <p:spPr>
          <a:xfrm flipH="1" rot="-8725">
            <a:off x="7962585" y="2108541"/>
            <a:ext cx="118200" cy="1182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06" name="Google Shape;2006;p103"/>
          <p:cNvSpPr/>
          <p:nvPr/>
        </p:nvSpPr>
        <p:spPr>
          <a:xfrm flipH="1" rot="-19349">
            <a:off x="7040685" y="2069848"/>
            <a:ext cx="319805" cy="319505"/>
          </a:xfrm>
          <a:prstGeom prst="arc">
            <a:avLst>
              <a:gd fmla="val 10637741" name="adj1"/>
              <a:gd fmla="val 14068037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07" name="Google Shape;2007;p103"/>
          <p:cNvSpPr txBox="1"/>
          <p:nvPr>
            <p:ph idx="1" type="body"/>
          </p:nvPr>
        </p:nvSpPr>
        <p:spPr>
          <a:xfrm>
            <a:off x="4345278" y="1098982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a)</a:t>
            </a:r>
            <a:endParaRPr sz="1800"/>
          </a:p>
        </p:txBody>
      </p:sp>
      <p:sp>
        <p:nvSpPr>
          <p:cNvPr id="2008" name="Google Shape;2008;p103"/>
          <p:cNvSpPr txBox="1"/>
          <p:nvPr>
            <p:ph idx="1" type="body"/>
          </p:nvPr>
        </p:nvSpPr>
        <p:spPr>
          <a:xfrm>
            <a:off x="6978915" y="1098982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b)</a:t>
            </a:r>
            <a:endParaRPr sz="1800"/>
          </a:p>
        </p:txBody>
      </p:sp>
      <p:sp>
        <p:nvSpPr>
          <p:cNvPr id="2009" name="Google Shape;2009;p103"/>
          <p:cNvSpPr txBox="1"/>
          <p:nvPr>
            <p:ph idx="1" type="body"/>
          </p:nvPr>
        </p:nvSpPr>
        <p:spPr>
          <a:xfrm>
            <a:off x="4345278" y="2927782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c)</a:t>
            </a:r>
            <a:endParaRPr sz="1800"/>
          </a:p>
        </p:txBody>
      </p:sp>
      <p:sp>
        <p:nvSpPr>
          <p:cNvPr id="2010" name="Google Shape;2010;p103"/>
          <p:cNvSpPr txBox="1"/>
          <p:nvPr>
            <p:ph idx="1" type="body"/>
          </p:nvPr>
        </p:nvSpPr>
        <p:spPr>
          <a:xfrm>
            <a:off x="6978915" y="2927782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d)</a:t>
            </a:r>
            <a:endParaRPr sz="1800"/>
          </a:p>
        </p:txBody>
      </p:sp>
      <p:cxnSp>
        <p:nvCxnSpPr>
          <p:cNvPr id="2011" name="Google Shape;2011;p103"/>
          <p:cNvCxnSpPr/>
          <p:nvPr/>
        </p:nvCxnSpPr>
        <p:spPr>
          <a:xfrm rot="10800000">
            <a:off x="7157725" y="2347825"/>
            <a:ext cx="9450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2012" name="Google Shape;2012;p103"/>
          <p:cNvCxnSpPr/>
          <p:nvPr/>
        </p:nvCxnSpPr>
        <p:spPr>
          <a:xfrm rot="10800000">
            <a:off x="8179475" y="1145425"/>
            <a:ext cx="0" cy="10971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013" name="Google Shape;2013;p103"/>
          <p:cNvSpPr txBox="1"/>
          <p:nvPr>
            <p:ph idx="1" type="body"/>
          </p:nvPr>
        </p:nvSpPr>
        <p:spPr>
          <a:xfrm flipH="1">
            <a:off x="7369861" y="1990495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50°</a:t>
            </a:r>
            <a:endParaRPr sz="1600"/>
          </a:p>
        </p:txBody>
      </p:sp>
      <p:sp>
        <p:nvSpPr>
          <p:cNvPr id="2014" name="Google Shape;2014;p103"/>
          <p:cNvSpPr/>
          <p:nvPr/>
        </p:nvSpPr>
        <p:spPr>
          <a:xfrm flipH="1" rot="-17378">
            <a:off x="4609996" y="1231798"/>
            <a:ext cx="1008913" cy="1166712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15" name="Google Shape;2015;p103"/>
          <p:cNvSpPr/>
          <p:nvPr/>
        </p:nvSpPr>
        <p:spPr>
          <a:xfrm flipH="1" rot="-8070">
            <a:off x="5483682" y="2269073"/>
            <a:ext cx="127800" cy="127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2016" name="Google Shape;2016;p103"/>
          <p:cNvCxnSpPr/>
          <p:nvPr/>
        </p:nvCxnSpPr>
        <p:spPr>
          <a:xfrm>
            <a:off x="4598025" y="2489179"/>
            <a:ext cx="10188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017" name="Google Shape;2017;p103"/>
          <p:cNvSpPr txBox="1"/>
          <p:nvPr>
            <p:ph idx="1" type="body"/>
          </p:nvPr>
        </p:nvSpPr>
        <p:spPr>
          <a:xfrm flipH="1">
            <a:off x="4842121" y="2156006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50°</a:t>
            </a:r>
            <a:endParaRPr sz="1600"/>
          </a:p>
        </p:txBody>
      </p:sp>
      <p:sp>
        <p:nvSpPr>
          <p:cNvPr id="2018" name="Google Shape;2018;p103"/>
          <p:cNvSpPr/>
          <p:nvPr/>
        </p:nvSpPr>
        <p:spPr>
          <a:xfrm flipH="1" rot="-17889">
            <a:off x="4472590" y="2227144"/>
            <a:ext cx="345905" cy="345605"/>
          </a:xfrm>
          <a:prstGeom prst="arc">
            <a:avLst>
              <a:gd fmla="val 10637741" name="adj1"/>
              <a:gd fmla="val 14068037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19" name="Google Shape;2019;p103"/>
          <p:cNvSpPr txBox="1"/>
          <p:nvPr/>
        </p:nvSpPr>
        <p:spPr>
          <a:xfrm>
            <a:off x="4290600" y="4267025"/>
            <a:ext cx="3286800" cy="5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  <a:ea typeface="Lexend"/>
                <a:cs typeface="Lexend"/>
                <a:sym typeface="Lexend"/>
              </a:rPr>
              <a:t>Ku xidh nooca is-dhexgalka (interactive version): goobta cutubka (unit circle) ee rubaca koowaad (first quadrant)🖇</a:t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b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-GB" sz="1100" u="sng">
                <a:solidFill>
                  <a:srgbClr val="374CF1"/>
                </a:solidFill>
                <a:latin typeface="Lexend"/>
                <a:ea typeface="Lexend"/>
                <a:cs typeface="Lexend"/>
                <a:sym typeface="Lexen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/>
            </a:r>
            <a:r>
              <a:rPr lang="en-GB" sz="11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18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2020" name="Google Shape;2020;p103"/>
          <p:cNvCxnSpPr/>
          <p:nvPr/>
        </p:nvCxnSpPr>
        <p:spPr>
          <a:xfrm rot="10800000">
            <a:off x="5745557" y="1216825"/>
            <a:ext cx="0" cy="11781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021" name="Google Shape;2021;p103"/>
          <p:cNvSpPr/>
          <p:nvPr/>
        </p:nvSpPr>
        <p:spPr>
          <a:xfrm rot="7213603">
            <a:off x="7212248" y="3467535"/>
            <a:ext cx="1331882" cy="736164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22" name="Google Shape;2022;p103"/>
          <p:cNvSpPr/>
          <p:nvPr/>
        </p:nvSpPr>
        <p:spPr>
          <a:xfrm rot="7210779">
            <a:off x="7854187" y="3106846"/>
            <a:ext cx="112788" cy="115803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23" name="Google Shape;2023;p103"/>
          <p:cNvSpPr/>
          <p:nvPr/>
        </p:nvSpPr>
        <p:spPr>
          <a:xfrm rot="-1471793">
            <a:off x="4759120" y="2866998"/>
            <a:ext cx="1473380" cy="655539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24" name="Google Shape;2024;p103"/>
          <p:cNvSpPr/>
          <p:nvPr/>
        </p:nvSpPr>
        <p:spPr>
          <a:xfrm rot="-1475534">
            <a:off x="4930121" y="3653498"/>
            <a:ext cx="124712" cy="124712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25" name="Google Shape;2025;p103"/>
          <p:cNvSpPr/>
          <p:nvPr/>
        </p:nvSpPr>
        <p:spPr>
          <a:xfrm rot="198685">
            <a:off x="6004914" y="2889883"/>
            <a:ext cx="586880" cy="586264"/>
          </a:xfrm>
          <a:prstGeom prst="arc">
            <a:avLst>
              <a:gd fmla="val 9041640" name="adj1"/>
              <a:gd fmla="val 10650851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26" name="Google Shape;2026;p103"/>
          <p:cNvSpPr/>
          <p:nvPr/>
        </p:nvSpPr>
        <p:spPr>
          <a:xfrm rot="10800000">
            <a:off x="6934379" y="3943670"/>
            <a:ext cx="604500" cy="573300"/>
          </a:xfrm>
          <a:prstGeom prst="arc">
            <a:avLst>
              <a:gd fmla="val 7118110" name="adj1"/>
              <a:gd fmla="val 8690147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2027" name="Google Shape;2027;p103"/>
          <p:cNvCxnSpPr/>
          <p:nvPr/>
        </p:nvCxnSpPr>
        <p:spPr>
          <a:xfrm rot="201593">
            <a:off x="4558131" y="3250622"/>
            <a:ext cx="307128" cy="595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2028" name="Google Shape;2028;p103"/>
          <p:cNvCxnSpPr/>
          <p:nvPr/>
        </p:nvCxnSpPr>
        <p:spPr>
          <a:xfrm flipH="1" rot="199302">
            <a:off x="5014795" y="3235131"/>
            <a:ext cx="1330636" cy="687242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2029" name="Google Shape;2029;p103"/>
          <p:cNvCxnSpPr/>
          <p:nvPr/>
        </p:nvCxnSpPr>
        <p:spPr>
          <a:xfrm rot="10800000">
            <a:off x="7938999" y="3013785"/>
            <a:ext cx="651600" cy="3504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2030" name="Google Shape;2030;p103"/>
          <p:cNvCxnSpPr/>
          <p:nvPr/>
        </p:nvCxnSpPr>
        <p:spPr>
          <a:xfrm flipH="1" rot="10800000">
            <a:off x="7137767" y="3010957"/>
            <a:ext cx="675900" cy="11595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031" name="Google Shape;2031;p103"/>
          <p:cNvSpPr txBox="1"/>
          <p:nvPr>
            <p:ph idx="1" type="body"/>
          </p:nvPr>
        </p:nvSpPr>
        <p:spPr>
          <a:xfrm flipH="1" rot="1954">
            <a:off x="5572387" y="3611676"/>
            <a:ext cx="5277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9</a:t>
            </a:r>
            <a:r>
              <a:rPr lang="en-GB" sz="1400">
                <a:latin typeface="Lexend"/>
              </a:rPr>
              <a:t> m</a:t>
            </a:r>
            <a:endParaRPr sz="1600"/>
          </a:p>
        </p:txBody>
      </p:sp>
      <p:sp>
        <p:nvSpPr>
          <p:cNvPr id="2032" name="Google Shape;2032;p103"/>
          <p:cNvSpPr txBox="1"/>
          <p:nvPr>
            <p:ph idx="1" type="body"/>
          </p:nvPr>
        </p:nvSpPr>
        <p:spPr>
          <a:xfrm flipH="1">
            <a:off x="8179475" y="2923125"/>
            <a:ext cx="527700" cy="24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4</a:t>
            </a:r>
            <a:r>
              <a:rPr lang="en-GB" sz="1400">
                <a:latin typeface="Lexend"/>
              </a:rPr>
              <a:t> m</a:t>
            </a:r>
            <a:endParaRPr sz="1600"/>
          </a:p>
        </p:txBody>
      </p:sp>
      <p:sp>
        <p:nvSpPr>
          <p:cNvPr id="2033" name="Google Shape;2033;p103"/>
          <p:cNvSpPr txBox="1"/>
          <p:nvPr>
            <p:ph idx="1" type="body"/>
          </p:nvPr>
        </p:nvSpPr>
        <p:spPr>
          <a:xfrm flipH="1" rot="1790">
            <a:off x="5578145" y="3195008"/>
            <a:ext cx="5760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2</a:t>
            </a:r>
            <a:r>
              <a:rPr lang="en-GB" sz="1400">
                <a:latin typeface="Lexend"/>
              </a:rPr>
              <a:t>0°</a:t>
            </a:r>
            <a:endParaRPr sz="1600"/>
          </a:p>
        </p:txBody>
      </p:sp>
      <p:sp>
        <p:nvSpPr>
          <p:cNvPr id="2034" name="Google Shape;2034;p103"/>
          <p:cNvSpPr txBox="1"/>
          <p:nvPr>
            <p:ph idx="1" type="body"/>
          </p:nvPr>
        </p:nvSpPr>
        <p:spPr>
          <a:xfrm flipH="1" rot="1790">
            <a:off x="7491741" y="3735016"/>
            <a:ext cx="5760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3</a:t>
            </a:r>
            <a:r>
              <a:rPr lang="en-GB" sz="1400">
                <a:latin typeface="Lexend"/>
              </a:rPr>
              <a:t>0°</a:t>
            </a:r>
            <a:endParaRPr sz="1600"/>
          </a:p>
        </p:txBody>
      </p:sp>
      <p:sp>
        <p:nvSpPr>
          <p:cNvPr id="2035" name="Google Shape;2035;p103"/>
          <p:cNvSpPr txBox="1"/>
          <p:nvPr>
            <p:ph idx="1" type="body"/>
          </p:nvPr>
        </p:nvSpPr>
        <p:spPr>
          <a:xfrm flipH="1">
            <a:off x="4335526" y="3429856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c</a:t>
            </a:r>
            <a:r>
              <a:rPr lang="en-GB" sz="1100">
                <a:latin typeface="Lexend"/>
              </a:rPr>
              <a:t> m</a:t>
            </a:r>
            <a:endParaRPr sz="1600"/>
          </a:p>
        </p:txBody>
      </p:sp>
      <p:sp>
        <p:nvSpPr>
          <p:cNvPr id="2036" name="Google Shape;2036;p103"/>
          <p:cNvSpPr txBox="1"/>
          <p:nvPr>
            <p:ph idx="1" type="body"/>
          </p:nvPr>
        </p:nvSpPr>
        <p:spPr>
          <a:xfrm flipH="1">
            <a:off x="7114394" y="3306369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d</a:t>
            </a:r>
            <a:r>
              <a:rPr lang="en-GB" sz="1100">
                <a:latin typeface="Lexend"/>
              </a:rPr>
              <a:t> m</a:t>
            </a:r>
            <a:endParaRPr sz="1600"/>
          </a:p>
        </p:txBody>
      </p:sp>
      <p:sp>
        <p:nvSpPr>
          <p:cNvPr id="2037" name="Google Shape;2037;p103"/>
          <p:cNvSpPr txBox="1"/>
          <p:nvPr>
            <p:ph idx="1" type="body"/>
          </p:nvPr>
        </p:nvSpPr>
        <p:spPr>
          <a:xfrm flipH="1">
            <a:off x="8219410" y="1642182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10 m</a:t>
            </a:r>
            <a:endParaRPr sz="1600"/>
          </a:p>
        </p:txBody>
      </p:sp>
      <p:sp>
        <p:nvSpPr>
          <p:cNvPr id="2038" name="Google Shape;2038;p103"/>
          <p:cNvSpPr txBox="1"/>
          <p:nvPr>
            <p:ph idx="1" type="body"/>
          </p:nvPr>
        </p:nvSpPr>
        <p:spPr>
          <a:xfrm flipH="1">
            <a:off x="7464345" y="2337426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b</a:t>
            </a:r>
            <a:r>
              <a:rPr lang="en-GB" sz="1100">
                <a:latin typeface="Lexend"/>
              </a:rPr>
              <a:t> m</a:t>
            </a:r>
            <a:endParaRPr sz="1600"/>
          </a:p>
        </p:txBody>
      </p:sp>
      <p:sp>
        <p:nvSpPr>
          <p:cNvPr id="2039" name="Google Shape;2039;p103"/>
          <p:cNvSpPr txBox="1"/>
          <p:nvPr>
            <p:ph idx="1" type="body"/>
          </p:nvPr>
        </p:nvSpPr>
        <p:spPr>
          <a:xfrm flipH="1">
            <a:off x="5823566" y="1706550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a</a:t>
            </a:r>
            <a:r>
              <a:rPr lang="en-GB" sz="1100">
                <a:latin typeface="Lexend"/>
              </a:rPr>
              <a:t> m</a:t>
            </a:r>
            <a:endParaRPr sz="1600"/>
          </a:p>
        </p:txBody>
      </p:sp>
      <p:sp>
        <p:nvSpPr>
          <p:cNvPr id="2040" name="Google Shape;2040;p103"/>
          <p:cNvSpPr txBox="1"/>
          <p:nvPr>
            <p:ph idx="1" type="body"/>
          </p:nvPr>
        </p:nvSpPr>
        <p:spPr>
          <a:xfrm flipH="1">
            <a:off x="4945839" y="2478328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10 m</a:t>
            </a:r>
            <a:endParaRPr sz="16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p104"/>
          <p:cNvSpPr txBox="1"/>
          <p:nvPr>
            <p:ph idx="1" type="body"/>
          </p:nvPr>
        </p:nvSpPr>
        <p:spPr>
          <a:xfrm>
            <a:off x="324000" y="759300"/>
            <a:ext cx="8237700" cy="45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1) Isticmaal qaybtan (sector) ee goobta cutubka (unit circle) si aad u hesho qiimaha (value) mid kasta oo aan la garanayn.</a:t>
            </a:r>
            <a:endParaRPr sz="1800"/>
          </a:p>
        </p:txBody>
      </p:sp>
      <p:sp>
        <p:nvSpPr>
          <p:cNvPr id="2046" name="Google Shape;2046;p104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Isticmaalka taanjanta (tangent) ee goobta cutubka (unit circle)</a:t>
            </a:r>
            <a:endParaRPr/>
          </a:p>
        </p:txBody>
      </p:sp>
      <p:grpSp>
        <p:nvGrpSpPr>
          <p:cNvPr id="2047" name="Google Shape;2047;p104"/>
          <p:cNvGrpSpPr/>
          <p:nvPr/>
        </p:nvGrpSpPr>
        <p:grpSpPr>
          <a:xfrm>
            <a:off x="490500" y="1100378"/>
            <a:ext cx="3316657" cy="3697110"/>
            <a:chOff x="490500" y="824491"/>
            <a:chExt cx="3316657" cy="3697110"/>
          </a:xfrm>
        </p:grpSpPr>
        <p:pic>
          <p:nvPicPr>
            <p:cNvPr id="2048" name="Google Shape;2048;p104"/>
            <p:cNvPicPr preferRelativeResize="0"/>
            <p:nvPr/>
          </p:nvPicPr>
          <p:blipFill rotWithShape="1">
            <a:blip r:embed="rId3">
              <a:alphaModFix/>
            </a:blip>
            <a:srcRect b="0" l="0" r="6855" t="10897"/>
            <a:stretch/>
          </p:blipFill>
          <p:spPr>
            <a:xfrm>
              <a:off x="490500" y="942750"/>
              <a:ext cx="3127524" cy="35788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049" name="Google Shape;2049;p104"/>
            <p:cNvCxnSpPr/>
            <p:nvPr/>
          </p:nvCxnSpPr>
          <p:spPr>
            <a:xfrm rot="10800000">
              <a:off x="702289" y="824491"/>
              <a:ext cx="0" cy="356100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50" name="Google Shape;2050;p104"/>
            <p:cNvCxnSpPr/>
            <p:nvPr/>
          </p:nvCxnSpPr>
          <p:spPr>
            <a:xfrm>
              <a:off x="696457" y="4370611"/>
              <a:ext cx="3110700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cxnSp>
        <p:nvCxnSpPr>
          <p:cNvPr id="2051" name="Google Shape;2051;p104"/>
          <p:cNvCxnSpPr/>
          <p:nvPr/>
        </p:nvCxnSpPr>
        <p:spPr>
          <a:xfrm>
            <a:off x="3258750" y="1203537"/>
            <a:ext cx="0" cy="35778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52" name="Google Shape;2052;p104"/>
          <p:cNvSpPr txBox="1"/>
          <p:nvPr/>
        </p:nvSpPr>
        <p:spPr>
          <a:xfrm>
            <a:off x="333625" y="1023134"/>
            <a:ext cx="2076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y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3" name="Google Shape;2053;p104"/>
          <p:cNvSpPr txBox="1"/>
          <p:nvPr/>
        </p:nvSpPr>
        <p:spPr>
          <a:xfrm>
            <a:off x="3776136" y="4562111"/>
            <a:ext cx="2076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solidFill>
                  <a:schemeClr val="dk1"/>
                </a:solidFill>
                <a:latin typeface="Lexend"/>
                <a:ea typeface="Times New Roman"/>
                <a:cs typeface="Times New Roman"/>
                <a:sym typeface="Times New Roman"/>
              </a:rPr>
              <a:t>x</a:t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4" name="Google Shape;2054;p104"/>
          <p:cNvSpPr/>
          <p:nvPr/>
        </p:nvSpPr>
        <p:spPr>
          <a:xfrm flipH="1" rot="-17697">
            <a:off x="7155279" y="1149975"/>
            <a:ext cx="932412" cy="1078212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55" name="Google Shape;2055;p104"/>
          <p:cNvSpPr/>
          <p:nvPr/>
        </p:nvSpPr>
        <p:spPr>
          <a:xfrm flipH="1" rot="-8725">
            <a:off x="7962585" y="2108541"/>
            <a:ext cx="118200" cy="1182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56" name="Google Shape;2056;p104"/>
          <p:cNvSpPr/>
          <p:nvPr/>
        </p:nvSpPr>
        <p:spPr>
          <a:xfrm flipH="1" rot="-19349">
            <a:off x="7040685" y="2069848"/>
            <a:ext cx="319805" cy="319505"/>
          </a:xfrm>
          <a:prstGeom prst="arc">
            <a:avLst>
              <a:gd fmla="val 10637741" name="adj1"/>
              <a:gd fmla="val 14068037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57" name="Google Shape;2057;p104"/>
          <p:cNvSpPr txBox="1"/>
          <p:nvPr>
            <p:ph idx="1" type="body"/>
          </p:nvPr>
        </p:nvSpPr>
        <p:spPr>
          <a:xfrm>
            <a:off x="4345278" y="1098982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a)</a:t>
            </a:r>
            <a:endParaRPr sz="1800"/>
          </a:p>
        </p:txBody>
      </p:sp>
      <p:sp>
        <p:nvSpPr>
          <p:cNvPr id="2058" name="Google Shape;2058;p104"/>
          <p:cNvSpPr txBox="1"/>
          <p:nvPr>
            <p:ph idx="1" type="body"/>
          </p:nvPr>
        </p:nvSpPr>
        <p:spPr>
          <a:xfrm>
            <a:off x="6978915" y="1098982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b)</a:t>
            </a:r>
            <a:endParaRPr sz="1800"/>
          </a:p>
        </p:txBody>
      </p:sp>
      <p:sp>
        <p:nvSpPr>
          <p:cNvPr id="2059" name="Google Shape;2059;p104"/>
          <p:cNvSpPr txBox="1"/>
          <p:nvPr>
            <p:ph idx="1" type="body"/>
          </p:nvPr>
        </p:nvSpPr>
        <p:spPr>
          <a:xfrm>
            <a:off x="4345278" y="3232582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c)</a:t>
            </a:r>
            <a:endParaRPr sz="1800"/>
          </a:p>
        </p:txBody>
      </p:sp>
      <p:sp>
        <p:nvSpPr>
          <p:cNvPr id="2060" name="Google Shape;2060;p104"/>
          <p:cNvSpPr txBox="1"/>
          <p:nvPr>
            <p:ph idx="1" type="body"/>
          </p:nvPr>
        </p:nvSpPr>
        <p:spPr>
          <a:xfrm>
            <a:off x="6995565" y="3242407"/>
            <a:ext cx="249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d)</a:t>
            </a:r>
            <a:endParaRPr sz="1800"/>
          </a:p>
        </p:txBody>
      </p:sp>
      <p:cxnSp>
        <p:nvCxnSpPr>
          <p:cNvPr id="2061" name="Google Shape;2061;p104"/>
          <p:cNvCxnSpPr/>
          <p:nvPr/>
        </p:nvCxnSpPr>
        <p:spPr>
          <a:xfrm rot="10800000">
            <a:off x="7157725" y="2347825"/>
            <a:ext cx="9450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2062" name="Google Shape;2062;p104"/>
          <p:cNvCxnSpPr/>
          <p:nvPr/>
        </p:nvCxnSpPr>
        <p:spPr>
          <a:xfrm rot="10800000">
            <a:off x="8179475" y="1145425"/>
            <a:ext cx="0" cy="10971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063" name="Google Shape;2063;p104"/>
          <p:cNvSpPr txBox="1"/>
          <p:nvPr>
            <p:ph idx="1" type="body"/>
          </p:nvPr>
        </p:nvSpPr>
        <p:spPr>
          <a:xfrm flipH="1">
            <a:off x="7369861" y="1990495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50°</a:t>
            </a:r>
            <a:endParaRPr sz="1600"/>
          </a:p>
        </p:txBody>
      </p:sp>
      <p:sp>
        <p:nvSpPr>
          <p:cNvPr id="2064" name="Google Shape;2064;p104"/>
          <p:cNvSpPr/>
          <p:nvPr/>
        </p:nvSpPr>
        <p:spPr>
          <a:xfrm flipH="1" rot="-17378">
            <a:off x="4609996" y="1231798"/>
            <a:ext cx="1008913" cy="1166712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65" name="Google Shape;2065;p104"/>
          <p:cNvSpPr/>
          <p:nvPr/>
        </p:nvSpPr>
        <p:spPr>
          <a:xfrm flipH="1" rot="-8070">
            <a:off x="5483682" y="2269073"/>
            <a:ext cx="127800" cy="127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2066" name="Google Shape;2066;p104"/>
          <p:cNvCxnSpPr/>
          <p:nvPr/>
        </p:nvCxnSpPr>
        <p:spPr>
          <a:xfrm>
            <a:off x="4598025" y="2489179"/>
            <a:ext cx="10188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067" name="Google Shape;2067;p104"/>
          <p:cNvSpPr txBox="1"/>
          <p:nvPr>
            <p:ph idx="1" type="body"/>
          </p:nvPr>
        </p:nvSpPr>
        <p:spPr>
          <a:xfrm flipH="1">
            <a:off x="4842121" y="2156006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50°</a:t>
            </a:r>
            <a:endParaRPr sz="1600"/>
          </a:p>
        </p:txBody>
      </p:sp>
      <p:sp>
        <p:nvSpPr>
          <p:cNvPr id="2068" name="Google Shape;2068;p104"/>
          <p:cNvSpPr/>
          <p:nvPr/>
        </p:nvSpPr>
        <p:spPr>
          <a:xfrm flipH="1" rot="-17889">
            <a:off x="4472590" y="2227144"/>
            <a:ext cx="345905" cy="345605"/>
          </a:xfrm>
          <a:prstGeom prst="arc">
            <a:avLst>
              <a:gd fmla="val 10637741" name="adj1"/>
              <a:gd fmla="val 14068037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69" name="Google Shape;2069;p104"/>
          <p:cNvSpPr txBox="1"/>
          <p:nvPr>
            <p:ph idx="1" type="body"/>
          </p:nvPr>
        </p:nvSpPr>
        <p:spPr>
          <a:xfrm flipH="1">
            <a:off x="8219410" y="1642182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10 m</a:t>
            </a:r>
            <a:endParaRPr sz="1600"/>
          </a:p>
        </p:txBody>
      </p:sp>
      <p:sp>
        <p:nvSpPr>
          <p:cNvPr id="2070" name="Google Shape;2070;p104"/>
          <p:cNvSpPr txBox="1"/>
          <p:nvPr>
            <p:ph idx="1" type="body"/>
          </p:nvPr>
        </p:nvSpPr>
        <p:spPr>
          <a:xfrm flipH="1">
            <a:off x="7464345" y="2337426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b</a:t>
            </a:r>
            <a:r>
              <a:rPr lang="en-GB" sz="1100">
                <a:latin typeface="Lexend"/>
              </a:rPr>
              <a:t> m</a:t>
            </a:r>
            <a:endParaRPr sz="1600"/>
          </a:p>
        </p:txBody>
      </p:sp>
      <p:sp>
        <p:nvSpPr>
          <p:cNvPr id="2071" name="Google Shape;2071;p104"/>
          <p:cNvSpPr txBox="1"/>
          <p:nvPr>
            <p:ph idx="1" type="body"/>
          </p:nvPr>
        </p:nvSpPr>
        <p:spPr>
          <a:xfrm flipH="1">
            <a:off x="5823566" y="1706550"/>
            <a:ext cx="6237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a</a:t>
            </a:r>
            <a:r>
              <a:rPr lang="en-GB" sz="1100">
                <a:latin typeface="Lexend"/>
              </a:rPr>
              <a:t> m</a:t>
            </a:r>
            <a:endParaRPr sz="1600"/>
          </a:p>
        </p:txBody>
      </p:sp>
      <p:cxnSp>
        <p:nvCxnSpPr>
          <p:cNvPr id="2072" name="Google Shape;2072;p104"/>
          <p:cNvCxnSpPr/>
          <p:nvPr/>
        </p:nvCxnSpPr>
        <p:spPr>
          <a:xfrm rot="10800000">
            <a:off x="5745557" y="1216825"/>
            <a:ext cx="0" cy="11781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073" name="Google Shape;2073;p104"/>
          <p:cNvSpPr txBox="1"/>
          <p:nvPr>
            <p:ph idx="1" type="body"/>
          </p:nvPr>
        </p:nvSpPr>
        <p:spPr>
          <a:xfrm flipH="1">
            <a:off x="4945839" y="2478328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10 m</a:t>
            </a:r>
            <a:endParaRPr sz="1600"/>
          </a:p>
        </p:txBody>
      </p:sp>
      <p:sp>
        <p:nvSpPr>
          <p:cNvPr id="2074" name="Google Shape;2074;p104"/>
          <p:cNvSpPr/>
          <p:nvPr/>
        </p:nvSpPr>
        <p:spPr>
          <a:xfrm rot="7213603">
            <a:off x="7212248" y="3772335"/>
            <a:ext cx="1331882" cy="736164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75" name="Google Shape;2075;p104"/>
          <p:cNvSpPr/>
          <p:nvPr/>
        </p:nvSpPr>
        <p:spPr>
          <a:xfrm rot="7210779">
            <a:off x="7854187" y="3411646"/>
            <a:ext cx="112788" cy="115803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76" name="Google Shape;2076;p104"/>
          <p:cNvSpPr/>
          <p:nvPr/>
        </p:nvSpPr>
        <p:spPr>
          <a:xfrm rot="-1471793">
            <a:off x="4759120" y="3171798"/>
            <a:ext cx="1473380" cy="655539"/>
          </a:xfrm>
          <a:prstGeom prst="rtTriangl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77" name="Google Shape;2077;p104"/>
          <p:cNvSpPr/>
          <p:nvPr/>
        </p:nvSpPr>
        <p:spPr>
          <a:xfrm rot="-1475534">
            <a:off x="4930121" y="3958298"/>
            <a:ext cx="124712" cy="124712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78" name="Google Shape;2078;p104"/>
          <p:cNvSpPr/>
          <p:nvPr/>
        </p:nvSpPr>
        <p:spPr>
          <a:xfrm rot="198685">
            <a:off x="6004914" y="3194683"/>
            <a:ext cx="586880" cy="586264"/>
          </a:xfrm>
          <a:prstGeom prst="arc">
            <a:avLst>
              <a:gd fmla="val 9041640" name="adj1"/>
              <a:gd fmla="val 10650851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79" name="Google Shape;2079;p104"/>
          <p:cNvSpPr/>
          <p:nvPr/>
        </p:nvSpPr>
        <p:spPr>
          <a:xfrm rot="10800000">
            <a:off x="6934379" y="4248470"/>
            <a:ext cx="604500" cy="573300"/>
          </a:xfrm>
          <a:prstGeom prst="arc">
            <a:avLst>
              <a:gd fmla="val 7118110" name="adj1"/>
              <a:gd fmla="val 8690147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2080" name="Google Shape;2080;p104"/>
          <p:cNvCxnSpPr/>
          <p:nvPr/>
        </p:nvCxnSpPr>
        <p:spPr>
          <a:xfrm rot="201593">
            <a:off x="4558131" y="3555422"/>
            <a:ext cx="307128" cy="595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2081" name="Google Shape;2081;p104"/>
          <p:cNvCxnSpPr/>
          <p:nvPr/>
        </p:nvCxnSpPr>
        <p:spPr>
          <a:xfrm flipH="1" rot="199302">
            <a:off x="5014795" y="3539931"/>
            <a:ext cx="1330636" cy="687242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2082" name="Google Shape;2082;p104"/>
          <p:cNvCxnSpPr/>
          <p:nvPr/>
        </p:nvCxnSpPr>
        <p:spPr>
          <a:xfrm rot="10800000">
            <a:off x="7938999" y="3318585"/>
            <a:ext cx="651600" cy="3504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2083" name="Google Shape;2083;p104"/>
          <p:cNvCxnSpPr/>
          <p:nvPr/>
        </p:nvCxnSpPr>
        <p:spPr>
          <a:xfrm flipH="1" rot="10800000">
            <a:off x="7137767" y="3315757"/>
            <a:ext cx="675900" cy="11595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084" name="Google Shape;2084;p104"/>
          <p:cNvSpPr txBox="1"/>
          <p:nvPr>
            <p:ph idx="1" type="body"/>
          </p:nvPr>
        </p:nvSpPr>
        <p:spPr>
          <a:xfrm flipH="1" rot="1954">
            <a:off x="5572387" y="3916476"/>
            <a:ext cx="5277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9 m</a:t>
            </a:r>
            <a:endParaRPr sz="1600"/>
          </a:p>
        </p:txBody>
      </p:sp>
      <p:sp>
        <p:nvSpPr>
          <p:cNvPr id="2085" name="Google Shape;2085;p104"/>
          <p:cNvSpPr txBox="1"/>
          <p:nvPr>
            <p:ph idx="1" type="body"/>
          </p:nvPr>
        </p:nvSpPr>
        <p:spPr>
          <a:xfrm flipH="1">
            <a:off x="8179475" y="3227925"/>
            <a:ext cx="527700" cy="24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4 m</a:t>
            </a:r>
            <a:endParaRPr sz="1600"/>
          </a:p>
        </p:txBody>
      </p:sp>
      <p:sp>
        <p:nvSpPr>
          <p:cNvPr id="2086" name="Google Shape;2086;p104"/>
          <p:cNvSpPr txBox="1"/>
          <p:nvPr>
            <p:ph idx="1" type="body"/>
          </p:nvPr>
        </p:nvSpPr>
        <p:spPr>
          <a:xfrm flipH="1" rot="1790">
            <a:off x="5578145" y="3499808"/>
            <a:ext cx="5760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20°</a:t>
            </a:r>
            <a:endParaRPr sz="1600"/>
          </a:p>
        </p:txBody>
      </p:sp>
      <p:sp>
        <p:nvSpPr>
          <p:cNvPr id="2087" name="Google Shape;2087;p104"/>
          <p:cNvSpPr txBox="1"/>
          <p:nvPr>
            <p:ph idx="1" type="body"/>
          </p:nvPr>
        </p:nvSpPr>
        <p:spPr>
          <a:xfrm flipH="1" rot="1790">
            <a:off x="7491741" y="4039816"/>
            <a:ext cx="5760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30°</a:t>
            </a:r>
            <a:endParaRPr sz="1600"/>
          </a:p>
        </p:txBody>
      </p:sp>
      <p:sp>
        <p:nvSpPr>
          <p:cNvPr id="2088" name="Google Shape;2088;p104"/>
          <p:cNvSpPr txBox="1"/>
          <p:nvPr>
            <p:ph idx="1" type="body"/>
          </p:nvPr>
        </p:nvSpPr>
        <p:spPr>
          <a:xfrm flipH="1">
            <a:off x="4335526" y="3734656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c</a:t>
            </a:r>
            <a:r>
              <a:rPr lang="en-GB" sz="1100">
                <a:latin typeface="Lexend"/>
              </a:rPr>
              <a:t> m</a:t>
            </a:r>
            <a:endParaRPr sz="1600"/>
          </a:p>
        </p:txBody>
      </p:sp>
      <p:sp>
        <p:nvSpPr>
          <p:cNvPr id="2089" name="Google Shape;2089;p104"/>
          <p:cNvSpPr txBox="1"/>
          <p:nvPr>
            <p:ph idx="1" type="body"/>
          </p:nvPr>
        </p:nvSpPr>
        <p:spPr>
          <a:xfrm flipH="1">
            <a:off x="7114394" y="3611169"/>
            <a:ext cx="576300" cy="2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d</a:t>
            </a:r>
            <a:r>
              <a:rPr lang="en-GB" sz="1100">
                <a:latin typeface="Lexend"/>
              </a:rPr>
              <a:t> m</a:t>
            </a:r>
            <a:endParaRPr sz="1600"/>
          </a:p>
        </p:txBody>
      </p:sp>
      <p:sp>
        <p:nvSpPr>
          <p:cNvPr id="2090" name="Google Shape;2090;p104"/>
          <p:cNvSpPr txBox="1"/>
          <p:nvPr>
            <p:ph idx="1" type="body"/>
          </p:nvPr>
        </p:nvSpPr>
        <p:spPr>
          <a:xfrm flipH="1">
            <a:off x="5525544" y="2718166"/>
            <a:ext cx="7728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a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> = 11.9 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091" name="Google Shape;2091;p104"/>
          <p:cNvSpPr txBox="1"/>
          <p:nvPr>
            <p:ph idx="1" type="body"/>
          </p:nvPr>
        </p:nvSpPr>
        <p:spPr>
          <a:xfrm flipH="1">
            <a:off x="7900019" y="2718166"/>
            <a:ext cx="7728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b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> = 8.4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092" name="Google Shape;2092;p104"/>
          <p:cNvSpPr txBox="1"/>
          <p:nvPr>
            <p:ph idx="1" type="body"/>
          </p:nvPr>
        </p:nvSpPr>
        <p:spPr>
          <a:xfrm flipH="1">
            <a:off x="5525544" y="4512675"/>
            <a:ext cx="7728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c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> = 3.3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093" name="Google Shape;2093;p104"/>
          <p:cNvSpPr txBox="1"/>
          <p:nvPr>
            <p:ph idx="1" type="body"/>
          </p:nvPr>
        </p:nvSpPr>
        <p:spPr>
          <a:xfrm flipH="1">
            <a:off x="7582944" y="4512675"/>
            <a:ext cx="772800" cy="28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GB" sz="1100">
                <a:latin typeface="Lexend"/>
                <a:ea typeface="Times New Roman"/>
                <a:cs typeface="Times New Roman"/>
                <a:sym typeface="Times New Roman"/>
              </a:rPr>
              <a:t>d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> = 6.9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7" name="Shape 2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8" name="Google Shape;2098;p105"/>
          <p:cNvSpPr txBox="1"/>
          <p:nvPr>
            <p:ph idx="1" type="body"/>
          </p:nvPr>
        </p:nvSpPr>
        <p:spPr>
          <a:xfrm>
            <a:off x="324000" y="1080000"/>
            <a:ext cx="8496000" cy="37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Waxaa jira saamiyo (ratios) gaar ah oo ku dhex jira labada saddexagal qumman ee muhiimka ah ee lagu qeexay goobta halbeegga (unit circle).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Mid ka mid ah saddexagalka qumman ee muhiimka ah wuxuu leeyahay hypotenuse dhererkiisu yahay 1 unit. Dhinacyada iska soo horjeeda (opposite) iyo kuwa ku xiga (adjacent) ee saddexagalkan waxay leeyihiin dherer sin(θ) iyo cos(θ) siday u kala horreeyaan.</a:t>
            </a:r>
            <a:r>
              <a:rPr b="1" lang="en-GB" sz="1400"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r>
              <a:rPr b="1" lang="en-GB" sz="1400"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r>
              <a:rPr lang="en-GB" sz="14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i="1" lang="en-GB" sz="14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4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400">
                <a:latin typeface="Lexend"/>
              </a:rPr>
              <a:t/>
            </a:r>
            <a:r>
              <a:rPr lang="en-GB" sz="14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i="1" lang="en-GB" sz="14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4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400">
                <a:latin typeface="Lexend"/>
              </a:rPr>
              <a:t/>
            </a:r>
            <a:endParaRPr sz="600"/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Saddexagalka qumman ee muhiimka ah ee kale wuxuu leeyahay dhinac ku xiga (adjacent) oo dhererkiisu yahay 1 unit. Dhinaca iska soo horjeeda (opposite) ee saddexagalkan wuxuu leeyahay dherer tan(θ).</a:t>
            </a:r>
            <a:r>
              <a:rPr b="1" lang="en-GB" sz="1400"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r>
              <a:rPr b="1" lang="en-GB" sz="1400"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r>
              <a:rPr lang="en-GB" sz="14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4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i="1" lang="en-GB" sz="14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400">
                <a:latin typeface="Lexend"/>
                <a:ea typeface="Times New Roman"/>
                <a:cs typeface="Times New Roman"/>
                <a:sym typeface="Times New Roman"/>
              </a:rPr>
              <a:t/>
            </a:r>
            <a:r>
              <a:rPr lang="en-GB" sz="1400">
                <a:latin typeface="Lexend"/>
              </a:rP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rPr lang="en-GB" sz="1400">
                <a:latin typeface="Lexend"/>
              </a:rPr>
              <a:t>Waxaad isticmaali kartaa isku ekaansho (similarity) u dhaxaysa saddexagal qumman oo kasta iyo mid ka mid ah saddexagalka qumman ee muhiimka ah si aad u hesho dhererka maqan.</a:t>
            </a:r>
            <a:endParaRPr sz="2000"/>
          </a:p>
        </p:txBody>
      </p:sp>
      <p:sp>
        <p:nvSpPr>
          <p:cNvPr id="2099" name="Google Shape;2099;p105"/>
          <p:cNvSpPr txBox="1"/>
          <p:nvPr>
            <p:ph type="title"/>
          </p:nvPr>
        </p:nvSpPr>
        <p:spPr>
          <a:xfrm>
            <a:off x="1684800" y="43825"/>
            <a:ext cx="5741400" cy="687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Cabbirka (Scaling) saddexagalka qumman ee ka yimid goobta halbeegga (unit circle)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67"/>
          <p:cNvSpPr txBox="1"/>
          <p:nvPr>
            <p:ph idx="1" type="subTitle"/>
          </p:nvPr>
        </p:nvSpPr>
        <p:spPr>
          <a:xfrm>
            <a:off x="324000" y="3343000"/>
            <a:ext cx="8474400" cy="72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highlight>
                  <a:schemeClr val="lt1"/>
                </a:highlight>
                <a:latin typeface="Lexend"/>
              </a:rPr>
              <a:t>Saamiyada trigonometric (trigonometric ratios) waa saamiyada u dhexeeya laba dhinac oo ka mid ah saddexagalka xagal-qumman:</a:t>
            </a:r>
            <a:r>
              <a:rPr b="1" lang="en-GB" sz="1400">
                <a:highlight>
                  <a:schemeClr val="lt1"/>
                </a:highlight>
                <a:latin typeface="Lexend"/>
              </a:rPr>
              <a:t/>
            </a:r>
            <a:r>
              <a:rPr lang="en-GB" sz="1400">
                <a:highlight>
                  <a:schemeClr val="lt1"/>
                </a:highlight>
                <a:latin typeface="Lexend"/>
              </a:rPr>
              <a:t/>
            </a:r>
            <a:endParaRPr sz="2000"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highlight>
                  <a:schemeClr val="lt1"/>
                </a:highlight>
                <a:latin typeface="Lexend"/>
              </a:rPr>
              <a:t>sin(θ°) = opposite cos(θ°) = adjacent tan(θ°) = opposite</a:t>
            </a:r>
            <a:r>
              <a:rPr i="1" lang="en-GB" sz="1400">
                <a:highlight>
                  <a:schemeClr val="lt1"/>
                </a:highlight>
                <a:latin typeface="Lexend"/>
              </a:rPr>
              <a:t/>
            </a:r>
            <a:r>
              <a:rPr lang="en-GB" sz="1400">
                <a:highlight>
                  <a:schemeClr val="lt1"/>
                </a:highlight>
                <a:latin typeface="Lexend"/>
              </a:rPr>
              <a:t/>
            </a:r>
            <a:r>
              <a:rPr b="1" lang="en-GB" sz="1400">
                <a:highlight>
                  <a:schemeClr val="lt1"/>
                </a:highlight>
                <a:latin typeface="Lexend"/>
              </a:rPr>
              <a:t/>
            </a:r>
            <a:r>
              <a:rPr lang="en-GB" sz="1400">
                <a:highlight>
                  <a:schemeClr val="lt1"/>
                </a:highlight>
                <a:latin typeface="Lexend"/>
              </a:rPr>
              <a:t/>
            </a:r>
            <a:r>
              <a:rPr i="1" lang="en-GB" sz="1400">
                <a:highlight>
                  <a:schemeClr val="lt1"/>
                </a:highlight>
                <a:latin typeface="Lexend"/>
              </a:rPr>
              <a:t/>
            </a:r>
            <a:r>
              <a:rPr lang="en-GB" sz="1400">
                <a:highlight>
                  <a:schemeClr val="lt1"/>
                </a:highlight>
                <a:latin typeface="Lexend"/>
              </a:rPr>
              <a:t/>
            </a:r>
            <a:r>
              <a:rPr b="1" lang="en-GB" sz="1400">
                <a:highlight>
                  <a:schemeClr val="lt1"/>
                </a:highlight>
                <a:latin typeface="Lexend"/>
              </a:rPr>
              <a:t/>
            </a:r>
            <a:r>
              <a:rPr lang="en-GB" sz="1400">
                <a:highlight>
                  <a:schemeClr val="lt1"/>
                </a:highlight>
                <a:latin typeface="Lexend"/>
              </a:rPr>
              <a:t/>
            </a:r>
            <a:r>
              <a:rPr i="1" lang="en-GB" sz="1400">
                <a:highlight>
                  <a:schemeClr val="lt1"/>
                </a:highlight>
                <a:latin typeface="Lexend"/>
              </a:rPr>
              <a:t/>
            </a:r>
            <a:r>
              <a:rPr lang="en-GB" sz="1400">
                <a:highlight>
                  <a:schemeClr val="lt1"/>
                </a:highlight>
                <a:latin typeface="Lexend"/>
              </a:rPr>
              <a:t/>
            </a:r>
            <a:r>
              <a:rPr b="1" lang="en-GB" sz="1400">
                <a:highlight>
                  <a:schemeClr val="lt1"/>
                </a:highlight>
                <a:latin typeface="Lexend"/>
              </a:rPr>
              <a:t/>
            </a:r>
            <a:endParaRPr b="1" sz="2000"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highlight>
                  <a:schemeClr val="lt1"/>
                </a:highlight>
                <a:latin typeface="Lexend"/>
              </a:rPr>
              <a:t>hypotenuse hypotenuse adjacent</a:t>
            </a:r>
            <a:r>
              <a:rPr b="1" lang="en-GB" sz="1400">
                <a:highlight>
                  <a:schemeClr val="lt1"/>
                </a:highlight>
                <a:latin typeface="Lexend"/>
              </a:rPr>
              <a:t/>
            </a:r>
            <a:endParaRPr b="1" sz="2000">
              <a:highlight>
                <a:schemeClr val="lt1"/>
              </a:highlight>
            </a:endParaRPr>
          </a:p>
        </p:txBody>
      </p:sp>
      <p:pic>
        <p:nvPicPr>
          <p:cNvPr descr="eusoddo " id="776" name="Google Shape;776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4875" y="2234037"/>
            <a:ext cx="2717575" cy="10891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77" name="Google Shape;777;p67"/>
          <p:cNvCxnSpPr/>
          <p:nvPr/>
        </p:nvCxnSpPr>
        <p:spPr>
          <a:xfrm>
            <a:off x="1383623" y="4396245"/>
            <a:ext cx="13644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78" name="Google Shape;778;p67"/>
          <p:cNvCxnSpPr/>
          <p:nvPr/>
        </p:nvCxnSpPr>
        <p:spPr>
          <a:xfrm>
            <a:off x="4474173" y="4396245"/>
            <a:ext cx="13644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79" name="Google Shape;779;p67"/>
          <p:cNvCxnSpPr/>
          <p:nvPr/>
        </p:nvCxnSpPr>
        <p:spPr>
          <a:xfrm>
            <a:off x="7382998" y="4396252"/>
            <a:ext cx="10812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adjacent " id="780" name="Google Shape;780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339" y="810000"/>
            <a:ext cx="2645660" cy="1312195"/>
          </a:xfrm>
          <a:prstGeom prst="rect">
            <a:avLst/>
          </a:prstGeom>
          <a:noFill/>
          <a:ln>
            <a:noFill/>
          </a:ln>
        </p:spPr>
      </p:pic>
      <p:sp>
        <p:nvSpPr>
          <p:cNvPr id="781" name="Google Shape;781;p67"/>
          <p:cNvSpPr txBox="1"/>
          <p:nvPr>
            <p:ph idx="2" type="subTitle"/>
          </p:nvPr>
        </p:nvSpPr>
        <p:spPr>
          <a:xfrm>
            <a:off x="324000" y="2138250"/>
            <a:ext cx="6443100" cy="82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highlight>
                  <a:srgbClr val="FFFFFF"/>
                </a:highlight>
                <a:latin typeface="Lexend"/>
              </a:rPr>
              <a:t>Dhinaca opposite (ka soo horjeeda) ee saddexagalka xagal-qumman waa dhinaca ka soo horjeeda xagasha la calaamadeeyay.</a:t>
            </a:r>
            <a:r>
              <a:rPr b="1" lang="en-GB" sz="1400">
                <a:highlight>
                  <a:srgbClr val="FFFFFF"/>
                </a:highlight>
                <a:latin typeface="Lexend"/>
              </a:rPr>
              <a:t/>
            </a:r>
            <a:r>
              <a:rPr lang="en-GB" sz="1400">
                <a:highlight>
                  <a:srgbClr val="FFFFFF"/>
                </a:highlight>
                <a:latin typeface="Lexend"/>
              </a:rPr>
              <a:t/>
            </a:r>
            <a:endParaRPr sz="2000"/>
          </a:p>
        </p:txBody>
      </p:sp>
      <p:sp>
        <p:nvSpPr>
          <p:cNvPr id="782" name="Google Shape;782;p67"/>
          <p:cNvSpPr txBox="1"/>
          <p:nvPr>
            <p:ph idx="1" type="subTitle"/>
          </p:nvPr>
        </p:nvSpPr>
        <p:spPr>
          <a:xfrm>
            <a:off x="324000" y="733375"/>
            <a:ext cx="6106200" cy="102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highlight>
                  <a:srgbClr val="FFFFFF"/>
                </a:highlight>
                <a:latin typeface="Lexend"/>
              </a:rPr>
              <a:t>Dhinaca adjacent (ku xiga) ee saddexagalka xagal-qumman waa dhinaca ku xiga xagasha qumman iyo xagasha la calaamadeeyay labadaba.</a:t>
            </a:r>
            <a:r>
              <a:rPr b="1" lang="en-GB" sz="1400">
                <a:highlight>
                  <a:srgbClr val="FFFFFF"/>
                </a:highlight>
                <a:latin typeface="Lexend"/>
              </a:rPr>
              <a:t/>
            </a:r>
            <a:r>
              <a:rPr lang="en-GB" sz="1400">
                <a:highlight>
                  <a:srgbClr val="FFFFFF"/>
                </a:highlight>
                <a:latin typeface="Lexend"/>
              </a:rPr>
              <a:t/>
            </a:r>
            <a:r>
              <a:rPr lang="en-GB" sz="1400">
                <a:highlight>
                  <a:srgbClr val="FFFFFF"/>
                </a:highlight>
                <a:latin typeface="Lexend"/>
              </a:rPr>
              <a:t/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68"/>
          <p:cNvSpPr txBox="1"/>
          <p:nvPr>
            <p:ph type="title"/>
          </p:nvPr>
        </p:nvSpPr>
        <p:spPr>
          <a:xfrm>
            <a:off x="1225200" y="1779713"/>
            <a:ext cx="68508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Calaamadaynta dhinacyada saddexagalka xagal-qumman</a:t>
            </a:r>
            <a:endParaRPr/>
          </a:p>
        </p:txBody>
      </p:sp>
      <p:sp>
        <p:nvSpPr>
          <p:cNvPr id="788" name="Google Shape;788;p68"/>
          <p:cNvSpPr txBox="1"/>
          <p:nvPr>
            <p:ph idx="2" type="title"/>
          </p:nvPr>
        </p:nvSpPr>
        <p:spPr>
          <a:xfrm>
            <a:off x="1225200" y="2804800"/>
            <a:ext cx="68508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Isticmaalka sine iyo cosine ee goobada halbeegga ah</a:t>
            </a:r>
            <a:endParaRPr/>
          </a:p>
        </p:txBody>
      </p:sp>
      <p:sp>
        <p:nvSpPr>
          <p:cNvPr id="789" name="Google Shape;789;p68"/>
          <p:cNvSpPr txBox="1"/>
          <p:nvPr>
            <p:ph idx="3" type="title"/>
          </p:nvPr>
        </p:nvSpPr>
        <p:spPr>
          <a:xfrm>
            <a:off x="1225200" y="3739189"/>
            <a:ext cx="68508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GB" sz="1400">
                <a:latin typeface="Lexend"/>
              </a:rPr>
              <a:t>Isticmaalka tangent ee goobada halbeegga ah</a:t>
            </a:r>
            <a:endParaRPr/>
          </a:p>
        </p:txBody>
      </p:sp>
      <p:sp>
        <p:nvSpPr>
          <p:cNvPr id="790" name="Google Shape;790;p68"/>
          <p:cNvSpPr txBox="1"/>
          <p:nvPr>
            <p:ph idx="4" type="title"/>
          </p:nvPr>
        </p:nvSpPr>
        <p:spPr>
          <a:xfrm>
            <a:off x="324000" y="657600"/>
            <a:ext cx="69153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Weyneyn (Enlargement) saddexagalka xagal-qumman ee goobada halbeegga ah</a:t>
            </a:r>
            <a:endParaRPr/>
          </a:p>
        </p:txBody>
      </p:sp>
      <p:pic>
        <p:nvPicPr>
          <p:cNvPr id="791" name="Google Shape;791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125" y="1741000"/>
            <a:ext cx="450575" cy="44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69"/>
          <p:cNvSpPr/>
          <p:nvPr/>
        </p:nvSpPr>
        <p:spPr>
          <a:xfrm>
            <a:off x="2618865" y="3836759"/>
            <a:ext cx="183300" cy="1833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97" name="Google Shape;797;p69"/>
          <p:cNvSpPr/>
          <p:nvPr/>
        </p:nvSpPr>
        <p:spPr>
          <a:xfrm>
            <a:off x="2618865" y="3836759"/>
            <a:ext cx="183300" cy="183300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98" name="Google Shape;798;p69"/>
          <p:cNvSpPr/>
          <p:nvPr/>
        </p:nvSpPr>
        <p:spPr>
          <a:xfrm flipH="1">
            <a:off x="956565" y="2511597"/>
            <a:ext cx="1845300" cy="15129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99" name="Google Shape;799;p69"/>
          <p:cNvSpPr txBox="1"/>
          <p:nvPr>
            <p:ph idx="1" type="body"/>
          </p:nvPr>
        </p:nvSpPr>
        <p:spPr>
          <a:xfrm>
            <a:off x="324000" y="759300"/>
            <a:ext cx="8496000" cy="38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Saddexagalka xagal-qumman ee hoose, mid ka mid ah xagasha fiiqan (acute) ayaa la calaamadeeyay.</a:t>
            </a:r>
            <a:endParaRPr sz="1800"/>
          </a:p>
        </p:txBody>
      </p:sp>
      <p:sp>
        <p:nvSpPr>
          <p:cNvPr id="800" name="Google Shape;800;p69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Calaamadaynta dhinacyada saddexagalka xagal-qumman</a:t>
            </a:r>
            <a:endParaRPr/>
          </a:p>
        </p:txBody>
      </p:sp>
      <p:sp>
        <p:nvSpPr>
          <p:cNvPr id="801" name="Google Shape;801;p69"/>
          <p:cNvSpPr txBox="1"/>
          <p:nvPr>
            <p:ph idx="1" type="body"/>
          </p:nvPr>
        </p:nvSpPr>
        <p:spPr>
          <a:xfrm>
            <a:off x="517098" y="2535413"/>
            <a:ext cx="1869000" cy="4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hypotenuse</a:t>
            </a:r>
            <a:endParaRPr sz="1800"/>
          </a:p>
        </p:txBody>
      </p:sp>
      <p:cxnSp>
        <p:nvCxnSpPr>
          <p:cNvPr id="802" name="Google Shape;802;p69"/>
          <p:cNvCxnSpPr/>
          <p:nvPr/>
        </p:nvCxnSpPr>
        <p:spPr>
          <a:xfrm>
            <a:off x="1552898" y="2841663"/>
            <a:ext cx="305100" cy="400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03" name="Google Shape;803;p69"/>
          <p:cNvSpPr/>
          <p:nvPr/>
        </p:nvSpPr>
        <p:spPr>
          <a:xfrm>
            <a:off x="683479" y="3675208"/>
            <a:ext cx="643500" cy="643500"/>
          </a:xfrm>
          <a:prstGeom prst="arc">
            <a:avLst>
              <a:gd fmla="val 19184243" name="adj1"/>
              <a:gd fmla="val 279288" name="adj2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804" name="Google Shape;804;p69"/>
          <p:cNvCxnSpPr/>
          <p:nvPr/>
        </p:nvCxnSpPr>
        <p:spPr>
          <a:xfrm>
            <a:off x="2801865" y="2511597"/>
            <a:ext cx="0" cy="15129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05" name="Google Shape;805;p69"/>
          <p:cNvCxnSpPr/>
          <p:nvPr/>
        </p:nvCxnSpPr>
        <p:spPr>
          <a:xfrm flipH="1" rot="10800000">
            <a:off x="1460300" y="3363225"/>
            <a:ext cx="1281300" cy="52560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06" name="Google Shape;806;p69"/>
          <p:cNvCxnSpPr>
            <a:stCxn id="798" idx="2"/>
            <a:endCxn id="798" idx="4"/>
          </p:cNvCxnSpPr>
          <p:nvPr/>
        </p:nvCxnSpPr>
        <p:spPr>
          <a:xfrm rot="10800000">
            <a:off x="956565" y="4024497"/>
            <a:ext cx="18453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07" name="Google Shape;807;p69"/>
          <p:cNvSpPr/>
          <p:nvPr/>
        </p:nvSpPr>
        <p:spPr>
          <a:xfrm>
            <a:off x="683479" y="3675208"/>
            <a:ext cx="643500" cy="643500"/>
          </a:xfrm>
          <a:prstGeom prst="arc">
            <a:avLst>
              <a:gd fmla="val 19375322" name="adj1"/>
              <a:gd fmla="val 80352" name="adj2"/>
            </a:avLst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08" name="Google Shape;808;p69"/>
          <p:cNvSpPr txBox="1"/>
          <p:nvPr>
            <p:ph idx="1" type="body"/>
          </p:nvPr>
        </p:nvSpPr>
        <p:spPr>
          <a:xfrm>
            <a:off x="324000" y="1155419"/>
            <a:ext cx="8496000" cy="40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Hypotenuse had iyo jeer waa dhinaca ugu dheer.</a:t>
            </a:r>
            <a:r>
              <a:rPr lang="en-GB" sz="1100">
                <a:solidFill>
                  <a:schemeClr val="accent4"/>
                </a:solidFill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lang="en-GB" sz="1100">
                <a:solidFill>
                  <a:schemeClr val="accent4"/>
                </a:solidFill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sp>
        <p:nvSpPr>
          <p:cNvPr id="809" name="Google Shape;809;p69"/>
          <p:cNvSpPr txBox="1"/>
          <p:nvPr>
            <p:ph idx="1" type="body"/>
          </p:nvPr>
        </p:nvSpPr>
        <p:spPr>
          <a:xfrm>
            <a:off x="324000" y="1597500"/>
            <a:ext cx="8496000" cy="7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Waxaan u tixraaci karnaa labada dhinac ee kale ee saddexagalka iyadoo lagu salaynayo booskooda marka loo eego xagasha la calaamadeeyay.</a:t>
            </a:r>
            <a:r>
              <a:rPr lang="en-GB" sz="1100">
                <a:solidFill>
                  <a:schemeClr val="accent4"/>
                </a:solidFill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sp>
        <p:nvSpPr>
          <p:cNvPr id="810" name="Google Shape;810;p69"/>
          <p:cNvSpPr txBox="1"/>
          <p:nvPr>
            <p:ph idx="1" type="body"/>
          </p:nvPr>
        </p:nvSpPr>
        <p:spPr>
          <a:xfrm>
            <a:off x="4388200" y="2359200"/>
            <a:ext cx="4719600" cy="101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Dhinaca ka soo horjeeda xagasha fiiqan ee gudaha ah ee la calaamadeeyay ee saddexagalka waxaa loo yaqaan 'opposite'.</a:t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sp>
        <p:nvSpPr>
          <p:cNvPr id="811" name="Google Shape;811;p69"/>
          <p:cNvSpPr txBox="1"/>
          <p:nvPr>
            <p:ph idx="1" type="body"/>
          </p:nvPr>
        </p:nvSpPr>
        <p:spPr>
          <a:xfrm>
            <a:off x="4370425" y="3578400"/>
            <a:ext cx="4345500" cy="101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Dhinaca ku xiga xagasha qumman iyo xagasha kale ee gudaha ah ee la calaamadeeyay waxaa loo yaqaan 'adjacent'.</a:t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cxnSp>
        <p:nvCxnSpPr>
          <p:cNvPr id="812" name="Google Shape;812;p69"/>
          <p:cNvCxnSpPr>
            <a:endCxn id="813" idx="0"/>
          </p:cNvCxnSpPr>
          <p:nvPr/>
        </p:nvCxnSpPr>
        <p:spPr>
          <a:xfrm flipH="1">
            <a:off x="1920849" y="4062856"/>
            <a:ext cx="61500" cy="2664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13" name="Google Shape;813;p69"/>
          <p:cNvSpPr txBox="1"/>
          <p:nvPr>
            <p:ph idx="1" type="body"/>
          </p:nvPr>
        </p:nvSpPr>
        <p:spPr>
          <a:xfrm>
            <a:off x="1380399" y="4329256"/>
            <a:ext cx="1080900" cy="4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ku xiga (adjacent)</a:t>
            </a:r>
            <a:endParaRPr b="1" sz="1800"/>
          </a:p>
        </p:txBody>
      </p:sp>
      <p:cxnSp>
        <p:nvCxnSpPr>
          <p:cNvPr id="814" name="Google Shape;814;p69"/>
          <p:cNvCxnSpPr/>
          <p:nvPr/>
        </p:nvCxnSpPr>
        <p:spPr>
          <a:xfrm flipH="1">
            <a:off x="2851958" y="3134856"/>
            <a:ext cx="260700" cy="2109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15" name="Google Shape;815;p69"/>
          <p:cNvSpPr txBox="1"/>
          <p:nvPr>
            <p:ph idx="1" type="body"/>
          </p:nvPr>
        </p:nvSpPr>
        <p:spPr>
          <a:xfrm>
            <a:off x="3112658" y="2840631"/>
            <a:ext cx="1080900" cy="4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ka soo horjeeda (opposite)</a:t>
            </a:r>
            <a:endParaRPr b="1" sz="1800"/>
          </a:p>
        </p:txBody>
      </p:sp>
      <p:cxnSp>
        <p:nvCxnSpPr>
          <p:cNvPr id="816" name="Google Shape;816;p69"/>
          <p:cNvCxnSpPr>
            <a:stCxn id="798" idx="0"/>
          </p:cNvCxnSpPr>
          <p:nvPr/>
        </p:nvCxnSpPr>
        <p:spPr>
          <a:xfrm flipH="1">
            <a:off x="956565" y="2511597"/>
            <a:ext cx="1845300" cy="15129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70"/>
          <p:cNvSpPr/>
          <p:nvPr/>
        </p:nvSpPr>
        <p:spPr>
          <a:xfrm>
            <a:off x="2618865" y="3836759"/>
            <a:ext cx="183300" cy="1833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22" name="Google Shape;822;p70"/>
          <p:cNvSpPr/>
          <p:nvPr/>
        </p:nvSpPr>
        <p:spPr>
          <a:xfrm flipH="1">
            <a:off x="956575" y="2881449"/>
            <a:ext cx="1845300" cy="11430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23" name="Google Shape;823;p70"/>
          <p:cNvSpPr txBox="1"/>
          <p:nvPr>
            <p:ph idx="1" type="body"/>
          </p:nvPr>
        </p:nvSpPr>
        <p:spPr>
          <a:xfrm>
            <a:off x="324000" y="759300"/>
            <a:ext cx="8496000" cy="38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latin typeface="Lexend"/>
              </a:rPr>
              <a:t>Hypotenuse-ku (hypotenuse) had iyo jeer waa dhinaca ugu dheer.</a:t>
            </a:r>
            <a:endParaRPr sz="1800"/>
          </a:p>
        </p:txBody>
      </p:sp>
      <p:sp>
        <p:nvSpPr>
          <p:cNvPr id="824" name="Google Shape;824;p70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Magacaabista dhinacyada saddex-xagal qumman (right-angled triangle)</a:t>
            </a:r>
            <a:endParaRPr/>
          </a:p>
        </p:txBody>
      </p:sp>
      <p:sp>
        <p:nvSpPr>
          <p:cNvPr id="825" name="Google Shape;825;p70"/>
          <p:cNvSpPr txBox="1"/>
          <p:nvPr>
            <p:ph idx="1" type="body"/>
          </p:nvPr>
        </p:nvSpPr>
        <p:spPr>
          <a:xfrm>
            <a:off x="500048" y="2660638"/>
            <a:ext cx="1869000" cy="4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hypotenuse (hypotenuse)</a:t>
            </a:r>
            <a:endParaRPr sz="1800"/>
          </a:p>
        </p:txBody>
      </p:sp>
      <p:cxnSp>
        <p:nvCxnSpPr>
          <p:cNvPr id="826" name="Google Shape;826;p70"/>
          <p:cNvCxnSpPr/>
          <p:nvPr/>
        </p:nvCxnSpPr>
        <p:spPr>
          <a:xfrm>
            <a:off x="1552898" y="2994063"/>
            <a:ext cx="305100" cy="400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27" name="Google Shape;827;p70"/>
          <p:cNvSpPr/>
          <p:nvPr/>
        </p:nvSpPr>
        <p:spPr>
          <a:xfrm>
            <a:off x="683479" y="3675208"/>
            <a:ext cx="643500" cy="643500"/>
          </a:xfrm>
          <a:prstGeom prst="arc">
            <a:avLst>
              <a:gd fmla="val 19729071" name="adj1"/>
              <a:gd fmla="val 254179" name="adj2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28" name="Google Shape;828;p70"/>
          <p:cNvSpPr txBox="1"/>
          <p:nvPr>
            <p:ph idx="1" type="body"/>
          </p:nvPr>
        </p:nvSpPr>
        <p:spPr>
          <a:xfrm>
            <a:off x="324000" y="1155423"/>
            <a:ext cx="8496000" cy="96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Dhererka labada dhinac ee kale saamayn kuma laha sida opposite-ka (opposite) iyo adjacent-ka (adjacent) loo magacaabo. Calaamadahan waxay ku xiran yihiin oo keliya booska xagasha fiiqan (acute angle) ee la calaamadeeyay.</a:t>
            </a:r>
            <a:r>
              <a:rPr lang="en-GB" sz="1100">
                <a:solidFill>
                  <a:schemeClr val="accent4"/>
                </a:solidFill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lang="en-GB" sz="1100">
                <a:solidFill>
                  <a:schemeClr val="accent4"/>
                </a:solidFill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cxnSp>
        <p:nvCxnSpPr>
          <p:cNvPr id="829" name="Google Shape;829;p70"/>
          <p:cNvCxnSpPr>
            <a:endCxn id="830" idx="0"/>
          </p:cNvCxnSpPr>
          <p:nvPr/>
        </p:nvCxnSpPr>
        <p:spPr>
          <a:xfrm flipH="1">
            <a:off x="1920849" y="4062856"/>
            <a:ext cx="61500" cy="2664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30" name="Google Shape;830;p70"/>
          <p:cNvSpPr txBox="1"/>
          <p:nvPr>
            <p:ph idx="1" type="body"/>
          </p:nvPr>
        </p:nvSpPr>
        <p:spPr>
          <a:xfrm>
            <a:off x="1380399" y="4329256"/>
            <a:ext cx="1080900" cy="4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ku xiga (adjacent)</a:t>
            </a:r>
            <a:endParaRPr b="1" sz="1800"/>
          </a:p>
        </p:txBody>
      </p:sp>
      <p:cxnSp>
        <p:nvCxnSpPr>
          <p:cNvPr id="831" name="Google Shape;831;p70"/>
          <p:cNvCxnSpPr/>
          <p:nvPr/>
        </p:nvCxnSpPr>
        <p:spPr>
          <a:xfrm flipH="1">
            <a:off x="2851958" y="3363456"/>
            <a:ext cx="260700" cy="2109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32" name="Google Shape;832;p70"/>
          <p:cNvSpPr txBox="1"/>
          <p:nvPr>
            <p:ph idx="1" type="body"/>
          </p:nvPr>
        </p:nvSpPr>
        <p:spPr>
          <a:xfrm>
            <a:off x="3162733" y="3062956"/>
            <a:ext cx="1080900" cy="4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ka soo horjeeda (opposite)</a:t>
            </a:r>
            <a:endParaRPr b="1" sz="1800"/>
          </a:p>
        </p:txBody>
      </p:sp>
      <p:sp>
        <p:nvSpPr>
          <p:cNvPr id="833" name="Google Shape;833;p70"/>
          <p:cNvSpPr/>
          <p:nvPr/>
        </p:nvSpPr>
        <p:spPr>
          <a:xfrm>
            <a:off x="6428865" y="3836759"/>
            <a:ext cx="183300" cy="1833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34" name="Google Shape;834;p70"/>
          <p:cNvSpPr/>
          <p:nvPr/>
        </p:nvSpPr>
        <p:spPr>
          <a:xfrm flipH="1">
            <a:off x="5362975" y="2042525"/>
            <a:ext cx="1248900" cy="19821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35" name="Google Shape;835;p70"/>
          <p:cNvSpPr txBox="1"/>
          <p:nvPr>
            <p:ph idx="1" type="body"/>
          </p:nvPr>
        </p:nvSpPr>
        <p:spPr>
          <a:xfrm>
            <a:off x="4429238" y="2535416"/>
            <a:ext cx="1869000" cy="4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hypotenuse (hypotenuse)</a:t>
            </a:r>
            <a:endParaRPr sz="1800"/>
          </a:p>
        </p:txBody>
      </p:sp>
      <p:cxnSp>
        <p:nvCxnSpPr>
          <p:cNvPr id="836" name="Google Shape;836;p70"/>
          <p:cNvCxnSpPr/>
          <p:nvPr/>
        </p:nvCxnSpPr>
        <p:spPr>
          <a:xfrm>
            <a:off x="5596538" y="2867466"/>
            <a:ext cx="252000" cy="3126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37" name="Google Shape;837;p70"/>
          <p:cNvSpPr/>
          <p:nvPr/>
        </p:nvSpPr>
        <p:spPr>
          <a:xfrm>
            <a:off x="5041998" y="3675208"/>
            <a:ext cx="643500" cy="643500"/>
          </a:xfrm>
          <a:prstGeom prst="arc">
            <a:avLst>
              <a:gd fmla="val 18331724" name="adj1"/>
              <a:gd fmla="val 254179" name="adj2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838" name="Google Shape;838;p70"/>
          <p:cNvCxnSpPr>
            <a:endCxn id="839" idx="0"/>
          </p:cNvCxnSpPr>
          <p:nvPr/>
        </p:nvCxnSpPr>
        <p:spPr>
          <a:xfrm flipH="1">
            <a:off x="6035649" y="4062856"/>
            <a:ext cx="61500" cy="2664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39" name="Google Shape;839;p70"/>
          <p:cNvSpPr txBox="1"/>
          <p:nvPr>
            <p:ph idx="1" type="body"/>
          </p:nvPr>
        </p:nvSpPr>
        <p:spPr>
          <a:xfrm>
            <a:off x="5495199" y="4329256"/>
            <a:ext cx="1080900" cy="4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ku xiga (adjacent)</a:t>
            </a:r>
            <a:endParaRPr b="1" sz="1800"/>
          </a:p>
        </p:txBody>
      </p:sp>
      <p:cxnSp>
        <p:nvCxnSpPr>
          <p:cNvPr id="840" name="Google Shape;840;p70"/>
          <p:cNvCxnSpPr/>
          <p:nvPr/>
        </p:nvCxnSpPr>
        <p:spPr>
          <a:xfrm flipH="1">
            <a:off x="6661958" y="3134856"/>
            <a:ext cx="260700" cy="2109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41" name="Google Shape;841;p70"/>
          <p:cNvSpPr txBox="1"/>
          <p:nvPr>
            <p:ph idx="1" type="body"/>
          </p:nvPr>
        </p:nvSpPr>
        <p:spPr>
          <a:xfrm>
            <a:off x="6972733" y="2832431"/>
            <a:ext cx="1080900" cy="4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ka soo horjeeda (opposite)</a:t>
            </a:r>
            <a:endParaRPr b="1"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71"/>
          <p:cNvSpPr/>
          <p:nvPr/>
        </p:nvSpPr>
        <p:spPr>
          <a:xfrm>
            <a:off x="2618865" y="3836759"/>
            <a:ext cx="183300" cy="1833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7" name="Google Shape;847;p71"/>
          <p:cNvSpPr/>
          <p:nvPr/>
        </p:nvSpPr>
        <p:spPr>
          <a:xfrm flipH="1">
            <a:off x="956575" y="2881449"/>
            <a:ext cx="1845300" cy="1143000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8" name="Google Shape;848;p71"/>
          <p:cNvSpPr txBox="1"/>
          <p:nvPr>
            <p:ph idx="1" type="body"/>
          </p:nvPr>
        </p:nvSpPr>
        <p:spPr>
          <a:xfrm>
            <a:off x="324000" y="759300"/>
            <a:ext cx="8496000" cy="140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</a:rPr>
              <a:t>Jihada (orientation) saddex-xagalku saamayn kuma laha sida opposite-ka (opposite) iyo adjacent-ka (adjacent) loo magacaabo.</a:t>
            </a:r>
            <a:r>
              <a:rPr lang="en-GB" sz="1100">
                <a:solidFill>
                  <a:schemeClr val="accent4"/>
                </a:solidFill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lang="en-GB" sz="1100">
                <a:solidFill>
                  <a:schemeClr val="accent4"/>
                </a:solidFill>
                <a:latin typeface="Lexend"/>
              </a:rPr>
              <a:t/>
            </a:r>
            <a:r>
              <a:rPr lang="en-GB" sz="1100">
                <a:solidFill>
                  <a:schemeClr val="accent4"/>
                </a:solidFill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r>
              <a:rPr b="1"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 sz="1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</a:rPr>
              <a:t>Calaamadahan waxay ku xiran yihiin oo keliya booska xagasha fiiqan (acute angle) ee la calaamadeeyay.</a:t>
            </a:r>
            <a:endParaRPr sz="18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>
                <a:latin typeface="Lexend"/>
              </a:rPr>
              <a:t/>
            </a:r>
            <a:endParaRPr sz="1800"/>
          </a:p>
        </p:txBody>
      </p:sp>
      <p:sp>
        <p:nvSpPr>
          <p:cNvPr id="849" name="Google Shape;849;p71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Magacaabista dhinacyada saddex-xagal qumman (right-angled triangle)</a:t>
            </a:r>
            <a:endParaRPr/>
          </a:p>
        </p:txBody>
      </p:sp>
      <p:sp>
        <p:nvSpPr>
          <p:cNvPr id="850" name="Google Shape;850;p71"/>
          <p:cNvSpPr txBox="1"/>
          <p:nvPr>
            <p:ph idx="1" type="body"/>
          </p:nvPr>
        </p:nvSpPr>
        <p:spPr>
          <a:xfrm>
            <a:off x="465998" y="2591763"/>
            <a:ext cx="1869000" cy="4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hypotenuse (hypotenuse)</a:t>
            </a:r>
            <a:endParaRPr sz="1800"/>
          </a:p>
        </p:txBody>
      </p:sp>
      <p:cxnSp>
        <p:nvCxnSpPr>
          <p:cNvPr id="851" name="Google Shape;851;p71"/>
          <p:cNvCxnSpPr/>
          <p:nvPr/>
        </p:nvCxnSpPr>
        <p:spPr>
          <a:xfrm>
            <a:off x="1552898" y="2994063"/>
            <a:ext cx="305100" cy="400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2" name="Google Shape;852;p71"/>
          <p:cNvSpPr/>
          <p:nvPr/>
        </p:nvSpPr>
        <p:spPr>
          <a:xfrm>
            <a:off x="683479" y="3675208"/>
            <a:ext cx="643500" cy="643500"/>
          </a:xfrm>
          <a:prstGeom prst="arc">
            <a:avLst>
              <a:gd fmla="val 19729071" name="adj1"/>
              <a:gd fmla="val 254179" name="adj2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853" name="Google Shape;853;p71"/>
          <p:cNvCxnSpPr>
            <a:endCxn id="854" idx="0"/>
          </p:cNvCxnSpPr>
          <p:nvPr/>
        </p:nvCxnSpPr>
        <p:spPr>
          <a:xfrm flipH="1">
            <a:off x="1920849" y="4062856"/>
            <a:ext cx="61500" cy="2664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4" name="Google Shape;854;p71"/>
          <p:cNvSpPr txBox="1"/>
          <p:nvPr>
            <p:ph idx="1" type="body"/>
          </p:nvPr>
        </p:nvSpPr>
        <p:spPr>
          <a:xfrm>
            <a:off x="1380399" y="4329256"/>
            <a:ext cx="1080900" cy="4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ku xiga (adjacent)</a:t>
            </a:r>
            <a:endParaRPr b="1" sz="1800"/>
          </a:p>
        </p:txBody>
      </p:sp>
      <p:cxnSp>
        <p:nvCxnSpPr>
          <p:cNvPr id="855" name="Google Shape;855;p71"/>
          <p:cNvCxnSpPr/>
          <p:nvPr/>
        </p:nvCxnSpPr>
        <p:spPr>
          <a:xfrm flipH="1">
            <a:off x="2851958" y="3363456"/>
            <a:ext cx="260700" cy="2109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6" name="Google Shape;856;p71"/>
          <p:cNvSpPr txBox="1"/>
          <p:nvPr>
            <p:ph idx="1" type="body"/>
          </p:nvPr>
        </p:nvSpPr>
        <p:spPr>
          <a:xfrm>
            <a:off x="3175858" y="3038856"/>
            <a:ext cx="1080900" cy="4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ka soo horjeeda (opposite)</a:t>
            </a:r>
            <a:endParaRPr b="1" sz="1800"/>
          </a:p>
        </p:txBody>
      </p:sp>
      <p:sp>
        <p:nvSpPr>
          <p:cNvPr id="857" name="Google Shape;857;p71"/>
          <p:cNvSpPr/>
          <p:nvPr/>
        </p:nvSpPr>
        <p:spPr>
          <a:xfrm rot="2265095">
            <a:off x="6381460" y="4040705"/>
            <a:ext cx="183262" cy="183262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58" name="Google Shape;858;p71"/>
          <p:cNvSpPr/>
          <p:nvPr/>
        </p:nvSpPr>
        <p:spPr>
          <a:xfrm flipH="1" rot="2261715">
            <a:off x="5183625" y="2676369"/>
            <a:ext cx="1845251" cy="1142936"/>
          </a:xfrm>
          <a:prstGeom prst="rtTriangl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59" name="Google Shape;859;p71"/>
          <p:cNvSpPr txBox="1"/>
          <p:nvPr>
            <p:ph idx="1" type="body"/>
          </p:nvPr>
        </p:nvSpPr>
        <p:spPr>
          <a:xfrm rot="-552">
            <a:off x="5407985" y="2305955"/>
            <a:ext cx="1869000" cy="4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hypotenuse (hypotenuse)</a:t>
            </a:r>
            <a:endParaRPr sz="1800"/>
          </a:p>
        </p:txBody>
      </p:sp>
      <p:cxnSp>
        <p:nvCxnSpPr>
          <p:cNvPr id="860" name="Google Shape;860;p71"/>
          <p:cNvCxnSpPr/>
          <p:nvPr/>
        </p:nvCxnSpPr>
        <p:spPr>
          <a:xfrm rot="2261533">
            <a:off x="5974225" y="2736723"/>
            <a:ext cx="305191" cy="400361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61" name="Google Shape;861;p71"/>
          <p:cNvSpPr/>
          <p:nvPr/>
        </p:nvSpPr>
        <p:spPr>
          <a:xfrm rot="2261251">
            <a:off x="4760266" y="2822159"/>
            <a:ext cx="643326" cy="643326"/>
          </a:xfrm>
          <a:prstGeom prst="arc">
            <a:avLst>
              <a:gd fmla="val 19729071" name="adj1"/>
              <a:gd fmla="val 254179" name="adj2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862" name="Google Shape;862;p71"/>
          <p:cNvCxnSpPr>
            <a:endCxn id="863" idx="0"/>
          </p:cNvCxnSpPr>
          <p:nvPr/>
        </p:nvCxnSpPr>
        <p:spPr>
          <a:xfrm flipH="1">
            <a:off x="5488341" y="3757767"/>
            <a:ext cx="211500" cy="1734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63" name="Google Shape;863;p71"/>
          <p:cNvSpPr txBox="1"/>
          <p:nvPr>
            <p:ph idx="1" type="body"/>
          </p:nvPr>
        </p:nvSpPr>
        <p:spPr>
          <a:xfrm>
            <a:off x="4947891" y="3931167"/>
            <a:ext cx="1080900" cy="4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ku xiga (adjacent)</a:t>
            </a:r>
            <a:endParaRPr b="1" sz="1800"/>
          </a:p>
        </p:txBody>
      </p:sp>
      <p:cxnSp>
        <p:nvCxnSpPr>
          <p:cNvPr id="864" name="Google Shape;864;p71"/>
          <p:cNvCxnSpPr/>
          <p:nvPr/>
        </p:nvCxnSpPr>
        <p:spPr>
          <a:xfrm flipH="1" rot="2259663">
            <a:off x="6838807" y="3829489"/>
            <a:ext cx="260725" cy="210863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65" name="Google Shape;865;p71"/>
          <p:cNvSpPr txBox="1"/>
          <p:nvPr>
            <p:ph idx="1" type="body"/>
          </p:nvPr>
        </p:nvSpPr>
        <p:spPr>
          <a:xfrm>
            <a:off x="7234397" y="3733773"/>
            <a:ext cx="1080900" cy="4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1100">
                <a:latin typeface="Lexend"/>
              </a:rPr>
              <a:t>ka soo horjeeda (opposite)</a:t>
            </a:r>
            <a:endParaRPr b="1"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ak theme - September 2023">
  <a:themeElements>
    <a:clrScheme name="Simple Light">
      <a:dk1>
        <a:srgbClr val="000000"/>
      </a:dk1>
      <a:lt1>
        <a:srgbClr val="FFFFFF"/>
      </a:lt1>
      <a:dk2>
        <a:srgbClr val="808080"/>
      </a:dk2>
      <a:lt2>
        <a:srgbClr val="F0F0F0"/>
      </a:lt2>
      <a:accent1>
        <a:srgbClr val="EBEDFE"/>
      </a:accent1>
      <a:accent2>
        <a:srgbClr val="374CF1"/>
      </a:accent2>
      <a:accent3>
        <a:srgbClr val="2563EB"/>
      </a:accent3>
      <a:accent4>
        <a:srgbClr val="4F7BE8"/>
      </a:accent4>
      <a:accent5>
        <a:srgbClr val="0B5FA5"/>
      </a:accent5>
      <a:accent6>
        <a:srgbClr val="1D4ED8"/>
      </a:accent6>
      <a:hlink>
        <a:srgbClr val="374CF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