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70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C54898EE-708E-4350-B121-1BC5D044E54E}">
  <a:tblStyle styleId="{C54898EE-708E-4350-B121-1BC5D044E54E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DFD2B2B9-F58E-49E7-A62B-16E62B9BE4A9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40" Type="http://schemas.openxmlformats.org/officeDocument/2006/relationships/slide" Target="slides/slide35.xml"/><Relationship Id="rId41" Type="http://schemas.openxmlformats.org/officeDocument/2006/relationships/slide" Target="slides/slide36.xml"/><Relationship Id="rId42" Type="http://schemas.openxmlformats.org/officeDocument/2006/relationships/slide" Target="slides/slide37.xml"/><Relationship Id="rId43" Type="http://schemas.openxmlformats.org/officeDocument/2006/relationships/slide" Target="slides/slide38.xml"/><Relationship Id="rId44" Type="http://schemas.openxmlformats.org/officeDocument/2006/relationships/slide" Target="slides/slide39.xml"/><Relationship Id="rId45" Type="http://schemas.openxmlformats.org/officeDocument/2006/relationships/slide" Target="slides/slide40.xml"/><Relationship Id="rId46" Type="http://schemas.openxmlformats.org/officeDocument/2006/relationships/slide" Target="slides/slide41.xml"/><Relationship Id="rId47" Type="http://schemas.openxmlformats.org/officeDocument/2006/relationships/slide" Target="slides/slide42.xml"/><Relationship Id="rId48" Type="http://schemas.openxmlformats.org/officeDocument/2006/relationships/slide" Target="slides/slide43.xml"/><Relationship Id="rId49" Type="http://schemas.openxmlformats.org/officeDocument/2006/relationships/slide" Target="slides/slide44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2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3" name="Google Shape;743;g2ba74873e88_0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4" name="Google Shape;744;g2ba74873e88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8" name="Shape 7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9" name="Google Shape;749;g2ba74873e88_0_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0" name="Google Shape;750;g2ba74873e88_0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3" name="Shape 7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4" name="Google Shape;754;g2ba74873e88_0_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5" name="Google Shape;755;g2ba74873e88_0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8" name="Shape 7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9" name="Google Shape;759;g2ba74873e88_0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0" name="Google Shape;760;g2ba74873e88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6" name="Shape 7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7" name="Google Shape;767;g2ba74873e88_0_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8" name="Google Shape;768;g2ba74873e88_0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6" name="Shape 7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7" name="Google Shape;777;g2ba74873e88_0_2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8" name="Google Shape;778;g2ba74873e88_0_2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9" name="Shape 8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0" name="Google Shape;810;g2ba74873e88_0_2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1" name="Google Shape;811;g2ba74873e88_0_2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4" name="Shape 8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5" name="Google Shape;845;g2ba74873e88_0_2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6" name="Google Shape;846;g2ba74873e88_0_2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8" name="Shape 8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9" name="Google Shape;889;g2ba74873e88_0_3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0" name="Google Shape;890;g2ba74873e88_0_3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3" name="Shape 9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4" name="Google Shape;924;g2ba74873e88_0_4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5" name="Google Shape;925;g2ba74873e88_0_4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9" name="Shape 9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0" name="Google Shape;960;g2ba74873e88_0_4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1" name="Google Shape;961;g2ba74873e88_0_4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1" name="Shape 10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2" name="Google Shape;1012;g2ba74873e88_0_6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3" name="Google Shape;1013;g2ba74873e88_0_6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1" name="Shape 10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" name="Google Shape;1052;g2ba74873e88_0_6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3" name="Google Shape;1053;g2ba74873e88_0_6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1" name="Shape 1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2" name="Google Shape;1112;g2ba74873e88_0_7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3" name="Google Shape;1113;g2ba74873e88_0_7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1" name="Shape 1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2" name="Google Shape;1122;g2ba74873e88_0_7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3" name="Google Shape;1123;g2ba74873e88_0_7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0" name="Shape 1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1" name="Google Shape;1171;g2ba74873e88_0_8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2" name="Google Shape;1172;g2ba74873e88_0_8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3" name="Shape 1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4" name="Google Shape;1204;g2bccd3076cc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5" name="Google Shape;1205;g2bccd3076cc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8" name="Shape 1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" name="Google Shape;1229;g2ba74873e88_0_8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0" name="Google Shape;1230;g2ba74873e88_0_8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2" name="Shape 1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3" name="Google Shape;1263;g2ba74873e88_0_9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4" name="Google Shape;1264;g2ba74873e88_0_9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4" name="Shape 1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5" name="Google Shape;1295;g2ba74873e88_0_9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6" name="Google Shape;1296;g2ba74873e88_0_9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2" name="Shape 1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3" name="Google Shape;1343;g2ba74873e88_0_9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4" name="Google Shape;1344;g2ba74873e88_0_9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7" name="Shape 1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8" name="Google Shape;1398;g2ba74873e88_0_10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9" name="Google Shape;1399;g2ba74873e88_0_10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5" name="Shape 1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6" name="Google Shape;1456;g2ba74873e88_0_11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7" name="Google Shape;1457;g2ba74873e88_0_11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8" name="Shape 1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9" name="Google Shape;1509;g2ba74873e88_0_11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0" name="Google Shape;1510;g2ba74873e88_0_11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7" name="Shape 1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8" name="Google Shape;1578;g2ba74873e88_0_12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9" name="Google Shape;1579;g2ba74873e88_0_12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7" name="Shape 1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" name="Google Shape;1638;g2ba74873e88_0_12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9" name="Google Shape;1639;g2ba74873e88_0_12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7" name="Shape 16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" name="Google Shape;1648;g2ba74873e88_0_13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9" name="Google Shape;1649;g2ba74873e88_0_13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6" name="Shape 1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7" name="Google Shape;1677;g2ba74873e88_0_13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8" name="Google Shape;1678;g2ba74873e88_0_13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0" name="Shape 17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" name="Google Shape;1751;g2ba74873e88_0_14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2" name="Google Shape;1752;g2ba74873e88_0_14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3" name="Shape 17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4" name="Google Shape;1784;g2ba74873e88_0_15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5" name="Google Shape;1785;g2ba74873e88_0_15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0" name="Shape 1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1" name="Google Shape;1841;g2ba74873e88_0_16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2" name="Google Shape;1842;g2ba74873e88_0_16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1" name="Shape 18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2" name="Google Shape;1892;g2ba74873e88_0_16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3" name="Google Shape;1893;g2ba74873e88_0_16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8" name="Shape 19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9" name="Google Shape;1959;g2ba74873e88_0_17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0" name="Google Shape;1960;g2ba74873e88_0_17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9" name="Shape 20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0" name="Google Shape;2020;g2ba74873e88_0_17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1" name="Google Shape;2021;g2ba74873e88_0_17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9" name="Shape 20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0" name="Google Shape;2030;g2ba74873e88_0_17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1" name="Google Shape;2031;g2ba74873e88_0_17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0" name="Shape 20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1" name="Google Shape;2061;g2ba74873e88_0_18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2" name="Google Shape;2062;g2ba74873e88_0_18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4" name="Shape 20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5" name="Google Shape;2085;g2ba74873e88_2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6" name="Google Shape;2086;g2ba74873e88_2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4" name="Shape 2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5" name="Google Shape;2105;g2ba74873e88_0_18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06" name="Google Shape;2106;g2ba74873e88_0_18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3" name="Shape 2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4" name="Google Shape;2124;g2ba74873e88_2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5" name="Google Shape;2125;g2ba74873e88_2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3" name="Shape 2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4" name="Google Shape;2144;g2ba74873e88_0_18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5" name="Google Shape;2145;g2ba74873e88_0_18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7" name="Shape 2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8" name="Google Shape;2188;g2ba74873e88_0_19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9" name="Google Shape;2189;g2ba74873e88_0_19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9" name="Shape 2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0" name="Google Shape;2230;g2ba74873e88_0_20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1" name="Google Shape;2231;g2ba74873e88_0_20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4" name="Shape 2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5" name="Google Shape;2295;g2ba74873e88_0_20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96" name="Google Shape;2296;g2ba74873e88_0_20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3" name="Shape 2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4" name="Google Shape;2374;g2ba74873e88_0_21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75" name="Google Shape;2375;g2ba74873e88_0_21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9.png"/><Relationship Id="rId4" Type="http://schemas.openxmlformats.org/officeDocument/2006/relationships/image" Target="../media/image1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9.png"/><Relationship Id="rId4" Type="http://schemas.openxmlformats.org/officeDocument/2006/relationships/image" Target="../media/image2.png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7.png"/><Relationship Id="rId4" Type="http://schemas.openxmlformats.org/officeDocument/2006/relationships/image" Target="../media/image9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9.png"/><Relationship Id="rId4" Type="http://schemas.openxmlformats.org/officeDocument/2006/relationships/image" Target="../media/image3.png"/><Relationship Id="rId5" Type="http://schemas.openxmlformats.org/officeDocument/2006/relationships/image" Target="../media/image10.png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9.png"/><Relationship Id="rId4" Type="http://schemas.openxmlformats.org/officeDocument/2006/relationships/image" Target="../media/image2.pn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Relationship Id="rId3" Type="http://schemas.openxmlformats.org/officeDocument/2006/relationships/image" Target="../media/image2.png"/><Relationship Id="rId4" Type="http://schemas.openxmlformats.org/officeDocument/2006/relationships/image" Target="../media/image8.png"/><Relationship Id="rId5" Type="http://schemas.openxmlformats.org/officeDocument/2006/relationships/image" Target="../media/image21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11.png"/><Relationship Id="rId4" Type="http://schemas.openxmlformats.org/officeDocument/2006/relationships/image" Target="../media/image9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9.png"/><Relationship Id="rId4" Type="http://schemas.openxmlformats.org/officeDocument/2006/relationships/image" Target="../media/image13.png"/><Relationship Id="rId5" Type="http://schemas.openxmlformats.org/officeDocument/2006/relationships/image" Target="../media/image12.png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14.png"/><Relationship Id="rId4" Type="http://schemas.openxmlformats.org/officeDocument/2006/relationships/image" Target="../media/image9.png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8.png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png"/><Relationship Id="rId3" Type="http://schemas.openxmlformats.org/officeDocument/2006/relationships/image" Target="../media/image19.png"/><Relationship Id="rId4" Type="http://schemas.openxmlformats.org/officeDocument/2006/relationships/image" Target="../media/image16.png"/><Relationship Id="rId5" Type="http://schemas.openxmlformats.org/officeDocument/2006/relationships/image" Target="../media/image20.png"/><Relationship Id="rId6" Type="http://schemas.openxmlformats.org/officeDocument/2006/relationships/image" Target="../media/image17.png"/><Relationship Id="rId7" Type="http://schemas.openxmlformats.org/officeDocument/2006/relationships/image" Target="../media/image22.png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3.png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3.png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3.png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3.png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4.png"/><Relationship Id="rId3" Type="http://schemas.openxmlformats.org/officeDocument/2006/relationships/image" Target="../media/image26.png"/><Relationship Id="rId4" Type="http://schemas.openxmlformats.org/officeDocument/2006/relationships/image" Target="../media/image67.png"/><Relationship Id="rId5" Type="http://schemas.openxmlformats.org/officeDocument/2006/relationships/image" Target="../media/image28.png"/><Relationship Id="rId6" Type="http://schemas.openxmlformats.org/officeDocument/2006/relationships/image" Target="../media/image29.png"/><Relationship Id="rId7" Type="http://schemas.openxmlformats.org/officeDocument/2006/relationships/image" Target="../media/image23.png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7.png"/><Relationship Id="rId3" Type="http://schemas.openxmlformats.org/officeDocument/2006/relationships/image" Target="../media/image67.png"/><Relationship Id="rId4" Type="http://schemas.openxmlformats.org/officeDocument/2006/relationships/image" Target="../media/image24.png"/><Relationship Id="rId5" Type="http://schemas.openxmlformats.org/officeDocument/2006/relationships/image" Target="../media/image26.png"/><Relationship Id="rId6" Type="http://schemas.openxmlformats.org/officeDocument/2006/relationships/image" Target="../media/image30.png"/><Relationship Id="rId7" Type="http://schemas.openxmlformats.org/officeDocument/2006/relationships/image" Target="../media/image28.png"/><Relationship Id="rId8" Type="http://schemas.openxmlformats.org/officeDocument/2006/relationships/image" Target="../media/image29.png"/><Relationship Id="rId9" Type="http://schemas.openxmlformats.org/officeDocument/2006/relationships/image" Target="../media/image23.png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7.png"/><Relationship Id="rId3" Type="http://schemas.openxmlformats.org/officeDocument/2006/relationships/image" Target="../media/image67.png"/><Relationship Id="rId4" Type="http://schemas.openxmlformats.org/officeDocument/2006/relationships/image" Target="../media/image31.png"/><Relationship Id="rId5" Type="http://schemas.openxmlformats.org/officeDocument/2006/relationships/image" Target="../media/image24.png"/><Relationship Id="rId6" Type="http://schemas.openxmlformats.org/officeDocument/2006/relationships/image" Target="../media/image26.png"/><Relationship Id="rId7" Type="http://schemas.openxmlformats.org/officeDocument/2006/relationships/image" Target="../media/image30.png"/><Relationship Id="rId8" Type="http://schemas.openxmlformats.org/officeDocument/2006/relationships/image" Target="../media/image28.png"/><Relationship Id="rId9" Type="http://schemas.openxmlformats.org/officeDocument/2006/relationships/image" Target="../media/image29.png"/><Relationship Id="rId10" Type="http://schemas.openxmlformats.org/officeDocument/2006/relationships/image" Target="../media/image39.png"/><Relationship Id="rId11" Type="http://schemas.openxmlformats.org/officeDocument/2006/relationships/image" Target="../media/image23.png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Relationship Id="rId3" Type="http://schemas.openxmlformats.org/officeDocument/2006/relationships/image" Target="../media/image37.png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37.png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37.png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37.png"/></Relationships>
</file>

<file path=ppt/slideLayouts/_rels/slideLayout2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Relationship Id="rId3" Type="http://schemas.openxmlformats.org/officeDocument/2006/relationships/image" Target="../media/image37.png"/><Relationship Id="rId4" Type="http://schemas.openxmlformats.org/officeDocument/2006/relationships/image" Target="../media/image42.png"/></Relationships>
</file>

<file path=ppt/slideLayouts/_rels/slideLayout2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37.png"/><Relationship Id="rId4" Type="http://schemas.openxmlformats.org/officeDocument/2006/relationships/image" Target="../media/image42.png"/></Relationships>
</file>

<file path=ppt/slideLayouts/_rels/slideLayout2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37.png"/><Relationship Id="rId4" Type="http://schemas.openxmlformats.org/officeDocument/2006/relationships/image" Target="../media/image42.png"/></Relationships>
</file>

<file path=ppt/slideLayouts/_rels/slideLayout2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37.png"/><Relationship Id="rId4" Type="http://schemas.openxmlformats.org/officeDocument/2006/relationships/image" Target="../media/image42.png"/></Relationships>
</file>

<file path=ppt/slideLayouts/_rels/slideLayout2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3.png"/><Relationship Id="rId3" Type="http://schemas.openxmlformats.org/officeDocument/2006/relationships/image" Target="../media/image35.png"/><Relationship Id="rId4" Type="http://schemas.openxmlformats.org/officeDocument/2006/relationships/image" Target="../media/image42.png"/><Relationship Id="rId5" Type="http://schemas.openxmlformats.org/officeDocument/2006/relationships/image" Target="../media/image44.png"/></Relationships>
</file>

<file path=ppt/slideLayouts/_rels/slideLayout2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Relationship Id="rId5" Type="http://schemas.openxmlformats.org/officeDocument/2006/relationships/image" Target="../media/image43.png"/></Relationships>
</file>

<file path=ppt/slideLayouts/_rels/slideLayout2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Relationship Id="rId5" Type="http://schemas.openxmlformats.org/officeDocument/2006/relationships/image" Target="../media/image43.png"/></Relationships>
</file>

<file path=ppt/slideLayouts/_rels/slideLayout3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Relationship Id="rId5" Type="http://schemas.openxmlformats.org/officeDocument/2006/relationships/image" Target="../media/image43.png"/></Relationships>
</file>

<file path=ppt/slideLayouts/_rels/slideLayout3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3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3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3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3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3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3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3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3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4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4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4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4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Relationship Id="rId3" Type="http://schemas.openxmlformats.org/officeDocument/2006/relationships/image" Target="../media/image42.png"/></Relationships>
</file>

<file path=ppt/slideLayouts/_rels/slideLayout4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42.png"/></Relationships>
</file>

<file path=ppt/slideLayouts/_rels/slideLayout4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42.png"/></Relationships>
</file>

<file path=ppt/slideLayouts/_rels/slideLayout4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42.png"/></Relationships>
</file>

<file path=ppt/slideLayouts/_rels/slideLayout4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Relationship Id="rId3" Type="http://schemas.openxmlformats.org/officeDocument/2006/relationships/image" Target="../media/image51.png"/></Relationships>
</file>

<file path=ppt/slideLayouts/_rels/slideLayout4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51.png"/></Relationships>
</file>

<file path=ppt/slideLayouts/_rels/slideLayout4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51.png"/></Relationships>
</file>

<file path=ppt/slideLayouts/_rels/slideLayout5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51.png"/></Relationships>
</file>

<file path=ppt/slideLayouts/_rels/slideLayout5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Relationship Id="rId3" Type="http://schemas.openxmlformats.org/officeDocument/2006/relationships/image" Target="../media/image47.png"/></Relationships>
</file>

<file path=ppt/slideLayouts/_rels/slideLayout5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47.png"/></Relationships>
</file>

<file path=ppt/slideLayouts/_rels/slideLayout5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47.png"/></Relationships>
</file>

<file path=ppt/slideLayouts/_rels/slideLayout5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47.png"/></Relationships>
</file>

<file path=ppt/slideLayouts/_rels/slideLayout5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3.png"/></Relationships>
</file>

<file path=ppt/slideLayouts/_rels/slideLayout5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3.png"/></Relationships>
</file>

<file path=ppt/slideLayouts/_rels/slideLayout5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8.png"/></Relationships>
</file>

<file path=ppt/slideLayouts/_rels/slideLayout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English" showMasterSp="0">
  <p:cSld name="Title Slide 2_1">
    <p:bg>
      <p:bgPr>
        <a:solidFill>
          <a:srgbClr val="EBEDFE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2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English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323850" y="810000"/>
            <a:ext cx="54507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890225" y="4327975"/>
            <a:ext cx="59862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pic>
        <p:nvPicPr>
          <p:cNvPr id="15" name="Google Shape;15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;p2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867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Maths" showMasterSp="0">
  <p:cSld name="Title Slide 2_1_1">
    <p:bg>
      <p:bgPr>
        <a:solidFill>
          <a:srgbClr val="EBEDFE"/>
        </a:solidFill>
      </p:bgPr>
    </p:bg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oogle Shape;18;p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3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20" name="Google Shape;20;p3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Maths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" name="Google Shape;21;p3"/>
          <p:cNvSpPr txBox="1"/>
          <p:nvPr>
            <p:ph idx="1" type="subTitle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>
            <a:pPr>
              <a:defRPr/>
            </a:pPr>
          </a:p>
        </p:txBody>
      </p:sp>
      <p:sp>
        <p:nvSpPr>
          <p:cNvPr id="23" name="Google Shape;23;p3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24" name="Google Shape;24;p3"/>
          <p:cNvPicPr preferRelativeResize="0"/>
          <p:nvPr/>
        </p:nvPicPr>
        <p:blipFill rotWithShape="1">
          <a:blip r:embed="rId4">
            <a:alphaModFix/>
          </a:blip>
          <a:srcRect b="0" l="6209" r="6209" t="0"/>
          <a:stretch/>
        </p:blipFill>
        <p:spPr>
          <a:xfrm>
            <a:off x="324000" y="4008600"/>
            <a:ext cx="7072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Geography" showMasterSp="0">
  <p:cSld name="Title Slide 2_1_1_1">
    <p:bg>
      <p:bgPr>
        <a:solidFill>
          <a:srgbClr val="EBEDFE"/>
        </a:solidFill>
      </p:bgPr>
    </p:bg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oogle Shape;26;p4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259825" cy="1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27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4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9" name="Google Shape;29;p4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Juqraafi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" name="Google Shape;30;p4"/>
          <p:cNvSpPr txBox="1"/>
          <p:nvPr>
            <p:ph idx="1" type="subTitle"/>
          </p:nvPr>
        </p:nvSpPr>
        <p:spPr>
          <a:xfrm>
            <a:off x="890225" y="4327975"/>
            <a:ext cx="59976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32" name="Google Shape;32;p4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History" showMasterSp="0">
  <p:cSld name="Title Slide 2_1_1_1_1">
    <p:bg>
      <p:bgPr>
        <a:solidFill>
          <a:srgbClr val="EBEDFE"/>
        </a:solid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5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5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6" name="Google Shape;36;p5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History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7" name="Google Shape;37;p5"/>
          <p:cNvSpPr txBox="1"/>
          <p:nvPr>
            <p:ph idx="1" type="subTitle"/>
          </p:nvPr>
        </p:nvSpPr>
        <p:spPr>
          <a:xfrm>
            <a:off x="890225" y="4327975"/>
            <a:ext cx="5804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39" name="Google Shape;39;p5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40" name="Google Shape;40;p5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41" name="Google Shape;41;p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" name="Google Shape;42;p5"/>
            <p:cNvSpPr/>
            <p:nvPr/>
          </p:nvSpPr>
          <p:spPr>
            <a:xfrm>
              <a:off x="6860400" y="1205850"/>
              <a:ext cx="1959600" cy="13659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43" name="Google Shape;43;p5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78432">
              <a:off x="7001357" y="1317070"/>
              <a:ext cx="1677682" cy="114346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Music" showMasterSp="0">
  <p:cSld name="Title Slide 2_1_1_1_1_1">
    <p:bg>
      <p:bgPr>
        <a:solidFill>
          <a:srgbClr val="EBEDFE"/>
        </a:solidFill>
      </p:bgPr>
    </p:bg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Google Shape;45;p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6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7" name="Google Shape;47;p6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Music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8" name="Google Shape;48;p6"/>
          <p:cNvSpPr txBox="1"/>
          <p:nvPr>
            <p:ph idx="1" type="subTitle"/>
          </p:nvPr>
        </p:nvSpPr>
        <p:spPr>
          <a:xfrm>
            <a:off x="890225" y="4327975"/>
            <a:ext cx="57870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50" name="Google Shape;50;p6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51" name="Google Shape;51;p6"/>
          <p:cNvPicPr preferRelativeResize="0"/>
          <p:nvPr/>
        </p:nvPicPr>
        <p:blipFill rotWithShape="1">
          <a:blip r:embed="rId4">
            <a:alphaModFix/>
          </a:blip>
          <a:srcRect b="0" l="6209" r="6209" t="0"/>
          <a:stretch/>
        </p:blipFill>
        <p:spPr>
          <a:xfrm>
            <a:off x="324000" y="4008600"/>
            <a:ext cx="6616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Science" showMasterSp="0">
  <p:cSld name="Title Slide 2_1_1_1_1_1_1">
    <p:bg>
      <p:bgPr>
        <a:solidFill>
          <a:srgbClr val="EBEDFE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7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4" name="Google Shape;54;p7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Sayniska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5" name="Google Shape;55;p7"/>
          <p:cNvSpPr txBox="1"/>
          <p:nvPr>
            <p:ph idx="1" type="subTitle"/>
          </p:nvPr>
        </p:nvSpPr>
        <p:spPr>
          <a:xfrm>
            <a:off x="890225" y="4327975"/>
            <a:ext cx="57927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57" name="Google Shape;57;p7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58" name="Google Shape;58;p7"/>
          <p:cNvPicPr preferRelativeResize="0"/>
          <p:nvPr/>
        </p:nvPicPr>
        <p:blipFill rotWithShape="1">
          <a:blip r:embed="rId3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9" name="Google Shape;59;p7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60" name="Google Shape;60;p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" name="Google Shape;61;p7"/>
            <p:cNvSpPr/>
            <p:nvPr/>
          </p:nvSpPr>
          <p:spPr>
            <a:xfrm>
              <a:off x="6860400" y="869975"/>
              <a:ext cx="1959600" cy="20070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62" name="Google Shape;62;p7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11816">
              <a:off x="7083000" y="1110274"/>
              <a:ext cx="1514398" cy="152639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Biology" showMasterSp="0">
  <p:cSld name="Title Slide 2_1_1_1_1_1_1_1">
    <p:bg>
      <p:bgPr>
        <a:solidFill>
          <a:srgbClr val="EBEDFE"/>
        </a:solidFill>
      </p:bgPr>
    </p:bg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Google Shape;64;p8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8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7" name="Google Shape;67;p8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Biology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8" name="Google Shape;68;p8"/>
          <p:cNvSpPr txBox="1"/>
          <p:nvPr>
            <p:ph idx="1" type="subTitle"/>
          </p:nvPr>
        </p:nvSpPr>
        <p:spPr>
          <a:xfrm>
            <a:off x="890225" y="4327975"/>
            <a:ext cx="57756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70" name="Google Shape;70;p8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Physics" showMasterSp="0">
  <p:cSld name="Title Slide 2_1_1_1_1_1_1_1_1">
    <p:bg>
      <p:bgPr>
        <a:solidFill>
          <a:srgbClr val="EBEDFE"/>
        </a:solidFill>
      </p:bgPr>
    </p:bg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Google Shape;72;p9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9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4" name="Google Shape;74;p9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Physics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5" name="Google Shape;75;p9"/>
          <p:cNvSpPr txBox="1"/>
          <p:nvPr>
            <p:ph idx="1" type="subTitle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77" name="Google Shape;77;p9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78" name="Google Shape;78;p9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79" name="Google Shape;79;p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0" name="Google Shape;80;p9"/>
            <p:cNvSpPr/>
            <p:nvPr/>
          </p:nvSpPr>
          <p:spPr>
            <a:xfrm>
              <a:off x="6898050" y="839288"/>
              <a:ext cx="1959600" cy="23547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81" name="Google Shape;81;p9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84492">
              <a:off x="7235674" y="1037850"/>
              <a:ext cx="1204851" cy="195757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Chemistry" showMasterSp="0">
  <p:cSld name="Title Slide 2_1_1_1_1_1_1_1_1_1">
    <p:bg>
      <p:bgPr>
        <a:solidFill>
          <a:srgbClr val="EBEDFE"/>
        </a:solidFill>
      </p:bgPr>
    </p:bg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Google Shape;83;p10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117400" cy="1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0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6" name="Google Shape;86;p10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Chemistry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7" name="Google Shape;87;p10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89" name="Google Shape;89;p10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1 Outcome">
  <p:cSld name="CUSTOM_5">
    <p:bg>
      <p:bgPr>
        <a:solidFill>
          <a:srgbClr val="EBEDFE"/>
        </a:solidFill>
      </p:bgPr>
    </p:bg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oogle Shape;91;p1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3225" y="13883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1"/>
          <p:cNvSpPr txBox="1"/>
          <p:nvPr/>
        </p:nvSpPr>
        <p:spPr>
          <a:xfrm>
            <a:off x="325207" y="454765"/>
            <a:ext cx="45756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Natiijo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3" name="Google Shape;93;p11"/>
          <p:cNvSpPr txBox="1"/>
          <p:nvPr>
            <p:ph idx="1" type="subTitle"/>
          </p:nvPr>
        </p:nvSpPr>
        <p:spPr>
          <a:xfrm>
            <a:off x="585575" y="1463950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2 Hidden guidance slide">
  <p:cSld name="CUSTOM_1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2"/>
          <p:cNvSpPr txBox="1"/>
          <p:nvPr/>
        </p:nvSpPr>
        <p:spPr>
          <a:xfrm>
            <a:off x="329775" y="953475"/>
            <a:ext cx="4241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Oak’s lessons are structured around </a:t>
            </a:r>
            <a:r>
              <a:rPr b="1" lang="en-GB" sz="1200">
                <a:latin typeface="Lexend"/>
                <a:ea typeface="Lexend"/>
                <a:cs typeface="Lexend"/>
                <a:sym typeface="Lexend"/>
              </a:rPr>
              <a:t>wareegyada barashada</a:t>
            </a:r>
            <a:r>
              <a:rPr i="1" lang="en-GB" sz="1200">
                <a:latin typeface="Lexend"/>
                <a:ea typeface="Lexend"/>
                <a:cs typeface="Lexend"/>
                <a:sym typeface="Lexend"/>
              </a:rPr>
              <a:t>.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These are indicated through colour in the slide deck: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6" name="Google Shape;96;p12"/>
          <p:cNvSpPr txBox="1"/>
          <p:nvPr/>
        </p:nvSpPr>
        <p:spPr>
          <a:xfrm>
            <a:off x="329775" y="629475"/>
            <a:ext cx="42414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Qaabdhismeedka casharka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7" name="Google Shape;97;p12"/>
          <p:cNvSpPr txBox="1"/>
          <p:nvPr/>
        </p:nvSpPr>
        <p:spPr>
          <a:xfrm>
            <a:off x="4901925" y="629475"/>
            <a:ext cx="4012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Xiriirro faa'iido leh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8" name="Google Shape;98;p12"/>
          <p:cNvSpPr txBox="1"/>
          <p:nvPr/>
        </p:nvSpPr>
        <p:spPr>
          <a:xfrm>
            <a:off x="329775" y="3205950"/>
            <a:ext cx="4207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Mid kasta</a:t>
            </a:r>
            <a:r>
              <a:rPr b="1" lang="en-GB" sz="1200">
                <a:latin typeface="Lexend"/>
                <a:ea typeface="Lexend"/>
                <a:cs typeface="Lexend"/>
                <a:sym typeface="Lexend"/>
              </a:rPr>
              <a:t> learning cycle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covers several phases: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99" name="Google Shape;99;p12"/>
          <p:cNvGrpSpPr/>
          <p:nvPr/>
        </p:nvGrpSpPr>
        <p:grpSpPr>
          <a:xfrm>
            <a:off x="2650916" y="1644417"/>
            <a:ext cx="1745270" cy="1430724"/>
            <a:chOff x="2642961" y="1644312"/>
            <a:chExt cx="1454634" cy="1195657"/>
          </a:xfrm>
        </p:grpSpPr>
        <p:pic>
          <p:nvPicPr>
            <p:cNvPr id="100" name="Google Shape;100;p12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2642975" y="1644312"/>
              <a:ext cx="1454621" cy="287396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101" name="Google Shape;101;p1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642975" y="1936215"/>
              <a:ext cx="1454618" cy="287940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102" name="Google Shape;102;p1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642965" y="2251391"/>
              <a:ext cx="1454621" cy="284581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103" name="Google Shape;103;p12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2642961" y="2563206"/>
              <a:ext cx="1454620" cy="276764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</p:grpSp>
      <p:pic>
        <p:nvPicPr>
          <p:cNvPr id="104" name="Google Shape;104;p12"/>
          <p:cNvPicPr preferRelativeResize="0"/>
          <p:nvPr/>
        </p:nvPicPr>
        <p:blipFill rotWithShape="1">
          <a:blip r:embed="rId6">
            <a:alphaModFix/>
          </a:blip>
          <a:srcRect b="5222" l="3910" r="0" t="0"/>
          <a:stretch/>
        </p:blipFill>
        <p:spPr>
          <a:xfrm>
            <a:off x="1328513" y="3569750"/>
            <a:ext cx="2057336" cy="119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98750" y="1778088"/>
            <a:ext cx="2057324" cy="1163398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106" name="Google Shape;106;p12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Hagitaanka macallinka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3)">
  <p:cSld name="CUSTOM_3_1"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9" name="Google Shape;109;p13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13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13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2" name="Google Shape;112;p13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113" name="Google Shape;113;p13"/>
          <p:cNvSpPr txBox="1"/>
          <p:nvPr>
            <p:ph idx="3" type="subTitle"/>
          </p:nvPr>
        </p:nvSpPr>
        <p:spPr>
          <a:xfrm>
            <a:off x="324000" y="21054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4" name="Google Shape;114;p13"/>
          <p:cNvSpPr txBox="1"/>
          <p:nvPr>
            <p:ph idx="4" type="subTitle"/>
          </p:nvPr>
        </p:nvSpPr>
        <p:spPr>
          <a:xfrm>
            <a:off x="2699325" y="21054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115" name="Google Shape;115;p13"/>
          <p:cNvSpPr txBox="1"/>
          <p:nvPr>
            <p:ph idx="5" type="subTitle"/>
          </p:nvPr>
        </p:nvSpPr>
        <p:spPr>
          <a:xfrm>
            <a:off x="324000" y="3400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6" name="Google Shape;116;p13"/>
          <p:cNvSpPr txBox="1"/>
          <p:nvPr>
            <p:ph idx="6" type="subTitle"/>
          </p:nvPr>
        </p:nvSpPr>
        <p:spPr>
          <a:xfrm>
            <a:off x="2699325" y="3400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4)">
  <p:cSld name="CUSTOM_3_1_1"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4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9" name="Google Shape;119;p14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14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14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2" name="Google Shape;122;p14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3" name="Google Shape;123;p14"/>
          <p:cNvSpPr txBox="1"/>
          <p:nvPr>
            <p:ph idx="3" type="subTitle"/>
          </p:nvPr>
        </p:nvSpPr>
        <p:spPr>
          <a:xfrm>
            <a:off x="324000" y="1800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4" name="Google Shape;124;p14"/>
          <p:cNvSpPr txBox="1"/>
          <p:nvPr>
            <p:ph idx="4" type="subTitle"/>
          </p:nvPr>
        </p:nvSpPr>
        <p:spPr>
          <a:xfrm>
            <a:off x="2699325" y="1800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5" name="Google Shape;125;p14"/>
          <p:cNvSpPr txBox="1"/>
          <p:nvPr>
            <p:ph idx="5" type="subTitle"/>
          </p:nvPr>
        </p:nvSpPr>
        <p:spPr>
          <a:xfrm>
            <a:off x="324000" y="27912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6" name="Google Shape;126;p14"/>
          <p:cNvSpPr txBox="1"/>
          <p:nvPr>
            <p:ph idx="6" type="subTitle"/>
          </p:nvPr>
        </p:nvSpPr>
        <p:spPr>
          <a:xfrm>
            <a:off x="2699325" y="27912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7" name="Google Shape;127;p14"/>
          <p:cNvSpPr txBox="1"/>
          <p:nvPr>
            <p:ph idx="7" type="subTitle"/>
          </p:nvPr>
        </p:nvSpPr>
        <p:spPr>
          <a:xfrm>
            <a:off x="324000" y="3781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8" name="Google Shape;128;p14"/>
          <p:cNvSpPr txBox="1"/>
          <p:nvPr>
            <p:ph idx="8" type="subTitle"/>
          </p:nvPr>
        </p:nvSpPr>
        <p:spPr>
          <a:xfrm>
            <a:off x="2699325" y="3781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5)">
  <p:cSld name="CUSTOM_3_1_1_1"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31" name="Google Shape;131;p15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15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15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4" name="Google Shape;134;p15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5" name="Google Shape;135;p15"/>
          <p:cNvSpPr txBox="1"/>
          <p:nvPr>
            <p:ph idx="3" type="subTitle"/>
          </p:nvPr>
        </p:nvSpPr>
        <p:spPr>
          <a:xfrm>
            <a:off x="324000" y="24864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6" name="Google Shape;136;p15"/>
          <p:cNvSpPr txBox="1"/>
          <p:nvPr>
            <p:ph idx="4" type="subTitle"/>
          </p:nvPr>
        </p:nvSpPr>
        <p:spPr>
          <a:xfrm>
            <a:off x="2699325" y="24864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7" name="Google Shape;137;p15"/>
          <p:cNvSpPr txBox="1"/>
          <p:nvPr>
            <p:ph idx="5" type="subTitle"/>
          </p:nvPr>
        </p:nvSpPr>
        <p:spPr>
          <a:xfrm>
            <a:off x="324000" y="4162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8" name="Google Shape;138;p15"/>
          <p:cNvSpPr txBox="1"/>
          <p:nvPr>
            <p:ph idx="6" type="subTitle"/>
          </p:nvPr>
        </p:nvSpPr>
        <p:spPr>
          <a:xfrm>
            <a:off x="2699325" y="4162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9" name="Google Shape;139;p15"/>
          <p:cNvSpPr txBox="1"/>
          <p:nvPr>
            <p:ph idx="7" type="subTitle"/>
          </p:nvPr>
        </p:nvSpPr>
        <p:spPr>
          <a:xfrm>
            <a:off x="324000" y="16482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0" name="Google Shape;140;p15"/>
          <p:cNvSpPr txBox="1"/>
          <p:nvPr>
            <p:ph idx="8" type="subTitle"/>
          </p:nvPr>
        </p:nvSpPr>
        <p:spPr>
          <a:xfrm>
            <a:off x="2699325" y="16482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1" name="Google Shape;141;p15"/>
          <p:cNvSpPr txBox="1"/>
          <p:nvPr>
            <p:ph idx="9" type="subTitle"/>
          </p:nvPr>
        </p:nvSpPr>
        <p:spPr>
          <a:xfrm>
            <a:off x="324000" y="3324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2" name="Google Shape;142;p15"/>
          <p:cNvSpPr txBox="1"/>
          <p:nvPr>
            <p:ph idx="13" type="subTitle"/>
          </p:nvPr>
        </p:nvSpPr>
        <p:spPr>
          <a:xfrm>
            <a:off x="2699325" y="3324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p2, 2)">
  <p:cSld name="CUSTOM_3_1_1_1_1"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6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45" name="Google Shape;145;p16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16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16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8" name="Google Shape;148;p16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9" name="Google Shape;149;p16"/>
          <p:cNvSpPr txBox="1"/>
          <p:nvPr>
            <p:ph idx="3" type="subTitle"/>
          </p:nvPr>
        </p:nvSpPr>
        <p:spPr>
          <a:xfrm>
            <a:off x="324000" y="2562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50" name="Google Shape;150;p16"/>
          <p:cNvSpPr txBox="1"/>
          <p:nvPr>
            <p:ph idx="4" type="subTitle"/>
          </p:nvPr>
        </p:nvSpPr>
        <p:spPr>
          <a:xfrm>
            <a:off x="2699325" y="2562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2)">
  <p:cSld name="CUSTOM_3"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7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53" name="Google Shape;153;p17"/>
          <p:cNvPicPr preferRelativeResize="0"/>
          <p:nvPr/>
        </p:nvPicPr>
        <p:blipFill rotWithShape="1">
          <a:blip r:embed="rId2">
            <a:alphaModFix/>
          </a:blip>
          <a:srcRect b="3669" l="0" r="0" t="3678"/>
          <a:stretch/>
        </p:blipFill>
        <p:spPr>
          <a:xfrm>
            <a:off x="863550" y="2926472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17"/>
          <p:cNvPicPr preferRelativeResize="0"/>
          <p:nvPr/>
        </p:nvPicPr>
        <p:blipFill rotWithShape="1">
          <a:blip r:embed="rId3">
            <a:alphaModFix/>
          </a:blip>
          <a:srcRect b="3669" l="0" r="0" t="3678"/>
          <a:stretch/>
        </p:blipFill>
        <p:spPr>
          <a:xfrm>
            <a:off x="863550" y="1989425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17"/>
          <p:cNvPicPr preferRelativeResize="0"/>
          <p:nvPr/>
        </p:nvPicPr>
        <p:blipFill rotWithShape="1">
          <a:blip r:embed="rId4">
            <a:alphaModFix/>
          </a:blip>
          <a:srcRect b="0" l="74623" r="0" t="0"/>
          <a:stretch/>
        </p:blipFill>
        <p:spPr>
          <a:xfrm>
            <a:off x="863550" y="1954586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6" name="Google Shape;156;p17"/>
          <p:cNvCxnSpPr>
            <a:endCxn id="157" idx="2"/>
          </p:cNvCxnSpPr>
          <p:nvPr/>
        </p:nvCxnSpPr>
        <p:spPr>
          <a:xfrm flipH="1">
            <a:off x="645063" y="2017282"/>
            <a:ext cx="2700" cy="14805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58" name="Google Shape;158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3482" y="1993619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17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60" name="Google Shape;160;p17"/>
          <p:cNvSpPr txBox="1"/>
          <p:nvPr>
            <p:ph idx="2" type="title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157" name="Google Shape;157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3340" y="2925705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17"/>
          <p:cNvPicPr preferRelativeResize="0"/>
          <p:nvPr/>
        </p:nvPicPr>
        <p:blipFill rotWithShape="1">
          <a:blip r:embed="rId7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17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3" name="Google Shape;163;p17"/>
          <p:cNvSpPr txBox="1"/>
          <p:nvPr>
            <p:ph idx="3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3)">
  <p:cSld name="CUSTOM_3_2"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Google Shape;165;p18"/>
          <p:cNvPicPr preferRelativeResize="0"/>
          <p:nvPr/>
        </p:nvPicPr>
        <p:blipFill rotWithShape="1">
          <a:blip r:embed="rId2">
            <a:alphaModFix/>
          </a:blip>
          <a:srcRect b="4438" l="0" r="0" t="4429"/>
          <a:stretch/>
        </p:blipFill>
        <p:spPr>
          <a:xfrm>
            <a:off x="863550" y="3642223"/>
            <a:ext cx="7439125" cy="5632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18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60090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18"/>
          <p:cNvPicPr preferRelativeResize="0"/>
          <p:nvPr/>
        </p:nvPicPr>
        <p:blipFill rotWithShape="1">
          <a:blip r:embed="rId4">
            <a:alphaModFix/>
          </a:blip>
          <a:srcRect b="3669" l="0" r="0" t="3678"/>
          <a:stretch/>
        </p:blipFill>
        <p:spPr>
          <a:xfrm>
            <a:off x="863550" y="2704186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18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267798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18"/>
          <p:cNvPicPr preferRelativeResize="0"/>
          <p:nvPr/>
        </p:nvPicPr>
        <p:blipFill rotWithShape="1">
          <a:blip r:embed="rId5">
            <a:alphaModFix/>
          </a:blip>
          <a:srcRect b="3669" l="0" r="0" t="3678"/>
          <a:stretch/>
        </p:blipFill>
        <p:spPr>
          <a:xfrm>
            <a:off x="863550" y="1678325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18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1643475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1" name="Google Shape;171;p18"/>
          <p:cNvCxnSpPr>
            <a:endCxn id="172" idx="2"/>
          </p:cNvCxnSpPr>
          <p:nvPr/>
        </p:nvCxnSpPr>
        <p:spPr>
          <a:xfrm>
            <a:off x="647802" y="1841898"/>
            <a:ext cx="0" cy="23664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72" name="Google Shape;172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6079" y="363622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1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3482" y="1682508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18"/>
          <p:cNvSpPr txBox="1"/>
          <p:nvPr>
            <p:ph type="title"/>
          </p:nvPr>
        </p:nvSpPr>
        <p:spPr>
          <a:xfrm>
            <a:off x="1225200" y="1779713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75" name="Google Shape;175;p18"/>
          <p:cNvSpPr txBox="1"/>
          <p:nvPr>
            <p:ph idx="2" type="title"/>
          </p:nvPr>
        </p:nvSpPr>
        <p:spPr>
          <a:xfrm>
            <a:off x="1225200" y="2804800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76" name="Google Shape;176;p18"/>
          <p:cNvSpPr txBox="1"/>
          <p:nvPr>
            <p:ph idx="3" type="title"/>
          </p:nvPr>
        </p:nvSpPr>
        <p:spPr>
          <a:xfrm>
            <a:off x="1225200" y="3739189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177" name="Google Shape;177;p1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3340" y="2703416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18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79" name="Google Shape;179;p18"/>
          <p:cNvPicPr preferRelativeResize="0"/>
          <p:nvPr/>
        </p:nvPicPr>
        <p:blipFill rotWithShape="1">
          <a:blip r:embed="rId9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18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1" name="Google Shape;181;p18"/>
          <p:cNvSpPr txBox="1"/>
          <p:nvPr>
            <p:ph idx="4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4)">
  <p:cSld name="CUSTOM_4"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Google Shape;183;p19"/>
          <p:cNvPicPr preferRelativeResize="0"/>
          <p:nvPr/>
        </p:nvPicPr>
        <p:blipFill rotWithShape="1">
          <a:blip r:embed="rId2">
            <a:alphaModFix/>
          </a:blip>
          <a:srcRect b="4438" l="0" r="0" t="4429"/>
          <a:stretch/>
        </p:blipFill>
        <p:spPr>
          <a:xfrm>
            <a:off x="863550" y="3146932"/>
            <a:ext cx="7439125" cy="563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1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10561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19"/>
          <p:cNvPicPr preferRelativeResize="0"/>
          <p:nvPr/>
        </p:nvPicPr>
        <p:blipFill rotWithShape="1">
          <a:blip r:embed="rId4">
            <a:alphaModFix/>
          </a:blip>
          <a:srcRect b="4396" l="0" r="0" t="4387"/>
          <a:stretch/>
        </p:blipFill>
        <p:spPr>
          <a:xfrm>
            <a:off x="863550" y="3971358"/>
            <a:ext cx="7439126" cy="5632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1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93964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19"/>
          <p:cNvPicPr preferRelativeResize="0"/>
          <p:nvPr/>
        </p:nvPicPr>
        <p:blipFill rotWithShape="1">
          <a:blip r:embed="rId5">
            <a:alphaModFix/>
          </a:blip>
          <a:srcRect b="3669" l="0" r="0" t="3678"/>
          <a:stretch/>
        </p:blipFill>
        <p:spPr>
          <a:xfrm>
            <a:off x="863550" y="2292191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1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226599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19"/>
          <p:cNvPicPr preferRelativeResize="0"/>
          <p:nvPr/>
        </p:nvPicPr>
        <p:blipFill rotWithShape="1">
          <a:blip r:embed="rId6">
            <a:alphaModFix/>
          </a:blip>
          <a:srcRect b="3669" l="0" r="0" t="3678"/>
          <a:stretch/>
        </p:blipFill>
        <p:spPr>
          <a:xfrm>
            <a:off x="863550" y="1457950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1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1423110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91" name="Google Shape;191;p19"/>
          <p:cNvCxnSpPr/>
          <p:nvPr/>
        </p:nvCxnSpPr>
        <p:spPr>
          <a:xfrm>
            <a:off x="647802" y="1725234"/>
            <a:ext cx="600" cy="26799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92" name="Google Shape;192;p1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6079" y="313465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1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3357" y="1462166"/>
            <a:ext cx="563185" cy="5720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1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63340" y="2287588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19"/>
          <p:cNvSpPr txBox="1"/>
          <p:nvPr>
            <p:ph type="title"/>
          </p:nvPr>
        </p:nvSpPr>
        <p:spPr>
          <a:xfrm>
            <a:off x="1224600" y="1466663"/>
            <a:ext cx="6850800" cy="563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196" name="Google Shape;196;p19"/>
          <p:cNvSpPr txBox="1"/>
          <p:nvPr>
            <p:ph idx="2" type="title"/>
          </p:nvPr>
        </p:nvSpPr>
        <p:spPr>
          <a:xfrm>
            <a:off x="1224600" y="2285700"/>
            <a:ext cx="6850800" cy="572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197" name="Google Shape;197;p19"/>
          <p:cNvSpPr txBox="1"/>
          <p:nvPr>
            <p:ph idx="3" type="title"/>
          </p:nvPr>
        </p:nvSpPr>
        <p:spPr>
          <a:xfrm>
            <a:off x="1224600" y="3160338"/>
            <a:ext cx="6850800" cy="536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198" name="Google Shape;198;p19"/>
          <p:cNvSpPr txBox="1"/>
          <p:nvPr>
            <p:ph idx="4" type="title"/>
          </p:nvPr>
        </p:nvSpPr>
        <p:spPr>
          <a:xfrm>
            <a:off x="1224600" y="3971414"/>
            <a:ext cx="6850800" cy="563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pic>
        <p:nvPicPr>
          <p:cNvPr id="199" name="Google Shape;199;p19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63341" y="3969363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p19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01" name="Google Shape;201;p19"/>
          <p:cNvPicPr preferRelativeResize="0"/>
          <p:nvPr/>
        </p:nvPicPr>
        <p:blipFill rotWithShape="1">
          <a:blip r:embed="rId11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19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3" name="Google Shape;203;p19"/>
          <p:cNvSpPr txBox="1"/>
          <p:nvPr>
            <p:ph idx="5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0 Explanation blank - purple ">
  <p:cSld name="TITLE_AND_TWO_COLUMNS_1_1_6_2_1_4"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" name="Google Shape;205;p2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p20"/>
          <p:cNvSpPr/>
          <p:nvPr/>
        </p:nvSpPr>
        <p:spPr>
          <a:xfrm>
            <a:off x="-1" y="-2"/>
            <a:ext cx="91476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" name="Google Shape;207;p20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08" name="Google Shape;208;p2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209" name="Google Shape;209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p20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0 Explanation blank - jade">
  <p:cSld name="TITLE_AND_TWO_COLUMNS_1_1_6_2_1_2"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" name="Google Shape;212;p2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2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4" name="Google Shape;214;p21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15" name="Google Shape;215;p21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6" name="Google Shape;216;p2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217" name="Google Shape;217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0 Explanation blank - blue ">
  <p:cSld name="TITLE_AND_TWO_COLUMNS_1_1_6_2_2"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9" name="Google Shape;219;p2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Google Shape;220;p2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1" name="Google Shape;221;p22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22" name="Google Shape;222;p22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3" name="Google Shape;223;p2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224" name="Google Shape;224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0 Explanation blank - pink ">
  <p:cSld name="TITLE_AND_TWO_COLUMNS_1_1_6_2_1_1"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6" name="Google Shape;226;p2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27" name="Google Shape;227;p2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8" name="Google Shape;228;p23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29" name="Google Shape;229;p23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0" name="Google Shape;230;p2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231" name="Google Shape;231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1 I do We do - purple">
  <p:cSld name="TITLE_AND_TWO_COLUMNS_1_1_9_2_2">
    <p:bg>
      <p:bgPr>
        <a:solidFill>
          <a:srgbClr val="EBEDFE"/>
        </a:solidFill>
      </p:bgPr>
    </p:bg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24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34" name="Google Shape;234;p2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235" name="Google Shape;235;p2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6" name="Google Shape;236;p24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37" name="Google Shape;237;p24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38" name="Google Shape;238;p24"/>
          <p:cNvSpPr txBox="1"/>
          <p:nvPr>
            <p:ph type="title"/>
          </p:nvPr>
        </p:nvSpPr>
        <p:spPr>
          <a:xfrm>
            <a:off x="324000" y="0"/>
            <a:ext cx="74505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39" name="Google Shape;239;p24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40" name="Google Shape;240;p2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1" name="Google Shape;241;p24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42" name="Google Shape;242;p24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43" name="Google Shape;243;p2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4" name="Google Shape;244;p24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1 I do We do - jade">
  <p:cSld name="TITLE_AND_TWO_COLUMNS_1_1_9_2_2_1_1">
    <p:bg>
      <p:bgPr>
        <a:solidFill>
          <a:srgbClr val="EBEDFE"/>
        </a:solidFill>
      </p:bgPr>
    </p:bg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25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47" name="Google Shape;247;p2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48" name="Google Shape;248;p2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9" name="Google Shape;249;p25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50" name="Google Shape;250;p25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51" name="Google Shape;251;p2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52" name="Google Shape;252;p25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53" name="Google Shape;253;p2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4" name="Google Shape;254;p25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55" name="Google Shape;255;p25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56" name="Google Shape;256;p2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7" name="Google Shape;257;p25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1 I do We do - blue">
  <p:cSld name="TITLE_AND_TWO_COLUMNS_1_1_9_2_3">
    <p:bg>
      <p:bgPr>
        <a:solidFill>
          <a:srgbClr val="EBEDFE"/>
        </a:solidFill>
      </p:bgPr>
    </p:bg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26"/>
          <p:cNvSpPr/>
          <p:nvPr/>
        </p:nvSpPr>
        <p:spPr>
          <a:xfrm>
            <a:off x="0" y="18750"/>
            <a:ext cx="4572300" cy="512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60" name="Google Shape;260;p2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61" name="Google Shape;261;p2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2" name="Google Shape;262;p26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63" name="Google Shape;263;p26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64" name="Google Shape;264;p2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65" name="Google Shape;265;p26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66" name="Google Shape;266;p2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7" name="Google Shape;267;p26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68" name="Google Shape;268;p26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69" name="Google Shape;269;p2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0" name="Google Shape;270;p26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1 I do We do - pink">
  <p:cSld name="TITLE_AND_TWO_COLUMNS_1_1_9_2_2_1_1_1">
    <p:bg>
      <p:bgPr>
        <a:solidFill>
          <a:srgbClr val="EBEDFE"/>
        </a:solidFill>
      </p:bgPr>
    </p:bg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27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73" name="Google Shape;273;p2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74" name="Google Shape;274;p27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5" name="Google Shape;275;p27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76" name="Google Shape;276;p27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77" name="Google Shape;277;p2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78" name="Google Shape;278;p27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79" name="Google Shape;279;p2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0" name="Google Shape;280;p27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81" name="Google Shape;281;p27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82" name="Google Shape;282;p2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3" name="Google Shape;283;p27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2 CfU true/false justify - purple">
  <p:cSld name="TITLE_AND_TWO_COLUMNS_1_1_9_1_3_1">
    <p:bg>
      <p:bgPr>
        <a:solidFill>
          <a:srgbClr val="EBEDFE"/>
        </a:solidFill>
      </p:bgPr>
    </p:bg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5" name="Google Shape;285;p2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" name="Google Shape;286;p2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88" name="Google Shape;288;p2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9" name="Google Shape;289;p28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0" name="Google Shape;290;p28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1" name="Google Shape;291;p28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2" name="Google Shape;292;p28"/>
          <p:cNvSpPr txBox="1"/>
          <p:nvPr>
            <p:ph idx="1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93" name="Google Shape;293;p28"/>
          <p:cNvSpPr txBox="1"/>
          <p:nvPr>
            <p:ph idx="2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94" name="Google Shape;294;p28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295" name="Google Shape;295;p28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96" name="Google Shape;296;p28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7" name="Google Shape;297;p28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98" name="Google Shape;298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99" name="Google Shape;299;p2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0" name="Google Shape;300;p2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301" name="Google Shape;301;p28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02" name="Google Shape;302;p28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3" name="Google Shape;303;p2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04" name="Google Shape;304;p28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05" name="Google Shape;305;p28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6" name="Google Shape;306;p2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2 CfU true/false justify - jade">
  <p:cSld name="TITLE_AND_TWO_COLUMNS_1_1_9_1_3_1_1_1">
    <p:bg>
      <p:bgPr>
        <a:solidFill>
          <a:srgbClr val="EBEDFE"/>
        </a:solidFill>
      </p:bgPr>
    </p:bg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" name="Google Shape;308;p2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09" name="Google Shape;309;p2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0" name="Google Shape;310;p29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1" name="Google Shape;311;p29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2" name="Google Shape;312;p29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3" name="Google Shape;313;p29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14" name="Google Shape;314;p29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315" name="Google Shape;315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16" name="Google Shape;316;p2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7" name="Google Shape;317;p2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18" name="Google Shape;318;p29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19" name="Google Shape;319;p29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20" name="Google Shape;320;p29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21" name="Google Shape;321;p2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2" name="Google Shape;322;p2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23" name="Google Shape;323;p29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24" name="Google Shape;324;p2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5" name="Google Shape;325;p2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326" name="Google Shape;326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7" name="Google Shape;327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328" name="Google Shape;328;p29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29" name="Google Shape;329;p29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2 CfU true/false justify - blue">
  <p:cSld name="TITLE_AND_TWO_COLUMNS_1_1_9_1_3_2">
    <p:bg>
      <p:bgPr>
        <a:solidFill>
          <a:srgbClr val="EBEDFE"/>
        </a:solidFill>
      </p:bgPr>
    </p:bg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1" name="Google Shape;331;p3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32" name="Google Shape;332;p3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3" name="Google Shape;333;p30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4" name="Google Shape;334;p30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5" name="Google Shape;335;p30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6" name="Google Shape;336;p30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37" name="Google Shape;337;p30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338" name="Google Shape;338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39" name="Google Shape;339;p3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40" name="Google Shape;340;p3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41" name="Google Shape;341;p30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42" name="Google Shape;342;p30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43" name="Google Shape;343;p30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44" name="Google Shape;344;p3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45" name="Google Shape;345;p3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46" name="Google Shape;346;p30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47" name="Google Shape;347;p3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48" name="Google Shape;348;p3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349" name="Google Shape;349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0" name="Google Shape;350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351" name="Google Shape;351;p30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2" name="Google Shape;352;p30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2 CfU true/false justify - pink">
  <p:cSld name="TITLE_AND_TWO_COLUMNS_1_1_9_1_3_1_1_1_1">
    <p:bg>
      <p:bgPr>
        <a:solidFill>
          <a:srgbClr val="EBEDFE"/>
        </a:solidFill>
      </p:bgPr>
    </p:bg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4" name="Google Shape;354;p3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55" name="Google Shape;355;p31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6" name="Google Shape;356;p31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7" name="Google Shape;357;p31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8" name="Google Shape;358;p31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9" name="Google Shape;359;p31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60" name="Google Shape;360;p31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361" name="Google Shape;361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62" name="Google Shape;362;p3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63" name="Google Shape;363;p3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64" name="Google Shape;364;p31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65" name="Google Shape;365;p31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66" name="Google Shape;366;p31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67" name="Google Shape;367;p3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68" name="Google Shape;368;p3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69" name="Google Shape;369;p31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70" name="Google Shape;370;p3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71" name="Google Shape;371;p3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372" name="Google Shape;372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3" name="Google Shape;373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374" name="Google Shape;374;p31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75" name="Google Shape;375;p31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3 CfU 3 options - purple">
  <p:cSld name="TITLE_AND_TWO_COLUMNS_1_1_7_1">
    <p:bg>
      <p:bgPr>
        <a:solidFill>
          <a:srgbClr val="EBEDFE"/>
        </a:solidFill>
      </p:bgPr>
    </p:bg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7" name="Google Shape;377;p3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78" name="Google Shape;378;p3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9" name="Google Shape;379;p32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380" name="Google Shape;380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81" name="Google Shape;381;p3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82" name="Google Shape;382;p32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83" name="Google Shape;383;p32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84" name="Google Shape;384;p32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85" name="Google Shape;385;p32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86" name="Google Shape;386;p32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387" name="Google Shape;387;p3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88" name="Google Shape;388;p3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89" name="Google Shape;389;p32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390" name="Google Shape;390;p3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1" name="Google Shape;391;p3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92" name="Google Shape;392;p32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393" name="Google Shape;393;p3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4" name="Google Shape;394;p3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3 CfU 3 options - jade">
  <p:cSld name="TITLE_AND_TWO_COLUMNS_1_1_7_1_1_1">
    <p:bg>
      <p:bgPr>
        <a:solidFill>
          <a:srgbClr val="EBEDFE"/>
        </a:solidFill>
      </p:bgPr>
    </p:bg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6" name="Google Shape;396;p3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97" name="Google Shape;397;p3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8" name="Google Shape;398;p33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399" name="Google Shape;399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00" name="Google Shape;400;p3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01" name="Google Shape;401;p33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02" name="Google Shape;402;p33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03" name="Google Shape;403;p33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04" name="Google Shape;404;p33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05" name="Google Shape;405;p33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406" name="Google Shape;406;p3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07" name="Google Shape;407;p3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08" name="Google Shape;408;p33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409" name="Google Shape;409;p3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10" name="Google Shape;410;p3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11" name="Google Shape;411;p33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412" name="Google Shape;412;p3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13" name="Google Shape;413;p3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3 CfU 3 options - blue">
  <p:cSld name="TITLE_AND_TWO_COLUMNS_1_1_7_2">
    <p:bg>
      <p:bgPr>
        <a:solidFill>
          <a:srgbClr val="EBEDFE"/>
        </a:solidFill>
      </p:bgPr>
    </p:bg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5" name="Google Shape;415;p3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16" name="Google Shape;416;p3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7" name="Google Shape;417;p34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18" name="Google Shape;418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19" name="Google Shape;419;p3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20" name="Google Shape;420;p34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21" name="Google Shape;421;p34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22" name="Google Shape;422;p34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23" name="Google Shape;423;p34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24" name="Google Shape;424;p34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425" name="Google Shape;425;p3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6" name="Google Shape;426;p3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27" name="Google Shape;427;p34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428" name="Google Shape;428;p3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9" name="Google Shape;429;p3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30" name="Google Shape;430;p34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431" name="Google Shape;431;p3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32" name="Google Shape;432;p3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3 CfU 3 options - pink">
  <p:cSld name="TITLE_AND_TWO_COLUMNS_1_1_7_1_1_1_1">
    <p:bg>
      <p:bgPr>
        <a:solidFill>
          <a:srgbClr val="EBEDFE"/>
        </a:solidFill>
      </p:bgPr>
    </p:bg>
    <p:spTree>
      <p:nvGrpSpPr>
        <p:cNvPr id="433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4" name="Google Shape;434;p3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35" name="Google Shape;435;p3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6" name="Google Shape;436;p35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37" name="Google Shape;437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38" name="Google Shape;438;p3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39" name="Google Shape;439;p35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40" name="Google Shape;440;p35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41" name="Google Shape;441;p35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42" name="Google Shape;442;p35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43" name="Google Shape;443;p35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444" name="Google Shape;444;p3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45" name="Google Shape;445;p3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46" name="Google Shape;446;p35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447" name="Google Shape;447;p3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48" name="Google Shape;448;p3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49" name="Google Shape;449;p35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450" name="Google Shape;450;p3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51" name="Google Shape;451;p3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4 CfU 4 options - purple">
  <p:cSld name="TITLE_AND_TWO_COLUMNS_1_1_8_1">
    <p:bg>
      <p:bgPr>
        <a:solidFill>
          <a:srgbClr val="EBEDFE"/>
        </a:solidFill>
      </p:bgPr>
    </p:bg>
    <p:spTree>
      <p:nvGrpSpPr>
        <p:cNvPr id="452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3" name="Google Shape;453;p3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54" name="Google Shape;454;p3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5" name="Google Shape;455;p36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56" name="Google Shape;456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57" name="Google Shape;457;p3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58" name="Google Shape;458;p36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59" name="Google Shape;459;p36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60" name="Google Shape;460;p36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61" name="Google Shape;461;p36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62" name="Google Shape;462;p36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63" name="Google Shape;463;p36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464" name="Google Shape;464;p3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65" name="Google Shape;465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66" name="Google Shape;466;p36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467" name="Google Shape;467;p3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68" name="Google Shape;468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69" name="Google Shape;469;p36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470" name="Google Shape;470;p3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71" name="Google Shape;471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72" name="Google Shape;472;p36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473" name="Google Shape;473;p3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74" name="Google Shape;474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4 CfU 4 options - jade">
  <p:cSld name="TITLE_AND_TWO_COLUMNS_1_1_8_1_1_1">
    <p:bg>
      <p:bgPr>
        <a:solidFill>
          <a:srgbClr val="EBEDFE"/>
        </a:solidFill>
      </p:bgPr>
    </p:bg>
    <p:spTree>
      <p:nvGrpSpPr>
        <p:cNvPr id="475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6" name="Google Shape;476;p3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77" name="Google Shape;477;p3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8" name="Google Shape;478;p37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79" name="Google Shape;479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80" name="Google Shape;480;p3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81" name="Google Shape;481;p37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2" name="Google Shape;482;p37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83" name="Google Shape;483;p37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84" name="Google Shape;484;p37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85" name="Google Shape;485;p37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86" name="Google Shape;486;p37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487" name="Google Shape;487;p3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88" name="Google Shape;488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89" name="Google Shape;489;p37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490" name="Google Shape;490;p3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1" name="Google Shape;491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92" name="Google Shape;492;p37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493" name="Google Shape;493;p3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4" name="Google Shape;494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95" name="Google Shape;495;p37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496" name="Google Shape;496;p3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7" name="Google Shape;497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4 CfU 4 options - blue">
  <p:cSld name="TITLE_AND_TWO_COLUMNS_1_1_8_2">
    <p:bg>
      <p:bgPr>
        <a:solidFill>
          <a:srgbClr val="EBEDFE"/>
        </a:solidFill>
      </p:bgPr>
    </p:bg>
    <p:spTree>
      <p:nvGrpSpPr>
        <p:cNvPr id="498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9" name="Google Shape;499;p38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00" name="Google Shape;500;p3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1" name="Google Shape;501;p38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02" name="Google Shape;502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03" name="Google Shape;503;p3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04" name="Google Shape;504;p38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05" name="Google Shape;505;p38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06" name="Google Shape;506;p38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07" name="Google Shape;507;p38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08" name="Google Shape;508;p38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09" name="Google Shape;509;p38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510" name="Google Shape;510;p3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1" name="Google Shape;511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2" name="Google Shape;512;p38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513" name="Google Shape;513;p3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4" name="Google Shape;514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5" name="Google Shape;515;p38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516" name="Google Shape;516;p3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7" name="Google Shape;517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8" name="Google Shape;518;p38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519" name="Google Shape;519;p3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20" name="Google Shape;520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4 CfU 4 options - pink">
  <p:cSld name="TITLE_AND_TWO_COLUMNS_1_1_8_1_1_1_1">
    <p:bg>
      <p:bgPr>
        <a:solidFill>
          <a:srgbClr val="EBEDFE"/>
        </a:solidFill>
      </p:bgPr>
    </p:bg>
    <p:spTree>
      <p:nvGrpSpPr>
        <p:cNvPr id="52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" name="Google Shape;522;p3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23" name="Google Shape;523;p39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4" name="Google Shape;524;p39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25" name="Google Shape;525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26" name="Google Shape;526;p3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27" name="Google Shape;527;p39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28" name="Google Shape;528;p39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29" name="Google Shape;529;p39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30" name="Google Shape;530;p39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31" name="Google Shape;531;p39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32" name="Google Shape;532;p39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533" name="Google Shape;533;p3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4" name="Google Shape;534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35" name="Google Shape;535;p39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536" name="Google Shape;536;p3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7" name="Google Shape;537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38" name="Google Shape;538;p39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539" name="Google Shape;539;p3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0" name="Google Shape;540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41" name="Google Shape;541;p39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542" name="Google Shape;542;p3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3" name="Google Shape;543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5 CfU 3 image options - purple">
  <p:cSld name="TITLE_AND_TWO_COLUMNS_1_1_7_1_1_2">
    <p:bg>
      <p:bgPr>
        <a:solidFill>
          <a:srgbClr val="EBEDFE"/>
        </a:solidFill>
      </p:bgPr>
    </p:bg>
    <p:spTree>
      <p:nvGrpSpPr>
        <p:cNvPr id="544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5" name="Google Shape;545;p4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46" name="Google Shape;546;p4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7" name="Google Shape;547;p40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48" name="Google Shape;548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49" name="Google Shape;549;p4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50" name="Google Shape;550;p40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51" name="Google Shape;551;p40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52" name="Google Shape;552;p40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53" name="Google Shape;553;p40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554" name="Google Shape;554;p40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555" name="Google Shape;555;p4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56" name="Google Shape;556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57" name="Google Shape;557;p40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558" name="Google Shape;558;p4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59" name="Google Shape;559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60" name="Google Shape;560;p40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561" name="Google Shape;561;p4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2" name="Google Shape;562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5 CfU 3 image options - jade">
  <p:cSld name="TITLE_AND_TWO_COLUMNS_1_1_7_1_1_1_2">
    <p:bg>
      <p:bgPr>
        <a:solidFill>
          <a:srgbClr val="EBEDFE"/>
        </a:solidFill>
      </p:bgPr>
    </p:bg>
    <p:spTree>
      <p:nvGrpSpPr>
        <p:cNvPr id="563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4" name="Google Shape;564;p4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65" name="Google Shape;565;p4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6" name="Google Shape;566;p41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67" name="Google Shape;567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68" name="Google Shape;568;p4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69" name="Google Shape;569;p41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70" name="Google Shape;570;p41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71" name="Google Shape;571;p41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72" name="Google Shape;572;p41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573" name="Google Shape;573;p41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574" name="Google Shape;574;p4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75" name="Google Shape;575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76" name="Google Shape;576;p41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577" name="Google Shape;577;p4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78" name="Google Shape;578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79" name="Google Shape;579;p41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580" name="Google Shape;580;p4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81" name="Google Shape;581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5 CfU 3  image options - blue ">
  <p:cSld name="TITLE_AND_TWO_COLUMNS_1_1_7_2_1">
    <p:bg>
      <p:bgPr>
        <a:solidFill>
          <a:srgbClr val="EBEDFE"/>
        </a:solidFill>
      </p:bgPr>
    </p:bg>
    <p:spTree>
      <p:nvGrpSpPr>
        <p:cNvPr id="582" name="Shape 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" name="Google Shape;583;p4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84" name="Google Shape;584;p4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5" name="Google Shape;585;p42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86" name="Google Shape;586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87" name="Google Shape;587;p4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88" name="Google Shape;588;p42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89" name="Google Shape;589;p42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90" name="Google Shape;590;p42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91" name="Google Shape;591;p42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592" name="Google Shape;592;p42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593" name="Google Shape;593;p4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94" name="Google Shape;594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95" name="Google Shape;595;p42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596" name="Google Shape;596;p4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97" name="Google Shape;597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98" name="Google Shape;598;p42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599" name="Google Shape;599;p4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00" name="Google Shape;600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5 CfU 3 image options - pink">
  <p:cSld name="TITLE_AND_TWO_COLUMNS_1_1_7_1_1_1_1_1">
    <p:bg>
      <p:bgPr>
        <a:solidFill>
          <a:srgbClr val="EBEDFE"/>
        </a:solidFill>
      </p:bgPr>
    </p:bg>
    <p:spTree>
      <p:nvGrpSpPr>
        <p:cNvPr id="601" name="Shape 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2" name="Google Shape;602;p4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03" name="Google Shape;603;p4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4" name="Google Shape;604;p43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605" name="Google Shape;605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06" name="Google Shape;606;p4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07" name="Google Shape;607;p43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08" name="Google Shape;608;p43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09" name="Google Shape;609;p43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10" name="Google Shape;610;p43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611" name="Google Shape;611;p43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612" name="Google Shape;612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3" name="Google Shape;613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14" name="Google Shape;614;p43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615" name="Google Shape;615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6" name="Google Shape;616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17" name="Google Shape;617;p43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618" name="Google Shape;618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9" name="Google Shape;619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6 CfU blank - purple ">
  <p:cSld name="TITLE_AND_TWO_COLUMNS_1_1_6_2">
    <p:bg>
      <p:bgPr>
        <a:solidFill>
          <a:srgbClr val="EBEDFE"/>
        </a:solidFill>
      </p:bgPr>
    </p:bg>
    <p:spTree>
      <p:nvGrpSpPr>
        <p:cNvPr id="620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1" name="Google Shape;621;p4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22" name="Google Shape;622;p4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3" name="Google Shape;623;p44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24" name="Google Shape;624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25" name="Google Shape;625;p4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26" name="Google Shape;626;p4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6 CfU blank - jade ">
  <p:cSld name="TITLE_AND_TWO_COLUMNS_1_1_6_2_3_1">
    <p:bg>
      <p:bgPr>
        <a:solidFill>
          <a:srgbClr val="EBEDFE"/>
        </a:solidFill>
      </p:bgPr>
    </p:bg>
    <p:spTree>
      <p:nvGrpSpPr>
        <p:cNvPr id="627" name="Shape 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8" name="Google Shape;628;p4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29" name="Google Shape;629;p4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0" name="Google Shape;630;p45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31" name="Google Shape;631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32" name="Google Shape;632;p4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33" name="Google Shape;633;p4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6 CfU blank - blue ">
  <p:cSld name="TITLE_AND_TWO_COLUMNS_1_1_6_3">
    <p:bg>
      <p:bgPr>
        <a:solidFill>
          <a:srgbClr val="EBEDFE"/>
        </a:solidFill>
      </p:bgPr>
    </p:bg>
    <p:spTree>
      <p:nvGrpSpPr>
        <p:cNvPr id="634" name="Shape 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5" name="Google Shape;635;p4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36" name="Google Shape;636;p4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7" name="Google Shape;637;p46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38" name="Google Shape;638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39" name="Google Shape;639;p4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40" name="Google Shape;640;p4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6 CfU blank - pink ">
  <p:cSld name="TITLE_AND_TWO_COLUMNS_1_1_6_2_3_1_1">
    <p:bg>
      <p:bgPr>
        <a:solidFill>
          <a:srgbClr val="EBEDFE"/>
        </a:solidFill>
      </p:bgPr>
    </p:bg>
    <p:spTree>
      <p:nvGrpSpPr>
        <p:cNvPr id="641" name="Shape 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2" name="Google Shape;642;p4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43" name="Google Shape;643;p47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4" name="Google Shape;644;p47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45" name="Google Shape;645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46" name="Google Shape;646;p4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47" name="Google Shape;647;p4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7 Practice - purple ">
  <p:cSld name="TITLE_AND_TWO_COLUMNS_1_1_5_1_3_1_1">
    <p:spTree>
      <p:nvGrpSpPr>
        <p:cNvPr id="648" name="Shape 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9" name="Google Shape;649;p4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50" name="Google Shape;650;p4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1" name="Google Shape;651;p48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52" name="Google Shape;652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53" name="Google Shape;653;p4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54" name="Google Shape;654;p48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655" name="Google Shape;655;p48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7 Practice - jade">
  <p:cSld name="TITLE_AND_TWO_COLUMNS_1_1_5_1_3_1_1_1_1">
    <p:spTree>
      <p:nvGrpSpPr>
        <p:cNvPr id="656" name="Shape 6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7" name="Google Shape;657;p4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58" name="Google Shape;658;p4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9" name="Google Shape;659;p49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60" name="Google Shape;660;p4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61" name="Google Shape;661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62" name="Google Shape;662;p49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663" name="Google Shape;663;p49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7 Practice - blue ">
  <p:cSld name="TITLE_AND_TWO_COLUMNS_1_1_5_1_3_1_2">
    <p:spTree>
      <p:nvGrpSpPr>
        <p:cNvPr id="664" name="Shape 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" name="Google Shape;665;p5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66" name="Google Shape;666;p5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7" name="Google Shape;667;p50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68" name="Google Shape;668;p5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69" name="Google Shape;669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70" name="Google Shape;670;p50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671" name="Google Shape;671;p50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7 Practice - pink">
  <p:cSld name="TITLE_AND_TWO_COLUMNS_1_1_5_1_3_1_1_1_1_1">
    <p:spTree>
      <p:nvGrpSpPr>
        <p:cNvPr id="672" name="Shape 6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3" name="Google Shape;673;p5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74" name="Google Shape;674;p51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5" name="Google Shape;675;p51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76" name="Google Shape;676;p5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77" name="Google Shape;677;p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78" name="Google Shape;678;p51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679" name="Google Shape;679;p51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8 Feedback - purple">
  <p:cSld name="TITLE_AND_TWO_COLUMNS_1_1_5_1_3_1_1_1">
    <p:bg>
      <p:bgPr>
        <a:solidFill>
          <a:srgbClr val="EBEDFE"/>
        </a:solidFill>
      </p:bgPr>
    </p:bg>
    <p:spTree>
      <p:nvGrpSpPr>
        <p:cNvPr id="680" name="Shape 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1" name="Google Shape;681;p5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82" name="Google Shape;682;p5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3" name="Google Shape;683;p52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84" name="Google Shape;684;p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85" name="Google Shape;685;p5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86" name="Google Shape;686;p52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687" name="Google Shape;687;p52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8 Feedback - jade">
  <p:cSld name="TITLE_AND_TWO_COLUMNS_1_1_5_1_3_1_1_1_1_2">
    <p:bg>
      <p:bgPr>
        <a:solidFill>
          <a:srgbClr val="EBEDFE"/>
        </a:solidFill>
      </p:bgPr>
    </p:bg>
    <p:spTree>
      <p:nvGrpSpPr>
        <p:cNvPr id="688" name="Shape 6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9" name="Google Shape;689;p5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90" name="Google Shape;690;p5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1" name="Google Shape;691;p53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92" name="Google Shape;692;p5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93" name="Google Shape;693;p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94" name="Google Shape;694;p53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695" name="Google Shape;695;p53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8 Feedback - blue">
  <p:cSld name="TITLE_AND_TWO_COLUMNS_1_1_5_1_3_1_2_1">
    <p:bg>
      <p:bgPr>
        <a:solidFill>
          <a:srgbClr val="EBEDFE"/>
        </a:solidFill>
      </p:bgPr>
    </p:bg>
    <p:spTree>
      <p:nvGrpSpPr>
        <p:cNvPr id="696" name="Shape 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7" name="Google Shape;697;p5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98" name="Google Shape;698;p5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9" name="Google Shape;699;p54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00" name="Google Shape;700;p5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01" name="Google Shape;701;p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02" name="Google Shape;702;p54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703" name="Google Shape;703;p54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8 Feedback - pink">
  <p:cSld name="TITLE_AND_TWO_COLUMNS_1_1_5_1_3_1_1_1_1_1_1">
    <p:bg>
      <p:bgPr>
        <a:solidFill>
          <a:srgbClr val="EBEDFE"/>
        </a:solidFill>
      </p:bgPr>
    </p:bg>
    <p:spTree>
      <p:nvGrpSpPr>
        <p:cNvPr id="704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5" name="Google Shape;705;p5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06" name="Google Shape;706;p5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7" name="Google Shape;707;p55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08" name="Google Shape;708;p5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09" name="Google Shape;709;p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10" name="Google Shape;710;p55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b="1" sz="14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11" name="Google Shape;711;p55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6 Summary 1">
  <p:cSld name="TITLE_AND_TWO_COLUMNS_1_1_5_1_2_1_1">
    <p:spTree>
      <p:nvGrpSpPr>
        <p:cNvPr id="712" name="Shape 7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3" name="Google Shape;713;p56"/>
          <p:cNvSpPr/>
          <p:nvPr/>
        </p:nvSpPr>
        <p:spPr>
          <a:xfrm>
            <a:off x="0" y="0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14" name="Google Shape;714;p56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58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15" name="Google Shape;715;p56"/>
          <p:cNvSpPr txBox="1"/>
          <p:nvPr>
            <p:ph idx="1" type="body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16" name="Google Shape;716;p56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17" name="Google Shape;717;p56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0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6 Summary 2">
  <p:cSld name="TITLE_AND_TWO_COLUMNS_1_1_5_1_2">
    <p:spTree>
      <p:nvGrpSpPr>
        <p:cNvPr id="718" name="Shape 7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9" name="Google Shape;719;p57"/>
          <p:cNvSpPr/>
          <p:nvPr/>
        </p:nvSpPr>
        <p:spPr>
          <a:xfrm>
            <a:off x="0" y="0"/>
            <a:ext cx="9144300" cy="773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20" name="Google Shape;720;p57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7695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21" name="Google Shape;721;p57"/>
          <p:cNvSpPr txBox="1"/>
          <p:nvPr>
            <p:ph idx="1" type="body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22" name="Google Shape;722;p57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23" name="Google Shape;723;p57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0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3 Projectable quiz" showMasterSp="0">
  <p:cSld name="Title Slide 3_1">
    <p:bg>
      <p:bgPr>
        <a:solidFill>
          <a:schemeClr val="lt1"/>
        </a:solidFill>
      </p:bgPr>
    </p:bg>
    <p:spTree>
      <p:nvGrpSpPr>
        <p:cNvPr id="724" name="Shape 7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6" name="Google Shape;726;p58"/>
          <p:cNvSpPr txBox="1"/>
          <p:nvPr/>
        </p:nvSpPr>
        <p:spPr>
          <a:xfrm>
            <a:off x="1977450" y="3132468"/>
            <a:ext cx="51891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Guji si aad u furto imtixaanka</a:t>
            </a:r>
            <a:endParaRPr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4 Items to copy-paste">
  <p:cSld name="CUSTOM_104_1_2_1_1">
    <p:spTree>
      <p:nvGrpSpPr>
        <p:cNvPr id="727" name="Shape 7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8" name="Google Shape;728;p59"/>
          <p:cNvSpPr/>
          <p:nvPr/>
        </p:nvSpPr>
        <p:spPr>
          <a:xfrm>
            <a:off x="3217188" y="4171902"/>
            <a:ext cx="5214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Calaamadee</a:t>
            </a:r>
            <a:endParaRPr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29" name="Google Shape;729;p59"/>
          <p:cNvSpPr/>
          <p:nvPr/>
        </p:nvSpPr>
        <p:spPr>
          <a:xfrm>
            <a:off x="483925" y="193075"/>
            <a:ext cx="6671700" cy="37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20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Items to copy and paste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0" name="Google Shape;730;p59"/>
          <p:cNvSpPr/>
          <p:nvPr/>
        </p:nvSpPr>
        <p:spPr>
          <a:xfrm>
            <a:off x="7459200" y="352650"/>
            <a:ext cx="1684800" cy="37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GB" sz="16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Video frame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1" name="Google Shape;731;p59"/>
          <p:cNvSpPr/>
          <p:nvPr/>
        </p:nvSpPr>
        <p:spPr>
          <a:xfrm>
            <a:off x="628788" y="4171893"/>
            <a:ext cx="15792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Agenda dot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2" name="Google Shape;732;p59"/>
          <p:cNvSpPr/>
          <p:nvPr/>
        </p:nvSpPr>
        <p:spPr>
          <a:xfrm>
            <a:off x="5891525" y="2313000"/>
            <a:ext cx="1796400" cy="38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CfU option letters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3" name="Google Shape;733;p59"/>
          <p:cNvSpPr/>
          <p:nvPr/>
        </p:nvSpPr>
        <p:spPr>
          <a:xfrm>
            <a:off x="933601" y="2371650"/>
            <a:ext cx="11799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audio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4" name="Google Shape;734;p59"/>
          <p:cNvSpPr/>
          <p:nvPr/>
        </p:nvSpPr>
        <p:spPr>
          <a:xfrm>
            <a:off x="3444210" y="2377200"/>
            <a:ext cx="1116600" cy="25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video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5" name="Google Shape;735;p59"/>
          <p:cNvSpPr/>
          <p:nvPr/>
        </p:nvSpPr>
        <p:spPr>
          <a:xfrm>
            <a:off x="4747799" y="4171900"/>
            <a:ext cx="6942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Khalad</a:t>
            </a:r>
            <a:endParaRPr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6" name="Google Shape;736;p59"/>
          <p:cNvSpPr/>
          <p:nvPr/>
        </p:nvSpPr>
        <p:spPr>
          <a:xfrm>
            <a:off x="6451200" y="4171900"/>
            <a:ext cx="14217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Reading icon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5 OGL">
  <p:cSld name="CUSTOM_5_1">
    <p:bg>
      <p:bgPr>
        <a:solidFill>
          <a:srgbClr val="EBEDFE"/>
        </a:solidFill>
      </p:bgPr>
    </p:bg>
    <p:spTree>
      <p:nvGrpSpPr>
        <p:cNvPr id="737" name="Shape 7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8" name="Google Shape;738;p6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7200" y="11118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739" name="Google Shape;739;p60"/>
          <p:cNvSpPr txBox="1"/>
          <p:nvPr>
            <p:ph idx="1" type="subTitle"/>
          </p:nvPr>
        </p:nvSpPr>
        <p:spPr>
          <a:xfrm>
            <a:off x="661775" y="1190413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6 Blank">
  <p:cSld name="CUSTOM_6">
    <p:spTree>
      <p:nvGrpSpPr>
        <p:cNvPr id="740" name="Shape 7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1" name="Google Shape;741;p61"/>
          <p:cNvSpPr txBox="1"/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17.xml"/><Relationship Id="rId19" Type="http://schemas.openxmlformats.org/officeDocument/2006/relationships/slideLayout" Target="../slideLayouts/slideLayout18.xml"/><Relationship Id="rId20" Type="http://schemas.openxmlformats.org/officeDocument/2006/relationships/slideLayout" Target="../slideLayouts/slideLayout19.xml"/><Relationship Id="rId21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1.xml"/><Relationship Id="rId23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23.xml"/><Relationship Id="rId25" Type="http://schemas.openxmlformats.org/officeDocument/2006/relationships/slideLayout" Target="../slideLayouts/slideLayout24.xml"/><Relationship Id="rId26" Type="http://schemas.openxmlformats.org/officeDocument/2006/relationships/slideLayout" Target="../slideLayouts/slideLayout25.xml"/><Relationship Id="rId27" Type="http://schemas.openxmlformats.org/officeDocument/2006/relationships/slideLayout" Target="../slideLayouts/slideLayout26.xml"/><Relationship Id="rId28" Type="http://schemas.openxmlformats.org/officeDocument/2006/relationships/slideLayout" Target="../slideLayouts/slideLayout27.xml"/><Relationship Id="rId29" Type="http://schemas.openxmlformats.org/officeDocument/2006/relationships/slideLayout" Target="../slideLayouts/slideLayout28.xml"/><Relationship Id="rId30" Type="http://schemas.openxmlformats.org/officeDocument/2006/relationships/slideLayout" Target="../slideLayouts/slideLayout29.xml"/><Relationship Id="rId31" Type="http://schemas.openxmlformats.org/officeDocument/2006/relationships/slideLayout" Target="../slideLayouts/slideLayout30.xml"/><Relationship Id="rId32" Type="http://schemas.openxmlformats.org/officeDocument/2006/relationships/slideLayout" Target="../slideLayouts/slideLayout31.xml"/><Relationship Id="rId33" Type="http://schemas.openxmlformats.org/officeDocument/2006/relationships/slideLayout" Target="../slideLayouts/slideLayout32.xml"/><Relationship Id="rId34" Type="http://schemas.openxmlformats.org/officeDocument/2006/relationships/slideLayout" Target="../slideLayouts/slideLayout33.xml"/><Relationship Id="rId35" Type="http://schemas.openxmlformats.org/officeDocument/2006/relationships/slideLayout" Target="../slideLayouts/slideLayout34.xml"/><Relationship Id="rId36" Type="http://schemas.openxmlformats.org/officeDocument/2006/relationships/slideLayout" Target="../slideLayouts/slideLayout35.xml"/><Relationship Id="rId37" Type="http://schemas.openxmlformats.org/officeDocument/2006/relationships/slideLayout" Target="../slideLayouts/slideLayout36.xml"/><Relationship Id="rId38" Type="http://schemas.openxmlformats.org/officeDocument/2006/relationships/slideLayout" Target="../slideLayouts/slideLayout37.xml"/><Relationship Id="rId39" Type="http://schemas.openxmlformats.org/officeDocument/2006/relationships/slideLayout" Target="../slideLayouts/slideLayout38.xml"/><Relationship Id="rId40" Type="http://schemas.openxmlformats.org/officeDocument/2006/relationships/slideLayout" Target="../slideLayouts/slideLayout39.xml"/><Relationship Id="rId41" Type="http://schemas.openxmlformats.org/officeDocument/2006/relationships/slideLayout" Target="../slideLayouts/slideLayout40.xml"/><Relationship Id="rId42" Type="http://schemas.openxmlformats.org/officeDocument/2006/relationships/slideLayout" Target="../slideLayouts/slideLayout41.xml"/><Relationship Id="rId43" Type="http://schemas.openxmlformats.org/officeDocument/2006/relationships/slideLayout" Target="../slideLayouts/slideLayout42.xml"/><Relationship Id="rId44" Type="http://schemas.openxmlformats.org/officeDocument/2006/relationships/slideLayout" Target="../slideLayouts/slideLayout43.xml"/><Relationship Id="rId45" Type="http://schemas.openxmlformats.org/officeDocument/2006/relationships/slideLayout" Target="../slideLayouts/slideLayout44.xml"/><Relationship Id="rId46" Type="http://schemas.openxmlformats.org/officeDocument/2006/relationships/slideLayout" Target="../slideLayouts/slideLayout45.xml"/><Relationship Id="rId47" Type="http://schemas.openxmlformats.org/officeDocument/2006/relationships/slideLayout" Target="../slideLayouts/slideLayout46.xml"/><Relationship Id="rId48" Type="http://schemas.openxmlformats.org/officeDocument/2006/relationships/slideLayout" Target="../slideLayouts/slideLayout47.xml"/><Relationship Id="rId49" Type="http://schemas.openxmlformats.org/officeDocument/2006/relationships/slideLayout" Target="../slideLayouts/slideLayout48.xml"/><Relationship Id="rId50" Type="http://schemas.openxmlformats.org/officeDocument/2006/relationships/slideLayout" Target="../slideLayouts/slideLayout49.xml"/><Relationship Id="rId51" Type="http://schemas.openxmlformats.org/officeDocument/2006/relationships/slideLayout" Target="../slideLayouts/slideLayout50.xml"/><Relationship Id="rId52" Type="http://schemas.openxmlformats.org/officeDocument/2006/relationships/slideLayout" Target="../slideLayouts/slideLayout51.xml"/><Relationship Id="rId53" Type="http://schemas.openxmlformats.org/officeDocument/2006/relationships/slideLayout" Target="../slideLayouts/slideLayout52.xml"/><Relationship Id="rId54" Type="http://schemas.openxmlformats.org/officeDocument/2006/relationships/slideLayout" Target="../slideLayouts/slideLayout53.xml"/><Relationship Id="rId55" Type="http://schemas.openxmlformats.org/officeDocument/2006/relationships/slideLayout" Target="../slideLayouts/slideLayout54.xml"/><Relationship Id="rId56" Type="http://schemas.openxmlformats.org/officeDocument/2006/relationships/slideLayout" Target="../slideLayouts/slideLayout55.xml"/><Relationship Id="rId57" Type="http://schemas.openxmlformats.org/officeDocument/2006/relationships/slideLayout" Target="../slideLayouts/slideLayout56.xml"/><Relationship Id="rId58" Type="http://schemas.openxmlformats.org/officeDocument/2006/relationships/slideLayout" Target="../slideLayouts/slideLayout57.xml"/><Relationship Id="rId59" Type="http://schemas.openxmlformats.org/officeDocument/2006/relationships/slideLayout" Target="../slideLayouts/slideLayout58.xml"/><Relationship Id="rId60" Type="http://schemas.openxmlformats.org/officeDocument/2006/relationships/slideLayout" Target="../slideLayouts/slideLayout59.xml"/><Relationship Id="rId61" Type="http://schemas.openxmlformats.org/officeDocument/2006/relationships/slideLayout" Target="../slideLayouts/slideLayout60.xml"/><Relationship Id="rId6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None/>
              <a:defRPr b="1"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9pPr>
          </a:lstStyle>
          <a:p>
            <a:pPr>
              <a:defRPr/>
            </a:pPr>
          </a:p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9000" y="523400"/>
            <a:ext cx="8226000" cy="315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Char char="●"/>
              <a:def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indent="-361950" lvl="1" marL="91440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Lexend"/>
              <a:buChar char="–"/>
              <a:defRPr sz="2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"/>
              <a:buChar char="–"/>
              <a:defRPr sz="2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indent="-349250" lvl="3" marL="1828800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Lexend"/>
              <a:buChar char="–"/>
              <a:defRPr sz="19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1"/>
              </a:buClr>
              <a:buSzPts val="1800"/>
              <a:buFont typeface="Kalam"/>
              <a:buChar char="–"/>
              <a:defRPr sz="18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defRPr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  <p:sldLayoutId id="2147483664" r:id="rId18"/>
    <p:sldLayoutId id="2147483665" r:id="rId19"/>
    <p:sldLayoutId id="2147483666" r:id="rId20"/>
    <p:sldLayoutId id="2147483667" r:id="rId21"/>
    <p:sldLayoutId id="2147483668" r:id="rId22"/>
    <p:sldLayoutId id="2147483669" r:id="rId23"/>
    <p:sldLayoutId id="2147483670" r:id="rId24"/>
    <p:sldLayoutId id="2147483671" r:id="rId25"/>
    <p:sldLayoutId id="2147483672" r:id="rId26"/>
    <p:sldLayoutId id="2147483673" r:id="rId27"/>
    <p:sldLayoutId id="2147483674" r:id="rId28"/>
    <p:sldLayoutId id="2147483675" r:id="rId29"/>
    <p:sldLayoutId id="2147483676" r:id="rId30"/>
    <p:sldLayoutId id="2147483677" r:id="rId31"/>
    <p:sldLayoutId id="2147483678" r:id="rId32"/>
    <p:sldLayoutId id="2147483679" r:id="rId33"/>
    <p:sldLayoutId id="2147483680" r:id="rId34"/>
    <p:sldLayoutId id="2147483681" r:id="rId35"/>
    <p:sldLayoutId id="2147483682" r:id="rId36"/>
    <p:sldLayoutId id="2147483683" r:id="rId37"/>
    <p:sldLayoutId id="2147483684" r:id="rId38"/>
    <p:sldLayoutId id="2147483685" r:id="rId39"/>
    <p:sldLayoutId id="2147483686" r:id="rId40"/>
    <p:sldLayoutId id="2147483687" r:id="rId41"/>
    <p:sldLayoutId id="2147483688" r:id="rId42"/>
    <p:sldLayoutId id="2147483689" r:id="rId43"/>
    <p:sldLayoutId id="2147483690" r:id="rId44"/>
    <p:sldLayoutId id="2147483691" r:id="rId45"/>
    <p:sldLayoutId id="2147483692" r:id="rId46"/>
    <p:sldLayoutId id="2147483693" r:id="rId47"/>
    <p:sldLayoutId id="2147483694" r:id="rId48"/>
    <p:sldLayoutId id="2147483695" r:id="rId49"/>
    <p:sldLayoutId id="2147483696" r:id="rId50"/>
    <p:sldLayoutId id="2147483697" r:id="rId51"/>
    <p:sldLayoutId id="2147483698" r:id="rId52"/>
    <p:sldLayoutId id="2147483699" r:id="rId53"/>
    <p:sldLayoutId id="2147483700" r:id="rId54"/>
    <p:sldLayoutId id="2147483701" r:id="rId55"/>
    <p:sldLayoutId id="2147483702" r:id="rId56"/>
    <p:sldLayoutId id="2147483703" r:id="rId57"/>
    <p:sldLayoutId id="2147483704" r:id="rId58"/>
    <p:sldLayoutId id="2147483705" r:id="rId59"/>
    <p:sldLayoutId id="2147483706" r:id="rId60"/>
    <p:sldLayoutId id="2147483707" r:id="rId6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204">
          <p15:clr>
            <a:schemeClr val="dk2"/>
          </p15:clr>
        </p15:guide>
        <p15:guide id="2" pos="1819">
          <p15:clr>
            <a:srgbClr val="0000FF"/>
          </p15:clr>
        </p15:guide>
        <p15:guide id="3" orient="horz" pos="340">
          <p15:clr>
            <a:srgbClr val="222222"/>
          </p15:clr>
        </p15:guide>
        <p15:guide id="4" pos="2123">
          <p15:clr>
            <a:srgbClr val="0000FF"/>
          </p15:clr>
        </p15:guide>
        <p15:guide id="5" pos="2880">
          <p15:clr>
            <a:srgbClr val="EA4335"/>
          </p15:clr>
        </p15:guide>
        <p15:guide id="6" pos="3637">
          <p15:clr>
            <a:srgbClr val="0000FF"/>
          </p15:clr>
        </p15:guide>
        <p15:guide id="7" pos="3941">
          <p15:clr>
            <a:srgbClr val="0000FF"/>
          </p15:clr>
        </p15:guide>
        <p15:guide id="8" pos="5556">
          <p15:clr>
            <a:srgbClr val="222222"/>
          </p15:clr>
        </p15:guide>
        <p15:guide id="9" pos="1061">
          <p15:clr>
            <a:srgbClr val="9AA0A6"/>
          </p15:clr>
        </p15:guide>
        <p15:guide id="10" pos="4699">
          <p15:clr>
            <a:srgbClr val="9AA0A6"/>
          </p15:clr>
        </p15:guide>
        <p15:guide id="11" orient="horz" pos="680">
          <p15:clr>
            <a:srgbClr val="B7B7B7"/>
          </p15:clr>
        </p15:guide>
        <p15:guide id="12" orient="horz" pos="1020">
          <p15:clr>
            <a:srgbClr val="B7B7B7"/>
          </p15:clr>
        </p15:guide>
        <p15:guide id="13" orient="horz" pos="1361">
          <p15:clr>
            <a:srgbClr val="B7B7B7"/>
          </p15:clr>
        </p15:guide>
        <p15:guide id="14" orient="horz" pos="1701">
          <p15:clr>
            <a:srgbClr val="B7B7B7"/>
          </p15:clr>
        </p15:guide>
        <p15:guide id="15" orient="horz" pos="2041">
          <p15:clr>
            <a:srgbClr val="B7B7B7"/>
          </p15:clr>
        </p15:guide>
        <p15:guide id="16" orient="horz" pos="2381">
          <p15:clr>
            <a:srgbClr val="B7B7B7"/>
          </p15:clr>
        </p15:guide>
        <p15:guide id="17" orient="horz" pos="3036">
          <p15:clr>
            <a:srgbClr val="000000"/>
          </p15:clr>
        </p15:guide>
        <p15:guide id="18" pos="2721">
          <p15:clr>
            <a:schemeClr val="dk1"/>
          </p15:clr>
        </p15:guide>
        <p15:guide id="19" pos="3039">
          <p15:clr>
            <a:schemeClr val="dk1"/>
          </p15:clr>
        </p15:guide>
        <p15:guide id="20" orient="horz" pos="510">
          <p15:clr>
            <a:srgbClr val="B7B7B7"/>
          </p15:clr>
        </p15:guide>
        <p15:guide id="21" orient="horz" pos="1620">
          <p15:clr>
            <a:srgbClr val="EA4335"/>
          </p15:clr>
        </p15:guide>
        <p15:guide id="22" orient="horz" pos="2721">
          <p15:clr>
            <a:srgbClr val="B7B7B7"/>
          </p15:clr>
        </p15:guide>
      </p15:sldGuideLst>
    </p:ext>
  </p:extLst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support.thenational.academy/using-oaks-new-teaching-resources?utm_campaign=OakSlideDeck&amp;utm_medium=document&amp;utm_source=guide" TargetMode="Externa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6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0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0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0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3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7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7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1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1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46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52.png"/><Relationship Id="rId4" Type="http://schemas.openxmlformats.org/officeDocument/2006/relationships/image" Target="../media/image53.png"/><Relationship Id="rId5" Type="http://schemas.openxmlformats.org/officeDocument/2006/relationships/image" Target="../media/image55.png"/><Relationship Id="rId6" Type="http://schemas.openxmlformats.org/officeDocument/2006/relationships/image" Target="../media/image32.png"/><Relationship Id="rId7" Type="http://schemas.openxmlformats.org/officeDocument/2006/relationships/image" Target="../media/image33.png"/><Relationship Id="rId8" Type="http://schemas.openxmlformats.org/officeDocument/2006/relationships/image" Target="../media/image34.png"/><Relationship Id="rId9" Type="http://schemas.openxmlformats.org/officeDocument/2006/relationships/image" Target="../media/image41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52.png"/><Relationship Id="rId4" Type="http://schemas.openxmlformats.org/officeDocument/2006/relationships/image" Target="../media/image53.png"/><Relationship Id="rId5" Type="http://schemas.openxmlformats.org/officeDocument/2006/relationships/image" Target="../media/image32.png"/><Relationship Id="rId6" Type="http://schemas.openxmlformats.org/officeDocument/2006/relationships/image" Target="../media/image34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4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44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52.png"/><Relationship Id="rId4" Type="http://schemas.openxmlformats.org/officeDocument/2006/relationships/image" Target="../media/image55.png"/><Relationship Id="rId5" Type="http://schemas.openxmlformats.org/officeDocument/2006/relationships/image" Target="../media/image25.png"/><Relationship Id="rId6" Type="http://schemas.openxmlformats.org/officeDocument/2006/relationships/image" Target="../media/image33.png"/><Relationship Id="rId7" Type="http://schemas.openxmlformats.org/officeDocument/2006/relationships/image" Target="../media/image41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4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44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8.xml"/><Relationship Id="rId2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8.xml"/><Relationship Id="rId2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2.xml"/><Relationship Id="rId2" Type="http://schemas.openxmlformats.org/officeDocument/2006/relationships/notesSlide" Target="../notesSlides/notesSlide2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2.xml"/><Relationship Id="rId2" Type="http://schemas.openxmlformats.org/officeDocument/2006/relationships/notesSlide" Target="../notesSlides/notesSlide2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46.pn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2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28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5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44.pn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9.xml"/><Relationship Id="rId2" Type="http://schemas.openxmlformats.org/officeDocument/2006/relationships/notesSlide" Target="../notesSlides/notesSlide30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9.xml"/><Relationship Id="rId2" Type="http://schemas.openxmlformats.org/officeDocument/2006/relationships/notesSlide" Target="../notesSlides/notesSlide31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3.xml"/><Relationship Id="rId2" Type="http://schemas.openxmlformats.org/officeDocument/2006/relationships/notesSlide" Target="../notesSlides/notesSlide32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3.xml"/><Relationship Id="rId2" Type="http://schemas.openxmlformats.org/officeDocument/2006/relationships/notesSlide" Target="../notesSlides/notesSlide3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46.png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55.png"/><Relationship Id="rId4" Type="http://schemas.openxmlformats.org/officeDocument/2006/relationships/image" Target="../media/image52.png"/><Relationship Id="rId5" Type="http://schemas.openxmlformats.org/officeDocument/2006/relationships/image" Target="../media/image33.png"/><Relationship Id="rId6" Type="http://schemas.openxmlformats.org/officeDocument/2006/relationships/image" Target="../media/image41.png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55.png"/><Relationship Id="rId4" Type="http://schemas.openxmlformats.org/officeDocument/2006/relationships/image" Target="../media/image52.png"/><Relationship Id="rId5" Type="http://schemas.openxmlformats.org/officeDocument/2006/relationships/image" Target="../media/image33.png"/><Relationship Id="rId6" Type="http://schemas.openxmlformats.org/officeDocument/2006/relationships/image" Target="../media/image41.png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58.png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60.png"/><Relationship Id="rId4" Type="http://schemas.openxmlformats.org/officeDocument/2006/relationships/image" Target="../media/image59.png"/><Relationship Id="rId5" Type="http://schemas.openxmlformats.org/officeDocument/2006/relationships/image" Target="../media/image64.png"/><Relationship Id="rId6" Type="http://schemas.openxmlformats.org/officeDocument/2006/relationships/image" Target="../media/image61.png"/><Relationship Id="rId7" Type="http://schemas.openxmlformats.org/officeDocument/2006/relationships/image" Target="../media/image62.png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58.png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6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44.png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0.xml"/><Relationship Id="rId2" Type="http://schemas.openxmlformats.org/officeDocument/2006/relationships/notesSlide" Target="../notesSlides/notesSlide42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4.xml"/><Relationship Id="rId2" Type="http://schemas.openxmlformats.org/officeDocument/2006/relationships/notesSlide" Target="../notesSlides/notesSlide43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5.xml"/><Relationship Id="rId2" Type="http://schemas.openxmlformats.org/officeDocument/2006/relationships/notesSlide" Target="../notesSlides/notesSlide4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5" name="Shape 7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6" name="Google Shape;746;p62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Saamiyada sine iyo cosine (Sine and cosine ratios)</a:t>
            </a:r>
            <a:endParaRPr/>
          </a:p>
        </p:txBody>
      </p:sp>
      <p:sp>
        <p:nvSpPr>
          <p:cNvPr id="747" name="Google Shape;747;p62"/>
          <p:cNvSpPr txBox="1"/>
          <p:nvPr>
            <p:ph idx="1" type="subTitle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Trigonometry (Trigonometry)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751" name="Shape 7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2" name="Google Shape;752;p63"/>
          <p:cNvSpPr txBox="1"/>
          <p:nvPr/>
        </p:nvSpPr>
        <p:spPr>
          <a:xfrm>
            <a:off x="4917900" y="956025"/>
            <a:ext cx="36612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 u="sng">
                <a:solidFill>
                  <a:srgbClr val="374CF1"/>
                </a:solidFill>
                <a:latin typeface="Lexend"/>
                <a:ea typeface="Lexend"/>
                <a:cs typeface="Lexend"/>
                <a:sym typeface="Lexend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Sida agabkeena waxbarista loogu talagalay fasalka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6" name="Shape 7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" name="Google Shape;757;p64"/>
          <p:cNvSpPr txBox="1"/>
          <p:nvPr>
            <p:ph idx="1" type="subTitle"/>
          </p:nvPr>
        </p:nvSpPr>
        <p:spPr>
          <a:xfrm>
            <a:off x="585575" y="1463950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Waxaan ka soo saari karaa saamiyada sine iyo cosine (sine and cosine ratios) dhinacyada saddexagalka qumman (right-angled triangle).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1" name="Shape 7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2" name="Google Shape;762;p65"/>
          <p:cNvSpPr txBox="1"/>
          <p:nvPr>
            <p:ph idx="2" type="subTitle"/>
          </p:nvPr>
        </p:nvSpPr>
        <p:spPr>
          <a:xfrm>
            <a:off x="324000" y="810000"/>
            <a:ext cx="7135200" cy="595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Hypotenuse (hypotenuse) waa dhinaca saddexagalka qumman (right-angled triangle) ee ka soo horjeeda xagasha qumman (right angle).</a:t>
            </a:r>
            <a:endParaRPr/>
          </a:p>
        </p:txBody>
      </p:sp>
      <p:sp>
        <p:nvSpPr>
          <p:cNvPr id="763" name="Google Shape;763;p65"/>
          <p:cNvSpPr txBox="1"/>
          <p:nvPr>
            <p:ph idx="4" type="subTitle"/>
          </p:nvPr>
        </p:nvSpPr>
        <p:spPr>
          <a:xfrm>
            <a:off x="324000" y="1759800"/>
            <a:ext cx="8496000" cy="595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Dhinaca ku xiga (adjacent side) ee saddexagalka qumman (right-angled triangle) waa dhinaca ku xiga labada xagal ee qumman iyo xagasha calaamadsan.</a:t>
            </a:r>
            <a:endParaRPr/>
          </a:p>
        </p:txBody>
      </p:sp>
      <p:sp>
        <p:nvSpPr>
          <p:cNvPr id="764" name="Google Shape;764;p65"/>
          <p:cNvSpPr txBox="1"/>
          <p:nvPr>
            <p:ph idx="6" type="subTitle"/>
          </p:nvPr>
        </p:nvSpPr>
        <p:spPr>
          <a:xfrm>
            <a:off x="324000" y="2709600"/>
            <a:ext cx="8496000" cy="595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Dhinaca ka soo horjeeda (opposite side) ee saddexagalka qumman (right-angled triangle) waa dhinaca ka soo horjeeda xagasha calaamadsan.</a:t>
            </a:r>
            <a:endParaRPr/>
          </a:p>
        </p:txBody>
      </p:sp>
      <p:sp>
        <p:nvSpPr>
          <p:cNvPr id="765" name="Google Shape;765;p65"/>
          <p:cNvSpPr txBox="1"/>
          <p:nvPr>
            <p:ph idx="6" type="subTitle"/>
          </p:nvPr>
        </p:nvSpPr>
        <p:spPr>
          <a:xfrm>
            <a:off x="324000" y="3659400"/>
            <a:ext cx="8496000" cy="595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Saamiyada trigonometric (trigonometric ratios) waa saamiyo u dhexeeya laba dhinac oo ka mid ah saddexagalka qumman (right-angled triangle).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9" name="Shape 7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0" name="Google Shape;770;p66"/>
          <p:cNvSpPr txBox="1"/>
          <p:nvPr>
            <p:ph type="title"/>
          </p:nvPr>
        </p:nvSpPr>
        <p:spPr>
          <a:xfrm>
            <a:off x="1224600" y="1466663"/>
            <a:ext cx="6850800" cy="563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Shaxaha saamiyada (Ratio tables) iyo goobada halbeegga (unit circle)</a:t>
            </a:r>
            <a:endParaRPr/>
          </a:p>
        </p:txBody>
      </p:sp>
      <p:sp>
        <p:nvSpPr>
          <p:cNvPr id="771" name="Google Shape;771;p66"/>
          <p:cNvSpPr txBox="1"/>
          <p:nvPr>
            <p:ph idx="3" type="title"/>
          </p:nvPr>
        </p:nvSpPr>
        <p:spPr>
          <a:xfrm>
            <a:off x="1224600" y="3160338"/>
            <a:ext cx="6850800" cy="536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Dhinaca ku xiga (adjacent) iyo hypotenuse (hypotenuse)</a:t>
            </a:r>
            <a:endParaRPr/>
          </a:p>
        </p:txBody>
      </p:sp>
      <p:sp>
        <p:nvSpPr>
          <p:cNvPr id="772" name="Google Shape;772;p66"/>
          <p:cNvSpPr txBox="1"/>
          <p:nvPr>
            <p:ph idx="2" type="title"/>
          </p:nvPr>
        </p:nvSpPr>
        <p:spPr>
          <a:xfrm>
            <a:off x="1224600" y="2285700"/>
            <a:ext cx="6850800" cy="572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Dhinaca ka soo horjeeda (opposite) iyo hypotenuse (hypotenuse)</a:t>
            </a:r>
            <a:endParaRPr/>
          </a:p>
        </p:txBody>
      </p:sp>
      <p:sp>
        <p:nvSpPr>
          <p:cNvPr id="773" name="Google Shape;773;p66"/>
          <p:cNvSpPr txBox="1"/>
          <p:nvPr>
            <p:ph idx="4" type="title"/>
          </p:nvPr>
        </p:nvSpPr>
        <p:spPr>
          <a:xfrm>
            <a:off x="1224600" y="3971414"/>
            <a:ext cx="6850800" cy="563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Isticmaalka xisaabiyaha (calculator) iyada oo aan la helin goobada halbeegga (unit circle)</a:t>
            </a:r>
            <a:endParaRPr/>
          </a:p>
        </p:txBody>
      </p:sp>
      <p:sp>
        <p:nvSpPr>
          <p:cNvPr id="774" name="Google Shape;774;p66"/>
          <p:cNvSpPr txBox="1"/>
          <p:nvPr>
            <p:ph idx="5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Saamiyada sine iyo cosine (Sine and cosine ratios)</a:t>
            </a:r>
            <a:endParaRPr/>
          </a:p>
        </p:txBody>
      </p:sp>
      <p:pic>
        <p:nvPicPr>
          <p:cNvPr id="775" name="Google Shape;775;p6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8127" y="1524850"/>
            <a:ext cx="450575" cy="44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9" name="Shape 7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0" name="Google Shape;780;p67"/>
          <p:cNvSpPr txBox="1"/>
          <p:nvPr/>
        </p:nvSpPr>
        <p:spPr>
          <a:xfrm>
            <a:off x="318096" y="794588"/>
            <a:ext cx="56844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Haddii aad u baahan tahay inaad hesho dhererka dhinaca saddexagalka oo hypotenuse (hypotenuse) aysan ahayn 1…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81" name="Google Shape;781;p6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Shaxaha saamiyada (Ratio tables) iyo goobada halbeegga (unit circle)</a:t>
            </a:r>
            <a:endParaRPr/>
          </a:p>
        </p:txBody>
      </p:sp>
      <p:sp>
        <p:nvSpPr>
          <p:cNvPr id="782" name="Google Shape;782;p67"/>
          <p:cNvSpPr/>
          <p:nvPr/>
        </p:nvSpPr>
        <p:spPr>
          <a:xfrm>
            <a:off x="3541650" y="2682652"/>
            <a:ext cx="1668300" cy="1365600"/>
          </a:xfrm>
          <a:prstGeom prst="rtTriangle">
            <a:avLst/>
          </a:prstGeom>
          <a:solidFill>
            <a:srgbClr val="EBEDFE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83" name="Google Shape;783;p67"/>
          <p:cNvSpPr/>
          <p:nvPr/>
        </p:nvSpPr>
        <p:spPr>
          <a:xfrm>
            <a:off x="3541639" y="3729387"/>
            <a:ext cx="318600" cy="3186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784" name="Google Shape;784;p67"/>
          <p:cNvCxnSpPr/>
          <p:nvPr/>
        </p:nvCxnSpPr>
        <p:spPr>
          <a:xfrm>
            <a:off x="3617850" y="2606452"/>
            <a:ext cx="1668600" cy="1365600"/>
          </a:xfrm>
          <a:prstGeom prst="straightConnector1">
            <a:avLst/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785" name="Google Shape;785;p67"/>
          <p:cNvCxnSpPr/>
          <p:nvPr/>
        </p:nvCxnSpPr>
        <p:spPr>
          <a:xfrm rot="10800000">
            <a:off x="3545871" y="4166312"/>
            <a:ext cx="1664100" cy="0"/>
          </a:xfrm>
          <a:prstGeom prst="straightConnector1">
            <a:avLst/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786" name="Google Shape;786;p67"/>
          <p:cNvSpPr/>
          <p:nvPr/>
        </p:nvSpPr>
        <p:spPr>
          <a:xfrm>
            <a:off x="4561350" y="3408299"/>
            <a:ext cx="1259700" cy="1259700"/>
          </a:xfrm>
          <a:prstGeom prst="arc">
            <a:avLst>
              <a:gd fmla="val 10771373" name="adj1"/>
              <a:gd fmla="val 13144437" name="adj2"/>
            </a:avLst>
          </a:prstGeom>
          <a:solidFill>
            <a:schemeClr val="lt1"/>
          </a:solidFill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87" name="Google Shape;787;p67"/>
          <p:cNvSpPr txBox="1"/>
          <p:nvPr/>
        </p:nvSpPr>
        <p:spPr>
          <a:xfrm>
            <a:off x="4373732" y="3110742"/>
            <a:ext cx="819600" cy="25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4 cm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788" name="Google Shape;788;p67"/>
          <p:cNvGrpSpPr/>
          <p:nvPr/>
        </p:nvGrpSpPr>
        <p:grpSpPr>
          <a:xfrm>
            <a:off x="7116462" y="2805550"/>
            <a:ext cx="2052713" cy="1781575"/>
            <a:chOff x="7116462" y="2805550"/>
            <a:chExt cx="2052713" cy="1781575"/>
          </a:xfrm>
        </p:grpSpPr>
        <p:sp>
          <p:nvSpPr>
            <p:cNvPr id="789" name="Google Shape;789;p67"/>
            <p:cNvSpPr/>
            <p:nvPr/>
          </p:nvSpPr>
          <p:spPr>
            <a:xfrm>
              <a:off x="7211831" y="2867032"/>
              <a:ext cx="1346100" cy="1101900"/>
            </a:xfrm>
            <a:prstGeom prst="rtTriangle">
              <a:avLst/>
            </a:prstGeom>
            <a:solidFill>
              <a:srgbClr val="EBEDFE"/>
            </a:solidFill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790" name="Google Shape;790;p67"/>
            <p:cNvSpPr/>
            <p:nvPr/>
          </p:nvSpPr>
          <p:spPr>
            <a:xfrm>
              <a:off x="7211822" y="3711586"/>
              <a:ext cx="257100" cy="257100"/>
            </a:xfrm>
            <a:prstGeom prst="rect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791" name="Google Shape;791;p67"/>
            <p:cNvCxnSpPr/>
            <p:nvPr/>
          </p:nvCxnSpPr>
          <p:spPr>
            <a:xfrm>
              <a:off x="7273312" y="2805550"/>
              <a:ext cx="1346400" cy="1101900"/>
            </a:xfrm>
            <a:prstGeom prst="straightConnector1">
              <a:avLst/>
            </a:prstGeom>
            <a:noFill/>
            <a:ln cap="flat" cmpd="sng" w="28575">
              <a:solidFill>
                <a:schemeClr val="accent4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792" name="Google Shape;792;p67"/>
            <p:cNvCxnSpPr/>
            <p:nvPr/>
          </p:nvCxnSpPr>
          <p:spPr>
            <a:xfrm>
              <a:off x="7116462" y="2861503"/>
              <a:ext cx="0" cy="1112100"/>
            </a:xfrm>
            <a:prstGeom prst="straightConnector1">
              <a:avLst/>
            </a:prstGeom>
            <a:noFill/>
            <a:ln cap="flat" cmpd="sng" w="28575">
              <a:solidFill>
                <a:schemeClr val="accent4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793" name="Google Shape;793;p67"/>
            <p:cNvCxnSpPr/>
            <p:nvPr/>
          </p:nvCxnSpPr>
          <p:spPr>
            <a:xfrm rot="10800000">
              <a:off x="7215105" y="4064116"/>
              <a:ext cx="13428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4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sp>
          <p:nvSpPr>
            <p:cNvPr id="794" name="Google Shape;794;p67"/>
            <p:cNvSpPr/>
            <p:nvPr/>
          </p:nvSpPr>
          <p:spPr>
            <a:xfrm>
              <a:off x="7916375" y="3334325"/>
              <a:ext cx="1252800" cy="1252800"/>
            </a:xfrm>
            <a:prstGeom prst="arc">
              <a:avLst>
                <a:gd fmla="val 10771373" name="adj1"/>
                <a:gd fmla="val 13144437" name="adj2"/>
              </a:avLst>
            </a:prstGeom>
            <a:solidFill>
              <a:schemeClr val="lt1"/>
            </a:solidFill>
            <a:ln cap="flat" cmpd="sng" w="2857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795" name="Google Shape;795;p67"/>
            <p:cNvSpPr txBox="1"/>
            <p:nvPr/>
          </p:nvSpPr>
          <p:spPr>
            <a:xfrm>
              <a:off x="7933745" y="3771182"/>
              <a:ext cx="434400" cy="171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100">
                  <a:latin typeface="Lexend"/>
                  <a:ea typeface="Lexend"/>
                  <a:cs typeface="Lexend"/>
                  <a:sym typeface="Lexend"/>
                </a:rPr>
                <a:t>30°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796" name="Google Shape;796;p67"/>
            <p:cNvSpPr txBox="1"/>
            <p:nvPr/>
          </p:nvSpPr>
          <p:spPr>
            <a:xfrm>
              <a:off x="7883191" y="3157423"/>
              <a:ext cx="661200" cy="202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100">
                  <a:latin typeface="Lexend"/>
                  <a:ea typeface="Lexend"/>
                  <a:cs typeface="Lexend"/>
                  <a:sym typeface="Lexend"/>
                </a:rPr>
                <a:t>1 cm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797" name="Google Shape;797;p67"/>
            <p:cNvSpPr/>
            <p:nvPr/>
          </p:nvSpPr>
          <p:spPr>
            <a:xfrm>
              <a:off x="7213306" y="2867032"/>
              <a:ext cx="1346400" cy="1101900"/>
            </a:xfrm>
            <a:prstGeom prst="rtTriangle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pic>
          <p:nvPicPr>
            <p:cNvPr id="798" name="Google Shape;798;p6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7201600" y="2867825"/>
              <a:ext cx="1357025" cy="11119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799" name="Google Shape;799;p67"/>
          <p:cNvSpPr txBox="1"/>
          <p:nvPr/>
        </p:nvSpPr>
        <p:spPr>
          <a:xfrm>
            <a:off x="318096" y="1470405"/>
            <a:ext cx="56844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Markaas waxaad sawiri kartaa saddexagal la mid ah (similar triangle) oo hypotenuse (hypotenuse) uu yahay 1.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00" name="Google Shape;800;p67"/>
          <p:cNvSpPr txBox="1"/>
          <p:nvPr/>
        </p:nvSpPr>
        <p:spPr>
          <a:xfrm>
            <a:off x="4571635" y="3819400"/>
            <a:ext cx="424500" cy="21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30°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01" name="Google Shape;801;p67"/>
          <p:cNvSpPr/>
          <p:nvPr/>
        </p:nvSpPr>
        <p:spPr>
          <a:xfrm>
            <a:off x="3541650" y="2682652"/>
            <a:ext cx="1668600" cy="1365600"/>
          </a:xfrm>
          <a:prstGeom prst="rtTriangle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802" name="Google Shape;802;p67"/>
          <p:cNvGrpSpPr/>
          <p:nvPr/>
        </p:nvGrpSpPr>
        <p:grpSpPr>
          <a:xfrm>
            <a:off x="4351150" y="2284688"/>
            <a:ext cx="2952900" cy="339365"/>
            <a:chOff x="4351150" y="2284688"/>
            <a:chExt cx="2952900" cy="339365"/>
          </a:xfrm>
        </p:grpSpPr>
        <p:sp>
          <p:nvSpPr>
            <p:cNvPr id="803" name="Google Shape;803;p67"/>
            <p:cNvSpPr/>
            <p:nvPr/>
          </p:nvSpPr>
          <p:spPr>
            <a:xfrm flipH="1" rot="-5400000">
              <a:off x="5814499" y="1790752"/>
              <a:ext cx="26201" cy="1640399"/>
            </a:xfrm>
            <a:custGeom>
              <a:rect b="b" l="l" r="r" t="t"/>
              <a:pathLst>
                <a:path extrusionOk="0" h="30529" w="2102">
                  <a:moveTo>
                    <a:pt x="2102" y="0"/>
                  </a:moveTo>
                  <a:cubicBezTo>
                    <a:pt x="1752" y="2548"/>
                    <a:pt x="9" y="10201"/>
                    <a:pt x="1" y="15289"/>
                  </a:cubicBezTo>
                  <a:cubicBezTo>
                    <a:pt x="-7" y="20377"/>
                    <a:pt x="1711" y="27989"/>
                    <a:pt x="2053" y="30529"/>
                  </a:cubicBezTo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dash"/>
              <a:round/>
              <a:headEnd len="med" w="med" type="none"/>
              <a:tailEnd len="med" w="med" type="triangle"/>
            </a:ln>
          </p:spPr>
          <p:txBody>
            <a:bodyPr/>
            <a:p/>
          </p:txBody>
        </p:sp>
        <p:sp>
          <p:nvSpPr>
            <p:cNvPr id="804" name="Google Shape;804;p67"/>
            <p:cNvSpPr txBox="1"/>
            <p:nvPr/>
          </p:nvSpPr>
          <p:spPr>
            <a:xfrm>
              <a:off x="4351150" y="2284688"/>
              <a:ext cx="29529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100">
                  <a:latin typeface="Lexend"/>
                  <a:ea typeface="Lexend"/>
                  <a:cs typeface="Lexend"/>
                  <a:sym typeface="Lexend"/>
                </a:rPr>
                <a:t>sawir saddexagal la mid ah (similar triangle)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805" name="Google Shape;805;p67"/>
          <p:cNvSpPr txBox="1"/>
          <p:nvPr/>
        </p:nvSpPr>
        <p:spPr>
          <a:xfrm>
            <a:off x="4073998" y="4189265"/>
            <a:ext cx="603600" cy="19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a cm</a:t>
            </a:r>
            <a:r>
              <a:rPr lang="en-GB" sz="18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806" name="Google Shape;806;p67"/>
          <p:cNvGrpSpPr/>
          <p:nvPr/>
        </p:nvGrpSpPr>
        <p:grpSpPr>
          <a:xfrm>
            <a:off x="6143599" y="3296350"/>
            <a:ext cx="2220710" cy="1037413"/>
            <a:chOff x="6143599" y="3296350"/>
            <a:chExt cx="2220710" cy="1037413"/>
          </a:xfrm>
        </p:grpSpPr>
        <p:sp>
          <p:nvSpPr>
            <p:cNvPr id="807" name="Google Shape;807;p67"/>
            <p:cNvSpPr txBox="1"/>
            <p:nvPr/>
          </p:nvSpPr>
          <p:spPr>
            <a:xfrm>
              <a:off x="7418709" y="4091363"/>
              <a:ext cx="945600" cy="242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-GB" sz="11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cos(30°)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808" name="Google Shape;808;p67"/>
            <p:cNvSpPr txBox="1"/>
            <p:nvPr/>
          </p:nvSpPr>
          <p:spPr>
            <a:xfrm>
              <a:off x="6143599" y="3296350"/>
              <a:ext cx="945600" cy="242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-GB" sz="11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sin(30°)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2" name="Shape 8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3" name="Google Shape;813;p68"/>
          <p:cNvSpPr/>
          <p:nvPr/>
        </p:nvSpPr>
        <p:spPr>
          <a:xfrm>
            <a:off x="7412210" y="4113739"/>
            <a:ext cx="945600" cy="336600"/>
          </a:xfrm>
          <a:prstGeom prst="rect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14" name="Google Shape;814;p68"/>
          <p:cNvSpPr txBox="1"/>
          <p:nvPr/>
        </p:nvSpPr>
        <p:spPr>
          <a:xfrm>
            <a:off x="7418709" y="4148513"/>
            <a:ext cx="945600" cy="24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cos(30°)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15" name="Google Shape;815;p68"/>
          <p:cNvSpPr/>
          <p:nvPr/>
        </p:nvSpPr>
        <p:spPr>
          <a:xfrm>
            <a:off x="4016400" y="4215150"/>
            <a:ext cx="718800" cy="209700"/>
          </a:xfrm>
          <a:prstGeom prst="rect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16" name="Google Shape;816;p68"/>
          <p:cNvSpPr txBox="1"/>
          <p:nvPr/>
        </p:nvSpPr>
        <p:spPr>
          <a:xfrm>
            <a:off x="3135600" y="789975"/>
            <a:ext cx="56844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Isticmaal jaantuska qiimaha (trig values) si aad u hesho dhererka dhinaca u dhigma ee saddexagalka aad sawirtay.</a:t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17" name="Google Shape;817;p6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Jaantusyada saamiga (ratio tables) ee goobta wareegta (unit circle)</a:t>
            </a:r>
            <a:endParaRPr/>
          </a:p>
        </p:txBody>
      </p:sp>
      <p:sp>
        <p:nvSpPr>
          <p:cNvPr id="818" name="Google Shape;818;p68"/>
          <p:cNvSpPr/>
          <p:nvPr/>
        </p:nvSpPr>
        <p:spPr>
          <a:xfrm>
            <a:off x="3541650" y="2682652"/>
            <a:ext cx="1668300" cy="1365600"/>
          </a:xfrm>
          <a:prstGeom prst="rtTriangle">
            <a:avLst/>
          </a:prstGeom>
          <a:solidFill>
            <a:srgbClr val="EBEDFE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19" name="Google Shape;819;p68"/>
          <p:cNvSpPr/>
          <p:nvPr/>
        </p:nvSpPr>
        <p:spPr>
          <a:xfrm>
            <a:off x="3541639" y="3729387"/>
            <a:ext cx="318600" cy="3186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820" name="Google Shape;820;p68"/>
          <p:cNvCxnSpPr/>
          <p:nvPr/>
        </p:nvCxnSpPr>
        <p:spPr>
          <a:xfrm>
            <a:off x="3617850" y="2606452"/>
            <a:ext cx="1668600" cy="1365600"/>
          </a:xfrm>
          <a:prstGeom prst="straightConnector1">
            <a:avLst/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821" name="Google Shape;821;p68"/>
          <p:cNvCxnSpPr/>
          <p:nvPr/>
        </p:nvCxnSpPr>
        <p:spPr>
          <a:xfrm rot="10800000">
            <a:off x="3545871" y="4166312"/>
            <a:ext cx="1664100" cy="0"/>
          </a:xfrm>
          <a:prstGeom prst="straightConnector1">
            <a:avLst/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822" name="Google Shape;822;p68"/>
          <p:cNvSpPr/>
          <p:nvPr/>
        </p:nvSpPr>
        <p:spPr>
          <a:xfrm>
            <a:off x="4561350" y="3408299"/>
            <a:ext cx="1259700" cy="1259700"/>
          </a:xfrm>
          <a:prstGeom prst="arc">
            <a:avLst>
              <a:gd fmla="val 10771373" name="adj1"/>
              <a:gd fmla="val 13144437" name="adj2"/>
            </a:avLst>
          </a:prstGeom>
          <a:solidFill>
            <a:schemeClr val="lt1"/>
          </a:solidFill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23" name="Google Shape;823;p68"/>
          <p:cNvSpPr txBox="1"/>
          <p:nvPr/>
        </p:nvSpPr>
        <p:spPr>
          <a:xfrm>
            <a:off x="4373732" y="3110742"/>
            <a:ext cx="819600" cy="25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4 cm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24" name="Google Shape;824;p68"/>
          <p:cNvSpPr/>
          <p:nvPr/>
        </p:nvSpPr>
        <p:spPr>
          <a:xfrm>
            <a:off x="7211831" y="2867032"/>
            <a:ext cx="1346100" cy="1101900"/>
          </a:xfrm>
          <a:prstGeom prst="rtTriangle">
            <a:avLst/>
          </a:prstGeom>
          <a:solidFill>
            <a:srgbClr val="EBEDFE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25" name="Google Shape;825;p68"/>
          <p:cNvSpPr/>
          <p:nvPr/>
        </p:nvSpPr>
        <p:spPr>
          <a:xfrm>
            <a:off x="7211822" y="3711586"/>
            <a:ext cx="257100" cy="2571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826" name="Google Shape;826;p68"/>
          <p:cNvCxnSpPr/>
          <p:nvPr/>
        </p:nvCxnSpPr>
        <p:spPr>
          <a:xfrm>
            <a:off x="7273312" y="2805550"/>
            <a:ext cx="1346400" cy="1101900"/>
          </a:xfrm>
          <a:prstGeom prst="straightConnector1">
            <a:avLst/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827" name="Google Shape;827;p68"/>
          <p:cNvCxnSpPr/>
          <p:nvPr/>
        </p:nvCxnSpPr>
        <p:spPr>
          <a:xfrm>
            <a:off x="7116462" y="2861503"/>
            <a:ext cx="0" cy="1112100"/>
          </a:xfrm>
          <a:prstGeom prst="straightConnector1">
            <a:avLst/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828" name="Google Shape;828;p68"/>
          <p:cNvCxnSpPr/>
          <p:nvPr/>
        </p:nvCxnSpPr>
        <p:spPr>
          <a:xfrm rot="10800000">
            <a:off x="7215105" y="4064116"/>
            <a:ext cx="1342800" cy="0"/>
          </a:xfrm>
          <a:prstGeom prst="straightConnector1">
            <a:avLst/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829" name="Google Shape;829;p68"/>
          <p:cNvSpPr/>
          <p:nvPr/>
        </p:nvSpPr>
        <p:spPr>
          <a:xfrm>
            <a:off x="7916375" y="3334325"/>
            <a:ext cx="1252800" cy="1252800"/>
          </a:xfrm>
          <a:prstGeom prst="arc">
            <a:avLst>
              <a:gd fmla="val 10771373" name="adj1"/>
              <a:gd fmla="val 13144437" name="adj2"/>
            </a:avLst>
          </a:prstGeom>
          <a:solidFill>
            <a:schemeClr val="lt1"/>
          </a:solidFill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30" name="Google Shape;830;p68"/>
          <p:cNvSpPr txBox="1"/>
          <p:nvPr/>
        </p:nvSpPr>
        <p:spPr>
          <a:xfrm>
            <a:off x="7933745" y="3771182"/>
            <a:ext cx="434400" cy="17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30°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31" name="Google Shape;831;p68"/>
          <p:cNvSpPr txBox="1"/>
          <p:nvPr/>
        </p:nvSpPr>
        <p:spPr>
          <a:xfrm>
            <a:off x="7883191" y="3157423"/>
            <a:ext cx="661200" cy="202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1 cm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32" name="Google Shape;832;p68"/>
          <p:cNvSpPr/>
          <p:nvPr/>
        </p:nvSpPr>
        <p:spPr>
          <a:xfrm>
            <a:off x="7213306" y="2867032"/>
            <a:ext cx="1346400" cy="1101900"/>
          </a:xfrm>
          <a:prstGeom prst="rtTriangle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833" name="Google Shape;833;p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01600" y="2867825"/>
            <a:ext cx="1357025" cy="1111900"/>
          </a:xfrm>
          <a:prstGeom prst="rect">
            <a:avLst/>
          </a:prstGeom>
          <a:noFill/>
          <a:ln>
            <a:noFill/>
          </a:ln>
        </p:spPr>
      </p:pic>
      <p:sp>
        <p:nvSpPr>
          <p:cNvPr id="834" name="Google Shape;834;p68"/>
          <p:cNvSpPr txBox="1"/>
          <p:nvPr/>
        </p:nvSpPr>
        <p:spPr>
          <a:xfrm>
            <a:off x="4571635" y="3819400"/>
            <a:ext cx="424500" cy="21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30°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35" name="Google Shape;835;p68"/>
          <p:cNvSpPr/>
          <p:nvPr/>
        </p:nvSpPr>
        <p:spPr>
          <a:xfrm>
            <a:off x="3541650" y="2682652"/>
            <a:ext cx="1668600" cy="1365600"/>
          </a:xfrm>
          <a:prstGeom prst="rtTriangle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graphicFrame>
        <p:nvGraphicFramePr>
          <p:cNvPr id="836" name="Google Shape;836;p68"/>
          <p:cNvGraphicFramePr/>
          <p:nvPr/>
        </p:nvGraphicFramePr>
        <p:xfrm>
          <a:off x="324000" y="6294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{C54898EE-708E-4350-B121-1BC5D044E54E}</a:tableStyleId>
              </a:tblPr>
              <a:tblGrid>
                <a:gridCol w="615550"/>
                <a:gridCol w="615550"/>
                <a:gridCol w="615550"/>
                <a:gridCol w="615550"/>
              </a:tblGrid>
              <a:tr h="2005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xagal (angle)</a:t>
                      </a:r>
                      <a:endParaRPr sz="12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F7B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sine (sine)</a:t>
                      </a:r>
                      <a:endParaRPr sz="12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F7B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cosine (cosine)</a:t>
                      </a:r>
                      <a:endParaRPr sz="12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F7B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tangent (tangent)</a:t>
                      </a:r>
                      <a:endParaRPr sz="12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F7BE8"/>
                    </a:solidFill>
                  </a:tcPr>
                </a:tc>
              </a:tr>
              <a:tr h="2005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05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5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0.087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0.996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0.087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05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10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0.174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0.985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0.176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05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15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0.259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0.966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0.268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05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20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0.342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0.94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0.364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05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25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0.423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0.906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0.466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05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30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0.5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0.866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0.577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05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35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0.574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0.819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0.7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05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40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0.643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0.766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0.839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05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45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0.707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0.707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05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50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0.766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0.643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1.192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05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55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0.819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0.574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1.428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05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60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0.866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0.5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1.732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05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65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0.906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0.423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2.145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05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70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0.94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0.342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2.747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05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75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0.966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0.259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3.732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05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80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0.985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0.174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5.671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05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85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0.996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0.087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11.43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05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90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∞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837" name="Google Shape;837;p68"/>
          <p:cNvSpPr txBox="1"/>
          <p:nvPr/>
        </p:nvSpPr>
        <p:spPr>
          <a:xfrm>
            <a:off x="4073998" y="4189265"/>
            <a:ext cx="603600" cy="19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a cm</a:t>
            </a:r>
            <a:r>
              <a:rPr lang="en-GB" sz="18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38" name="Google Shape;838;p68"/>
          <p:cNvSpPr txBox="1"/>
          <p:nvPr/>
        </p:nvSpPr>
        <p:spPr>
          <a:xfrm>
            <a:off x="3135600" y="1520550"/>
            <a:ext cx="56844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Waxaan dooneynaa inaan helno dhererka dhinaca ku xiga xagasha 30° iyo xagasha qumman (right angle).</a:t>
            </a:r>
            <a:r>
              <a:rPr lang="en-GB" sz="1400">
                <a:solidFill>
                  <a:srgbClr val="4F7BE8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39" name="Google Shape;839;p68"/>
          <p:cNvSpPr txBox="1"/>
          <p:nvPr/>
        </p:nvSpPr>
        <p:spPr>
          <a:xfrm>
            <a:off x="6143599" y="3296350"/>
            <a:ext cx="945600" cy="24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sin(30°)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40" name="Google Shape;840;p68"/>
          <p:cNvSpPr/>
          <p:nvPr/>
        </p:nvSpPr>
        <p:spPr>
          <a:xfrm>
            <a:off x="1555150" y="629400"/>
            <a:ext cx="615600" cy="209700"/>
          </a:xfrm>
          <a:prstGeom prst="rect">
            <a:avLst/>
          </a:prstGeom>
          <a:solidFill>
            <a:schemeClr val="accent4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cosine (cosine)</a:t>
            </a:r>
            <a:endParaRPr sz="15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41" name="Google Shape;841;p68"/>
          <p:cNvSpPr txBox="1"/>
          <p:nvPr/>
        </p:nvSpPr>
        <p:spPr>
          <a:xfrm>
            <a:off x="7463862" y="4148513"/>
            <a:ext cx="832500" cy="242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0.866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42" name="Google Shape;842;p68"/>
          <p:cNvSpPr/>
          <p:nvPr/>
        </p:nvSpPr>
        <p:spPr>
          <a:xfrm>
            <a:off x="324000" y="2096250"/>
            <a:ext cx="615600" cy="209700"/>
          </a:xfrm>
          <a:prstGeom prst="rect">
            <a:avLst/>
          </a:prstGeom>
          <a:solidFill>
            <a:srgbClr val="EBEDFE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30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43" name="Google Shape;843;p68"/>
          <p:cNvSpPr/>
          <p:nvPr/>
        </p:nvSpPr>
        <p:spPr>
          <a:xfrm>
            <a:off x="1555150" y="2096250"/>
            <a:ext cx="615600" cy="209700"/>
          </a:xfrm>
          <a:prstGeom prst="rect">
            <a:avLst/>
          </a:prstGeom>
          <a:solidFill>
            <a:srgbClr val="EBEDFE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0.866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7" name="Shape 8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8" name="Google Shape;848;p69"/>
          <p:cNvSpPr/>
          <p:nvPr/>
        </p:nvSpPr>
        <p:spPr>
          <a:xfrm>
            <a:off x="7412210" y="4105755"/>
            <a:ext cx="945600" cy="336600"/>
          </a:xfrm>
          <a:prstGeom prst="rect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49" name="Google Shape;849;p69"/>
          <p:cNvSpPr txBox="1"/>
          <p:nvPr/>
        </p:nvSpPr>
        <p:spPr>
          <a:xfrm>
            <a:off x="4235475" y="687075"/>
            <a:ext cx="45846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Hadda waxaan isticmaali karnaa sababaynta saamiga (proportional reasoning) si aan u helno dhererka dhinaca ku xiga ee saddexagalkeenii asalka ahaa.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0" name="Google Shape;850;p69"/>
          <p:cNvSpPr/>
          <p:nvPr/>
        </p:nvSpPr>
        <p:spPr>
          <a:xfrm>
            <a:off x="4016400" y="4215150"/>
            <a:ext cx="718800" cy="209700"/>
          </a:xfrm>
          <a:prstGeom prst="rect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1" name="Google Shape;851;p6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Jaantusyada saamiga (ratio tables) ee goobta wareegta (unit circle)</a:t>
            </a:r>
            <a:endParaRPr/>
          </a:p>
        </p:txBody>
      </p:sp>
      <p:sp>
        <p:nvSpPr>
          <p:cNvPr id="852" name="Google Shape;852;p69"/>
          <p:cNvSpPr/>
          <p:nvPr/>
        </p:nvSpPr>
        <p:spPr>
          <a:xfrm>
            <a:off x="3541650" y="2682652"/>
            <a:ext cx="1668300" cy="1365600"/>
          </a:xfrm>
          <a:prstGeom prst="rtTriangle">
            <a:avLst/>
          </a:prstGeom>
          <a:solidFill>
            <a:srgbClr val="EBEDFE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3" name="Google Shape;853;p69"/>
          <p:cNvSpPr/>
          <p:nvPr/>
        </p:nvSpPr>
        <p:spPr>
          <a:xfrm>
            <a:off x="3541639" y="3729387"/>
            <a:ext cx="318600" cy="3186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854" name="Google Shape;854;p69"/>
          <p:cNvCxnSpPr/>
          <p:nvPr/>
        </p:nvCxnSpPr>
        <p:spPr>
          <a:xfrm>
            <a:off x="3617850" y="2606452"/>
            <a:ext cx="1668600" cy="1365600"/>
          </a:xfrm>
          <a:prstGeom prst="straightConnector1">
            <a:avLst/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855" name="Google Shape;855;p69"/>
          <p:cNvSpPr/>
          <p:nvPr/>
        </p:nvSpPr>
        <p:spPr>
          <a:xfrm>
            <a:off x="4561350" y="3408299"/>
            <a:ext cx="1259700" cy="1259700"/>
          </a:xfrm>
          <a:prstGeom prst="arc">
            <a:avLst>
              <a:gd fmla="val 10771373" name="adj1"/>
              <a:gd fmla="val 13144437" name="adj2"/>
            </a:avLst>
          </a:prstGeom>
          <a:solidFill>
            <a:schemeClr val="lt1"/>
          </a:solidFill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6" name="Google Shape;856;p69"/>
          <p:cNvSpPr txBox="1"/>
          <p:nvPr/>
        </p:nvSpPr>
        <p:spPr>
          <a:xfrm>
            <a:off x="4373732" y="3110742"/>
            <a:ext cx="819600" cy="25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4 cm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7" name="Google Shape;857;p69"/>
          <p:cNvSpPr/>
          <p:nvPr/>
        </p:nvSpPr>
        <p:spPr>
          <a:xfrm>
            <a:off x="7211831" y="2867032"/>
            <a:ext cx="1346100" cy="1101900"/>
          </a:xfrm>
          <a:prstGeom prst="rtTriangle">
            <a:avLst/>
          </a:prstGeom>
          <a:solidFill>
            <a:srgbClr val="EBEDFE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8" name="Google Shape;858;p69"/>
          <p:cNvSpPr/>
          <p:nvPr/>
        </p:nvSpPr>
        <p:spPr>
          <a:xfrm>
            <a:off x="7211822" y="3711586"/>
            <a:ext cx="257100" cy="2571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859" name="Google Shape;859;p69"/>
          <p:cNvCxnSpPr/>
          <p:nvPr/>
        </p:nvCxnSpPr>
        <p:spPr>
          <a:xfrm>
            <a:off x="7273312" y="2805550"/>
            <a:ext cx="1346400" cy="1101900"/>
          </a:xfrm>
          <a:prstGeom prst="straightConnector1">
            <a:avLst/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860" name="Google Shape;860;p69"/>
          <p:cNvCxnSpPr/>
          <p:nvPr/>
        </p:nvCxnSpPr>
        <p:spPr>
          <a:xfrm>
            <a:off x="7116462" y="2861503"/>
            <a:ext cx="0" cy="1112100"/>
          </a:xfrm>
          <a:prstGeom prst="straightConnector1">
            <a:avLst/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861" name="Google Shape;861;p69"/>
          <p:cNvCxnSpPr/>
          <p:nvPr/>
        </p:nvCxnSpPr>
        <p:spPr>
          <a:xfrm rot="10800000">
            <a:off x="7215105" y="4064116"/>
            <a:ext cx="1342800" cy="0"/>
          </a:xfrm>
          <a:prstGeom prst="straightConnector1">
            <a:avLst/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862" name="Google Shape;862;p69"/>
          <p:cNvSpPr/>
          <p:nvPr/>
        </p:nvSpPr>
        <p:spPr>
          <a:xfrm>
            <a:off x="7916375" y="3334325"/>
            <a:ext cx="1252800" cy="1252800"/>
          </a:xfrm>
          <a:prstGeom prst="arc">
            <a:avLst>
              <a:gd fmla="val 10771373" name="adj1"/>
              <a:gd fmla="val 13144437" name="adj2"/>
            </a:avLst>
          </a:prstGeom>
          <a:solidFill>
            <a:schemeClr val="lt1"/>
          </a:solidFill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63" name="Google Shape;863;p69"/>
          <p:cNvSpPr txBox="1"/>
          <p:nvPr/>
        </p:nvSpPr>
        <p:spPr>
          <a:xfrm>
            <a:off x="7933745" y="3771182"/>
            <a:ext cx="434400" cy="17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30°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64" name="Google Shape;864;p69"/>
          <p:cNvSpPr txBox="1"/>
          <p:nvPr/>
        </p:nvSpPr>
        <p:spPr>
          <a:xfrm>
            <a:off x="7883191" y="3157423"/>
            <a:ext cx="661200" cy="202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1 cm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65" name="Google Shape;865;p69"/>
          <p:cNvSpPr/>
          <p:nvPr/>
        </p:nvSpPr>
        <p:spPr>
          <a:xfrm>
            <a:off x="7213306" y="2867032"/>
            <a:ext cx="1346400" cy="1101900"/>
          </a:xfrm>
          <a:prstGeom prst="rtTriangle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866" name="Google Shape;866;p6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01600" y="2867825"/>
            <a:ext cx="1357025" cy="1111900"/>
          </a:xfrm>
          <a:prstGeom prst="rect">
            <a:avLst/>
          </a:prstGeom>
          <a:noFill/>
          <a:ln>
            <a:noFill/>
          </a:ln>
        </p:spPr>
      </p:pic>
      <p:sp>
        <p:nvSpPr>
          <p:cNvPr id="867" name="Google Shape;867;p69"/>
          <p:cNvSpPr txBox="1"/>
          <p:nvPr/>
        </p:nvSpPr>
        <p:spPr>
          <a:xfrm>
            <a:off x="4571635" y="3819400"/>
            <a:ext cx="424500" cy="21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30°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68" name="Google Shape;868;p69"/>
          <p:cNvSpPr/>
          <p:nvPr/>
        </p:nvSpPr>
        <p:spPr>
          <a:xfrm>
            <a:off x="3541650" y="2682652"/>
            <a:ext cx="1668600" cy="1365600"/>
          </a:xfrm>
          <a:prstGeom prst="rtTriangle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869" name="Google Shape;869;p69"/>
          <p:cNvGrpSpPr/>
          <p:nvPr/>
        </p:nvGrpSpPr>
        <p:grpSpPr>
          <a:xfrm rot="10800000">
            <a:off x="4655950" y="4361002"/>
            <a:ext cx="2952900" cy="498140"/>
            <a:chOff x="4351150" y="2284688"/>
            <a:chExt cx="2952900" cy="498140"/>
          </a:xfrm>
        </p:grpSpPr>
        <p:sp>
          <p:nvSpPr>
            <p:cNvPr id="870" name="Google Shape;870;p69"/>
            <p:cNvSpPr/>
            <p:nvPr/>
          </p:nvSpPr>
          <p:spPr>
            <a:xfrm flipH="1" rot="-5400000">
              <a:off x="5735112" y="1870139"/>
              <a:ext cx="184976" cy="1640399"/>
            </a:xfrm>
            <a:custGeom>
              <a:rect b="b" l="l" r="r" t="t"/>
              <a:pathLst>
                <a:path extrusionOk="0" h="30529" w="2102">
                  <a:moveTo>
                    <a:pt x="2102" y="0"/>
                  </a:moveTo>
                  <a:cubicBezTo>
                    <a:pt x="1752" y="2548"/>
                    <a:pt x="9" y="10201"/>
                    <a:pt x="1" y="15289"/>
                  </a:cubicBezTo>
                  <a:cubicBezTo>
                    <a:pt x="-7" y="20377"/>
                    <a:pt x="1711" y="27989"/>
                    <a:pt x="2053" y="30529"/>
                  </a:cubicBezTo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round/>
              <a:headEnd len="med" w="med" type="none"/>
              <a:tailEnd len="med" w="med" type="triangle"/>
            </a:ln>
          </p:spPr>
          <p:txBody>
            <a:bodyPr/>
            <a:p/>
          </p:txBody>
        </p:sp>
        <p:sp>
          <p:nvSpPr>
            <p:cNvPr id="871" name="Google Shape;871;p69"/>
            <p:cNvSpPr txBox="1"/>
            <p:nvPr/>
          </p:nvSpPr>
          <p:spPr>
            <a:xfrm rot="10800000">
              <a:off x="4351150" y="2284688"/>
              <a:ext cx="29529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400">
                  <a:latin typeface="Lexend"/>
                  <a:ea typeface="Lexend"/>
                  <a:cs typeface="Lexend"/>
                  <a:sym typeface="Lexend"/>
                </a:rPr>
                <a:t>× 4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872" name="Google Shape;872;p69"/>
          <p:cNvSpPr txBox="1"/>
          <p:nvPr/>
        </p:nvSpPr>
        <p:spPr>
          <a:xfrm>
            <a:off x="4073998" y="4189265"/>
            <a:ext cx="603600" cy="19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a cm</a:t>
            </a:r>
            <a:r>
              <a:rPr lang="en-GB" sz="18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73" name="Google Shape;873;p69"/>
          <p:cNvSpPr txBox="1"/>
          <p:nvPr/>
        </p:nvSpPr>
        <p:spPr>
          <a:xfrm>
            <a:off x="6239102" y="3296350"/>
            <a:ext cx="945600" cy="24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sin(30°)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74" name="Google Shape;874;p69"/>
          <p:cNvSpPr txBox="1"/>
          <p:nvPr/>
        </p:nvSpPr>
        <p:spPr>
          <a:xfrm>
            <a:off x="7475250" y="4117425"/>
            <a:ext cx="832500" cy="242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0.866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aphicFrame>
        <p:nvGraphicFramePr>
          <p:cNvPr id="875" name="Google Shape;875;p69"/>
          <p:cNvGraphicFramePr/>
          <p:nvPr/>
        </p:nvGraphicFramePr>
        <p:xfrm>
          <a:off x="1189425" y="9748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{DFD2B2B9-F58E-49E7-A62B-16E62B9BE4A9}</a:tableStyleId>
              </a:tblPr>
              <a:tblGrid>
                <a:gridCol w="1369100"/>
                <a:gridCol w="1369100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Lexend"/>
                          <a:ea typeface="Lexend"/>
                          <a:cs typeface="Lexend"/>
                          <a:sym typeface="Lexend"/>
                        </a:rPr>
                        <a:t>hypotenuse (hypotenuse)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Lexend"/>
                          <a:ea typeface="Lexend"/>
                          <a:cs typeface="Lexend"/>
                          <a:sym typeface="Lexend"/>
                        </a:rPr>
                        <a:t>adjacent (adjacent)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0.866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GB" sz="2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a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/>
                </a:tc>
              </a:tr>
            </a:tbl>
          </a:graphicData>
        </a:graphic>
      </p:graphicFrame>
      <p:sp>
        <p:nvSpPr>
          <p:cNvPr id="876" name="Google Shape;876;p69"/>
          <p:cNvSpPr/>
          <p:nvPr/>
        </p:nvSpPr>
        <p:spPr>
          <a:xfrm>
            <a:off x="911750" y="1462575"/>
            <a:ext cx="143877" cy="549522"/>
          </a:xfrm>
          <a:custGeom>
            <a:rect b="b" l="l" r="r" t="t"/>
            <a:pathLst>
              <a:path extrusionOk="0" h="30529" w="2102">
                <a:moveTo>
                  <a:pt x="2102" y="0"/>
                </a:moveTo>
                <a:cubicBezTo>
                  <a:pt x="1752" y="2548"/>
                  <a:pt x="9" y="10201"/>
                  <a:pt x="1" y="15289"/>
                </a:cubicBezTo>
                <a:cubicBezTo>
                  <a:pt x="-7" y="20377"/>
                  <a:pt x="1711" y="27989"/>
                  <a:pt x="2053" y="30529"/>
                </a:cubicBezTo>
              </a:path>
            </a:pathLst>
          </a:cu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  <p:txBody>
          <a:bodyPr wrap="square">
            <a:normAutofit/>
          </a:bodyPr>
          <a:p/>
        </p:txBody>
      </p:sp>
      <p:sp>
        <p:nvSpPr>
          <p:cNvPr id="877" name="Google Shape;877;p69"/>
          <p:cNvSpPr/>
          <p:nvPr/>
        </p:nvSpPr>
        <p:spPr>
          <a:xfrm>
            <a:off x="328374" y="1632500"/>
            <a:ext cx="553200" cy="209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× 4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78" name="Google Shape;878;p69"/>
          <p:cNvSpPr/>
          <p:nvPr/>
        </p:nvSpPr>
        <p:spPr>
          <a:xfrm>
            <a:off x="2602725" y="1752930"/>
            <a:ext cx="1280700" cy="349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0.866 × 4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79" name="Google Shape;879;p69"/>
          <p:cNvSpPr/>
          <p:nvPr/>
        </p:nvSpPr>
        <p:spPr>
          <a:xfrm>
            <a:off x="2602725" y="1752930"/>
            <a:ext cx="1280700" cy="349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3.464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80" name="Google Shape;880;p69"/>
          <p:cNvSpPr/>
          <p:nvPr/>
        </p:nvSpPr>
        <p:spPr>
          <a:xfrm>
            <a:off x="3982600" y="4145100"/>
            <a:ext cx="786300" cy="349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3.464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881" name="Google Shape;881;p69"/>
          <p:cNvCxnSpPr/>
          <p:nvPr/>
        </p:nvCxnSpPr>
        <p:spPr>
          <a:xfrm rot="10800000">
            <a:off x="3545871" y="4166312"/>
            <a:ext cx="1664100" cy="0"/>
          </a:xfrm>
          <a:prstGeom prst="straightConnector1">
            <a:avLst/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med" w="med" type="triangle"/>
            <a:tailEnd len="med" w="med" type="triangle"/>
          </a:ln>
        </p:spPr>
      </p:cxnSp>
      <p:grpSp>
        <p:nvGrpSpPr>
          <p:cNvPr id="882" name="Google Shape;882;p69"/>
          <p:cNvGrpSpPr/>
          <p:nvPr/>
        </p:nvGrpSpPr>
        <p:grpSpPr>
          <a:xfrm>
            <a:off x="1205125" y="1371850"/>
            <a:ext cx="2703802" cy="349800"/>
            <a:chOff x="1205125" y="1371850"/>
            <a:chExt cx="2703802" cy="349800"/>
          </a:xfrm>
        </p:grpSpPr>
        <p:sp>
          <p:nvSpPr>
            <p:cNvPr id="883" name="Google Shape;883;p69"/>
            <p:cNvSpPr/>
            <p:nvPr/>
          </p:nvSpPr>
          <p:spPr>
            <a:xfrm>
              <a:off x="1205125" y="1371850"/>
              <a:ext cx="1331700" cy="3498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884" name="Google Shape;884;p69"/>
            <p:cNvSpPr/>
            <p:nvPr/>
          </p:nvSpPr>
          <p:spPr>
            <a:xfrm>
              <a:off x="2577227" y="1371850"/>
              <a:ext cx="1331700" cy="3498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885" name="Google Shape;885;p69"/>
          <p:cNvGrpSpPr/>
          <p:nvPr/>
        </p:nvGrpSpPr>
        <p:grpSpPr>
          <a:xfrm>
            <a:off x="1205125" y="1752925"/>
            <a:ext cx="2703802" cy="349800"/>
            <a:chOff x="1205125" y="1752925"/>
            <a:chExt cx="2703802" cy="349800"/>
          </a:xfrm>
        </p:grpSpPr>
        <p:sp>
          <p:nvSpPr>
            <p:cNvPr id="886" name="Google Shape;886;p69"/>
            <p:cNvSpPr/>
            <p:nvPr/>
          </p:nvSpPr>
          <p:spPr>
            <a:xfrm>
              <a:off x="1205125" y="1752925"/>
              <a:ext cx="1331700" cy="3498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887" name="Google Shape;887;p69"/>
            <p:cNvSpPr/>
            <p:nvPr/>
          </p:nvSpPr>
          <p:spPr>
            <a:xfrm>
              <a:off x="2577227" y="1752925"/>
              <a:ext cx="1331700" cy="3498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1" name="Shape 8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2" name="Google Shape;892;p70"/>
          <p:cNvSpPr txBox="1"/>
          <p:nvPr/>
        </p:nvSpPr>
        <p:spPr>
          <a:xfrm>
            <a:off x="3231075" y="1172875"/>
            <a:ext cx="55308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Isticmaal jaantuskan qiimaha (trig values), hel dhererka dhinaca lagu calaamadeeyay x cm ee saddexagalka la sawiray.</a:t>
            </a:r>
            <a:r>
              <a:rPr i="1" lang="en-GB" sz="14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93" name="Google Shape;893;p7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Miisaska saamiga (Ratio tables) ee goobada halbeegga (unit circle)</a:t>
            </a:r>
            <a:endParaRPr/>
          </a:p>
        </p:txBody>
      </p:sp>
      <p:grpSp>
        <p:nvGrpSpPr>
          <p:cNvPr id="894" name="Google Shape;894;p70"/>
          <p:cNvGrpSpPr/>
          <p:nvPr/>
        </p:nvGrpSpPr>
        <p:grpSpPr>
          <a:xfrm>
            <a:off x="4320301" y="1361625"/>
            <a:ext cx="2244149" cy="2911365"/>
            <a:chOff x="3253501" y="1971225"/>
            <a:chExt cx="2244149" cy="2911365"/>
          </a:xfrm>
        </p:grpSpPr>
        <p:sp>
          <p:nvSpPr>
            <p:cNvPr id="895" name="Google Shape;895;p70"/>
            <p:cNvSpPr/>
            <p:nvPr/>
          </p:nvSpPr>
          <p:spPr>
            <a:xfrm>
              <a:off x="3645750" y="1971225"/>
              <a:ext cx="1851900" cy="1851900"/>
            </a:xfrm>
            <a:prstGeom prst="arc">
              <a:avLst>
                <a:gd fmla="val 5394639" name="adj1"/>
                <a:gd fmla="val 7194094" name="adj2"/>
              </a:avLst>
            </a:prstGeom>
            <a:solidFill>
              <a:schemeClr val="lt1"/>
            </a:solidFill>
            <a:ln cap="flat" cmpd="sng" w="2857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896" name="Google Shape;896;p70"/>
            <p:cNvSpPr/>
            <p:nvPr/>
          </p:nvSpPr>
          <p:spPr>
            <a:xfrm>
              <a:off x="4326072" y="4302403"/>
              <a:ext cx="250500" cy="250500"/>
            </a:xfrm>
            <a:prstGeom prst="rect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897" name="Google Shape;897;p70"/>
            <p:cNvCxnSpPr/>
            <p:nvPr/>
          </p:nvCxnSpPr>
          <p:spPr>
            <a:xfrm flipH="1">
              <a:off x="3539375" y="2808400"/>
              <a:ext cx="960900" cy="1668300"/>
            </a:xfrm>
            <a:prstGeom prst="straightConnector1">
              <a:avLst/>
            </a:prstGeom>
            <a:noFill/>
            <a:ln cap="flat" cmpd="sng" w="28575">
              <a:solidFill>
                <a:schemeClr val="accent4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898" name="Google Shape;898;p70"/>
            <p:cNvCxnSpPr/>
            <p:nvPr/>
          </p:nvCxnSpPr>
          <p:spPr>
            <a:xfrm rot="10800000">
              <a:off x="3619200" y="4657825"/>
              <a:ext cx="9717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4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sp>
          <p:nvSpPr>
            <p:cNvPr id="899" name="Google Shape;899;p70"/>
            <p:cNvSpPr txBox="1"/>
            <p:nvPr/>
          </p:nvSpPr>
          <p:spPr>
            <a:xfrm>
              <a:off x="3253501" y="3424867"/>
              <a:ext cx="819600" cy="250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400">
                  <a:latin typeface="Lexend"/>
                  <a:ea typeface="Lexend"/>
                  <a:cs typeface="Lexend"/>
                  <a:sym typeface="Lexend"/>
                </a:rPr>
                <a:t>5.6 cm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00" name="Google Shape;900;p70"/>
            <p:cNvSpPr txBox="1"/>
            <p:nvPr/>
          </p:nvSpPr>
          <p:spPr>
            <a:xfrm>
              <a:off x="3803248" y="4688490"/>
              <a:ext cx="603600" cy="19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i="1" lang="en-GB" sz="2200">
                  <a:latin typeface="Times New Roman"/>
                  <a:ea typeface="Times New Roman"/>
                  <a:cs typeface="Times New Roman"/>
                  <a:sym typeface="Times New Roman"/>
                </a:rPr>
                <a:t>p cm</a:t>
              </a:r>
              <a:r>
                <a:rPr lang="en-GB" sz="1800">
                  <a:latin typeface="Lexend"/>
                  <a:ea typeface="Lexend"/>
                  <a:cs typeface="Lexend"/>
                  <a:sym typeface="Lexend"/>
                </a:rPr>
                <a:t/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01" name="Google Shape;901;p70"/>
            <p:cNvSpPr txBox="1"/>
            <p:nvPr/>
          </p:nvSpPr>
          <p:spPr>
            <a:xfrm>
              <a:off x="4169396" y="3532481"/>
              <a:ext cx="424500" cy="211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400">
                  <a:latin typeface="Lexend"/>
                  <a:ea typeface="Lexend"/>
                  <a:cs typeface="Lexend"/>
                  <a:sym typeface="Lexend"/>
                </a:rPr>
                <a:t>20°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02" name="Google Shape;902;p70"/>
            <p:cNvSpPr/>
            <p:nvPr/>
          </p:nvSpPr>
          <p:spPr>
            <a:xfrm rot="-5400000">
              <a:off x="3261875" y="3238300"/>
              <a:ext cx="1668300" cy="960900"/>
            </a:xfrm>
            <a:prstGeom prst="rtTriangle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903" name="Google Shape;903;p70"/>
          <p:cNvGrpSpPr/>
          <p:nvPr/>
        </p:nvGrpSpPr>
        <p:grpSpPr>
          <a:xfrm>
            <a:off x="6645735" y="1695375"/>
            <a:ext cx="1925800" cy="2537900"/>
            <a:chOff x="6549800" y="1695375"/>
            <a:chExt cx="1925800" cy="2537900"/>
          </a:xfrm>
        </p:grpSpPr>
        <p:grpSp>
          <p:nvGrpSpPr>
            <p:cNvPr id="904" name="Google Shape;904;p70"/>
            <p:cNvGrpSpPr/>
            <p:nvPr/>
          </p:nvGrpSpPr>
          <p:grpSpPr>
            <a:xfrm>
              <a:off x="6549800" y="1695375"/>
              <a:ext cx="1925800" cy="2141694"/>
              <a:chOff x="7464200" y="1923975"/>
              <a:chExt cx="1925800" cy="2141694"/>
            </a:xfrm>
          </p:grpSpPr>
          <p:sp>
            <p:nvSpPr>
              <p:cNvPr id="905" name="Google Shape;905;p70"/>
              <p:cNvSpPr/>
              <p:nvPr/>
            </p:nvSpPr>
            <p:spPr>
              <a:xfrm>
                <a:off x="7657200" y="1923975"/>
                <a:ext cx="1732800" cy="1732800"/>
              </a:xfrm>
              <a:prstGeom prst="arc">
                <a:avLst>
                  <a:gd fmla="val 5394639" name="adj1"/>
                  <a:gd fmla="val 7194094" name="adj2"/>
                </a:avLst>
              </a:prstGeom>
              <a:solidFill>
                <a:schemeClr val="lt1"/>
              </a:solidFill>
              <a:ln cap="flat" cmpd="sng" w="28575">
                <a:solidFill>
                  <a:schemeClr val="accent4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906" name="Google Shape;906;p70"/>
              <p:cNvSpPr/>
              <p:nvPr/>
            </p:nvSpPr>
            <p:spPr>
              <a:xfrm>
                <a:off x="8334283" y="3872711"/>
                <a:ext cx="192900" cy="192900"/>
              </a:xfrm>
              <a:prstGeom prst="rect">
                <a:avLst/>
              </a:prstGeom>
              <a:noFill/>
              <a:ln cap="flat" cmpd="sng" w="2857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cxnSp>
            <p:nvCxnSpPr>
              <p:cNvPr id="907" name="Google Shape;907;p70"/>
              <p:cNvCxnSpPr/>
              <p:nvPr/>
            </p:nvCxnSpPr>
            <p:spPr>
              <a:xfrm flipH="1">
                <a:off x="7728372" y="2721881"/>
                <a:ext cx="740100" cy="128520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4"/>
                </a:solidFill>
                <a:prstDash val="solid"/>
                <a:round/>
                <a:headEnd len="med" w="med" type="triangle"/>
                <a:tailEnd len="med" w="med" type="triangle"/>
              </a:ln>
            </p:spPr>
          </p:cxnSp>
          <p:sp>
            <p:nvSpPr>
              <p:cNvPr id="908" name="Google Shape;908;p70"/>
              <p:cNvSpPr txBox="1"/>
              <p:nvPr/>
            </p:nvSpPr>
            <p:spPr>
              <a:xfrm>
                <a:off x="8069628" y="3402125"/>
                <a:ext cx="561000" cy="163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rPr lang="en-GB" sz="1400">
                    <a:latin typeface="Lexend"/>
                    <a:ea typeface="Lexend"/>
                    <a:cs typeface="Lexend"/>
                    <a:sym typeface="Lexend"/>
                  </a:rPr>
                  <a:t>20°</a:t>
                </a:r>
                <a:endParaRPr sz="1800"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909" name="Google Shape;909;p70"/>
              <p:cNvSpPr/>
              <p:nvPr/>
            </p:nvSpPr>
            <p:spPr>
              <a:xfrm rot="-5400000">
                <a:off x="7514437" y="3053019"/>
                <a:ext cx="1285200" cy="740100"/>
              </a:xfrm>
              <a:prstGeom prst="rtTriangle">
                <a:avLst/>
              </a:prstGeom>
              <a:noFill/>
              <a:ln cap="flat" cmpd="sng" w="2857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910" name="Google Shape;910;p70"/>
              <p:cNvSpPr txBox="1"/>
              <p:nvPr/>
            </p:nvSpPr>
            <p:spPr>
              <a:xfrm>
                <a:off x="7464200" y="3196750"/>
                <a:ext cx="644400" cy="192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rPr lang="en-GB" sz="1400">
                    <a:latin typeface="Lexend"/>
                    <a:ea typeface="Lexend"/>
                    <a:cs typeface="Lexend"/>
                    <a:sym typeface="Lexend"/>
                  </a:rPr>
                  <a:t>1 cm</a:t>
                </a:r>
                <a:endParaRPr sz="1800"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sp>
          <p:nvSpPr>
            <p:cNvPr id="911" name="Google Shape;911;p70"/>
            <p:cNvSpPr txBox="1"/>
            <p:nvPr/>
          </p:nvSpPr>
          <p:spPr>
            <a:xfrm>
              <a:off x="6789528" y="3990875"/>
              <a:ext cx="945600" cy="242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-GB" sz="22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sin(20°)</a:t>
              </a:r>
              <a:r>
                <a:rPr lang="en-GB" sz="18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r>
                <a:rPr lang="en-GB" sz="22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/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12" name="Google Shape;912;p70"/>
          <p:cNvSpPr txBox="1"/>
          <p:nvPr/>
        </p:nvSpPr>
        <p:spPr>
          <a:xfrm>
            <a:off x="7016569" y="4300496"/>
            <a:ext cx="603600" cy="19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x cm</a:t>
            </a:r>
            <a:r>
              <a:rPr lang="en-GB" sz="18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aphicFrame>
        <p:nvGraphicFramePr>
          <p:cNvPr id="913" name="Google Shape;913;p70"/>
          <p:cNvGraphicFramePr/>
          <p:nvPr/>
        </p:nvGraphicFramePr>
        <p:xfrm>
          <a:off x="324000" y="6294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{C54898EE-708E-4350-B121-1BC5D044E54E}</a:tableStyleId>
              </a:tblPr>
              <a:tblGrid>
                <a:gridCol w="615550"/>
                <a:gridCol w="615550"/>
                <a:gridCol w="615550"/>
                <a:gridCol w="615550"/>
              </a:tblGrid>
              <a:tr h="2005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xagal (angle)</a:t>
                      </a:r>
                      <a:endParaRPr sz="12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F7B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sine (sine)</a:t>
                      </a:r>
                      <a:endParaRPr sz="12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F7B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cosine (cosine)</a:t>
                      </a:r>
                      <a:endParaRPr sz="12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F7B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tangent (tangent)</a:t>
                      </a:r>
                      <a:endParaRPr sz="12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F7BE8"/>
                    </a:solidFill>
                  </a:tcPr>
                </a:tc>
              </a:tr>
              <a:tr h="2005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2005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5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0.087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0.996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0.087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2005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10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0.174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0.985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0.176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2005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15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0.259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0.966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0.268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2005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20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0.342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0.94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0.364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2005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25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0.423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0.906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0.466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2005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30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0.5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0.866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0.577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2005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35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0.574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0.819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0.7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2005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40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0.643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0.766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0.839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2005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45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0.707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0.707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2005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50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0.766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0.643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1.192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2005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55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0.819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0.574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1.428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2005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60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0.866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0.5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1.732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2005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65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0.906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0.423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2.145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2005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70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0.94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0.342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2.747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2005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75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0.966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0.259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3.732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2005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80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0.985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0.174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5.671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2005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85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0.996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0.087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11.43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2005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90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∞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sp>
        <p:nvSpPr>
          <p:cNvPr id="914" name="Google Shape;914;p70"/>
          <p:cNvSpPr/>
          <p:nvPr/>
        </p:nvSpPr>
        <p:spPr>
          <a:xfrm>
            <a:off x="939550" y="629400"/>
            <a:ext cx="615600" cy="209700"/>
          </a:xfrm>
          <a:prstGeom prst="rect">
            <a:avLst/>
          </a:prstGeom>
          <a:solidFill>
            <a:schemeClr val="accent4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lt1"/>
                </a:solidFill>
                <a:latin typeface="Kalam"/>
                <a:ea typeface="Kalam"/>
                <a:cs typeface="Kalam"/>
                <a:sym typeface="Kalam"/>
              </a:rPr>
              <a:t>sine (sine)</a:t>
            </a:r>
            <a:endParaRPr sz="2000">
              <a:solidFill>
                <a:schemeClr val="lt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915" name="Google Shape;915;p70"/>
          <p:cNvSpPr/>
          <p:nvPr/>
        </p:nvSpPr>
        <p:spPr>
          <a:xfrm>
            <a:off x="324000" y="1677150"/>
            <a:ext cx="615600" cy="209700"/>
          </a:xfrm>
          <a:prstGeom prst="rect">
            <a:avLst/>
          </a:prstGeom>
          <a:solidFill>
            <a:srgbClr val="EBEDFE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20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916" name="Google Shape;916;p70"/>
          <p:cNvSpPr/>
          <p:nvPr/>
        </p:nvSpPr>
        <p:spPr>
          <a:xfrm>
            <a:off x="939550" y="1677150"/>
            <a:ext cx="615600" cy="209700"/>
          </a:xfrm>
          <a:prstGeom prst="rect">
            <a:avLst/>
          </a:prstGeom>
          <a:solidFill>
            <a:srgbClr val="EBEDFE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0.342</a:t>
            </a:r>
            <a:endParaRPr sz="19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917" name="Google Shape;917;p70"/>
          <p:cNvSpPr/>
          <p:nvPr/>
        </p:nvSpPr>
        <p:spPr>
          <a:xfrm>
            <a:off x="6751275" y="4003400"/>
            <a:ext cx="1184400" cy="269700"/>
          </a:xfrm>
          <a:prstGeom prst="rect">
            <a:avLst/>
          </a:prstGeom>
          <a:solidFill>
            <a:srgbClr val="EBEDFE"/>
          </a:solidFill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0.342 cm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cxnSp>
        <p:nvCxnSpPr>
          <p:cNvPr id="918" name="Google Shape;918;p70"/>
          <p:cNvCxnSpPr/>
          <p:nvPr/>
        </p:nvCxnSpPr>
        <p:spPr>
          <a:xfrm rot="10800000">
            <a:off x="6971315" y="3943842"/>
            <a:ext cx="748500" cy="0"/>
          </a:xfrm>
          <a:prstGeom prst="straightConnector1">
            <a:avLst/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919" name="Google Shape;919;p70"/>
          <p:cNvCxnSpPr/>
          <p:nvPr/>
        </p:nvCxnSpPr>
        <p:spPr>
          <a:xfrm rot="10800000">
            <a:off x="-3537050" y="2500125"/>
            <a:ext cx="971700" cy="0"/>
          </a:xfrm>
          <a:prstGeom prst="straightConnector1">
            <a:avLst/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920" name="Google Shape;920;p70"/>
          <p:cNvSpPr txBox="1"/>
          <p:nvPr/>
        </p:nvSpPr>
        <p:spPr>
          <a:xfrm>
            <a:off x="-3902749" y="1267167"/>
            <a:ext cx="819600" cy="25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5.6 cm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21" name="Google Shape;921;p70"/>
          <p:cNvSpPr txBox="1"/>
          <p:nvPr/>
        </p:nvSpPr>
        <p:spPr>
          <a:xfrm>
            <a:off x="-3353002" y="2530790"/>
            <a:ext cx="603600" cy="19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p cm</a:t>
            </a:r>
            <a:r>
              <a:rPr lang="en-GB" sz="18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22" name="Google Shape;922;p70"/>
          <p:cNvSpPr txBox="1"/>
          <p:nvPr/>
        </p:nvSpPr>
        <p:spPr>
          <a:xfrm>
            <a:off x="-2986854" y="1374781"/>
            <a:ext cx="424500" cy="21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20°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6" name="Shape 9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7" name="Google Shape;927;p71"/>
          <p:cNvSpPr/>
          <p:nvPr/>
        </p:nvSpPr>
        <p:spPr>
          <a:xfrm>
            <a:off x="5599357" y="2024304"/>
            <a:ext cx="1568100" cy="1568100"/>
          </a:xfrm>
          <a:prstGeom prst="arc">
            <a:avLst>
              <a:gd fmla="val 19900924" name="adj1"/>
              <a:gd fmla="val 53074" name="adj2"/>
            </a:avLst>
          </a:prstGeom>
          <a:solidFill>
            <a:srgbClr val="EBEDFE"/>
          </a:solidFill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28" name="Google Shape;928;p71"/>
          <p:cNvSpPr/>
          <p:nvPr/>
        </p:nvSpPr>
        <p:spPr>
          <a:xfrm>
            <a:off x="2293887" y="1983056"/>
            <a:ext cx="1633200" cy="1633200"/>
          </a:xfrm>
          <a:prstGeom prst="arc">
            <a:avLst>
              <a:gd fmla="val 19900924" name="adj1"/>
              <a:gd fmla="val 53074" name="adj2"/>
            </a:avLst>
          </a:prstGeom>
          <a:solidFill>
            <a:srgbClr val="EBEDFE"/>
          </a:solidFill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29" name="Google Shape;929;p71"/>
          <p:cNvSpPr/>
          <p:nvPr/>
        </p:nvSpPr>
        <p:spPr>
          <a:xfrm>
            <a:off x="7540856" y="2620556"/>
            <a:ext cx="194100" cy="194100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30" name="Google Shape;930;p71"/>
          <p:cNvSpPr txBox="1"/>
          <p:nvPr/>
        </p:nvSpPr>
        <p:spPr>
          <a:xfrm>
            <a:off x="2977450" y="617442"/>
            <a:ext cx="58425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1) Buuxi meelaha bannaan iyo miiska saamiga (ratio table). Adigoo tixgelinaya dhinacyada u dhigma (corresponding sides), raadso dhererka dhinaca lagu calaamadeeyay a cm.</a:t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i="1"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31" name="Google Shape;931;p71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Miisaska saamiga (Ratio tables) ee goobada halbeegga (unit circle)</a:t>
            </a:r>
            <a:endParaRPr/>
          </a:p>
        </p:txBody>
      </p:sp>
      <p:graphicFrame>
        <p:nvGraphicFramePr>
          <p:cNvPr id="932" name="Google Shape;932;p71"/>
          <p:cNvGraphicFramePr/>
          <p:nvPr/>
        </p:nvGraphicFramePr>
        <p:xfrm>
          <a:off x="324000" y="6294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{C54898EE-708E-4350-B121-1BC5D044E54E}</a:tableStyleId>
              </a:tblPr>
              <a:tblGrid>
                <a:gridCol w="615550"/>
                <a:gridCol w="615550"/>
                <a:gridCol w="615550"/>
                <a:gridCol w="615550"/>
              </a:tblGrid>
              <a:tr h="2005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xagal (angle)</a:t>
                      </a:r>
                      <a:endParaRPr sz="12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F7B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sine (sine)</a:t>
                      </a:r>
                      <a:endParaRPr sz="12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F7B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cosine (cosine)</a:t>
                      </a:r>
                      <a:endParaRPr sz="12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F7B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tangent (tangent)</a:t>
                      </a:r>
                      <a:endParaRPr sz="12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F7BE8"/>
                    </a:solidFill>
                  </a:tcPr>
                </a:tc>
              </a:tr>
              <a:tr h="2005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05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5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0.087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0.996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0.087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05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10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0.174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0.985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0.176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05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15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0.259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0.966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0.268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05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20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0.342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0.94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0.364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05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25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0.423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0.906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0.466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05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30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0.5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0.866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0.577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05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35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0.574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0.819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0.7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05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40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0.643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0.766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0.839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05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45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0.707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0.707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05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50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0.766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0.643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1.192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05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55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0.819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0.574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1.428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05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60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0.866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0.5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1.732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05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65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0.906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0.423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2.145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05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70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0.94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0.342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2.747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05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75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0.966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0.259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3.732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05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80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0.985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0.174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5.671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05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85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0.996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0.087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11.43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05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90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∞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pSp>
        <p:nvGrpSpPr>
          <p:cNvPr id="933" name="Google Shape;933;p71"/>
          <p:cNvGrpSpPr/>
          <p:nvPr/>
        </p:nvGrpSpPr>
        <p:grpSpPr>
          <a:xfrm>
            <a:off x="6283077" y="1995516"/>
            <a:ext cx="1553864" cy="921204"/>
            <a:chOff x="-2075248" y="1284793"/>
            <a:chExt cx="1085328" cy="2068262"/>
          </a:xfrm>
        </p:grpSpPr>
        <p:sp>
          <p:nvSpPr>
            <p:cNvPr id="934" name="Google Shape;934;p71"/>
            <p:cNvSpPr/>
            <p:nvPr/>
          </p:nvSpPr>
          <p:spPr>
            <a:xfrm rot="-5400000">
              <a:off x="-2375725" y="1809575"/>
              <a:ext cx="1668300" cy="960900"/>
            </a:xfrm>
            <a:prstGeom prst="rtTriangle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935" name="Google Shape;935;p71"/>
            <p:cNvCxnSpPr/>
            <p:nvPr/>
          </p:nvCxnSpPr>
          <p:spPr>
            <a:xfrm flipH="1">
              <a:off x="-2075248" y="1284793"/>
              <a:ext cx="960900" cy="1668300"/>
            </a:xfrm>
            <a:prstGeom prst="straightConnector1">
              <a:avLst/>
            </a:prstGeom>
            <a:noFill/>
            <a:ln cap="flat" cmpd="sng" w="28575">
              <a:solidFill>
                <a:srgbClr val="4F7BE8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936" name="Google Shape;936;p71"/>
            <p:cNvCxnSpPr/>
            <p:nvPr/>
          </p:nvCxnSpPr>
          <p:spPr>
            <a:xfrm rot="10800000">
              <a:off x="-2022025" y="3353055"/>
              <a:ext cx="960900" cy="0"/>
            </a:xfrm>
            <a:prstGeom prst="straightConnector1">
              <a:avLst/>
            </a:prstGeom>
            <a:noFill/>
            <a:ln cap="flat" cmpd="sng" w="28575">
              <a:solidFill>
                <a:srgbClr val="4F7BE8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937" name="Google Shape;937;p71"/>
            <p:cNvCxnSpPr/>
            <p:nvPr/>
          </p:nvCxnSpPr>
          <p:spPr>
            <a:xfrm rot="10800000">
              <a:off x="-989921" y="1455875"/>
              <a:ext cx="0" cy="1668300"/>
            </a:xfrm>
            <a:prstGeom prst="straightConnector1">
              <a:avLst/>
            </a:prstGeom>
            <a:noFill/>
            <a:ln cap="flat" cmpd="sng" w="28575">
              <a:solidFill>
                <a:srgbClr val="4F7BE8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</p:grpSp>
      <p:sp>
        <p:nvSpPr>
          <p:cNvPr id="938" name="Google Shape;938;p71"/>
          <p:cNvSpPr/>
          <p:nvPr/>
        </p:nvSpPr>
        <p:spPr>
          <a:xfrm>
            <a:off x="4617049" y="2620556"/>
            <a:ext cx="194100" cy="194100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939" name="Google Shape;939;p71"/>
          <p:cNvGrpSpPr/>
          <p:nvPr/>
        </p:nvGrpSpPr>
        <p:grpSpPr>
          <a:xfrm>
            <a:off x="4579750" y="1446488"/>
            <a:ext cx="2952900" cy="358966"/>
            <a:chOff x="4351150" y="2284688"/>
            <a:chExt cx="2952900" cy="358966"/>
          </a:xfrm>
        </p:grpSpPr>
        <p:sp>
          <p:nvSpPr>
            <p:cNvPr id="940" name="Google Shape;940;p71"/>
            <p:cNvSpPr/>
            <p:nvPr/>
          </p:nvSpPr>
          <p:spPr>
            <a:xfrm flipH="1" rot="-5400000">
              <a:off x="5804698" y="1800552"/>
              <a:ext cx="45803" cy="1640399"/>
            </a:xfrm>
            <a:custGeom>
              <a:rect b="b" l="l" r="r" t="t"/>
              <a:pathLst>
                <a:path extrusionOk="0" h="30529" w="2102">
                  <a:moveTo>
                    <a:pt x="2102" y="0"/>
                  </a:moveTo>
                  <a:cubicBezTo>
                    <a:pt x="1752" y="2548"/>
                    <a:pt x="9" y="10201"/>
                    <a:pt x="1" y="15289"/>
                  </a:cubicBezTo>
                  <a:cubicBezTo>
                    <a:pt x="-7" y="20377"/>
                    <a:pt x="1711" y="27989"/>
                    <a:pt x="2053" y="30529"/>
                  </a:cubicBezTo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dash"/>
              <a:round/>
              <a:headEnd len="med" w="med" type="none"/>
              <a:tailEnd len="med" w="med" type="triangle"/>
            </a:ln>
          </p:spPr>
          <p:txBody>
            <a:bodyPr/>
            <a:p/>
          </p:txBody>
        </p:sp>
        <p:sp>
          <p:nvSpPr>
            <p:cNvPr id="941" name="Google Shape;941;p71"/>
            <p:cNvSpPr txBox="1"/>
            <p:nvPr/>
          </p:nvSpPr>
          <p:spPr>
            <a:xfrm>
              <a:off x="4351150" y="2284688"/>
              <a:ext cx="29529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100">
                  <a:latin typeface="Lexend"/>
                  <a:ea typeface="Lexend"/>
                  <a:cs typeface="Lexend"/>
                  <a:sym typeface="Lexend"/>
                </a:rPr>
                <a:t>sawir saddexagal la mid ah (similar triangle)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42" name="Google Shape;942;p71"/>
          <p:cNvSpPr txBox="1"/>
          <p:nvPr/>
        </p:nvSpPr>
        <p:spPr>
          <a:xfrm>
            <a:off x="3275076" y="1949483"/>
            <a:ext cx="819600" cy="25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12 cm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43" name="Google Shape;943;p71"/>
          <p:cNvSpPr txBox="1"/>
          <p:nvPr/>
        </p:nvSpPr>
        <p:spPr>
          <a:xfrm>
            <a:off x="3541013" y="2937801"/>
            <a:ext cx="819600" cy="25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a cm</a:t>
            </a:r>
            <a:r>
              <a:rPr lang="en-GB" sz="18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944" name="Google Shape;944;p71"/>
          <p:cNvGrpSpPr/>
          <p:nvPr/>
        </p:nvGrpSpPr>
        <p:grpSpPr>
          <a:xfrm>
            <a:off x="2988525" y="1795304"/>
            <a:ext cx="1924579" cy="1121400"/>
            <a:chOff x="-2063951" y="1321103"/>
            <a:chExt cx="1058916" cy="1983375"/>
          </a:xfrm>
        </p:grpSpPr>
        <p:sp>
          <p:nvSpPr>
            <p:cNvPr id="945" name="Google Shape;945;p71"/>
            <p:cNvSpPr/>
            <p:nvPr/>
          </p:nvSpPr>
          <p:spPr>
            <a:xfrm rot="-5400000">
              <a:off x="-2375725" y="1809575"/>
              <a:ext cx="1668300" cy="960900"/>
            </a:xfrm>
            <a:prstGeom prst="rtTriangle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946" name="Google Shape;946;p71"/>
            <p:cNvCxnSpPr/>
            <p:nvPr/>
          </p:nvCxnSpPr>
          <p:spPr>
            <a:xfrm flipH="1">
              <a:off x="-2063951" y="1321103"/>
              <a:ext cx="960900" cy="1668300"/>
            </a:xfrm>
            <a:prstGeom prst="straightConnector1">
              <a:avLst/>
            </a:prstGeom>
            <a:noFill/>
            <a:ln cap="flat" cmpd="sng" w="28575">
              <a:solidFill>
                <a:srgbClr val="4F7BE8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947" name="Google Shape;947;p71"/>
            <p:cNvCxnSpPr/>
            <p:nvPr/>
          </p:nvCxnSpPr>
          <p:spPr>
            <a:xfrm rot="10800000">
              <a:off x="-2022025" y="3304478"/>
              <a:ext cx="960900" cy="0"/>
            </a:xfrm>
            <a:prstGeom prst="straightConnector1">
              <a:avLst/>
            </a:prstGeom>
            <a:noFill/>
            <a:ln cap="flat" cmpd="sng" w="28575">
              <a:solidFill>
                <a:srgbClr val="4F7BE8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948" name="Google Shape;948;p71"/>
            <p:cNvCxnSpPr/>
            <p:nvPr/>
          </p:nvCxnSpPr>
          <p:spPr>
            <a:xfrm rot="10800000">
              <a:off x="-1005035" y="1455875"/>
              <a:ext cx="0" cy="1668300"/>
            </a:xfrm>
            <a:prstGeom prst="straightConnector1">
              <a:avLst/>
            </a:prstGeom>
            <a:noFill/>
            <a:ln cap="flat" cmpd="sng" w="28575">
              <a:solidFill>
                <a:srgbClr val="4F7BE8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</p:grpSp>
      <p:sp>
        <p:nvSpPr>
          <p:cNvPr id="949" name="Google Shape;949;p71"/>
          <p:cNvSpPr txBox="1"/>
          <p:nvPr/>
        </p:nvSpPr>
        <p:spPr>
          <a:xfrm>
            <a:off x="3348000" y="2547955"/>
            <a:ext cx="627000" cy="25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15°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50" name="Google Shape;950;p71"/>
          <p:cNvSpPr txBox="1"/>
          <p:nvPr/>
        </p:nvSpPr>
        <p:spPr>
          <a:xfrm>
            <a:off x="6620925" y="2556642"/>
            <a:ext cx="627000" cy="25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15°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51" name="Google Shape;951;p71"/>
          <p:cNvSpPr txBox="1"/>
          <p:nvPr/>
        </p:nvSpPr>
        <p:spPr>
          <a:xfrm>
            <a:off x="6433657" y="2044001"/>
            <a:ext cx="819600" cy="25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 cm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52" name="Google Shape;952;p71"/>
          <p:cNvSpPr txBox="1"/>
          <p:nvPr/>
        </p:nvSpPr>
        <p:spPr>
          <a:xfrm>
            <a:off x="6587205" y="2941855"/>
            <a:ext cx="945600" cy="24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cos(15°)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aphicFrame>
        <p:nvGraphicFramePr>
          <p:cNvPr id="953" name="Google Shape;953;p71"/>
          <p:cNvGraphicFramePr/>
          <p:nvPr/>
        </p:nvGraphicFramePr>
        <p:xfrm>
          <a:off x="4389825" y="3810832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{DFD2B2B9-F58E-49E7-A62B-16E62B9BE4A9}</a:tableStyleId>
              </a:tblPr>
              <a:tblGrid>
                <a:gridCol w="1369100"/>
                <a:gridCol w="1369100"/>
              </a:tblGrid>
              <a:tr h="3361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latin typeface="Lexend"/>
                          <a:ea typeface="Lexend"/>
                          <a:cs typeface="Lexend"/>
                          <a:sym typeface="Lexend"/>
                        </a:rPr>
                        <a:t>hypotenuse (hypotenuse)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/>
                </a:tc>
              </a:tr>
              <a:tr h="3361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/>
                </a:tc>
              </a:tr>
              <a:tr h="3361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12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/>
                </a:tc>
              </a:tr>
            </a:tbl>
          </a:graphicData>
        </a:graphic>
      </p:graphicFrame>
      <p:sp>
        <p:nvSpPr>
          <p:cNvPr id="954" name="Google Shape;954;p71"/>
          <p:cNvSpPr/>
          <p:nvPr/>
        </p:nvSpPr>
        <p:spPr>
          <a:xfrm>
            <a:off x="4188350" y="4206232"/>
            <a:ext cx="143877" cy="549522"/>
          </a:xfrm>
          <a:custGeom>
            <a:rect b="b" l="l" r="r" t="t"/>
            <a:pathLst>
              <a:path extrusionOk="0" h="30529" w="2102">
                <a:moveTo>
                  <a:pt x="2102" y="0"/>
                </a:moveTo>
                <a:cubicBezTo>
                  <a:pt x="1752" y="2548"/>
                  <a:pt x="9" y="10201"/>
                  <a:pt x="1" y="15289"/>
                </a:cubicBezTo>
                <a:cubicBezTo>
                  <a:pt x="-7" y="20377"/>
                  <a:pt x="1711" y="27989"/>
                  <a:pt x="2053" y="30529"/>
                </a:cubicBezTo>
              </a:path>
            </a:pathLst>
          </a:cu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  <p:txBody>
          <a:bodyPr wrap="square">
            <a:normAutofit/>
          </a:bodyPr>
          <a:p/>
        </p:txBody>
      </p:sp>
      <p:sp>
        <p:nvSpPr>
          <p:cNvPr id="955" name="Google Shape;955;p71"/>
          <p:cNvSpPr/>
          <p:nvPr/>
        </p:nvSpPr>
        <p:spPr>
          <a:xfrm>
            <a:off x="6587210" y="3211555"/>
            <a:ext cx="945600" cy="336600"/>
          </a:xfrm>
          <a:prstGeom prst="rect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56" name="Google Shape;956;p71"/>
          <p:cNvSpPr/>
          <p:nvPr/>
        </p:nvSpPr>
        <p:spPr>
          <a:xfrm>
            <a:off x="7923625" y="2631350"/>
            <a:ext cx="883500" cy="336600"/>
          </a:xfrm>
          <a:prstGeom prst="rect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57" name="Google Shape;957;p71"/>
          <p:cNvSpPr/>
          <p:nvPr/>
        </p:nvSpPr>
        <p:spPr>
          <a:xfrm>
            <a:off x="3185160" y="4312688"/>
            <a:ext cx="945600" cy="336600"/>
          </a:xfrm>
          <a:prstGeom prst="rect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58" name="Google Shape;958;p71"/>
          <p:cNvSpPr txBox="1"/>
          <p:nvPr/>
        </p:nvSpPr>
        <p:spPr>
          <a:xfrm>
            <a:off x="7892505" y="2334905"/>
            <a:ext cx="945600" cy="24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sin(15°)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2" name="Shape 9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3" name="Google Shape;963;p72"/>
          <p:cNvSpPr/>
          <p:nvPr/>
        </p:nvSpPr>
        <p:spPr>
          <a:xfrm>
            <a:off x="2336520" y="1887241"/>
            <a:ext cx="945600" cy="692400"/>
          </a:xfrm>
          <a:prstGeom prst="rect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64" name="Google Shape;964;p72"/>
          <p:cNvSpPr txBox="1"/>
          <p:nvPr/>
        </p:nvSpPr>
        <p:spPr>
          <a:xfrm>
            <a:off x="324000" y="560724"/>
            <a:ext cx="84960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2) Buuxi dhammaan meelaha bannaan iyo jaantusyada saamiga (ratio tables) si aad u hesho qiimaha (values) b iyo c adigoo tixgelinaya dhinacyada u dhigma (corresponding sides).</a:t>
            </a:r>
            <a:r>
              <a:rPr i="1"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/>
            </a:r>
            <a:r>
              <a:rPr i="1" lang="en-GB" sz="14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65" name="Google Shape;965;p72"/>
          <p:cNvSpPr/>
          <p:nvPr/>
        </p:nvSpPr>
        <p:spPr>
          <a:xfrm>
            <a:off x="3244675" y="3016850"/>
            <a:ext cx="945600" cy="692400"/>
          </a:xfrm>
          <a:prstGeom prst="rect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66" name="Google Shape;966;p72"/>
          <p:cNvSpPr/>
          <p:nvPr/>
        </p:nvSpPr>
        <p:spPr>
          <a:xfrm flipH="1">
            <a:off x="986340" y="3130311"/>
            <a:ext cx="980700" cy="981000"/>
          </a:xfrm>
          <a:prstGeom prst="arc">
            <a:avLst>
              <a:gd fmla="val 17449468" name="adj1"/>
              <a:gd fmla="val 53074" name="adj2"/>
            </a:avLst>
          </a:prstGeom>
          <a:solidFill>
            <a:srgbClr val="EBEDFE"/>
          </a:solidFill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67" name="Google Shape;967;p72"/>
          <p:cNvSpPr/>
          <p:nvPr/>
        </p:nvSpPr>
        <p:spPr>
          <a:xfrm flipH="1">
            <a:off x="3588391" y="2454929"/>
            <a:ext cx="738300" cy="738900"/>
          </a:xfrm>
          <a:prstGeom prst="arc">
            <a:avLst>
              <a:gd fmla="val 17449468" name="adj1"/>
              <a:gd fmla="val 53074" name="adj2"/>
            </a:avLst>
          </a:prstGeom>
          <a:solidFill>
            <a:srgbClr val="EBEDFE"/>
          </a:solidFill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68" name="Google Shape;968;p72"/>
          <p:cNvSpPr/>
          <p:nvPr/>
        </p:nvSpPr>
        <p:spPr>
          <a:xfrm flipH="1" rot="5400000">
            <a:off x="3084319" y="1944376"/>
            <a:ext cx="1266300" cy="493500"/>
          </a:xfrm>
          <a:prstGeom prst="rtTriangle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69" name="Google Shape;969;p72"/>
          <p:cNvSpPr/>
          <p:nvPr/>
        </p:nvSpPr>
        <p:spPr>
          <a:xfrm flipH="1" rot="5400000">
            <a:off x="315919" y="2461586"/>
            <a:ext cx="1668300" cy="650100"/>
          </a:xfrm>
          <a:prstGeom prst="rtTriangle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70" name="Google Shape;970;p72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Jaantusyada saamiga (Ratio tables) ee goobta wareegta (unit circle)</a:t>
            </a:r>
            <a:endParaRPr/>
          </a:p>
        </p:txBody>
      </p:sp>
      <p:cxnSp>
        <p:nvCxnSpPr>
          <p:cNvPr id="971" name="Google Shape;971;p72"/>
          <p:cNvCxnSpPr/>
          <p:nvPr/>
        </p:nvCxnSpPr>
        <p:spPr>
          <a:xfrm>
            <a:off x="901270" y="1876286"/>
            <a:ext cx="650100" cy="1668300"/>
          </a:xfrm>
          <a:prstGeom prst="straightConnector1">
            <a:avLst/>
          </a:prstGeom>
          <a:noFill/>
          <a:ln cap="flat" cmpd="sng" w="28575">
            <a:solidFill>
              <a:srgbClr val="4F7BE8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972" name="Google Shape;972;p72"/>
          <p:cNvCxnSpPr/>
          <p:nvPr/>
        </p:nvCxnSpPr>
        <p:spPr>
          <a:xfrm>
            <a:off x="825070" y="3731367"/>
            <a:ext cx="650100" cy="0"/>
          </a:xfrm>
          <a:prstGeom prst="straightConnector1">
            <a:avLst/>
          </a:prstGeom>
          <a:noFill/>
          <a:ln cap="flat" cmpd="sng" w="28575">
            <a:solidFill>
              <a:srgbClr val="4F7BE8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973" name="Google Shape;973;p72"/>
          <p:cNvCxnSpPr/>
          <p:nvPr/>
        </p:nvCxnSpPr>
        <p:spPr>
          <a:xfrm rot="10800000">
            <a:off x="714488" y="1952486"/>
            <a:ext cx="0" cy="1668300"/>
          </a:xfrm>
          <a:prstGeom prst="straightConnector1">
            <a:avLst/>
          </a:prstGeom>
          <a:noFill/>
          <a:ln cap="flat" cmpd="sng" w="28575">
            <a:solidFill>
              <a:srgbClr val="4F7BE8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974" name="Google Shape;974;p72"/>
          <p:cNvCxnSpPr/>
          <p:nvPr/>
        </p:nvCxnSpPr>
        <p:spPr>
          <a:xfrm>
            <a:off x="4572000" y="938800"/>
            <a:ext cx="0" cy="3871500"/>
          </a:xfrm>
          <a:prstGeom prst="straightConnector1">
            <a:avLst/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75" name="Google Shape;975;p72"/>
          <p:cNvSpPr/>
          <p:nvPr/>
        </p:nvSpPr>
        <p:spPr>
          <a:xfrm flipH="1">
            <a:off x="3470719" y="2736754"/>
            <a:ext cx="87600" cy="876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976" name="Google Shape;976;p72"/>
          <p:cNvCxnSpPr/>
          <p:nvPr/>
        </p:nvCxnSpPr>
        <p:spPr>
          <a:xfrm>
            <a:off x="3546901" y="1481670"/>
            <a:ext cx="493500" cy="1266300"/>
          </a:xfrm>
          <a:prstGeom prst="straightConnector1">
            <a:avLst/>
          </a:prstGeom>
          <a:noFill/>
          <a:ln cap="flat" cmpd="sng" w="28575">
            <a:solidFill>
              <a:srgbClr val="4F7BE8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977" name="Google Shape;977;p72"/>
          <p:cNvCxnSpPr/>
          <p:nvPr/>
        </p:nvCxnSpPr>
        <p:spPr>
          <a:xfrm>
            <a:off x="3424574" y="2934868"/>
            <a:ext cx="576300" cy="0"/>
          </a:xfrm>
          <a:prstGeom prst="straightConnector1">
            <a:avLst/>
          </a:prstGeom>
          <a:noFill/>
          <a:ln cap="flat" cmpd="sng" w="28575">
            <a:solidFill>
              <a:srgbClr val="4F7BE8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978" name="Google Shape;978;p72"/>
          <p:cNvCxnSpPr/>
          <p:nvPr/>
        </p:nvCxnSpPr>
        <p:spPr>
          <a:xfrm rot="10800000">
            <a:off x="3360119" y="1557976"/>
            <a:ext cx="0" cy="1266300"/>
          </a:xfrm>
          <a:prstGeom prst="straightConnector1">
            <a:avLst/>
          </a:prstGeom>
          <a:noFill/>
          <a:ln cap="flat" cmpd="sng" w="28575">
            <a:solidFill>
              <a:srgbClr val="4F7BE8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979" name="Google Shape;979;p72"/>
          <p:cNvSpPr txBox="1"/>
          <p:nvPr/>
        </p:nvSpPr>
        <p:spPr>
          <a:xfrm>
            <a:off x="1000002" y="3374142"/>
            <a:ext cx="443700" cy="25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55°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80" name="Google Shape;980;p72"/>
          <p:cNvSpPr/>
          <p:nvPr/>
        </p:nvSpPr>
        <p:spPr>
          <a:xfrm flipH="1">
            <a:off x="825018" y="3533136"/>
            <a:ext cx="87600" cy="876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81" name="Google Shape;981;p72"/>
          <p:cNvSpPr txBox="1"/>
          <p:nvPr/>
        </p:nvSpPr>
        <p:spPr>
          <a:xfrm>
            <a:off x="3543772" y="2603797"/>
            <a:ext cx="443700" cy="25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55°</a:t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82" name="Google Shape;982;p72"/>
          <p:cNvSpPr txBox="1"/>
          <p:nvPr/>
        </p:nvSpPr>
        <p:spPr>
          <a:xfrm>
            <a:off x="1169151" y="2406475"/>
            <a:ext cx="738300" cy="25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7.5 cm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83" name="Google Shape;983;p72"/>
          <p:cNvSpPr txBox="1"/>
          <p:nvPr/>
        </p:nvSpPr>
        <p:spPr>
          <a:xfrm>
            <a:off x="3673430" y="1927207"/>
            <a:ext cx="819600" cy="25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1 cm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84" name="Google Shape;984;p72"/>
          <p:cNvSpPr txBox="1"/>
          <p:nvPr/>
        </p:nvSpPr>
        <p:spPr>
          <a:xfrm>
            <a:off x="324901" y="2723600"/>
            <a:ext cx="359700" cy="25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b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cm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aphicFrame>
        <p:nvGraphicFramePr>
          <p:cNvPr id="985" name="Google Shape;985;p72"/>
          <p:cNvGraphicFramePr/>
          <p:nvPr/>
        </p:nvGraphicFramePr>
        <p:xfrm>
          <a:off x="1485587" y="394646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{DFD2B2B9-F58E-49E7-A62B-16E62B9BE4A9}</a:tableStyleId>
              </a:tblPr>
              <a:tblGrid>
                <a:gridCol w="1369100"/>
                <a:gridCol w="1369100"/>
              </a:tblGrid>
              <a:tr h="2463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hypotenuse (hypotenuse)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/>
                </a:tc>
              </a:tr>
              <a:tr h="2463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/>
                </a:tc>
              </a:tr>
              <a:tr h="2463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7.5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/>
                </a:tc>
              </a:tr>
            </a:tbl>
          </a:graphicData>
        </a:graphic>
      </p:graphicFrame>
      <p:sp>
        <p:nvSpPr>
          <p:cNvPr id="986" name="Google Shape;986;p72"/>
          <p:cNvSpPr/>
          <p:nvPr/>
        </p:nvSpPr>
        <p:spPr>
          <a:xfrm>
            <a:off x="1284112" y="4220766"/>
            <a:ext cx="143877" cy="549522"/>
          </a:xfrm>
          <a:custGeom>
            <a:rect b="b" l="l" r="r" t="t"/>
            <a:pathLst>
              <a:path extrusionOk="0" h="30529" w="2102">
                <a:moveTo>
                  <a:pt x="2102" y="0"/>
                </a:moveTo>
                <a:cubicBezTo>
                  <a:pt x="1752" y="2548"/>
                  <a:pt x="9" y="10201"/>
                  <a:pt x="1" y="15289"/>
                </a:cubicBezTo>
                <a:cubicBezTo>
                  <a:pt x="-7" y="20377"/>
                  <a:pt x="1711" y="27989"/>
                  <a:pt x="2053" y="30529"/>
                </a:cubicBezTo>
              </a:path>
            </a:pathLst>
          </a:cu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  <p:txBody>
          <a:bodyPr wrap="square">
            <a:normAutofit/>
          </a:bodyPr>
          <a:p/>
        </p:txBody>
      </p:sp>
      <p:grpSp>
        <p:nvGrpSpPr>
          <p:cNvPr id="987" name="Google Shape;987;p72"/>
          <p:cNvGrpSpPr/>
          <p:nvPr/>
        </p:nvGrpSpPr>
        <p:grpSpPr>
          <a:xfrm>
            <a:off x="6269175" y="1228474"/>
            <a:ext cx="2554581" cy="1733667"/>
            <a:chOff x="4404075" y="1761874"/>
            <a:chExt cx="2554581" cy="1733667"/>
          </a:xfrm>
        </p:grpSpPr>
        <p:sp>
          <p:nvSpPr>
            <p:cNvPr id="988" name="Google Shape;988;p72"/>
            <p:cNvSpPr/>
            <p:nvPr/>
          </p:nvSpPr>
          <p:spPr>
            <a:xfrm>
              <a:off x="4404075" y="2107024"/>
              <a:ext cx="1131600" cy="1131900"/>
            </a:xfrm>
            <a:prstGeom prst="arc">
              <a:avLst>
                <a:gd fmla="val 17926657" name="adj1"/>
                <a:gd fmla="val 21594277" name="adj2"/>
              </a:avLst>
            </a:prstGeom>
            <a:solidFill>
              <a:srgbClr val="EBEDFE"/>
            </a:solidFill>
            <a:ln cap="flat" cmpd="sng" w="2857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89" name="Google Shape;989;p72"/>
            <p:cNvSpPr/>
            <p:nvPr/>
          </p:nvSpPr>
          <p:spPr>
            <a:xfrm flipH="1" rot="7172173">
              <a:off x="5369681" y="1873090"/>
              <a:ext cx="194128" cy="194128"/>
            </a:xfrm>
            <a:prstGeom prst="rect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90" name="Google Shape;990;p72"/>
            <p:cNvSpPr/>
            <p:nvPr/>
          </p:nvSpPr>
          <p:spPr>
            <a:xfrm flipH="1" rot="-9030721">
              <a:off x="5085708" y="2186325"/>
              <a:ext cx="1668085" cy="960931"/>
            </a:xfrm>
            <a:prstGeom prst="rtTriangle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991" name="Google Shape;991;p72"/>
            <p:cNvCxnSpPr/>
            <p:nvPr/>
          </p:nvCxnSpPr>
          <p:spPr>
            <a:xfrm flipH="1">
              <a:off x="4957144" y="2761154"/>
              <a:ext cx="1925100" cy="15300"/>
            </a:xfrm>
            <a:prstGeom prst="straightConnector1">
              <a:avLst/>
            </a:prstGeom>
            <a:noFill/>
            <a:ln cap="flat" cmpd="sng" w="28575">
              <a:solidFill>
                <a:srgbClr val="4F7BE8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992" name="Google Shape;992;p72"/>
            <p:cNvCxnSpPr/>
            <p:nvPr/>
          </p:nvCxnSpPr>
          <p:spPr>
            <a:xfrm flipH="1">
              <a:off x="4881156" y="1761874"/>
              <a:ext cx="472800" cy="836400"/>
            </a:xfrm>
            <a:prstGeom prst="straightConnector1">
              <a:avLst/>
            </a:prstGeom>
            <a:noFill/>
            <a:ln cap="flat" cmpd="sng" w="28575">
              <a:solidFill>
                <a:srgbClr val="4F7BE8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993" name="Google Shape;993;p72"/>
            <p:cNvCxnSpPr/>
            <p:nvPr/>
          </p:nvCxnSpPr>
          <p:spPr>
            <a:xfrm>
              <a:off x="5506356" y="1761874"/>
              <a:ext cx="1452300" cy="821100"/>
            </a:xfrm>
            <a:prstGeom prst="straightConnector1">
              <a:avLst/>
            </a:prstGeom>
            <a:noFill/>
            <a:ln cap="flat" cmpd="sng" w="28575">
              <a:solidFill>
                <a:srgbClr val="4F7BE8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sp>
          <p:nvSpPr>
            <p:cNvPr id="994" name="Google Shape;994;p72"/>
            <p:cNvSpPr txBox="1"/>
            <p:nvPr/>
          </p:nvSpPr>
          <p:spPr>
            <a:xfrm flipH="1">
              <a:off x="5039368" y="2410767"/>
              <a:ext cx="443700" cy="250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600">
                  <a:latin typeface="Lexend"/>
                  <a:ea typeface="Lexend"/>
                  <a:cs typeface="Lexend"/>
                  <a:sym typeface="Lexend"/>
                </a:rPr>
                <a:t>70°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95" name="Google Shape;995;p72"/>
            <p:cNvSpPr txBox="1"/>
            <p:nvPr/>
          </p:nvSpPr>
          <p:spPr>
            <a:xfrm flipH="1">
              <a:off x="5541688" y="2816850"/>
              <a:ext cx="738300" cy="250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600">
                  <a:latin typeface="Lexend"/>
                  <a:ea typeface="Lexend"/>
                  <a:cs typeface="Lexend"/>
                  <a:sym typeface="Lexend"/>
                </a:rPr>
                <a:t>18 cm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96" name="Google Shape;996;p72"/>
            <p:cNvSpPr txBox="1"/>
            <p:nvPr/>
          </p:nvSpPr>
          <p:spPr>
            <a:xfrm>
              <a:off x="4617490" y="1869478"/>
              <a:ext cx="624300" cy="250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i="1" lang="en-GB" sz="22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c cm</a:t>
              </a:r>
              <a:r>
                <a:rPr lang="en-GB" sz="18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997" name="Google Shape;997;p72"/>
          <p:cNvGrpSpPr/>
          <p:nvPr/>
        </p:nvGrpSpPr>
        <p:grpSpPr>
          <a:xfrm>
            <a:off x="5311169" y="2679397"/>
            <a:ext cx="1944017" cy="1280477"/>
            <a:chOff x="6842046" y="1993597"/>
            <a:chExt cx="1944017" cy="1280477"/>
          </a:xfrm>
        </p:grpSpPr>
        <p:sp>
          <p:nvSpPr>
            <p:cNvPr id="998" name="Google Shape;998;p72"/>
            <p:cNvSpPr/>
            <p:nvPr/>
          </p:nvSpPr>
          <p:spPr>
            <a:xfrm flipH="1">
              <a:off x="7537793" y="2812780"/>
              <a:ext cx="945600" cy="336600"/>
            </a:xfrm>
            <a:prstGeom prst="rect">
              <a:avLst/>
            </a:prstGeom>
            <a:noFill/>
            <a:ln cap="flat" cmpd="sng" w="285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99" name="Google Shape;999;p72"/>
            <p:cNvSpPr/>
            <p:nvPr/>
          </p:nvSpPr>
          <p:spPr>
            <a:xfrm>
              <a:off x="6842046" y="2205008"/>
              <a:ext cx="946500" cy="946800"/>
            </a:xfrm>
            <a:prstGeom prst="arc">
              <a:avLst>
                <a:gd fmla="val 17926657" name="adj1"/>
                <a:gd fmla="val 21594277" name="adj2"/>
              </a:avLst>
            </a:prstGeom>
            <a:solidFill>
              <a:srgbClr val="EBEDFE"/>
            </a:solidFill>
            <a:ln cap="flat" cmpd="sng" w="2857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00" name="Google Shape;1000;p72"/>
            <p:cNvSpPr/>
            <p:nvPr/>
          </p:nvSpPr>
          <p:spPr>
            <a:xfrm flipH="1" rot="-9030190">
              <a:off x="7404655" y="2323030"/>
              <a:ext cx="1211880" cy="697889"/>
            </a:xfrm>
            <a:prstGeom prst="rtTriangle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01" name="Google Shape;1001;p72"/>
            <p:cNvSpPr/>
            <p:nvPr/>
          </p:nvSpPr>
          <p:spPr>
            <a:xfrm flipH="1" rot="7175625">
              <a:off x="7615171" y="2093668"/>
              <a:ext cx="126962" cy="126962"/>
            </a:xfrm>
            <a:prstGeom prst="rect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002" name="Google Shape;1002;p72"/>
            <p:cNvCxnSpPr/>
            <p:nvPr/>
          </p:nvCxnSpPr>
          <p:spPr>
            <a:xfrm flipH="1">
              <a:off x="7311329" y="2768324"/>
              <a:ext cx="1398600" cy="11100"/>
            </a:xfrm>
            <a:prstGeom prst="straightConnector1">
              <a:avLst/>
            </a:prstGeom>
            <a:noFill/>
            <a:ln cap="flat" cmpd="sng" w="28575">
              <a:solidFill>
                <a:srgbClr val="4F7BE8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1003" name="Google Shape;1003;p72"/>
            <p:cNvCxnSpPr/>
            <p:nvPr/>
          </p:nvCxnSpPr>
          <p:spPr>
            <a:xfrm flipH="1">
              <a:off x="7235363" y="1993597"/>
              <a:ext cx="343500" cy="607500"/>
            </a:xfrm>
            <a:prstGeom prst="straightConnector1">
              <a:avLst/>
            </a:prstGeom>
            <a:noFill/>
            <a:ln cap="flat" cmpd="sng" w="28575">
              <a:solidFill>
                <a:srgbClr val="4F7BE8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1004" name="Google Shape;1004;p72"/>
            <p:cNvCxnSpPr/>
            <p:nvPr/>
          </p:nvCxnSpPr>
          <p:spPr>
            <a:xfrm>
              <a:off x="7731263" y="1993597"/>
              <a:ext cx="1054800" cy="596700"/>
            </a:xfrm>
            <a:prstGeom prst="straightConnector1">
              <a:avLst/>
            </a:prstGeom>
            <a:noFill/>
            <a:ln cap="flat" cmpd="sng" w="28575">
              <a:solidFill>
                <a:srgbClr val="4F7BE8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sp>
          <p:nvSpPr>
            <p:cNvPr id="1005" name="Google Shape;1005;p72"/>
            <p:cNvSpPr txBox="1"/>
            <p:nvPr/>
          </p:nvSpPr>
          <p:spPr>
            <a:xfrm flipH="1">
              <a:off x="7345773" y="2442244"/>
              <a:ext cx="443700" cy="250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500">
                  <a:latin typeface="Lexend"/>
                  <a:ea typeface="Lexend"/>
                  <a:cs typeface="Lexend"/>
                  <a:sym typeface="Lexend"/>
                </a:rPr>
                <a:t>70°</a:t>
              </a:r>
              <a:endParaRPr sz="15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aphicFrame>
        <p:nvGraphicFramePr>
          <p:cNvPr id="1006" name="Google Shape;1006;p72"/>
          <p:cNvGraphicFramePr/>
          <p:nvPr/>
        </p:nvGraphicFramePr>
        <p:xfrm>
          <a:off x="5764434" y="394646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{DFD2B2B9-F58E-49E7-A62B-16E62B9BE4A9}</a:tableStyleId>
              </a:tblPr>
              <a:tblGrid>
                <a:gridCol w="1369100"/>
                <a:gridCol w="1369100"/>
              </a:tblGrid>
              <a:tr h="2463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hypotenuse (hypotenuse)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/>
                </a:tc>
              </a:tr>
              <a:tr h="2463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/>
                </a:tc>
              </a:tr>
              <a:tr h="2463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18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/>
                </a:tc>
              </a:tr>
            </a:tbl>
          </a:graphicData>
        </a:graphic>
      </p:graphicFrame>
      <p:sp>
        <p:nvSpPr>
          <p:cNvPr id="1007" name="Google Shape;1007;p72"/>
          <p:cNvSpPr/>
          <p:nvPr/>
        </p:nvSpPr>
        <p:spPr>
          <a:xfrm>
            <a:off x="5562960" y="4220766"/>
            <a:ext cx="143877" cy="549522"/>
          </a:xfrm>
          <a:custGeom>
            <a:rect b="b" l="l" r="r" t="t"/>
            <a:pathLst>
              <a:path extrusionOk="0" h="30529" w="2102">
                <a:moveTo>
                  <a:pt x="2102" y="0"/>
                </a:moveTo>
                <a:cubicBezTo>
                  <a:pt x="1752" y="2548"/>
                  <a:pt x="9" y="10201"/>
                  <a:pt x="1" y="15289"/>
                </a:cubicBezTo>
                <a:cubicBezTo>
                  <a:pt x="-7" y="20377"/>
                  <a:pt x="1711" y="27989"/>
                  <a:pt x="2053" y="30529"/>
                </a:cubicBezTo>
              </a:path>
            </a:pathLst>
          </a:cu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  <p:txBody>
          <a:bodyPr wrap="square">
            <a:normAutofit/>
          </a:bodyPr>
          <a:p/>
        </p:txBody>
      </p:sp>
      <p:sp>
        <p:nvSpPr>
          <p:cNvPr id="1008" name="Google Shape;1008;p72"/>
          <p:cNvSpPr/>
          <p:nvPr/>
        </p:nvSpPr>
        <p:spPr>
          <a:xfrm>
            <a:off x="4696550" y="4327225"/>
            <a:ext cx="808800" cy="336600"/>
          </a:xfrm>
          <a:prstGeom prst="rect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09" name="Google Shape;1009;p72"/>
          <p:cNvSpPr/>
          <p:nvPr/>
        </p:nvSpPr>
        <p:spPr>
          <a:xfrm>
            <a:off x="417725" y="4327225"/>
            <a:ext cx="808800" cy="336600"/>
          </a:xfrm>
          <a:prstGeom prst="rect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10" name="Google Shape;1010;p72"/>
          <p:cNvSpPr/>
          <p:nvPr/>
        </p:nvSpPr>
        <p:spPr>
          <a:xfrm>
            <a:off x="4846078" y="2332686"/>
            <a:ext cx="945600" cy="692400"/>
          </a:xfrm>
          <a:prstGeom prst="rect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4" name="Shape 10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15" name="Google Shape;1015;p73"/>
          <p:cNvGraphicFramePr/>
          <p:nvPr/>
        </p:nvGraphicFramePr>
        <p:xfrm>
          <a:off x="4389825" y="3810832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{DFD2B2B9-F58E-49E7-A62B-16E62B9BE4A9}</a:tableStyleId>
              </a:tblPr>
              <a:tblGrid>
                <a:gridCol w="1369100"/>
                <a:gridCol w="1369100"/>
              </a:tblGrid>
              <a:tr h="3361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latin typeface="Lexend"/>
                          <a:ea typeface="Lexend"/>
                          <a:cs typeface="Lexend"/>
                          <a:sym typeface="Lexend"/>
                        </a:rPr>
                        <a:t>hypotenuse (hypotenuse)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>
                          <a:latin typeface="Kalam"/>
                          <a:ea typeface="Kalam"/>
                          <a:cs typeface="Kalam"/>
                          <a:sym typeface="Kalam"/>
                        </a:rPr>
                        <a:t>adjacent (adjacent)</a:t>
                      </a:r>
                      <a:endParaRPr sz="20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0" marB="0" marR="0" marL="0" anchor="ctr"/>
                </a:tc>
              </a:tr>
              <a:tr h="3361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000">
                          <a:solidFill>
                            <a:schemeClr val="dk1"/>
                          </a:solidFill>
                          <a:latin typeface="Kalam"/>
                          <a:ea typeface="Kalam"/>
                          <a:cs typeface="Kalam"/>
                          <a:sym typeface="Kalam"/>
                        </a:rPr>
                        <a:t>0.966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/>
                </a:tc>
              </a:tr>
              <a:tr h="3361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12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>
                          <a:latin typeface="Kalam"/>
                          <a:ea typeface="Kalam"/>
                          <a:cs typeface="Kalam"/>
                          <a:sym typeface="Kalam"/>
                        </a:rPr>
                        <a:t>11.592 cm</a:t>
                      </a:r>
                      <a:endParaRPr sz="20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0" marB="0" marR="0" marL="0" anchor="ctr"/>
                </a:tc>
              </a:tr>
            </a:tbl>
          </a:graphicData>
        </a:graphic>
      </p:graphicFrame>
      <p:sp>
        <p:nvSpPr>
          <p:cNvPr id="1016" name="Google Shape;1016;p73"/>
          <p:cNvSpPr/>
          <p:nvPr/>
        </p:nvSpPr>
        <p:spPr>
          <a:xfrm>
            <a:off x="5758925" y="4489800"/>
            <a:ext cx="1369200" cy="336600"/>
          </a:xfrm>
          <a:prstGeom prst="rect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17" name="Google Shape;1017;p73"/>
          <p:cNvSpPr/>
          <p:nvPr/>
        </p:nvSpPr>
        <p:spPr>
          <a:xfrm>
            <a:off x="5599357" y="2024304"/>
            <a:ext cx="1568100" cy="1568100"/>
          </a:xfrm>
          <a:prstGeom prst="arc">
            <a:avLst>
              <a:gd fmla="val 19900924" name="adj1"/>
              <a:gd fmla="val 53074" name="adj2"/>
            </a:avLst>
          </a:prstGeom>
          <a:solidFill>
            <a:srgbClr val="EBEDFE"/>
          </a:solidFill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18" name="Google Shape;1018;p73"/>
          <p:cNvSpPr/>
          <p:nvPr/>
        </p:nvSpPr>
        <p:spPr>
          <a:xfrm>
            <a:off x="2293887" y="1983056"/>
            <a:ext cx="1633200" cy="1633200"/>
          </a:xfrm>
          <a:prstGeom prst="arc">
            <a:avLst>
              <a:gd fmla="val 19900924" name="adj1"/>
              <a:gd fmla="val 53074" name="adj2"/>
            </a:avLst>
          </a:prstGeom>
          <a:solidFill>
            <a:srgbClr val="EBEDFE"/>
          </a:solidFill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19" name="Google Shape;1019;p73"/>
          <p:cNvSpPr/>
          <p:nvPr/>
        </p:nvSpPr>
        <p:spPr>
          <a:xfrm>
            <a:off x="7540856" y="2620556"/>
            <a:ext cx="194100" cy="194100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20" name="Google Shape;1020;p73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Jaantusyada saamiga (Ratio tables) ee goobta wareegta (unit circle)</a:t>
            </a:r>
            <a:endParaRPr/>
          </a:p>
        </p:txBody>
      </p:sp>
      <p:graphicFrame>
        <p:nvGraphicFramePr>
          <p:cNvPr id="1021" name="Google Shape;1021;p73"/>
          <p:cNvGraphicFramePr/>
          <p:nvPr/>
        </p:nvGraphicFramePr>
        <p:xfrm>
          <a:off x="324000" y="6294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{C54898EE-708E-4350-B121-1BC5D044E54E}</a:tableStyleId>
              </a:tblPr>
              <a:tblGrid>
                <a:gridCol w="615550"/>
                <a:gridCol w="615550"/>
                <a:gridCol w="615550"/>
                <a:gridCol w="615550"/>
              </a:tblGrid>
              <a:tr h="2005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angle (angle)</a:t>
                      </a:r>
                      <a:endParaRPr sz="12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F7B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sine (sine)</a:t>
                      </a:r>
                      <a:endParaRPr sz="12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F7B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cosine (cosine)</a:t>
                      </a:r>
                      <a:endParaRPr sz="12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F7B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tangent (tangent)</a:t>
                      </a:r>
                      <a:endParaRPr sz="12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F7BE8"/>
                    </a:solidFill>
                  </a:tcPr>
                </a:tc>
              </a:tr>
              <a:tr h="2005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2005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5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0.087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0.996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0.087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2005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10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0.174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0.985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0.176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2005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15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0.259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0.966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0.268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2005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20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0.342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0.94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0.364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2005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25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0.423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0.906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0.466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2005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30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0.5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0.866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0.577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2005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35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0.574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0.819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0.7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2005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40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0.643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0.766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0.839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2005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45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0.707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0.707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2005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50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0.766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0.643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1.192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2005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55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0.819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0.574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1.428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2005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60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0.866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0.5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1.732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2005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65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0.906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0.423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2.145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2005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70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0.94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0.342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2.747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2005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75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0.966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0.259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3.732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2005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80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0.985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0.174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5.671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2005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85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0.996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0.087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11.43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2005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90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∞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grpSp>
        <p:nvGrpSpPr>
          <p:cNvPr id="1022" name="Google Shape;1022;p73"/>
          <p:cNvGrpSpPr/>
          <p:nvPr/>
        </p:nvGrpSpPr>
        <p:grpSpPr>
          <a:xfrm>
            <a:off x="6283077" y="1995516"/>
            <a:ext cx="1553864" cy="921204"/>
            <a:chOff x="-2075248" y="1284793"/>
            <a:chExt cx="1085328" cy="2068262"/>
          </a:xfrm>
        </p:grpSpPr>
        <p:sp>
          <p:nvSpPr>
            <p:cNvPr id="1023" name="Google Shape;1023;p73"/>
            <p:cNvSpPr/>
            <p:nvPr/>
          </p:nvSpPr>
          <p:spPr>
            <a:xfrm rot="-5400000">
              <a:off x="-2375725" y="1809575"/>
              <a:ext cx="1668300" cy="960900"/>
            </a:xfrm>
            <a:prstGeom prst="rtTriangle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024" name="Google Shape;1024;p73"/>
            <p:cNvCxnSpPr/>
            <p:nvPr/>
          </p:nvCxnSpPr>
          <p:spPr>
            <a:xfrm flipH="1">
              <a:off x="-2075248" y="1284793"/>
              <a:ext cx="960900" cy="1668300"/>
            </a:xfrm>
            <a:prstGeom prst="straightConnector1">
              <a:avLst/>
            </a:prstGeom>
            <a:noFill/>
            <a:ln cap="flat" cmpd="sng" w="28575">
              <a:solidFill>
                <a:srgbClr val="4F7BE8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1025" name="Google Shape;1025;p73"/>
            <p:cNvCxnSpPr/>
            <p:nvPr/>
          </p:nvCxnSpPr>
          <p:spPr>
            <a:xfrm rot="10800000">
              <a:off x="-2022025" y="3353055"/>
              <a:ext cx="960900" cy="0"/>
            </a:xfrm>
            <a:prstGeom prst="straightConnector1">
              <a:avLst/>
            </a:prstGeom>
            <a:noFill/>
            <a:ln cap="flat" cmpd="sng" w="28575">
              <a:solidFill>
                <a:srgbClr val="4F7BE8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1026" name="Google Shape;1026;p73"/>
            <p:cNvCxnSpPr/>
            <p:nvPr/>
          </p:nvCxnSpPr>
          <p:spPr>
            <a:xfrm rot="10800000">
              <a:off x="-989921" y="1455875"/>
              <a:ext cx="0" cy="1668300"/>
            </a:xfrm>
            <a:prstGeom prst="straightConnector1">
              <a:avLst/>
            </a:prstGeom>
            <a:noFill/>
            <a:ln cap="flat" cmpd="sng" w="28575">
              <a:solidFill>
                <a:srgbClr val="4F7BE8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</p:grpSp>
      <p:sp>
        <p:nvSpPr>
          <p:cNvPr id="1027" name="Google Shape;1027;p73"/>
          <p:cNvSpPr/>
          <p:nvPr/>
        </p:nvSpPr>
        <p:spPr>
          <a:xfrm>
            <a:off x="4617049" y="2620556"/>
            <a:ext cx="194100" cy="194100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028" name="Google Shape;1028;p73"/>
          <p:cNvGrpSpPr/>
          <p:nvPr/>
        </p:nvGrpSpPr>
        <p:grpSpPr>
          <a:xfrm>
            <a:off x="4579750" y="1446488"/>
            <a:ext cx="2952900" cy="331687"/>
            <a:chOff x="4351150" y="2284688"/>
            <a:chExt cx="2952900" cy="331687"/>
          </a:xfrm>
        </p:grpSpPr>
        <p:sp>
          <p:nvSpPr>
            <p:cNvPr id="1029" name="Google Shape;1029;p73"/>
            <p:cNvSpPr/>
            <p:nvPr/>
          </p:nvSpPr>
          <p:spPr>
            <a:xfrm flipH="1" rot="-5400000">
              <a:off x="5818338" y="1786913"/>
              <a:ext cx="18524" cy="1640399"/>
            </a:xfrm>
            <a:custGeom>
              <a:rect b="b" l="l" r="r" t="t"/>
              <a:pathLst>
                <a:path extrusionOk="0" h="30529" w="2102">
                  <a:moveTo>
                    <a:pt x="2102" y="0"/>
                  </a:moveTo>
                  <a:cubicBezTo>
                    <a:pt x="1752" y="2548"/>
                    <a:pt x="9" y="10201"/>
                    <a:pt x="1" y="15289"/>
                  </a:cubicBezTo>
                  <a:cubicBezTo>
                    <a:pt x="-7" y="20377"/>
                    <a:pt x="1711" y="27989"/>
                    <a:pt x="2053" y="30529"/>
                  </a:cubicBezTo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dash"/>
              <a:round/>
              <a:headEnd len="med" w="med" type="none"/>
              <a:tailEnd len="med" w="med" type="triangle"/>
            </a:ln>
          </p:spPr>
          <p:txBody>
            <a:bodyPr/>
            <a:p/>
          </p:txBody>
        </p:sp>
        <p:sp>
          <p:nvSpPr>
            <p:cNvPr id="1030" name="Google Shape;1030;p73"/>
            <p:cNvSpPr txBox="1"/>
            <p:nvPr/>
          </p:nvSpPr>
          <p:spPr>
            <a:xfrm>
              <a:off x="4351150" y="2284688"/>
              <a:ext cx="29529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100">
                  <a:latin typeface="Lexend"/>
                  <a:ea typeface="Lexend"/>
                  <a:cs typeface="Lexend"/>
                  <a:sym typeface="Lexend"/>
                </a:rPr>
                <a:t>sawir saddexagal la mid ah (similar triangle)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031" name="Google Shape;1031;p73"/>
          <p:cNvSpPr txBox="1"/>
          <p:nvPr/>
        </p:nvSpPr>
        <p:spPr>
          <a:xfrm>
            <a:off x="3275076" y="1949483"/>
            <a:ext cx="819600" cy="25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12 cm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32" name="Google Shape;1032;p73"/>
          <p:cNvSpPr txBox="1"/>
          <p:nvPr/>
        </p:nvSpPr>
        <p:spPr>
          <a:xfrm>
            <a:off x="3541013" y="2937801"/>
            <a:ext cx="819600" cy="25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a cm</a:t>
            </a:r>
            <a:r>
              <a:rPr lang="en-GB" sz="18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033" name="Google Shape;1033;p73"/>
          <p:cNvGrpSpPr/>
          <p:nvPr/>
        </p:nvGrpSpPr>
        <p:grpSpPr>
          <a:xfrm>
            <a:off x="2988525" y="1795304"/>
            <a:ext cx="1924579" cy="1121400"/>
            <a:chOff x="-2063951" y="1321103"/>
            <a:chExt cx="1058916" cy="1983375"/>
          </a:xfrm>
        </p:grpSpPr>
        <p:sp>
          <p:nvSpPr>
            <p:cNvPr id="1034" name="Google Shape;1034;p73"/>
            <p:cNvSpPr/>
            <p:nvPr/>
          </p:nvSpPr>
          <p:spPr>
            <a:xfrm rot="-5400000">
              <a:off x="-2375725" y="1809575"/>
              <a:ext cx="1668300" cy="960900"/>
            </a:xfrm>
            <a:prstGeom prst="rtTriangle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035" name="Google Shape;1035;p73"/>
            <p:cNvCxnSpPr/>
            <p:nvPr/>
          </p:nvCxnSpPr>
          <p:spPr>
            <a:xfrm flipH="1">
              <a:off x="-2063951" y="1321103"/>
              <a:ext cx="960900" cy="1668300"/>
            </a:xfrm>
            <a:prstGeom prst="straightConnector1">
              <a:avLst/>
            </a:prstGeom>
            <a:noFill/>
            <a:ln cap="flat" cmpd="sng" w="28575">
              <a:solidFill>
                <a:srgbClr val="4F7BE8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1036" name="Google Shape;1036;p73"/>
            <p:cNvCxnSpPr/>
            <p:nvPr/>
          </p:nvCxnSpPr>
          <p:spPr>
            <a:xfrm rot="10800000">
              <a:off x="-2022025" y="3304478"/>
              <a:ext cx="960900" cy="0"/>
            </a:xfrm>
            <a:prstGeom prst="straightConnector1">
              <a:avLst/>
            </a:prstGeom>
            <a:noFill/>
            <a:ln cap="flat" cmpd="sng" w="28575">
              <a:solidFill>
                <a:srgbClr val="4F7BE8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1037" name="Google Shape;1037;p73"/>
            <p:cNvCxnSpPr/>
            <p:nvPr/>
          </p:nvCxnSpPr>
          <p:spPr>
            <a:xfrm rot="10800000">
              <a:off x="-1005035" y="1455875"/>
              <a:ext cx="0" cy="1668300"/>
            </a:xfrm>
            <a:prstGeom prst="straightConnector1">
              <a:avLst/>
            </a:prstGeom>
            <a:noFill/>
            <a:ln cap="flat" cmpd="sng" w="28575">
              <a:solidFill>
                <a:srgbClr val="4F7BE8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</p:grpSp>
      <p:sp>
        <p:nvSpPr>
          <p:cNvPr id="1038" name="Google Shape;1038;p73"/>
          <p:cNvSpPr txBox="1"/>
          <p:nvPr/>
        </p:nvSpPr>
        <p:spPr>
          <a:xfrm>
            <a:off x="3348000" y="2547955"/>
            <a:ext cx="627000" cy="25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15°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39" name="Google Shape;1039;p73"/>
          <p:cNvSpPr txBox="1"/>
          <p:nvPr/>
        </p:nvSpPr>
        <p:spPr>
          <a:xfrm>
            <a:off x="6620925" y="2556642"/>
            <a:ext cx="627000" cy="25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15°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40" name="Google Shape;1040;p73"/>
          <p:cNvSpPr txBox="1"/>
          <p:nvPr/>
        </p:nvSpPr>
        <p:spPr>
          <a:xfrm>
            <a:off x="6433657" y="2044001"/>
            <a:ext cx="819600" cy="25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 cm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41" name="Google Shape;1041;p73"/>
          <p:cNvSpPr txBox="1"/>
          <p:nvPr/>
        </p:nvSpPr>
        <p:spPr>
          <a:xfrm>
            <a:off x="6587205" y="2941855"/>
            <a:ext cx="945600" cy="24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cos(15°)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42" name="Google Shape;1042;p73"/>
          <p:cNvSpPr/>
          <p:nvPr/>
        </p:nvSpPr>
        <p:spPr>
          <a:xfrm>
            <a:off x="4188350" y="4206232"/>
            <a:ext cx="143877" cy="549522"/>
          </a:xfrm>
          <a:custGeom>
            <a:rect b="b" l="l" r="r" t="t"/>
            <a:pathLst>
              <a:path extrusionOk="0" h="30529" w="2102">
                <a:moveTo>
                  <a:pt x="2102" y="0"/>
                </a:moveTo>
                <a:cubicBezTo>
                  <a:pt x="1752" y="2548"/>
                  <a:pt x="9" y="10201"/>
                  <a:pt x="1" y="15289"/>
                </a:cubicBezTo>
                <a:cubicBezTo>
                  <a:pt x="-7" y="20377"/>
                  <a:pt x="1711" y="27989"/>
                  <a:pt x="2053" y="30529"/>
                </a:cubicBezTo>
              </a:path>
            </a:pathLst>
          </a:cu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  <p:txBody>
          <a:bodyPr wrap="square">
            <a:normAutofit/>
          </a:bodyPr>
          <a:p/>
        </p:txBody>
      </p:sp>
      <p:sp>
        <p:nvSpPr>
          <p:cNvPr id="1043" name="Google Shape;1043;p73"/>
          <p:cNvSpPr/>
          <p:nvPr/>
        </p:nvSpPr>
        <p:spPr>
          <a:xfrm>
            <a:off x="6502926" y="3211550"/>
            <a:ext cx="1114200" cy="336600"/>
          </a:xfrm>
          <a:prstGeom prst="rect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44" name="Google Shape;1044;p73"/>
          <p:cNvSpPr/>
          <p:nvPr/>
        </p:nvSpPr>
        <p:spPr>
          <a:xfrm>
            <a:off x="7929375" y="2631350"/>
            <a:ext cx="871800" cy="498000"/>
          </a:xfrm>
          <a:prstGeom prst="rect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45" name="Google Shape;1045;p73"/>
          <p:cNvSpPr/>
          <p:nvPr/>
        </p:nvSpPr>
        <p:spPr>
          <a:xfrm>
            <a:off x="3185160" y="4312688"/>
            <a:ext cx="945600" cy="336600"/>
          </a:xfrm>
          <a:prstGeom prst="rect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46" name="Google Shape;1046;p73"/>
          <p:cNvSpPr txBox="1"/>
          <p:nvPr/>
        </p:nvSpPr>
        <p:spPr>
          <a:xfrm>
            <a:off x="7892505" y="2334905"/>
            <a:ext cx="945600" cy="24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sin(15°)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47" name="Google Shape;1047;p73"/>
          <p:cNvSpPr txBox="1"/>
          <p:nvPr/>
        </p:nvSpPr>
        <p:spPr>
          <a:xfrm>
            <a:off x="6522550" y="3253001"/>
            <a:ext cx="1074900" cy="25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0.966 cm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048" name="Google Shape;1048;p73"/>
          <p:cNvSpPr txBox="1"/>
          <p:nvPr/>
        </p:nvSpPr>
        <p:spPr>
          <a:xfrm>
            <a:off x="7976325" y="2777200"/>
            <a:ext cx="777900" cy="25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0.259</a:t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ctr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cm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049" name="Google Shape;1049;p73"/>
          <p:cNvSpPr txBox="1"/>
          <p:nvPr/>
        </p:nvSpPr>
        <p:spPr>
          <a:xfrm>
            <a:off x="3147425" y="4355738"/>
            <a:ext cx="1074900" cy="25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× 12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050" name="Google Shape;1050;p73"/>
          <p:cNvSpPr txBox="1"/>
          <p:nvPr/>
        </p:nvSpPr>
        <p:spPr>
          <a:xfrm>
            <a:off x="2977450" y="617442"/>
            <a:ext cx="58425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1) Buuxi meelaha bannaan iyo shaxda saamiga (ratio table). Adigoo tixgelinaya dhinacyada u dhigma (corresponding sides), hel dhererka dhinaca lagu calaamadeeyay a cm.</a:t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i="1"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4" name="Shape 10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" name="Google Shape;1055;p74"/>
          <p:cNvSpPr/>
          <p:nvPr/>
        </p:nvSpPr>
        <p:spPr>
          <a:xfrm>
            <a:off x="2336520" y="1887241"/>
            <a:ext cx="945600" cy="692400"/>
          </a:xfrm>
          <a:prstGeom prst="rect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56" name="Google Shape;1056;p74"/>
          <p:cNvSpPr/>
          <p:nvPr/>
        </p:nvSpPr>
        <p:spPr>
          <a:xfrm>
            <a:off x="3192749" y="3016850"/>
            <a:ext cx="1049400" cy="692400"/>
          </a:xfrm>
          <a:prstGeom prst="rect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57" name="Google Shape;1057;p74"/>
          <p:cNvSpPr txBox="1"/>
          <p:nvPr/>
        </p:nvSpPr>
        <p:spPr>
          <a:xfrm>
            <a:off x="324000" y="610597"/>
            <a:ext cx="84960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2) Buuxi dhammaan meelaha bannaan iyo shaxaha saamiga (ratio tables) si aad u hesho qiimaha (values) b iyo c.</a:t>
            </a:r>
            <a:r>
              <a:rPr i="1"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i="1" lang="en-GB" sz="11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58" name="Google Shape;1058;p74"/>
          <p:cNvSpPr/>
          <p:nvPr/>
        </p:nvSpPr>
        <p:spPr>
          <a:xfrm flipH="1">
            <a:off x="3588391" y="2454929"/>
            <a:ext cx="738300" cy="738900"/>
          </a:xfrm>
          <a:prstGeom prst="arc">
            <a:avLst>
              <a:gd fmla="val 17449468" name="adj1"/>
              <a:gd fmla="val 53074" name="adj2"/>
            </a:avLst>
          </a:prstGeom>
          <a:solidFill>
            <a:srgbClr val="EBEDFE"/>
          </a:solidFill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59" name="Google Shape;1059;p74"/>
          <p:cNvSpPr/>
          <p:nvPr/>
        </p:nvSpPr>
        <p:spPr>
          <a:xfrm flipH="1" rot="5400000">
            <a:off x="3084319" y="1944376"/>
            <a:ext cx="1266300" cy="493500"/>
          </a:xfrm>
          <a:prstGeom prst="rtTriangle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60" name="Google Shape;1060;p74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Shaxaha saamiga (ratio tables) ee goobada halbeegga (unit circle)</a:t>
            </a:r>
            <a:endParaRPr/>
          </a:p>
        </p:txBody>
      </p:sp>
      <p:cxnSp>
        <p:nvCxnSpPr>
          <p:cNvPr id="1061" name="Google Shape;1061;p74"/>
          <p:cNvCxnSpPr/>
          <p:nvPr/>
        </p:nvCxnSpPr>
        <p:spPr>
          <a:xfrm>
            <a:off x="4572000" y="938800"/>
            <a:ext cx="0" cy="3871500"/>
          </a:xfrm>
          <a:prstGeom prst="straightConnector1">
            <a:avLst/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62" name="Google Shape;1062;p74"/>
          <p:cNvSpPr/>
          <p:nvPr/>
        </p:nvSpPr>
        <p:spPr>
          <a:xfrm flipH="1">
            <a:off x="3470719" y="2736754"/>
            <a:ext cx="87600" cy="876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063" name="Google Shape;1063;p74"/>
          <p:cNvCxnSpPr/>
          <p:nvPr/>
        </p:nvCxnSpPr>
        <p:spPr>
          <a:xfrm>
            <a:off x="3546901" y="1481670"/>
            <a:ext cx="493500" cy="1266300"/>
          </a:xfrm>
          <a:prstGeom prst="straightConnector1">
            <a:avLst/>
          </a:prstGeom>
          <a:noFill/>
          <a:ln cap="flat" cmpd="sng" w="28575">
            <a:solidFill>
              <a:srgbClr val="4F7BE8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064" name="Google Shape;1064;p74"/>
          <p:cNvCxnSpPr/>
          <p:nvPr/>
        </p:nvCxnSpPr>
        <p:spPr>
          <a:xfrm>
            <a:off x="3424574" y="2934868"/>
            <a:ext cx="576300" cy="0"/>
          </a:xfrm>
          <a:prstGeom prst="straightConnector1">
            <a:avLst/>
          </a:prstGeom>
          <a:noFill/>
          <a:ln cap="flat" cmpd="sng" w="28575">
            <a:solidFill>
              <a:srgbClr val="4F7BE8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065" name="Google Shape;1065;p74"/>
          <p:cNvCxnSpPr/>
          <p:nvPr/>
        </p:nvCxnSpPr>
        <p:spPr>
          <a:xfrm rot="10800000">
            <a:off x="3360119" y="1557976"/>
            <a:ext cx="0" cy="1266300"/>
          </a:xfrm>
          <a:prstGeom prst="straightConnector1">
            <a:avLst/>
          </a:prstGeom>
          <a:noFill/>
          <a:ln cap="flat" cmpd="sng" w="28575">
            <a:solidFill>
              <a:srgbClr val="4F7BE8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066" name="Google Shape;1066;p74"/>
          <p:cNvSpPr txBox="1"/>
          <p:nvPr/>
        </p:nvSpPr>
        <p:spPr>
          <a:xfrm>
            <a:off x="3543772" y="2603797"/>
            <a:ext cx="443700" cy="25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55°</a:t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67" name="Google Shape;1067;p74"/>
          <p:cNvSpPr txBox="1"/>
          <p:nvPr/>
        </p:nvSpPr>
        <p:spPr>
          <a:xfrm>
            <a:off x="3673430" y="1927207"/>
            <a:ext cx="819600" cy="25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 cm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aphicFrame>
        <p:nvGraphicFramePr>
          <p:cNvPr id="1068" name="Google Shape;1068;p74"/>
          <p:cNvGraphicFramePr/>
          <p:nvPr/>
        </p:nvGraphicFramePr>
        <p:xfrm>
          <a:off x="1485587" y="38976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{DFD2B2B9-F58E-49E7-A62B-16E62B9BE4A9}</a:tableStyleId>
              </a:tblPr>
              <a:tblGrid>
                <a:gridCol w="1369100"/>
                <a:gridCol w="1369100"/>
              </a:tblGrid>
              <a:tr h="2463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hypotenuse (hypotenuse)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>
                          <a:latin typeface="Kalam"/>
                          <a:ea typeface="Kalam"/>
                          <a:cs typeface="Kalam"/>
                          <a:sym typeface="Kalam"/>
                        </a:rPr>
                        <a:t>opposite (opposite)</a:t>
                      </a:r>
                      <a:endParaRPr sz="20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63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>
                          <a:solidFill>
                            <a:schemeClr val="dk1"/>
                          </a:solidFill>
                          <a:latin typeface="Kalam"/>
                          <a:ea typeface="Kalam"/>
                          <a:cs typeface="Kalam"/>
                          <a:sym typeface="Kalam"/>
                        </a:rPr>
                        <a:t>0.819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63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7.5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>
                          <a:latin typeface="Kalam"/>
                          <a:ea typeface="Kalam"/>
                          <a:cs typeface="Kalam"/>
                          <a:sym typeface="Kalam"/>
                        </a:rPr>
                        <a:t>6.1425</a:t>
                      </a:r>
                      <a:endParaRPr sz="20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069" name="Google Shape;1069;p74"/>
          <p:cNvSpPr/>
          <p:nvPr/>
        </p:nvSpPr>
        <p:spPr>
          <a:xfrm>
            <a:off x="1284112" y="4171976"/>
            <a:ext cx="143877" cy="549522"/>
          </a:xfrm>
          <a:custGeom>
            <a:rect b="b" l="l" r="r" t="t"/>
            <a:pathLst>
              <a:path extrusionOk="0" h="30529" w="2102">
                <a:moveTo>
                  <a:pt x="2102" y="0"/>
                </a:moveTo>
                <a:cubicBezTo>
                  <a:pt x="1752" y="2548"/>
                  <a:pt x="9" y="10201"/>
                  <a:pt x="1" y="15289"/>
                </a:cubicBezTo>
                <a:cubicBezTo>
                  <a:pt x="-7" y="20377"/>
                  <a:pt x="1711" y="27989"/>
                  <a:pt x="2053" y="30529"/>
                </a:cubicBezTo>
              </a:path>
            </a:pathLst>
          </a:cu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  <p:txBody>
          <a:bodyPr wrap="square">
            <a:normAutofit/>
          </a:bodyPr>
          <a:p/>
        </p:txBody>
      </p:sp>
      <p:graphicFrame>
        <p:nvGraphicFramePr>
          <p:cNvPr id="1070" name="Google Shape;1070;p74"/>
          <p:cNvGraphicFramePr/>
          <p:nvPr/>
        </p:nvGraphicFramePr>
        <p:xfrm>
          <a:off x="5764434" y="38976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{DFD2B2B9-F58E-49E7-A62B-16E62B9BE4A9}</a:tableStyleId>
              </a:tblPr>
              <a:tblGrid>
                <a:gridCol w="1369100"/>
                <a:gridCol w="1369100"/>
              </a:tblGrid>
              <a:tr h="2463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hypotenuse (hypotenuse)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>
                          <a:latin typeface="Kalam"/>
                          <a:ea typeface="Kalam"/>
                          <a:cs typeface="Kalam"/>
                          <a:sym typeface="Kalam"/>
                        </a:rPr>
                        <a:t>adjacent (adjacent)</a:t>
                      </a:r>
                      <a:endParaRPr sz="20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63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>
                          <a:solidFill>
                            <a:schemeClr val="dk1"/>
                          </a:solidFill>
                          <a:latin typeface="Kalam"/>
                          <a:ea typeface="Kalam"/>
                          <a:cs typeface="Kalam"/>
                          <a:sym typeface="Kalam"/>
                        </a:rPr>
                        <a:t>0.342</a:t>
                      </a:r>
                      <a:endParaRPr sz="2000">
                        <a:solidFill>
                          <a:schemeClr val="dk1"/>
                        </a:solidFill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63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18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>
                          <a:latin typeface="Kalam"/>
                          <a:ea typeface="Kalam"/>
                          <a:cs typeface="Kalam"/>
                          <a:sym typeface="Kalam"/>
                        </a:rPr>
                        <a:t>6.156</a:t>
                      </a:r>
                      <a:endParaRPr sz="20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071" name="Google Shape;1071;p74"/>
          <p:cNvSpPr/>
          <p:nvPr/>
        </p:nvSpPr>
        <p:spPr>
          <a:xfrm>
            <a:off x="5562960" y="4171976"/>
            <a:ext cx="143877" cy="549522"/>
          </a:xfrm>
          <a:custGeom>
            <a:rect b="b" l="l" r="r" t="t"/>
            <a:pathLst>
              <a:path extrusionOk="0" h="30529" w="2102">
                <a:moveTo>
                  <a:pt x="2102" y="0"/>
                </a:moveTo>
                <a:cubicBezTo>
                  <a:pt x="1752" y="2548"/>
                  <a:pt x="9" y="10201"/>
                  <a:pt x="1" y="15289"/>
                </a:cubicBezTo>
                <a:cubicBezTo>
                  <a:pt x="-7" y="20377"/>
                  <a:pt x="1711" y="27989"/>
                  <a:pt x="2053" y="30529"/>
                </a:cubicBezTo>
              </a:path>
            </a:pathLst>
          </a:cu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  <p:txBody>
          <a:bodyPr wrap="square">
            <a:normAutofit/>
          </a:bodyPr>
          <a:p/>
        </p:txBody>
      </p:sp>
      <p:sp>
        <p:nvSpPr>
          <p:cNvPr id="1072" name="Google Shape;1072;p74"/>
          <p:cNvSpPr/>
          <p:nvPr/>
        </p:nvSpPr>
        <p:spPr>
          <a:xfrm>
            <a:off x="4696550" y="4278435"/>
            <a:ext cx="808800" cy="336600"/>
          </a:xfrm>
          <a:prstGeom prst="rect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73" name="Google Shape;1073;p74"/>
          <p:cNvSpPr/>
          <p:nvPr/>
        </p:nvSpPr>
        <p:spPr>
          <a:xfrm>
            <a:off x="417725" y="4278435"/>
            <a:ext cx="808800" cy="336600"/>
          </a:xfrm>
          <a:prstGeom prst="rect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74" name="Google Shape;1074;p74"/>
          <p:cNvSpPr txBox="1"/>
          <p:nvPr/>
        </p:nvSpPr>
        <p:spPr>
          <a:xfrm>
            <a:off x="2290300" y="1881075"/>
            <a:ext cx="1049400" cy="69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sin(55°)</a:t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endParaRPr sz="17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0.819 cm</a:t>
            </a:r>
            <a:endParaRPr sz="19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075" name="Google Shape;1075;p74"/>
          <p:cNvSpPr txBox="1"/>
          <p:nvPr/>
        </p:nvSpPr>
        <p:spPr>
          <a:xfrm>
            <a:off x="3192250" y="3004526"/>
            <a:ext cx="1050300" cy="69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cos(55°)</a:t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endParaRPr sz="17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0.574 cm</a:t>
            </a:r>
            <a:endParaRPr sz="19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076" name="Google Shape;1076;p74"/>
          <p:cNvSpPr txBox="1"/>
          <p:nvPr/>
        </p:nvSpPr>
        <p:spPr>
          <a:xfrm>
            <a:off x="417725" y="4272177"/>
            <a:ext cx="808800" cy="336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× 7.5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077" name="Google Shape;1077;p74"/>
          <p:cNvSpPr/>
          <p:nvPr/>
        </p:nvSpPr>
        <p:spPr>
          <a:xfrm>
            <a:off x="2854675" y="4510389"/>
            <a:ext cx="1369200" cy="295500"/>
          </a:xfrm>
          <a:prstGeom prst="rect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78" name="Google Shape;1078;p74"/>
          <p:cNvSpPr/>
          <p:nvPr/>
        </p:nvSpPr>
        <p:spPr>
          <a:xfrm>
            <a:off x="7133500" y="4507529"/>
            <a:ext cx="1369200" cy="295500"/>
          </a:xfrm>
          <a:prstGeom prst="rect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79" name="Google Shape;1079;p74"/>
          <p:cNvSpPr txBox="1"/>
          <p:nvPr/>
        </p:nvSpPr>
        <p:spPr>
          <a:xfrm>
            <a:off x="4696550" y="4273580"/>
            <a:ext cx="808800" cy="336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× 18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080" name="Google Shape;1080;p74"/>
          <p:cNvSpPr/>
          <p:nvPr/>
        </p:nvSpPr>
        <p:spPr>
          <a:xfrm>
            <a:off x="4811701" y="2332693"/>
            <a:ext cx="993300" cy="692400"/>
          </a:xfrm>
          <a:prstGeom prst="rect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81" name="Google Shape;1081;p74"/>
          <p:cNvSpPr txBox="1"/>
          <p:nvPr/>
        </p:nvSpPr>
        <p:spPr>
          <a:xfrm>
            <a:off x="4752274" y="2312125"/>
            <a:ext cx="1050300" cy="69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cos(70°)</a:t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endParaRPr sz="17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0.342 cm</a:t>
            </a:r>
            <a:endParaRPr sz="1900">
              <a:latin typeface="Kalam"/>
              <a:ea typeface="Kalam"/>
              <a:cs typeface="Kalam"/>
              <a:sym typeface="Kalam"/>
            </a:endParaRPr>
          </a:p>
        </p:txBody>
      </p:sp>
      <p:grpSp>
        <p:nvGrpSpPr>
          <p:cNvPr id="1082" name="Google Shape;1082;p74"/>
          <p:cNvGrpSpPr/>
          <p:nvPr/>
        </p:nvGrpSpPr>
        <p:grpSpPr>
          <a:xfrm>
            <a:off x="5311169" y="2679397"/>
            <a:ext cx="1944017" cy="1280477"/>
            <a:chOff x="6842046" y="1993597"/>
            <a:chExt cx="1944017" cy="1280477"/>
          </a:xfrm>
        </p:grpSpPr>
        <p:sp>
          <p:nvSpPr>
            <p:cNvPr id="1083" name="Google Shape;1083;p74"/>
            <p:cNvSpPr/>
            <p:nvPr/>
          </p:nvSpPr>
          <p:spPr>
            <a:xfrm flipH="1">
              <a:off x="7537793" y="2812780"/>
              <a:ext cx="945600" cy="336600"/>
            </a:xfrm>
            <a:prstGeom prst="rect">
              <a:avLst/>
            </a:prstGeom>
            <a:noFill/>
            <a:ln cap="flat" cmpd="sng" w="285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84" name="Google Shape;1084;p74"/>
            <p:cNvSpPr/>
            <p:nvPr/>
          </p:nvSpPr>
          <p:spPr>
            <a:xfrm>
              <a:off x="6842046" y="2205008"/>
              <a:ext cx="946500" cy="946800"/>
            </a:xfrm>
            <a:prstGeom prst="arc">
              <a:avLst>
                <a:gd fmla="val 17926657" name="adj1"/>
                <a:gd fmla="val 21594277" name="adj2"/>
              </a:avLst>
            </a:prstGeom>
            <a:solidFill>
              <a:srgbClr val="EBEDFE"/>
            </a:solidFill>
            <a:ln cap="flat" cmpd="sng" w="2857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85" name="Google Shape;1085;p74"/>
            <p:cNvSpPr/>
            <p:nvPr/>
          </p:nvSpPr>
          <p:spPr>
            <a:xfrm flipH="1" rot="-9030190">
              <a:off x="7404655" y="2323030"/>
              <a:ext cx="1211880" cy="697889"/>
            </a:xfrm>
            <a:prstGeom prst="rtTriangle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86" name="Google Shape;1086;p74"/>
            <p:cNvSpPr/>
            <p:nvPr/>
          </p:nvSpPr>
          <p:spPr>
            <a:xfrm flipH="1" rot="7175625">
              <a:off x="7615171" y="2093668"/>
              <a:ext cx="126962" cy="126962"/>
            </a:xfrm>
            <a:prstGeom prst="rect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087" name="Google Shape;1087;p74"/>
            <p:cNvCxnSpPr/>
            <p:nvPr/>
          </p:nvCxnSpPr>
          <p:spPr>
            <a:xfrm flipH="1">
              <a:off x="7311329" y="2768324"/>
              <a:ext cx="1398600" cy="11100"/>
            </a:xfrm>
            <a:prstGeom prst="straightConnector1">
              <a:avLst/>
            </a:prstGeom>
            <a:noFill/>
            <a:ln cap="flat" cmpd="sng" w="28575">
              <a:solidFill>
                <a:srgbClr val="4F7BE8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1088" name="Google Shape;1088;p74"/>
            <p:cNvCxnSpPr/>
            <p:nvPr/>
          </p:nvCxnSpPr>
          <p:spPr>
            <a:xfrm flipH="1">
              <a:off x="7235363" y="1993597"/>
              <a:ext cx="343500" cy="607500"/>
            </a:xfrm>
            <a:prstGeom prst="straightConnector1">
              <a:avLst/>
            </a:prstGeom>
            <a:noFill/>
            <a:ln cap="flat" cmpd="sng" w="28575">
              <a:solidFill>
                <a:srgbClr val="4F7BE8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1089" name="Google Shape;1089;p74"/>
            <p:cNvCxnSpPr/>
            <p:nvPr/>
          </p:nvCxnSpPr>
          <p:spPr>
            <a:xfrm>
              <a:off x="7731263" y="1993597"/>
              <a:ext cx="1054800" cy="596700"/>
            </a:xfrm>
            <a:prstGeom prst="straightConnector1">
              <a:avLst/>
            </a:prstGeom>
            <a:noFill/>
            <a:ln cap="flat" cmpd="sng" w="28575">
              <a:solidFill>
                <a:srgbClr val="4F7BE8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sp>
          <p:nvSpPr>
            <p:cNvPr id="1090" name="Google Shape;1090;p74"/>
            <p:cNvSpPr txBox="1"/>
            <p:nvPr/>
          </p:nvSpPr>
          <p:spPr>
            <a:xfrm flipH="1">
              <a:off x="7345773" y="2442244"/>
              <a:ext cx="443700" cy="250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500">
                  <a:latin typeface="Lexend"/>
                  <a:ea typeface="Lexend"/>
                  <a:cs typeface="Lexend"/>
                  <a:sym typeface="Lexend"/>
                </a:rPr>
                <a:t>70°</a:t>
              </a:r>
              <a:endParaRPr sz="15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091" name="Google Shape;1091;p74"/>
          <p:cNvSpPr txBox="1"/>
          <p:nvPr/>
        </p:nvSpPr>
        <p:spPr>
          <a:xfrm>
            <a:off x="6020706" y="3546801"/>
            <a:ext cx="945600" cy="24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1 cm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092" name="Google Shape;1092;p74"/>
          <p:cNvGrpSpPr/>
          <p:nvPr/>
        </p:nvGrpSpPr>
        <p:grpSpPr>
          <a:xfrm>
            <a:off x="6269175" y="1228474"/>
            <a:ext cx="2554581" cy="1733667"/>
            <a:chOff x="4404075" y="1761874"/>
            <a:chExt cx="2554581" cy="1733667"/>
          </a:xfrm>
        </p:grpSpPr>
        <p:sp>
          <p:nvSpPr>
            <p:cNvPr id="1093" name="Google Shape;1093;p74"/>
            <p:cNvSpPr/>
            <p:nvPr/>
          </p:nvSpPr>
          <p:spPr>
            <a:xfrm>
              <a:off x="4404075" y="2107024"/>
              <a:ext cx="1131600" cy="1131900"/>
            </a:xfrm>
            <a:prstGeom prst="arc">
              <a:avLst>
                <a:gd fmla="val 17926657" name="adj1"/>
                <a:gd fmla="val 21594277" name="adj2"/>
              </a:avLst>
            </a:prstGeom>
            <a:solidFill>
              <a:srgbClr val="EBEDFE"/>
            </a:solidFill>
            <a:ln cap="flat" cmpd="sng" w="2857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94" name="Google Shape;1094;p74"/>
            <p:cNvSpPr/>
            <p:nvPr/>
          </p:nvSpPr>
          <p:spPr>
            <a:xfrm flipH="1" rot="7172173">
              <a:off x="5369681" y="1873090"/>
              <a:ext cx="194128" cy="194128"/>
            </a:xfrm>
            <a:prstGeom prst="rect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95" name="Google Shape;1095;p74"/>
            <p:cNvSpPr/>
            <p:nvPr/>
          </p:nvSpPr>
          <p:spPr>
            <a:xfrm flipH="1" rot="-9030721">
              <a:off x="5085708" y="2186325"/>
              <a:ext cx="1668085" cy="960931"/>
            </a:xfrm>
            <a:prstGeom prst="rtTriangle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096" name="Google Shape;1096;p74"/>
            <p:cNvCxnSpPr/>
            <p:nvPr/>
          </p:nvCxnSpPr>
          <p:spPr>
            <a:xfrm flipH="1">
              <a:off x="4957144" y="2761154"/>
              <a:ext cx="1925100" cy="15300"/>
            </a:xfrm>
            <a:prstGeom prst="straightConnector1">
              <a:avLst/>
            </a:prstGeom>
            <a:noFill/>
            <a:ln cap="flat" cmpd="sng" w="28575">
              <a:solidFill>
                <a:srgbClr val="4F7BE8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1097" name="Google Shape;1097;p74"/>
            <p:cNvCxnSpPr/>
            <p:nvPr/>
          </p:nvCxnSpPr>
          <p:spPr>
            <a:xfrm flipH="1">
              <a:off x="4881156" y="1761874"/>
              <a:ext cx="472800" cy="836400"/>
            </a:xfrm>
            <a:prstGeom prst="straightConnector1">
              <a:avLst/>
            </a:prstGeom>
            <a:noFill/>
            <a:ln cap="flat" cmpd="sng" w="28575">
              <a:solidFill>
                <a:srgbClr val="4F7BE8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1098" name="Google Shape;1098;p74"/>
            <p:cNvCxnSpPr/>
            <p:nvPr/>
          </p:nvCxnSpPr>
          <p:spPr>
            <a:xfrm>
              <a:off x="5506356" y="1761874"/>
              <a:ext cx="1452300" cy="821100"/>
            </a:xfrm>
            <a:prstGeom prst="straightConnector1">
              <a:avLst/>
            </a:prstGeom>
            <a:noFill/>
            <a:ln cap="flat" cmpd="sng" w="28575">
              <a:solidFill>
                <a:srgbClr val="4F7BE8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sp>
          <p:nvSpPr>
            <p:cNvPr id="1099" name="Google Shape;1099;p74"/>
            <p:cNvSpPr txBox="1"/>
            <p:nvPr/>
          </p:nvSpPr>
          <p:spPr>
            <a:xfrm flipH="1">
              <a:off x="5039368" y="2410767"/>
              <a:ext cx="443700" cy="250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300">
                  <a:latin typeface="Lexend"/>
                  <a:ea typeface="Lexend"/>
                  <a:cs typeface="Lexend"/>
                  <a:sym typeface="Lexend"/>
                </a:rPr>
                <a:t>70°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00" name="Google Shape;1100;p74"/>
            <p:cNvSpPr txBox="1"/>
            <p:nvPr/>
          </p:nvSpPr>
          <p:spPr>
            <a:xfrm flipH="1">
              <a:off x="5541688" y="2816850"/>
              <a:ext cx="738300" cy="250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300">
                  <a:latin typeface="Lexend"/>
                  <a:ea typeface="Lexend"/>
                  <a:cs typeface="Lexend"/>
                  <a:sym typeface="Lexend"/>
                </a:rPr>
                <a:t>18 cm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01" name="Google Shape;1101;p74"/>
            <p:cNvSpPr txBox="1"/>
            <p:nvPr/>
          </p:nvSpPr>
          <p:spPr>
            <a:xfrm>
              <a:off x="4617490" y="1869478"/>
              <a:ext cx="624300" cy="250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i="1" lang="en-GB" sz="22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c cm</a:t>
              </a:r>
              <a:r>
                <a:rPr lang="en-GB" sz="18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102" name="Google Shape;1102;p74"/>
          <p:cNvSpPr/>
          <p:nvPr/>
        </p:nvSpPr>
        <p:spPr>
          <a:xfrm flipH="1">
            <a:off x="986340" y="3130311"/>
            <a:ext cx="980700" cy="981000"/>
          </a:xfrm>
          <a:prstGeom prst="arc">
            <a:avLst>
              <a:gd fmla="val 17449468" name="adj1"/>
              <a:gd fmla="val 53074" name="adj2"/>
            </a:avLst>
          </a:prstGeom>
          <a:solidFill>
            <a:srgbClr val="EBEDFE"/>
          </a:solidFill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03" name="Google Shape;1103;p74"/>
          <p:cNvSpPr/>
          <p:nvPr/>
        </p:nvSpPr>
        <p:spPr>
          <a:xfrm flipH="1" rot="5400000">
            <a:off x="315919" y="2461586"/>
            <a:ext cx="1668300" cy="650100"/>
          </a:xfrm>
          <a:prstGeom prst="rtTriangle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104" name="Google Shape;1104;p74"/>
          <p:cNvCxnSpPr/>
          <p:nvPr/>
        </p:nvCxnSpPr>
        <p:spPr>
          <a:xfrm>
            <a:off x="901270" y="1876286"/>
            <a:ext cx="650100" cy="1668300"/>
          </a:xfrm>
          <a:prstGeom prst="straightConnector1">
            <a:avLst/>
          </a:prstGeom>
          <a:noFill/>
          <a:ln cap="flat" cmpd="sng" w="28575">
            <a:solidFill>
              <a:srgbClr val="4F7BE8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105" name="Google Shape;1105;p74"/>
          <p:cNvCxnSpPr/>
          <p:nvPr/>
        </p:nvCxnSpPr>
        <p:spPr>
          <a:xfrm>
            <a:off x="825070" y="3731367"/>
            <a:ext cx="650100" cy="0"/>
          </a:xfrm>
          <a:prstGeom prst="straightConnector1">
            <a:avLst/>
          </a:prstGeom>
          <a:noFill/>
          <a:ln cap="flat" cmpd="sng" w="28575">
            <a:solidFill>
              <a:srgbClr val="4F7BE8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106" name="Google Shape;1106;p74"/>
          <p:cNvCxnSpPr/>
          <p:nvPr/>
        </p:nvCxnSpPr>
        <p:spPr>
          <a:xfrm rot="10800000">
            <a:off x="714488" y="1952486"/>
            <a:ext cx="0" cy="1668300"/>
          </a:xfrm>
          <a:prstGeom prst="straightConnector1">
            <a:avLst/>
          </a:prstGeom>
          <a:noFill/>
          <a:ln cap="flat" cmpd="sng" w="28575">
            <a:solidFill>
              <a:srgbClr val="4F7BE8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107" name="Google Shape;1107;p74"/>
          <p:cNvSpPr txBox="1"/>
          <p:nvPr/>
        </p:nvSpPr>
        <p:spPr>
          <a:xfrm>
            <a:off x="1000002" y="3374142"/>
            <a:ext cx="443700" cy="25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55°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08" name="Google Shape;1108;p74"/>
          <p:cNvSpPr/>
          <p:nvPr/>
        </p:nvSpPr>
        <p:spPr>
          <a:xfrm flipH="1">
            <a:off x="825018" y="3533136"/>
            <a:ext cx="87600" cy="87600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09" name="Google Shape;1109;p74"/>
          <p:cNvSpPr txBox="1"/>
          <p:nvPr/>
        </p:nvSpPr>
        <p:spPr>
          <a:xfrm>
            <a:off x="1169151" y="2406475"/>
            <a:ext cx="738300" cy="25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7.5 cm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10" name="Google Shape;1110;p74"/>
          <p:cNvSpPr txBox="1"/>
          <p:nvPr/>
        </p:nvSpPr>
        <p:spPr>
          <a:xfrm>
            <a:off x="324901" y="2723600"/>
            <a:ext cx="359700" cy="25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b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cm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4" name="Shape 1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5" name="Google Shape;1115;p75"/>
          <p:cNvSpPr txBox="1"/>
          <p:nvPr>
            <p:ph type="title"/>
          </p:nvPr>
        </p:nvSpPr>
        <p:spPr>
          <a:xfrm>
            <a:off x="1224600" y="1466663"/>
            <a:ext cx="6850800" cy="563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Shaxda saamiga (Ratio tables) ee goobada cutubka (unit circle)</a:t>
            </a:r>
            <a:endParaRPr/>
          </a:p>
        </p:txBody>
      </p:sp>
      <p:sp>
        <p:nvSpPr>
          <p:cNvPr id="1116" name="Google Shape;1116;p75"/>
          <p:cNvSpPr txBox="1"/>
          <p:nvPr>
            <p:ph idx="3" type="title"/>
          </p:nvPr>
        </p:nvSpPr>
        <p:spPr>
          <a:xfrm>
            <a:off x="1224600" y="3160338"/>
            <a:ext cx="6850800" cy="536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Dhinaca ku xiga (adjacent) iyo jibaabka (hypotenuse)</a:t>
            </a:r>
            <a:endParaRPr/>
          </a:p>
        </p:txBody>
      </p:sp>
      <p:sp>
        <p:nvSpPr>
          <p:cNvPr id="1117" name="Google Shape;1117;p75"/>
          <p:cNvSpPr txBox="1"/>
          <p:nvPr>
            <p:ph idx="2" type="title"/>
          </p:nvPr>
        </p:nvSpPr>
        <p:spPr>
          <a:xfrm>
            <a:off x="1224600" y="2285700"/>
            <a:ext cx="6850800" cy="572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Dhinaca ka soo horjeeda (opposite) iyo jibaabka (hypotenuse)</a:t>
            </a:r>
            <a:endParaRPr/>
          </a:p>
        </p:txBody>
      </p:sp>
      <p:sp>
        <p:nvSpPr>
          <p:cNvPr id="1118" name="Google Shape;1118;p75"/>
          <p:cNvSpPr txBox="1"/>
          <p:nvPr>
            <p:ph idx="4" type="title"/>
          </p:nvPr>
        </p:nvSpPr>
        <p:spPr>
          <a:xfrm>
            <a:off x="1224600" y="3971414"/>
            <a:ext cx="6850800" cy="563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Isticmaalka xisaabiyaha (calculator) la'aanteed goobada cutubka (unit circle)</a:t>
            </a:r>
            <a:endParaRPr/>
          </a:p>
        </p:txBody>
      </p:sp>
      <p:sp>
        <p:nvSpPr>
          <p:cNvPr id="1119" name="Google Shape;1119;p75"/>
          <p:cNvSpPr txBox="1"/>
          <p:nvPr>
            <p:ph idx="5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Saamiyada sine iyo cosine (Sine and cosine ratios)</a:t>
            </a:r>
            <a:endParaRPr/>
          </a:p>
        </p:txBody>
      </p:sp>
      <p:pic>
        <p:nvPicPr>
          <p:cNvPr id="1120" name="Google Shape;1120;p7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8127" y="2348375"/>
            <a:ext cx="450575" cy="44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4" name="Shape 1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5" name="Google Shape;1125;p76"/>
          <p:cNvSpPr txBox="1"/>
          <p:nvPr/>
        </p:nvSpPr>
        <p:spPr>
          <a:xfrm>
            <a:off x="2576004" y="3062263"/>
            <a:ext cx="632700" cy="24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 cm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26" name="Google Shape;1126;p76"/>
          <p:cNvSpPr/>
          <p:nvPr/>
        </p:nvSpPr>
        <p:spPr>
          <a:xfrm>
            <a:off x="2525859" y="3015175"/>
            <a:ext cx="722700" cy="336600"/>
          </a:xfrm>
          <a:prstGeom prst="rect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27" name="Google Shape;1127;p76"/>
          <p:cNvSpPr/>
          <p:nvPr/>
        </p:nvSpPr>
        <p:spPr>
          <a:xfrm>
            <a:off x="7435875" y="3768100"/>
            <a:ext cx="1388700" cy="1388700"/>
          </a:xfrm>
          <a:prstGeom prst="arc">
            <a:avLst>
              <a:gd fmla="val 10771373" name="adj1"/>
              <a:gd fmla="val 13506230" name="adj2"/>
            </a:avLst>
          </a:prstGeom>
          <a:solidFill>
            <a:srgbClr val="EBEDFE"/>
          </a:solidFill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28" name="Google Shape;1128;p76"/>
          <p:cNvSpPr/>
          <p:nvPr/>
        </p:nvSpPr>
        <p:spPr>
          <a:xfrm>
            <a:off x="6069772" y="2391016"/>
            <a:ext cx="2084100" cy="2084100"/>
          </a:xfrm>
          <a:prstGeom prst="rtTriangle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29" name="Google Shape;1129;p76"/>
          <p:cNvSpPr/>
          <p:nvPr/>
        </p:nvSpPr>
        <p:spPr>
          <a:xfrm>
            <a:off x="2525579" y="3614009"/>
            <a:ext cx="1274100" cy="1274100"/>
          </a:xfrm>
          <a:prstGeom prst="arc">
            <a:avLst>
              <a:gd fmla="val 10771373" name="adj1"/>
              <a:gd fmla="val 13506230" name="adj2"/>
            </a:avLst>
          </a:prstGeom>
          <a:solidFill>
            <a:srgbClr val="EBEDFE"/>
          </a:solidFill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30" name="Google Shape;1130;p76"/>
          <p:cNvSpPr/>
          <p:nvPr/>
        </p:nvSpPr>
        <p:spPr>
          <a:xfrm>
            <a:off x="6069772" y="4076730"/>
            <a:ext cx="398100" cy="3981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131" name="Google Shape;1131;p76"/>
          <p:cNvCxnSpPr/>
          <p:nvPr/>
        </p:nvCxnSpPr>
        <p:spPr>
          <a:xfrm>
            <a:off x="6160170" y="2300620"/>
            <a:ext cx="2083800" cy="2083800"/>
          </a:xfrm>
          <a:prstGeom prst="straightConnector1">
            <a:avLst/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132" name="Google Shape;1132;p76"/>
          <p:cNvCxnSpPr/>
          <p:nvPr/>
        </p:nvCxnSpPr>
        <p:spPr>
          <a:xfrm>
            <a:off x="5903175" y="2391016"/>
            <a:ext cx="0" cy="2091300"/>
          </a:xfrm>
          <a:prstGeom prst="straightConnector1">
            <a:avLst/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133" name="Google Shape;1133;p76"/>
          <p:cNvSpPr txBox="1"/>
          <p:nvPr/>
        </p:nvSpPr>
        <p:spPr>
          <a:xfrm>
            <a:off x="7428625" y="4190075"/>
            <a:ext cx="530400" cy="26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35°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34" name="Google Shape;1134;p76"/>
          <p:cNvSpPr txBox="1"/>
          <p:nvPr/>
        </p:nvSpPr>
        <p:spPr>
          <a:xfrm>
            <a:off x="7220539" y="3080310"/>
            <a:ext cx="816600" cy="31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7.3 cm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35" name="Google Shape;1135;p76"/>
          <p:cNvSpPr txBox="1"/>
          <p:nvPr/>
        </p:nvSpPr>
        <p:spPr>
          <a:xfrm>
            <a:off x="5241125" y="3315475"/>
            <a:ext cx="632700" cy="24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y cm</a:t>
            </a:r>
            <a:r>
              <a:rPr lang="en-GB" sz="18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36" name="Google Shape;1136;p76"/>
          <p:cNvSpPr/>
          <p:nvPr/>
        </p:nvSpPr>
        <p:spPr>
          <a:xfrm>
            <a:off x="1566400" y="2646313"/>
            <a:ext cx="1614600" cy="1614600"/>
          </a:xfrm>
          <a:prstGeom prst="rtTriangle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37" name="Google Shape;1137;p76"/>
          <p:cNvSpPr txBox="1"/>
          <p:nvPr>
            <p:ph type="title"/>
          </p:nvPr>
        </p:nvSpPr>
        <p:spPr>
          <a:xfrm>
            <a:off x="324000" y="0"/>
            <a:ext cx="51147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Dhinaca ka soo horjeeda (opposite) iyo jibaabka (hypotenuse)</a:t>
            </a:r>
            <a:endParaRPr/>
          </a:p>
        </p:txBody>
      </p:sp>
      <p:grpSp>
        <p:nvGrpSpPr>
          <p:cNvPr id="1138" name="Google Shape;1138;p76"/>
          <p:cNvGrpSpPr/>
          <p:nvPr/>
        </p:nvGrpSpPr>
        <p:grpSpPr>
          <a:xfrm>
            <a:off x="4245410" y="704227"/>
            <a:ext cx="4037642" cy="1405105"/>
            <a:chOff x="4950696" y="682200"/>
            <a:chExt cx="3320975" cy="1767651"/>
          </a:xfrm>
        </p:grpSpPr>
        <p:pic>
          <p:nvPicPr>
            <p:cNvPr id="1139" name="Google Shape;1139;p76"/>
            <p:cNvPicPr preferRelativeResize="0"/>
            <p:nvPr/>
          </p:nvPicPr>
          <p:blipFill rotWithShape="1">
            <a:blip r:embed="rId3">
              <a:alphaModFix/>
            </a:blip>
            <a:srcRect b="43690" l="0" r="57905" t="0"/>
            <a:stretch/>
          </p:blipFill>
          <p:spPr>
            <a:xfrm>
              <a:off x="4950696" y="682200"/>
              <a:ext cx="3320975" cy="176765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40" name="Google Shape;1140;p76"/>
            <p:cNvSpPr txBox="1"/>
            <p:nvPr/>
          </p:nvSpPr>
          <p:spPr>
            <a:xfrm>
              <a:off x="5015206" y="696035"/>
              <a:ext cx="3024900" cy="1422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Waxaan u malaynayaa inaan qaab (pattern) arkay!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Waxaan haystaa laba saddex-xagal oo isku mid ah (similar triangles).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Midkood waa ka goobada cutubka (unit circle) oo jibaabkiisu (hypotenuse) yahay 1.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141" name="Google Shape;1141;p76"/>
          <p:cNvSpPr/>
          <p:nvPr/>
        </p:nvSpPr>
        <p:spPr>
          <a:xfrm>
            <a:off x="1566400" y="3952294"/>
            <a:ext cx="308400" cy="3084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142" name="Google Shape;1142;p76"/>
          <p:cNvCxnSpPr/>
          <p:nvPr/>
        </p:nvCxnSpPr>
        <p:spPr>
          <a:xfrm>
            <a:off x="1754503" y="2458211"/>
            <a:ext cx="1614300" cy="1614300"/>
          </a:xfrm>
          <a:prstGeom prst="straightConnector1">
            <a:avLst/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143" name="Google Shape;1143;p76"/>
          <p:cNvCxnSpPr/>
          <p:nvPr/>
        </p:nvCxnSpPr>
        <p:spPr>
          <a:xfrm>
            <a:off x="1378297" y="2646313"/>
            <a:ext cx="0" cy="1620300"/>
          </a:xfrm>
          <a:prstGeom prst="straightConnector1">
            <a:avLst/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144" name="Google Shape;1144;p76"/>
          <p:cNvSpPr txBox="1"/>
          <p:nvPr/>
        </p:nvSpPr>
        <p:spPr>
          <a:xfrm>
            <a:off x="2525586" y="4007950"/>
            <a:ext cx="486000" cy="24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35°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45" name="Google Shape;1145;p76"/>
          <p:cNvSpPr txBox="1"/>
          <p:nvPr/>
        </p:nvSpPr>
        <p:spPr>
          <a:xfrm>
            <a:off x="432787" y="3430200"/>
            <a:ext cx="945600" cy="24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sin(35°)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146" name="Google Shape;1146;p76"/>
          <p:cNvGrpSpPr/>
          <p:nvPr/>
        </p:nvGrpSpPr>
        <p:grpSpPr>
          <a:xfrm>
            <a:off x="3501925" y="2132300"/>
            <a:ext cx="1640399" cy="498127"/>
            <a:chOff x="5007400" y="2284700"/>
            <a:chExt cx="1640399" cy="498127"/>
          </a:xfrm>
        </p:grpSpPr>
        <p:sp>
          <p:nvSpPr>
            <p:cNvPr id="1147" name="Google Shape;1147;p76"/>
            <p:cNvSpPr/>
            <p:nvPr/>
          </p:nvSpPr>
          <p:spPr>
            <a:xfrm flipH="1" rot="-5400000">
              <a:off x="5735112" y="1870139"/>
              <a:ext cx="184976" cy="1640399"/>
            </a:xfrm>
            <a:custGeom>
              <a:rect b="b" l="l" r="r" t="t"/>
              <a:pathLst>
                <a:path extrusionOk="0" h="30529" w="2102">
                  <a:moveTo>
                    <a:pt x="2102" y="0"/>
                  </a:moveTo>
                  <a:cubicBezTo>
                    <a:pt x="1752" y="2548"/>
                    <a:pt x="9" y="10201"/>
                    <a:pt x="1" y="15289"/>
                  </a:cubicBezTo>
                  <a:cubicBezTo>
                    <a:pt x="-7" y="20377"/>
                    <a:pt x="1711" y="27989"/>
                    <a:pt x="2053" y="30529"/>
                  </a:cubicBezTo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round/>
              <a:headEnd len="med" w="med" type="none"/>
              <a:tailEnd len="med" w="med" type="triangle"/>
            </a:ln>
          </p:spPr>
          <p:txBody>
            <a:bodyPr/>
            <a:p/>
          </p:txBody>
        </p:sp>
        <p:sp>
          <p:nvSpPr>
            <p:cNvPr id="1148" name="Google Shape;1148;p76"/>
            <p:cNvSpPr txBox="1"/>
            <p:nvPr/>
          </p:nvSpPr>
          <p:spPr>
            <a:xfrm>
              <a:off x="5190550" y="2284700"/>
              <a:ext cx="12741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× 7.3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49" name="Google Shape;1149;p76"/>
          <p:cNvGrpSpPr/>
          <p:nvPr/>
        </p:nvGrpSpPr>
        <p:grpSpPr>
          <a:xfrm>
            <a:off x="8123750" y="1498639"/>
            <a:ext cx="696250" cy="911539"/>
            <a:chOff x="8123750" y="1498639"/>
            <a:chExt cx="696250" cy="911539"/>
          </a:xfrm>
        </p:grpSpPr>
        <p:pic>
          <p:nvPicPr>
            <p:cNvPr id="1150" name="Google Shape;1150;p76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8123750" y="1498639"/>
              <a:ext cx="696250" cy="6738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51" name="Google Shape;1151;p76"/>
            <p:cNvSpPr txBox="1"/>
            <p:nvPr/>
          </p:nvSpPr>
          <p:spPr>
            <a:xfrm>
              <a:off x="8201575" y="2132979"/>
              <a:ext cx="5406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non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Isra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152" name="Google Shape;1152;p76"/>
          <p:cNvSpPr/>
          <p:nvPr/>
        </p:nvSpPr>
        <p:spPr>
          <a:xfrm>
            <a:off x="7267509" y="3062541"/>
            <a:ext cx="722700" cy="336600"/>
          </a:xfrm>
          <a:prstGeom prst="rect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53" name="Google Shape;1153;p76"/>
          <p:cNvSpPr/>
          <p:nvPr/>
        </p:nvSpPr>
        <p:spPr>
          <a:xfrm>
            <a:off x="3799672" y="3260542"/>
            <a:ext cx="2017800" cy="349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7.3 × sin(35°) cm</a:t>
            </a:r>
            <a:r>
              <a:rPr lang="en-GB" sz="11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154" name="Google Shape;1154;p76"/>
          <p:cNvGrpSpPr/>
          <p:nvPr/>
        </p:nvGrpSpPr>
        <p:grpSpPr>
          <a:xfrm>
            <a:off x="4192650" y="674550"/>
            <a:ext cx="3975900" cy="1432200"/>
            <a:chOff x="-3281000" y="674550"/>
            <a:chExt cx="3975900" cy="1432200"/>
          </a:xfrm>
        </p:grpSpPr>
        <p:sp>
          <p:nvSpPr>
            <p:cNvPr id="1155" name="Google Shape;1155;p76"/>
            <p:cNvSpPr/>
            <p:nvPr/>
          </p:nvSpPr>
          <p:spPr>
            <a:xfrm>
              <a:off x="-3281000" y="674550"/>
              <a:ext cx="3975900" cy="14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grpSp>
          <p:nvGrpSpPr>
            <p:cNvPr id="1156" name="Google Shape;1156;p76"/>
            <p:cNvGrpSpPr/>
            <p:nvPr/>
          </p:nvGrpSpPr>
          <p:grpSpPr>
            <a:xfrm>
              <a:off x="-2564346" y="701628"/>
              <a:ext cx="3085970" cy="1405107"/>
              <a:chOff x="-3040274" y="701627"/>
              <a:chExt cx="4037642" cy="1405107"/>
            </a:xfrm>
          </p:grpSpPr>
          <p:pic>
            <p:nvPicPr>
              <p:cNvPr id="1157" name="Google Shape;1157;p76"/>
              <p:cNvPicPr preferRelativeResize="0"/>
              <p:nvPr/>
            </p:nvPicPr>
            <p:blipFill rotWithShape="1">
              <a:blip r:embed="rId3">
                <a:alphaModFix/>
              </a:blip>
              <a:srcRect b="43690" l="0" r="57905" t="0"/>
              <a:stretch/>
            </p:blipFill>
            <p:spPr>
              <a:xfrm>
                <a:off x="-3040274" y="701627"/>
                <a:ext cx="4037642" cy="1405107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158" name="Google Shape;1158;p76"/>
              <p:cNvSpPr txBox="1"/>
              <p:nvPr/>
            </p:nvSpPr>
            <p:spPr>
              <a:xfrm>
                <a:off x="-2913910" y="712625"/>
                <a:ext cx="3677700" cy="1130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rPr lang="en-GB" sz="1000">
                    <a:latin typeface="Lexend"/>
                    <a:ea typeface="Lexend"/>
                    <a:cs typeface="Lexend"/>
                    <a:sym typeface="Lexend"/>
                  </a:rPr>
                  <a:t>Marka qodobka (scale factor) u dhexeeya waa had iyo jeer jibaabka (hypotenuse) saddex-xagalka kale!</a:t>
                </a:r>
                <a:endParaRPr sz="1800"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</p:grpSp>
      <p:sp>
        <p:nvSpPr>
          <p:cNvPr id="1159" name="Google Shape;1159;p76"/>
          <p:cNvSpPr/>
          <p:nvPr/>
        </p:nvSpPr>
        <p:spPr>
          <a:xfrm>
            <a:off x="4513525" y="3288175"/>
            <a:ext cx="925200" cy="336600"/>
          </a:xfrm>
          <a:prstGeom prst="rect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160" name="Google Shape;1160;p76"/>
          <p:cNvGrpSpPr/>
          <p:nvPr/>
        </p:nvGrpSpPr>
        <p:grpSpPr>
          <a:xfrm>
            <a:off x="3799675" y="3256296"/>
            <a:ext cx="2017800" cy="402600"/>
            <a:chOff x="3799675" y="3898012"/>
            <a:chExt cx="2017800" cy="402600"/>
          </a:xfrm>
        </p:grpSpPr>
        <p:sp>
          <p:nvSpPr>
            <p:cNvPr id="1161" name="Google Shape;1161;p76"/>
            <p:cNvSpPr/>
            <p:nvPr/>
          </p:nvSpPr>
          <p:spPr>
            <a:xfrm>
              <a:off x="3799675" y="3898012"/>
              <a:ext cx="2017800" cy="4026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7.3 × 0.574 cm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62" name="Google Shape;1162;p76"/>
            <p:cNvSpPr/>
            <p:nvPr/>
          </p:nvSpPr>
          <p:spPr>
            <a:xfrm>
              <a:off x="4806025" y="3930975"/>
              <a:ext cx="632700" cy="336600"/>
            </a:xfrm>
            <a:prstGeom prst="rect">
              <a:avLst/>
            </a:prstGeom>
            <a:noFill/>
            <a:ln cap="flat" cmpd="sng" w="285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163" name="Google Shape;1163;p76"/>
          <p:cNvSpPr/>
          <p:nvPr/>
        </p:nvSpPr>
        <p:spPr>
          <a:xfrm>
            <a:off x="3979900" y="3231942"/>
            <a:ext cx="1837800" cy="449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4.1902 cm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164" name="Google Shape;1164;p76"/>
          <p:cNvGrpSpPr/>
          <p:nvPr/>
        </p:nvGrpSpPr>
        <p:grpSpPr>
          <a:xfrm>
            <a:off x="432772" y="657075"/>
            <a:ext cx="3820703" cy="1533742"/>
            <a:chOff x="432772" y="867358"/>
            <a:chExt cx="3820703" cy="1533742"/>
          </a:xfrm>
        </p:grpSpPr>
        <p:pic>
          <p:nvPicPr>
            <p:cNvPr id="1165" name="Google Shape;1165;p76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 flipH="1">
              <a:off x="533772" y="1558900"/>
              <a:ext cx="494349" cy="6089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66" name="Google Shape;1166;p76"/>
            <p:cNvSpPr txBox="1"/>
            <p:nvPr/>
          </p:nvSpPr>
          <p:spPr>
            <a:xfrm flipH="1">
              <a:off x="432772" y="2123900"/>
              <a:ext cx="6963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non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Yacquub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grpSp>
          <p:nvGrpSpPr>
            <p:cNvPr id="1167" name="Google Shape;1167;p76"/>
            <p:cNvGrpSpPr/>
            <p:nvPr/>
          </p:nvGrpSpPr>
          <p:grpSpPr>
            <a:xfrm flipH="1">
              <a:off x="894102" y="867358"/>
              <a:ext cx="3359373" cy="1388701"/>
              <a:chOff x="5015205" y="889298"/>
              <a:chExt cx="3256469" cy="1767695"/>
            </a:xfrm>
          </p:grpSpPr>
          <p:pic>
            <p:nvPicPr>
              <p:cNvPr id="1168" name="Google Shape;1168;p76"/>
              <p:cNvPicPr preferRelativeResize="0"/>
              <p:nvPr/>
            </p:nvPicPr>
            <p:blipFill rotWithShape="1">
              <a:blip r:embed="rId3">
                <a:alphaModFix/>
              </a:blip>
              <a:srcRect b="43690" l="0" r="57905" t="0"/>
              <a:stretch/>
            </p:blipFill>
            <p:spPr>
              <a:xfrm>
                <a:off x="5040821" y="889298"/>
                <a:ext cx="3230853" cy="176769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169" name="Google Shape;1169;p76"/>
              <p:cNvSpPr txBox="1"/>
              <p:nvPr/>
            </p:nvSpPr>
            <p:spPr>
              <a:xfrm>
                <a:off x="5015205" y="916093"/>
                <a:ext cx="3024900" cy="853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rPr lang="en-GB" sz="1000">
                    <a:latin typeface="Lexend"/>
                    <a:ea typeface="Lexend"/>
                    <a:cs typeface="Lexend"/>
                    <a:sym typeface="Lexend"/>
                  </a:rPr>
                  <a:t>Miyaanay macnaheedu in dhammaan dhinacyada kale ay sidoo kale lagu dhufto isla factor-ka (scale factor)?</a:t>
                </a:r>
                <a:endParaRPr sz="1800"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3" name="Shape 1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4" name="Google Shape;1174;p77"/>
          <p:cNvSpPr/>
          <p:nvPr/>
        </p:nvSpPr>
        <p:spPr>
          <a:xfrm>
            <a:off x="400373" y="3405483"/>
            <a:ext cx="794700" cy="336600"/>
          </a:xfrm>
          <a:prstGeom prst="rect">
            <a:avLst/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75" name="Google Shape;1175;p77"/>
          <p:cNvSpPr txBox="1"/>
          <p:nvPr/>
        </p:nvSpPr>
        <p:spPr>
          <a:xfrm>
            <a:off x="432875" y="1508300"/>
            <a:ext cx="8387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iyo xagal θ°,</a:t>
            </a:r>
            <a:r>
              <a:rPr i="1" lang="en-GB" sz="14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176" name="Google Shape;1176;p77"/>
          <p:cNvGrpSpPr/>
          <p:nvPr/>
        </p:nvGrpSpPr>
        <p:grpSpPr>
          <a:xfrm>
            <a:off x="2525859" y="3015175"/>
            <a:ext cx="5464350" cy="383966"/>
            <a:chOff x="2525859" y="3015175"/>
            <a:chExt cx="5464350" cy="383966"/>
          </a:xfrm>
        </p:grpSpPr>
        <p:sp>
          <p:nvSpPr>
            <p:cNvPr id="1177" name="Google Shape;1177;p77"/>
            <p:cNvSpPr/>
            <p:nvPr/>
          </p:nvSpPr>
          <p:spPr>
            <a:xfrm>
              <a:off x="7267509" y="3062541"/>
              <a:ext cx="722700" cy="336600"/>
            </a:xfrm>
            <a:prstGeom prst="rect">
              <a:avLst/>
            </a:prstGeom>
            <a:noFill/>
            <a:ln cap="flat" cmpd="sng" w="285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78" name="Google Shape;1178;p77"/>
            <p:cNvSpPr/>
            <p:nvPr/>
          </p:nvSpPr>
          <p:spPr>
            <a:xfrm>
              <a:off x="2525859" y="3015175"/>
              <a:ext cx="722700" cy="336600"/>
            </a:xfrm>
            <a:prstGeom prst="rect">
              <a:avLst/>
            </a:prstGeom>
            <a:noFill/>
            <a:ln cap="flat" cmpd="sng" w="285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179" name="Google Shape;1179;p77"/>
          <p:cNvSpPr txBox="1"/>
          <p:nvPr/>
        </p:nvSpPr>
        <p:spPr>
          <a:xfrm>
            <a:off x="2576004" y="3062263"/>
            <a:ext cx="632700" cy="24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1 cm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80" name="Google Shape;1180;p77"/>
          <p:cNvSpPr/>
          <p:nvPr/>
        </p:nvSpPr>
        <p:spPr>
          <a:xfrm>
            <a:off x="7435875" y="3768100"/>
            <a:ext cx="1388700" cy="1388700"/>
          </a:xfrm>
          <a:prstGeom prst="arc">
            <a:avLst>
              <a:gd fmla="val 10771373" name="adj1"/>
              <a:gd fmla="val 13506230" name="adj2"/>
            </a:avLst>
          </a:prstGeom>
          <a:solidFill>
            <a:srgbClr val="EBEDFE"/>
          </a:solidFill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81" name="Google Shape;1181;p77"/>
          <p:cNvSpPr/>
          <p:nvPr/>
        </p:nvSpPr>
        <p:spPr>
          <a:xfrm>
            <a:off x="2525579" y="3614009"/>
            <a:ext cx="1274100" cy="1274100"/>
          </a:xfrm>
          <a:prstGeom prst="arc">
            <a:avLst>
              <a:gd fmla="val 10771373" name="adj1"/>
              <a:gd fmla="val 13506230" name="adj2"/>
            </a:avLst>
          </a:prstGeom>
          <a:solidFill>
            <a:srgbClr val="EBEDFE"/>
          </a:solidFill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82" name="Google Shape;1182;p77"/>
          <p:cNvSpPr/>
          <p:nvPr/>
        </p:nvSpPr>
        <p:spPr>
          <a:xfrm>
            <a:off x="6069772" y="4076730"/>
            <a:ext cx="398100" cy="3981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183" name="Google Shape;1183;p77"/>
          <p:cNvCxnSpPr/>
          <p:nvPr/>
        </p:nvCxnSpPr>
        <p:spPr>
          <a:xfrm>
            <a:off x="6160170" y="2300620"/>
            <a:ext cx="2083800" cy="2083800"/>
          </a:xfrm>
          <a:prstGeom prst="straightConnector1">
            <a:avLst/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184" name="Google Shape;1184;p77"/>
          <p:cNvCxnSpPr/>
          <p:nvPr/>
        </p:nvCxnSpPr>
        <p:spPr>
          <a:xfrm>
            <a:off x="5903175" y="2391016"/>
            <a:ext cx="0" cy="2091300"/>
          </a:xfrm>
          <a:prstGeom prst="straightConnector1">
            <a:avLst/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185" name="Google Shape;1185;p77"/>
          <p:cNvSpPr txBox="1"/>
          <p:nvPr/>
        </p:nvSpPr>
        <p:spPr>
          <a:xfrm>
            <a:off x="7428625" y="4190075"/>
            <a:ext cx="530400" cy="26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θ</a:t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°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86" name="Google Shape;1186;p77"/>
          <p:cNvSpPr txBox="1"/>
          <p:nvPr/>
        </p:nvSpPr>
        <p:spPr>
          <a:xfrm>
            <a:off x="7220539" y="3080310"/>
            <a:ext cx="816600" cy="31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h cm</a:t>
            </a:r>
            <a:r>
              <a:rPr lang="en-GB" sz="18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87" name="Google Shape;1187;p77"/>
          <p:cNvSpPr txBox="1"/>
          <p:nvPr/>
        </p:nvSpPr>
        <p:spPr>
          <a:xfrm>
            <a:off x="5241125" y="3315475"/>
            <a:ext cx="632700" cy="24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y cm</a:t>
            </a:r>
            <a:r>
              <a:rPr lang="en-GB" sz="18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88" name="Google Shape;1188;p7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Dhinaca ka soo horjeeda iyo hypotenuse-ka</a:t>
            </a:r>
            <a:endParaRPr/>
          </a:p>
        </p:txBody>
      </p:sp>
      <p:sp>
        <p:nvSpPr>
          <p:cNvPr id="1189" name="Google Shape;1189;p77"/>
          <p:cNvSpPr txBox="1"/>
          <p:nvPr/>
        </p:nvSpPr>
        <p:spPr>
          <a:xfrm>
            <a:off x="432775" y="1786071"/>
            <a:ext cx="8387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markaas dhinaca ka soo horjeeda xagasha θ° wuxuu noqon doonaa h × sin(θ°).</a:t>
            </a:r>
            <a:r>
              <a:rPr i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i="1" lang="en-GB" sz="1400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solidFill>
                  <a:schemeClr val="accent5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i="1" lang="en-GB" sz="1400">
                <a:solidFill>
                  <a:schemeClr val="accent5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solidFill>
                  <a:schemeClr val="accent5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90" name="Google Shape;1190;p77"/>
          <p:cNvSpPr/>
          <p:nvPr/>
        </p:nvSpPr>
        <p:spPr>
          <a:xfrm>
            <a:off x="1566400" y="3952294"/>
            <a:ext cx="308400" cy="3084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191" name="Google Shape;1191;p77"/>
          <p:cNvCxnSpPr/>
          <p:nvPr/>
        </p:nvCxnSpPr>
        <p:spPr>
          <a:xfrm>
            <a:off x="1754503" y="2458211"/>
            <a:ext cx="1614300" cy="1614300"/>
          </a:xfrm>
          <a:prstGeom prst="straightConnector1">
            <a:avLst/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192" name="Google Shape;1192;p77"/>
          <p:cNvCxnSpPr/>
          <p:nvPr/>
        </p:nvCxnSpPr>
        <p:spPr>
          <a:xfrm>
            <a:off x="1378297" y="2646313"/>
            <a:ext cx="0" cy="1620300"/>
          </a:xfrm>
          <a:prstGeom prst="straightConnector1">
            <a:avLst/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193" name="Google Shape;1193;p77"/>
          <p:cNvSpPr txBox="1"/>
          <p:nvPr/>
        </p:nvSpPr>
        <p:spPr>
          <a:xfrm>
            <a:off x="2525586" y="4007950"/>
            <a:ext cx="486000" cy="24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θ</a:t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°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94" name="Google Shape;1194;p77"/>
          <p:cNvSpPr txBox="1"/>
          <p:nvPr/>
        </p:nvSpPr>
        <p:spPr>
          <a:xfrm>
            <a:off x="432787" y="3430200"/>
            <a:ext cx="945600" cy="24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sin(θ°)</a:t>
            </a:r>
            <a:r>
              <a:rPr i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195" name="Google Shape;1195;p77"/>
          <p:cNvGrpSpPr/>
          <p:nvPr/>
        </p:nvGrpSpPr>
        <p:grpSpPr>
          <a:xfrm>
            <a:off x="3501925" y="2360900"/>
            <a:ext cx="1640399" cy="498127"/>
            <a:chOff x="5007400" y="2284700"/>
            <a:chExt cx="1640399" cy="498127"/>
          </a:xfrm>
        </p:grpSpPr>
        <p:sp>
          <p:nvSpPr>
            <p:cNvPr id="1196" name="Google Shape;1196;p77"/>
            <p:cNvSpPr/>
            <p:nvPr/>
          </p:nvSpPr>
          <p:spPr>
            <a:xfrm flipH="1" rot="-5400000">
              <a:off x="5735112" y="1870139"/>
              <a:ext cx="184976" cy="1640399"/>
            </a:xfrm>
            <a:custGeom>
              <a:rect b="b" l="l" r="r" t="t"/>
              <a:pathLst>
                <a:path extrusionOk="0" h="30529" w="2102">
                  <a:moveTo>
                    <a:pt x="2102" y="0"/>
                  </a:moveTo>
                  <a:cubicBezTo>
                    <a:pt x="1752" y="2548"/>
                    <a:pt x="9" y="10201"/>
                    <a:pt x="1" y="15289"/>
                  </a:cubicBezTo>
                  <a:cubicBezTo>
                    <a:pt x="-7" y="20377"/>
                    <a:pt x="1711" y="27989"/>
                    <a:pt x="2053" y="30529"/>
                  </a:cubicBezTo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round/>
              <a:headEnd len="med" w="med" type="none"/>
              <a:tailEnd len="med" w="med" type="triangle"/>
            </a:ln>
          </p:spPr>
          <p:txBody>
            <a:bodyPr/>
            <a:p/>
          </p:txBody>
        </p:sp>
        <p:sp>
          <p:nvSpPr>
            <p:cNvPr id="1197" name="Google Shape;1197;p77"/>
            <p:cNvSpPr txBox="1"/>
            <p:nvPr/>
          </p:nvSpPr>
          <p:spPr>
            <a:xfrm>
              <a:off x="5190550" y="2284700"/>
              <a:ext cx="12741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700">
                  <a:latin typeface="Lexend"/>
                  <a:ea typeface="Lexend"/>
                  <a:cs typeface="Lexend"/>
                  <a:sym typeface="Lexend"/>
                </a:rPr>
                <a:t>× </a:t>
              </a:r>
              <a:r>
                <a:rPr i="1" lang="en-GB" sz="17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h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198" name="Google Shape;1198;p77"/>
          <p:cNvSpPr txBox="1"/>
          <p:nvPr/>
        </p:nvSpPr>
        <p:spPr>
          <a:xfrm>
            <a:off x="324000" y="610597"/>
            <a:ext cx="8496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Qaabka (pattern) Isra ay ogaatay wuxuu u shaqeeyaa dhammaan saddexagalka qumman (right-angled) ee la midka ah (similar) kan goobada halbeegga (unit circle).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99" name="Google Shape;1199;p77"/>
          <p:cNvSpPr txBox="1"/>
          <p:nvPr/>
        </p:nvSpPr>
        <p:spPr>
          <a:xfrm>
            <a:off x="432775" y="1170000"/>
            <a:ext cx="8387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Saddexagalkan wuxuu yeelan karaa hypotenuse dherer kasta (aan ku qoro h),</a:t>
            </a:r>
            <a:r>
              <a:rPr i="1" lang="en-GB" sz="14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00" name="Google Shape;1200;p77"/>
          <p:cNvSpPr/>
          <p:nvPr/>
        </p:nvSpPr>
        <p:spPr>
          <a:xfrm>
            <a:off x="3800267" y="3261103"/>
            <a:ext cx="2017800" cy="349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1800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>h × sin(θ°) cm</a:t>
            </a:r>
            <a:r>
              <a:rPr lang="en-GB" sz="1800">
                <a:solidFill>
                  <a:schemeClr val="accent5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i="1" lang="en-GB" sz="1800">
                <a:solidFill>
                  <a:schemeClr val="accent5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accent5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01" name="Google Shape;1201;p77"/>
          <p:cNvSpPr/>
          <p:nvPr/>
        </p:nvSpPr>
        <p:spPr>
          <a:xfrm>
            <a:off x="1566400" y="2646313"/>
            <a:ext cx="1614600" cy="1614600"/>
          </a:xfrm>
          <a:prstGeom prst="rtTriangle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02" name="Google Shape;1202;p77"/>
          <p:cNvSpPr/>
          <p:nvPr/>
        </p:nvSpPr>
        <p:spPr>
          <a:xfrm>
            <a:off x="6069772" y="2391016"/>
            <a:ext cx="2084100" cy="2084100"/>
          </a:xfrm>
          <a:prstGeom prst="rtTriangle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6" name="Shape 1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7" name="Google Shape;1207;p78"/>
          <p:cNvSpPr txBox="1"/>
          <p:nvPr/>
        </p:nvSpPr>
        <p:spPr>
          <a:xfrm>
            <a:off x="324000" y="610597"/>
            <a:ext cx="84960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Dhinaca ka soo horjeeda xagal (oo leh cabbir θ°) ee saddexagal qumman (right-angled) had iyo jeer waa sin(θ°) lagu dhuftay dhererka hypotenuse-ka.</a:t>
            </a:r>
            <a:r>
              <a:rPr i="1" lang="en-GB" sz="14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i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08" name="Google Shape;1208;p78"/>
          <p:cNvSpPr/>
          <p:nvPr/>
        </p:nvSpPr>
        <p:spPr>
          <a:xfrm>
            <a:off x="2361975" y="1340300"/>
            <a:ext cx="3021900" cy="437400"/>
          </a:xfrm>
          <a:prstGeom prst="rect">
            <a:avLst/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09" name="Google Shape;1209;p7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Dhinaca ka soo horjeeda iyo hypotenuse-ka</a:t>
            </a:r>
            <a:endParaRPr/>
          </a:p>
        </p:txBody>
      </p:sp>
      <p:sp>
        <p:nvSpPr>
          <p:cNvPr id="1210" name="Google Shape;1210;p78"/>
          <p:cNvSpPr txBox="1"/>
          <p:nvPr/>
        </p:nvSpPr>
        <p:spPr>
          <a:xfrm>
            <a:off x="2147250" y="1365913"/>
            <a:ext cx="3477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dhinaca ka soo horjeeda = h × sin(θ°)</a:t>
            </a:r>
            <a:r>
              <a:rPr i="1" lang="en-GB" sz="1400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solidFill>
                  <a:schemeClr val="accent5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i="1" lang="en-GB" sz="1400">
                <a:solidFill>
                  <a:schemeClr val="accent5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solidFill>
                  <a:schemeClr val="accent5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11" name="Google Shape;1211;p78"/>
          <p:cNvSpPr/>
          <p:nvPr/>
        </p:nvSpPr>
        <p:spPr>
          <a:xfrm>
            <a:off x="4616475" y="3768100"/>
            <a:ext cx="1388700" cy="1388700"/>
          </a:xfrm>
          <a:prstGeom prst="arc">
            <a:avLst>
              <a:gd fmla="val 10771373" name="adj1"/>
              <a:gd fmla="val 13506230" name="adj2"/>
            </a:avLst>
          </a:prstGeom>
          <a:solidFill>
            <a:srgbClr val="EBEDFE"/>
          </a:solidFill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12" name="Google Shape;1212;p78"/>
          <p:cNvSpPr/>
          <p:nvPr/>
        </p:nvSpPr>
        <p:spPr>
          <a:xfrm>
            <a:off x="3250372" y="4076730"/>
            <a:ext cx="398100" cy="3981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213" name="Google Shape;1213;p78"/>
          <p:cNvCxnSpPr/>
          <p:nvPr/>
        </p:nvCxnSpPr>
        <p:spPr>
          <a:xfrm>
            <a:off x="3340770" y="2300620"/>
            <a:ext cx="2083800" cy="20838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214" name="Google Shape;1214;p78"/>
          <p:cNvCxnSpPr/>
          <p:nvPr/>
        </p:nvCxnSpPr>
        <p:spPr>
          <a:xfrm>
            <a:off x="3083775" y="2391016"/>
            <a:ext cx="0" cy="20913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215" name="Google Shape;1215;p78"/>
          <p:cNvSpPr txBox="1"/>
          <p:nvPr/>
        </p:nvSpPr>
        <p:spPr>
          <a:xfrm>
            <a:off x="4609225" y="4190075"/>
            <a:ext cx="530400" cy="26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θ</a:t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°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16" name="Google Shape;1216;p78"/>
          <p:cNvSpPr txBox="1"/>
          <p:nvPr/>
        </p:nvSpPr>
        <p:spPr>
          <a:xfrm>
            <a:off x="4401139" y="3080310"/>
            <a:ext cx="816600" cy="31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h cm</a:t>
            </a:r>
            <a:r>
              <a:rPr lang="en-GB" sz="18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17" name="Google Shape;1217;p78"/>
          <p:cNvSpPr txBox="1"/>
          <p:nvPr/>
        </p:nvSpPr>
        <p:spPr>
          <a:xfrm>
            <a:off x="2421725" y="3315475"/>
            <a:ext cx="632700" cy="24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y cm</a:t>
            </a:r>
            <a:r>
              <a:rPr lang="en-GB" sz="18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18" name="Google Shape;1218;p78"/>
          <p:cNvSpPr/>
          <p:nvPr/>
        </p:nvSpPr>
        <p:spPr>
          <a:xfrm>
            <a:off x="980867" y="3261103"/>
            <a:ext cx="2017800" cy="349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h × sin(θ°) cm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i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19" name="Google Shape;1219;p78"/>
          <p:cNvSpPr/>
          <p:nvPr/>
        </p:nvSpPr>
        <p:spPr>
          <a:xfrm>
            <a:off x="3250372" y="2391016"/>
            <a:ext cx="2084100" cy="2084100"/>
          </a:xfrm>
          <a:prstGeom prst="rtTriangle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20" name="Google Shape;1220;p78"/>
          <p:cNvSpPr/>
          <p:nvPr/>
        </p:nvSpPr>
        <p:spPr>
          <a:xfrm flipH="1" rot="4995333">
            <a:off x="3774873" y="2973089"/>
            <a:ext cx="184979" cy="1513873"/>
          </a:xfrm>
          <a:custGeom>
            <a:rect b="b" l="l" r="r" t="t"/>
            <a:pathLst>
              <a:path extrusionOk="0" h="30529" w="2102">
                <a:moveTo>
                  <a:pt x="2102" y="0"/>
                </a:moveTo>
                <a:cubicBezTo>
                  <a:pt x="1752" y="2548"/>
                  <a:pt x="9" y="10201"/>
                  <a:pt x="1" y="15289"/>
                </a:cubicBezTo>
                <a:cubicBezTo>
                  <a:pt x="-7" y="20377"/>
                  <a:pt x="1711" y="27989"/>
                  <a:pt x="2053" y="30529"/>
                </a:cubicBez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round/>
            <a:headEnd len="med" w="med" type="none"/>
            <a:tailEnd len="med" w="med" type="triangle"/>
          </a:ln>
        </p:spPr>
        <p:txBody>
          <a:bodyPr wrap="square">
            <a:normAutofit/>
          </a:bodyPr>
          <a:p/>
        </p:txBody>
      </p:sp>
      <p:sp>
        <p:nvSpPr>
          <p:cNvPr id="1221" name="Google Shape;1221;p78"/>
          <p:cNvSpPr txBox="1"/>
          <p:nvPr/>
        </p:nvSpPr>
        <p:spPr>
          <a:xfrm>
            <a:off x="3149575" y="3417500"/>
            <a:ext cx="12741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>× sin(θ°)</a:t>
            </a:r>
            <a:r>
              <a:rPr i="1" lang="en-GB" sz="1800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000">
              <a:solidFill>
                <a:schemeClr val="accent5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pSp>
        <p:nvGrpSpPr>
          <p:cNvPr id="1222" name="Google Shape;1222;p78"/>
          <p:cNvGrpSpPr/>
          <p:nvPr/>
        </p:nvGrpSpPr>
        <p:grpSpPr>
          <a:xfrm>
            <a:off x="6047150" y="978051"/>
            <a:ext cx="2692675" cy="2439630"/>
            <a:chOff x="4294792" y="1026608"/>
            <a:chExt cx="4438231" cy="2630897"/>
          </a:xfrm>
        </p:grpSpPr>
        <p:pic>
          <p:nvPicPr>
            <p:cNvPr id="1223" name="Google Shape;1223;p78"/>
            <p:cNvPicPr preferRelativeResize="0"/>
            <p:nvPr/>
          </p:nvPicPr>
          <p:blipFill rotWithShape="1">
            <a:blip r:embed="rId3">
              <a:alphaModFix/>
            </a:blip>
            <a:srcRect b="43690" l="0" r="57905" t="0"/>
            <a:stretch/>
          </p:blipFill>
          <p:spPr>
            <a:xfrm>
              <a:off x="4294792" y="1026609"/>
              <a:ext cx="4438231" cy="263089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24" name="Google Shape;1224;p78"/>
            <p:cNvSpPr txBox="1"/>
            <p:nvPr/>
          </p:nvSpPr>
          <p:spPr>
            <a:xfrm>
              <a:off x="4449918" y="1026608"/>
              <a:ext cx="4051500" cy="2030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-GB" sz="14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Waxa kale oo aad ku heli kartaa natiijada isla markaas adiga oo tixgelinaya xiriirka isku dhufashada (multiplicative) ee u dhexeeya hypotenuse-ka iyo dhinacyada ka soo horjeeda.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25" name="Google Shape;1225;p78"/>
          <p:cNvGrpSpPr/>
          <p:nvPr/>
        </p:nvGrpSpPr>
        <p:grpSpPr>
          <a:xfrm>
            <a:off x="8123750" y="3165227"/>
            <a:ext cx="696250" cy="911539"/>
            <a:chOff x="8123750" y="2022227"/>
            <a:chExt cx="696250" cy="911539"/>
          </a:xfrm>
        </p:grpSpPr>
        <p:pic>
          <p:nvPicPr>
            <p:cNvPr id="1226" name="Google Shape;1226;p78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8123750" y="2022227"/>
              <a:ext cx="696250" cy="6738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27" name="Google Shape;1227;p78"/>
            <p:cNvSpPr txBox="1"/>
            <p:nvPr/>
          </p:nvSpPr>
          <p:spPr>
            <a:xfrm>
              <a:off x="8201575" y="2656566"/>
              <a:ext cx="5406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non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400">
                  <a:latin typeface="Lexend"/>
                  <a:ea typeface="Lexend"/>
                  <a:cs typeface="Lexend"/>
                  <a:sym typeface="Lexend"/>
                </a:rPr>
                <a:t>Isra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1" name="Shape 1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2" name="Google Shape;1232;p79"/>
          <p:cNvSpPr txBox="1"/>
          <p:nvPr/>
        </p:nvSpPr>
        <p:spPr>
          <a:xfrm>
            <a:off x="354250" y="1550400"/>
            <a:ext cx="46083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dhinaca ka soo horjeeda = × sin( )</a:t>
            </a:r>
            <a:r>
              <a:rPr i="1" lang="en-GB" sz="1100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solidFill>
                  <a:schemeClr val="accent5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solidFill>
                  <a:schemeClr val="accent5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233" name="Google Shape;1233;p79"/>
          <p:cNvGrpSpPr/>
          <p:nvPr/>
        </p:nvGrpSpPr>
        <p:grpSpPr>
          <a:xfrm>
            <a:off x="2435906" y="1582650"/>
            <a:ext cx="722700" cy="579697"/>
            <a:chOff x="2435906" y="1582650"/>
            <a:chExt cx="722700" cy="579697"/>
          </a:xfrm>
        </p:grpSpPr>
        <p:grpSp>
          <p:nvGrpSpPr>
            <p:cNvPr id="1234" name="Google Shape;1234;p79"/>
            <p:cNvGrpSpPr/>
            <p:nvPr/>
          </p:nvGrpSpPr>
          <p:grpSpPr>
            <a:xfrm>
              <a:off x="2675705" y="1919254"/>
              <a:ext cx="243093" cy="243093"/>
              <a:chOff x="1020916" y="1442088"/>
              <a:chExt cx="457200" cy="457200"/>
            </a:xfrm>
          </p:grpSpPr>
          <p:pic>
            <p:nvPicPr>
              <p:cNvPr id="1235" name="Google Shape;1235;p79"/>
              <p:cNvPicPr preferRelativeResize="0"/>
              <p:nvPr/>
            </p:nvPicPr>
            <p:blipFill>
              <a:blip r:embed="rId3">
                <a:alphaModFix/>
              </a:blip>
              <a:stretch>
                <a:fillRect/>
              </a:stretch>
            </p:blipFill>
            <p:spPr>
              <a:xfrm>
                <a:off x="1020916" y="1442088"/>
                <a:ext cx="457200" cy="45720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236" name="Google Shape;1236;p79"/>
              <p:cNvSpPr txBox="1"/>
              <p:nvPr/>
            </p:nvSpPr>
            <p:spPr>
              <a:xfrm>
                <a:off x="1045521" y="1451202"/>
                <a:ext cx="408000" cy="418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GB" sz="1100">
                    <a:solidFill>
                      <a:srgbClr val="FFFFFF"/>
                    </a:solidFill>
                    <a:latin typeface="Lexend"/>
                    <a:ea typeface="Lexend"/>
                    <a:cs typeface="Lexend"/>
                    <a:sym typeface="Lexend"/>
                  </a:rPr>
                  <a:t>a</a:t>
                </a:r>
                <a:endParaRPr b="1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sp>
          <p:nvSpPr>
            <p:cNvPr id="1237" name="Google Shape;1237;p79"/>
            <p:cNvSpPr/>
            <p:nvPr/>
          </p:nvSpPr>
          <p:spPr>
            <a:xfrm>
              <a:off x="2435906" y="1582650"/>
              <a:ext cx="722700" cy="336600"/>
            </a:xfrm>
            <a:prstGeom prst="rect">
              <a:avLst/>
            </a:prstGeom>
            <a:noFill/>
            <a:ln cap="flat" cmpd="sng" w="285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238" name="Google Shape;1238;p79"/>
          <p:cNvSpPr txBox="1"/>
          <p:nvPr/>
        </p:nvSpPr>
        <p:spPr>
          <a:xfrm>
            <a:off x="2548250" y="1597050"/>
            <a:ext cx="4980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46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239" name="Google Shape;1239;p79"/>
          <p:cNvSpPr/>
          <p:nvPr/>
        </p:nvSpPr>
        <p:spPr>
          <a:xfrm flipH="1">
            <a:off x="4958002" y="3864250"/>
            <a:ext cx="1072800" cy="1072500"/>
          </a:xfrm>
          <a:prstGeom prst="arc">
            <a:avLst>
              <a:gd fmla="val 10771373" name="adj1"/>
              <a:gd fmla="val 15020823" name="adj2"/>
            </a:avLst>
          </a:prstGeom>
          <a:solidFill>
            <a:srgbClr val="EBEDFE"/>
          </a:solidFill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240" name="Google Shape;1240;p79"/>
          <p:cNvGrpSpPr/>
          <p:nvPr/>
        </p:nvGrpSpPr>
        <p:grpSpPr>
          <a:xfrm>
            <a:off x="5493125" y="861300"/>
            <a:ext cx="3021900" cy="437400"/>
            <a:chOff x="5493125" y="861300"/>
            <a:chExt cx="3021900" cy="437400"/>
          </a:xfrm>
        </p:grpSpPr>
        <p:sp>
          <p:nvSpPr>
            <p:cNvPr id="1241" name="Google Shape;1241;p79"/>
            <p:cNvSpPr/>
            <p:nvPr/>
          </p:nvSpPr>
          <p:spPr>
            <a:xfrm>
              <a:off x="5493125" y="861300"/>
              <a:ext cx="3021900" cy="437400"/>
            </a:xfrm>
            <a:prstGeom prst="rect">
              <a:avLst/>
            </a:prstGeom>
            <a:noFill/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42" name="Google Shape;1242;p79"/>
            <p:cNvSpPr txBox="1"/>
            <p:nvPr/>
          </p:nvSpPr>
          <p:spPr>
            <a:xfrm>
              <a:off x="5493125" y="886925"/>
              <a:ext cx="30219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100">
                  <a:latin typeface="Lexend"/>
                  <a:ea typeface="Lexend"/>
                  <a:cs typeface="Lexend"/>
                  <a:sym typeface="Lexend"/>
                </a:rPr>
                <a:t>dhinaca ka soo horjeeda = h × sin(θ°)</a:t>
              </a:r>
              <a:r>
                <a:rPr i="1" lang="en-GB" sz="1100">
                  <a:solidFill>
                    <a:schemeClr val="accent5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/>
              </a:r>
              <a:r>
                <a:rPr lang="en-GB" sz="1100">
                  <a:solidFill>
                    <a:schemeClr val="accent5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r>
                <a:rPr lang="en-GB" sz="1100">
                  <a:solidFill>
                    <a:schemeClr val="accent5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/>
              </a:r>
              <a:r>
                <a:rPr i="1" lang="en-GB" sz="1100">
                  <a:solidFill>
                    <a:schemeClr val="accent5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r>
                <a:rPr lang="en-GB" sz="1100">
                  <a:solidFill>
                    <a:schemeClr val="accent5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r>
                <a:rPr lang="en-GB" sz="1100">
                  <a:solidFill>
                    <a:schemeClr val="accent5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/>
              </a:r>
              <a:r>
                <a:rPr lang="en-GB" sz="11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243" name="Google Shape;1243;p79"/>
          <p:cNvSpPr txBox="1"/>
          <p:nvPr/>
        </p:nvSpPr>
        <p:spPr>
          <a:xfrm>
            <a:off x="324000" y="610600"/>
            <a:ext cx="41595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Adigoo isticmaalaya xiriirkan, soo hel qiimaha (value) ay tahay in la geliyo meelahan bannaan.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44" name="Google Shape;1244;p7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Dhinaca ka soo horjeeda iyo hypotenuse-ka</a:t>
            </a:r>
            <a:endParaRPr/>
          </a:p>
        </p:txBody>
      </p:sp>
      <p:sp>
        <p:nvSpPr>
          <p:cNvPr id="1245" name="Google Shape;1245;p79"/>
          <p:cNvSpPr/>
          <p:nvPr/>
        </p:nvSpPr>
        <p:spPr>
          <a:xfrm>
            <a:off x="6173799" y="4201126"/>
            <a:ext cx="194100" cy="194100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246" name="Google Shape;1246;p79"/>
          <p:cNvGrpSpPr/>
          <p:nvPr/>
        </p:nvGrpSpPr>
        <p:grpSpPr>
          <a:xfrm>
            <a:off x="5427735" y="1796949"/>
            <a:ext cx="1050727" cy="2708751"/>
            <a:chOff x="-2106776" y="1405468"/>
            <a:chExt cx="1168643" cy="1791857"/>
          </a:xfrm>
        </p:grpSpPr>
        <p:sp>
          <p:nvSpPr>
            <p:cNvPr id="1247" name="Google Shape;1247;p79"/>
            <p:cNvSpPr/>
            <p:nvPr/>
          </p:nvSpPr>
          <p:spPr>
            <a:xfrm rot="-5400000">
              <a:off x="-2375725" y="1809575"/>
              <a:ext cx="1668300" cy="960900"/>
            </a:xfrm>
            <a:prstGeom prst="rtTriangle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248" name="Google Shape;1248;p79"/>
            <p:cNvCxnSpPr/>
            <p:nvPr/>
          </p:nvCxnSpPr>
          <p:spPr>
            <a:xfrm flipH="1">
              <a:off x="-2106776" y="1405468"/>
              <a:ext cx="960900" cy="1668300"/>
            </a:xfrm>
            <a:prstGeom prst="straightConnector1">
              <a:avLst/>
            </a:prstGeom>
            <a:noFill/>
            <a:ln cap="flat" cmpd="sng" w="28575">
              <a:solidFill>
                <a:srgbClr val="4F7BE8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1249" name="Google Shape;1249;p79"/>
            <p:cNvCxnSpPr/>
            <p:nvPr/>
          </p:nvCxnSpPr>
          <p:spPr>
            <a:xfrm rot="10800000">
              <a:off x="-2022025" y="3197326"/>
              <a:ext cx="960900" cy="0"/>
            </a:xfrm>
            <a:prstGeom prst="straightConnector1">
              <a:avLst/>
            </a:prstGeom>
            <a:noFill/>
            <a:ln cap="flat" cmpd="sng" w="28575">
              <a:solidFill>
                <a:srgbClr val="4F7BE8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1250" name="Google Shape;1250;p79"/>
            <p:cNvCxnSpPr/>
            <p:nvPr/>
          </p:nvCxnSpPr>
          <p:spPr>
            <a:xfrm rot="10800000">
              <a:off x="-938133" y="1455875"/>
              <a:ext cx="0" cy="1668300"/>
            </a:xfrm>
            <a:prstGeom prst="straightConnector1">
              <a:avLst/>
            </a:prstGeom>
            <a:noFill/>
            <a:ln cap="flat" cmpd="sng" w="28575">
              <a:solidFill>
                <a:srgbClr val="4F7BE8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</p:grpSp>
      <p:sp>
        <p:nvSpPr>
          <p:cNvPr id="1251" name="Google Shape;1251;p79"/>
          <p:cNvSpPr txBox="1"/>
          <p:nvPr/>
        </p:nvSpPr>
        <p:spPr>
          <a:xfrm flipH="1">
            <a:off x="5526301" y="4123861"/>
            <a:ext cx="530400" cy="26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75°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52" name="Google Shape;1252;p79"/>
          <p:cNvSpPr txBox="1"/>
          <p:nvPr/>
        </p:nvSpPr>
        <p:spPr>
          <a:xfrm>
            <a:off x="5081995" y="2878975"/>
            <a:ext cx="816600" cy="31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46 cm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53" name="Google Shape;1253;p79"/>
          <p:cNvSpPr txBox="1"/>
          <p:nvPr/>
        </p:nvSpPr>
        <p:spPr>
          <a:xfrm>
            <a:off x="6519709" y="2994875"/>
            <a:ext cx="980700" cy="31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dhinaca ka soo horjeeda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254" name="Google Shape;1254;p79"/>
          <p:cNvGrpSpPr/>
          <p:nvPr/>
        </p:nvGrpSpPr>
        <p:grpSpPr>
          <a:xfrm>
            <a:off x="3788850" y="1582650"/>
            <a:ext cx="666600" cy="579701"/>
            <a:chOff x="3788850" y="1582650"/>
            <a:chExt cx="666600" cy="579701"/>
          </a:xfrm>
        </p:grpSpPr>
        <p:grpSp>
          <p:nvGrpSpPr>
            <p:cNvPr id="1255" name="Google Shape;1255;p79"/>
            <p:cNvGrpSpPr/>
            <p:nvPr/>
          </p:nvGrpSpPr>
          <p:grpSpPr>
            <a:xfrm>
              <a:off x="4000605" y="1919258"/>
              <a:ext cx="243093" cy="243093"/>
              <a:chOff x="1020916" y="1442088"/>
              <a:chExt cx="457200" cy="457200"/>
            </a:xfrm>
          </p:grpSpPr>
          <p:pic>
            <p:nvPicPr>
              <p:cNvPr id="1256" name="Google Shape;1256;p79"/>
              <p:cNvPicPr preferRelativeResize="0"/>
              <p:nvPr/>
            </p:nvPicPr>
            <p:blipFill>
              <a:blip r:embed="rId3">
                <a:alphaModFix/>
              </a:blip>
              <a:stretch>
                <a:fillRect/>
              </a:stretch>
            </p:blipFill>
            <p:spPr>
              <a:xfrm>
                <a:off x="1020916" y="1442088"/>
                <a:ext cx="457200" cy="45720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257" name="Google Shape;1257;p79"/>
              <p:cNvSpPr txBox="1"/>
              <p:nvPr/>
            </p:nvSpPr>
            <p:spPr>
              <a:xfrm>
                <a:off x="1045521" y="1451202"/>
                <a:ext cx="408000" cy="418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GB" sz="1100">
                    <a:solidFill>
                      <a:srgbClr val="FFFFFF"/>
                    </a:solidFill>
                    <a:latin typeface="Lexend"/>
                    <a:ea typeface="Lexend"/>
                    <a:cs typeface="Lexend"/>
                    <a:sym typeface="Lexend"/>
                  </a:rPr>
                  <a:t>b</a:t>
                </a:r>
                <a:endParaRPr b="1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sp>
          <p:nvSpPr>
            <p:cNvPr id="1258" name="Google Shape;1258;p79"/>
            <p:cNvSpPr/>
            <p:nvPr/>
          </p:nvSpPr>
          <p:spPr>
            <a:xfrm>
              <a:off x="3788850" y="1582650"/>
              <a:ext cx="666600" cy="336600"/>
            </a:xfrm>
            <a:prstGeom prst="rect">
              <a:avLst/>
            </a:prstGeom>
            <a:noFill/>
            <a:ln cap="flat" cmpd="sng" w="285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259" name="Google Shape;1259;p79"/>
          <p:cNvSpPr txBox="1"/>
          <p:nvPr/>
        </p:nvSpPr>
        <p:spPr>
          <a:xfrm>
            <a:off x="3873150" y="1597050"/>
            <a:ext cx="4980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75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260" name="Google Shape;1260;p79"/>
          <p:cNvSpPr txBox="1"/>
          <p:nvPr/>
        </p:nvSpPr>
        <p:spPr>
          <a:xfrm>
            <a:off x="324000" y="3099825"/>
            <a:ext cx="41595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Sidaas awgeed, soo hel dhererka dhinaca ka soo horjeeda xagasha 75°.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61" name="Google Shape;1261;p79"/>
          <p:cNvSpPr txBox="1"/>
          <p:nvPr/>
        </p:nvSpPr>
        <p:spPr>
          <a:xfrm>
            <a:off x="1155225" y="3780000"/>
            <a:ext cx="3328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44.43 cm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5" name="Shape 1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6" name="Google Shape;1266;p8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Dhinaca ka soo horjeeda iyo hypotenuse-ka</a:t>
            </a:r>
            <a:endParaRPr/>
          </a:p>
        </p:txBody>
      </p:sp>
      <p:grpSp>
        <p:nvGrpSpPr>
          <p:cNvPr id="1267" name="Google Shape;1267;p80"/>
          <p:cNvGrpSpPr/>
          <p:nvPr/>
        </p:nvGrpSpPr>
        <p:grpSpPr>
          <a:xfrm flipH="1">
            <a:off x="893621" y="733261"/>
            <a:ext cx="4311565" cy="1364554"/>
            <a:chOff x="5015205" y="889298"/>
            <a:chExt cx="3256469" cy="1353456"/>
          </a:xfrm>
        </p:grpSpPr>
        <p:pic>
          <p:nvPicPr>
            <p:cNvPr id="1268" name="Google Shape;1268;p80"/>
            <p:cNvPicPr preferRelativeResize="0"/>
            <p:nvPr/>
          </p:nvPicPr>
          <p:blipFill rotWithShape="1">
            <a:blip r:embed="rId3">
              <a:alphaModFix/>
            </a:blip>
            <a:srcRect b="43690" l="0" r="57905" t="0"/>
            <a:stretch/>
          </p:blipFill>
          <p:spPr>
            <a:xfrm>
              <a:off x="5040821" y="889298"/>
              <a:ext cx="3230853" cy="135345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69" name="Google Shape;1269;p80"/>
            <p:cNvSpPr txBox="1"/>
            <p:nvPr/>
          </p:nvSpPr>
          <p:spPr>
            <a:xfrm>
              <a:off x="5015205" y="902464"/>
              <a:ext cx="3024900" cy="1089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500">
                  <a:latin typeface="Lexend"/>
                  <a:ea typeface="Lexend"/>
                  <a:cs typeface="Lexend"/>
                  <a:sym typeface="Lexend"/>
                </a:rPr>
                <a:t>Marka, waxaan heli karnaa dhererka dhinac kasta oo "ka soo horjeeda" haddii aan ognahay xagasha uu ka soo horjeedo iyo dhererka hypotenuse-ka…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270" name="Google Shape;1270;p80"/>
          <p:cNvSpPr/>
          <p:nvPr/>
        </p:nvSpPr>
        <p:spPr>
          <a:xfrm>
            <a:off x="2787675" y="3920500"/>
            <a:ext cx="1388700" cy="1388700"/>
          </a:xfrm>
          <a:prstGeom prst="arc">
            <a:avLst>
              <a:gd fmla="val 10771373" name="adj1"/>
              <a:gd fmla="val 13506230" name="adj2"/>
            </a:avLst>
          </a:prstGeom>
          <a:solidFill>
            <a:srgbClr val="EBEDFE"/>
          </a:solidFill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71" name="Google Shape;1271;p80"/>
          <p:cNvSpPr/>
          <p:nvPr/>
        </p:nvSpPr>
        <p:spPr>
          <a:xfrm>
            <a:off x="1421572" y="2543416"/>
            <a:ext cx="2084100" cy="2084100"/>
          </a:xfrm>
          <a:prstGeom prst="rtTriangle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72" name="Google Shape;1272;p80"/>
          <p:cNvSpPr/>
          <p:nvPr/>
        </p:nvSpPr>
        <p:spPr>
          <a:xfrm>
            <a:off x="1421572" y="4229130"/>
            <a:ext cx="398100" cy="3981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273" name="Google Shape;1273;p80"/>
          <p:cNvCxnSpPr/>
          <p:nvPr/>
        </p:nvCxnSpPr>
        <p:spPr>
          <a:xfrm>
            <a:off x="1511970" y="2453020"/>
            <a:ext cx="2083800" cy="2083800"/>
          </a:xfrm>
          <a:prstGeom prst="straightConnector1">
            <a:avLst/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274" name="Google Shape;1274;p80"/>
          <p:cNvCxnSpPr/>
          <p:nvPr/>
        </p:nvCxnSpPr>
        <p:spPr>
          <a:xfrm>
            <a:off x="1254975" y="2543416"/>
            <a:ext cx="0" cy="2091300"/>
          </a:xfrm>
          <a:prstGeom prst="straightConnector1">
            <a:avLst/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275" name="Google Shape;1275;p80"/>
          <p:cNvSpPr txBox="1"/>
          <p:nvPr/>
        </p:nvSpPr>
        <p:spPr>
          <a:xfrm>
            <a:off x="2780425" y="4342475"/>
            <a:ext cx="530400" cy="26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35°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76" name="Google Shape;1276;p80"/>
          <p:cNvSpPr txBox="1"/>
          <p:nvPr/>
        </p:nvSpPr>
        <p:spPr>
          <a:xfrm>
            <a:off x="2572339" y="3232710"/>
            <a:ext cx="816600" cy="31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7.3 cm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77" name="Google Shape;1277;p80"/>
          <p:cNvSpPr txBox="1"/>
          <p:nvPr/>
        </p:nvSpPr>
        <p:spPr>
          <a:xfrm>
            <a:off x="592925" y="3467875"/>
            <a:ext cx="632700" cy="24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y cm</a:t>
            </a:r>
            <a:r>
              <a:rPr lang="en-GB" sz="18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278" name="Google Shape;1278;p80"/>
          <p:cNvGrpSpPr/>
          <p:nvPr/>
        </p:nvGrpSpPr>
        <p:grpSpPr>
          <a:xfrm>
            <a:off x="883621" y="689925"/>
            <a:ext cx="4385404" cy="1436400"/>
            <a:chOff x="5817971" y="689925"/>
            <a:chExt cx="4385404" cy="1436400"/>
          </a:xfrm>
        </p:grpSpPr>
        <p:sp>
          <p:nvSpPr>
            <p:cNvPr id="1279" name="Google Shape;1279;p80"/>
            <p:cNvSpPr/>
            <p:nvPr/>
          </p:nvSpPr>
          <p:spPr>
            <a:xfrm>
              <a:off x="5817975" y="689925"/>
              <a:ext cx="4385400" cy="14364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grpSp>
          <p:nvGrpSpPr>
            <p:cNvPr id="1280" name="Google Shape;1280;p80"/>
            <p:cNvGrpSpPr/>
            <p:nvPr/>
          </p:nvGrpSpPr>
          <p:grpSpPr>
            <a:xfrm flipH="1">
              <a:off x="5817971" y="733261"/>
              <a:ext cx="4311565" cy="1364554"/>
              <a:chOff x="5015205" y="889298"/>
              <a:chExt cx="3256469" cy="1353456"/>
            </a:xfrm>
          </p:grpSpPr>
          <p:pic>
            <p:nvPicPr>
              <p:cNvPr id="1281" name="Google Shape;1281;p80"/>
              <p:cNvPicPr preferRelativeResize="0"/>
              <p:nvPr/>
            </p:nvPicPr>
            <p:blipFill rotWithShape="1">
              <a:blip r:embed="rId3">
                <a:alphaModFix/>
              </a:blip>
              <a:srcRect b="43690" l="0" r="57905" t="0"/>
              <a:stretch/>
            </p:blipFill>
            <p:spPr>
              <a:xfrm>
                <a:off x="5040821" y="889298"/>
                <a:ext cx="3230853" cy="1353456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282" name="Google Shape;1282;p80"/>
              <p:cNvSpPr txBox="1"/>
              <p:nvPr/>
            </p:nvSpPr>
            <p:spPr>
              <a:xfrm>
                <a:off x="5015205" y="902464"/>
                <a:ext cx="3024900" cy="1089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rPr lang="en-GB" sz="1500">
                    <a:latin typeface="Lexend"/>
                    <a:ea typeface="Lexend"/>
                    <a:cs typeface="Lexend"/>
                    <a:sym typeface="Lexend"/>
                  </a:rPr>
                  <a:t>…laakiin, ma suurtogal tahay in la helo dhererka hypotenuse-ka haddii aan ognahay xagal iyo dhererka dhinaca ka soo horjeeda?</a:t>
                </a:r>
                <a:r>
                  <a:rPr lang="en-GB" sz="1500">
                    <a:latin typeface="Lexend"/>
                    <a:ea typeface="Lexend"/>
                    <a:cs typeface="Lexend"/>
                    <a:sym typeface="Lexend"/>
                  </a:rPr>
                  <a:t/>
                </a:r>
                <a:endParaRPr sz="1800"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</p:grpSp>
      <p:pic>
        <p:nvPicPr>
          <p:cNvPr id="1283" name="Google Shape;1283;p8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flipH="1">
            <a:off x="533772" y="1424817"/>
            <a:ext cx="494349" cy="608925"/>
          </a:xfrm>
          <a:prstGeom prst="rect">
            <a:avLst/>
          </a:prstGeom>
          <a:noFill/>
          <a:ln>
            <a:noFill/>
          </a:ln>
        </p:spPr>
      </p:pic>
      <p:sp>
        <p:nvSpPr>
          <p:cNvPr id="1284" name="Google Shape;1284;p80"/>
          <p:cNvSpPr txBox="1"/>
          <p:nvPr/>
        </p:nvSpPr>
        <p:spPr>
          <a:xfrm flipH="1">
            <a:off x="432772" y="1989817"/>
            <a:ext cx="696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Yacquub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285" name="Google Shape;1285;p80"/>
          <p:cNvGrpSpPr/>
          <p:nvPr/>
        </p:nvGrpSpPr>
        <p:grpSpPr>
          <a:xfrm>
            <a:off x="4893100" y="2453020"/>
            <a:ext cx="3767350" cy="2856180"/>
            <a:chOff x="4893100" y="2453020"/>
            <a:chExt cx="3767350" cy="2856180"/>
          </a:xfrm>
        </p:grpSpPr>
        <p:sp>
          <p:nvSpPr>
            <p:cNvPr id="1286" name="Google Shape;1286;p80"/>
            <p:cNvSpPr/>
            <p:nvPr/>
          </p:nvSpPr>
          <p:spPr>
            <a:xfrm>
              <a:off x="7271750" y="3920500"/>
              <a:ext cx="1388700" cy="1388700"/>
            </a:xfrm>
            <a:prstGeom prst="arc">
              <a:avLst>
                <a:gd fmla="val 10771373" name="adj1"/>
                <a:gd fmla="val 13506230" name="adj2"/>
              </a:avLst>
            </a:prstGeom>
            <a:solidFill>
              <a:srgbClr val="EBEDFE"/>
            </a:solidFill>
            <a:ln cap="flat" cmpd="sng" w="2857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87" name="Google Shape;1287;p80"/>
            <p:cNvSpPr/>
            <p:nvPr/>
          </p:nvSpPr>
          <p:spPr>
            <a:xfrm>
              <a:off x="5905647" y="2543416"/>
              <a:ext cx="2084100" cy="2084100"/>
            </a:xfrm>
            <a:prstGeom prst="rtTriangle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88" name="Google Shape;1288;p80"/>
            <p:cNvSpPr/>
            <p:nvPr/>
          </p:nvSpPr>
          <p:spPr>
            <a:xfrm>
              <a:off x="5905647" y="4229130"/>
              <a:ext cx="398100" cy="398100"/>
            </a:xfrm>
            <a:prstGeom prst="rect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289" name="Google Shape;1289;p80"/>
            <p:cNvCxnSpPr/>
            <p:nvPr/>
          </p:nvCxnSpPr>
          <p:spPr>
            <a:xfrm>
              <a:off x="5996045" y="2453020"/>
              <a:ext cx="2083800" cy="2083800"/>
            </a:xfrm>
            <a:prstGeom prst="straightConnector1">
              <a:avLst/>
            </a:prstGeom>
            <a:noFill/>
            <a:ln cap="flat" cmpd="sng" w="28575">
              <a:solidFill>
                <a:schemeClr val="accent4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1290" name="Google Shape;1290;p80"/>
            <p:cNvCxnSpPr/>
            <p:nvPr/>
          </p:nvCxnSpPr>
          <p:spPr>
            <a:xfrm>
              <a:off x="5739050" y="2543416"/>
              <a:ext cx="0" cy="2091300"/>
            </a:xfrm>
            <a:prstGeom prst="straightConnector1">
              <a:avLst/>
            </a:prstGeom>
            <a:noFill/>
            <a:ln cap="flat" cmpd="sng" w="28575">
              <a:solidFill>
                <a:schemeClr val="accent4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sp>
          <p:nvSpPr>
            <p:cNvPr id="1291" name="Google Shape;1291;p80"/>
            <p:cNvSpPr txBox="1"/>
            <p:nvPr/>
          </p:nvSpPr>
          <p:spPr>
            <a:xfrm>
              <a:off x="7056414" y="3232710"/>
              <a:ext cx="816600" cy="312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i="1" lang="en-GB" sz="22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h cm</a:t>
              </a:r>
              <a:r>
                <a:rPr lang="en-GB" sz="18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92" name="Google Shape;1292;p80"/>
            <p:cNvSpPr txBox="1"/>
            <p:nvPr/>
          </p:nvSpPr>
          <p:spPr>
            <a:xfrm>
              <a:off x="7264500" y="4342475"/>
              <a:ext cx="530400" cy="264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500">
                  <a:latin typeface="Lexend"/>
                  <a:ea typeface="Lexend"/>
                  <a:cs typeface="Lexend"/>
                  <a:sym typeface="Lexend"/>
                </a:rPr>
                <a:t>35°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93" name="Google Shape;1293;p80"/>
            <p:cNvSpPr txBox="1"/>
            <p:nvPr/>
          </p:nvSpPr>
          <p:spPr>
            <a:xfrm>
              <a:off x="4893100" y="3467875"/>
              <a:ext cx="816600" cy="242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-GB" sz="15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10 cm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7" name="Shape 1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8" name="Google Shape;1298;p81"/>
          <p:cNvSpPr txBox="1"/>
          <p:nvPr/>
        </p:nvSpPr>
        <p:spPr>
          <a:xfrm>
            <a:off x="1401025" y="3441780"/>
            <a:ext cx="816600" cy="24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10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99" name="Google Shape;1299;p81"/>
          <p:cNvSpPr txBox="1"/>
          <p:nvPr/>
        </p:nvSpPr>
        <p:spPr>
          <a:xfrm>
            <a:off x="2383731" y="3397481"/>
            <a:ext cx="1194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= </a:t>
            </a:r>
            <a:r>
              <a:rPr i="1" lang="en-GB" sz="1100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>h</a:t>
            </a:r>
            <a:r>
              <a:rPr lang="en-GB" sz="1100">
                <a:solidFill>
                  <a:schemeClr val="accent5"/>
                </a:solidFill>
                <a:latin typeface="Lexend"/>
                <a:ea typeface="Lexend"/>
                <a:cs typeface="Lexend"/>
                <a:sym typeface="Lexend"/>
              </a:rPr>
              <a:t> × 0.574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00" name="Google Shape;1300;p81"/>
          <p:cNvSpPr/>
          <p:nvPr/>
        </p:nvSpPr>
        <p:spPr>
          <a:xfrm>
            <a:off x="1447984" y="2869838"/>
            <a:ext cx="722700" cy="336600"/>
          </a:xfrm>
          <a:prstGeom prst="rect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01" name="Google Shape;1301;p81"/>
          <p:cNvSpPr txBox="1"/>
          <p:nvPr/>
        </p:nvSpPr>
        <p:spPr>
          <a:xfrm>
            <a:off x="324000" y="1643813"/>
            <a:ext cx="8496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Waxaan tan ku samayn karnaa annagoo ku beddelaya qiimaha (value) la yaqaan ee saddex-xagalka, oo dib u habeyn ku sameynayna isla'egta aan ku dhammaanayno.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02" name="Google Shape;1302;p8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Dhinaca ka soo horjeeda iyo hypotenuse-ka</a:t>
            </a:r>
            <a:endParaRPr/>
          </a:p>
        </p:txBody>
      </p:sp>
      <p:sp>
        <p:nvSpPr>
          <p:cNvPr id="1303" name="Google Shape;1303;p81"/>
          <p:cNvSpPr/>
          <p:nvPr/>
        </p:nvSpPr>
        <p:spPr>
          <a:xfrm>
            <a:off x="7271750" y="3920500"/>
            <a:ext cx="1388700" cy="1388700"/>
          </a:xfrm>
          <a:prstGeom prst="arc">
            <a:avLst>
              <a:gd fmla="val 10771373" name="adj1"/>
              <a:gd fmla="val 13506230" name="adj2"/>
            </a:avLst>
          </a:prstGeom>
          <a:solidFill>
            <a:srgbClr val="EBEDFE"/>
          </a:solidFill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04" name="Google Shape;1304;p81"/>
          <p:cNvSpPr/>
          <p:nvPr/>
        </p:nvSpPr>
        <p:spPr>
          <a:xfrm>
            <a:off x="5905647" y="2543416"/>
            <a:ext cx="2084100" cy="2084100"/>
          </a:xfrm>
          <a:prstGeom prst="rtTriangle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05" name="Google Shape;1305;p81"/>
          <p:cNvSpPr/>
          <p:nvPr/>
        </p:nvSpPr>
        <p:spPr>
          <a:xfrm>
            <a:off x="5905647" y="4229130"/>
            <a:ext cx="398100" cy="3981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306" name="Google Shape;1306;p81"/>
          <p:cNvCxnSpPr/>
          <p:nvPr/>
        </p:nvCxnSpPr>
        <p:spPr>
          <a:xfrm>
            <a:off x="5739050" y="2543416"/>
            <a:ext cx="0" cy="2091300"/>
          </a:xfrm>
          <a:prstGeom prst="straightConnector1">
            <a:avLst/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307" name="Google Shape;1307;p81"/>
          <p:cNvSpPr txBox="1"/>
          <p:nvPr/>
        </p:nvSpPr>
        <p:spPr>
          <a:xfrm>
            <a:off x="7056414" y="3232710"/>
            <a:ext cx="816600" cy="31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h cm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08" name="Google Shape;1308;p81"/>
          <p:cNvSpPr txBox="1"/>
          <p:nvPr/>
        </p:nvSpPr>
        <p:spPr>
          <a:xfrm>
            <a:off x="7264500" y="4342475"/>
            <a:ext cx="530400" cy="26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35°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09" name="Google Shape;1309;p81"/>
          <p:cNvSpPr txBox="1"/>
          <p:nvPr/>
        </p:nvSpPr>
        <p:spPr>
          <a:xfrm>
            <a:off x="324000" y="610597"/>
            <a:ext cx="8496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Waa suurtogal in la helo dhererka hypotenuse-ka haddii aan ognahay: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10" name="Google Shape;1310;p81"/>
          <p:cNvSpPr txBox="1"/>
          <p:nvPr/>
        </p:nvSpPr>
        <p:spPr>
          <a:xfrm>
            <a:off x="4893100" y="3467875"/>
            <a:ext cx="816600" cy="24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10 cm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11" name="Google Shape;1311;p81"/>
          <p:cNvSpPr txBox="1"/>
          <p:nvPr/>
        </p:nvSpPr>
        <p:spPr>
          <a:xfrm>
            <a:off x="537275" y="1243075"/>
            <a:ext cx="8282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Lexend"/>
              <a:buChar char="●"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dhererka dhinaca ka soo horjeeda xagashan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12" name="Google Shape;1312;p81"/>
          <p:cNvSpPr txBox="1"/>
          <p:nvPr/>
        </p:nvSpPr>
        <p:spPr>
          <a:xfrm>
            <a:off x="537350" y="904775"/>
            <a:ext cx="8282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Lexend"/>
              <a:buChar char="●"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xagal kale oo ku yaal saddexagalka qumman (right-angled triangle)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13" name="Google Shape;1313;p81"/>
          <p:cNvSpPr txBox="1"/>
          <p:nvPr/>
        </p:nvSpPr>
        <p:spPr>
          <a:xfrm>
            <a:off x="2813031" y="4255299"/>
            <a:ext cx="816600" cy="24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= 17.42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14" name="Google Shape;1314;p81"/>
          <p:cNvSpPr txBox="1"/>
          <p:nvPr/>
        </p:nvSpPr>
        <p:spPr>
          <a:xfrm>
            <a:off x="790775" y="2396767"/>
            <a:ext cx="3000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dhinaca ka soo horjeeda (opposite side) = h × sin(θ°)</a:t>
            </a:r>
            <a:r>
              <a:rPr i="1" lang="en-GB" sz="1100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solidFill>
                  <a:schemeClr val="accent5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i="1" lang="en-GB" sz="1100">
                <a:solidFill>
                  <a:schemeClr val="accent5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accent5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15" name="Google Shape;1315;p81"/>
          <p:cNvSpPr/>
          <p:nvPr/>
        </p:nvSpPr>
        <p:spPr>
          <a:xfrm>
            <a:off x="4940059" y="3424903"/>
            <a:ext cx="722700" cy="336600"/>
          </a:xfrm>
          <a:prstGeom prst="rect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16" name="Google Shape;1316;p81"/>
          <p:cNvSpPr txBox="1"/>
          <p:nvPr/>
        </p:nvSpPr>
        <p:spPr>
          <a:xfrm>
            <a:off x="1401025" y="2912811"/>
            <a:ext cx="816600" cy="24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10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17" name="Google Shape;1317;p81"/>
          <p:cNvSpPr/>
          <p:nvPr/>
        </p:nvSpPr>
        <p:spPr>
          <a:xfrm>
            <a:off x="852665" y="2429750"/>
            <a:ext cx="1510500" cy="336600"/>
          </a:xfrm>
          <a:prstGeom prst="rect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318" name="Google Shape;1318;p81"/>
          <p:cNvGrpSpPr/>
          <p:nvPr/>
        </p:nvGrpSpPr>
        <p:grpSpPr>
          <a:xfrm>
            <a:off x="3300369" y="2410851"/>
            <a:ext cx="4432440" cy="2232224"/>
            <a:chOff x="3300369" y="2639451"/>
            <a:chExt cx="4432440" cy="2232224"/>
          </a:xfrm>
        </p:grpSpPr>
        <p:sp>
          <p:nvSpPr>
            <p:cNvPr id="1319" name="Google Shape;1319;p81"/>
            <p:cNvSpPr/>
            <p:nvPr/>
          </p:nvSpPr>
          <p:spPr>
            <a:xfrm>
              <a:off x="7317909" y="4535075"/>
              <a:ext cx="414900" cy="336600"/>
            </a:xfrm>
            <a:prstGeom prst="rect">
              <a:avLst/>
            </a:prstGeom>
            <a:noFill/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320" name="Google Shape;1320;p81"/>
            <p:cNvSpPr/>
            <p:nvPr/>
          </p:nvSpPr>
          <p:spPr>
            <a:xfrm>
              <a:off x="3300369" y="2639451"/>
              <a:ext cx="414900" cy="336600"/>
            </a:xfrm>
            <a:prstGeom prst="rect">
              <a:avLst/>
            </a:prstGeom>
            <a:noFill/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321" name="Google Shape;1321;p81"/>
          <p:cNvSpPr txBox="1"/>
          <p:nvPr/>
        </p:nvSpPr>
        <p:spPr>
          <a:xfrm>
            <a:off x="2352878" y="2864650"/>
            <a:ext cx="1558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= h × sin(35°)</a:t>
            </a:r>
            <a:r>
              <a:rPr i="1" lang="en-GB" sz="1100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solidFill>
                  <a:schemeClr val="accent5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solidFill>
                  <a:schemeClr val="accent5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22" name="Google Shape;1322;p81"/>
          <p:cNvSpPr/>
          <p:nvPr/>
        </p:nvSpPr>
        <p:spPr>
          <a:xfrm>
            <a:off x="3373009" y="2872213"/>
            <a:ext cx="414900" cy="336600"/>
          </a:xfrm>
          <a:prstGeom prst="rect">
            <a:avLst/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23" name="Google Shape;1323;p81"/>
          <p:cNvSpPr/>
          <p:nvPr/>
        </p:nvSpPr>
        <p:spPr>
          <a:xfrm>
            <a:off x="2944352" y="2869556"/>
            <a:ext cx="936300" cy="336600"/>
          </a:xfrm>
          <a:prstGeom prst="rect">
            <a:avLst/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24" name="Google Shape;1324;p81"/>
          <p:cNvSpPr/>
          <p:nvPr/>
        </p:nvSpPr>
        <p:spPr>
          <a:xfrm>
            <a:off x="2944351" y="3406250"/>
            <a:ext cx="653400" cy="336600"/>
          </a:xfrm>
          <a:prstGeom prst="rect">
            <a:avLst/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325" name="Google Shape;1325;p81"/>
          <p:cNvGrpSpPr/>
          <p:nvPr/>
        </p:nvGrpSpPr>
        <p:grpSpPr>
          <a:xfrm>
            <a:off x="1342781" y="3742992"/>
            <a:ext cx="940800" cy="367601"/>
            <a:chOff x="1120475" y="4863425"/>
            <a:chExt cx="940800" cy="367601"/>
          </a:xfrm>
        </p:grpSpPr>
        <p:sp>
          <p:nvSpPr>
            <p:cNvPr id="1326" name="Google Shape;1326;p81"/>
            <p:cNvSpPr txBox="1"/>
            <p:nvPr/>
          </p:nvSpPr>
          <p:spPr>
            <a:xfrm>
              <a:off x="1120475" y="4892326"/>
              <a:ext cx="9408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-GB" sz="1000">
                  <a:solidFill>
                    <a:schemeClr val="accent5"/>
                  </a:solidFill>
                  <a:latin typeface="Lexend"/>
                  <a:ea typeface="Lexend"/>
                  <a:cs typeface="Lexend"/>
                  <a:sym typeface="Lexend"/>
                </a:rPr>
                <a:t>0.574</a:t>
              </a:r>
              <a:endParaRPr sz="2200">
                <a:solidFill>
                  <a:schemeClr val="accent5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cxnSp>
          <p:nvCxnSpPr>
            <p:cNvPr id="1327" name="Google Shape;1327;p81"/>
            <p:cNvCxnSpPr/>
            <p:nvPr/>
          </p:nvCxnSpPr>
          <p:spPr>
            <a:xfrm>
              <a:off x="1269725" y="4863425"/>
              <a:ext cx="642300" cy="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328" name="Google Shape;1328;p81"/>
          <p:cNvGrpSpPr/>
          <p:nvPr/>
        </p:nvGrpSpPr>
        <p:grpSpPr>
          <a:xfrm>
            <a:off x="2800005" y="3742992"/>
            <a:ext cx="940800" cy="367601"/>
            <a:chOff x="1120475" y="4863425"/>
            <a:chExt cx="940800" cy="367601"/>
          </a:xfrm>
        </p:grpSpPr>
        <p:sp>
          <p:nvSpPr>
            <p:cNvPr id="1329" name="Google Shape;1329;p81"/>
            <p:cNvSpPr txBox="1"/>
            <p:nvPr/>
          </p:nvSpPr>
          <p:spPr>
            <a:xfrm>
              <a:off x="1120475" y="4892326"/>
              <a:ext cx="9408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-GB" sz="1000">
                  <a:solidFill>
                    <a:schemeClr val="accent5"/>
                  </a:solidFill>
                  <a:latin typeface="Lexend"/>
                  <a:ea typeface="Lexend"/>
                  <a:cs typeface="Lexend"/>
                  <a:sym typeface="Lexend"/>
                </a:rPr>
                <a:t>0.574</a:t>
              </a:r>
              <a:endParaRPr sz="2200">
                <a:solidFill>
                  <a:schemeClr val="accent5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cxnSp>
          <p:nvCxnSpPr>
            <p:cNvPr id="1330" name="Google Shape;1330;p81"/>
            <p:cNvCxnSpPr/>
            <p:nvPr/>
          </p:nvCxnSpPr>
          <p:spPr>
            <a:xfrm>
              <a:off x="1269725" y="4863425"/>
              <a:ext cx="642300" cy="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331" name="Google Shape;1331;p81"/>
          <p:cNvGrpSpPr/>
          <p:nvPr/>
        </p:nvGrpSpPr>
        <p:grpSpPr>
          <a:xfrm>
            <a:off x="1342781" y="4188275"/>
            <a:ext cx="1419153" cy="713100"/>
            <a:chOff x="1342781" y="4188275"/>
            <a:chExt cx="1419153" cy="713100"/>
          </a:xfrm>
        </p:grpSpPr>
        <p:sp>
          <p:nvSpPr>
            <p:cNvPr id="1332" name="Google Shape;1332;p81"/>
            <p:cNvSpPr txBox="1"/>
            <p:nvPr/>
          </p:nvSpPr>
          <p:spPr>
            <a:xfrm>
              <a:off x="1401025" y="4232561"/>
              <a:ext cx="816600" cy="242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10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333" name="Google Shape;1333;p81"/>
            <p:cNvSpPr txBox="1"/>
            <p:nvPr/>
          </p:nvSpPr>
          <p:spPr>
            <a:xfrm>
              <a:off x="2377935" y="4188275"/>
              <a:ext cx="3840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= </a:t>
              </a:r>
              <a:r>
                <a:rPr i="1" lang="en-GB" sz="1000">
                  <a:solidFill>
                    <a:schemeClr val="accent5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h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grpSp>
          <p:nvGrpSpPr>
            <p:cNvPr id="1334" name="Google Shape;1334;p81"/>
            <p:cNvGrpSpPr/>
            <p:nvPr/>
          </p:nvGrpSpPr>
          <p:grpSpPr>
            <a:xfrm>
              <a:off x="1342781" y="4533773"/>
              <a:ext cx="940800" cy="367601"/>
              <a:chOff x="1120475" y="4863425"/>
              <a:chExt cx="940800" cy="367601"/>
            </a:xfrm>
          </p:grpSpPr>
          <p:sp>
            <p:nvSpPr>
              <p:cNvPr id="1335" name="Google Shape;1335;p81"/>
              <p:cNvSpPr txBox="1"/>
              <p:nvPr/>
            </p:nvSpPr>
            <p:spPr>
              <a:xfrm>
                <a:off x="1120475" y="4892326"/>
                <a:ext cx="940800" cy="338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en-GB" sz="1000">
                    <a:solidFill>
                      <a:schemeClr val="accent5"/>
                    </a:solidFill>
                    <a:latin typeface="Lexend"/>
                    <a:ea typeface="Lexend"/>
                    <a:cs typeface="Lexend"/>
                    <a:sym typeface="Lexend"/>
                  </a:rPr>
                  <a:t>0.574</a:t>
                </a:r>
                <a:endParaRPr sz="2200">
                  <a:solidFill>
                    <a:schemeClr val="accent5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cxnSp>
            <p:nvCxnSpPr>
              <p:cNvPr id="1336" name="Google Shape;1336;p81"/>
              <p:cNvCxnSpPr/>
              <p:nvPr/>
            </p:nvCxnSpPr>
            <p:spPr>
              <a:xfrm>
                <a:off x="1269725" y="4863425"/>
                <a:ext cx="6423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sp>
        <p:nvSpPr>
          <p:cNvPr id="1337" name="Google Shape;1337;p81"/>
          <p:cNvSpPr txBox="1"/>
          <p:nvPr/>
        </p:nvSpPr>
        <p:spPr>
          <a:xfrm>
            <a:off x="7056429" y="3252526"/>
            <a:ext cx="1152900" cy="312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17.42 cm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338" name="Google Shape;1338;p81"/>
          <p:cNvCxnSpPr/>
          <p:nvPr/>
        </p:nvCxnSpPr>
        <p:spPr>
          <a:xfrm>
            <a:off x="5996045" y="2453020"/>
            <a:ext cx="2083800" cy="2083800"/>
          </a:xfrm>
          <a:prstGeom prst="straightConnector1">
            <a:avLst/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med" w="med" type="triangle"/>
            <a:tailEnd len="med" w="med" type="triangle"/>
          </a:ln>
        </p:spPr>
      </p:cxnSp>
      <p:grpSp>
        <p:nvGrpSpPr>
          <p:cNvPr id="1339" name="Google Shape;1339;p81"/>
          <p:cNvGrpSpPr/>
          <p:nvPr/>
        </p:nvGrpSpPr>
        <p:grpSpPr>
          <a:xfrm>
            <a:off x="2947250" y="3407575"/>
            <a:ext cx="657300" cy="711125"/>
            <a:chOff x="2947250" y="3407575"/>
            <a:chExt cx="657300" cy="711125"/>
          </a:xfrm>
        </p:grpSpPr>
        <p:cxnSp>
          <p:nvCxnSpPr>
            <p:cNvPr id="1340" name="Google Shape;1340;p81"/>
            <p:cNvCxnSpPr/>
            <p:nvPr/>
          </p:nvCxnSpPr>
          <p:spPr>
            <a:xfrm>
              <a:off x="2947250" y="3407575"/>
              <a:ext cx="657300" cy="33870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341" name="Google Shape;1341;p81"/>
            <p:cNvCxnSpPr/>
            <p:nvPr/>
          </p:nvCxnSpPr>
          <p:spPr>
            <a:xfrm>
              <a:off x="2947250" y="3780000"/>
              <a:ext cx="657300" cy="33870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5" name="Shape 1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6" name="Google Shape;1346;p82"/>
          <p:cNvSpPr txBox="1"/>
          <p:nvPr/>
        </p:nvSpPr>
        <p:spPr>
          <a:xfrm>
            <a:off x="354250" y="1550400"/>
            <a:ext cx="46083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= h × sin( )</a:t>
            </a:r>
            <a:r>
              <a:rPr i="1" lang="en-GB" sz="1100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solidFill>
                  <a:schemeClr val="accent5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solidFill>
                  <a:schemeClr val="accent5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347" name="Google Shape;1347;p82"/>
          <p:cNvGrpSpPr/>
          <p:nvPr/>
        </p:nvGrpSpPr>
        <p:grpSpPr>
          <a:xfrm>
            <a:off x="1860053" y="1581475"/>
            <a:ext cx="365100" cy="579701"/>
            <a:chOff x="2614778" y="1582646"/>
            <a:chExt cx="365100" cy="579701"/>
          </a:xfrm>
        </p:grpSpPr>
        <p:grpSp>
          <p:nvGrpSpPr>
            <p:cNvPr id="1348" name="Google Shape;1348;p82"/>
            <p:cNvGrpSpPr/>
            <p:nvPr/>
          </p:nvGrpSpPr>
          <p:grpSpPr>
            <a:xfrm>
              <a:off x="2675705" y="1919254"/>
              <a:ext cx="243093" cy="243093"/>
              <a:chOff x="1020916" y="1442088"/>
              <a:chExt cx="457200" cy="457200"/>
            </a:xfrm>
          </p:grpSpPr>
          <p:pic>
            <p:nvPicPr>
              <p:cNvPr id="1349" name="Google Shape;1349;p82"/>
              <p:cNvPicPr preferRelativeResize="0"/>
              <p:nvPr/>
            </p:nvPicPr>
            <p:blipFill>
              <a:blip r:embed="rId3">
                <a:alphaModFix/>
              </a:blip>
              <a:stretch>
                <a:fillRect/>
              </a:stretch>
            </p:blipFill>
            <p:spPr>
              <a:xfrm>
                <a:off x="1020916" y="1442088"/>
                <a:ext cx="457200" cy="45720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350" name="Google Shape;1350;p82"/>
              <p:cNvSpPr txBox="1"/>
              <p:nvPr/>
            </p:nvSpPr>
            <p:spPr>
              <a:xfrm>
                <a:off x="1045521" y="1451202"/>
                <a:ext cx="408000" cy="418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GB" sz="1000">
                    <a:solidFill>
                      <a:srgbClr val="FFFFFF"/>
                    </a:solidFill>
                    <a:latin typeface="Lexend"/>
                    <a:ea typeface="Lexend"/>
                    <a:cs typeface="Lexend"/>
                    <a:sym typeface="Lexend"/>
                  </a:rPr>
                  <a:t>a</a:t>
                </a:r>
                <a:endParaRPr b="1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sp>
          <p:nvSpPr>
            <p:cNvPr id="1351" name="Google Shape;1351;p82"/>
            <p:cNvSpPr/>
            <p:nvPr/>
          </p:nvSpPr>
          <p:spPr>
            <a:xfrm>
              <a:off x="2614778" y="1582646"/>
              <a:ext cx="365100" cy="336600"/>
            </a:xfrm>
            <a:prstGeom prst="rect">
              <a:avLst/>
            </a:prstGeom>
            <a:noFill/>
            <a:ln cap="flat" cmpd="sng" w="285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352" name="Google Shape;1352;p82"/>
          <p:cNvSpPr txBox="1"/>
          <p:nvPr/>
        </p:nvSpPr>
        <p:spPr>
          <a:xfrm>
            <a:off x="1793525" y="1595879"/>
            <a:ext cx="4980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46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353" name="Google Shape;1353;p82"/>
          <p:cNvSpPr/>
          <p:nvPr/>
        </p:nvSpPr>
        <p:spPr>
          <a:xfrm flipH="1">
            <a:off x="5948602" y="3864250"/>
            <a:ext cx="1072800" cy="1072500"/>
          </a:xfrm>
          <a:prstGeom prst="arc">
            <a:avLst>
              <a:gd fmla="val 10771373" name="adj1"/>
              <a:gd fmla="val 15020823" name="adj2"/>
            </a:avLst>
          </a:prstGeom>
          <a:solidFill>
            <a:srgbClr val="EBEDFE"/>
          </a:solidFill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354" name="Google Shape;1354;p82"/>
          <p:cNvGrpSpPr/>
          <p:nvPr/>
        </p:nvGrpSpPr>
        <p:grpSpPr>
          <a:xfrm>
            <a:off x="5493125" y="861300"/>
            <a:ext cx="3021900" cy="437400"/>
            <a:chOff x="5493125" y="861300"/>
            <a:chExt cx="3021900" cy="437400"/>
          </a:xfrm>
        </p:grpSpPr>
        <p:sp>
          <p:nvSpPr>
            <p:cNvPr id="1355" name="Google Shape;1355;p82"/>
            <p:cNvSpPr/>
            <p:nvPr/>
          </p:nvSpPr>
          <p:spPr>
            <a:xfrm>
              <a:off x="5493125" y="861300"/>
              <a:ext cx="3021900" cy="437400"/>
            </a:xfrm>
            <a:prstGeom prst="rect">
              <a:avLst/>
            </a:prstGeom>
            <a:noFill/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356" name="Google Shape;1356;p82"/>
            <p:cNvSpPr txBox="1"/>
            <p:nvPr/>
          </p:nvSpPr>
          <p:spPr>
            <a:xfrm>
              <a:off x="5493125" y="886925"/>
              <a:ext cx="30219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dhinaca ka soo horjeeda (opposite side) = h × sin(θ°)</a:t>
              </a:r>
              <a:r>
                <a:rPr i="1" lang="en-GB" sz="1000">
                  <a:solidFill>
                    <a:schemeClr val="accent5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/>
              </a:r>
              <a:r>
                <a:rPr lang="en-GB" sz="1000">
                  <a:solidFill>
                    <a:schemeClr val="accent5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r>
                <a:rPr lang="en-GB" sz="1000">
                  <a:solidFill>
                    <a:schemeClr val="accent5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/>
              </a:r>
              <a:r>
                <a:rPr i="1" lang="en-GB" sz="1000">
                  <a:solidFill>
                    <a:schemeClr val="accent5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r>
                <a:rPr lang="en-GB" sz="1000">
                  <a:solidFill>
                    <a:schemeClr val="accent5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r>
                <a:rPr lang="en-GB" sz="1000">
                  <a:solidFill>
                    <a:schemeClr val="accent5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/>
              </a: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357" name="Google Shape;1357;p82"/>
          <p:cNvSpPr txBox="1"/>
          <p:nvPr/>
        </p:nvSpPr>
        <p:spPr>
          <a:xfrm>
            <a:off x="324000" y="610600"/>
            <a:ext cx="41595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Adigoo isticmaalaya xiriirkan, hel qiimaha (values) ee waa in ay galaan meelahan bannaan.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58" name="Google Shape;1358;p8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Dhinaca ka soo horjeeda (opposite) iyo hypotenuse</a:t>
            </a:r>
            <a:endParaRPr/>
          </a:p>
        </p:txBody>
      </p:sp>
      <p:sp>
        <p:nvSpPr>
          <p:cNvPr id="1359" name="Google Shape;1359;p82"/>
          <p:cNvSpPr/>
          <p:nvPr/>
        </p:nvSpPr>
        <p:spPr>
          <a:xfrm>
            <a:off x="7164399" y="4201126"/>
            <a:ext cx="194100" cy="194100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360" name="Google Shape;1360;p82"/>
          <p:cNvGrpSpPr/>
          <p:nvPr/>
        </p:nvGrpSpPr>
        <p:grpSpPr>
          <a:xfrm>
            <a:off x="6418335" y="1796949"/>
            <a:ext cx="1050727" cy="2708751"/>
            <a:chOff x="-2106776" y="1405468"/>
            <a:chExt cx="1168643" cy="1791857"/>
          </a:xfrm>
        </p:grpSpPr>
        <p:sp>
          <p:nvSpPr>
            <p:cNvPr id="1361" name="Google Shape;1361;p82"/>
            <p:cNvSpPr/>
            <p:nvPr/>
          </p:nvSpPr>
          <p:spPr>
            <a:xfrm rot="-5400000">
              <a:off x="-2375725" y="1809575"/>
              <a:ext cx="1668300" cy="960900"/>
            </a:xfrm>
            <a:prstGeom prst="rtTriangle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362" name="Google Shape;1362;p82"/>
            <p:cNvCxnSpPr/>
            <p:nvPr/>
          </p:nvCxnSpPr>
          <p:spPr>
            <a:xfrm flipH="1">
              <a:off x="-2106776" y="1405468"/>
              <a:ext cx="960900" cy="1668300"/>
            </a:xfrm>
            <a:prstGeom prst="straightConnector1">
              <a:avLst/>
            </a:prstGeom>
            <a:noFill/>
            <a:ln cap="flat" cmpd="sng" w="28575">
              <a:solidFill>
                <a:srgbClr val="4F7BE8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1363" name="Google Shape;1363;p82"/>
            <p:cNvCxnSpPr/>
            <p:nvPr/>
          </p:nvCxnSpPr>
          <p:spPr>
            <a:xfrm rot="10800000">
              <a:off x="-2022025" y="3197326"/>
              <a:ext cx="960900" cy="0"/>
            </a:xfrm>
            <a:prstGeom prst="straightConnector1">
              <a:avLst/>
            </a:prstGeom>
            <a:noFill/>
            <a:ln cap="flat" cmpd="sng" w="28575">
              <a:solidFill>
                <a:srgbClr val="4F7BE8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1364" name="Google Shape;1364;p82"/>
            <p:cNvCxnSpPr/>
            <p:nvPr/>
          </p:nvCxnSpPr>
          <p:spPr>
            <a:xfrm rot="10800000">
              <a:off x="-938133" y="1455875"/>
              <a:ext cx="0" cy="1668300"/>
            </a:xfrm>
            <a:prstGeom prst="straightConnector1">
              <a:avLst/>
            </a:prstGeom>
            <a:noFill/>
            <a:ln cap="flat" cmpd="sng" w="28575">
              <a:solidFill>
                <a:srgbClr val="4F7BE8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</p:grpSp>
      <p:sp>
        <p:nvSpPr>
          <p:cNvPr id="1365" name="Google Shape;1365;p82"/>
          <p:cNvSpPr txBox="1"/>
          <p:nvPr/>
        </p:nvSpPr>
        <p:spPr>
          <a:xfrm flipH="1">
            <a:off x="6516901" y="4123861"/>
            <a:ext cx="530400" cy="26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75°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66" name="Google Shape;1366;p82"/>
          <p:cNvSpPr txBox="1"/>
          <p:nvPr/>
        </p:nvSpPr>
        <p:spPr>
          <a:xfrm>
            <a:off x="6072595" y="2878975"/>
            <a:ext cx="816600" cy="31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h cm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67" name="Google Shape;1367;p82"/>
          <p:cNvSpPr txBox="1"/>
          <p:nvPr/>
        </p:nvSpPr>
        <p:spPr>
          <a:xfrm>
            <a:off x="7481325" y="2994875"/>
            <a:ext cx="708300" cy="31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46 cm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368" name="Google Shape;1368;p82"/>
          <p:cNvGrpSpPr/>
          <p:nvPr/>
        </p:nvGrpSpPr>
        <p:grpSpPr>
          <a:xfrm>
            <a:off x="3316024" y="1581475"/>
            <a:ext cx="413700" cy="579705"/>
            <a:chOff x="3915303" y="1582646"/>
            <a:chExt cx="413700" cy="579705"/>
          </a:xfrm>
        </p:grpSpPr>
        <p:grpSp>
          <p:nvGrpSpPr>
            <p:cNvPr id="1369" name="Google Shape;1369;p82"/>
            <p:cNvGrpSpPr/>
            <p:nvPr/>
          </p:nvGrpSpPr>
          <p:grpSpPr>
            <a:xfrm>
              <a:off x="4000605" y="1919258"/>
              <a:ext cx="243093" cy="243093"/>
              <a:chOff x="1020916" y="1442088"/>
              <a:chExt cx="457200" cy="457200"/>
            </a:xfrm>
          </p:grpSpPr>
          <p:pic>
            <p:nvPicPr>
              <p:cNvPr id="1370" name="Google Shape;1370;p82"/>
              <p:cNvPicPr preferRelativeResize="0"/>
              <p:nvPr/>
            </p:nvPicPr>
            <p:blipFill>
              <a:blip r:embed="rId3">
                <a:alphaModFix/>
              </a:blip>
              <a:stretch>
                <a:fillRect/>
              </a:stretch>
            </p:blipFill>
            <p:spPr>
              <a:xfrm>
                <a:off x="1020916" y="1442088"/>
                <a:ext cx="457200" cy="45720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371" name="Google Shape;1371;p82"/>
              <p:cNvSpPr txBox="1"/>
              <p:nvPr/>
            </p:nvSpPr>
            <p:spPr>
              <a:xfrm>
                <a:off x="1045521" y="1451202"/>
                <a:ext cx="408000" cy="418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GB" sz="1000">
                    <a:solidFill>
                      <a:srgbClr val="FFFFFF"/>
                    </a:solidFill>
                    <a:latin typeface="Lexend"/>
                    <a:ea typeface="Lexend"/>
                    <a:cs typeface="Lexend"/>
                    <a:sym typeface="Lexend"/>
                  </a:rPr>
                  <a:t>b</a:t>
                </a:r>
                <a:endParaRPr b="1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sp>
          <p:nvSpPr>
            <p:cNvPr id="1372" name="Google Shape;1372;p82"/>
            <p:cNvSpPr/>
            <p:nvPr/>
          </p:nvSpPr>
          <p:spPr>
            <a:xfrm>
              <a:off x="3915303" y="1582646"/>
              <a:ext cx="413700" cy="336600"/>
            </a:xfrm>
            <a:prstGeom prst="rect">
              <a:avLst/>
            </a:prstGeom>
            <a:noFill/>
            <a:ln cap="flat" cmpd="sng" w="285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373" name="Google Shape;1373;p82"/>
          <p:cNvSpPr txBox="1"/>
          <p:nvPr/>
        </p:nvSpPr>
        <p:spPr>
          <a:xfrm>
            <a:off x="3273871" y="1595879"/>
            <a:ext cx="4980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75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grpSp>
        <p:nvGrpSpPr>
          <p:cNvPr id="1374" name="Google Shape;1374;p82"/>
          <p:cNvGrpSpPr/>
          <p:nvPr/>
        </p:nvGrpSpPr>
        <p:grpSpPr>
          <a:xfrm>
            <a:off x="324000" y="2584650"/>
            <a:ext cx="4565100" cy="678575"/>
            <a:chOff x="324000" y="2584650"/>
            <a:chExt cx="4565100" cy="678575"/>
          </a:xfrm>
        </p:grpSpPr>
        <p:sp>
          <p:nvSpPr>
            <p:cNvPr id="1375" name="Google Shape;1375;p82"/>
            <p:cNvSpPr txBox="1"/>
            <p:nvPr/>
          </p:nvSpPr>
          <p:spPr>
            <a:xfrm>
              <a:off x="989224" y="2924525"/>
              <a:ext cx="30540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46 = h × sin( 75 )</a:t>
              </a:r>
              <a:r>
                <a:rPr i="1" lang="en-GB" sz="1000">
                  <a:solidFill>
                    <a:schemeClr val="accent5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/>
              </a:r>
              <a:r>
                <a:rPr lang="en-GB" sz="1000">
                  <a:solidFill>
                    <a:schemeClr val="accent5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r>
                <a:rPr lang="en-GB" sz="1000">
                  <a:solidFill>
                    <a:schemeClr val="accent5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/>
              </a:r>
              <a:r>
                <a:rPr lang="en-GB" sz="1000">
                  <a:solidFill>
                    <a:schemeClr val="accent5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r>
                <a:rPr lang="en-GB" sz="1000">
                  <a:solidFill>
                    <a:schemeClr val="accent5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r>
                <a:rPr lang="en-GB" sz="1000">
                  <a:solidFill>
                    <a:schemeClr val="accent5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/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376" name="Google Shape;1376;p82"/>
            <p:cNvSpPr txBox="1"/>
            <p:nvPr/>
          </p:nvSpPr>
          <p:spPr>
            <a:xfrm>
              <a:off x="324000" y="2584650"/>
              <a:ext cx="45651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Waa maxay qiimaha (value) ee gala meelahan bannaan?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377" name="Google Shape;1377;p82"/>
          <p:cNvGrpSpPr/>
          <p:nvPr/>
        </p:nvGrpSpPr>
        <p:grpSpPr>
          <a:xfrm>
            <a:off x="1583900" y="3307773"/>
            <a:ext cx="816600" cy="672403"/>
            <a:chOff x="1583900" y="3307773"/>
            <a:chExt cx="816600" cy="672403"/>
          </a:xfrm>
        </p:grpSpPr>
        <p:grpSp>
          <p:nvGrpSpPr>
            <p:cNvPr id="1378" name="Google Shape;1378;p82"/>
            <p:cNvGrpSpPr/>
            <p:nvPr/>
          </p:nvGrpSpPr>
          <p:grpSpPr>
            <a:xfrm>
              <a:off x="1583905" y="3737083"/>
              <a:ext cx="243093" cy="243093"/>
              <a:chOff x="1020916" y="1442088"/>
              <a:chExt cx="457200" cy="457200"/>
            </a:xfrm>
          </p:grpSpPr>
          <p:pic>
            <p:nvPicPr>
              <p:cNvPr id="1379" name="Google Shape;1379;p82"/>
              <p:cNvPicPr preferRelativeResize="0"/>
              <p:nvPr/>
            </p:nvPicPr>
            <p:blipFill>
              <a:blip r:embed="rId3">
                <a:alphaModFix/>
              </a:blip>
              <a:stretch>
                <a:fillRect/>
              </a:stretch>
            </p:blipFill>
            <p:spPr>
              <a:xfrm>
                <a:off x="1020916" y="1442088"/>
                <a:ext cx="457200" cy="45720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380" name="Google Shape;1380;p82"/>
              <p:cNvSpPr txBox="1"/>
              <p:nvPr/>
            </p:nvSpPr>
            <p:spPr>
              <a:xfrm>
                <a:off x="1045521" y="1451202"/>
                <a:ext cx="408000" cy="418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GB" sz="1000">
                    <a:solidFill>
                      <a:srgbClr val="FFFFFF"/>
                    </a:solidFill>
                    <a:latin typeface="Lexend"/>
                    <a:ea typeface="Lexend"/>
                    <a:cs typeface="Lexend"/>
                    <a:sym typeface="Lexend"/>
                  </a:rPr>
                  <a:t>c</a:t>
                </a:r>
                <a:endParaRPr b="1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grpSp>
          <p:nvGrpSpPr>
            <p:cNvPr id="1381" name="Google Shape;1381;p82"/>
            <p:cNvGrpSpPr/>
            <p:nvPr/>
          </p:nvGrpSpPr>
          <p:grpSpPr>
            <a:xfrm>
              <a:off x="1583900" y="3307773"/>
              <a:ext cx="816600" cy="429302"/>
              <a:chOff x="1583900" y="3307773"/>
              <a:chExt cx="816600" cy="429302"/>
            </a:xfrm>
          </p:grpSpPr>
          <p:cxnSp>
            <p:nvCxnSpPr>
              <p:cNvPr id="1382" name="Google Shape;1382;p82"/>
              <p:cNvCxnSpPr/>
              <p:nvPr/>
            </p:nvCxnSpPr>
            <p:spPr>
              <a:xfrm>
                <a:off x="1671054" y="3307773"/>
                <a:ext cx="6423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1383" name="Google Shape;1383;p82"/>
              <p:cNvSpPr/>
              <p:nvPr/>
            </p:nvSpPr>
            <p:spPr>
              <a:xfrm>
                <a:off x="1583900" y="3400475"/>
                <a:ext cx="816600" cy="336600"/>
              </a:xfrm>
              <a:prstGeom prst="rect">
                <a:avLst/>
              </a:prstGeom>
              <a:noFill/>
              <a:ln cap="flat" cmpd="sng" w="28575">
                <a:solidFill>
                  <a:schemeClr val="accent3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</p:grpSp>
      <p:grpSp>
        <p:nvGrpSpPr>
          <p:cNvPr id="1384" name="Google Shape;1384;p82"/>
          <p:cNvGrpSpPr/>
          <p:nvPr/>
        </p:nvGrpSpPr>
        <p:grpSpPr>
          <a:xfrm>
            <a:off x="2982650" y="3307775"/>
            <a:ext cx="880800" cy="672401"/>
            <a:chOff x="2982650" y="3307775"/>
            <a:chExt cx="880800" cy="672401"/>
          </a:xfrm>
        </p:grpSpPr>
        <p:grpSp>
          <p:nvGrpSpPr>
            <p:cNvPr id="1385" name="Google Shape;1385;p82"/>
            <p:cNvGrpSpPr/>
            <p:nvPr/>
          </p:nvGrpSpPr>
          <p:grpSpPr>
            <a:xfrm>
              <a:off x="3591805" y="3737083"/>
              <a:ext cx="243093" cy="243093"/>
              <a:chOff x="1020916" y="1442088"/>
              <a:chExt cx="457200" cy="457200"/>
            </a:xfrm>
          </p:grpSpPr>
          <p:pic>
            <p:nvPicPr>
              <p:cNvPr id="1386" name="Google Shape;1386;p82"/>
              <p:cNvPicPr preferRelativeResize="0"/>
              <p:nvPr/>
            </p:nvPicPr>
            <p:blipFill>
              <a:blip r:embed="rId3">
                <a:alphaModFix/>
              </a:blip>
              <a:stretch>
                <a:fillRect/>
              </a:stretch>
            </p:blipFill>
            <p:spPr>
              <a:xfrm>
                <a:off x="1020916" y="1442088"/>
                <a:ext cx="457200" cy="45720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387" name="Google Shape;1387;p82"/>
              <p:cNvSpPr txBox="1"/>
              <p:nvPr/>
            </p:nvSpPr>
            <p:spPr>
              <a:xfrm>
                <a:off x="1045521" y="1451202"/>
                <a:ext cx="408000" cy="418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GB" sz="1000">
                    <a:solidFill>
                      <a:srgbClr val="FFFFFF"/>
                    </a:solidFill>
                    <a:latin typeface="Lexend"/>
                    <a:ea typeface="Lexend"/>
                    <a:cs typeface="Lexend"/>
                    <a:sym typeface="Lexend"/>
                  </a:rPr>
                  <a:t>d</a:t>
                </a:r>
                <a:endParaRPr b="1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grpSp>
          <p:nvGrpSpPr>
            <p:cNvPr id="1388" name="Google Shape;1388;p82"/>
            <p:cNvGrpSpPr/>
            <p:nvPr/>
          </p:nvGrpSpPr>
          <p:grpSpPr>
            <a:xfrm>
              <a:off x="2982650" y="3307775"/>
              <a:ext cx="880800" cy="429300"/>
              <a:chOff x="1572800" y="3307775"/>
              <a:chExt cx="880800" cy="429300"/>
            </a:xfrm>
          </p:grpSpPr>
          <p:cxnSp>
            <p:nvCxnSpPr>
              <p:cNvPr id="1389" name="Google Shape;1389;p82"/>
              <p:cNvCxnSpPr/>
              <p:nvPr/>
            </p:nvCxnSpPr>
            <p:spPr>
              <a:xfrm>
                <a:off x="1572800" y="3307775"/>
                <a:ext cx="8808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1390" name="Google Shape;1390;p82"/>
              <p:cNvSpPr/>
              <p:nvPr/>
            </p:nvSpPr>
            <p:spPr>
              <a:xfrm>
                <a:off x="1604900" y="3400475"/>
                <a:ext cx="816600" cy="336600"/>
              </a:xfrm>
              <a:prstGeom prst="rect">
                <a:avLst/>
              </a:prstGeom>
              <a:noFill/>
              <a:ln cap="flat" cmpd="sng" w="28575">
                <a:solidFill>
                  <a:schemeClr val="accent3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</p:grpSp>
      <p:sp>
        <p:nvSpPr>
          <p:cNvPr id="1391" name="Google Shape;1391;p82"/>
          <p:cNvSpPr txBox="1"/>
          <p:nvPr/>
        </p:nvSpPr>
        <p:spPr>
          <a:xfrm>
            <a:off x="1019225" y="4156980"/>
            <a:ext cx="44739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Waxaan isticmaali karnaa shaxda qiimaha (table of values) si aan u aragno in sin( 75 ) uu leeyahay qiime (value) ah 0.966</a:t>
            </a:r>
            <a:r>
              <a:rPr lang="en-GB" sz="1100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solidFill>
                  <a:schemeClr val="accent5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accent5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grpSp>
        <p:nvGrpSpPr>
          <p:cNvPr id="1392" name="Google Shape;1392;p82"/>
          <p:cNvGrpSpPr/>
          <p:nvPr/>
        </p:nvGrpSpPr>
        <p:grpSpPr>
          <a:xfrm>
            <a:off x="1638050" y="3307773"/>
            <a:ext cx="2225400" cy="414922"/>
            <a:chOff x="1638050" y="4298373"/>
            <a:chExt cx="2225400" cy="414922"/>
          </a:xfrm>
        </p:grpSpPr>
        <p:cxnSp>
          <p:nvCxnSpPr>
            <p:cNvPr id="1393" name="Google Shape;1393;p82"/>
            <p:cNvCxnSpPr/>
            <p:nvPr/>
          </p:nvCxnSpPr>
          <p:spPr>
            <a:xfrm>
              <a:off x="1671054" y="4298373"/>
              <a:ext cx="642300" cy="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394" name="Google Shape;1394;p82"/>
            <p:cNvCxnSpPr/>
            <p:nvPr/>
          </p:nvCxnSpPr>
          <p:spPr>
            <a:xfrm>
              <a:off x="2982650" y="4298375"/>
              <a:ext cx="880800" cy="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395" name="Google Shape;1395;p82"/>
            <p:cNvSpPr txBox="1"/>
            <p:nvPr/>
          </p:nvSpPr>
          <p:spPr>
            <a:xfrm>
              <a:off x="1638050" y="4405495"/>
              <a:ext cx="708300" cy="30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200">
                  <a:latin typeface="Kalam"/>
                  <a:ea typeface="Kalam"/>
                  <a:cs typeface="Kalam"/>
                  <a:sym typeface="Kalam"/>
                </a:rPr>
                <a:t>0.966</a:t>
              </a:r>
              <a:endParaRPr sz="2000">
                <a:latin typeface="Kalam"/>
                <a:ea typeface="Kalam"/>
                <a:cs typeface="Kalam"/>
                <a:sym typeface="Kalam"/>
              </a:endParaRPr>
            </a:p>
          </p:txBody>
        </p:sp>
        <p:sp>
          <p:nvSpPr>
            <p:cNvPr id="1396" name="Google Shape;1396;p82"/>
            <p:cNvSpPr txBox="1"/>
            <p:nvPr/>
          </p:nvSpPr>
          <p:spPr>
            <a:xfrm>
              <a:off x="3068900" y="4405495"/>
              <a:ext cx="708300" cy="30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200">
                  <a:latin typeface="Kalam"/>
                  <a:ea typeface="Kalam"/>
                  <a:cs typeface="Kalam"/>
                  <a:sym typeface="Kalam"/>
                </a:rPr>
                <a:t>0.966</a:t>
              </a:r>
              <a:endParaRPr sz="2000">
                <a:latin typeface="Kalam"/>
                <a:ea typeface="Kalam"/>
                <a:cs typeface="Kalam"/>
                <a:sym typeface="Kalam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0" name="Shape 1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1" name="Google Shape;1401;p83"/>
          <p:cNvSpPr/>
          <p:nvPr/>
        </p:nvSpPr>
        <p:spPr>
          <a:xfrm flipH="1">
            <a:off x="3423310" y="3303229"/>
            <a:ext cx="1108800" cy="1109100"/>
          </a:xfrm>
          <a:prstGeom prst="arc">
            <a:avLst>
              <a:gd fmla="val 21431706" name="adj1"/>
              <a:gd fmla="val 2341765" name="adj2"/>
            </a:avLst>
          </a:prstGeom>
          <a:solidFill>
            <a:srgbClr val="EBEDFE"/>
          </a:solidFill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02" name="Google Shape;1402;p83"/>
          <p:cNvSpPr txBox="1"/>
          <p:nvPr/>
        </p:nvSpPr>
        <p:spPr>
          <a:xfrm>
            <a:off x="3438684" y="3841037"/>
            <a:ext cx="417300" cy="23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55°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03" name="Google Shape;1403;p83"/>
          <p:cNvSpPr/>
          <p:nvPr/>
        </p:nvSpPr>
        <p:spPr>
          <a:xfrm flipH="1">
            <a:off x="4381776" y="2399226"/>
            <a:ext cx="1341900" cy="1341900"/>
          </a:xfrm>
          <a:prstGeom prst="arc">
            <a:avLst>
              <a:gd fmla="val 10771373" name="adj1"/>
              <a:gd fmla="val 13148850" name="adj2"/>
            </a:avLst>
          </a:prstGeom>
          <a:solidFill>
            <a:srgbClr val="EBEDFE"/>
          </a:solidFill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04" name="Google Shape;1404;p83"/>
          <p:cNvSpPr/>
          <p:nvPr/>
        </p:nvSpPr>
        <p:spPr>
          <a:xfrm flipH="1">
            <a:off x="5043741" y="1667423"/>
            <a:ext cx="1717500" cy="1411200"/>
          </a:xfrm>
          <a:prstGeom prst="rtTriangle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05" name="Google Shape;1405;p83"/>
          <p:cNvSpPr/>
          <p:nvPr/>
        </p:nvSpPr>
        <p:spPr>
          <a:xfrm rot="5400000">
            <a:off x="6160333" y="3880500"/>
            <a:ext cx="1761000" cy="1761000"/>
          </a:xfrm>
          <a:prstGeom prst="arc">
            <a:avLst>
              <a:gd fmla="val 5394639" name="adj1"/>
              <a:gd fmla="val 7194094" name="adj2"/>
            </a:avLst>
          </a:prstGeom>
          <a:solidFill>
            <a:srgbClr val="EBEDFE"/>
          </a:solidFill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06" name="Google Shape;1406;p83"/>
          <p:cNvSpPr/>
          <p:nvPr/>
        </p:nvSpPr>
        <p:spPr>
          <a:xfrm>
            <a:off x="5385141" y="3804832"/>
            <a:ext cx="1668300" cy="960900"/>
          </a:xfrm>
          <a:prstGeom prst="rtTriangle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07" name="Google Shape;1407;p83"/>
          <p:cNvSpPr/>
          <p:nvPr/>
        </p:nvSpPr>
        <p:spPr>
          <a:xfrm>
            <a:off x="3594600" y="2574901"/>
            <a:ext cx="1245000" cy="1245000"/>
          </a:xfrm>
          <a:prstGeom prst="arc">
            <a:avLst>
              <a:gd fmla="val 10771373" name="adj1"/>
              <a:gd fmla="val 13506230" name="adj2"/>
            </a:avLst>
          </a:prstGeom>
          <a:solidFill>
            <a:srgbClr val="EBEDFE"/>
          </a:solidFill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08" name="Google Shape;1408;p83"/>
          <p:cNvSpPr/>
          <p:nvPr/>
        </p:nvSpPr>
        <p:spPr>
          <a:xfrm>
            <a:off x="2550189" y="1521585"/>
            <a:ext cx="1686000" cy="1686000"/>
          </a:xfrm>
          <a:prstGeom prst="rtTriangle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09" name="Google Shape;1409;p83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Dhinaca ka soo horjeeda (opposite) iyo hypotenuse</a:t>
            </a:r>
            <a:endParaRPr/>
          </a:p>
        </p:txBody>
      </p:sp>
      <p:sp>
        <p:nvSpPr>
          <p:cNvPr id="1410" name="Google Shape;1410;p83"/>
          <p:cNvSpPr txBox="1"/>
          <p:nvPr/>
        </p:nvSpPr>
        <p:spPr>
          <a:xfrm>
            <a:off x="324000" y="610600"/>
            <a:ext cx="8496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1) Hel dhererka dhinaca ka soo horjeeda (opposite side) xagasha calaamadsan adigoo isticmaalaya xiriirkan.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411" name="Google Shape;1411;p83"/>
          <p:cNvGrpSpPr/>
          <p:nvPr/>
        </p:nvGrpSpPr>
        <p:grpSpPr>
          <a:xfrm>
            <a:off x="3061050" y="1013700"/>
            <a:ext cx="3021900" cy="437400"/>
            <a:chOff x="5493125" y="861300"/>
            <a:chExt cx="3021900" cy="437400"/>
          </a:xfrm>
        </p:grpSpPr>
        <p:sp>
          <p:nvSpPr>
            <p:cNvPr id="1412" name="Google Shape;1412;p83"/>
            <p:cNvSpPr/>
            <p:nvPr/>
          </p:nvSpPr>
          <p:spPr>
            <a:xfrm>
              <a:off x="5493125" y="861300"/>
              <a:ext cx="3021900" cy="437400"/>
            </a:xfrm>
            <a:prstGeom prst="rect">
              <a:avLst/>
            </a:prstGeom>
            <a:noFill/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413" name="Google Shape;1413;p83"/>
            <p:cNvSpPr txBox="1"/>
            <p:nvPr/>
          </p:nvSpPr>
          <p:spPr>
            <a:xfrm>
              <a:off x="5493125" y="886925"/>
              <a:ext cx="30219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dhinaca ka soo horjeeda (opposite side) = h × sin(θ°)</a:t>
              </a:r>
              <a:r>
                <a:rPr i="1" lang="en-GB" sz="1000">
                  <a:solidFill>
                    <a:schemeClr val="accent5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/>
              </a:r>
              <a:r>
                <a:rPr lang="en-GB" sz="1000">
                  <a:solidFill>
                    <a:schemeClr val="accent5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r>
                <a:rPr lang="en-GB" sz="1000">
                  <a:solidFill>
                    <a:schemeClr val="accent5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/>
              </a:r>
              <a:r>
                <a:rPr i="1" lang="en-GB" sz="1000">
                  <a:solidFill>
                    <a:schemeClr val="accent5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r>
                <a:rPr lang="en-GB" sz="1000">
                  <a:solidFill>
                    <a:schemeClr val="accent5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r>
                <a:rPr lang="en-GB" sz="1000">
                  <a:solidFill>
                    <a:schemeClr val="accent5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/>
              </a: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414" name="Google Shape;1414;p83"/>
          <p:cNvGrpSpPr/>
          <p:nvPr/>
        </p:nvGrpSpPr>
        <p:grpSpPr>
          <a:xfrm>
            <a:off x="323947" y="1451018"/>
            <a:ext cx="8495973" cy="3369160"/>
            <a:chOff x="3733800" y="1870375"/>
            <a:chExt cx="2035500" cy="2035500"/>
          </a:xfrm>
        </p:grpSpPr>
        <p:cxnSp>
          <p:nvCxnSpPr>
            <p:cNvPr id="1415" name="Google Shape;1415;p83"/>
            <p:cNvCxnSpPr/>
            <p:nvPr/>
          </p:nvCxnSpPr>
          <p:spPr>
            <a:xfrm>
              <a:off x="4751550" y="1870375"/>
              <a:ext cx="0" cy="2035500"/>
            </a:xfrm>
            <a:prstGeom prst="straightConnector1">
              <a:avLst/>
            </a:prstGeom>
            <a:noFill/>
            <a:ln cap="flat" cmpd="sng" w="38100">
              <a:solidFill>
                <a:schemeClr val="accent5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416" name="Google Shape;1416;p83"/>
            <p:cNvCxnSpPr/>
            <p:nvPr/>
          </p:nvCxnSpPr>
          <p:spPr>
            <a:xfrm>
              <a:off x="4751550" y="2008485"/>
              <a:ext cx="0" cy="2035500"/>
            </a:xfrm>
            <a:prstGeom prst="straightConnector1">
              <a:avLst/>
            </a:prstGeom>
            <a:noFill/>
            <a:ln cap="flat" cmpd="sng" w="38100">
              <a:solidFill>
                <a:schemeClr val="accent5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417" name="Google Shape;1417;p83"/>
          <p:cNvSpPr/>
          <p:nvPr/>
        </p:nvSpPr>
        <p:spPr>
          <a:xfrm>
            <a:off x="2550189" y="2885387"/>
            <a:ext cx="322200" cy="3222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418" name="Google Shape;1418;p83"/>
          <p:cNvCxnSpPr/>
          <p:nvPr/>
        </p:nvCxnSpPr>
        <p:spPr>
          <a:xfrm>
            <a:off x="2623323" y="1448451"/>
            <a:ext cx="1686000" cy="1686000"/>
          </a:xfrm>
          <a:prstGeom prst="straightConnector1">
            <a:avLst/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419" name="Google Shape;1419;p83"/>
          <p:cNvCxnSpPr/>
          <p:nvPr/>
        </p:nvCxnSpPr>
        <p:spPr>
          <a:xfrm>
            <a:off x="2415407" y="1521585"/>
            <a:ext cx="0" cy="1692000"/>
          </a:xfrm>
          <a:prstGeom prst="straightConnector1">
            <a:avLst/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420" name="Google Shape;1420;p83"/>
          <p:cNvSpPr txBox="1"/>
          <p:nvPr/>
        </p:nvSpPr>
        <p:spPr>
          <a:xfrm>
            <a:off x="3629272" y="2977087"/>
            <a:ext cx="429000" cy="21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40°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21" name="Google Shape;1421;p83"/>
          <p:cNvSpPr txBox="1"/>
          <p:nvPr/>
        </p:nvSpPr>
        <p:spPr>
          <a:xfrm>
            <a:off x="3503372" y="2101501"/>
            <a:ext cx="660600" cy="25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77 cm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22" name="Google Shape;1422;p83"/>
          <p:cNvSpPr/>
          <p:nvPr/>
        </p:nvSpPr>
        <p:spPr>
          <a:xfrm>
            <a:off x="323949" y="1631350"/>
            <a:ext cx="1897800" cy="28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1800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>h × sin( θ° ) cm</a:t>
            </a:r>
            <a:r>
              <a:rPr lang="en-GB" sz="1800">
                <a:solidFill>
                  <a:schemeClr val="accent5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i="1" lang="en-GB" sz="1800">
                <a:solidFill>
                  <a:schemeClr val="accent5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accent5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23" name="Google Shape;1423;p83"/>
          <p:cNvSpPr/>
          <p:nvPr/>
        </p:nvSpPr>
        <p:spPr>
          <a:xfrm>
            <a:off x="323949" y="2099225"/>
            <a:ext cx="1897800" cy="28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1800">
                <a:solidFill>
                  <a:schemeClr val="lt1"/>
                </a:solidFill>
                <a:latin typeface="Lexend"/>
                <a:ea typeface="Times New Roman"/>
                <a:cs typeface="Times New Roman"/>
                <a:sym typeface="Times New Roman"/>
              </a:rPr>
              <a:t>h × sin( θ° ) cm</a:t>
            </a:r>
            <a:r>
              <a:rPr lang="en-GB" sz="1800">
                <a:solidFill>
                  <a:schemeClr val="accent5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solidFill>
                  <a:schemeClr val="lt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accent5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24" name="Google Shape;1424;p83"/>
          <p:cNvSpPr/>
          <p:nvPr/>
        </p:nvSpPr>
        <p:spPr>
          <a:xfrm>
            <a:off x="367678" y="2106938"/>
            <a:ext cx="365100" cy="336600"/>
          </a:xfrm>
          <a:prstGeom prst="rect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25" name="Google Shape;1425;p83"/>
          <p:cNvSpPr/>
          <p:nvPr/>
        </p:nvSpPr>
        <p:spPr>
          <a:xfrm>
            <a:off x="1366453" y="2106938"/>
            <a:ext cx="365100" cy="336600"/>
          </a:xfrm>
          <a:prstGeom prst="rect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26" name="Google Shape;1426;p83"/>
          <p:cNvSpPr/>
          <p:nvPr/>
        </p:nvSpPr>
        <p:spPr>
          <a:xfrm flipH="1">
            <a:off x="6491553" y="2809035"/>
            <a:ext cx="269700" cy="2697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427" name="Google Shape;1427;p83"/>
          <p:cNvCxnSpPr/>
          <p:nvPr/>
        </p:nvCxnSpPr>
        <p:spPr>
          <a:xfrm flipH="1">
            <a:off x="4979956" y="1603638"/>
            <a:ext cx="1717500" cy="1411200"/>
          </a:xfrm>
          <a:prstGeom prst="straightConnector1">
            <a:avLst/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428" name="Google Shape;1428;p83"/>
          <p:cNvCxnSpPr/>
          <p:nvPr/>
        </p:nvCxnSpPr>
        <p:spPr>
          <a:xfrm>
            <a:off x="6874075" y="1667431"/>
            <a:ext cx="0" cy="1416300"/>
          </a:xfrm>
          <a:prstGeom prst="straightConnector1">
            <a:avLst/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429" name="Google Shape;1429;p83"/>
          <p:cNvSpPr txBox="1"/>
          <p:nvPr/>
        </p:nvSpPr>
        <p:spPr>
          <a:xfrm flipH="1">
            <a:off x="5268696" y="2862414"/>
            <a:ext cx="468000" cy="17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35°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30" name="Google Shape;1430;p83"/>
          <p:cNvSpPr/>
          <p:nvPr/>
        </p:nvSpPr>
        <p:spPr>
          <a:xfrm flipH="1">
            <a:off x="6910177" y="2170297"/>
            <a:ext cx="1897800" cy="28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1800">
                <a:solidFill>
                  <a:schemeClr val="lt1"/>
                </a:solidFill>
                <a:latin typeface="Lexend"/>
                <a:ea typeface="Times New Roman"/>
                <a:cs typeface="Times New Roman"/>
                <a:sym typeface="Times New Roman"/>
              </a:rPr>
              <a:t>h × sin( θ° ) cm</a:t>
            </a:r>
            <a:r>
              <a:rPr lang="en-GB" sz="1800">
                <a:solidFill>
                  <a:schemeClr val="accent5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solidFill>
                  <a:schemeClr val="lt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accent5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31" name="Google Shape;1431;p83"/>
          <p:cNvSpPr/>
          <p:nvPr/>
        </p:nvSpPr>
        <p:spPr>
          <a:xfrm flipH="1">
            <a:off x="7941949" y="2178010"/>
            <a:ext cx="365100" cy="336600"/>
          </a:xfrm>
          <a:prstGeom prst="rect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32" name="Google Shape;1432;p83"/>
          <p:cNvSpPr/>
          <p:nvPr/>
        </p:nvSpPr>
        <p:spPr>
          <a:xfrm flipH="1">
            <a:off x="6943174" y="2178010"/>
            <a:ext cx="365100" cy="336600"/>
          </a:xfrm>
          <a:prstGeom prst="rect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33" name="Google Shape;1433;p83"/>
          <p:cNvSpPr txBox="1"/>
          <p:nvPr/>
        </p:nvSpPr>
        <p:spPr>
          <a:xfrm flipH="1">
            <a:off x="5026827" y="2028525"/>
            <a:ext cx="999000" cy="21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17.2 cm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34" name="Google Shape;1434;p83"/>
          <p:cNvSpPr/>
          <p:nvPr/>
        </p:nvSpPr>
        <p:spPr>
          <a:xfrm>
            <a:off x="323949" y="2628188"/>
            <a:ext cx="1897800" cy="28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1800">
                <a:solidFill>
                  <a:schemeClr val="lt1"/>
                </a:solidFill>
                <a:latin typeface="Lexend"/>
                <a:ea typeface="Times New Roman"/>
                <a:cs typeface="Times New Roman"/>
                <a:sym typeface="Times New Roman"/>
              </a:rPr>
              <a:t>h × sin( θ° ) cm</a:t>
            </a:r>
            <a:r>
              <a:rPr lang="en-GB" sz="1800">
                <a:solidFill>
                  <a:schemeClr val="accent5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lt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lt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35" name="Google Shape;1435;p83"/>
          <p:cNvSpPr/>
          <p:nvPr/>
        </p:nvSpPr>
        <p:spPr>
          <a:xfrm>
            <a:off x="367678" y="2635900"/>
            <a:ext cx="365100" cy="336600"/>
          </a:xfrm>
          <a:prstGeom prst="rect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36" name="Google Shape;1436;p83"/>
          <p:cNvSpPr/>
          <p:nvPr/>
        </p:nvSpPr>
        <p:spPr>
          <a:xfrm>
            <a:off x="921651" y="2635900"/>
            <a:ext cx="902400" cy="336600"/>
          </a:xfrm>
          <a:prstGeom prst="rect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37" name="Google Shape;1437;p83"/>
          <p:cNvSpPr/>
          <p:nvPr/>
        </p:nvSpPr>
        <p:spPr>
          <a:xfrm rot="5400000">
            <a:off x="5385138" y="4515330"/>
            <a:ext cx="250500" cy="2505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438" name="Google Shape;1438;p83"/>
          <p:cNvCxnSpPr/>
          <p:nvPr/>
        </p:nvCxnSpPr>
        <p:spPr>
          <a:xfrm flipH="1" rot="5400000">
            <a:off x="5815041" y="3374932"/>
            <a:ext cx="960900" cy="1668300"/>
          </a:xfrm>
          <a:prstGeom prst="straightConnector1">
            <a:avLst/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439" name="Google Shape;1439;p83"/>
          <p:cNvCxnSpPr/>
          <p:nvPr/>
        </p:nvCxnSpPr>
        <p:spPr>
          <a:xfrm rot="-5400000">
            <a:off x="4794366" y="4294307"/>
            <a:ext cx="971700" cy="0"/>
          </a:xfrm>
          <a:prstGeom prst="straightConnector1">
            <a:avLst/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440" name="Google Shape;1440;p83"/>
          <p:cNvSpPr txBox="1"/>
          <p:nvPr/>
        </p:nvSpPr>
        <p:spPr>
          <a:xfrm>
            <a:off x="6130535" y="3879700"/>
            <a:ext cx="999000" cy="25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0.122 cm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41" name="Google Shape;1441;p83"/>
          <p:cNvSpPr txBox="1"/>
          <p:nvPr/>
        </p:nvSpPr>
        <p:spPr>
          <a:xfrm>
            <a:off x="4677672" y="4197256"/>
            <a:ext cx="603600" cy="19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d cm</a:t>
            </a:r>
            <a:r>
              <a:rPr lang="en-GB" sz="18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42" name="Google Shape;1442;p83"/>
          <p:cNvSpPr txBox="1"/>
          <p:nvPr/>
        </p:nvSpPr>
        <p:spPr>
          <a:xfrm>
            <a:off x="6190604" y="4510353"/>
            <a:ext cx="424500" cy="21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20°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43" name="Google Shape;1443;p83"/>
          <p:cNvSpPr/>
          <p:nvPr/>
        </p:nvSpPr>
        <p:spPr>
          <a:xfrm flipH="1" rot="-2368091">
            <a:off x="2875354" y="4479496"/>
            <a:ext cx="182648" cy="182648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444" name="Google Shape;1444;p83"/>
          <p:cNvGrpSpPr/>
          <p:nvPr/>
        </p:nvGrpSpPr>
        <p:grpSpPr>
          <a:xfrm flipH="1" rot="-2367281">
            <a:off x="2661454" y="3126243"/>
            <a:ext cx="1345745" cy="1951882"/>
            <a:chOff x="-2029068" y="1455875"/>
            <a:chExt cx="967943" cy="2723771"/>
          </a:xfrm>
        </p:grpSpPr>
        <p:sp>
          <p:nvSpPr>
            <p:cNvPr id="1445" name="Google Shape;1445;p83"/>
            <p:cNvSpPr/>
            <p:nvPr/>
          </p:nvSpPr>
          <p:spPr>
            <a:xfrm rot="-5400000">
              <a:off x="-2375725" y="1809575"/>
              <a:ext cx="1668300" cy="960900"/>
            </a:xfrm>
            <a:prstGeom prst="rtTriangle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446" name="Google Shape;1446;p83"/>
            <p:cNvCxnSpPr/>
            <p:nvPr/>
          </p:nvCxnSpPr>
          <p:spPr>
            <a:xfrm rot="7323868">
              <a:off x="-2088295" y="2768171"/>
              <a:ext cx="1079354" cy="993550"/>
            </a:xfrm>
            <a:prstGeom prst="straightConnector1">
              <a:avLst/>
            </a:prstGeom>
            <a:noFill/>
            <a:ln cap="flat" cmpd="sng" w="28575">
              <a:solidFill>
                <a:srgbClr val="4F7BE8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</p:grpSp>
      <p:sp>
        <p:nvSpPr>
          <p:cNvPr id="1447" name="Google Shape;1447;p83"/>
          <p:cNvSpPr txBox="1"/>
          <p:nvPr/>
        </p:nvSpPr>
        <p:spPr>
          <a:xfrm flipH="1">
            <a:off x="2581051" y="3462725"/>
            <a:ext cx="1004700" cy="23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13.8 cm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48" name="Google Shape;1448;p83"/>
          <p:cNvSpPr txBox="1"/>
          <p:nvPr/>
        </p:nvSpPr>
        <p:spPr>
          <a:xfrm>
            <a:off x="1248225" y="4236500"/>
            <a:ext cx="1341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1" lang="en-GB" sz="1800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>h × sin(θ°)</a:t>
            </a:r>
            <a:r>
              <a:rPr lang="en-GB" sz="1800">
                <a:solidFill>
                  <a:schemeClr val="accent5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i="1" lang="en-GB" sz="1800">
                <a:solidFill>
                  <a:schemeClr val="accent5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accent5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49" name="Google Shape;1449;p83"/>
          <p:cNvSpPr txBox="1"/>
          <p:nvPr/>
        </p:nvSpPr>
        <p:spPr>
          <a:xfrm>
            <a:off x="324000" y="1259425"/>
            <a:ext cx="46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a)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50" name="Google Shape;1450;p83"/>
          <p:cNvSpPr txBox="1"/>
          <p:nvPr/>
        </p:nvSpPr>
        <p:spPr>
          <a:xfrm>
            <a:off x="4710888" y="1536625"/>
            <a:ext cx="46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b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51" name="Google Shape;1451;p83"/>
          <p:cNvSpPr txBox="1"/>
          <p:nvPr/>
        </p:nvSpPr>
        <p:spPr>
          <a:xfrm>
            <a:off x="4710888" y="3453800"/>
            <a:ext cx="46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d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52" name="Google Shape;1452;p83"/>
          <p:cNvSpPr txBox="1"/>
          <p:nvPr/>
        </p:nvSpPr>
        <p:spPr>
          <a:xfrm>
            <a:off x="324000" y="3453800"/>
            <a:ext cx="46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c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453" name="Google Shape;1453;p83"/>
          <p:cNvCxnSpPr/>
          <p:nvPr/>
        </p:nvCxnSpPr>
        <p:spPr>
          <a:xfrm rot="10800000">
            <a:off x="2081575" y="3876900"/>
            <a:ext cx="705000" cy="914400"/>
          </a:xfrm>
          <a:prstGeom prst="straightConnector1">
            <a:avLst/>
          </a:prstGeom>
          <a:noFill/>
          <a:ln cap="flat" cmpd="sng" w="28575">
            <a:solidFill>
              <a:srgbClr val="4F7BE8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454" name="Google Shape;1454;p83"/>
          <p:cNvCxnSpPr/>
          <p:nvPr/>
        </p:nvCxnSpPr>
        <p:spPr>
          <a:xfrm rot="10800000">
            <a:off x="2254925" y="3693575"/>
            <a:ext cx="1700100" cy="25200"/>
          </a:xfrm>
          <a:prstGeom prst="straightConnector1">
            <a:avLst/>
          </a:prstGeom>
          <a:noFill/>
          <a:ln cap="flat" cmpd="sng" w="28575">
            <a:solidFill>
              <a:srgbClr val="4F7BE8"/>
            </a:solidFill>
            <a:prstDash val="solid"/>
            <a:round/>
            <a:headEnd len="med" w="med" type="triangle"/>
            <a:tailEnd len="med" w="med" type="triangle"/>
          </a:ln>
        </p:spPr>
      </p:cxn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8" name="Shape 1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9" name="Google Shape;1459;p84"/>
          <p:cNvSpPr/>
          <p:nvPr/>
        </p:nvSpPr>
        <p:spPr>
          <a:xfrm flipH="1">
            <a:off x="6298176" y="2414874"/>
            <a:ext cx="1108500" cy="1108500"/>
          </a:xfrm>
          <a:prstGeom prst="arc">
            <a:avLst>
              <a:gd fmla="val 10771373" name="adj1"/>
              <a:gd fmla="val 14522387" name="adj2"/>
            </a:avLst>
          </a:prstGeom>
          <a:solidFill>
            <a:srgbClr val="EBEDFE"/>
          </a:solidFill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60" name="Google Shape;1460;p84"/>
          <p:cNvSpPr/>
          <p:nvPr/>
        </p:nvSpPr>
        <p:spPr>
          <a:xfrm rot="5400000">
            <a:off x="801298" y="3056530"/>
            <a:ext cx="951900" cy="951900"/>
          </a:xfrm>
          <a:prstGeom prst="arc">
            <a:avLst>
              <a:gd fmla="val 18031654" name="adj1"/>
              <a:gd fmla="val 66266" name="adj2"/>
            </a:avLst>
          </a:prstGeom>
          <a:solidFill>
            <a:srgbClr val="EBEDFE"/>
          </a:solidFill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61" name="Google Shape;1461;p84"/>
          <p:cNvSpPr/>
          <p:nvPr/>
        </p:nvSpPr>
        <p:spPr>
          <a:xfrm>
            <a:off x="1262791" y="3519314"/>
            <a:ext cx="1668300" cy="960900"/>
          </a:xfrm>
          <a:prstGeom prst="rtTriangle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62" name="Google Shape;1462;p84"/>
          <p:cNvSpPr txBox="1"/>
          <p:nvPr/>
        </p:nvSpPr>
        <p:spPr>
          <a:xfrm flipH="1">
            <a:off x="5218372" y="1696200"/>
            <a:ext cx="631500" cy="31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1" lang="en-GB" sz="11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h</a:t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= 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63" name="Google Shape;1463;p84"/>
          <p:cNvSpPr/>
          <p:nvPr/>
        </p:nvSpPr>
        <p:spPr>
          <a:xfrm>
            <a:off x="2621000" y="2342400"/>
            <a:ext cx="1499100" cy="1499100"/>
          </a:xfrm>
          <a:prstGeom prst="arc">
            <a:avLst>
              <a:gd fmla="val 10771373" name="adj1"/>
              <a:gd fmla="val 12609969" name="adj2"/>
            </a:avLst>
          </a:prstGeom>
          <a:solidFill>
            <a:srgbClr val="EBEDFE"/>
          </a:solidFill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64" name="Google Shape;1464;p84"/>
          <p:cNvSpPr txBox="1"/>
          <p:nvPr/>
        </p:nvSpPr>
        <p:spPr>
          <a:xfrm>
            <a:off x="324000" y="610600"/>
            <a:ext cx="8496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2) Soo hel dhererka hypotenuse (hypotenuse) marka la bixiyo dhinaca ka soo horjeeda xagasha la calaamadeeyay.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65" name="Google Shape;1465;p84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Dhinaca ka soo horjeeda (opposite) iyo hypotenuse (hypotenuse)</a:t>
            </a:r>
            <a:endParaRPr/>
          </a:p>
        </p:txBody>
      </p:sp>
      <p:grpSp>
        <p:nvGrpSpPr>
          <p:cNvPr id="1466" name="Google Shape;1466;p84"/>
          <p:cNvGrpSpPr/>
          <p:nvPr/>
        </p:nvGrpSpPr>
        <p:grpSpPr>
          <a:xfrm>
            <a:off x="3061050" y="1013700"/>
            <a:ext cx="3021900" cy="437400"/>
            <a:chOff x="5493125" y="861300"/>
            <a:chExt cx="3021900" cy="437400"/>
          </a:xfrm>
        </p:grpSpPr>
        <p:sp>
          <p:nvSpPr>
            <p:cNvPr id="1467" name="Google Shape;1467;p84"/>
            <p:cNvSpPr/>
            <p:nvPr/>
          </p:nvSpPr>
          <p:spPr>
            <a:xfrm>
              <a:off x="5493125" y="861300"/>
              <a:ext cx="3021900" cy="437400"/>
            </a:xfrm>
            <a:prstGeom prst="rect">
              <a:avLst/>
            </a:prstGeom>
            <a:noFill/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468" name="Google Shape;1468;p84"/>
            <p:cNvSpPr txBox="1"/>
            <p:nvPr/>
          </p:nvSpPr>
          <p:spPr>
            <a:xfrm>
              <a:off x="5493125" y="886925"/>
              <a:ext cx="30219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dhinaca ka soo horjeeda (opposite side) = h × sin(θ°)</a:t>
              </a:r>
              <a:r>
                <a:rPr i="1" lang="en-GB" sz="1000">
                  <a:solidFill>
                    <a:schemeClr val="accent5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/>
              </a:r>
              <a:r>
                <a:rPr lang="en-GB" sz="1000">
                  <a:solidFill>
                    <a:schemeClr val="accent5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r>
                <a:rPr lang="en-GB" sz="1000">
                  <a:solidFill>
                    <a:schemeClr val="accent5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/>
              </a:r>
              <a:r>
                <a:rPr i="1" lang="en-GB" sz="1000">
                  <a:solidFill>
                    <a:schemeClr val="accent5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r>
                <a:rPr lang="en-GB" sz="1000">
                  <a:solidFill>
                    <a:schemeClr val="accent5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r>
                <a:rPr lang="en-GB" sz="1000">
                  <a:solidFill>
                    <a:schemeClr val="accent5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/>
              </a: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469" name="Google Shape;1469;p84"/>
          <p:cNvGrpSpPr/>
          <p:nvPr/>
        </p:nvGrpSpPr>
        <p:grpSpPr>
          <a:xfrm>
            <a:off x="323947" y="1451018"/>
            <a:ext cx="8495973" cy="3369160"/>
            <a:chOff x="3733800" y="1870375"/>
            <a:chExt cx="2035500" cy="2035500"/>
          </a:xfrm>
        </p:grpSpPr>
        <p:cxnSp>
          <p:nvCxnSpPr>
            <p:cNvPr id="1470" name="Google Shape;1470;p84"/>
            <p:cNvCxnSpPr/>
            <p:nvPr/>
          </p:nvCxnSpPr>
          <p:spPr>
            <a:xfrm>
              <a:off x="4751550" y="1870375"/>
              <a:ext cx="0" cy="2035500"/>
            </a:xfrm>
            <a:prstGeom prst="straightConnector1">
              <a:avLst/>
            </a:prstGeom>
            <a:noFill/>
            <a:ln cap="flat" cmpd="sng" w="38100">
              <a:solidFill>
                <a:schemeClr val="accent5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471" name="Google Shape;1471;p84"/>
            <p:cNvCxnSpPr/>
            <p:nvPr/>
          </p:nvCxnSpPr>
          <p:spPr>
            <a:xfrm>
              <a:off x="4751550" y="2008485"/>
              <a:ext cx="0" cy="2035500"/>
            </a:xfrm>
            <a:prstGeom prst="straightConnector1">
              <a:avLst/>
            </a:prstGeom>
            <a:noFill/>
            <a:ln cap="flat" cmpd="sng" w="38100">
              <a:solidFill>
                <a:schemeClr val="accent5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472" name="Google Shape;1472;p84"/>
          <p:cNvSpPr/>
          <p:nvPr/>
        </p:nvSpPr>
        <p:spPr>
          <a:xfrm flipH="1">
            <a:off x="1272497" y="2903251"/>
            <a:ext cx="194100" cy="194100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473" name="Google Shape;1473;p84"/>
          <p:cNvGrpSpPr/>
          <p:nvPr/>
        </p:nvGrpSpPr>
        <p:grpSpPr>
          <a:xfrm flipH="1">
            <a:off x="1162074" y="1815886"/>
            <a:ext cx="2302949" cy="1391843"/>
            <a:chOff x="-2056624" y="1350393"/>
            <a:chExt cx="1045654" cy="1926692"/>
          </a:xfrm>
        </p:grpSpPr>
        <p:sp>
          <p:nvSpPr>
            <p:cNvPr id="1474" name="Google Shape;1474;p84"/>
            <p:cNvSpPr/>
            <p:nvPr/>
          </p:nvSpPr>
          <p:spPr>
            <a:xfrm rot="-5400000">
              <a:off x="-2375725" y="1809575"/>
              <a:ext cx="1668300" cy="960900"/>
            </a:xfrm>
            <a:prstGeom prst="rtTriangle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475" name="Google Shape;1475;p84"/>
            <p:cNvCxnSpPr/>
            <p:nvPr/>
          </p:nvCxnSpPr>
          <p:spPr>
            <a:xfrm flipH="1">
              <a:off x="-2056624" y="1350393"/>
              <a:ext cx="960900" cy="1668300"/>
            </a:xfrm>
            <a:prstGeom prst="straightConnector1">
              <a:avLst/>
            </a:prstGeom>
            <a:noFill/>
            <a:ln cap="flat" cmpd="sng" w="28575">
              <a:solidFill>
                <a:srgbClr val="4F7BE8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1476" name="Google Shape;1476;p84"/>
            <p:cNvCxnSpPr/>
            <p:nvPr/>
          </p:nvCxnSpPr>
          <p:spPr>
            <a:xfrm rot="10800000">
              <a:off x="-2022025" y="3277086"/>
              <a:ext cx="960900" cy="0"/>
            </a:xfrm>
            <a:prstGeom prst="straightConnector1">
              <a:avLst/>
            </a:prstGeom>
            <a:noFill/>
            <a:ln cap="flat" cmpd="sng" w="28575">
              <a:solidFill>
                <a:srgbClr val="4F7BE8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1477" name="Google Shape;1477;p84"/>
            <p:cNvCxnSpPr/>
            <p:nvPr/>
          </p:nvCxnSpPr>
          <p:spPr>
            <a:xfrm rot="10800000">
              <a:off x="-1010969" y="1455875"/>
              <a:ext cx="0" cy="1668300"/>
            </a:xfrm>
            <a:prstGeom prst="straightConnector1">
              <a:avLst/>
            </a:prstGeom>
            <a:noFill/>
            <a:ln cap="flat" cmpd="sng" w="28575">
              <a:solidFill>
                <a:srgbClr val="4F7BE8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</p:grpSp>
      <p:sp>
        <p:nvSpPr>
          <p:cNvPr id="1478" name="Google Shape;1478;p84"/>
          <p:cNvSpPr txBox="1"/>
          <p:nvPr/>
        </p:nvSpPr>
        <p:spPr>
          <a:xfrm flipH="1">
            <a:off x="2311939" y="1717200"/>
            <a:ext cx="2039400" cy="31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1" lang="en-GB" sz="11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h = dhinaca ka soo horjeeda (opposite side)</a:t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79" name="Google Shape;1479;p84"/>
          <p:cNvSpPr txBox="1"/>
          <p:nvPr/>
        </p:nvSpPr>
        <p:spPr>
          <a:xfrm flipH="1">
            <a:off x="533426" y="2405750"/>
            <a:ext cx="631500" cy="21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9 cm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480" name="Google Shape;1480;p84"/>
          <p:cNvGrpSpPr/>
          <p:nvPr/>
        </p:nvGrpSpPr>
        <p:grpSpPr>
          <a:xfrm>
            <a:off x="2822775" y="2105397"/>
            <a:ext cx="1438954" cy="379182"/>
            <a:chOff x="1269725" y="4863425"/>
            <a:chExt cx="642304" cy="379182"/>
          </a:xfrm>
        </p:grpSpPr>
        <p:sp>
          <p:nvSpPr>
            <p:cNvPr id="1481" name="Google Shape;1481;p84"/>
            <p:cNvSpPr txBox="1"/>
            <p:nvPr/>
          </p:nvSpPr>
          <p:spPr>
            <a:xfrm>
              <a:off x="1269729" y="4903907"/>
              <a:ext cx="6423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-GB" sz="1000">
                  <a:solidFill>
                    <a:schemeClr val="accent5"/>
                  </a:solidFill>
                  <a:latin typeface="Lexend"/>
                  <a:ea typeface="Lexend"/>
                  <a:cs typeface="Lexend"/>
                  <a:sym typeface="Lexend"/>
                </a:rPr>
                <a:t>0.174</a:t>
              </a:r>
              <a:endParaRPr sz="2200">
                <a:solidFill>
                  <a:schemeClr val="accent5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cxnSp>
          <p:nvCxnSpPr>
            <p:cNvPr id="1482" name="Google Shape;1482;p84"/>
            <p:cNvCxnSpPr/>
            <p:nvPr/>
          </p:nvCxnSpPr>
          <p:spPr>
            <a:xfrm>
              <a:off x="1269725" y="4863425"/>
              <a:ext cx="642300" cy="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483" name="Google Shape;1483;p84"/>
          <p:cNvSpPr txBox="1"/>
          <p:nvPr/>
        </p:nvSpPr>
        <p:spPr>
          <a:xfrm>
            <a:off x="2616826" y="2881957"/>
            <a:ext cx="468000" cy="17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10°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84" name="Google Shape;1484;p84"/>
          <p:cNvSpPr/>
          <p:nvPr/>
        </p:nvSpPr>
        <p:spPr>
          <a:xfrm flipH="1">
            <a:off x="7739066" y="2774126"/>
            <a:ext cx="194100" cy="194100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85" name="Google Shape;1485;p84"/>
          <p:cNvSpPr txBox="1"/>
          <p:nvPr/>
        </p:nvSpPr>
        <p:spPr>
          <a:xfrm flipH="1">
            <a:off x="8044725" y="1894113"/>
            <a:ext cx="804900" cy="21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19 cm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486" name="Google Shape;1486;p84"/>
          <p:cNvGrpSpPr/>
          <p:nvPr/>
        </p:nvGrpSpPr>
        <p:grpSpPr>
          <a:xfrm>
            <a:off x="6771349" y="877684"/>
            <a:ext cx="1273367" cy="2201921"/>
            <a:chOff x="-2089411" y="1392790"/>
            <a:chExt cx="1126077" cy="1822933"/>
          </a:xfrm>
        </p:grpSpPr>
        <p:sp>
          <p:nvSpPr>
            <p:cNvPr id="1487" name="Google Shape;1487;p84"/>
            <p:cNvSpPr/>
            <p:nvPr/>
          </p:nvSpPr>
          <p:spPr>
            <a:xfrm rot="-5400000">
              <a:off x="-2375725" y="1809575"/>
              <a:ext cx="1668300" cy="960900"/>
            </a:xfrm>
            <a:prstGeom prst="rtTriangle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488" name="Google Shape;1488;p84"/>
            <p:cNvCxnSpPr/>
            <p:nvPr/>
          </p:nvCxnSpPr>
          <p:spPr>
            <a:xfrm flipH="1">
              <a:off x="-2089411" y="1392790"/>
              <a:ext cx="960900" cy="1668300"/>
            </a:xfrm>
            <a:prstGeom prst="straightConnector1">
              <a:avLst/>
            </a:prstGeom>
            <a:noFill/>
            <a:ln cap="flat" cmpd="sng" w="28575">
              <a:solidFill>
                <a:srgbClr val="4F7BE8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1489" name="Google Shape;1489;p84"/>
            <p:cNvCxnSpPr/>
            <p:nvPr/>
          </p:nvCxnSpPr>
          <p:spPr>
            <a:xfrm rot="10800000">
              <a:off x="-2022025" y="3215724"/>
              <a:ext cx="960900" cy="0"/>
            </a:xfrm>
            <a:prstGeom prst="straightConnector1">
              <a:avLst/>
            </a:prstGeom>
            <a:noFill/>
            <a:ln cap="flat" cmpd="sng" w="28575">
              <a:solidFill>
                <a:srgbClr val="4F7BE8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1490" name="Google Shape;1490;p84"/>
            <p:cNvCxnSpPr/>
            <p:nvPr/>
          </p:nvCxnSpPr>
          <p:spPr>
            <a:xfrm rot="10800000">
              <a:off x="-963334" y="1455875"/>
              <a:ext cx="0" cy="1668300"/>
            </a:xfrm>
            <a:prstGeom prst="straightConnector1">
              <a:avLst/>
            </a:prstGeom>
            <a:noFill/>
            <a:ln cap="flat" cmpd="sng" w="28575">
              <a:solidFill>
                <a:srgbClr val="4F7BE8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</p:grpSp>
      <p:cxnSp>
        <p:nvCxnSpPr>
          <p:cNvPr id="1491" name="Google Shape;1491;p84"/>
          <p:cNvCxnSpPr/>
          <p:nvPr/>
        </p:nvCxnSpPr>
        <p:spPr>
          <a:xfrm>
            <a:off x="5899392" y="1924656"/>
            <a:ext cx="10986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492" name="Google Shape;1492;p84"/>
          <p:cNvSpPr/>
          <p:nvPr/>
        </p:nvSpPr>
        <p:spPr>
          <a:xfrm>
            <a:off x="5899392" y="1524513"/>
            <a:ext cx="1098600" cy="336600"/>
          </a:xfrm>
          <a:prstGeom prst="rect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93" name="Google Shape;1493;p84"/>
          <p:cNvSpPr/>
          <p:nvPr/>
        </p:nvSpPr>
        <p:spPr>
          <a:xfrm>
            <a:off x="5899392" y="1988213"/>
            <a:ext cx="1098600" cy="336600"/>
          </a:xfrm>
          <a:prstGeom prst="rect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94" name="Google Shape;1494;p84"/>
          <p:cNvSpPr/>
          <p:nvPr/>
        </p:nvSpPr>
        <p:spPr>
          <a:xfrm rot="5400000">
            <a:off x="1262788" y="4229811"/>
            <a:ext cx="250500" cy="2505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495" name="Google Shape;1495;p84"/>
          <p:cNvCxnSpPr/>
          <p:nvPr/>
        </p:nvCxnSpPr>
        <p:spPr>
          <a:xfrm flipH="1" rot="5400000">
            <a:off x="1692691" y="3089414"/>
            <a:ext cx="960900" cy="1668300"/>
          </a:xfrm>
          <a:prstGeom prst="straightConnector1">
            <a:avLst/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496" name="Google Shape;1496;p84"/>
          <p:cNvCxnSpPr/>
          <p:nvPr/>
        </p:nvCxnSpPr>
        <p:spPr>
          <a:xfrm>
            <a:off x="1269091" y="4582636"/>
            <a:ext cx="1662000" cy="0"/>
          </a:xfrm>
          <a:prstGeom prst="straightConnector1">
            <a:avLst/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497" name="Google Shape;1497;p84"/>
          <p:cNvSpPr txBox="1"/>
          <p:nvPr/>
        </p:nvSpPr>
        <p:spPr>
          <a:xfrm>
            <a:off x="1265709" y="3718932"/>
            <a:ext cx="424500" cy="21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65°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98" name="Google Shape;1498;p84"/>
          <p:cNvSpPr txBox="1"/>
          <p:nvPr/>
        </p:nvSpPr>
        <p:spPr>
          <a:xfrm flipH="1">
            <a:off x="1694500" y="4601150"/>
            <a:ext cx="804900" cy="21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92 cm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99" name="Google Shape;1499;p84"/>
          <p:cNvSpPr txBox="1"/>
          <p:nvPr/>
        </p:nvSpPr>
        <p:spPr>
          <a:xfrm>
            <a:off x="2089473" y="3669971"/>
            <a:ext cx="816600" cy="31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1" lang="en-GB" sz="11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h cm</a:t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00" name="Google Shape;1500;p84"/>
          <p:cNvSpPr txBox="1"/>
          <p:nvPr/>
        </p:nvSpPr>
        <p:spPr>
          <a:xfrm flipH="1">
            <a:off x="6937808" y="2750400"/>
            <a:ext cx="468000" cy="17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80°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01" name="Google Shape;1501;p84"/>
          <p:cNvSpPr txBox="1"/>
          <p:nvPr/>
        </p:nvSpPr>
        <p:spPr>
          <a:xfrm flipH="1">
            <a:off x="6858738" y="3117979"/>
            <a:ext cx="1098600" cy="21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3.35 cm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02" name="Google Shape;1502;p84"/>
          <p:cNvSpPr txBox="1"/>
          <p:nvPr/>
        </p:nvSpPr>
        <p:spPr>
          <a:xfrm>
            <a:off x="4642350" y="3426850"/>
            <a:ext cx="41775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d) Saddex-xagal qumman (right-angled triangle) wuxuu leeyahay xagal 85°.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Dhererka dhinaca ka soo horjeeda xagashan waa 142 cm.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503" name="Google Shape;1503;p84"/>
          <p:cNvCxnSpPr/>
          <p:nvPr/>
        </p:nvCxnSpPr>
        <p:spPr>
          <a:xfrm rot="10800000">
            <a:off x="1162074" y="3512991"/>
            <a:ext cx="0" cy="932100"/>
          </a:xfrm>
          <a:prstGeom prst="straightConnector1">
            <a:avLst/>
          </a:prstGeom>
          <a:noFill/>
          <a:ln cap="flat" cmpd="sng" w="28575">
            <a:solidFill>
              <a:srgbClr val="4F7BE8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504" name="Google Shape;1504;p84"/>
          <p:cNvSpPr txBox="1"/>
          <p:nvPr/>
        </p:nvSpPr>
        <p:spPr>
          <a:xfrm flipH="1">
            <a:off x="327300" y="3930725"/>
            <a:ext cx="900000" cy="21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43 cm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05" name="Google Shape;1505;p84"/>
          <p:cNvSpPr txBox="1"/>
          <p:nvPr/>
        </p:nvSpPr>
        <p:spPr>
          <a:xfrm>
            <a:off x="324000" y="1259425"/>
            <a:ext cx="46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a)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06" name="Google Shape;1506;p84"/>
          <p:cNvSpPr txBox="1"/>
          <p:nvPr/>
        </p:nvSpPr>
        <p:spPr>
          <a:xfrm>
            <a:off x="4710888" y="1536625"/>
            <a:ext cx="46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b)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07" name="Google Shape;1507;p84"/>
          <p:cNvSpPr txBox="1"/>
          <p:nvPr/>
        </p:nvSpPr>
        <p:spPr>
          <a:xfrm>
            <a:off x="324000" y="3453800"/>
            <a:ext cx="46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c)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1" name="Shape 1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2" name="Google Shape;1512;p85"/>
          <p:cNvSpPr/>
          <p:nvPr/>
        </p:nvSpPr>
        <p:spPr>
          <a:xfrm flipH="1">
            <a:off x="4381776" y="2399226"/>
            <a:ext cx="1341900" cy="1341900"/>
          </a:xfrm>
          <a:prstGeom prst="arc">
            <a:avLst>
              <a:gd fmla="val 10771373" name="adj1"/>
              <a:gd fmla="val 13148850" name="adj2"/>
            </a:avLst>
          </a:prstGeom>
          <a:solidFill>
            <a:srgbClr val="EBEDFE"/>
          </a:solidFill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13" name="Google Shape;1513;p85"/>
          <p:cNvSpPr/>
          <p:nvPr/>
        </p:nvSpPr>
        <p:spPr>
          <a:xfrm flipH="1">
            <a:off x="5043741" y="1667423"/>
            <a:ext cx="1717500" cy="1411200"/>
          </a:xfrm>
          <a:prstGeom prst="rtTriangle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14" name="Google Shape;1514;p85"/>
          <p:cNvSpPr/>
          <p:nvPr/>
        </p:nvSpPr>
        <p:spPr>
          <a:xfrm rot="5400000">
            <a:off x="7379533" y="3880500"/>
            <a:ext cx="1761000" cy="1761000"/>
          </a:xfrm>
          <a:prstGeom prst="arc">
            <a:avLst>
              <a:gd fmla="val 5394639" name="adj1"/>
              <a:gd fmla="val 7194094" name="adj2"/>
            </a:avLst>
          </a:prstGeom>
          <a:solidFill>
            <a:srgbClr val="EBEDFE"/>
          </a:solidFill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15" name="Google Shape;1515;p85"/>
          <p:cNvSpPr/>
          <p:nvPr/>
        </p:nvSpPr>
        <p:spPr>
          <a:xfrm>
            <a:off x="6604341" y="3804832"/>
            <a:ext cx="1668300" cy="960900"/>
          </a:xfrm>
          <a:prstGeom prst="rtTriangle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16" name="Google Shape;1516;p85"/>
          <p:cNvSpPr/>
          <p:nvPr/>
        </p:nvSpPr>
        <p:spPr>
          <a:xfrm>
            <a:off x="3594600" y="2574901"/>
            <a:ext cx="1245000" cy="1245000"/>
          </a:xfrm>
          <a:prstGeom prst="arc">
            <a:avLst>
              <a:gd fmla="val 10771373" name="adj1"/>
              <a:gd fmla="val 13506230" name="adj2"/>
            </a:avLst>
          </a:prstGeom>
          <a:solidFill>
            <a:srgbClr val="EBEDFE"/>
          </a:solidFill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17" name="Google Shape;1517;p85"/>
          <p:cNvSpPr/>
          <p:nvPr/>
        </p:nvSpPr>
        <p:spPr>
          <a:xfrm>
            <a:off x="2550189" y="1521585"/>
            <a:ext cx="1686000" cy="1686000"/>
          </a:xfrm>
          <a:prstGeom prst="rtTriangle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18" name="Google Shape;1518;p85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Dhinaca ka soo horjeeda (opposite) iyo hypotenuse (hypotenuse)</a:t>
            </a:r>
            <a:endParaRPr/>
          </a:p>
        </p:txBody>
      </p:sp>
      <p:sp>
        <p:nvSpPr>
          <p:cNvPr id="1519" name="Google Shape;1519;p85"/>
          <p:cNvSpPr txBox="1"/>
          <p:nvPr/>
        </p:nvSpPr>
        <p:spPr>
          <a:xfrm>
            <a:off x="324000" y="610600"/>
            <a:ext cx="8496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1) Soo hel dhererka dhinaca ka soo horjeeda xagasha la calaamadeeyay adigoo isticmaalaya xiriirkan.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520" name="Google Shape;1520;p85"/>
          <p:cNvGrpSpPr/>
          <p:nvPr/>
        </p:nvGrpSpPr>
        <p:grpSpPr>
          <a:xfrm>
            <a:off x="3061050" y="1013700"/>
            <a:ext cx="3021900" cy="437400"/>
            <a:chOff x="5493125" y="861300"/>
            <a:chExt cx="3021900" cy="437400"/>
          </a:xfrm>
        </p:grpSpPr>
        <p:sp>
          <p:nvSpPr>
            <p:cNvPr id="1521" name="Google Shape;1521;p85"/>
            <p:cNvSpPr/>
            <p:nvPr/>
          </p:nvSpPr>
          <p:spPr>
            <a:xfrm>
              <a:off x="5493125" y="861300"/>
              <a:ext cx="3021900" cy="437400"/>
            </a:xfrm>
            <a:prstGeom prst="rect">
              <a:avLst/>
            </a:prstGeom>
            <a:noFill/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522" name="Google Shape;1522;p85"/>
            <p:cNvSpPr txBox="1"/>
            <p:nvPr/>
          </p:nvSpPr>
          <p:spPr>
            <a:xfrm>
              <a:off x="5493125" y="886925"/>
              <a:ext cx="30219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dhinaca ka soo horjeeda (opposite side) = h × sin(θ°)</a:t>
              </a:r>
              <a:r>
                <a:rPr i="1" lang="en-GB" sz="1000">
                  <a:solidFill>
                    <a:schemeClr val="accent5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/>
              </a:r>
              <a:r>
                <a:rPr lang="en-GB" sz="1000">
                  <a:solidFill>
                    <a:schemeClr val="accent5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r>
                <a:rPr lang="en-GB" sz="1000">
                  <a:solidFill>
                    <a:schemeClr val="accent5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/>
              </a:r>
              <a:r>
                <a:rPr i="1" lang="en-GB" sz="1000">
                  <a:solidFill>
                    <a:schemeClr val="accent5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r>
                <a:rPr lang="en-GB" sz="1000">
                  <a:solidFill>
                    <a:schemeClr val="accent5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r>
                <a:rPr lang="en-GB" sz="1000">
                  <a:solidFill>
                    <a:schemeClr val="accent5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/>
              </a: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523" name="Google Shape;1523;p85"/>
          <p:cNvGrpSpPr/>
          <p:nvPr/>
        </p:nvGrpSpPr>
        <p:grpSpPr>
          <a:xfrm>
            <a:off x="323947" y="1451018"/>
            <a:ext cx="8495973" cy="3369160"/>
            <a:chOff x="3733800" y="1870375"/>
            <a:chExt cx="2035500" cy="2035500"/>
          </a:xfrm>
        </p:grpSpPr>
        <p:cxnSp>
          <p:nvCxnSpPr>
            <p:cNvPr id="1524" name="Google Shape;1524;p85"/>
            <p:cNvCxnSpPr/>
            <p:nvPr/>
          </p:nvCxnSpPr>
          <p:spPr>
            <a:xfrm>
              <a:off x="4751550" y="1870375"/>
              <a:ext cx="0" cy="2035500"/>
            </a:xfrm>
            <a:prstGeom prst="straightConnector1">
              <a:avLst/>
            </a:prstGeom>
            <a:noFill/>
            <a:ln cap="flat" cmpd="sng" w="38100">
              <a:solidFill>
                <a:schemeClr val="accent5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525" name="Google Shape;1525;p85"/>
            <p:cNvCxnSpPr/>
            <p:nvPr/>
          </p:nvCxnSpPr>
          <p:spPr>
            <a:xfrm>
              <a:off x="4751550" y="2008485"/>
              <a:ext cx="0" cy="2035500"/>
            </a:xfrm>
            <a:prstGeom prst="straightConnector1">
              <a:avLst/>
            </a:prstGeom>
            <a:noFill/>
            <a:ln cap="flat" cmpd="sng" w="38100">
              <a:solidFill>
                <a:schemeClr val="accent5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526" name="Google Shape;1526;p85"/>
          <p:cNvSpPr/>
          <p:nvPr/>
        </p:nvSpPr>
        <p:spPr>
          <a:xfrm>
            <a:off x="2550189" y="2885387"/>
            <a:ext cx="322200" cy="3222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527" name="Google Shape;1527;p85"/>
          <p:cNvCxnSpPr/>
          <p:nvPr/>
        </p:nvCxnSpPr>
        <p:spPr>
          <a:xfrm>
            <a:off x="2623323" y="1448451"/>
            <a:ext cx="1686000" cy="1686000"/>
          </a:xfrm>
          <a:prstGeom prst="straightConnector1">
            <a:avLst/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528" name="Google Shape;1528;p85"/>
          <p:cNvCxnSpPr/>
          <p:nvPr/>
        </p:nvCxnSpPr>
        <p:spPr>
          <a:xfrm>
            <a:off x="2415407" y="1521585"/>
            <a:ext cx="0" cy="1692000"/>
          </a:xfrm>
          <a:prstGeom prst="straightConnector1">
            <a:avLst/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529" name="Google Shape;1529;p85"/>
          <p:cNvSpPr txBox="1"/>
          <p:nvPr/>
        </p:nvSpPr>
        <p:spPr>
          <a:xfrm>
            <a:off x="3629272" y="2977087"/>
            <a:ext cx="429000" cy="21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40°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30" name="Google Shape;1530;p85"/>
          <p:cNvSpPr txBox="1"/>
          <p:nvPr/>
        </p:nvSpPr>
        <p:spPr>
          <a:xfrm>
            <a:off x="3503372" y="2101501"/>
            <a:ext cx="660600" cy="25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77 cm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31" name="Google Shape;1531;p85"/>
          <p:cNvSpPr/>
          <p:nvPr/>
        </p:nvSpPr>
        <p:spPr>
          <a:xfrm>
            <a:off x="323949" y="1631350"/>
            <a:ext cx="1897800" cy="28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1800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>h × sin( θ° ) cm</a:t>
            </a:r>
            <a:r>
              <a:rPr lang="en-GB" sz="1800">
                <a:solidFill>
                  <a:schemeClr val="accent5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i="1" lang="en-GB" sz="1800">
                <a:solidFill>
                  <a:schemeClr val="accent5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accent5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32" name="Google Shape;1532;p85"/>
          <p:cNvSpPr/>
          <p:nvPr/>
        </p:nvSpPr>
        <p:spPr>
          <a:xfrm>
            <a:off x="367678" y="2106938"/>
            <a:ext cx="365100" cy="336600"/>
          </a:xfrm>
          <a:prstGeom prst="rect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33" name="Google Shape;1533;p85"/>
          <p:cNvSpPr/>
          <p:nvPr/>
        </p:nvSpPr>
        <p:spPr>
          <a:xfrm>
            <a:off x="323949" y="2099225"/>
            <a:ext cx="1897800" cy="28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1800">
                <a:solidFill>
                  <a:srgbClr val="EBEDFE"/>
                </a:solidFill>
                <a:latin typeface="Lexend"/>
                <a:ea typeface="Times New Roman"/>
                <a:cs typeface="Times New Roman"/>
                <a:sym typeface="Times New Roman"/>
              </a:rPr>
              <a:t>h × sin( θ° ) cm</a:t>
            </a:r>
            <a:r>
              <a:rPr lang="en-GB" sz="18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accent5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solidFill>
                  <a:srgbClr val="EBEDFE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accent5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34" name="Google Shape;1534;p85"/>
          <p:cNvSpPr/>
          <p:nvPr/>
        </p:nvSpPr>
        <p:spPr>
          <a:xfrm>
            <a:off x="1366453" y="2106938"/>
            <a:ext cx="365100" cy="336600"/>
          </a:xfrm>
          <a:prstGeom prst="rect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35" name="Google Shape;1535;p85"/>
          <p:cNvSpPr/>
          <p:nvPr/>
        </p:nvSpPr>
        <p:spPr>
          <a:xfrm flipH="1">
            <a:off x="6491553" y="2809035"/>
            <a:ext cx="269700" cy="2697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536" name="Google Shape;1536;p85"/>
          <p:cNvCxnSpPr/>
          <p:nvPr/>
        </p:nvCxnSpPr>
        <p:spPr>
          <a:xfrm flipH="1">
            <a:off x="4979956" y="1603638"/>
            <a:ext cx="1717500" cy="1411200"/>
          </a:xfrm>
          <a:prstGeom prst="straightConnector1">
            <a:avLst/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537" name="Google Shape;1537;p85"/>
          <p:cNvCxnSpPr/>
          <p:nvPr/>
        </p:nvCxnSpPr>
        <p:spPr>
          <a:xfrm>
            <a:off x="6874075" y="1667431"/>
            <a:ext cx="0" cy="1416300"/>
          </a:xfrm>
          <a:prstGeom prst="straightConnector1">
            <a:avLst/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538" name="Google Shape;1538;p85"/>
          <p:cNvSpPr txBox="1"/>
          <p:nvPr/>
        </p:nvSpPr>
        <p:spPr>
          <a:xfrm flipH="1">
            <a:off x="5268696" y="2862414"/>
            <a:ext cx="468000" cy="17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35°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39" name="Google Shape;1539;p85"/>
          <p:cNvSpPr/>
          <p:nvPr/>
        </p:nvSpPr>
        <p:spPr>
          <a:xfrm flipH="1">
            <a:off x="7941949" y="2178010"/>
            <a:ext cx="365100" cy="336600"/>
          </a:xfrm>
          <a:prstGeom prst="rect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40" name="Google Shape;1540;p85"/>
          <p:cNvSpPr/>
          <p:nvPr/>
        </p:nvSpPr>
        <p:spPr>
          <a:xfrm flipH="1">
            <a:off x="6910177" y="2170297"/>
            <a:ext cx="1897800" cy="28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1800">
                <a:solidFill>
                  <a:srgbClr val="EBEDFE"/>
                </a:solidFill>
                <a:latin typeface="Lexend"/>
                <a:ea typeface="Times New Roman"/>
                <a:cs typeface="Times New Roman"/>
                <a:sym typeface="Times New Roman"/>
              </a:rPr>
              <a:t>h × sin( θ° ) cm</a:t>
            </a:r>
            <a:r>
              <a:rPr lang="en-GB" sz="18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accent5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solidFill>
                  <a:schemeClr val="lt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accent5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41" name="Google Shape;1541;p85"/>
          <p:cNvSpPr/>
          <p:nvPr/>
        </p:nvSpPr>
        <p:spPr>
          <a:xfrm flipH="1">
            <a:off x="6943174" y="2178010"/>
            <a:ext cx="365100" cy="336600"/>
          </a:xfrm>
          <a:prstGeom prst="rect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42" name="Google Shape;1542;p85"/>
          <p:cNvSpPr txBox="1"/>
          <p:nvPr/>
        </p:nvSpPr>
        <p:spPr>
          <a:xfrm flipH="1">
            <a:off x="5026827" y="2028525"/>
            <a:ext cx="999000" cy="21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17.2 cm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43" name="Google Shape;1543;p85"/>
          <p:cNvSpPr/>
          <p:nvPr/>
        </p:nvSpPr>
        <p:spPr>
          <a:xfrm>
            <a:off x="323949" y="2628188"/>
            <a:ext cx="1897800" cy="28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1800">
                <a:solidFill>
                  <a:srgbClr val="EBEDFE"/>
                </a:solidFill>
                <a:latin typeface="Lexend"/>
                <a:ea typeface="Times New Roman"/>
                <a:cs typeface="Times New Roman"/>
                <a:sym typeface="Times New Roman"/>
              </a:rPr>
              <a:t>h × sin( θ° ) cm</a:t>
            </a:r>
            <a:r>
              <a:rPr lang="en-GB" sz="18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accent5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rgbClr val="EBEDFE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rgbClr val="EBEDFE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44" name="Google Shape;1544;p85"/>
          <p:cNvSpPr/>
          <p:nvPr/>
        </p:nvSpPr>
        <p:spPr>
          <a:xfrm>
            <a:off x="367678" y="2635900"/>
            <a:ext cx="365100" cy="336600"/>
          </a:xfrm>
          <a:prstGeom prst="rect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45" name="Google Shape;1545;p85"/>
          <p:cNvSpPr/>
          <p:nvPr/>
        </p:nvSpPr>
        <p:spPr>
          <a:xfrm>
            <a:off x="921651" y="2635900"/>
            <a:ext cx="902400" cy="336600"/>
          </a:xfrm>
          <a:prstGeom prst="rect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46" name="Google Shape;1546;p85"/>
          <p:cNvSpPr/>
          <p:nvPr/>
        </p:nvSpPr>
        <p:spPr>
          <a:xfrm flipH="1">
            <a:off x="3423310" y="3303229"/>
            <a:ext cx="1108800" cy="1109100"/>
          </a:xfrm>
          <a:prstGeom prst="arc">
            <a:avLst>
              <a:gd fmla="val 21431706" name="adj1"/>
              <a:gd fmla="val 2341765" name="adj2"/>
            </a:avLst>
          </a:prstGeom>
          <a:solidFill>
            <a:srgbClr val="EBEDFE"/>
          </a:solidFill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47" name="Google Shape;1547;p85"/>
          <p:cNvSpPr/>
          <p:nvPr/>
        </p:nvSpPr>
        <p:spPr>
          <a:xfrm flipH="1" rot="-2368091">
            <a:off x="2875354" y="4479496"/>
            <a:ext cx="182648" cy="182648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48" name="Google Shape;1548;p85"/>
          <p:cNvSpPr txBox="1"/>
          <p:nvPr/>
        </p:nvSpPr>
        <p:spPr>
          <a:xfrm>
            <a:off x="3438684" y="3841037"/>
            <a:ext cx="417300" cy="23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55°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49" name="Google Shape;1549;p85"/>
          <p:cNvSpPr txBox="1"/>
          <p:nvPr/>
        </p:nvSpPr>
        <p:spPr>
          <a:xfrm flipH="1">
            <a:off x="2632525" y="3462725"/>
            <a:ext cx="901800" cy="23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13.8 cm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50" name="Google Shape;1550;p85"/>
          <p:cNvSpPr/>
          <p:nvPr/>
        </p:nvSpPr>
        <p:spPr>
          <a:xfrm rot="5400000">
            <a:off x="6604338" y="4515330"/>
            <a:ext cx="250500" cy="2505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551" name="Google Shape;1551;p85"/>
          <p:cNvCxnSpPr/>
          <p:nvPr/>
        </p:nvCxnSpPr>
        <p:spPr>
          <a:xfrm flipH="1" rot="5400000">
            <a:off x="7034241" y="3374932"/>
            <a:ext cx="960900" cy="1668300"/>
          </a:xfrm>
          <a:prstGeom prst="straightConnector1">
            <a:avLst/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552" name="Google Shape;1552;p85"/>
          <p:cNvCxnSpPr/>
          <p:nvPr/>
        </p:nvCxnSpPr>
        <p:spPr>
          <a:xfrm rot="-5400000">
            <a:off x="6013566" y="4294307"/>
            <a:ext cx="971700" cy="0"/>
          </a:xfrm>
          <a:prstGeom prst="straightConnector1">
            <a:avLst/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553" name="Google Shape;1553;p85"/>
          <p:cNvSpPr txBox="1"/>
          <p:nvPr/>
        </p:nvSpPr>
        <p:spPr>
          <a:xfrm>
            <a:off x="7349735" y="3879700"/>
            <a:ext cx="999000" cy="25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0.122 cm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54" name="Google Shape;1554;p85"/>
          <p:cNvSpPr txBox="1"/>
          <p:nvPr/>
        </p:nvSpPr>
        <p:spPr>
          <a:xfrm>
            <a:off x="5896872" y="4197256"/>
            <a:ext cx="603600" cy="19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d cm</a:t>
            </a:r>
            <a:r>
              <a:rPr lang="en-GB" sz="18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55" name="Google Shape;1555;p85"/>
          <p:cNvSpPr txBox="1"/>
          <p:nvPr/>
        </p:nvSpPr>
        <p:spPr>
          <a:xfrm>
            <a:off x="7409804" y="4510353"/>
            <a:ext cx="424500" cy="21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20°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56" name="Google Shape;1556;p85"/>
          <p:cNvSpPr txBox="1"/>
          <p:nvPr/>
        </p:nvSpPr>
        <p:spPr>
          <a:xfrm flipH="1">
            <a:off x="367675" y="2117325"/>
            <a:ext cx="3651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77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557" name="Google Shape;1557;p85"/>
          <p:cNvSpPr txBox="1"/>
          <p:nvPr/>
        </p:nvSpPr>
        <p:spPr>
          <a:xfrm flipH="1">
            <a:off x="367675" y="2642040"/>
            <a:ext cx="3651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77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558" name="Google Shape;1558;p85"/>
          <p:cNvSpPr txBox="1"/>
          <p:nvPr/>
        </p:nvSpPr>
        <p:spPr>
          <a:xfrm flipH="1">
            <a:off x="1366450" y="2117315"/>
            <a:ext cx="3651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40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559" name="Google Shape;1559;p85"/>
          <p:cNvSpPr txBox="1"/>
          <p:nvPr/>
        </p:nvSpPr>
        <p:spPr>
          <a:xfrm flipH="1">
            <a:off x="921650" y="2649575"/>
            <a:ext cx="9024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0.643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560" name="Google Shape;1560;p85"/>
          <p:cNvSpPr txBox="1"/>
          <p:nvPr/>
        </p:nvSpPr>
        <p:spPr>
          <a:xfrm flipH="1">
            <a:off x="553975" y="3014850"/>
            <a:ext cx="1371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= 49.511 cm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561" name="Google Shape;1561;p85"/>
          <p:cNvSpPr txBox="1"/>
          <p:nvPr/>
        </p:nvSpPr>
        <p:spPr>
          <a:xfrm flipH="1">
            <a:off x="6939649" y="2192400"/>
            <a:ext cx="369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17.2</a:t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562" name="Google Shape;1562;p85"/>
          <p:cNvSpPr txBox="1"/>
          <p:nvPr/>
        </p:nvSpPr>
        <p:spPr>
          <a:xfrm flipH="1">
            <a:off x="7937927" y="2192390"/>
            <a:ext cx="3651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35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563" name="Google Shape;1563;p85"/>
          <p:cNvSpPr txBox="1"/>
          <p:nvPr/>
        </p:nvSpPr>
        <p:spPr>
          <a:xfrm flipH="1">
            <a:off x="7117700" y="2733725"/>
            <a:ext cx="1500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= 9.8728 cm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564" name="Google Shape;1564;p85"/>
          <p:cNvSpPr txBox="1"/>
          <p:nvPr/>
        </p:nvSpPr>
        <p:spPr>
          <a:xfrm>
            <a:off x="1248225" y="4236500"/>
            <a:ext cx="1341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1" lang="en-GB" sz="1800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>h × sin(θ°)</a:t>
            </a:r>
            <a:r>
              <a:rPr lang="en-GB" sz="1800">
                <a:solidFill>
                  <a:schemeClr val="accent5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i="1" lang="en-GB" sz="1800">
                <a:solidFill>
                  <a:schemeClr val="accent5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accent5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65" name="Google Shape;1565;p85"/>
          <p:cNvSpPr/>
          <p:nvPr/>
        </p:nvSpPr>
        <p:spPr>
          <a:xfrm flipH="1" rot="3032611">
            <a:off x="2492455" y="3145323"/>
            <a:ext cx="1195521" cy="1335953"/>
          </a:xfrm>
          <a:prstGeom prst="rtTriangle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66" name="Google Shape;1566;p85"/>
          <p:cNvSpPr txBox="1"/>
          <p:nvPr/>
        </p:nvSpPr>
        <p:spPr>
          <a:xfrm flipH="1">
            <a:off x="813300" y="4554650"/>
            <a:ext cx="16860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= 11.3022 cm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567" name="Google Shape;1567;p85"/>
          <p:cNvSpPr txBox="1"/>
          <p:nvPr/>
        </p:nvSpPr>
        <p:spPr>
          <a:xfrm flipH="1">
            <a:off x="4734150" y="4452850"/>
            <a:ext cx="16860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= 0.041724 cm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568" name="Google Shape;1568;p85"/>
          <p:cNvSpPr txBox="1"/>
          <p:nvPr/>
        </p:nvSpPr>
        <p:spPr>
          <a:xfrm>
            <a:off x="324000" y="1259425"/>
            <a:ext cx="46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a)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69" name="Google Shape;1569;p85"/>
          <p:cNvSpPr txBox="1"/>
          <p:nvPr/>
        </p:nvSpPr>
        <p:spPr>
          <a:xfrm>
            <a:off x="4710888" y="1536625"/>
            <a:ext cx="46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b)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70" name="Google Shape;1570;p85"/>
          <p:cNvSpPr txBox="1"/>
          <p:nvPr/>
        </p:nvSpPr>
        <p:spPr>
          <a:xfrm>
            <a:off x="4710888" y="3453800"/>
            <a:ext cx="46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d)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71" name="Google Shape;1571;p85"/>
          <p:cNvSpPr txBox="1"/>
          <p:nvPr/>
        </p:nvSpPr>
        <p:spPr>
          <a:xfrm>
            <a:off x="324000" y="3453800"/>
            <a:ext cx="46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c)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572" name="Google Shape;1572;p85"/>
          <p:cNvGrpSpPr/>
          <p:nvPr/>
        </p:nvGrpSpPr>
        <p:grpSpPr>
          <a:xfrm flipH="1" rot="-2367281">
            <a:off x="2661454" y="3126243"/>
            <a:ext cx="1345745" cy="1951882"/>
            <a:chOff x="-2029068" y="1455875"/>
            <a:chExt cx="967943" cy="2723771"/>
          </a:xfrm>
        </p:grpSpPr>
        <p:sp>
          <p:nvSpPr>
            <p:cNvPr id="1573" name="Google Shape;1573;p85"/>
            <p:cNvSpPr/>
            <p:nvPr/>
          </p:nvSpPr>
          <p:spPr>
            <a:xfrm rot="-5400000">
              <a:off x="-2375725" y="1809575"/>
              <a:ext cx="1668300" cy="960900"/>
            </a:xfrm>
            <a:prstGeom prst="rtTriangle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574" name="Google Shape;1574;p85"/>
            <p:cNvCxnSpPr/>
            <p:nvPr/>
          </p:nvCxnSpPr>
          <p:spPr>
            <a:xfrm rot="7323868">
              <a:off x="-2088295" y="2768171"/>
              <a:ext cx="1079354" cy="993550"/>
            </a:xfrm>
            <a:prstGeom prst="straightConnector1">
              <a:avLst/>
            </a:prstGeom>
            <a:noFill/>
            <a:ln cap="flat" cmpd="sng" w="28575">
              <a:solidFill>
                <a:srgbClr val="4F7BE8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</p:grpSp>
      <p:cxnSp>
        <p:nvCxnSpPr>
          <p:cNvPr id="1575" name="Google Shape;1575;p85"/>
          <p:cNvCxnSpPr/>
          <p:nvPr/>
        </p:nvCxnSpPr>
        <p:spPr>
          <a:xfrm rot="10800000">
            <a:off x="2081575" y="3876900"/>
            <a:ext cx="705000" cy="914400"/>
          </a:xfrm>
          <a:prstGeom prst="straightConnector1">
            <a:avLst/>
          </a:prstGeom>
          <a:noFill/>
          <a:ln cap="flat" cmpd="sng" w="28575">
            <a:solidFill>
              <a:srgbClr val="4F7BE8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576" name="Google Shape;1576;p85"/>
          <p:cNvCxnSpPr/>
          <p:nvPr/>
        </p:nvCxnSpPr>
        <p:spPr>
          <a:xfrm rot="10800000">
            <a:off x="2254925" y="3693575"/>
            <a:ext cx="1700100" cy="25200"/>
          </a:xfrm>
          <a:prstGeom prst="straightConnector1">
            <a:avLst/>
          </a:prstGeom>
          <a:noFill/>
          <a:ln cap="flat" cmpd="sng" w="28575">
            <a:solidFill>
              <a:srgbClr val="4F7BE8"/>
            </a:solidFill>
            <a:prstDash val="solid"/>
            <a:round/>
            <a:headEnd len="med" w="med" type="triangle"/>
            <a:tailEnd len="med" w="med" type="triangle"/>
          </a:ln>
        </p:spPr>
      </p:cxn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0" name="Shape 1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1" name="Google Shape;1581;p86"/>
          <p:cNvSpPr/>
          <p:nvPr/>
        </p:nvSpPr>
        <p:spPr>
          <a:xfrm flipH="1">
            <a:off x="6298176" y="2414874"/>
            <a:ext cx="1108500" cy="1108500"/>
          </a:xfrm>
          <a:prstGeom prst="arc">
            <a:avLst>
              <a:gd fmla="val 10771373" name="adj1"/>
              <a:gd fmla="val 14522387" name="adj2"/>
            </a:avLst>
          </a:prstGeom>
          <a:solidFill>
            <a:srgbClr val="EBEDFE"/>
          </a:solidFill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82" name="Google Shape;1582;p86"/>
          <p:cNvSpPr/>
          <p:nvPr/>
        </p:nvSpPr>
        <p:spPr>
          <a:xfrm rot="5400000">
            <a:off x="801298" y="3056530"/>
            <a:ext cx="951900" cy="951900"/>
          </a:xfrm>
          <a:prstGeom prst="arc">
            <a:avLst>
              <a:gd fmla="val 18031654" name="adj1"/>
              <a:gd fmla="val 66266" name="adj2"/>
            </a:avLst>
          </a:prstGeom>
          <a:solidFill>
            <a:srgbClr val="EBEDFE"/>
          </a:solidFill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83" name="Google Shape;1583;p86"/>
          <p:cNvSpPr/>
          <p:nvPr/>
        </p:nvSpPr>
        <p:spPr>
          <a:xfrm>
            <a:off x="1262791" y="3519314"/>
            <a:ext cx="1668300" cy="960900"/>
          </a:xfrm>
          <a:prstGeom prst="rtTriangle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84" name="Google Shape;1584;p86"/>
          <p:cNvSpPr txBox="1"/>
          <p:nvPr/>
        </p:nvSpPr>
        <p:spPr>
          <a:xfrm flipH="1">
            <a:off x="5218372" y="1696200"/>
            <a:ext cx="631500" cy="31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h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= 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85" name="Google Shape;1585;p86"/>
          <p:cNvSpPr/>
          <p:nvPr/>
        </p:nvSpPr>
        <p:spPr>
          <a:xfrm>
            <a:off x="2621000" y="2342400"/>
            <a:ext cx="1499100" cy="1499100"/>
          </a:xfrm>
          <a:prstGeom prst="arc">
            <a:avLst>
              <a:gd fmla="val 10771373" name="adj1"/>
              <a:gd fmla="val 12609969" name="adj2"/>
            </a:avLst>
          </a:prstGeom>
          <a:solidFill>
            <a:srgbClr val="EBEDFE"/>
          </a:solidFill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86" name="Google Shape;1586;p86"/>
          <p:cNvSpPr txBox="1"/>
          <p:nvPr/>
        </p:nvSpPr>
        <p:spPr>
          <a:xfrm>
            <a:off x="324000" y="610600"/>
            <a:ext cx="8496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2) Raadi dhererka hypotenuse marka la eego dhinaca ka soo horjeeda xagasha calaamadeysan.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87" name="Google Shape;1587;p86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Dhinaca ka soo horjeeda iyo hypotenuse</a:t>
            </a:r>
            <a:endParaRPr/>
          </a:p>
        </p:txBody>
      </p:sp>
      <p:grpSp>
        <p:nvGrpSpPr>
          <p:cNvPr id="1588" name="Google Shape;1588;p86"/>
          <p:cNvGrpSpPr/>
          <p:nvPr/>
        </p:nvGrpSpPr>
        <p:grpSpPr>
          <a:xfrm>
            <a:off x="3061050" y="1013700"/>
            <a:ext cx="3021900" cy="437400"/>
            <a:chOff x="5493125" y="861300"/>
            <a:chExt cx="3021900" cy="437400"/>
          </a:xfrm>
        </p:grpSpPr>
        <p:sp>
          <p:nvSpPr>
            <p:cNvPr id="1589" name="Google Shape;1589;p86"/>
            <p:cNvSpPr/>
            <p:nvPr/>
          </p:nvSpPr>
          <p:spPr>
            <a:xfrm>
              <a:off x="5493125" y="861300"/>
              <a:ext cx="3021900" cy="437400"/>
            </a:xfrm>
            <a:prstGeom prst="rect">
              <a:avLst/>
            </a:prstGeom>
            <a:noFill/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590" name="Google Shape;1590;p86"/>
            <p:cNvSpPr txBox="1"/>
            <p:nvPr/>
          </p:nvSpPr>
          <p:spPr>
            <a:xfrm>
              <a:off x="5493125" y="886925"/>
              <a:ext cx="30219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300">
                  <a:latin typeface="Lexend"/>
                  <a:ea typeface="Lexend"/>
                  <a:cs typeface="Lexend"/>
                  <a:sym typeface="Lexend"/>
                </a:rPr>
                <a:t>dhinaca ka soo horjeeda = h × sin(θ°)</a:t>
              </a:r>
              <a:r>
                <a:rPr i="1" lang="en-GB" sz="1300">
                  <a:solidFill>
                    <a:schemeClr val="accent5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/>
              </a:r>
              <a:r>
                <a:rPr lang="en-GB" sz="1300">
                  <a:solidFill>
                    <a:schemeClr val="accent5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r>
                <a:rPr lang="en-GB" sz="1300">
                  <a:solidFill>
                    <a:schemeClr val="accent5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/>
              </a:r>
              <a:r>
                <a:rPr i="1" lang="en-GB" sz="1300">
                  <a:solidFill>
                    <a:schemeClr val="accent5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r>
                <a:rPr lang="en-GB" sz="1300">
                  <a:solidFill>
                    <a:schemeClr val="accent5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r>
                <a:rPr lang="en-GB" sz="1300">
                  <a:solidFill>
                    <a:schemeClr val="accent5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/>
              </a: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591" name="Google Shape;1591;p86"/>
          <p:cNvGrpSpPr/>
          <p:nvPr/>
        </p:nvGrpSpPr>
        <p:grpSpPr>
          <a:xfrm>
            <a:off x="323947" y="1451018"/>
            <a:ext cx="8495973" cy="3369160"/>
            <a:chOff x="3733800" y="1870375"/>
            <a:chExt cx="2035500" cy="2035500"/>
          </a:xfrm>
        </p:grpSpPr>
        <p:cxnSp>
          <p:nvCxnSpPr>
            <p:cNvPr id="1592" name="Google Shape;1592;p86"/>
            <p:cNvCxnSpPr/>
            <p:nvPr/>
          </p:nvCxnSpPr>
          <p:spPr>
            <a:xfrm>
              <a:off x="4751550" y="1870375"/>
              <a:ext cx="0" cy="2035500"/>
            </a:xfrm>
            <a:prstGeom prst="straightConnector1">
              <a:avLst/>
            </a:prstGeom>
            <a:noFill/>
            <a:ln cap="flat" cmpd="sng" w="38100">
              <a:solidFill>
                <a:schemeClr val="accent5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593" name="Google Shape;1593;p86"/>
            <p:cNvCxnSpPr/>
            <p:nvPr/>
          </p:nvCxnSpPr>
          <p:spPr>
            <a:xfrm>
              <a:off x="4751550" y="2008485"/>
              <a:ext cx="0" cy="2035500"/>
            </a:xfrm>
            <a:prstGeom prst="straightConnector1">
              <a:avLst/>
            </a:prstGeom>
            <a:noFill/>
            <a:ln cap="flat" cmpd="sng" w="38100">
              <a:solidFill>
                <a:schemeClr val="accent5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594" name="Google Shape;1594;p86"/>
          <p:cNvSpPr/>
          <p:nvPr/>
        </p:nvSpPr>
        <p:spPr>
          <a:xfrm flipH="1">
            <a:off x="1272497" y="2903251"/>
            <a:ext cx="194100" cy="194100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595" name="Google Shape;1595;p86"/>
          <p:cNvGrpSpPr/>
          <p:nvPr/>
        </p:nvGrpSpPr>
        <p:grpSpPr>
          <a:xfrm flipH="1">
            <a:off x="1162074" y="1815886"/>
            <a:ext cx="2302949" cy="1391843"/>
            <a:chOff x="-2056624" y="1350393"/>
            <a:chExt cx="1045654" cy="1926692"/>
          </a:xfrm>
        </p:grpSpPr>
        <p:sp>
          <p:nvSpPr>
            <p:cNvPr id="1596" name="Google Shape;1596;p86"/>
            <p:cNvSpPr/>
            <p:nvPr/>
          </p:nvSpPr>
          <p:spPr>
            <a:xfrm rot="-5400000">
              <a:off x="-2375725" y="1809575"/>
              <a:ext cx="1668300" cy="960900"/>
            </a:xfrm>
            <a:prstGeom prst="rtTriangle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597" name="Google Shape;1597;p86"/>
            <p:cNvCxnSpPr/>
            <p:nvPr/>
          </p:nvCxnSpPr>
          <p:spPr>
            <a:xfrm flipH="1">
              <a:off x="-2056624" y="1350393"/>
              <a:ext cx="960900" cy="1668300"/>
            </a:xfrm>
            <a:prstGeom prst="straightConnector1">
              <a:avLst/>
            </a:prstGeom>
            <a:noFill/>
            <a:ln cap="flat" cmpd="sng" w="28575">
              <a:solidFill>
                <a:srgbClr val="4F7BE8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1598" name="Google Shape;1598;p86"/>
            <p:cNvCxnSpPr/>
            <p:nvPr/>
          </p:nvCxnSpPr>
          <p:spPr>
            <a:xfrm rot="10800000">
              <a:off x="-2022025" y="3277086"/>
              <a:ext cx="960900" cy="0"/>
            </a:xfrm>
            <a:prstGeom prst="straightConnector1">
              <a:avLst/>
            </a:prstGeom>
            <a:noFill/>
            <a:ln cap="flat" cmpd="sng" w="28575">
              <a:solidFill>
                <a:srgbClr val="4F7BE8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1599" name="Google Shape;1599;p86"/>
            <p:cNvCxnSpPr/>
            <p:nvPr/>
          </p:nvCxnSpPr>
          <p:spPr>
            <a:xfrm rot="10800000">
              <a:off x="-1010969" y="1455875"/>
              <a:ext cx="0" cy="1668300"/>
            </a:xfrm>
            <a:prstGeom prst="straightConnector1">
              <a:avLst/>
            </a:prstGeom>
            <a:noFill/>
            <a:ln cap="flat" cmpd="sng" w="28575">
              <a:solidFill>
                <a:srgbClr val="4F7BE8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</p:grpSp>
      <p:sp>
        <p:nvSpPr>
          <p:cNvPr id="1600" name="Google Shape;1600;p86"/>
          <p:cNvSpPr txBox="1"/>
          <p:nvPr/>
        </p:nvSpPr>
        <p:spPr>
          <a:xfrm flipH="1">
            <a:off x="533426" y="2405750"/>
            <a:ext cx="631500" cy="21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9 cm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601" name="Google Shape;1601;p86"/>
          <p:cNvGrpSpPr/>
          <p:nvPr/>
        </p:nvGrpSpPr>
        <p:grpSpPr>
          <a:xfrm>
            <a:off x="2822775" y="2105397"/>
            <a:ext cx="1438954" cy="379182"/>
            <a:chOff x="1269725" y="4863425"/>
            <a:chExt cx="642304" cy="379182"/>
          </a:xfrm>
        </p:grpSpPr>
        <p:sp>
          <p:nvSpPr>
            <p:cNvPr id="1602" name="Google Shape;1602;p86"/>
            <p:cNvSpPr txBox="1"/>
            <p:nvPr/>
          </p:nvSpPr>
          <p:spPr>
            <a:xfrm>
              <a:off x="1269729" y="4903907"/>
              <a:ext cx="6423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-GB" sz="1300">
                  <a:solidFill>
                    <a:schemeClr val="accent5"/>
                  </a:solidFill>
                  <a:latin typeface="Lexend"/>
                  <a:ea typeface="Lexend"/>
                  <a:cs typeface="Lexend"/>
                  <a:sym typeface="Lexend"/>
                </a:rPr>
                <a:t>0.174</a:t>
              </a:r>
              <a:endParaRPr sz="2200">
                <a:solidFill>
                  <a:schemeClr val="accent5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cxnSp>
          <p:nvCxnSpPr>
            <p:cNvPr id="1603" name="Google Shape;1603;p86"/>
            <p:cNvCxnSpPr/>
            <p:nvPr/>
          </p:nvCxnSpPr>
          <p:spPr>
            <a:xfrm>
              <a:off x="1269725" y="4863425"/>
              <a:ext cx="642300" cy="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604" name="Google Shape;1604;p86"/>
          <p:cNvSpPr txBox="1"/>
          <p:nvPr/>
        </p:nvSpPr>
        <p:spPr>
          <a:xfrm>
            <a:off x="2616826" y="2881957"/>
            <a:ext cx="468000" cy="17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10°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05" name="Google Shape;1605;p86"/>
          <p:cNvSpPr/>
          <p:nvPr/>
        </p:nvSpPr>
        <p:spPr>
          <a:xfrm flipH="1">
            <a:off x="7739066" y="2774126"/>
            <a:ext cx="194100" cy="194100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06" name="Google Shape;1606;p86"/>
          <p:cNvSpPr txBox="1"/>
          <p:nvPr/>
        </p:nvSpPr>
        <p:spPr>
          <a:xfrm flipH="1">
            <a:off x="8044725" y="1894113"/>
            <a:ext cx="804900" cy="21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19 cm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607" name="Google Shape;1607;p86"/>
          <p:cNvGrpSpPr/>
          <p:nvPr/>
        </p:nvGrpSpPr>
        <p:grpSpPr>
          <a:xfrm>
            <a:off x="6771349" y="877684"/>
            <a:ext cx="1273367" cy="2201921"/>
            <a:chOff x="-2089411" y="1392790"/>
            <a:chExt cx="1126077" cy="1822933"/>
          </a:xfrm>
        </p:grpSpPr>
        <p:sp>
          <p:nvSpPr>
            <p:cNvPr id="1608" name="Google Shape;1608;p86"/>
            <p:cNvSpPr/>
            <p:nvPr/>
          </p:nvSpPr>
          <p:spPr>
            <a:xfrm rot="-5400000">
              <a:off x="-2375725" y="1809575"/>
              <a:ext cx="1668300" cy="960900"/>
            </a:xfrm>
            <a:prstGeom prst="rtTriangle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609" name="Google Shape;1609;p86"/>
            <p:cNvCxnSpPr/>
            <p:nvPr/>
          </p:nvCxnSpPr>
          <p:spPr>
            <a:xfrm flipH="1">
              <a:off x="-2089411" y="1392790"/>
              <a:ext cx="960900" cy="1668300"/>
            </a:xfrm>
            <a:prstGeom prst="straightConnector1">
              <a:avLst/>
            </a:prstGeom>
            <a:noFill/>
            <a:ln cap="flat" cmpd="sng" w="28575">
              <a:solidFill>
                <a:srgbClr val="4F7BE8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1610" name="Google Shape;1610;p86"/>
            <p:cNvCxnSpPr/>
            <p:nvPr/>
          </p:nvCxnSpPr>
          <p:spPr>
            <a:xfrm rot="10800000">
              <a:off x="-2022025" y="3215724"/>
              <a:ext cx="960900" cy="0"/>
            </a:xfrm>
            <a:prstGeom prst="straightConnector1">
              <a:avLst/>
            </a:prstGeom>
            <a:noFill/>
            <a:ln cap="flat" cmpd="sng" w="28575">
              <a:solidFill>
                <a:srgbClr val="4F7BE8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1611" name="Google Shape;1611;p86"/>
            <p:cNvCxnSpPr/>
            <p:nvPr/>
          </p:nvCxnSpPr>
          <p:spPr>
            <a:xfrm rot="10800000">
              <a:off x="-963334" y="1455875"/>
              <a:ext cx="0" cy="1668300"/>
            </a:xfrm>
            <a:prstGeom prst="straightConnector1">
              <a:avLst/>
            </a:prstGeom>
            <a:noFill/>
            <a:ln cap="flat" cmpd="sng" w="28575">
              <a:solidFill>
                <a:srgbClr val="4F7BE8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</p:grpSp>
      <p:cxnSp>
        <p:nvCxnSpPr>
          <p:cNvPr id="1612" name="Google Shape;1612;p86"/>
          <p:cNvCxnSpPr/>
          <p:nvPr/>
        </p:nvCxnSpPr>
        <p:spPr>
          <a:xfrm>
            <a:off x="5899392" y="1924656"/>
            <a:ext cx="10986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613" name="Google Shape;1613;p86"/>
          <p:cNvSpPr/>
          <p:nvPr/>
        </p:nvSpPr>
        <p:spPr>
          <a:xfrm>
            <a:off x="5899392" y="1524513"/>
            <a:ext cx="1098600" cy="336600"/>
          </a:xfrm>
          <a:prstGeom prst="rect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14" name="Google Shape;1614;p86"/>
          <p:cNvSpPr/>
          <p:nvPr/>
        </p:nvSpPr>
        <p:spPr>
          <a:xfrm>
            <a:off x="5899392" y="1988213"/>
            <a:ext cx="1098600" cy="336600"/>
          </a:xfrm>
          <a:prstGeom prst="rect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15" name="Google Shape;1615;p86"/>
          <p:cNvSpPr/>
          <p:nvPr/>
        </p:nvSpPr>
        <p:spPr>
          <a:xfrm rot="5400000">
            <a:off x="1262788" y="4229811"/>
            <a:ext cx="250500" cy="2505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616" name="Google Shape;1616;p86"/>
          <p:cNvCxnSpPr/>
          <p:nvPr/>
        </p:nvCxnSpPr>
        <p:spPr>
          <a:xfrm flipH="1" rot="5400000">
            <a:off x="1692691" y="3089414"/>
            <a:ext cx="960900" cy="1668300"/>
          </a:xfrm>
          <a:prstGeom prst="straightConnector1">
            <a:avLst/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617" name="Google Shape;1617;p86"/>
          <p:cNvCxnSpPr/>
          <p:nvPr/>
        </p:nvCxnSpPr>
        <p:spPr>
          <a:xfrm>
            <a:off x="1269091" y="4582636"/>
            <a:ext cx="1662000" cy="0"/>
          </a:xfrm>
          <a:prstGeom prst="straightConnector1">
            <a:avLst/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618" name="Google Shape;1618;p86"/>
          <p:cNvSpPr txBox="1"/>
          <p:nvPr/>
        </p:nvSpPr>
        <p:spPr>
          <a:xfrm>
            <a:off x="1265709" y="3718932"/>
            <a:ext cx="424500" cy="21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65°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19" name="Google Shape;1619;p86"/>
          <p:cNvSpPr txBox="1"/>
          <p:nvPr/>
        </p:nvSpPr>
        <p:spPr>
          <a:xfrm flipH="1">
            <a:off x="1694500" y="4601150"/>
            <a:ext cx="804900" cy="21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92 cm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20" name="Google Shape;1620;p86"/>
          <p:cNvSpPr txBox="1"/>
          <p:nvPr/>
        </p:nvSpPr>
        <p:spPr>
          <a:xfrm>
            <a:off x="2089473" y="3669971"/>
            <a:ext cx="816600" cy="31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h cm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21" name="Google Shape;1621;p86"/>
          <p:cNvSpPr txBox="1"/>
          <p:nvPr/>
        </p:nvSpPr>
        <p:spPr>
          <a:xfrm flipH="1">
            <a:off x="6937808" y="2750400"/>
            <a:ext cx="468000" cy="17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80°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22" name="Google Shape;1622;p86"/>
          <p:cNvSpPr txBox="1"/>
          <p:nvPr/>
        </p:nvSpPr>
        <p:spPr>
          <a:xfrm flipH="1">
            <a:off x="6858738" y="3117979"/>
            <a:ext cx="1098600" cy="21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3.35 cm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23" name="Google Shape;1623;p86"/>
          <p:cNvSpPr txBox="1"/>
          <p:nvPr/>
        </p:nvSpPr>
        <p:spPr>
          <a:xfrm>
            <a:off x="4642350" y="3426850"/>
            <a:ext cx="41775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d) Saddex-xagal qumman wuxuu leeyahay xagal 85°.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Dhererka dhinaca ka soo horjeeda xagashan waa 142 cm.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24" name="Google Shape;1624;p86"/>
          <p:cNvSpPr txBox="1"/>
          <p:nvPr/>
        </p:nvSpPr>
        <p:spPr>
          <a:xfrm flipH="1">
            <a:off x="2346683" y="1714831"/>
            <a:ext cx="424500" cy="31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h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=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25" name="Google Shape;1625;p86"/>
          <p:cNvSpPr txBox="1"/>
          <p:nvPr/>
        </p:nvSpPr>
        <p:spPr>
          <a:xfrm flipH="1">
            <a:off x="2823000" y="1717200"/>
            <a:ext cx="1438800" cy="31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9 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626" name="Google Shape;1626;p86"/>
          <p:cNvSpPr txBox="1"/>
          <p:nvPr/>
        </p:nvSpPr>
        <p:spPr>
          <a:xfrm flipH="1">
            <a:off x="2960663" y="2523009"/>
            <a:ext cx="1438800" cy="31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= 51.72 cm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627" name="Google Shape;1627;p86"/>
          <p:cNvSpPr txBox="1"/>
          <p:nvPr/>
        </p:nvSpPr>
        <p:spPr>
          <a:xfrm flipH="1">
            <a:off x="5899500" y="1531425"/>
            <a:ext cx="1098600" cy="31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19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628" name="Google Shape;1628;p86"/>
          <p:cNvSpPr txBox="1"/>
          <p:nvPr/>
        </p:nvSpPr>
        <p:spPr>
          <a:xfrm flipH="1">
            <a:off x="5899500" y="2004975"/>
            <a:ext cx="1098600" cy="31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0.985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629" name="Google Shape;1629;p86"/>
          <p:cNvSpPr txBox="1"/>
          <p:nvPr/>
        </p:nvSpPr>
        <p:spPr>
          <a:xfrm flipH="1">
            <a:off x="5133388" y="2479146"/>
            <a:ext cx="1438800" cy="31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= 19.29 cm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630" name="Google Shape;1630;p86"/>
          <p:cNvSpPr txBox="1"/>
          <p:nvPr/>
        </p:nvSpPr>
        <p:spPr>
          <a:xfrm flipH="1">
            <a:off x="2899038" y="3718934"/>
            <a:ext cx="1438800" cy="31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= 101.55 cm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631" name="Google Shape;1631;p86"/>
          <p:cNvSpPr txBox="1"/>
          <p:nvPr/>
        </p:nvSpPr>
        <p:spPr>
          <a:xfrm flipH="1">
            <a:off x="6605913" y="4320009"/>
            <a:ext cx="1438800" cy="31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= 142.57 cm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632" name="Google Shape;1632;p86"/>
          <p:cNvSpPr txBox="1"/>
          <p:nvPr/>
        </p:nvSpPr>
        <p:spPr>
          <a:xfrm flipH="1">
            <a:off x="327300" y="3930725"/>
            <a:ext cx="900000" cy="21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43 cm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633" name="Google Shape;1633;p86"/>
          <p:cNvCxnSpPr/>
          <p:nvPr/>
        </p:nvCxnSpPr>
        <p:spPr>
          <a:xfrm rot="10800000">
            <a:off x="1162074" y="3512991"/>
            <a:ext cx="0" cy="932100"/>
          </a:xfrm>
          <a:prstGeom prst="straightConnector1">
            <a:avLst/>
          </a:prstGeom>
          <a:noFill/>
          <a:ln cap="flat" cmpd="sng" w="28575">
            <a:solidFill>
              <a:srgbClr val="4F7BE8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634" name="Google Shape;1634;p86"/>
          <p:cNvSpPr txBox="1"/>
          <p:nvPr/>
        </p:nvSpPr>
        <p:spPr>
          <a:xfrm>
            <a:off x="324000" y="1259425"/>
            <a:ext cx="46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a)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35" name="Google Shape;1635;p86"/>
          <p:cNvSpPr txBox="1"/>
          <p:nvPr/>
        </p:nvSpPr>
        <p:spPr>
          <a:xfrm>
            <a:off x="4710888" y="1536625"/>
            <a:ext cx="46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b)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36" name="Google Shape;1636;p86"/>
          <p:cNvSpPr txBox="1"/>
          <p:nvPr/>
        </p:nvSpPr>
        <p:spPr>
          <a:xfrm>
            <a:off x="324000" y="3453800"/>
            <a:ext cx="46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c)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0" name="Shape 1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1" name="Google Shape;1641;p87"/>
          <p:cNvSpPr txBox="1"/>
          <p:nvPr>
            <p:ph type="title"/>
          </p:nvPr>
        </p:nvSpPr>
        <p:spPr>
          <a:xfrm>
            <a:off x="1224600" y="1466663"/>
            <a:ext cx="6850800" cy="563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Shaxda saamiga (Ratio tables) ee goobada halbeegga (unit circle)</a:t>
            </a:r>
            <a:endParaRPr/>
          </a:p>
        </p:txBody>
      </p:sp>
      <p:sp>
        <p:nvSpPr>
          <p:cNvPr id="1642" name="Google Shape;1642;p87"/>
          <p:cNvSpPr txBox="1"/>
          <p:nvPr>
            <p:ph idx="3" type="title"/>
          </p:nvPr>
        </p:nvSpPr>
        <p:spPr>
          <a:xfrm>
            <a:off x="1224600" y="3160338"/>
            <a:ext cx="6850800" cy="536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Dhinaca ku xiga (adjacent) iyo hypotenuse-ka</a:t>
            </a:r>
            <a:endParaRPr/>
          </a:p>
        </p:txBody>
      </p:sp>
      <p:sp>
        <p:nvSpPr>
          <p:cNvPr id="1643" name="Google Shape;1643;p87"/>
          <p:cNvSpPr txBox="1"/>
          <p:nvPr>
            <p:ph idx="2" type="title"/>
          </p:nvPr>
        </p:nvSpPr>
        <p:spPr>
          <a:xfrm>
            <a:off x="1224600" y="2285700"/>
            <a:ext cx="6850800" cy="572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Dhinaca ka soo horjeeda (opposite) iyo hypotenuse-ka</a:t>
            </a:r>
            <a:endParaRPr/>
          </a:p>
        </p:txBody>
      </p:sp>
      <p:sp>
        <p:nvSpPr>
          <p:cNvPr id="1644" name="Google Shape;1644;p87"/>
          <p:cNvSpPr txBox="1"/>
          <p:nvPr>
            <p:ph idx="4" type="title"/>
          </p:nvPr>
        </p:nvSpPr>
        <p:spPr>
          <a:xfrm>
            <a:off x="1224600" y="3971414"/>
            <a:ext cx="6850800" cy="563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Isticmaalka xisaabiyaha (calculator) iyada oo aan la helin goobo halbeeg (unit circle)</a:t>
            </a:r>
            <a:endParaRPr/>
          </a:p>
        </p:txBody>
      </p:sp>
      <p:sp>
        <p:nvSpPr>
          <p:cNvPr id="1645" name="Google Shape;1645;p87"/>
          <p:cNvSpPr txBox="1"/>
          <p:nvPr>
            <p:ph idx="5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Saamiyada sine iyo cosine (Sine and cosine ratios)</a:t>
            </a:r>
            <a:endParaRPr/>
          </a:p>
        </p:txBody>
      </p:sp>
      <p:pic>
        <p:nvPicPr>
          <p:cNvPr id="1646" name="Google Shape;1646;p8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5004" y="3198299"/>
            <a:ext cx="450575" cy="44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0" name="Shape 16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1" name="Google Shape;1651;p88"/>
          <p:cNvSpPr/>
          <p:nvPr/>
        </p:nvSpPr>
        <p:spPr>
          <a:xfrm>
            <a:off x="1528874" y="4176500"/>
            <a:ext cx="838200" cy="336600"/>
          </a:xfrm>
          <a:prstGeom prst="rect">
            <a:avLst/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52" name="Google Shape;1652;p88"/>
          <p:cNvSpPr/>
          <p:nvPr/>
        </p:nvSpPr>
        <p:spPr>
          <a:xfrm>
            <a:off x="3047775" y="1492700"/>
            <a:ext cx="3021900" cy="437400"/>
          </a:xfrm>
          <a:prstGeom prst="rect">
            <a:avLst/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53" name="Google Shape;1653;p88"/>
          <p:cNvSpPr txBox="1"/>
          <p:nvPr/>
        </p:nvSpPr>
        <p:spPr>
          <a:xfrm>
            <a:off x="2833050" y="1518313"/>
            <a:ext cx="3477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dhinaca ku xiga (adjacent side) = h × cos(θ°)</a:t>
            </a:r>
            <a:r>
              <a:rPr i="1" lang="en-GB" sz="1100">
                <a:solidFill>
                  <a:schemeClr val="accent2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solidFill>
                  <a:schemeClr val="accent2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accent2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i="1" lang="en-GB" sz="1100">
                <a:solidFill>
                  <a:schemeClr val="accent2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accent2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accent2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solidFill>
                  <a:schemeClr val="accent2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chemeClr val="accent2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54" name="Google Shape;1654;p88"/>
          <p:cNvSpPr/>
          <p:nvPr/>
        </p:nvSpPr>
        <p:spPr>
          <a:xfrm>
            <a:off x="1529075" y="4145100"/>
            <a:ext cx="837900" cy="34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accent2"/>
                </a:solidFill>
                <a:latin typeface="Lexend"/>
                <a:ea typeface="Times New Roman"/>
                <a:cs typeface="Times New Roman"/>
                <a:sym typeface="Times New Roman"/>
              </a:rPr>
              <a:t>cos(θ°)</a:t>
            </a:r>
            <a:r>
              <a:rPr i="1" lang="en-GB" sz="1800">
                <a:solidFill>
                  <a:schemeClr val="accent2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accent2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accent2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55" name="Google Shape;1655;p88"/>
          <p:cNvSpPr txBox="1"/>
          <p:nvPr/>
        </p:nvSpPr>
        <p:spPr>
          <a:xfrm>
            <a:off x="5364975" y="4153675"/>
            <a:ext cx="2613300" cy="24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dhinaca ku xiga (adjacent side)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56" name="Google Shape;1656;p88"/>
          <p:cNvSpPr/>
          <p:nvPr/>
        </p:nvSpPr>
        <p:spPr>
          <a:xfrm>
            <a:off x="5364976" y="4075325"/>
            <a:ext cx="2613300" cy="349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1800">
                <a:solidFill>
                  <a:schemeClr val="accent2"/>
                </a:solidFill>
                <a:latin typeface="Lexend"/>
                <a:ea typeface="Times New Roman"/>
                <a:cs typeface="Times New Roman"/>
                <a:sym typeface="Times New Roman"/>
              </a:rPr>
              <a:t>h × cos(θ°) cm</a:t>
            </a:r>
            <a:r>
              <a:rPr lang="en-GB" sz="1800">
                <a:solidFill>
                  <a:schemeClr val="accent2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accent2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i="1" lang="en-GB" sz="1800">
                <a:solidFill>
                  <a:schemeClr val="accent2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accent2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accent2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57" name="Google Shape;1657;p88"/>
          <p:cNvSpPr/>
          <p:nvPr/>
        </p:nvSpPr>
        <p:spPr>
          <a:xfrm flipH="1">
            <a:off x="373888" y="3190724"/>
            <a:ext cx="1549200" cy="1549200"/>
          </a:xfrm>
          <a:prstGeom prst="arc">
            <a:avLst>
              <a:gd fmla="val 10771373" name="adj1"/>
              <a:gd fmla="val 12750813" name="adj2"/>
            </a:avLst>
          </a:prstGeom>
          <a:solidFill>
            <a:srgbClr val="EBEDFE"/>
          </a:solidFill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58" name="Google Shape;1658;p88"/>
          <p:cNvSpPr/>
          <p:nvPr/>
        </p:nvSpPr>
        <p:spPr>
          <a:xfrm flipH="1">
            <a:off x="4611575" y="3190724"/>
            <a:ext cx="1549200" cy="1549200"/>
          </a:xfrm>
          <a:prstGeom prst="arc">
            <a:avLst>
              <a:gd fmla="val 10771373" name="adj1"/>
              <a:gd fmla="val 12750813" name="adj2"/>
            </a:avLst>
          </a:prstGeom>
          <a:solidFill>
            <a:srgbClr val="EBEDFE"/>
          </a:solidFill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59" name="Google Shape;1659;p8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Dhinaca ku xiga (adjacent) iyo hypotenuse-ka</a:t>
            </a:r>
            <a:endParaRPr/>
          </a:p>
        </p:txBody>
      </p:sp>
      <p:sp>
        <p:nvSpPr>
          <p:cNvPr id="1660" name="Google Shape;1660;p88"/>
          <p:cNvSpPr/>
          <p:nvPr/>
        </p:nvSpPr>
        <p:spPr>
          <a:xfrm>
            <a:off x="2572924" y="3770851"/>
            <a:ext cx="194100" cy="194100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661" name="Google Shape;1661;p88"/>
          <p:cNvCxnSpPr/>
          <p:nvPr/>
        </p:nvCxnSpPr>
        <p:spPr>
          <a:xfrm flipH="1">
            <a:off x="1052824" y="2872191"/>
            <a:ext cx="1638000" cy="1016400"/>
          </a:xfrm>
          <a:prstGeom prst="straightConnector1">
            <a:avLst/>
          </a:prstGeom>
          <a:noFill/>
          <a:ln cap="flat" cmpd="sng" w="28575">
            <a:solidFill>
              <a:srgbClr val="4F7BE8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662" name="Google Shape;1662;p88"/>
          <p:cNvCxnSpPr/>
          <p:nvPr/>
        </p:nvCxnSpPr>
        <p:spPr>
          <a:xfrm rot="10800000">
            <a:off x="1129024" y="4075468"/>
            <a:ext cx="1638000" cy="0"/>
          </a:xfrm>
          <a:prstGeom prst="straightConnector1">
            <a:avLst/>
          </a:prstGeom>
          <a:noFill/>
          <a:ln cap="flat" cmpd="sng" w="28575">
            <a:solidFill>
              <a:srgbClr val="4F7BE8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663" name="Google Shape;1663;p88"/>
          <p:cNvSpPr/>
          <p:nvPr/>
        </p:nvSpPr>
        <p:spPr>
          <a:xfrm>
            <a:off x="7784074" y="3770851"/>
            <a:ext cx="194100" cy="194100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664" name="Google Shape;1664;p88"/>
          <p:cNvCxnSpPr/>
          <p:nvPr/>
        </p:nvCxnSpPr>
        <p:spPr>
          <a:xfrm flipH="1">
            <a:off x="5288635" y="2266964"/>
            <a:ext cx="2613300" cy="1621500"/>
          </a:xfrm>
          <a:prstGeom prst="straightConnector1">
            <a:avLst/>
          </a:prstGeom>
          <a:noFill/>
          <a:ln cap="flat" cmpd="sng" w="28575">
            <a:solidFill>
              <a:srgbClr val="4F7BE8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665" name="Google Shape;1665;p88"/>
          <p:cNvSpPr txBox="1"/>
          <p:nvPr/>
        </p:nvSpPr>
        <p:spPr>
          <a:xfrm flipH="1">
            <a:off x="5665863" y="3692911"/>
            <a:ext cx="530400" cy="26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θ</a:t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°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66" name="Google Shape;1666;p88"/>
          <p:cNvSpPr txBox="1"/>
          <p:nvPr/>
        </p:nvSpPr>
        <p:spPr>
          <a:xfrm>
            <a:off x="1417148" y="3069136"/>
            <a:ext cx="632700" cy="24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 cm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67" name="Google Shape;1667;p88"/>
          <p:cNvSpPr txBox="1"/>
          <p:nvPr/>
        </p:nvSpPr>
        <p:spPr>
          <a:xfrm>
            <a:off x="6133268" y="2745953"/>
            <a:ext cx="632700" cy="24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h cm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68" name="Google Shape;1668;p88"/>
          <p:cNvSpPr txBox="1"/>
          <p:nvPr/>
        </p:nvSpPr>
        <p:spPr>
          <a:xfrm flipH="1">
            <a:off x="1428177" y="3692911"/>
            <a:ext cx="530400" cy="26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1"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θ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°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669" name="Google Shape;1669;p88"/>
          <p:cNvCxnSpPr/>
          <p:nvPr/>
        </p:nvCxnSpPr>
        <p:spPr>
          <a:xfrm rot="10800000">
            <a:off x="5364835" y="4075333"/>
            <a:ext cx="2613300" cy="0"/>
          </a:xfrm>
          <a:prstGeom prst="straightConnector1">
            <a:avLst/>
          </a:prstGeom>
          <a:noFill/>
          <a:ln cap="flat" cmpd="sng" w="28575">
            <a:solidFill>
              <a:srgbClr val="4F7BE8"/>
            </a:solidFill>
            <a:prstDash val="solid"/>
            <a:round/>
            <a:headEnd len="med" w="med" type="triangle"/>
            <a:tailEnd len="med" w="med" type="triangle"/>
          </a:ln>
        </p:spPr>
      </p:cxnSp>
      <p:grpSp>
        <p:nvGrpSpPr>
          <p:cNvPr id="1670" name="Google Shape;1670;p88"/>
          <p:cNvGrpSpPr/>
          <p:nvPr/>
        </p:nvGrpSpPr>
        <p:grpSpPr>
          <a:xfrm>
            <a:off x="3561733" y="2490613"/>
            <a:ext cx="1640399" cy="498127"/>
            <a:chOff x="5007400" y="2284700"/>
            <a:chExt cx="1640399" cy="498127"/>
          </a:xfrm>
        </p:grpSpPr>
        <p:sp>
          <p:nvSpPr>
            <p:cNvPr id="1671" name="Google Shape;1671;p88"/>
            <p:cNvSpPr/>
            <p:nvPr/>
          </p:nvSpPr>
          <p:spPr>
            <a:xfrm flipH="1" rot="-5400000">
              <a:off x="5735112" y="1870139"/>
              <a:ext cx="184976" cy="1640399"/>
            </a:xfrm>
            <a:custGeom>
              <a:rect b="b" l="l" r="r" t="t"/>
              <a:pathLst>
                <a:path extrusionOk="0" h="30529" w="2102">
                  <a:moveTo>
                    <a:pt x="2102" y="0"/>
                  </a:moveTo>
                  <a:cubicBezTo>
                    <a:pt x="1752" y="2548"/>
                    <a:pt x="9" y="10201"/>
                    <a:pt x="1" y="15289"/>
                  </a:cubicBezTo>
                  <a:cubicBezTo>
                    <a:pt x="-7" y="20377"/>
                    <a:pt x="1711" y="27989"/>
                    <a:pt x="2053" y="30529"/>
                  </a:cubicBezTo>
                </a:path>
              </a:pathLst>
            </a:custGeom>
            <a:noFill/>
            <a:ln cap="flat" cmpd="sng" w="28575">
              <a:solidFill>
                <a:schemeClr val="dk1"/>
              </a:solidFill>
              <a:prstDash val="solid"/>
              <a:round/>
              <a:headEnd len="med" w="med" type="none"/>
              <a:tailEnd len="med" w="med" type="triangle"/>
            </a:ln>
          </p:spPr>
          <p:txBody>
            <a:bodyPr/>
            <a:p/>
          </p:txBody>
        </p:sp>
        <p:sp>
          <p:nvSpPr>
            <p:cNvPr id="1672" name="Google Shape;1672;p88"/>
            <p:cNvSpPr txBox="1"/>
            <p:nvPr/>
          </p:nvSpPr>
          <p:spPr>
            <a:xfrm>
              <a:off x="5190550" y="2284700"/>
              <a:ext cx="12741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300">
                  <a:latin typeface="Lexend"/>
                  <a:ea typeface="Lexend"/>
                  <a:cs typeface="Lexend"/>
                  <a:sym typeface="Lexend"/>
                </a:rPr>
                <a:t>× </a:t>
              </a:r>
              <a:r>
                <a:rPr i="1" lang="en-GB" sz="13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h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673" name="Google Shape;1673;p88"/>
          <p:cNvSpPr/>
          <p:nvPr/>
        </p:nvSpPr>
        <p:spPr>
          <a:xfrm rot="-5400000">
            <a:off x="5860867" y="1847352"/>
            <a:ext cx="1621500" cy="2613300"/>
          </a:xfrm>
          <a:prstGeom prst="rtTriangle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74" name="Google Shape;1674;p88"/>
          <p:cNvSpPr txBox="1"/>
          <p:nvPr/>
        </p:nvSpPr>
        <p:spPr>
          <a:xfrm>
            <a:off x="324000" y="701414"/>
            <a:ext cx="84960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Dhinaca ku xiga xagasha (angle θ°) ee saddex-xagalka qumman (right-angled triangle) waa had iyo jeer cos(θ°) oo lagu dhuftay dhererka hypotenuse-ka.</a:t>
            </a:r>
            <a:r>
              <a:rPr i="1"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i="1"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75" name="Google Shape;1675;p88"/>
          <p:cNvSpPr/>
          <p:nvPr/>
        </p:nvSpPr>
        <p:spPr>
          <a:xfrm rot="-5400000">
            <a:off x="1439873" y="2637686"/>
            <a:ext cx="1016400" cy="1638000"/>
          </a:xfrm>
          <a:prstGeom prst="rtTriangle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9" name="Shape 16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0" name="Google Shape;1680;p89"/>
          <p:cNvSpPr/>
          <p:nvPr/>
        </p:nvSpPr>
        <p:spPr>
          <a:xfrm>
            <a:off x="2869627" y="3077495"/>
            <a:ext cx="300600" cy="336600"/>
          </a:xfrm>
          <a:prstGeom prst="rect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81" name="Google Shape;1681;p89"/>
          <p:cNvSpPr txBox="1"/>
          <p:nvPr/>
        </p:nvSpPr>
        <p:spPr>
          <a:xfrm>
            <a:off x="6256800" y="4335018"/>
            <a:ext cx="8631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= 64.33</a:t>
            </a:r>
            <a:endParaRPr sz="20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82" name="Google Shape;1682;p89"/>
          <p:cNvSpPr txBox="1"/>
          <p:nvPr/>
        </p:nvSpPr>
        <p:spPr>
          <a:xfrm>
            <a:off x="5711425" y="4289668"/>
            <a:ext cx="426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=</a:t>
            </a: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 </a:t>
            </a:r>
            <a:r>
              <a:rPr i="1" lang="en-GB" sz="1800">
                <a:solidFill>
                  <a:schemeClr val="accent2"/>
                </a:solidFill>
                <a:latin typeface="Lexend"/>
                <a:ea typeface="Times New Roman"/>
                <a:cs typeface="Times New Roman"/>
                <a:sym typeface="Times New Roman"/>
              </a:rPr>
              <a:t>h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83" name="Google Shape;1683;p89"/>
          <p:cNvSpPr txBox="1"/>
          <p:nvPr/>
        </p:nvSpPr>
        <p:spPr>
          <a:xfrm>
            <a:off x="5711426" y="3462843"/>
            <a:ext cx="1668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= </a:t>
            </a:r>
            <a:r>
              <a:rPr i="1" lang="en-GB" sz="1800">
                <a:solidFill>
                  <a:schemeClr val="accent2"/>
                </a:solidFill>
                <a:latin typeface="Lexend"/>
                <a:ea typeface="Times New Roman"/>
                <a:cs typeface="Times New Roman"/>
                <a:sym typeface="Times New Roman"/>
              </a:rPr>
              <a:t>h</a:t>
            </a:r>
            <a:r>
              <a:rPr lang="en-GB" sz="1800">
                <a:solidFill>
                  <a:schemeClr val="accent2"/>
                </a:solidFill>
                <a:latin typeface="Lexend"/>
                <a:ea typeface="Times New Roman"/>
                <a:cs typeface="Times New Roman"/>
                <a:sym typeface="Times New Roman"/>
              </a:rPr>
              <a:t> × 0.342</a:t>
            </a:r>
            <a:endParaRPr sz="20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84" name="Google Shape;1684;p89"/>
          <p:cNvSpPr/>
          <p:nvPr/>
        </p:nvSpPr>
        <p:spPr>
          <a:xfrm>
            <a:off x="4943401" y="2980243"/>
            <a:ext cx="426900" cy="336600"/>
          </a:xfrm>
          <a:prstGeom prst="rect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85" name="Google Shape;1685;p89"/>
          <p:cNvSpPr txBox="1"/>
          <p:nvPr/>
        </p:nvSpPr>
        <p:spPr>
          <a:xfrm>
            <a:off x="5711426" y="2952093"/>
            <a:ext cx="1668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= h × cos( 70° )</a:t>
            </a:r>
            <a:r>
              <a:rPr i="1" lang="en-GB" sz="1800">
                <a:solidFill>
                  <a:schemeClr val="accent2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solidFill>
                  <a:schemeClr val="accent2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solidFill>
                  <a:schemeClr val="accent2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0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86" name="Google Shape;1686;p89"/>
          <p:cNvSpPr/>
          <p:nvPr/>
        </p:nvSpPr>
        <p:spPr>
          <a:xfrm>
            <a:off x="6265900" y="2972718"/>
            <a:ext cx="1134300" cy="336600"/>
          </a:xfrm>
          <a:prstGeom prst="rect">
            <a:avLst/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87" name="Google Shape;1687;p89"/>
          <p:cNvSpPr/>
          <p:nvPr/>
        </p:nvSpPr>
        <p:spPr>
          <a:xfrm>
            <a:off x="3261551" y="3541600"/>
            <a:ext cx="825000" cy="34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accent2"/>
                </a:solidFill>
                <a:latin typeface="Lexend"/>
                <a:ea typeface="Times New Roman"/>
                <a:cs typeface="Times New Roman"/>
                <a:sym typeface="Times New Roman"/>
              </a:rPr>
              <a:t>× 0.342</a:t>
            </a:r>
            <a:endParaRPr sz="2000">
              <a:solidFill>
                <a:schemeClr val="accent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88" name="Google Shape;1688;p89"/>
          <p:cNvSpPr/>
          <p:nvPr/>
        </p:nvSpPr>
        <p:spPr>
          <a:xfrm>
            <a:off x="3433100" y="3540470"/>
            <a:ext cx="652500" cy="336600"/>
          </a:xfrm>
          <a:prstGeom prst="rect">
            <a:avLst/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89" name="Google Shape;1689;p89"/>
          <p:cNvSpPr/>
          <p:nvPr/>
        </p:nvSpPr>
        <p:spPr>
          <a:xfrm>
            <a:off x="2880752" y="3076675"/>
            <a:ext cx="309000" cy="34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accent2"/>
                </a:solidFill>
                <a:latin typeface="Lexend"/>
                <a:ea typeface="Times New Roman"/>
                <a:cs typeface="Times New Roman"/>
                <a:sym typeface="Times New Roman"/>
              </a:rPr>
              <a:t>22</a:t>
            </a:r>
            <a:endParaRPr sz="2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90" name="Google Shape;1690;p89"/>
          <p:cNvSpPr/>
          <p:nvPr/>
        </p:nvSpPr>
        <p:spPr>
          <a:xfrm flipH="1">
            <a:off x="2057654" y="2783719"/>
            <a:ext cx="1137600" cy="1137600"/>
          </a:xfrm>
          <a:prstGeom prst="arc">
            <a:avLst>
              <a:gd fmla="val 16172772" name="adj1"/>
              <a:gd fmla="val 19796680" name="adj2"/>
            </a:avLst>
          </a:prstGeom>
          <a:solidFill>
            <a:srgbClr val="EBEDFE"/>
          </a:solidFill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91" name="Google Shape;1691;p8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Dhinaca ku xiga (adjacent) iyo hypotenuse-ka</a:t>
            </a:r>
            <a:endParaRPr/>
          </a:p>
        </p:txBody>
      </p:sp>
      <p:cxnSp>
        <p:nvCxnSpPr>
          <p:cNvPr id="1692" name="Google Shape;1692;p89"/>
          <p:cNvCxnSpPr/>
          <p:nvPr/>
        </p:nvCxnSpPr>
        <p:spPr>
          <a:xfrm>
            <a:off x="4572000" y="570725"/>
            <a:ext cx="0" cy="4256400"/>
          </a:xfrm>
          <a:prstGeom prst="straightConnector1">
            <a:avLst/>
          </a:prstGeom>
          <a:noFill/>
          <a:ln cap="flat" cmpd="sng" w="38100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693" name="Google Shape;1693;p89"/>
          <p:cNvSpPr txBox="1"/>
          <p:nvPr/>
        </p:nvSpPr>
        <p:spPr>
          <a:xfrm>
            <a:off x="324000" y="610600"/>
            <a:ext cx="39960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Haddii aan ognahay hypotenuse-ka iyo xagal (angle), waxaan heli karnaa dhererka dhinaca ku xiga xagashaas iyo xagasha qumman (right-angle).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94" name="Google Shape;1694;p89"/>
          <p:cNvSpPr/>
          <p:nvPr/>
        </p:nvSpPr>
        <p:spPr>
          <a:xfrm rot="-5400000">
            <a:off x="2373301" y="2085948"/>
            <a:ext cx="257100" cy="257100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695" name="Google Shape;1695;p89"/>
          <p:cNvGrpSpPr/>
          <p:nvPr/>
        </p:nvGrpSpPr>
        <p:grpSpPr>
          <a:xfrm rot="-5400000">
            <a:off x="757820" y="1562244"/>
            <a:ext cx="1459494" cy="2285863"/>
            <a:chOff x="-2079556" y="1398344"/>
            <a:chExt cx="1101921" cy="1725831"/>
          </a:xfrm>
        </p:grpSpPr>
        <p:sp>
          <p:nvSpPr>
            <p:cNvPr id="1696" name="Google Shape;1696;p89"/>
            <p:cNvSpPr/>
            <p:nvPr/>
          </p:nvSpPr>
          <p:spPr>
            <a:xfrm rot="-5400000">
              <a:off x="-2375725" y="1809575"/>
              <a:ext cx="1668300" cy="960900"/>
            </a:xfrm>
            <a:prstGeom prst="rtTriangle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697" name="Google Shape;1697;p89"/>
            <p:cNvCxnSpPr/>
            <p:nvPr/>
          </p:nvCxnSpPr>
          <p:spPr>
            <a:xfrm rot="5400000">
              <a:off x="-2433256" y="1752044"/>
              <a:ext cx="1668300" cy="960900"/>
            </a:xfrm>
            <a:prstGeom prst="straightConnector1">
              <a:avLst/>
            </a:prstGeom>
            <a:noFill/>
            <a:ln cap="flat" cmpd="sng" w="28575">
              <a:solidFill>
                <a:srgbClr val="4F7BE8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1698" name="Google Shape;1698;p89"/>
            <p:cNvCxnSpPr/>
            <p:nvPr/>
          </p:nvCxnSpPr>
          <p:spPr>
            <a:xfrm rot="-5400000">
              <a:off x="-1811786" y="2290025"/>
              <a:ext cx="1668300" cy="0"/>
            </a:xfrm>
            <a:prstGeom prst="straightConnector1">
              <a:avLst/>
            </a:prstGeom>
            <a:noFill/>
            <a:ln cap="flat" cmpd="sng" w="28575">
              <a:solidFill>
                <a:srgbClr val="4F7BE8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</p:grpSp>
      <p:sp>
        <p:nvSpPr>
          <p:cNvPr id="1699" name="Google Shape;1699;p89"/>
          <p:cNvSpPr txBox="1"/>
          <p:nvPr/>
        </p:nvSpPr>
        <p:spPr>
          <a:xfrm flipH="1">
            <a:off x="2172232" y="2903134"/>
            <a:ext cx="530400" cy="26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70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°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00" name="Google Shape;1700;p89"/>
          <p:cNvSpPr txBox="1"/>
          <p:nvPr/>
        </p:nvSpPr>
        <p:spPr>
          <a:xfrm>
            <a:off x="938340" y="2907368"/>
            <a:ext cx="749700" cy="24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22 cm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01" name="Google Shape;1701;p89"/>
          <p:cNvSpPr txBox="1"/>
          <p:nvPr/>
        </p:nvSpPr>
        <p:spPr>
          <a:xfrm>
            <a:off x="2874075" y="2291425"/>
            <a:ext cx="15972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dhinaca ku xiga (adjacent side)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02" name="Google Shape;1702;p89"/>
          <p:cNvSpPr/>
          <p:nvPr/>
        </p:nvSpPr>
        <p:spPr>
          <a:xfrm>
            <a:off x="2947937" y="2634246"/>
            <a:ext cx="1597200" cy="34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1800">
                <a:solidFill>
                  <a:schemeClr val="accent2"/>
                </a:solidFill>
                <a:latin typeface="Lexend"/>
                <a:ea typeface="Times New Roman"/>
                <a:cs typeface="Times New Roman"/>
                <a:sym typeface="Times New Roman"/>
              </a:rPr>
              <a:t>h × cos( θ° )</a:t>
            </a:r>
            <a:r>
              <a:rPr lang="en-GB" sz="1800">
                <a:solidFill>
                  <a:schemeClr val="accent2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accent2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i="1" lang="en-GB" sz="1800">
                <a:solidFill>
                  <a:schemeClr val="accent2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accent2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accent2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703" name="Google Shape;1703;p89"/>
          <p:cNvGrpSpPr/>
          <p:nvPr/>
        </p:nvGrpSpPr>
        <p:grpSpPr>
          <a:xfrm>
            <a:off x="951842" y="2649243"/>
            <a:ext cx="2181602" cy="547626"/>
            <a:chOff x="951842" y="3210149"/>
            <a:chExt cx="2181602" cy="547626"/>
          </a:xfrm>
        </p:grpSpPr>
        <p:sp>
          <p:nvSpPr>
            <p:cNvPr id="1704" name="Google Shape;1704;p89"/>
            <p:cNvSpPr/>
            <p:nvPr/>
          </p:nvSpPr>
          <p:spPr>
            <a:xfrm>
              <a:off x="951842" y="3421175"/>
              <a:ext cx="722700" cy="336600"/>
            </a:xfrm>
            <a:prstGeom prst="rect">
              <a:avLst/>
            </a:prstGeom>
            <a:noFill/>
            <a:ln cap="flat" cmpd="sng" w="285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705" name="Google Shape;1705;p89"/>
            <p:cNvSpPr/>
            <p:nvPr/>
          </p:nvSpPr>
          <p:spPr>
            <a:xfrm>
              <a:off x="2906344" y="3210149"/>
              <a:ext cx="227100" cy="336600"/>
            </a:xfrm>
            <a:prstGeom prst="rect">
              <a:avLst/>
            </a:prstGeom>
            <a:noFill/>
            <a:ln cap="flat" cmpd="sng" w="285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706" name="Google Shape;1706;p89"/>
          <p:cNvSpPr/>
          <p:nvPr/>
        </p:nvSpPr>
        <p:spPr>
          <a:xfrm>
            <a:off x="3849296" y="3083270"/>
            <a:ext cx="404100" cy="336600"/>
          </a:xfrm>
          <a:prstGeom prst="rect">
            <a:avLst/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07" name="Google Shape;1707;p89"/>
          <p:cNvSpPr/>
          <p:nvPr/>
        </p:nvSpPr>
        <p:spPr>
          <a:xfrm>
            <a:off x="3226812" y="3049676"/>
            <a:ext cx="1597200" cy="34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accent2"/>
                </a:solidFill>
                <a:latin typeface="Lexend"/>
                <a:ea typeface="Times New Roman"/>
                <a:cs typeface="Times New Roman"/>
                <a:sym typeface="Times New Roman"/>
              </a:rPr>
              <a:t>× cos(70°)</a:t>
            </a:r>
            <a:r>
              <a:rPr lang="en-GB" sz="1800">
                <a:solidFill>
                  <a:schemeClr val="accent2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000">
              <a:solidFill>
                <a:schemeClr val="accent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pSp>
        <p:nvGrpSpPr>
          <p:cNvPr id="1708" name="Google Shape;1708;p89"/>
          <p:cNvGrpSpPr/>
          <p:nvPr/>
        </p:nvGrpSpPr>
        <p:grpSpPr>
          <a:xfrm>
            <a:off x="2198618" y="2649245"/>
            <a:ext cx="1923765" cy="547625"/>
            <a:chOff x="2198618" y="3210150"/>
            <a:chExt cx="1923765" cy="547625"/>
          </a:xfrm>
        </p:grpSpPr>
        <p:sp>
          <p:nvSpPr>
            <p:cNvPr id="1709" name="Google Shape;1709;p89"/>
            <p:cNvSpPr/>
            <p:nvPr/>
          </p:nvSpPr>
          <p:spPr>
            <a:xfrm>
              <a:off x="2198618" y="3421175"/>
              <a:ext cx="446700" cy="336600"/>
            </a:xfrm>
            <a:prstGeom prst="rect">
              <a:avLst/>
            </a:prstGeom>
            <a:noFill/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710" name="Google Shape;1710;p89"/>
            <p:cNvSpPr/>
            <p:nvPr/>
          </p:nvSpPr>
          <p:spPr>
            <a:xfrm>
              <a:off x="3814283" y="3210150"/>
              <a:ext cx="308100" cy="336600"/>
            </a:xfrm>
            <a:prstGeom prst="rect">
              <a:avLst/>
            </a:prstGeom>
            <a:noFill/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711" name="Google Shape;1711;p89"/>
          <p:cNvSpPr/>
          <p:nvPr/>
        </p:nvSpPr>
        <p:spPr>
          <a:xfrm>
            <a:off x="3369599" y="3083270"/>
            <a:ext cx="1010100" cy="336600"/>
          </a:xfrm>
          <a:prstGeom prst="rect">
            <a:avLst/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12" name="Google Shape;1712;p89"/>
          <p:cNvSpPr/>
          <p:nvPr/>
        </p:nvSpPr>
        <p:spPr>
          <a:xfrm>
            <a:off x="2880752" y="3533875"/>
            <a:ext cx="309000" cy="34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accent2"/>
                </a:solidFill>
                <a:latin typeface="Lexend"/>
                <a:ea typeface="Times New Roman"/>
                <a:cs typeface="Times New Roman"/>
                <a:sym typeface="Times New Roman"/>
              </a:rPr>
              <a:t>22</a:t>
            </a:r>
            <a:endParaRPr sz="2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13" name="Google Shape;1713;p89"/>
          <p:cNvSpPr/>
          <p:nvPr/>
        </p:nvSpPr>
        <p:spPr>
          <a:xfrm>
            <a:off x="2880699" y="3938800"/>
            <a:ext cx="1459500" cy="34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accent2"/>
                </a:solidFill>
                <a:latin typeface="Lexend"/>
                <a:ea typeface="Times New Roman"/>
                <a:cs typeface="Times New Roman"/>
                <a:sym typeface="Times New Roman"/>
              </a:rPr>
              <a:t>= 7.524</a:t>
            </a:r>
            <a:endParaRPr sz="2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14" name="Google Shape;1714;p89"/>
          <p:cNvSpPr txBox="1"/>
          <p:nvPr/>
        </p:nvSpPr>
        <p:spPr>
          <a:xfrm>
            <a:off x="4824000" y="610600"/>
            <a:ext cx="39960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Haddii aan ognahay xagal (angle) iyo dhererka dhinaca ku xiga (adjacent) xagashaas iyo xagasha qumman (right-angle), waxaan heli karnaa dhererka hypotenuse-ka.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15" name="Google Shape;1715;p89"/>
          <p:cNvSpPr txBox="1"/>
          <p:nvPr/>
        </p:nvSpPr>
        <p:spPr>
          <a:xfrm>
            <a:off x="344625" y="3714100"/>
            <a:ext cx="20286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Dhinaca ku xiga (adjacent) 70° iyo xagasha qumman (right-angle) waa 7.524 cm.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16" name="Google Shape;1716;p89"/>
          <p:cNvSpPr/>
          <p:nvPr/>
        </p:nvSpPr>
        <p:spPr>
          <a:xfrm rot="5400000">
            <a:off x="6633455" y="1696094"/>
            <a:ext cx="1137600" cy="1137600"/>
          </a:xfrm>
          <a:prstGeom prst="arc">
            <a:avLst>
              <a:gd fmla="val 16172772" name="adj1"/>
              <a:gd fmla="val 19796680" name="adj2"/>
            </a:avLst>
          </a:prstGeom>
          <a:solidFill>
            <a:srgbClr val="EBEDFE"/>
          </a:solidFill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17" name="Google Shape;1717;p89"/>
          <p:cNvSpPr/>
          <p:nvPr/>
        </p:nvSpPr>
        <p:spPr>
          <a:xfrm flipH="1" rot="10800000">
            <a:off x="8211726" y="2260946"/>
            <a:ext cx="257100" cy="257100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718" name="Google Shape;1718;p89"/>
          <p:cNvGrpSpPr/>
          <p:nvPr/>
        </p:nvGrpSpPr>
        <p:grpSpPr>
          <a:xfrm flipH="1" rot="10800000">
            <a:off x="7119852" y="2260849"/>
            <a:ext cx="1459494" cy="2285863"/>
            <a:chOff x="-2079556" y="1398344"/>
            <a:chExt cx="1101921" cy="1725831"/>
          </a:xfrm>
        </p:grpSpPr>
        <p:sp>
          <p:nvSpPr>
            <p:cNvPr id="1719" name="Google Shape;1719;p89"/>
            <p:cNvSpPr/>
            <p:nvPr/>
          </p:nvSpPr>
          <p:spPr>
            <a:xfrm rot="-5400000">
              <a:off x="-2375725" y="1809575"/>
              <a:ext cx="1668300" cy="960900"/>
            </a:xfrm>
            <a:prstGeom prst="rtTriangle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720" name="Google Shape;1720;p89"/>
            <p:cNvCxnSpPr/>
            <p:nvPr/>
          </p:nvCxnSpPr>
          <p:spPr>
            <a:xfrm rot="5400000">
              <a:off x="-2433256" y="1752044"/>
              <a:ext cx="1668300" cy="960900"/>
            </a:xfrm>
            <a:prstGeom prst="straightConnector1">
              <a:avLst/>
            </a:prstGeom>
            <a:noFill/>
            <a:ln cap="flat" cmpd="sng" w="28575">
              <a:solidFill>
                <a:srgbClr val="4F7BE8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1721" name="Google Shape;1721;p89"/>
            <p:cNvCxnSpPr/>
            <p:nvPr/>
          </p:nvCxnSpPr>
          <p:spPr>
            <a:xfrm rot="-5400000">
              <a:off x="-1811786" y="2290025"/>
              <a:ext cx="1668300" cy="0"/>
            </a:xfrm>
            <a:prstGeom prst="straightConnector1">
              <a:avLst/>
            </a:prstGeom>
            <a:noFill/>
            <a:ln cap="flat" cmpd="sng" w="28575">
              <a:solidFill>
                <a:srgbClr val="4F7BE8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</p:grpSp>
      <p:sp>
        <p:nvSpPr>
          <p:cNvPr id="1722" name="Google Shape;1722;p89"/>
          <p:cNvSpPr txBox="1"/>
          <p:nvPr/>
        </p:nvSpPr>
        <p:spPr>
          <a:xfrm>
            <a:off x="7281135" y="2286909"/>
            <a:ext cx="530400" cy="26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70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°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23" name="Google Shape;1723;p89"/>
          <p:cNvSpPr txBox="1"/>
          <p:nvPr/>
        </p:nvSpPr>
        <p:spPr>
          <a:xfrm flipH="1">
            <a:off x="7474756" y="1840895"/>
            <a:ext cx="749700" cy="24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22 cm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24" name="Google Shape;1724;p89"/>
          <p:cNvSpPr txBox="1"/>
          <p:nvPr/>
        </p:nvSpPr>
        <p:spPr>
          <a:xfrm>
            <a:off x="4674208" y="2502479"/>
            <a:ext cx="25734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adjacent = h × cos( θ° )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i="1" lang="en-GB" sz="1100">
                <a:solidFill>
                  <a:schemeClr val="accent2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solidFill>
                  <a:schemeClr val="accent2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i="1" lang="en-GB" sz="1100">
                <a:solidFill>
                  <a:schemeClr val="accent2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solidFill>
                  <a:schemeClr val="accent2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solidFill>
                  <a:schemeClr val="accent2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0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25" name="Google Shape;1725;p89"/>
          <p:cNvSpPr txBox="1"/>
          <p:nvPr/>
        </p:nvSpPr>
        <p:spPr>
          <a:xfrm>
            <a:off x="4970465" y="3007100"/>
            <a:ext cx="372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22</a:t>
            </a:r>
            <a:endParaRPr sz="20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pSp>
        <p:nvGrpSpPr>
          <p:cNvPr id="1726" name="Google Shape;1726;p89"/>
          <p:cNvGrpSpPr/>
          <p:nvPr/>
        </p:nvGrpSpPr>
        <p:grpSpPr>
          <a:xfrm>
            <a:off x="4640165" y="1797499"/>
            <a:ext cx="3586102" cy="1062147"/>
            <a:chOff x="-204860" y="1053586"/>
            <a:chExt cx="3586102" cy="1062147"/>
          </a:xfrm>
        </p:grpSpPr>
        <p:sp>
          <p:nvSpPr>
            <p:cNvPr id="1727" name="Google Shape;1727;p89"/>
            <p:cNvSpPr/>
            <p:nvPr/>
          </p:nvSpPr>
          <p:spPr>
            <a:xfrm>
              <a:off x="2658542" y="1053586"/>
              <a:ext cx="722700" cy="336600"/>
            </a:xfrm>
            <a:prstGeom prst="rect">
              <a:avLst/>
            </a:prstGeom>
            <a:noFill/>
            <a:ln cap="flat" cmpd="sng" w="285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728" name="Google Shape;1728;p89"/>
            <p:cNvSpPr/>
            <p:nvPr/>
          </p:nvSpPr>
          <p:spPr>
            <a:xfrm>
              <a:off x="-204860" y="1779133"/>
              <a:ext cx="1033500" cy="336600"/>
            </a:xfrm>
            <a:prstGeom prst="rect">
              <a:avLst/>
            </a:prstGeom>
            <a:noFill/>
            <a:ln cap="flat" cmpd="sng" w="285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729" name="Google Shape;1729;p89"/>
          <p:cNvGrpSpPr/>
          <p:nvPr/>
        </p:nvGrpSpPr>
        <p:grpSpPr>
          <a:xfrm>
            <a:off x="6773768" y="2245406"/>
            <a:ext cx="983783" cy="614237"/>
            <a:chOff x="-204857" y="1501493"/>
            <a:chExt cx="983783" cy="614237"/>
          </a:xfrm>
        </p:grpSpPr>
        <p:sp>
          <p:nvSpPr>
            <p:cNvPr id="1730" name="Google Shape;1730;p89"/>
            <p:cNvSpPr/>
            <p:nvPr/>
          </p:nvSpPr>
          <p:spPr>
            <a:xfrm>
              <a:off x="327126" y="1501493"/>
              <a:ext cx="451800" cy="336600"/>
            </a:xfrm>
            <a:prstGeom prst="rect">
              <a:avLst/>
            </a:prstGeom>
            <a:noFill/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731" name="Google Shape;1731;p89"/>
            <p:cNvSpPr/>
            <p:nvPr/>
          </p:nvSpPr>
          <p:spPr>
            <a:xfrm>
              <a:off x="-204857" y="1779130"/>
              <a:ext cx="316500" cy="336600"/>
            </a:xfrm>
            <a:prstGeom prst="rect">
              <a:avLst/>
            </a:prstGeom>
            <a:noFill/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732" name="Google Shape;1732;p89"/>
          <p:cNvSpPr/>
          <p:nvPr/>
        </p:nvSpPr>
        <p:spPr>
          <a:xfrm>
            <a:off x="6773779" y="2968668"/>
            <a:ext cx="468900" cy="336600"/>
          </a:xfrm>
          <a:prstGeom prst="rect">
            <a:avLst/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33" name="Google Shape;1733;p89"/>
          <p:cNvSpPr txBox="1"/>
          <p:nvPr/>
        </p:nvSpPr>
        <p:spPr>
          <a:xfrm>
            <a:off x="4970465" y="3492450"/>
            <a:ext cx="372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22</a:t>
            </a:r>
            <a:endParaRPr sz="20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34" name="Google Shape;1734;p89"/>
          <p:cNvSpPr/>
          <p:nvPr/>
        </p:nvSpPr>
        <p:spPr>
          <a:xfrm>
            <a:off x="6265850" y="3446018"/>
            <a:ext cx="652500" cy="336600"/>
          </a:xfrm>
          <a:prstGeom prst="rect">
            <a:avLst/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735" name="Google Shape;1735;p89"/>
          <p:cNvGrpSpPr/>
          <p:nvPr/>
        </p:nvGrpSpPr>
        <p:grpSpPr>
          <a:xfrm>
            <a:off x="4832274" y="3784925"/>
            <a:ext cx="659400" cy="367595"/>
            <a:chOff x="1261253" y="4863425"/>
            <a:chExt cx="659400" cy="367595"/>
          </a:xfrm>
        </p:grpSpPr>
        <p:sp>
          <p:nvSpPr>
            <p:cNvPr id="1736" name="Google Shape;1736;p89"/>
            <p:cNvSpPr txBox="1"/>
            <p:nvPr/>
          </p:nvSpPr>
          <p:spPr>
            <a:xfrm>
              <a:off x="1261253" y="4892320"/>
              <a:ext cx="6594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-GB" sz="2000">
                  <a:solidFill>
                    <a:schemeClr val="accent2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0.342</a:t>
              </a:r>
              <a:endParaRPr sz="2400">
                <a:solidFill>
                  <a:schemeClr val="accent2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cxnSp>
          <p:nvCxnSpPr>
            <p:cNvPr id="1737" name="Google Shape;1737;p89"/>
            <p:cNvCxnSpPr/>
            <p:nvPr/>
          </p:nvCxnSpPr>
          <p:spPr>
            <a:xfrm>
              <a:off x="1269725" y="4863425"/>
              <a:ext cx="642300" cy="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738" name="Google Shape;1738;p89"/>
          <p:cNvGrpSpPr/>
          <p:nvPr/>
        </p:nvGrpSpPr>
        <p:grpSpPr>
          <a:xfrm>
            <a:off x="6259927" y="3784925"/>
            <a:ext cx="659400" cy="367595"/>
            <a:chOff x="1261253" y="4863425"/>
            <a:chExt cx="659400" cy="367595"/>
          </a:xfrm>
        </p:grpSpPr>
        <p:sp>
          <p:nvSpPr>
            <p:cNvPr id="1739" name="Google Shape;1739;p89"/>
            <p:cNvSpPr txBox="1"/>
            <p:nvPr/>
          </p:nvSpPr>
          <p:spPr>
            <a:xfrm>
              <a:off x="1261253" y="4892320"/>
              <a:ext cx="6594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-GB" sz="2000">
                  <a:solidFill>
                    <a:schemeClr val="accent2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0.342</a:t>
              </a:r>
              <a:endParaRPr sz="2400">
                <a:solidFill>
                  <a:schemeClr val="accent2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cxnSp>
          <p:nvCxnSpPr>
            <p:cNvPr id="1740" name="Google Shape;1740;p89"/>
            <p:cNvCxnSpPr/>
            <p:nvPr/>
          </p:nvCxnSpPr>
          <p:spPr>
            <a:xfrm>
              <a:off x="1269725" y="4863425"/>
              <a:ext cx="642300" cy="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741" name="Google Shape;1741;p89"/>
          <p:cNvGrpSpPr/>
          <p:nvPr/>
        </p:nvGrpSpPr>
        <p:grpSpPr>
          <a:xfrm>
            <a:off x="6263450" y="3440868"/>
            <a:ext cx="657300" cy="711125"/>
            <a:chOff x="2947250" y="3407575"/>
            <a:chExt cx="657300" cy="711125"/>
          </a:xfrm>
        </p:grpSpPr>
        <p:cxnSp>
          <p:nvCxnSpPr>
            <p:cNvPr id="1742" name="Google Shape;1742;p89"/>
            <p:cNvCxnSpPr/>
            <p:nvPr/>
          </p:nvCxnSpPr>
          <p:spPr>
            <a:xfrm>
              <a:off x="2947250" y="3407575"/>
              <a:ext cx="657300" cy="33870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743" name="Google Shape;1743;p89"/>
            <p:cNvCxnSpPr/>
            <p:nvPr/>
          </p:nvCxnSpPr>
          <p:spPr>
            <a:xfrm>
              <a:off x="2947250" y="3780000"/>
              <a:ext cx="657300" cy="33870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744" name="Google Shape;1744;p89"/>
          <p:cNvSpPr txBox="1"/>
          <p:nvPr/>
        </p:nvSpPr>
        <p:spPr>
          <a:xfrm>
            <a:off x="4970465" y="4205862"/>
            <a:ext cx="372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22</a:t>
            </a:r>
            <a:endParaRPr sz="20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pSp>
        <p:nvGrpSpPr>
          <p:cNvPr id="1745" name="Google Shape;1745;p89"/>
          <p:cNvGrpSpPr/>
          <p:nvPr/>
        </p:nvGrpSpPr>
        <p:grpSpPr>
          <a:xfrm>
            <a:off x="4832274" y="4498337"/>
            <a:ext cx="659400" cy="367595"/>
            <a:chOff x="1261253" y="4863425"/>
            <a:chExt cx="659400" cy="367595"/>
          </a:xfrm>
        </p:grpSpPr>
        <p:sp>
          <p:nvSpPr>
            <p:cNvPr id="1746" name="Google Shape;1746;p89"/>
            <p:cNvSpPr txBox="1"/>
            <p:nvPr/>
          </p:nvSpPr>
          <p:spPr>
            <a:xfrm>
              <a:off x="1261253" y="4892320"/>
              <a:ext cx="6594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-GB" sz="2000">
                  <a:solidFill>
                    <a:schemeClr val="accent2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0.342</a:t>
              </a:r>
              <a:endParaRPr sz="2400">
                <a:solidFill>
                  <a:schemeClr val="accent2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cxnSp>
          <p:nvCxnSpPr>
            <p:cNvPr id="1747" name="Google Shape;1747;p89"/>
            <p:cNvCxnSpPr/>
            <p:nvPr/>
          </p:nvCxnSpPr>
          <p:spPr>
            <a:xfrm>
              <a:off x="1269725" y="4863425"/>
              <a:ext cx="642300" cy="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cxnSp>
        <p:nvCxnSpPr>
          <p:cNvPr id="1748" name="Google Shape;1748;p89"/>
          <p:cNvCxnSpPr/>
          <p:nvPr/>
        </p:nvCxnSpPr>
        <p:spPr>
          <a:xfrm flipH="1">
            <a:off x="2767346" y="2043649"/>
            <a:ext cx="6000" cy="1224300"/>
          </a:xfrm>
          <a:prstGeom prst="straightConnector1">
            <a:avLst/>
          </a:prstGeom>
          <a:noFill/>
          <a:ln cap="flat" cmpd="sng" w="28575">
            <a:solidFill>
              <a:srgbClr val="4F7BE8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749" name="Google Shape;1749;p89"/>
          <p:cNvCxnSpPr/>
          <p:nvPr/>
        </p:nvCxnSpPr>
        <p:spPr>
          <a:xfrm rot="10800000">
            <a:off x="7204100" y="2166200"/>
            <a:ext cx="1262700" cy="0"/>
          </a:xfrm>
          <a:prstGeom prst="straightConnector1">
            <a:avLst/>
          </a:prstGeom>
          <a:noFill/>
          <a:ln cap="flat" cmpd="sng" w="28575">
            <a:solidFill>
              <a:srgbClr val="4F7BE8"/>
            </a:solidFill>
            <a:prstDash val="solid"/>
            <a:round/>
            <a:headEnd len="med" w="med" type="triangle"/>
            <a:tailEnd len="med" w="med" type="triangl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3" name="Shape 17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4" name="Google Shape;1754;p90"/>
          <p:cNvSpPr/>
          <p:nvPr/>
        </p:nvSpPr>
        <p:spPr>
          <a:xfrm>
            <a:off x="5562375" y="806900"/>
            <a:ext cx="3021900" cy="437400"/>
          </a:xfrm>
          <a:prstGeom prst="rect">
            <a:avLst/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55" name="Google Shape;1755;p90"/>
          <p:cNvSpPr txBox="1"/>
          <p:nvPr/>
        </p:nvSpPr>
        <p:spPr>
          <a:xfrm>
            <a:off x="7735540" y="2864325"/>
            <a:ext cx="1056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dhinaca ku xiga (adjacent side)</a:t>
            </a:r>
            <a:endParaRPr sz="1800">
              <a:solidFill>
                <a:schemeClr val="accent2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56" name="Google Shape;1756;p90"/>
          <p:cNvSpPr/>
          <p:nvPr/>
        </p:nvSpPr>
        <p:spPr>
          <a:xfrm flipH="1">
            <a:off x="6963275" y="1940851"/>
            <a:ext cx="1234500" cy="1234500"/>
          </a:xfrm>
          <a:prstGeom prst="arc">
            <a:avLst>
              <a:gd fmla="val 1566208" name="adj1"/>
              <a:gd fmla="val 5410384" name="adj2"/>
            </a:avLst>
          </a:prstGeom>
          <a:solidFill>
            <a:srgbClr val="EBEDFE"/>
          </a:solidFill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57" name="Google Shape;1757;p9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Dhinaca ku xiga (adjacent) iyo hypotenuse-ka</a:t>
            </a:r>
            <a:endParaRPr/>
          </a:p>
        </p:txBody>
      </p:sp>
      <p:sp>
        <p:nvSpPr>
          <p:cNvPr id="1758" name="Google Shape;1758;p90"/>
          <p:cNvSpPr/>
          <p:nvPr/>
        </p:nvSpPr>
        <p:spPr>
          <a:xfrm>
            <a:off x="7386674" y="3499051"/>
            <a:ext cx="194100" cy="194100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759" name="Google Shape;1759;p90"/>
          <p:cNvGrpSpPr/>
          <p:nvPr/>
        </p:nvGrpSpPr>
        <p:grpSpPr>
          <a:xfrm>
            <a:off x="5148538" y="2478998"/>
            <a:ext cx="2542812" cy="1324729"/>
            <a:chOff x="-2053103" y="1344161"/>
            <a:chExt cx="1037078" cy="1942133"/>
          </a:xfrm>
        </p:grpSpPr>
        <p:sp>
          <p:nvSpPr>
            <p:cNvPr id="1760" name="Google Shape;1760;p90"/>
            <p:cNvSpPr/>
            <p:nvPr/>
          </p:nvSpPr>
          <p:spPr>
            <a:xfrm rot="-5400000">
              <a:off x="-2375725" y="1809575"/>
              <a:ext cx="1668300" cy="960900"/>
            </a:xfrm>
            <a:prstGeom prst="rtTriangle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761" name="Google Shape;1761;p90"/>
            <p:cNvCxnSpPr/>
            <p:nvPr/>
          </p:nvCxnSpPr>
          <p:spPr>
            <a:xfrm flipH="1">
              <a:off x="-2053103" y="1344161"/>
              <a:ext cx="960900" cy="1668300"/>
            </a:xfrm>
            <a:prstGeom prst="straightConnector1">
              <a:avLst/>
            </a:prstGeom>
            <a:noFill/>
            <a:ln cap="flat" cmpd="sng" w="28575">
              <a:solidFill>
                <a:srgbClr val="4F7BE8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1762" name="Google Shape;1762;p90"/>
            <p:cNvCxnSpPr/>
            <p:nvPr/>
          </p:nvCxnSpPr>
          <p:spPr>
            <a:xfrm rot="10800000">
              <a:off x="-2022025" y="3286294"/>
              <a:ext cx="960900" cy="0"/>
            </a:xfrm>
            <a:prstGeom prst="straightConnector1">
              <a:avLst/>
            </a:prstGeom>
            <a:noFill/>
            <a:ln cap="flat" cmpd="sng" w="28575">
              <a:solidFill>
                <a:srgbClr val="4F7BE8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1763" name="Google Shape;1763;p90"/>
            <p:cNvCxnSpPr/>
            <p:nvPr/>
          </p:nvCxnSpPr>
          <p:spPr>
            <a:xfrm rot="10800000">
              <a:off x="-1016025" y="1455875"/>
              <a:ext cx="0" cy="1668300"/>
            </a:xfrm>
            <a:prstGeom prst="straightConnector1">
              <a:avLst/>
            </a:prstGeom>
            <a:noFill/>
            <a:ln cap="flat" cmpd="sng" w="28575">
              <a:solidFill>
                <a:srgbClr val="4F7BE8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</p:grpSp>
      <p:sp>
        <p:nvSpPr>
          <p:cNvPr id="1764" name="Google Shape;1764;p90"/>
          <p:cNvSpPr txBox="1"/>
          <p:nvPr/>
        </p:nvSpPr>
        <p:spPr>
          <a:xfrm>
            <a:off x="5844237" y="2756907"/>
            <a:ext cx="632700" cy="24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6 cm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65" name="Google Shape;1765;p90"/>
          <p:cNvSpPr txBox="1"/>
          <p:nvPr/>
        </p:nvSpPr>
        <p:spPr>
          <a:xfrm flipH="1">
            <a:off x="7098836" y="2743072"/>
            <a:ext cx="530400" cy="26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75°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66" name="Google Shape;1766;p90"/>
          <p:cNvSpPr txBox="1"/>
          <p:nvPr/>
        </p:nvSpPr>
        <p:spPr>
          <a:xfrm>
            <a:off x="5347650" y="832513"/>
            <a:ext cx="3477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dhinaca ku xiga (adjacent side) = h × cos(θ°)</a:t>
            </a:r>
            <a:r>
              <a:rPr i="1" lang="en-GB" sz="1100">
                <a:solidFill>
                  <a:schemeClr val="accent2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solidFill>
                  <a:schemeClr val="accent2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accent2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i="1" lang="en-GB" sz="1100">
                <a:solidFill>
                  <a:schemeClr val="accent2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accent2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accent2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solidFill>
                  <a:schemeClr val="accent2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chemeClr val="accent2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67" name="Google Shape;1767;p90"/>
          <p:cNvSpPr txBox="1"/>
          <p:nvPr/>
        </p:nvSpPr>
        <p:spPr>
          <a:xfrm>
            <a:off x="324000" y="610600"/>
            <a:ext cx="41595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Adigoo isticmaalaya xiriirkan, hel qiimaha (values) ee tahay inay galaan meelahan bannaan.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68" name="Google Shape;1768;p90"/>
          <p:cNvSpPr txBox="1"/>
          <p:nvPr/>
        </p:nvSpPr>
        <p:spPr>
          <a:xfrm>
            <a:off x="567475" y="1906350"/>
            <a:ext cx="37233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dhinaca ku xiga (adjacent side) = × cos( )</a:t>
            </a:r>
            <a:r>
              <a:rPr i="1" lang="en-GB" sz="1100">
                <a:solidFill>
                  <a:schemeClr val="accent2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solidFill>
                  <a:schemeClr val="accent2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accent2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solidFill>
                  <a:schemeClr val="accent2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accent2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solidFill>
                  <a:schemeClr val="accent2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chemeClr val="accent2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769" name="Google Shape;1769;p90"/>
          <p:cNvGrpSpPr/>
          <p:nvPr/>
        </p:nvGrpSpPr>
        <p:grpSpPr>
          <a:xfrm>
            <a:off x="2333954" y="1937250"/>
            <a:ext cx="530400" cy="579689"/>
            <a:chOff x="2425599" y="1937250"/>
            <a:chExt cx="530400" cy="579689"/>
          </a:xfrm>
        </p:grpSpPr>
        <p:grpSp>
          <p:nvGrpSpPr>
            <p:cNvPr id="1770" name="Google Shape;1770;p90"/>
            <p:cNvGrpSpPr/>
            <p:nvPr/>
          </p:nvGrpSpPr>
          <p:grpSpPr>
            <a:xfrm>
              <a:off x="2569253" y="2273846"/>
              <a:ext cx="243093" cy="243093"/>
              <a:chOff x="1020916" y="1442088"/>
              <a:chExt cx="457200" cy="457200"/>
            </a:xfrm>
          </p:grpSpPr>
          <p:pic>
            <p:nvPicPr>
              <p:cNvPr id="1771" name="Google Shape;1771;p90"/>
              <p:cNvPicPr preferRelativeResize="0"/>
              <p:nvPr/>
            </p:nvPicPr>
            <p:blipFill>
              <a:blip r:embed="rId3">
                <a:alphaModFix/>
              </a:blip>
              <a:stretch>
                <a:fillRect/>
              </a:stretch>
            </p:blipFill>
            <p:spPr>
              <a:xfrm>
                <a:off x="1020916" y="1442088"/>
                <a:ext cx="457200" cy="45720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772" name="Google Shape;1772;p90"/>
              <p:cNvSpPr txBox="1"/>
              <p:nvPr/>
            </p:nvSpPr>
            <p:spPr>
              <a:xfrm>
                <a:off x="1045521" y="1451202"/>
                <a:ext cx="408000" cy="418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GB" sz="1000">
                    <a:solidFill>
                      <a:srgbClr val="FFFFFF"/>
                    </a:solidFill>
                    <a:latin typeface="Lexend"/>
                    <a:ea typeface="Lexend"/>
                    <a:cs typeface="Lexend"/>
                    <a:sym typeface="Lexend"/>
                  </a:rPr>
                  <a:t>a</a:t>
                </a:r>
                <a:endParaRPr b="1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sp>
          <p:nvSpPr>
            <p:cNvPr id="1773" name="Google Shape;1773;p90"/>
            <p:cNvSpPr/>
            <p:nvPr/>
          </p:nvSpPr>
          <p:spPr>
            <a:xfrm>
              <a:off x="2425599" y="1937250"/>
              <a:ext cx="530400" cy="336600"/>
            </a:xfrm>
            <a:prstGeom prst="rect">
              <a:avLst/>
            </a:prstGeom>
            <a:noFill/>
            <a:ln cap="flat" cmpd="sng" w="285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774" name="Google Shape;1774;p90"/>
          <p:cNvGrpSpPr/>
          <p:nvPr/>
        </p:nvGrpSpPr>
        <p:grpSpPr>
          <a:xfrm>
            <a:off x="3573772" y="1937250"/>
            <a:ext cx="530400" cy="579689"/>
            <a:chOff x="2425599" y="1937250"/>
            <a:chExt cx="530400" cy="579689"/>
          </a:xfrm>
        </p:grpSpPr>
        <p:grpSp>
          <p:nvGrpSpPr>
            <p:cNvPr id="1775" name="Google Shape;1775;p90"/>
            <p:cNvGrpSpPr/>
            <p:nvPr/>
          </p:nvGrpSpPr>
          <p:grpSpPr>
            <a:xfrm>
              <a:off x="2569253" y="2273846"/>
              <a:ext cx="243093" cy="243093"/>
              <a:chOff x="1020916" y="1442088"/>
              <a:chExt cx="457200" cy="457200"/>
            </a:xfrm>
          </p:grpSpPr>
          <p:pic>
            <p:nvPicPr>
              <p:cNvPr id="1776" name="Google Shape;1776;p90"/>
              <p:cNvPicPr preferRelativeResize="0"/>
              <p:nvPr/>
            </p:nvPicPr>
            <p:blipFill>
              <a:blip r:embed="rId3">
                <a:alphaModFix/>
              </a:blip>
              <a:stretch>
                <a:fillRect/>
              </a:stretch>
            </p:blipFill>
            <p:spPr>
              <a:xfrm>
                <a:off x="1020916" y="1442088"/>
                <a:ext cx="457200" cy="45720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777" name="Google Shape;1777;p90"/>
              <p:cNvSpPr txBox="1"/>
              <p:nvPr/>
            </p:nvSpPr>
            <p:spPr>
              <a:xfrm>
                <a:off x="1045521" y="1451202"/>
                <a:ext cx="408000" cy="418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GB" sz="1000">
                    <a:solidFill>
                      <a:srgbClr val="FFFFFF"/>
                    </a:solidFill>
                    <a:latin typeface="Lexend"/>
                    <a:ea typeface="Lexend"/>
                    <a:cs typeface="Lexend"/>
                    <a:sym typeface="Lexend"/>
                  </a:rPr>
                  <a:t>b</a:t>
                </a:r>
                <a:endParaRPr b="1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sp>
          <p:nvSpPr>
            <p:cNvPr id="1778" name="Google Shape;1778;p90"/>
            <p:cNvSpPr/>
            <p:nvPr/>
          </p:nvSpPr>
          <p:spPr>
            <a:xfrm>
              <a:off x="2425599" y="1937250"/>
              <a:ext cx="530400" cy="336600"/>
            </a:xfrm>
            <a:prstGeom prst="rect">
              <a:avLst/>
            </a:prstGeom>
            <a:noFill/>
            <a:ln cap="flat" cmpd="sng" w="285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779" name="Google Shape;1779;p90"/>
          <p:cNvSpPr txBox="1"/>
          <p:nvPr/>
        </p:nvSpPr>
        <p:spPr>
          <a:xfrm>
            <a:off x="2350150" y="1940850"/>
            <a:ext cx="4980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6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780" name="Google Shape;1780;p90"/>
          <p:cNvSpPr txBox="1"/>
          <p:nvPr/>
        </p:nvSpPr>
        <p:spPr>
          <a:xfrm>
            <a:off x="324000" y="3099825"/>
            <a:ext cx="41595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Sidaa awgeed, hel dhererka dhinaca ku xiga (adjacent) xagasha 75° iyo xagasha qumman (right-angle).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81" name="Google Shape;1781;p90"/>
          <p:cNvSpPr txBox="1"/>
          <p:nvPr/>
        </p:nvSpPr>
        <p:spPr>
          <a:xfrm>
            <a:off x="3589975" y="1940850"/>
            <a:ext cx="4980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75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782" name="Google Shape;1782;p90"/>
          <p:cNvSpPr txBox="1"/>
          <p:nvPr/>
        </p:nvSpPr>
        <p:spPr>
          <a:xfrm>
            <a:off x="1155225" y="4008600"/>
            <a:ext cx="1099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1.554 cm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6" name="Shape 17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7" name="Google Shape;1787;p91"/>
          <p:cNvSpPr/>
          <p:nvPr/>
        </p:nvSpPr>
        <p:spPr>
          <a:xfrm>
            <a:off x="1864725" y="840500"/>
            <a:ext cx="1377000" cy="1376700"/>
          </a:xfrm>
          <a:prstGeom prst="arc">
            <a:avLst>
              <a:gd fmla="val 2675193" name="adj1"/>
              <a:gd fmla="val 5421903" name="adj2"/>
            </a:avLst>
          </a:prstGeom>
          <a:solidFill>
            <a:srgbClr val="EBEDFE"/>
          </a:solidFill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88" name="Google Shape;1788;p91"/>
          <p:cNvSpPr/>
          <p:nvPr/>
        </p:nvSpPr>
        <p:spPr>
          <a:xfrm>
            <a:off x="2550189" y="1521585"/>
            <a:ext cx="1686000" cy="1686000"/>
          </a:xfrm>
          <a:prstGeom prst="rtTriangle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89" name="Google Shape;1789;p91"/>
          <p:cNvSpPr/>
          <p:nvPr/>
        </p:nvSpPr>
        <p:spPr>
          <a:xfrm flipH="1">
            <a:off x="2356510" y="3303229"/>
            <a:ext cx="1108800" cy="1109100"/>
          </a:xfrm>
          <a:prstGeom prst="arc">
            <a:avLst>
              <a:gd fmla="val 21431706" name="adj1"/>
              <a:gd fmla="val 2341765" name="adj2"/>
            </a:avLst>
          </a:prstGeom>
          <a:solidFill>
            <a:srgbClr val="EBEDFE"/>
          </a:solidFill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90" name="Google Shape;1790;p91"/>
          <p:cNvSpPr txBox="1"/>
          <p:nvPr/>
        </p:nvSpPr>
        <p:spPr>
          <a:xfrm>
            <a:off x="2371884" y="3841037"/>
            <a:ext cx="417300" cy="23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55°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91" name="Google Shape;1791;p91"/>
          <p:cNvSpPr/>
          <p:nvPr/>
        </p:nvSpPr>
        <p:spPr>
          <a:xfrm flipH="1">
            <a:off x="5753376" y="1865826"/>
            <a:ext cx="1341900" cy="1341900"/>
          </a:xfrm>
          <a:prstGeom prst="arc">
            <a:avLst>
              <a:gd fmla="val 10771373" name="adj1"/>
              <a:gd fmla="val 13148850" name="adj2"/>
            </a:avLst>
          </a:prstGeom>
          <a:solidFill>
            <a:srgbClr val="EBEDFE"/>
          </a:solidFill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92" name="Google Shape;1792;p91"/>
          <p:cNvSpPr/>
          <p:nvPr/>
        </p:nvSpPr>
        <p:spPr>
          <a:xfrm flipH="1">
            <a:off x="6415341" y="1134023"/>
            <a:ext cx="1717500" cy="1411200"/>
          </a:xfrm>
          <a:prstGeom prst="rtTriangle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93" name="Google Shape;1793;p91"/>
          <p:cNvSpPr/>
          <p:nvPr/>
        </p:nvSpPr>
        <p:spPr>
          <a:xfrm rot="5400000">
            <a:off x="6160333" y="3596329"/>
            <a:ext cx="1761000" cy="1761000"/>
          </a:xfrm>
          <a:prstGeom prst="arc">
            <a:avLst>
              <a:gd fmla="val 5394639" name="adj1"/>
              <a:gd fmla="val 7194094" name="adj2"/>
            </a:avLst>
          </a:prstGeom>
          <a:solidFill>
            <a:srgbClr val="EBEDFE"/>
          </a:solidFill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94" name="Google Shape;1794;p91"/>
          <p:cNvSpPr/>
          <p:nvPr/>
        </p:nvSpPr>
        <p:spPr>
          <a:xfrm>
            <a:off x="5385141" y="3520661"/>
            <a:ext cx="1668300" cy="960900"/>
          </a:xfrm>
          <a:prstGeom prst="rtTriangle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95" name="Google Shape;1795;p91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Dhinaca ku xiga (adjacent) iyo hypotenuse-ka</a:t>
            </a:r>
            <a:endParaRPr/>
          </a:p>
        </p:txBody>
      </p:sp>
      <p:sp>
        <p:nvSpPr>
          <p:cNvPr id="1796" name="Google Shape;1796;p91"/>
          <p:cNvSpPr txBox="1"/>
          <p:nvPr/>
        </p:nvSpPr>
        <p:spPr>
          <a:xfrm>
            <a:off x="324000" y="610600"/>
            <a:ext cx="8496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1) Hel dhererka dhinaca ku xiga (adjacent) xagasha calaamadeysan adigoo isticmaalaya xiriirkan.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797" name="Google Shape;1797;p91"/>
          <p:cNvGrpSpPr/>
          <p:nvPr/>
        </p:nvGrpSpPr>
        <p:grpSpPr>
          <a:xfrm>
            <a:off x="3061050" y="1013700"/>
            <a:ext cx="3021900" cy="437400"/>
            <a:chOff x="5493125" y="861300"/>
            <a:chExt cx="3021900" cy="437400"/>
          </a:xfrm>
        </p:grpSpPr>
        <p:sp>
          <p:nvSpPr>
            <p:cNvPr id="1798" name="Google Shape;1798;p91"/>
            <p:cNvSpPr/>
            <p:nvPr/>
          </p:nvSpPr>
          <p:spPr>
            <a:xfrm>
              <a:off x="5493125" y="861300"/>
              <a:ext cx="3021900" cy="437400"/>
            </a:xfrm>
            <a:prstGeom prst="rect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799" name="Google Shape;1799;p91"/>
            <p:cNvSpPr txBox="1"/>
            <p:nvPr/>
          </p:nvSpPr>
          <p:spPr>
            <a:xfrm>
              <a:off x="5493125" y="886925"/>
              <a:ext cx="30219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-GB" sz="12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dhinaca ku xiga (adjacent side) = h × cos(θ°)</a:t>
              </a:r>
              <a:r>
                <a:rPr i="1" lang="en-GB" sz="1200">
                  <a:solidFill>
                    <a:schemeClr val="accent2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/>
              </a:r>
              <a:r>
                <a:rPr lang="en-GB" sz="1200">
                  <a:solidFill>
                    <a:schemeClr val="accent2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r>
                <a:rPr lang="en-GB" sz="1200">
                  <a:solidFill>
                    <a:schemeClr val="accent2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/>
              </a:r>
              <a:r>
                <a:rPr i="1" lang="en-GB" sz="1200">
                  <a:solidFill>
                    <a:schemeClr val="accent2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r>
                <a:rPr lang="en-GB" sz="1200">
                  <a:solidFill>
                    <a:schemeClr val="accent2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r>
                <a:rPr lang="en-GB" sz="1200">
                  <a:solidFill>
                    <a:schemeClr val="accent2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/>
              </a:r>
              <a:r>
                <a:rPr lang="en-GB" sz="1200">
                  <a:solidFill>
                    <a:schemeClr val="accent2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800" name="Google Shape;1800;p91"/>
          <p:cNvGrpSpPr/>
          <p:nvPr/>
        </p:nvGrpSpPr>
        <p:grpSpPr>
          <a:xfrm>
            <a:off x="323947" y="1451018"/>
            <a:ext cx="8495973" cy="3369160"/>
            <a:chOff x="3733800" y="1870375"/>
            <a:chExt cx="2035500" cy="2035500"/>
          </a:xfrm>
        </p:grpSpPr>
        <p:cxnSp>
          <p:nvCxnSpPr>
            <p:cNvPr id="1801" name="Google Shape;1801;p91"/>
            <p:cNvCxnSpPr/>
            <p:nvPr/>
          </p:nvCxnSpPr>
          <p:spPr>
            <a:xfrm>
              <a:off x="4751550" y="1870375"/>
              <a:ext cx="0" cy="2035500"/>
            </a:xfrm>
            <a:prstGeom prst="straightConnector1">
              <a:avLst/>
            </a:prstGeom>
            <a:noFill/>
            <a:ln cap="flat" cmpd="sng" w="38100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802" name="Google Shape;1802;p91"/>
            <p:cNvCxnSpPr/>
            <p:nvPr/>
          </p:nvCxnSpPr>
          <p:spPr>
            <a:xfrm>
              <a:off x="4751550" y="2008485"/>
              <a:ext cx="0" cy="2035500"/>
            </a:xfrm>
            <a:prstGeom prst="straightConnector1">
              <a:avLst/>
            </a:prstGeom>
            <a:noFill/>
            <a:ln cap="flat" cmpd="sng" w="38100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803" name="Google Shape;1803;p91"/>
          <p:cNvSpPr/>
          <p:nvPr/>
        </p:nvSpPr>
        <p:spPr>
          <a:xfrm>
            <a:off x="2550189" y="2885387"/>
            <a:ext cx="322200" cy="3222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804" name="Google Shape;1804;p91"/>
          <p:cNvCxnSpPr/>
          <p:nvPr/>
        </p:nvCxnSpPr>
        <p:spPr>
          <a:xfrm>
            <a:off x="2623323" y="1448451"/>
            <a:ext cx="1686000" cy="1686000"/>
          </a:xfrm>
          <a:prstGeom prst="straightConnector1">
            <a:avLst/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805" name="Google Shape;1805;p91"/>
          <p:cNvCxnSpPr/>
          <p:nvPr/>
        </p:nvCxnSpPr>
        <p:spPr>
          <a:xfrm>
            <a:off x="2415407" y="1521585"/>
            <a:ext cx="0" cy="1692000"/>
          </a:xfrm>
          <a:prstGeom prst="straightConnector1">
            <a:avLst/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806" name="Google Shape;1806;p91"/>
          <p:cNvSpPr txBox="1"/>
          <p:nvPr/>
        </p:nvSpPr>
        <p:spPr>
          <a:xfrm>
            <a:off x="2554053" y="1894981"/>
            <a:ext cx="429000" cy="21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40°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07" name="Google Shape;1807;p91"/>
          <p:cNvSpPr txBox="1"/>
          <p:nvPr/>
        </p:nvSpPr>
        <p:spPr>
          <a:xfrm>
            <a:off x="3503372" y="2101501"/>
            <a:ext cx="660600" cy="25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77 cm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08" name="Google Shape;1808;p91"/>
          <p:cNvSpPr/>
          <p:nvPr/>
        </p:nvSpPr>
        <p:spPr>
          <a:xfrm>
            <a:off x="347083" y="2106938"/>
            <a:ext cx="365100" cy="336600"/>
          </a:xfrm>
          <a:prstGeom prst="rect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09" name="Google Shape;1809;p91"/>
          <p:cNvSpPr/>
          <p:nvPr/>
        </p:nvSpPr>
        <p:spPr>
          <a:xfrm>
            <a:off x="1366453" y="2106938"/>
            <a:ext cx="365100" cy="336600"/>
          </a:xfrm>
          <a:prstGeom prst="rect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10" name="Google Shape;1810;p91"/>
          <p:cNvSpPr/>
          <p:nvPr/>
        </p:nvSpPr>
        <p:spPr>
          <a:xfrm flipH="1">
            <a:off x="7863153" y="2275635"/>
            <a:ext cx="269700" cy="2697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811" name="Google Shape;1811;p91"/>
          <p:cNvCxnSpPr/>
          <p:nvPr/>
        </p:nvCxnSpPr>
        <p:spPr>
          <a:xfrm flipH="1">
            <a:off x="6351556" y="1070238"/>
            <a:ext cx="1717500" cy="1411200"/>
          </a:xfrm>
          <a:prstGeom prst="straightConnector1">
            <a:avLst/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812" name="Google Shape;1812;p91"/>
          <p:cNvCxnSpPr/>
          <p:nvPr/>
        </p:nvCxnSpPr>
        <p:spPr>
          <a:xfrm>
            <a:off x="8245675" y="1134031"/>
            <a:ext cx="0" cy="1416300"/>
          </a:xfrm>
          <a:prstGeom prst="straightConnector1">
            <a:avLst/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813" name="Google Shape;1813;p91"/>
          <p:cNvSpPr txBox="1"/>
          <p:nvPr/>
        </p:nvSpPr>
        <p:spPr>
          <a:xfrm flipH="1">
            <a:off x="6640296" y="2329014"/>
            <a:ext cx="468000" cy="17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35°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14" name="Google Shape;1814;p91"/>
          <p:cNvSpPr txBox="1"/>
          <p:nvPr/>
        </p:nvSpPr>
        <p:spPr>
          <a:xfrm flipH="1">
            <a:off x="6398427" y="1495125"/>
            <a:ext cx="999000" cy="21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17.2 cm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15" name="Google Shape;1815;p91"/>
          <p:cNvSpPr/>
          <p:nvPr/>
        </p:nvSpPr>
        <p:spPr>
          <a:xfrm>
            <a:off x="323949" y="2628188"/>
            <a:ext cx="1897800" cy="28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1800">
                <a:solidFill>
                  <a:schemeClr val="lt1"/>
                </a:solidFill>
                <a:latin typeface="Lexend"/>
                <a:ea typeface="Times New Roman"/>
                <a:cs typeface="Times New Roman"/>
                <a:sym typeface="Times New Roman"/>
              </a:rPr>
              <a:t>h × sin( θ° ) cm</a:t>
            </a:r>
            <a:r>
              <a:rPr lang="en-GB" sz="1800">
                <a:solidFill>
                  <a:schemeClr val="accent5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accent2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accent5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lt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lt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16" name="Google Shape;1816;p91"/>
          <p:cNvSpPr/>
          <p:nvPr/>
        </p:nvSpPr>
        <p:spPr>
          <a:xfrm>
            <a:off x="347083" y="2635900"/>
            <a:ext cx="365100" cy="336600"/>
          </a:xfrm>
          <a:prstGeom prst="rect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17" name="Google Shape;1817;p91"/>
          <p:cNvSpPr/>
          <p:nvPr/>
        </p:nvSpPr>
        <p:spPr>
          <a:xfrm>
            <a:off x="921651" y="2635900"/>
            <a:ext cx="902400" cy="336600"/>
          </a:xfrm>
          <a:prstGeom prst="rect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18" name="Google Shape;1818;p91"/>
          <p:cNvSpPr/>
          <p:nvPr/>
        </p:nvSpPr>
        <p:spPr>
          <a:xfrm rot="5400000">
            <a:off x="5385138" y="4231159"/>
            <a:ext cx="250500" cy="2505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819" name="Google Shape;1819;p91"/>
          <p:cNvCxnSpPr/>
          <p:nvPr/>
        </p:nvCxnSpPr>
        <p:spPr>
          <a:xfrm flipH="1" rot="5400000">
            <a:off x="5815041" y="3090761"/>
            <a:ext cx="960900" cy="1668300"/>
          </a:xfrm>
          <a:prstGeom prst="straightConnector1">
            <a:avLst/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820" name="Google Shape;1820;p91"/>
          <p:cNvCxnSpPr/>
          <p:nvPr/>
        </p:nvCxnSpPr>
        <p:spPr>
          <a:xfrm>
            <a:off x="5393841" y="4568610"/>
            <a:ext cx="1659600" cy="0"/>
          </a:xfrm>
          <a:prstGeom prst="straightConnector1">
            <a:avLst/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821" name="Google Shape;1821;p91"/>
          <p:cNvSpPr txBox="1"/>
          <p:nvPr/>
        </p:nvSpPr>
        <p:spPr>
          <a:xfrm>
            <a:off x="6130535" y="3595529"/>
            <a:ext cx="999000" cy="25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0.122 cm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22" name="Google Shape;1822;p91"/>
          <p:cNvSpPr txBox="1"/>
          <p:nvPr/>
        </p:nvSpPr>
        <p:spPr>
          <a:xfrm>
            <a:off x="5843160" y="4614473"/>
            <a:ext cx="603600" cy="19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d cm</a:t>
            </a:r>
            <a:r>
              <a:rPr lang="en-GB" sz="18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23" name="Google Shape;1823;p91"/>
          <p:cNvSpPr txBox="1"/>
          <p:nvPr/>
        </p:nvSpPr>
        <p:spPr>
          <a:xfrm>
            <a:off x="6190604" y="4226182"/>
            <a:ext cx="424500" cy="21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20°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24" name="Google Shape;1824;p91"/>
          <p:cNvSpPr/>
          <p:nvPr/>
        </p:nvSpPr>
        <p:spPr>
          <a:xfrm flipH="1" rot="-2368091">
            <a:off x="1808554" y="4479496"/>
            <a:ext cx="182648" cy="182648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25" name="Google Shape;1825;p91"/>
          <p:cNvSpPr/>
          <p:nvPr/>
        </p:nvSpPr>
        <p:spPr>
          <a:xfrm flipH="1" rot="3032611">
            <a:off x="1425655" y="3145323"/>
            <a:ext cx="1195521" cy="1335953"/>
          </a:xfrm>
          <a:prstGeom prst="rtTriangle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26" name="Google Shape;1826;p91"/>
          <p:cNvSpPr txBox="1"/>
          <p:nvPr/>
        </p:nvSpPr>
        <p:spPr>
          <a:xfrm flipH="1">
            <a:off x="1631122" y="3462730"/>
            <a:ext cx="771000" cy="23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13.8cm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27" name="Google Shape;1827;p91"/>
          <p:cNvSpPr txBox="1"/>
          <p:nvPr/>
        </p:nvSpPr>
        <p:spPr>
          <a:xfrm>
            <a:off x="2436029" y="4236500"/>
            <a:ext cx="1341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1" lang="en-GB" sz="1800">
                <a:solidFill>
                  <a:schemeClr val="accent2"/>
                </a:solidFill>
                <a:latin typeface="Lexend"/>
                <a:ea typeface="Times New Roman"/>
                <a:cs typeface="Times New Roman"/>
                <a:sym typeface="Times New Roman"/>
              </a:rPr>
              <a:t>h × cos(θ°)</a:t>
            </a:r>
            <a:r>
              <a:rPr lang="en-GB" sz="1800">
                <a:solidFill>
                  <a:schemeClr val="accent2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accent2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i="1" lang="en-GB" sz="1800">
                <a:solidFill>
                  <a:schemeClr val="accent2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accent2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accent2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solidFill>
                  <a:schemeClr val="accent2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chemeClr val="accent2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28" name="Google Shape;1828;p91"/>
          <p:cNvSpPr/>
          <p:nvPr/>
        </p:nvSpPr>
        <p:spPr>
          <a:xfrm>
            <a:off x="323949" y="1631350"/>
            <a:ext cx="1897800" cy="28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1800">
                <a:solidFill>
                  <a:schemeClr val="accent2"/>
                </a:solidFill>
                <a:latin typeface="Lexend"/>
                <a:ea typeface="Times New Roman"/>
                <a:cs typeface="Times New Roman"/>
                <a:sym typeface="Times New Roman"/>
              </a:rPr>
              <a:t>h × cos(θ°) cm</a:t>
            </a:r>
            <a:r>
              <a:rPr lang="en-GB" sz="1800">
                <a:solidFill>
                  <a:schemeClr val="accent2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accent2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i="1" lang="en-GB" sz="1800">
                <a:solidFill>
                  <a:schemeClr val="accent2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accent2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accent2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29" name="Google Shape;1829;p91"/>
          <p:cNvSpPr/>
          <p:nvPr/>
        </p:nvSpPr>
        <p:spPr>
          <a:xfrm>
            <a:off x="323949" y="2099225"/>
            <a:ext cx="1897800" cy="28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1800">
                <a:solidFill>
                  <a:schemeClr val="lt1"/>
                </a:solidFill>
                <a:latin typeface="Lexend"/>
                <a:ea typeface="Times New Roman"/>
                <a:cs typeface="Times New Roman"/>
                <a:sym typeface="Times New Roman"/>
              </a:rPr>
              <a:t>h × cos(θ°) cm</a:t>
            </a:r>
            <a:r>
              <a:rPr lang="en-GB" sz="1800">
                <a:solidFill>
                  <a:schemeClr val="accent5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accent2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accent2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solidFill>
                  <a:schemeClr val="lt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accent5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accent2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30" name="Google Shape;1830;p91"/>
          <p:cNvSpPr/>
          <p:nvPr/>
        </p:nvSpPr>
        <p:spPr>
          <a:xfrm flipH="1">
            <a:off x="6376777" y="2655003"/>
            <a:ext cx="1897800" cy="28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1800">
                <a:solidFill>
                  <a:schemeClr val="lt1"/>
                </a:solidFill>
                <a:latin typeface="Lexend"/>
                <a:ea typeface="Times New Roman"/>
                <a:cs typeface="Times New Roman"/>
                <a:sym typeface="Times New Roman"/>
              </a:rPr>
              <a:t>h × cos(θ°) cm</a:t>
            </a:r>
            <a:r>
              <a:rPr lang="en-GB" sz="1800">
                <a:solidFill>
                  <a:schemeClr val="accent5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accent2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accent2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solidFill>
                  <a:schemeClr val="lt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accent5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accent2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31" name="Google Shape;1831;p91"/>
          <p:cNvSpPr/>
          <p:nvPr/>
        </p:nvSpPr>
        <p:spPr>
          <a:xfrm flipH="1">
            <a:off x="7408549" y="2662715"/>
            <a:ext cx="365100" cy="336600"/>
          </a:xfrm>
          <a:prstGeom prst="rect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32" name="Google Shape;1832;p91"/>
          <p:cNvSpPr/>
          <p:nvPr/>
        </p:nvSpPr>
        <p:spPr>
          <a:xfrm flipH="1">
            <a:off x="6389145" y="2662715"/>
            <a:ext cx="365100" cy="336600"/>
          </a:xfrm>
          <a:prstGeom prst="rect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33" name="Google Shape;1833;p91"/>
          <p:cNvSpPr txBox="1"/>
          <p:nvPr/>
        </p:nvSpPr>
        <p:spPr>
          <a:xfrm>
            <a:off x="324000" y="1259425"/>
            <a:ext cx="46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a)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34" name="Google Shape;1834;p91"/>
          <p:cNvSpPr txBox="1"/>
          <p:nvPr/>
        </p:nvSpPr>
        <p:spPr>
          <a:xfrm>
            <a:off x="4710888" y="1536625"/>
            <a:ext cx="46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b)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35" name="Google Shape;1835;p91"/>
          <p:cNvSpPr txBox="1"/>
          <p:nvPr/>
        </p:nvSpPr>
        <p:spPr>
          <a:xfrm>
            <a:off x="4710888" y="3453800"/>
            <a:ext cx="46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d)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36" name="Google Shape;1836;p91"/>
          <p:cNvSpPr txBox="1"/>
          <p:nvPr/>
        </p:nvSpPr>
        <p:spPr>
          <a:xfrm>
            <a:off x="324000" y="3453800"/>
            <a:ext cx="46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c)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837" name="Google Shape;1837;p91"/>
          <p:cNvCxnSpPr/>
          <p:nvPr/>
        </p:nvCxnSpPr>
        <p:spPr>
          <a:xfrm rot="10800000">
            <a:off x="1194725" y="3674900"/>
            <a:ext cx="1605900" cy="66300"/>
          </a:xfrm>
          <a:prstGeom prst="straightConnector1">
            <a:avLst/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838" name="Google Shape;1838;p91"/>
          <p:cNvCxnSpPr/>
          <p:nvPr/>
        </p:nvCxnSpPr>
        <p:spPr>
          <a:xfrm flipH="1">
            <a:off x="1997825" y="3946300"/>
            <a:ext cx="962700" cy="799500"/>
          </a:xfrm>
          <a:prstGeom prst="straightConnector1">
            <a:avLst/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839" name="Google Shape;1839;p91"/>
          <p:cNvCxnSpPr/>
          <p:nvPr/>
        </p:nvCxnSpPr>
        <p:spPr>
          <a:xfrm>
            <a:off x="1062475" y="3901100"/>
            <a:ext cx="684900" cy="851700"/>
          </a:xfrm>
          <a:prstGeom prst="straightConnector1">
            <a:avLst/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med" w="med" type="triangle"/>
            <a:tailEnd len="med" w="med" type="triangle"/>
          </a:ln>
        </p:spPr>
      </p:cxn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3" name="Shape 1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4" name="Google Shape;1844;p92"/>
          <p:cNvSpPr/>
          <p:nvPr/>
        </p:nvSpPr>
        <p:spPr>
          <a:xfrm flipH="1">
            <a:off x="6298176" y="2414874"/>
            <a:ext cx="1108500" cy="1108500"/>
          </a:xfrm>
          <a:prstGeom prst="arc">
            <a:avLst>
              <a:gd fmla="val 10771373" name="adj1"/>
              <a:gd fmla="val 14522387" name="adj2"/>
            </a:avLst>
          </a:prstGeom>
          <a:solidFill>
            <a:srgbClr val="EBEDFE"/>
          </a:solidFill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45" name="Google Shape;1845;p92"/>
          <p:cNvSpPr/>
          <p:nvPr/>
        </p:nvSpPr>
        <p:spPr>
          <a:xfrm rot="5400000">
            <a:off x="801298" y="3056530"/>
            <a:ext cx="951900" cy="951900"/>
          </a:xfrm>
          <a:prstGeom prst="arc">
            <a:avLst>
              <a:gd fmla="val 18031654" name="adj1"/>
              <a:gd fmla="val 66266" name="adj2"/>
            </a:avLst>
          </a:prstGeom>
          <a:solidFill>
            <a:srgbClr val="EBEDFE"/>
          </a:solidFill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46" name="Google Shape;1846;p92"/>
          <p:cNvSpPr/>
          <p:nvPr/>
        </p:nvSpPr>
        <p:spPr>
          <a:xfrm>
            <a:off x="1262791" y="3519314"/>
            <a:ext cx="1668300" cy="960900"/>
          </a:xfrm>
          <a:prstGeom prst="rtTriangle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47" name="Google Shape;1847;p92"/>
          <p:cNvSpPr/>
          <p:nvPr/>
        </p:nvSpPr>
        <p:spPr>
          <a:xfrm>
            <a:off x="1782800" y="2037600"/>
            <a:ext cx="1499100" cy="1499100"/>
          </a:xfrm>
          <a:prstGeom prst="arc">
            <a:avLst>
              <a:gd fmla="val 10771373" name="adj1"/>
              <a:gd fmla="val 12609969" name="adj2"/>
            </a:avLst>
          </a:prstGeom>
          <a:solidFill>
            <a:srgbClr val="EBEDFE"/>
          </a:solidFill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48" name="Google Shape;1848;p92"/>
          <p:cNvSpPr txBox="1"/>
          <p:nvPr/>
        </p:nvSpPr>
        <p:spPr>
          <a:xfrm>
            <a:off x="324000" y="610600"/>
            <a:ext cx="8496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2) Soo hel dhererka hypotenuse (hypotenuse) marka la siiyo dhinaca ku xiga xagasha la calaamadeeyay.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49" name="Google Shape;1849;p92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Dhinaca ku xiga (adjacent) iyo hypotenuse (hypotenuse)</a:t>
            </a:r>
            <a:endParaRPr/>
          </a:p>
        </p:txBody>
      </p:sp>
      <p:sp>
        <p:nvSpPr>
          <p:cNvPr id="1850" name="Google Shape;1850;p92"/>
          <p:cNvSpPr/>
          <p:nvPr/>
        </p:nvSpPr>
        <p:spPr>
          <a:xfrm flipH="1">
            <a:off x="434297" y="2598451"/>
            <a:ext cx="194100" cy="194100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851" name="Google Shape;1851;p92"/>
          <p:cNvGrpSpPr/>
          <p:nvPr/>
        </p:nvGrpSpPr>
        <p:grpSpPr>
          <a:xfrm flipH="1">
            <a:off x="434337" y="1511086"/>
            <a:ext cx="2192486" cy="1391843"/>
            <a:chOff x="-2056624" y="1350393"/>
            <a:chExt cx="995499" cy="1926692"/>
          </a:xfrm>
        </p:grpSpPr>
        <p:sp>
          <p:nvSpPr>
            <p:cNvPr id="1852" name="Google Shape;1852;p92"/>
            <p:cNvSpPr/>
            <p:nvPr/>
          </p:nvSpPr>
          <p:spPr>
            <a:xfrm rot="-5400000">
              <a:off x="-2375725" y="1809575"/>
              <a:ext cx="1668300" cy="960900"/>
            </a:xfrm>
            <a:prstGeom prst="rtTriangle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853" name="Google Shape;1853;p92"/>
            <p:cNvCxnSpPr/>
            <p:nvPr/>
          </p:nvCxnSpPr>
          <p:spPr>
            <a:xfrm flipH="1">
              <a:off x="-2056624" y="1350393"/>
              <a:ext cx="960900" cy="1668300"/>
            </a:xfrm>
            <a:prstGeom prst="straightConnector1">
              <a:avLst/>
            </a:prstGeom>
            <a:noFill/>
            <a:ln cap="flat" cmpd="sng" w="28575">
              <a:solidFill>
                <a:srgbClr val="4F7BE8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1854" name="Google Shape;1854;p92"/>
            <p:cNvCxnSpPr/>
            <p:nvPr/>
          </p:nvCxnSpPr>
          <p:spPr>
            <a:xfrm rot="10800000">
              <a:off x="-2022025" y="3277086"/>
              <a:ext cx="960900" cy="0"/>
            </a:xfrm>
            <a:prstGeom prst="straightConnector1">
              <a:avLst/>
            </a:prstGeom>
            <a:noFill/>
            <a:ln cap="flat" cmpd="sng" w="28575">
              <a:solidFill>
                <a:srgbClr val="4F7BE8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</p:grpSp>
      <p:sp>
        <p:nvSpPr>
          <p:cNvPr id="1855" name="Google Shape;1855;p92"/>
          <p:cNvSpPr txBox="1"/>
          <p:nvPr/>
        </p:nvSpPr>
        <p:spPr>
          <a:xfrm>
            <a:off x="1778626" y="2577157"/>
            <a:ext cx="468000" cy="17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10°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56" name="Google Shape;1856;p92"/>
          <p:cNvSpPr txBox="1"/>
          <p:nvPr/>
        </p:nvSpPr>
        <p:spPr>
          <a:xfrm flipH="1">
            <a:off x="1025350" y="2929500"/>
            <a:ext cx="900000" cy="21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18 cm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57" name="Google Shape;1857;p92"/>
          <p:cNvSpPr/>
          <p:nvPr/>
        </p:nvSpPr>
        <p:spPr>
          <a:xfrm flipH="1">
            <a:off x="7739066" y="2774126"/>
            <a:ext cx="194100" cy="194100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58" name="Google Shape;1858;p92"/>
          <p:cNvSpPr txBox="1"/>
          <p:nvPr/>
        </p:nvSpPr>
        <p:spPr>
          <a:xfrm flipH="1">
            <a:off x="8044725" y="1894113"/>
            <a:ext cx="804900" cy="21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19 cm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59" name="Google Shape;1859;p92"/>
          <p:cNvSpPr/>
          <p:nvPr/>
        </p:nvSpPr>
        <p:spPr>
          <a:xfrm rot="5400000">
            <a:off x="1262788" y="4229811"/>
            <a:ext cx="250500" cy="2505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860" name="Google Shape;1860;p92"/>
          <p:cNvCxnSpPr/>
          <p:nvPr/>
        </p:nvCxnSpPr>
        <p:spPr>
          <a:xfrm flipH="1" rot="5400000">
            <a:off x="1692691" y="3089414"/>
            <a:ext cx="960900" cy="1668300"/>
          </a:xfrm>
          <a:prstGeom prst="straightConnector1">
            <a:avLst/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861" name="Google Shape;1861;p92"/>
          <p:cNvSpPr txBox="1"/>
          <p:nvPr/>
        </p:nvSpPr>
        <p:spPr>
          <a:xfrm>
            <a:off x="1265709" y="3718932"/>
            <a:ext cx="424500" cy="21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65°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62" name="Google Shape;1862;p92"/>
          <p:cNvSpPr txBox="1"/>
          <p:nvPr/>
        </p:nvSpPr>
        <p:spPr>
          <a:xfrm>
            <a:off x="2089473" y="3669971"/>
            <a:ext cx="816600" cy="31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h cm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63" name="Google Shape;1863;p92"/>
          <p:cNvSpPr txBox="1"/>
          <p:nvPr/>
        </p:nvSpPr>
        <p:spPr>
          <a:xfrm flipH="1">
            <a:off x="6937808" y="2750400"/>
            <a:ext cx="468000" cy="17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80°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64" name="Google Shape;1864;p92"/>
          <p:cNvSpPr txBox="1"/>
          <p:nvPr/>
        </p:nvSpPr>
        <p:spPr>
          <a:xfrm>
            <a:off x="4642350" y="3426850"/>
            <a:ext cx="4177500" cy="138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d) Saddex-xagal qumman (right-angled triangle) wuxuu leeyahay xagal 35°.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Dhererka dhinaca ku xiga (adjacent) xagashan iyo xagasha qumman (right-angle) waa 142 cm.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65" name="Google Shape;1865;p92"/>
          <p:cNvSpPr txBox="1"/>
          <p:nvPr/>
        </p:nvSpPr>
        <p:spPr>
          <a:xfrm flipH="1">
            <a:off x="6858738" y="3117979"/>
            <a:ext cx="1098600" cy="21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3.35 cm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866" name="Google Shape;1866;p92"/>
          <p:cNvGrpSpPr/>
          <p:nvPr/>
        </p:nvGrpSpPr>
        <p:grpSpPr>
          <a:xfrm>
            <a:off x="3061050" y="1013700"/>
            <a:ext cx="3021900" cy="437400"/>
            <a:chOff x="5493125" y="861300"/>
            <a:chExt cx="3021900" cy="437400"/>
          </a:xfrm>
        </p:grpSpPr>
        <p:sp>
          <p:nvSpPr>
            <p:cNvPr id="1867" name="Google Shape;1867;p92"/>
            <p:cNvSpPr/>
            <p:nvPr/>
          </p:nvSpPr>
          <p:spPr>
            <a:xfrm>
              <a:off x="5493125" y="861300"/>
              <a:ext cx="3021900" cy="437400"/>
            </a:xfrm>
            <a:prstGeom prst="rect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868" name="Google Shape;1868;p92"/>
            <p:cNvSpPr txBox="1"/>
            <p:nvPr/>
          </p:nvSpPr>
          <p:spPr>
            <a:xfrm>
              <a:off x="5493125" y="886925"/>
              <a:ext cx="30219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-GB" sz="12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dhinaca ku xiga (adjacent side) = h × cos(θ°)</a:t>
              </a:r>
              <a:r>
                <a:rPr i="1" lang="en-GB" sz="1200">
                  <a:solidFill>
                    <a:schemeClr val="accent2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/>
              </a:r>
              <a:r>
                <a:rPr lang="en-GB" sz="1200">
                  <a:solidFill>
                    <a:schemeClr val="accent2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r>
                <a:rPr lang="en-GB" sz="1200">
                  <a:solidFill>
                    <a:schemeClr val="accent2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/>
              </a:r>
              <a:r>
                <a:rPr i="1" lang="en-GB" sz="1200">
                  <a:solidFill>
                    <a:schemeClr val="accent2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r>
                <a:rPr lang="en-GB" sz="1200">
                  <a:solidFill>
                    <a:schemeClr val="accent2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r>
                <a:rPr lang="en-GB" sz="1200">
                  <a:solidFill>
                    <a:schemeClr val="accent2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/>
              </a:r>
              <a:r>
                <a:rPr lang="en-GB" sz="1200">
                  <a:solidFill>
                    <a:schemeClr val="accent2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869" name="Google Shape;1869;p92"/>
          <p:cNvGrpSpPr/>
          <p:nvPr/>
        </p:nvGrpSpPr>
        <p:grpSpPr>
          <a:xfrm>
            <a:off x="323947" y="1451018"/>
            <a:ext cx="8495973" cy="3369160"/>
            <a:chOff x="3733800" y="1870375"/>
            <a:chExt cx="2035500" cy="2035500"/>
          </a:xfrm>
        </p:grpSpPr>
        <p:cxnSp>
          <p:nvCxnSpPr>
            <p:cNvPr id="1870" name="Google Shape;1870;p92"/>
            <p:cNvCxnSpPr/>
            <p:nvPr/>
          </p:nvCxnSpPr>
          <p:spPr>
            <a:xfrm>
              <a:off x="4751550" y="1870375"/>
              <a:ext cx="0" cy="2035500"/>
            </a:xfrm>
            <a:prstGeom prst="straightConnector1">
              <a:avLst/>
            </a:prstGeom>
            <a:noFill/>
            <a:ln cap="flat" cmpd="sng" w="38100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871" name="Google Shape;1871;p92"/>
            <p:cNvCxnSpPr/>
            <p:nvPr/>
          </p:nvCxnSpPr>
          <p:spPr>
            <a:xfrm>
              <a:off x="4751550" y="2008485"/>
              <a:ext cx="0" cy="2035500"/>
            </a:xfrm>
            <a:prstGeom prst="straightConnector1">
              <a:avLst/>
            </a:prstGeom>
            <a:noFill/>
            <a:ln cap="flat" cmpd="sng" w="38100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872" name="Google Shape;1872;p92"/>
          <p:cNvSpPr txBox="1"/>
          <p:nvPr/>
        </p:nvSpPr>
        <p:spPr>
          <a:xfrm>
            <a:off x="4420200" y="1550400"/>
            <a:ext cx="25725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= h × cos( )</a:t>
            </a:r>
            <a:r>
              <a:rPr i="1" lang="en-GB" sz="1100">
                <a:solidFill>
                  <a:schemeClr val="accent2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solidFill>
                  <a:schemeClr val="accent2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accent2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solidFill>
                  <a:schemeClr val="accent2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accent2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solidFill>
                  <a:schemeClr val="accent2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chemeClr val="accent2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73" name="Google Shape;1873;p92"/>
          <p:cNvSpPr/>
          <p:nvPr/>
        </p:nvSpPr>
        <p:spPr>
          <a:xfrm>
            <a:off x="4908053" y="1581475"/>
            <a:ext cx="365100" cy="336600"/>
          </a:xfrm>
          <a:prstGeom prst="rect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74" name="Google Shape;1874;p92"/>
          <p:cNvSpPr/>
          <p:nvPr/>
        </p:nvSpPr>
        <p:spPr>
          <a:xfrm>
            <a:off x="6384653" y="1581475"/>
            <a:ext cx="413700" cy="336600"/>
          </a:xfrm>
          <a:prstGeom prst="rect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75" name="Google Shape;1875;p92"/>
          <p:cNvSpPr txBox="1"/>
          <p:nvPr/>
        </p:nvSpPr>
        <p:spPr>
          <a:xfrm>
            <a:off x="1964243" y="1550400"/>
            <a:ext cx="25725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= h × cos( )</a:t>
            </a:r>
            <a:r>
              <a:rPr i="1" lang="en-GB" sz="1100">
                <a:solidFill>
                  <a:schemeClr val="accent2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solidFill>
                  <a:schemeClr val="accent2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accent2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solidFill>
                  <a:schemeClr val="accent2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accent2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solidFill>
                  <a:schemeClr val="accent2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chemeClr val="accent2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76" name="Google Shape;1876;p92"/>
          <p:cNvSpPr/>
          <p:nvPr/>
        </p:nvSpPr>
        <p:spPr>
          <a:xfrm>
            <a:off x="2452096" y="1581475"/>
            <a:ext cx="365100" cy="336600"/>
          </a:xfrm>
          <a:prstGeom prst="rect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77" name="Google Shape;1877;p92"/>
          <p:cNvSpPr/>
          <p:nvPr/>
        </p:nvSpPr>
        <p:spPr>
          <a:xfrm>
            <a:off x="3928696" y="1581475"/>
            <a:ext cx="413700" cy="336600"/>
          </a:xfrm>
          <a:prstGeom prst="rect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78" name="Google Shape;1878;p92"/>
          <p:cNvSpPr txBox="1"/>
          <p:nvPr/>
        </p:nvSpPr>
        <p:spPr>
          <a:xfrm>
            <a:off x="1964243" y="2047725"/>
            <a:ext cx="149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            = </a:t>
            </a:r>
            <a:r>
              <a:rPr i="1" lang="en-GB" sz="1100">
                <a:solidFill>
                  <a:schemeClr val="accent2"/>
                </a:solidFill>
                <a:latin typeface="Lexend"/>
                <a:ea typeface="Times New Roman"/>
                <a:cs typeface="Times New Roman"/>
                <a:sym typeface="Times New Roman"/>
              </a:rPr>
              <a:t>h</a:t>
            </a:r>
            <a:r>
              <a:rPr lang="en-GB" sz="1100">
                <a:solidFill>
                  <a:schemeClr val="accent2"/>
                </a:solidFill>
                <a:latin typeface="Lexend"/>
                <a:ea typeface="Lexend"/>
                <a:cs typeface="Lexend"/>
                <a:sym typeface="Lexend"/>
              </a:rPr>
              <a:t> × </a:t>
            </a:r>
            <a:r>
              <a:rPr lang="en-GB" sz="1100">
                <a:solidFill>
                  <a:schemeClr val="accent2"/>
                </a:solidFill>
                <a:latin typeface="Lexend"/>
                <a:ea typeface="Times New Roman"/>
                <a:cs typeface="Times New Roman"/>
                <a:sym typeface="Times New Roman"/>
              </a:rPr>
              <a:t> </a:t>
            </a:r>
            <a:endParaRPr sz="1800">
              <a:solidFill>
                <a:schemeClr val="accent2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79" name="Google Shape;1879;p92"/>
          <p:cNvSpPr/>
          <p:nvPr/>
        </p:nvSpPr>
        <p:spPr>
          <a:xfrm>
            <a:off x="2452096" y="2078796"/>
            <a:ext cx="365100" cy="336600"/>
          </a:xfrm>
          <a:prstGeom prst="rect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80" name="Google Shape;1880;p92"/>
          <p:cNvSpPr/>
          <p:nvPr/>
        </p:nvSpPr>
        <p:spPr>
          <a:xfrm>
            <a:off x="3409793" y="2078800"/>
            <a:ext cx="932700" cy="336600"/>
          </a:xfrm>
          <a:prstGeom prst="rect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881" name="Google Shape;1881;p92"/>
          <p:cNvGrpSpPr/>
          <p:nvPr/>
        </p:nvGrpSpPr>
        <p:grpSpPr>
          <a:xfrm>
            <a:off x="6771349" y="877684"/>
            <a:ext cx="1273367" cy="2201921"/>
            <a:chOff x="-2089411" y="1392790"/>
            <a:chExt cx="1126077" cy="1822933"/>
          </a:xfrm>
        </p:grpSpPr>
        <p:sp>
          <p:nvSpPr>
            <p:cNvPr id="1882" name="Google Shape;1882;p92"/>
            <p:cNvSpPr/>
            <p:nvPr/>
          </p:nvSpPr>
          <p:spPr>
            <a:xfrm rot="-5400000">
              <a:off x="-2375725" y="1809575"/>
              <a:ext cx="1668300" cy="960900"/>
            </a:xfrm>
            <a:prstGeom prst="rtTriangle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883" name="Google Shape;1883;p92"/>
            <p:cNvCxnSpPr/>
            <p:nvPr/>
          </p:nvCxnSpPr>
          <p:spPr>
            <a:xfrm flipH="1">
              <a:off x="-2089411" y="1392790"/>
              <a:ext cx="960900" cy="1668300"/>
            </a:xfrm>
            <a:prstGeom prst="straightConnector1">
              <a:avLst/>
            </a:prstGeom>
            <a:noFill/>
            <a:ln cap="flat" cmpd="sng" w="28575">
              <a:solidFill>
                <a:srgbClr val="4F7BE8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1884" name="Google Shape;1884;p92"/>
            <p:cNvCxnSpPr/>
            <p:nvPr/>
          </p:nvCxnSpPr>
          <p:spPr>
            <a:xfrm rot="10800000">
              <a:off x="-2022025" y="3215724"/>
              <a:ext cx="960900" cy="0"/>
            </a:xfrm>
            <a:prstGeom prst="straightConnector1">
              <a:avLst/>
            </a:prstGeom>
            <a:noFill/>
            <a:ln cap="flat" cmpd="sng" w="28575">
              <a:solidFill>
                <a:srgbClr val="4F7BE8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1885" name="Google Shape;1885;p92"/>
            <p:cNvCxnSpPr/>
            <p:nvPr/>
          </p:nvCxnSpPr>
          <p:spPr>
            <a:xfrm rot="10800000">
              <a:off x="-963334" y="1455875"/>
              <a:ext cx="0" cy="1668300"/>
            </a:xfrm>
            <a:prstGeom prst="straightConnector1">
              <a:avLst/>
            </a:prstGeom>
            <a:noFill/>
            <a:ln cap="flat" cmpd="sng" w="28575">
              <a:solidFill>
                <a:srgbClr val="4F7BE8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</p:grpSp>
      <p:cxnSp>
        <p:nvCxnSpPr>
          <p:cNvPr id="1886" name="Google Shape;1886;p92"/>
          <p:cNvCxnSpPr/>
          <p:nvPr/>
        </p:nvCxnSpPr>
        <p:spPr>
          <a:xfrm rot="10800000">
            <a:off x="1162074" y="3512991"/>
            <a:ext cx="0" cy="932100"/>
          </a:xfrm>
          <a:prstGeom prst="straightConnector1">
            <a:avLst/>
          </a:prstGeom>
          <a:noFill/>
          <a:ln cap="flat" cmpd="sng" w="28575">
            <a:solidFill>
              <a:srgbClr val="4F7BE8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887" name="Google Shape;1887;p92"/>
          <p:cNvSpPr txBox="1"/>
          <p:nvPr/>
        </p:nvSpPr>
        <p:spPr>
          <a:xfrm flipH="1">
            <a:off x="327300" y="3930725"/>
            <a:ext cx="900000" cy="21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43 cm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88" name="Google Shape;1888;p92"/>
          <p:cNvSpPr txBox="1"/>
          <p:nvPr/>
        </p:nvSpPr>
        <p:spPr>
          <a:xfrm>
            <a:off x="324000" y="1259425"/>
            <a:ext cx="46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a)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89" name="Google Shape;1889;p92"/>
          <p:cNvSpPr txBox="1"/>
          <p:nvPr/>
        </p:nvSpPr>
        <p:spPr>
          <a:xfrm>
            <a:off x="4634688" y="1536625"/>
            <a:ext cx="46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b)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90" name="Google Shape;1890;p92"/>
          <p:cNvSpPr txBox="1"/>
          <p:nvPr/>
        </p:nvSpPr>
        <p:spPr>
          <a:xfrm>
            <a:off x="324000" y="3453800"/>
            <a:ext cx="46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c)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4" name="Shape 18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5" name="Google Shape;1895;p93"/>
          <p:cNvSpPr txBox="1"/>
          <p:nvPr/>
        </p:nvSpPr>
        <p:spPr>
          <a:xfrm flipH="1">
            <a:off x="7053446" y="3874225"/>
            <a:ext cx="17610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= 0.11468 cm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896" name="Google Shape;1896;p93"/>
          <p:cNvSpPr/>
          <p:nvPr/>
        </p:nvSpPr>
        <p:spPr>
          <a:xfrm flipH="1">
            <a:off x="6376777" y="2655003"/>
            <a:ext cx="1897800" cy="28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1800">
                <a:solidFill>
                  <a:srgbClr val="EBEDFE"/>
                </a:solidFill>
                <a:latin typeface="Lexend"/>
                <a:ea typeface="Times New Roman"/>
                <a:cs typeface="Times New Roman"/>
                <a:sym typeface="Times New Roman"/>
              </a:rPr>
              <a:t>h × cos(θ°) cm</a:t>
            </a:r>
            <a:r>
              <a:rPr lang="en-GB" sz="18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accent5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accent2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accent2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solidFill>
                  <a:schemeClr val="lt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accent2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97" name="Google Shape;1897;p93"/>
          <p:cNvSpPr/>
          <p:nvPr/>
        </p:nvSpPr>
        <p:spPr>
          <a:xfrm flipH="1">
            <a:off x="6286251" y="2662725"/>
            <a:ext cx="468000" cy="336600"/>
          </a:xfrm>
          <a:prstGeom prst="rect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98" name="Google Shape;1898;p93"/>
          <p:cNvSpPr txBox="1"/>
          <p:nvPr/>
        </p:nvSpPr>
        <p:spPr>
          <a:xfrm flipH="1">
            <a:off x="6286251" y="2677125"/>
            <a:ext cx="4680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17.2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899" name="Google Shape;1899;p93"/>
          <p:cNvSpPr/>
          <p:nvPr/>
        </p:nvSpPr>
        <p:spPr>
          <a:xfrm>
            <a:off x="1864725" y="840500"/>
            <a:ext cx="1377000" cy="1376700"/>
          </a:xfrm>
          <a:prstGeom prst="arc">
            <a:avLst>
              <a:gd fmla="val 2675193" name="adj1"/>
              <a:gd fmla="val 5421903" name="adj2"/>
            </a:avLst>
          </a:prstGeom>
          <a:solidFill>
            <a:srgbClr val="EBEDFE"/>
          </a:solidFill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00" name="Google Shape;1900;p93"/>
          <p:cNvSpPr/>
          <p:nvPr/>
        </p:nvSpPr>
        <p:spPr>
          <a:xfrm>
            <a:off x="2550189" y="1521585"/>
            <a:ext cx="1686000" cy="1686000"/>
          </a:xfrm>
          <a:prstGeom prst="rtTriangle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01" name="Google Shape;1901;p93"/>
          <p:cNvSpPr/>
          <p:nvPr/>
        </p:nvSpPr>
        <p:spPr>
          <a:xfrm flipH="1">
            <a:off x="2356510" y="3303229"/>
            <a:ext cx="1108800" cy="1109100"/>
          </a:xfrm>
          <a:prstGeom prst="arc">
            <a:avLst>
              <a:gd fmla="val 21431706" name="adj1"/>
              <a:gd fmla="val 2341765" name="adj2"/>
            </a:avLst>
          </a:prstGeom>
          <a:solidFill>
            <a:srgbClr val="EBEDFE"/>
          </a:solidFill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02" name="Google Shape;1902;p93"/>
          <p:cNvSpPr txBox="1"/>
          <p:nvPr/>
        </p:nvSpPr>
        <p:spPr>
          <a:xfrm>
            <a:off x="2371884" y="3841037"/>
            <a:ext cx="417300" cy="23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55°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03" name="Google Shape;1903;p93"/>
          <p:cNvSpPr/>
          <p:nvPr/>
        </p:nvSpPr>
        <p:spPr>
          <a:xfrm flipH="1">
            <a:off x="5753376" y="1865826"/>
            <a:ext cx="1341900" cy="1341900"/>
          </a:xfrm>
          <a:prstGeom prst="arc">
            <a:avLst>
              <a:gd fmla="val 10771373" name="adj1"/>
              <a:gd fmla="val 13148850" name="adj2"/>
            </a:avLst>
          </a:prstGeom>
          <a:solidFill>
            <a:srgbClr val="EBEDFE"/>
          </a:solidFill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04" name="Google Shape;1904;p93"/>
          <p:cNvSpPr/>
          <p:nvPr/>
        </p:nvSpPr>
        <p:spPr>
          <a:xfrm flipH="1">
            <a:off x="6415341" y="1134023"/>
            <a:ext cx="1717500" cy="1411200"/>
          </a:xfrm>
          <a:prstGeom prst="rtTriangle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05" name="Google Shape;1905;p93"/>
          <p:cNvSpPr/>
          <p:nvPr/>
        </p:nvSpPr>
        <p:spPr>
          <a:xfrm rot="5400000">
            <a:off x="6160333" y="3596329"/>
            <a:ext cx="1761000" cy="1761000"/>
          </a:xfrm>
          <a:prstGeom prst="arc">
            <a:avLst>
              <a:gd fmla="val 5394639" name="adj1"/>
              <a:gd fmla="val 7194094" name="adj2"/>
            </a:avLst>
          </a:prstGeom>
          <a:solidFill>
            <a:srgbClr val="EBEDFE"/>
          </a:solidFill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06" name="Google Shape;1906;p93"/>
          <p:cNvSpPr/>
          <p:nvPr/>
        </p:nvSpPr>
        <p:spPr>
          <a:xfrm>
            <a:off x="5385141" y="3520661"/>
            <a:ext cx="1668300" cy="960900"/>
          </a:xfrm>
          <a:prstGeom prst="rtTriangle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07" name="Google Shape;1907;p93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Dhinaca ku xiga (adjacent) iyo hypotenuse (hypotenuse)</a:t>
            </a:r>
            <a:endParaRPr/>
          </a:p>
        </p:txBody>
      </p:sp>
      <p:sp>
        <p:nvSpPr>
          <p:cNvPr id="1908" name="Google Shape;1908;p93"/>
          <p:cNvSpPr txBox="1"/>
          <p:nvPr/>
        </p:nvSpPr>
        <p:spPr>
          <a:xfrm>
            <a:off x="324000" y="610600"/>
            <a:ext cx="8496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1) Soo hel dhererka dhinaca ku xiga (adjacent) xagasha la calaamadeeyay adigoo isticmaalaya xiriirkan.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909" name="Google Shape;1909;p93"/>
          <p:cNvGrpSpPr/>
          <p:nvPr/>
        </p:nvGrpSpPr>
        <p:grpSpPr>
          <a:xfrm>
            <a:off x="3061050" y="1013700"/>
            <a:ext cx="3021900" cy="437400"/>
            <a:chOff x="5493125" y="861300"/>
            <a:chExt cx="3021900" cy="437400"/>
          </a:xfrm>
        </p:grpSpPr>
        <p:sp>
          <p:nvSpPr>
            <p:cNvPr id="1910" name="Google Shape;1910;p93"/>
            <p:cNvSpPr/>
            <p:nvPr/>
          </p:nvSpPr>
          <p:spPr>
            <a:xfrm>
              <a:off x="5493125" y="861300"/>
              <a:ext cx="3021900" cy="437400"/>
            </a:xfrm>
            <a:prstGeom prst="rect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911" name="Google Shape;1911;p93"/>
            <p:cNvSpPr txBox="1"/>
            <p:nvPr/>
          </p:nvSpPr>
          <p:spPr>
            <a:xfrm>
              <a:off x="5493125" y="886925"/>
              <a:ext cx="30219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-GB" sz="12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dhinaca ku xiga (adjacent side) = h × cos(θ°)</a:t>
              </a:r>
              <a:r>
                <a:rPr i="1" lang="en-GB" sz="1200">
                  <a:solidFill>
                    <a:schemeClr val="accent2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/>
              </a:r>
              <a:r>
                <a:rPr lang="en-GB" sz="1200">
                  <a:solidFill>
                    <a:schemeClr val="accent2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r>
                <a:rPr lang="en-GB" sz="1200">
                  <a:solidFill>
                    <a:schemeClr val="accent2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/>
              </a:r>
              <a:r>
                <a:rPr i="1" lang="en-GB" sz="1200">
                  <a:solidFill>
                    <a:schemeClr val="accent2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r>
                <a:rPr lang="en-GB" sz="1200">
                  <a:solidFill>
                    <a:schemeClr val="accent2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r>
                <a:rPr lang="en-GB" sz="1200">
                  <a:solidFill>
                    <a:schemeClr val="accent2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/>
              </a:r>
              <a:r>
                <a:rPr lang="en-GB" sz="1200">
                  <a:solidFill>
                    <a:schemeClr val="accent2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912" name="Google Shape;1912;p93"/>
          <p:cNvGrpSpPr/>
          <p:nvPr/>
        </p:nvGrpSpPr>
        <p:grpSpPr>
          <a:xfrm>
            <a:off x="323947" y="1451018"/>
            <a:ext cx="8495973" cy="3369160"/>
            <a:chOff x="3733800" y="1870375"/>
            <a:chExt cx="2035500" cy="2035500"/>
          </a:xfrm>
        </p:grpSpPr>
        <p:cxnSp>
          <p:nvCxnSpPr>
            <p:cNvPr id="1913" name="Google Shape;1913;p93"/>
            <p:cNvCxnSpPr/>
            <p:nvPr/>
          </p:nvCxnSpPr>
          <p:spPr>
            <a:xfrm>
              <a:off x="4751550" y="1870375"/>
              <a:ext cx="0" cy="2035500"/>
            </a:xfrm>
            <a:prstGeom prst="straightConnector1">
              <a:avLst/>
            </a:prstGeom>
            <a:noFill/>
            <a:ln cap="flat" cmpd="sng" w="38100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914" name="Google Shape;1914;p93"/>
            <p:cNvCxnSpPr/>
            <p:nvPr/>
          </p:nvCxnSpPr>
          <p:spPr>
            <a:xfrm>
              <a:off x="4751550" y="2008485"/>
              <a:ext cx="0" cy="2035500"/>
            </a:xfrm>
            <a:prstGeom prst="straightConnector1">
              <a:avLst/>
            </a:prstGeom>
            <a:noFill/>
            <a:ln cap="flat" cmpd="sng" w="38100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915" name="Google Shape;1915;p93"/>
          <p:cNvSpPr/>
          <p:nvPr/>
        </p:nvSpPr>
        <p:spPr>
          <a:xfrm>
            <a:off x="2550189" y="2885387"/>
            <a:ext cx="322200" cy="3222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916" name="Google Shape;1916;p93"/>
          <p:cNvCxnSpPr/>
          <p:nvPr/>
        </p:nvCxnSpPr>
        <p:spPr>
          <a:xfrm>
            <a:off x="2623323" y="1448451"/>
            <a:ext cx="1686000" cy="1686000"/>
          </a:xfrm>
          <a:prstGeom prst="straightConnector1">
            <a:avLst/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917" name="Google Shape;1917;p93"/>
          <p:cNvCxnSpPr/>
          <p:nvPr/>
        </p:nvCxnSpPr>
        <p:spPr>
          <a:xfrm>
            <a:off x="2415407" y="1521585"/>
            <a:ext cx="0" cy="1692000"/>
          </a:xfrm>
          <a:prstGeom prst="straightConnector1">
            <a:avLst/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918" name="Google Shape;1918;p93"/>
          <p:cNvSpPr txBox="1"/>
          <p:nvPr/>
        </p:nvSpPr>
        <p:spPr>
          <a:xfrm>
            <a:off x="2554053" y="1894981"/>
            <a:ext cx="429000" cy="21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40°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19" name="Google Shape;1919;p93"/>
          <p:cNvSpPr txBox="1"/>
          <p:nvPr/>
        </p:nvSpPr>
        <p:spPr>
          <a:xfrm>
            <a:off x="3503372" y="2101501"/>
            <a:ext cx="660600" cy="25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77 cm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20" name="Google Shape;1920;p93"/>
          <p:cNvSpPr/>
          <p:nvPr/>
        </p:nvSpPr>
        <p:spPr>
          <a:xfrm>
            <a:off x="347083" y="2106938"/>
            <a:ext cx="365100" cy="336600"/>
          </a:xfrm>
          <a:prstGeom prst="rect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21" name="Google Shape;1921;p93"/>
          <p:cNvSpPr/>
          <p:nvPr/>
        </p:nvSpPr>
        <p:spPr>
          <a:xfrm>
            <a:off x="1366453" y="2106938"/>
            <a:ext cx="365100" cy="336600"/>
          </a:xfrm>
          <a:prstGeom prst="rect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22" name="Google Shape;1922;p93"/>
          <p:cNvSpPr/>
          <p:nvPr/>
        </p:nvSpPr>
        <p:spPr>
          <a:xfrm flipH="1">
            <a:off x="7863153" y="2275635"/>
            <a:ext cx="269700" cy="2697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923" name="Google Shape;1923;p93"/>
          <p:cNvCxnSpPr/>
          <p:nvPr/>
        </p:nvCxnSpPr>
        <p:spPr>
          <a:xfrm flipH="1">
            <a:off x="6351556" y="1070238"/>
            <a:ext cx="1717500" cy="1411200"/>
          </a:xfrm>
          <a:prstGeom prst="straightConnector1">
            <a:avLst/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924" name="Google Shape;1924;p93"/>
          <p:cNvCxnSpPr/>
          <p:nvPr/>
        </p:nvCxnSpPr>
        <p:spPr>
          <a:xfrm>
            <a:off x="8245675" y="1134031"/>
            <a:ext cx="0" cy="1416300"/>
          </a:xfrm>
          <a:prstGeom prst="straightConnector1">
            <a:avLst/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925" name="Google Shape;1925;p93"/>
          <p:cNvSpPr txBox="1"/>
          <p:nvPr/>
        </p:nvSpPr>
        <p:spPr>
          <a:xfrm flipH="1">
            <a:off x="6640296" y="2329014"/>
            <a:ext cx="468000" cy="17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35°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26" name="Google Shape;1926;p93"/>
          <p:cNvSpPr txBox="1"/>
          <p:nvPr/>
        </p:nvSpPr>
        <p:spPr>
          <a:xfrm flipH="1">
            <a:off x="6398427" y="1495125"/>
            <a:ext cx="999000" cy="21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17.2 cm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27" name="Google Shape;1927;p93"/>
          <p:cNvSpPr/>
          <p:nvPr/>
        </p:nvSpPr>
        <p:spPr>
          <a:xfrm>
            <a:off x="347083" y="2635900"/>
            <a:ext cx="365100" cy="336600"/>
          </a:xfrm>
          <a:prstGeom prst="rect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28" name="Google Shape;1928;p93"/>
          <p:cNvSpPr/>
          <p:nvPr/>
        </p:nvSpPr>
        <p:spPr>
          <a:xfrm>
            <a:off x="323949" y="2628188"/>
            <a:ext cx="1897800" cy="28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1800">
                <a:solidFill>
                  <a:srgbClr val="EBEDFE"/>
                </a:solidFill>
                <a:latin typeface="Lexend"/>
                <a:ea typeface="Times New Roman"/>
                <a:cs typeface="Times New Roman"/>
                <a:sym typeface="Times New Roman"/>
              </a:rPr>
              <a:t>h × sin( θ° ) cm</a:t>
            </a:r>
            <a:r>
              <a:rPr lang="en-GB" sz="18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accent2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accent5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rgbClr val="EBEDFE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rgbClr val="EBEDFE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29" name="Google Shape;1929;p93"/>
          <p:cNvSpPr/>
          <p:nvPr/>
        </p:nvSpPr>
        <p:spPr>
          <a:xfrm>
            <a:off x="921651" y="2635900"/>
            <a:ext cx="902400" cy="336600"/>
          </a:xfrm>
          <a:prstGeom prst="rect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30" name="Google Shape;1930;p93"/>
          <p:cNvSpPr/>
          <p:nvPr/>
        </p:nvSpPr>
        <p:spPr>
          <a:xfrm rot="5400000">
            <a:off x="5385138" y="4231159"/>
            <a:ext cx="250500" cy="2505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931" name="Google Shape;1931;p93"/>
          <p:cNvCxnSpPr/>
          <p:nvPr/>
        </p:nvCxnSpPr>
        <p:spPr>
          <a:xfrm flipH="1" rot="5400000">
            <a:off x="5815041" y="3090761"/>
            <a:ext cx="960900" cy="1668300"/>
          </a:xfrm>
          <a:prstGeom prst="straightConnector1">
            <a:avLst/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932" name="Google Shape;1932;p93"/>
          <p:cNvCxnSpPr/>
          <p:nvPr/>
        </p:nvCxnSpPr>
        <p:spPr>
          <a:xfrm>
            <a:off x="5393841" y="4568610"/>
            <a:ext cx="1659600" cy="0"/>
          </a:xfrm>
          <a:prstGeom prst="straightConnector1">
            <a:avLst/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933" name="Google Shape;1933;p93"/>
          <p:cNvSpPr txBox="1"/>
          <p:nvPr/>
        </p:nvSpPr>
        <p:spPr>
          <a:xfrm>
            <a:off x="6130535" y="3595529"/>
            <a:ext cx="999000" cy="25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0.122 cm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34" name="Google Shape;1934;p93"/>
          <p:cNvSpPr txBox="1"/>
          <p:nvPr/>
        </p:nvSpPr>
        <p:spPr>
          <a:xfrm>
            <a:off x="5843160" y="4614473"/>
            <a:ext cx="603600" cy="19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d cm</a:t>
            </a:r>
            <a:r>
              <a:rPr lang="en-GB" sz="18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35" name="Google Shape;1935;p93"/>
          <p:cNvSpPr txBox="1"/>
          <p:nvPr/>
        </p:nvSpPr>
        <p:spPr>
          <a:xfrm>
            <a:off x="6190604" y="4226182"/>
            <a:ext cx="424500" cy="21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20°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36" name="Google Shape;1936;p93"/>
          <p:cNvSpPr/>
          <p:nvPr/>
        </p:nvSpPr>
        <p:spPr>
          <a:xfrm flipH="1" rot="-2368091">
            <a:off x="1808554" y="4479496"/>
            <a:ext cx="182648" cy="182648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37" name="Google Shape;1937;p93"/>
          <p:cNvSpPr/>
          <p:nvPr/>
        </p:nvSpPr>
        <p:spPr>
          <a:xfrm flipH="1" rot="3032611">
            <a:off x="1425655" y="3145323"/>
            <a:ext cx="1195521" cy="1335953"/>
          </a:xfrm>
          <a:prstGeom prst="rtTriangle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38" name="Google Shape;1938;p93"/>
          <p:cNvSpPr txBox="1"/>
          <p:nvPr/>
        </p:nvSpPr>
        <p:spPr>
          <a:xfrm flipH="1">
            <a:off x="1631122" y="3462730"/>
            <a:ext cx="771000" cy="23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13.8cm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39" name="Google Shape;1939;p93"/>
          <p:cNvSpPr txBox="1"/>
          <p:nvPr/>
        </p:nvSpPr>
        <p:spPr>
          <a:xfrm>
            <a:off x="2436029" y="4236500"/>
            <a:ext cx="1341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1" lang="en-GB" sz="1800">
                <a:solidFill>
                  <a:schemeClr val="accent2"/>
                </a:solidFill>
                <a:latin typeface="Lexend"/>
                <a:ea typeface="Times New Roman"/>
                <a:cs typeface="Times New Roman"/>
                <a:sym typeface="Times New Roman"/>
              </a:rPr>
              <a:t>h × cos(θ°)</a:t>
            </a:r>
            <a:r>
              <a:rPr lang="en-GB" sz="1800">
                <a:solidFill>
                  <a:schemeClr val="accent2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accent2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solidFill>
                  <a:schemeClr val="accent2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accent2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solidFill>
                  <a:schemeClr val="accent2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chemeClr val="accent2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40" name="Google Shape;1940;p93"/>
          <p:cNvSpPr/>
          <p:nvPr/>
        </p:nvSpPr>
        <p:spPr>
          <a:xfrm>
            <a:off x="323949" y="1631350"/>
            <a:ext cx="1897800" cy="28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1800">
                <a:solidFill>
                  <a:schemeClr val="accent2"/>
                </a:solidFill>
                <a:latin typeface="Lexend"/>
                <a:ea typeface="Times New Roman"/>
                <a:cs typeface="Times New Roman"/>
                <a:sym typeface="Times New Roman"/>
              </a:rPr>
              <a:t>h × cos( θ° ) cm</a:t>
            </a:r>
            <a:r>
              <a:rPr lang="en-GB" sz="1800">
                <a:solidFill>
                  <a:schemeClr val="accent2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accent2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i="1" lang="en-GB" sz="1800">
                <a:solidFill>
                  <a:schemeClr val="accent2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accent2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accent2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41" name="Google Shape;1941;p93"/>
          <p:cNvSpPr/>
          <p:nvPr/>
        </p:nvSpPr>
        <p:spPr>
          <a:xfrm>
            <a:off x="323949" y="2099225"/>
            <a:ext cx="1897800" cy="28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1800">
                <a:solidFill>
                  <a:srgbClr val="EBEDFE"/>
                </a:solidFill>
                <a:latin typeface="Lexend"/>
                <a:ea typeface="Times New Roman"/>
                <a:cs typeface="Times New Roman"/>
                <a:sym typeface="Times New Roman"/>
              </a:rPr>
              <a:t>h × cos( θ° ) cm</a:t>
            </a:r>
            <a:r>
              <a:rPr lang="en-GB" sz="18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accent5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accent2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accent2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solidFill>
                  <a:schemeClr val="lt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accent5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accent2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42" name="Google Shape;1942;p93"/>
          <p:cNvSpPr/>
          <p:nvPr/>
        </p:nvSpPr>
        <p:spPr>
          <a:xfrm flipH="1">
            <a:off x="7408549" y="2662715"/>
            <a:ext cx="365100" cy="336600"/>
          </a:xfrm>
          <a:prstGeom prst="rect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43" name="Google Shape;1943;p93"/>
          <p:cNvSpPr txBox="1"/>
          <p:nvPr/>
        </p:nvSpPr>
        <p:spPr>
          <a:xfrm flipH="1">
            <a:off x="347046" y="2124201"/>
            <a:ext cx="3651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77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944" name="Google Shape;1944;p93"/>
          <p:cNvSpPr txBox="1"/>
          <p:nvPr/>
        </p:nvSpPr>
        <p:spPr>
          <a:xfrm flipH="1">
            <a:off x="347046" y="2648917"/>
            <a:ext cx="3651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77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945" name="Google Shape;1945;p93"/>
          <p:cNvSpPr txBox="1"/>
          <p:nvPr/>
        </p:nvSpPr>
        <p:spPr>
          <a:xfrm flipH="1">
            <a:off x="1366450" y="2117315"/>
            <a:ext cx="3651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40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946" name="Google Shape;1946;p93"/>
          <p:cNvSpPr txBox="1"/>
          <p:nvPr/>
        </p:nvSpPr>
        <p:spPr>
          <a:xfrm flipH="1">
            <a:off x="554025" y="3014850"/>
            <a:ext cx="15570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= 58.982 cm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947" name="Google Shape;1947;p93"/>
          <p:cNvSpPr txBox="1"/>
          <p:nvPr/>
        </p:nvSpPr>
        <p:spPr>
          <a:xfrm flipH="1">
            <a:off x="921650" y="2649575"/>
            <a:ext cx="9024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0.766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948" name="Google Shape;1948;p93"/>
          <p:cNvSpPr txBox="1"/>
          <p:nvPr/>
        </p:nvSpPr>
        <p:spPr>
          <a:xfrm flipH="1">
            <a:off x="7357101" y="2677125"/>
            <a:ext cx="4680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35°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949" name="Google Shape;1949;p93"/>
          <p:cNvSpPr txBox="1"/>
          <p:nvPr/>
        </p:nvSpPr>
        <p:spPr>
          <a:xfrm flipH="1">
            <a:off x="2436021" y="4507975"/>
            <a:ext cx="17610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= 7.9212 cm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950" name="Google Shape;1950;p93"/>
          <p:cNvSpPr txBox="1"/>
          <p:nvPr/>
        </p:nvSpPr>
        <p:spPr>
          <a:xfrm flipH="1">
            <a:off x="5993796" y="3037275"/>
            <a:ext cx="17610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= 14.0868 cm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951" name="Google Shape;1951;p93"/>
          <p:cNvSpPr txBox="1"/>
          <p:nvPr/>
        </p:nvSpPr>
        <p:spPr>
          <a:xfrm>
            <a:off x="324000" y="1259425"/>
            <a:ext cx="46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a)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52" name="Google Shape;1952;p93"/>
          <p:cNvSpPr txBox="1"/>
          <p:nvPr/>
        </p:nvSpPr>
        <p:spPr>
          <a:xfrm>
            <a:off x="4710888" y="1536625"/>
            <a:ext cx="46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b)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53" name="Google Shape;1953;p93"/>
          <p:cNvSpPr txBox="1"/>
          <p:nvPr/>
        </p:nvSpPr>
        <p:spPr>
          <a:xfrm>
            <a:off x="4710888" y="3453800"/>
            <a:ext cx="46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d)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54" name="Google Shape;1954;p93"/>
          <p:cNvSpPr txBox="1"/>
          <p:nvPr/>
        </p:nvSpPr>
        <p:spPr>
          <a:xfrm>
            <a:off x="324000" y="3453800"/>
            <a:ext cx="46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c)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955" name="Google Shape;1955;p93"/>
          <p:cNvCxnSpPr/>
          <p:nvPr/>
        </p:nvCxnSpPr>
        <p:spPr>
          <a:xfrm rot="10800000">
            <a:off x="1194725" y="3674900"/>
            <a:ext cx="1605900" cy="66300"/>
          </a:xfrm>
          <a:prstGeom prst="straightConnector1">
            <a:avLst/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956" name="Google Shape;1956;p93"/>
          <p:cNvCxnSpPr/>
          <p:nvPr/>
        </p:nvCxnSpPr>
        <p:spPr>
          <a:xfrm flipH="1">
            <a:off x="1997825" y="3946300"/>
            <a:ext cx="962700" cy="799500"/>
          </a:xfrm>
          <a:prstGeom prst="straightConnector1">
            <a:avLst/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957" name="Google Shape;1957;p93"/>
          <p:cNvCxnSpPr/>
          <p:nvPr/>
        </p:nvCxnSpPr>
        <p:spPr>
          <a:xfrm>
            <a:off x="1062475" y="3901100"/>
            <a:ext cx="684900" cy="851700"/>
          </a:xfrm>
          <a:prstGeom prst="straightConnector1">
            <a:avLst/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med" w="med" type="triangle"/>
            <a:tailEnd len="med" w="med" type="triangle"/>
          </a:ln>
        </p:spPr>
      </p:cxn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1" name="Shape 19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2" name="Google Shape;1962;p94"/>
          <p:cNvSpPr txBox="1"/>
          <p:nvPr/>
        </p:nvSpPr>
        <p:spPr>
          <a:xfrm>
            <a:off x="4420200" y="1550400"/>
            <a:ext cx="25725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= h × cos( )</a:t>
            </a:r>
            <a:r>
              <a:rPr i="1" lang="en-GB" sz="1400">
                <a:solidFill>
                  <a:schemeClr val="accent2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solidFill>
                  <a:schemeClr val="accent2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solidFill>
                  <a:schemeClr val="accent2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solidFill>
                  <a:schemeClr val="accent2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solidFill>
                  <a:schemeClr val="accent2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solidFill>
                  <a:schemeClr val="accent2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chemeClr val="accent2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63" name="Google Shape;1963;p94"/>
          <p:cNvSpPr/>
          <p:nvPr/>
        </p:nvSpPr>
        <p:spPr>
          <a:xfrm>
            <a:off x="4727748" y="1581475"/>
            <a:ext cx="545400" cy="336600"/>
          </a:xfrm>
          <a:prstGeom prst="rect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64" name="Google Shape;1964;p94"/>
          <p:cNvSpPr txBox="1"/>
          <p:nvPr/>
        </p:nvSpPr>
        <p:spPr>
          <a:xfrm flipH="1">
            <a:off x="4716169" y="1596525"/>
            <a:ext cx="5454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3.35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965" name="Google Shape;1965;p94"/>
          <p:cNvSpPr/>
          <p:nvPr/>
        </p:nvSpPr>
        <p:spPr>
          <a:xfrm flipH="1">
            <a:off x="6298176" y="2414874"/>
            <a:ext cx="1108500" cy="1108500"/>
          </a:xfrm>
          <a:prstGeom prst="arc">
            <a:avLst>
              <a:gd fmla="val 10771373" name="adj1"/>
              <a:gd fmla="val 14522387" name="adj2"/>
            </a:avLst>
          </a:prstGeom>
          <a:solidFill>
            <a:srgbClr val="EBEDFE"/>
          </a:solidFill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66" name="Google Shape;1966;p94"/>
          <p:cNvSpPr/>
          <p:nvPr/>
        </p:nvSpPr>
        <p:spPr>
          <a:xfrm rot="5400000">
            <a:off x="801298" y="3056530"/>
            <a:ext cx="951900" cy="951900"/>
          </a:xfrm>
          <a:prstGeom prst="arc">
            <a:avLst>
              <a:gd fmla="val 18031654" name="adj1"/>
              <a:gd fmla="val 66266" name="adj2"/>
            </a:avLst>
          </a:prstGeom>
          <a:solidFill>
            <a:srgbClr val="EBEDFE"/>
          </a:solidFill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67" name="Google Shape;1967;p94"/>
          <p:cNvSpPr/>
          <p:nvPr/>
        </p:nvSpPr>
        <p:spPr>
          <a:xfrm>
            <a:off x="1262791" y="3519314"/>
            <a:ext cx="1668300" cy="960900"/>
          </a:xfrm>
          <a:prstGeom prst="rtTriangle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68" name="Google Shape;1968;p94"/>
          <p:cNvSpPr/>
          <p:nvPr/>
        </p:nvSpPr>
        <p:spPr>
          <a:xfrm>
            <a:off x="1782800" y="2037600"/>
            <a:ext cx="1499100" cy="1499100"/>
          </a:xfrm>
          <a:prstGeom prst="arc">
            <a:avLst>
              <a:gd fmla="val 10771373" name="adj1"/>
              <a:gd fmla="val 12609969" name="adj2"/>
            </a:avLst>
          </a:prstGeom>
          <a:solidFill>
            <a:srgbClr val="EBEDFE"/>
          </a:solidFill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69" name="Google Shape;1969;p94"/>
          <p:cNvSpPr txBox="1"/>
          <p:nvPr/>
        </p:nvSpPr>
        <p:spPr>
          <a:xfrm>
            <a:off x="324000" y="610600"/>
            <a:ext cx="8496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2) Raadi dhererka hypotenuse marka la eego dhinaca ku xiga xagasha la calaamadeeyay.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70" name="Google Shape;1970;p94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Dhinaca ku xiga iyo hypotenuse</a:t>
            </a:r>
            <a:endParaRPr/>
          </a:p>
        </p:txBody>
      </p:sp>
      <p:sp>
        <p:nvSpPr>
          <p:cNvPr id="1971" name="Google Shape;1971;p94"/>
          <p:cNvSpPr/>
          <p:nvPr/>
        </p:nvSpPr>
        <p:spPr>
          <a:xfrm flipH="1">
            <a:off x="434297" y="2598451"/>
            <a:ext cx="194100" cy="194100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972" name="Google Shape;1972;p94"/>
          <p:cNvGrpSpPr/>
          <p:nvPr/>
        </p:nvGrpSpPr>
        <p:grpSpPr>
          <a:xfrm flipH="1">
            <a:off x="434337" y="1511086"/>
            <a:ext cx="2192486" cy="1391843"/>
            <a:chOff x="-2056624" y="1350393"/>
            <a:chExt cx="995499" cy="1926692"/>
          </a:xfrm>
        </p:grpSpPr>
        <p:sp>
          <p:nvSpPr>
            <p:cNvPr id="1973" name="Google Shape;1973;p94"/>
            <p:cNvSpPr/>
            <p:nvPr/>
          </p:nvSpPr>
          <p:spPr>
            <a:xfrm rot="-5400000">
              <a:off x="-2375725" y="1809575"/>
              <a:ext cx="1668300" cy="960900"/>
            </a:xfrm>
            <a:prstGeom prst="rtTriangle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974" name="Google Shape;1974;p94"/>
            <p:cNvCxnSpPr/>
            <p:nvPr/>
          </p:nvCxnSpPr>
          <p:spPr>
            <a:xfrm flipH="1">
              <a:off x="-2056624" y="1350393"/>
              <a:ext cx="960900" cy="1668300"/>
            </a:xfrm>
            <a:prstGeom prst="straightConnector1">
              <a:avLst/>
            </a:prstGeom>
            <a:noFill/>
            <a:ln cap="flat" cmpd="sng" w="28575">
              <a:solidFill>
                <a:srgbClr val="4F7BE8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1975" name="Google Shape;1975;p94"/>
            <p:cNvCxnSpPr/>
            <p:nvPr/>
          </p:nvCxnSpPr>
          <p:spPr>
            <a:xfrm rot="10800000">
              <a:off x="-2022025" y="3277086"/>
              <a:ext cx="960900" cy="0"/>
            </a:xfrm>
            <a:prstGeom prst="straightConnector1">
              <a:avLst/>
            </a:prstGeom>
            <a:noFill/>
            <a:ln cap="flat" cmpd="sng" w="28575">
              <a:solidFill>
                <a:srgbClr val="4F7BE8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</p:grpSp>
      <p:sp>
        <p:nvSpPr>
          <p:cNvPr id="1976" name="Google Shape;1976;p94"/>
          <p:cNvSpPr txBox="1"/>
          <p:nvPr/>
        </p:nvSpPr>
        <p:spPr>
          <a:xfrm>
            <a:off x="1778626" y="2577157"/>
            <a:ext cx="468000" cy="17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10°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77" name="Google Shape;1977;p94"/>
          <p:cNvSpPr txBox="1"/>
          <p:nvPr/>
        </p:nvSpPr>
        <p:spPr>
          <a:xfrm flipH="1">
            <a:off x="1025350" y="2929500"/>
            <a:ext cx="900000" cy="21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18 cm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78" name="Google Shape;1978;p94"/>
          <p:cNvSpPr/>
          <p:nvPr/>
        </p:nvSpPr>
        <p:spPr>
          <a:xfrm flipH="1">
            <a:off x="7739066" y="2774126"/>
            <a:ext cx="194100" cy="194100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79" name="Google Shape;1979;p94"/>
          <p:cNvSpPr txBox="1"/>
          <p:nvPr/>
        </p:nvSpPr>
        <p:spPr>
          <a:xfrm flipH="1">
            <a:off x="8044725" y="1894113"/>
            <a:ext cx="804900" cy="21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19 cm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80" name="Google Shape;1980;p94"/>
          <p:cNvSpPr/>
          <p:nvPr/>
        </p:nvSpPr>
        <p:spPr>
          <a:xfrm rot="5400000">
            <a:off x="1262788" y="4229811"/>
            <a:ext cx="250500" cy="2505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981" name="Google Shape;1981;p94"/>
          <p:cNvCxnSpPr/>
          <p:nvPr/>
        </p:nvCxnSpPr>
        <p:spPr>
          <a:xfrm flipH="1" rot="5400000">
            <a:off x="1692691" y="3089414"/>
            <a:ext cx="960900" cy="1668300"/>
          </a:xfrm>
          <a:prstGeom prst="straightConnector1">
            <a:avLst/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982" name="Google Shape;1982;p94"/>
          <p:cNvSpPr txBox="1"/>
          <p:nvPr/>
        </p:nvSpPr>
        <p:spPr>
          <a:xfrm>
            <a:off x="1265709" y="3718932"/>
            <a:ext cx="424500" cy="21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65°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83" name="Google Shape;1983;p94"/>
          <p:cNvSpPr txBox="1"/>
          <p:nvPr/>
        </p:nvSpPr>
        <p:spPr>
          <a:xfrm>
            <a:off x="2089473" y="3669971"/>
            <a:ext cx="816600" cy="31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h cm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84" name="Google Shape;1984;p94"/>
          <p:cNvSpPr txBox="1"/>
          <p:nvPr/>
        </p:nvSpPr>
        <p:spPr>
          <a:xfrm flipH="1">
            <a:off x="6937808" y="2750400"/>
            <a:ext cx="468000" cy="17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80°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85" name="Google Shape;1985;p94"/>
          <p:cNvSpPr txBox="1"/>
          <p:nvPr/>
        </p:nvSpPr>
        <p:spPr>
          <a:xfrm>
            <a:off x="4642350" y="3426850"/>
            <a:ext cx="4177500" cy="138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d) Saddex-xagal qumman wuxuu leeyahay xagal 35°.</a:t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Dhererka dhinaca ku xiga xagashan iyo xagasha qumman waa 142 cm.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86" name="Google Shape;1986;p94"/>
          <p:cNvSpPr txBox="1"/>
          <p:nvPr/>
        </p:nvSpPr>
        <p:spPr>
          <a:xfrm flipH="1">
            <a:off x="6858738" y="3117979"/>
            <a:ext cx="1098600" cy="21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3.35 cm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987" name="Google Shape;1987;p94"/>
          <p:cNvGrpSpPr/>
          <p:nvPr/>
        </p:nvGrpSpPr>
        <p:grpSpPr>
          <a:xfrm>
            <a:off x="3061050" y="1013700"/>
            <a:ext cx="3021900" cy="437400"/>
            <a:chOff x="5493125" y="861300"/>
            <a:chExt cx="3021900" cy="437400"/>
          </a:xfrm>
        </p:grpSpPr>
        <p:sp>
          <p:nvSpPr>
            <p:cNvPr id="1988" name="Google Shape;1988;p94"/>
            <p:cNvSpPr/>
            <p:nvPr/>
          </p:nvSpPr>
          <p:spPr>
            <a:xfrm>
              <a:off x="5493125" y="861300"/>
              <a:ext cx="3021900" cy="437400"/>
            </a:xfrm>
            <a:prstGeom prst="rect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989" name="Google Shape;1989;p94"/>
            <p:cNvSpPr txBox="1"/>
            <p:nvPr/>
          </p:nvSpPr>
          <p:spPr>
            <a:xfrm>
              <a:off x="5493125" y="886925"/>
              <a:ext cx="30219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-GB" sz="17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dhinaca ku xiga = h × cos(θ°)</a:t>
              </a:r>
              <a:r>
                <a:rPr i="1" lang="en-GB" sz="1700">
                  <a:solidFill>
                    <a:schemeClr val="accent2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/>
              </a:r>
              <a:r>
                <a:rPr lang="en-GB" sz="1700">
                  <a:solidFill>
                    <a:schemeClr val="accent2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r>
                <a:rPr lang="en-GB" sz="1700">
                  <a:solidFill>
                    <a:schemeClr val="accent2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/>
              </a:r>
              <a:r>
                <a:rPr i="1" lang="en-GB" sz="1700">
                  <a:solidFill>
                    <a:schemeClr val="accent2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r>
                <a:rPr lang="en-GB" sz="1700">
                  <a:solidFill>
                    <a:schemeClr val="accent2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r>
                <a:rPr lang="en-GB" sz="1700">
                  <a:solidFill>
                    <a:schemeClr val="accent2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/>
              </a:r>
              <a:r>
                <a:rPr lang="en-GB" sz="1700">
                  <a:solidFill>
                    <a:schemeClr val="accent2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990" name="Google Shape;1990;p94"/>
          <p:cNvGrpSpPr/>
          <p:nvPr/>
        </p:nvGrpSpPr>
        <p:grpSpPr>
          <a:xfrm>
            <a:off x="323947" y="1451018"/>
            <a:ext cx="8495973" cy="3369160"/>
            <a:chOff x="3733800" y="1870375"/>
            <a:chExt cx="2035500" cy="2035500"/>
          </a:xfrm>
        </p:grpSpPr>
        <p:cxnSp>
          <p:nvCxnSpPr>
            <p:cNvPr id="1991" name="Google Shape;1991;p94"/>
            <p:cNvCxnSpPr/>
            <p:nvPr/>
          </p:nvCxnSpPr>
          <p:spPr>
            <a:xfrm>
              <a:off x="4751550" y="1870375"/>
              <a:ext cx="0" cy="2035500"/>
            </a:xfrm>
            <a:prstGeom prst="straightConnector1">
              <a:avLst/>
            </a:prstGeom>
            <a:noFill/>
            <a:ln cap="flat" cmpd="sng" w="38100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992" name="Google Shape;1992;p94"/>
            <p:cNvCxnSpPr/>
            <p:nvPr/>
          </p:nvCxnSpPr>
          <p:spPr>
            <a:xfrm>
              <a:off x="4751550" y="2008485"/>
              <a:ext cx="0" cy="2035500"/>
            </a:xfrm>
            <a:prstGeom prst="straightConnector1">
              <a:avLst/>
            </a:prstGeom>
            <a:noFill/>
            <a:ln cap="flat" cmpd="sng" w="38100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993" name="Google Shape;1993;p94"/>
          <p:cNvSpPr/>
          <p:nvPr/>
        </p:nvSpPr>
        <p:spPr>
          <a:xfrm>
            <a:off x="6384653" y="1581475"/>
            <a:ext cx="413700" cy="336600"/>
          </a:xfrm>
          <a:prstGeom prst="rect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94" name="Google Shape;1994;p94"/>
          <p:cNvSpPr txBox="1"/>
          <p:nvPr/>
        </p:nvSpPr>
        <p:spPr>
          <a:xfrm>
            <a:off x="1964243" y="1550400"/>
            <a:ext cx="25725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= h × cos( )</a:t>
            </a:r>
            <a:r>
              <a:rPr i="1" lang="en-GB" sz="1400">
                <a:solidFill>
                  <a:schemeClr val="accent2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solidFill>
                  <a:schemeClr val="accent2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solidFill>
                  <a:schemeClr val="accent2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solidFill>
                  <a:schemeClr val="accent2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solidFill>
                  <a:schemeClr val="accent2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solidFill>
                  <a:schemeClr val="accent2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chemeClr val="accent2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95" name="Google Shape;1995;p94"/>
          <p:cNvSpPr/>
          <p:nvPr/>
        </p:nvSpPr>
        <p:spPr>
          <a:xfrm>
            <a:off x="2452096" y="1581475"/>
            <a:ext cx="365100" cy="336600"/>
          </a:xfrm>
          <a:prstGeom prst="rect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96" name="Google Shape;1996;p94"/>
          <p:cNvSpPr/>
          <p:nvPr/>
        </p:nvSpPr>
        <p:spPr>
          <a:xfrm>
            <a:off x="3928696" y="1581475"/>
            <a:ext cx="413700" cy="336600"/>
          </a:xfrm>
          <a:prstGeom prst="rect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97" name="Google Shape;1997;p94"/>
          <p:cNvSpPr txBox="1"/>
          <p:nvPr/>
        </p:nvSpPr>
        <p:spPr>
          <a:xfrm>
            <a:off x="1964243" y="2047725"/>
            <a:ext cx="149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            = </a:t>
            </a:r>
            <a:r>
              <a:rPr i="1" lang="en-GB" sz="1400">
                <a:solidFill>
                  <a:schemeClr val="accent2"/>
                </a:solidFill>
                <a:latin typeface="Lexend"/>
                <a:ea typeface="Times New Roman"/>
                <a:cs typeface="Times New Roman"/>
                <a:sym typeface="Times New Roman"/>
              </a:rPr>
              <a:t>h</a:t>
            </a:r>
            <a:r>
              <a:rPr lang="en-GB" sz="1400">
                <a:solidFill>
                  <a:schemeClr val="accent2"/>
                </a:solidFill>
                <a:latin typeface="Lexend"/>
                <a:ea typeface="Lexend"/>
                <a:cs typeface="Lexend"/>
                <a:sym typeface="Lexend"/>
              </a:rPr>
              <a:t> × </a:t>
            </a:r>
            <a:r>
              <a:rPr lang="en-GB" sz="1400">
                <a:solidFill>
                  <a:schemeClr val="accent2"/>
                </a:solidFill>
                <a:latin typeface="Lexend"/>
                <a:ea typeface="Times New Roman"/>
                <a:cs typeface="Times New Roman"/>
                <a:sym typeface="Times New Roman"/>
              </a:rPr>
              <a:t> </a:t>
            </a:r>
            <a:endParaRPr sz="1800">
              <a:solidFill>
                <a:schemeClr val="accent2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98" name="Google Shape;1998;p94"/>
          <p:cNvSpPr/>
          <p:nvPr/>
        </p:nvSpPr>
        <p:spPr>
          <a:xfrm>
            <a:off x="2452096" y="2078796"/>
            <a:ext cx="365100" cy="336600"/>
          </a:xfrm>
          <a:prstGeom prst="rect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99" name="Google Shape;1999;p94"/>
          <p:cNvSpPr/>
          <p:nvPr/>
        </p:nvSpPr>
        <p:spPr>
          <a:xfrm>
            <a:off x="3409793" y="2078800"/>
            <a:ext cx="932700" cy="336600"/>
          </a:xfrm>
          <a:prstGeom prst="rect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2000" name="Google Shape;2000;p94"/>
          <p:cNvGrpSpPr/>
          <p:nvPr/>
        </p:nvGrpSpPr>
        <p:grpSpPr>
          <a:xfrm>
            <a:off x="6771349" y="877684"/>
            <a:ext cx="1273367" cy="2201921"/>
            <a:chOff x="-2089411" y="1392790"/>
            <a:chExt cx="1126077" cy="1822933"/>
          </a:xfrm>
        </p:grpSpPr>
        <p:sp>
          <p:nvSpPr>
            <p:cNvPr id="2001" name="Google Shape;2001;p94"/>
            <p:cNvSpPr/>
            <p:nvPr/>
          </p:nvSpPr>
          <p:spPr>
            <a:xfrm rot="-5400000">
              <a:off x="-2375725" y="1809575"/>
              <a:ext cx="1668300" cy="960900"/>
            </a:xfrm>
            <a:prstGeom prst="rtTriangle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2002" name="Google Shape;2002;p94"/>
            <p:cNvCxnSpPr/>
            <p:nvPr/>
          </p:nvCxnSpPr>
          <p:spPr>
            <a:xfrm flipH="1">
              <a:off x="-2089411" y="1392790"/>
              <a:ext cx="960900" cy="1668300"/>
            </a:xfrm>
            <a:prstGeom prst="straightConnector1">
              <a:avLst/>
            </a:prstGeom>
            <a:noFill/>
            <a:ln cap="flat" cmpd="sng" w="28575">
              <a:solidFill>
                <a:srgbClr val="4F7BE8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2003" name="Google Shape;2003;p94"/>
            <p:cNvCxnSpPr/>
            <p:nvPr/>
          </p:nvCxnSpPr>
          <p:spPr>
            <a:xfrm rot="10800000">
              <a:off x="-2022025" y="3215724"/>
              <a:ext cx="960900" cy="0"/>
            </a:xfrm>
            <a:prstGeom prst="straightConnector1">
              <a:avLst/>
            </a:prstGeom>
            <a:noFill/>
            <a:ln cap="flat" cmpd="sng" w="28575">
              <a:solidFill>
                <a:srgbClr val="4F7BE8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2004" name="Google Shape;2004;p94"/>
            <p:cNvCxnSpPr/>
            <p:nvPr/>
          </p:nvCxnSpPr>
          <p:spPr>
            <a:xfrm rot="10800000">
              <a:off x="-963334" y="1455875"/>
              <a:ext cx="0" cy="1668300"/>
            </a:xfrm>
            <a:prstGeom prst="straightConnector1">
              <a:avLst/>
            </a:prstGeom>
            <a:noFill/>
            <a:ln cap="flat" cmpd="sng" w="28575">
              <a:solidFill>
                <a:srgbClr val="4F7BE8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</p:grpSp>
      <p:cxnSp>
        <p:nvCxnSpPr>
          <p:cNvPr id="2005" name="Google Shape;2005;p94"/>
          <p:cNvCxnSpPr/>
          <p:nvPr/>
        </p:nvCxnSpPr>
        <p:spPr>
          <a:xfrm rot="10800000">
            <a:off x="1162074" y="3512991"/>
            <a:ext cx="0" cy="932100"/>
          </a:xfrm>
          <a:prstGeom prst="straightConnector1">
            <a:avLst/>
          </a:prstGeom>
          <a:noFill/>
          <a:ln cap="flat" cmpd="sng" w="28575">
            <a:solidFill>
              <a:srgbClr val="4F7BE8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2006" name="Google Shape;2006;p94"/>
          <p:cNvSpPr txBox="1"/>
          <p:nvPr/>
        </p:nvSpPr>
        <p:spPr>
          <a:xfrm flipH="1">
            <a:off x="2452096" y="1596526"/>
            <a:ext cx="3651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18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007" name="Google Shape;2007;p94"/>
          <p:cNvSpPr txBox="1"/>
          <p:nvPr/>
        </p:nvSpPr>
        <p:spPr>
          <a:xfrm flipH="1">
            <a:off x="3952996" y="1596526"/>
            <a:ext cx="3651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10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008" name="Google Shape;2008;p94"/>
          <p:cNvSpPr txBox="1"/>
          <p:nvPr/>
        </p:nvSpPr>
        <p:spPr>
          <a:xfrm flipH="1">
            <a:off x="3409806" y="2093200"/>
            <a:ext cx="9327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0.985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009" name="Google Shape;2009;p94"/>
          <p:cNvSpPr txBox="1"/>
          <p:nvPr/>
        </p:nvSpPr>
        <p:spPr>
          <a:xfrm flipH="1">
            <a:off x="2452096" y="2093201"/>
            <a:ext cx="3651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18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010" name="Google Shape;2010;p94"/>
          <p:cNvSpPr txBox="1"/>
          <p:nvPr/>
        </p:nvSpPr>
        <p:spPr>
          <a:xfrm flipH="1">
            <a:off x="2850937" y="2760875"/>
            <a:ext cx="14991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h = 18.27 cm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011" name="Google Shape;2011;p94"/>
          <p:cNvSpPr txBox="1"/>
          <p:nvPr/>
        </p:nvSpPr>
        <p:spPr>
          <a:xfrm flipH="1">
            <a:off x="6407860" y="1596526"/>
            <a:ext cx="3651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80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012" name="Google Shape;2012;p94"/>
          <p:cNvSpPr txBox="1"/>
          <p:nvPr/>
        </p:nvSpPr>
        <p:spPr>
          <a:xfrm flipH="1">
            <a:off x="4807387" y="2285075"/>
            <a:ext cx="14991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h = 19.25 cm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013" name="Google Shape;2013;p94"/>
          <p:cNvSpPr txBox="1"/>
          <p:nvPr/>
        </p:nvSpPr>
        <p:spPr>
          <a:xfrm flipH="1">
            <a:off x="2810599" y="4480300"/>
            <a:ext cx="1668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h = 101.65 cm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014" name="Google Shape;2014;p94"/>
          <p:cNvSpPr txBox="1"/>
          <p:nvPr/>
        </p:nvSpPr>
        <p:spPr>
          <a:xfrm flipH="1">
            <a:off x="327300" y="3930725"/>
            <a:ext cx="900000" cy="21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43 cm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15" name="Google Shape;2015;p94"/>
          <p:cNvSpPr txBox="1"/>
          <p:nvPr/>
        </p:nvSpPr>
        <p:spPr>
          <a:xfrm flipH="1">
            <a:off x="7155981" y="3679401"/>
            <a:ext cx="16683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h = 173.38 cm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016" name="Google Shape;2016;p94"/>
          <p:cNvSpPr txBox="1"/>
          <p:nvPr/>
        </p:nvSpPr>
        <p:spPr>
          <a:xfrm>
            <a:off x="324000" y="1221325"/>
            <a:ext cx="46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a)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17" name="Google Shape;2017;p94"/>
          <p:cNvSpPr txBox="1"/>
          <p:nvPr/>
        </p:nvSpPr>
        <p:spPr>
          <a:xfrm>
            <a:off x="6193138" y="1093800"/>
            <a:ext cx="46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b)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18" name="Google Shape;2018;p94"/>
          <p:cNvSpPr txBox="1"/>
          <p:nvPr/>
        </p:nvSpPr>
        <p:spPr>
          <a:xfrm>
            <a:off x="324000" y="3415700"/>
            <a:ext cx="46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c)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2" name="Shape 20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3" name="Google Shape;2023;p95"/>
          <p:cNvSpPr txBox="1"/>
          <p:nvPr>
            <p:ph type="title"/>
          </p:nvPr>
        </p:nvSpPr>
        <p:spPr>
          <a:xfrm>
            <a:off x="1224600" y="1466663"/>
            <a:ext cx="6850800" cy="563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Jaantusyada saamiga (ratio) ee goobada cutubka (unit circle)</a:t>
            </a:r>
            <a:endParaRPr/>
          </a:p>
        </p:txBody>
      </p:sp>
      <p:sp>
        <p:nvSpPr>
          <p:cNvPr id="2024" name="Google Shape;2024;p95"/>
          <p:cNvSpPr txBox="1"/>
          <p:nvPr>
            <p:ph idx="3" type="title"/>
          </p:nvPr>
        </p:nvSpPr>
        <p:spPr>
          <a:xfrm>
            <a:off x="1224600" y="3160338"/>
            <a:ext cx="6850800" cy="536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Dhinaca ku xiga (adjacent) iyo jibaabka (hypotenuse)</a:t>
            </a:r>
            <a:endParaRPr/>
          </a:p>
        </p:txBody>
      </p:sp>
      <p:sp>
        <p:nvSpPr>
          <p:cNvPr id="2025" name="Google Shape;2025;p95"/>
          <p:cNvSpPr txBox="1"/>
          <p:nvPr>
            <p:ph idx="2" type="title"/>
          </p:nvPr>
        </p:nvSpPr>
        <p:spPr>
          <a:xfrm>
            <a:off x="1224600" y="2285700"/>
            <a:ext cx="6850800" cy="572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Dhinaca ka soo horjeeda (opposite) iyo jibaabka (hypotenuse)</a:t>
            </a:r>
            <a:endParaRPr/>
          </a:p>
        </p:txBody>
      </p:sp>
      <p:sp>
        <p:nvSpPr>
          <p:cNvPr id="2026" name="Google Shape;2026;p95"/>
          <p:cNvSpPr txBox="1"/>
          <p:nvPr>
            <p:ph idx="4" type="title"/>
          </p:nvPr>
        </p:nvSpPr>
        <p:spPr>
          <a:xfrm>
            <a:off x="1224600" y="3971414"/>
            <a:ext cx="6850800" cy="563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Isticmaalka xisaabiyaha (calculator) iyada oo aan lahayn goob cutub (unit circle)</a:t>
            </a:r>
            <a:endParaRPr/>
          </a:p>
        </p:txBody>
      </p:sp>
      <p:sp>
        <p:nvSpPr>
          <p:cNvPr id="2027" name="Google Shape;2027;p95"/>
          <p:cNvSpPr txBox="1"/>
          <p:nvPr>
            <p:ph idx="5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Saamiyada sine iyo cosine (sine and cosine ratios)</a:t>
            </a:r>
            <a:endParaRPr/>
          </a:p>
        </p:txBody>
      </p:sp>
      <p:pic>
        <p:nvPicPr>
          <p:cNvPr id="2028" name="Google Shape;2028;p9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5004" y="4029599"/>
            <a:ext cx="450575" cy="44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2" name="Shape 20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3" name="Google Shape;2033;p96"/>
          <p:cNvSpPr txBox="1"/>
          <p:nvPr/>
        </p:nvSpPr>
        <p:spPr>
          <a:xfrm>
            <a:off x="7074074" y="4214750"/>
            <a:ext cx="1517400" cy="24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104 × 0.574</a:t>
            </a:r>
            <a:endParaRPr sz="20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pSp>
        <p:nvGrpSpPr>
          <p:cNvPr id="2034" name="Google Shape;2034;p96"/>
          <p:cNvGrpSpPr/>
          <p:nvPr/>
        </p:nvGrpSpPr>
        <p:grpSpPr>
          <a:xfrm flipH="1">
            <a:off x="4429250" y="657152"/>
            <a:ext cx="4390745" cy="2067065"/>
            <a:chOff x="432772" y="657152"/>
            <a:chExt cx="4390745" cy="2067065"/>
          </a:xfrm>
        </p:grpSpPr>
        <p:pic>
          <p:nvPicPr>
            <p:cNvPr id="2035" name="Google Shape;2035;p96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 flipH="1">
              <a:off x="533772" y="1882017"/>
              <a:ext cx="494349" cy="6089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36" name="Google Shape;2036;p96"/>
            <p:cNvSpPr txBox="1"/>
            <p:nvPr/>
          </p:nvSpPr>
          <p:spPr>
            <a:xfrm flipH="1">
              <a:off x="432772" y="2447017"/>
              <a:ext cx="6963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non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500">
                  <a:latin typeface="Lexend"/>
                  <a:ea typeface="Lexend"/>
                  <a:cs typeface="Lexend"/>
                  <a:sym typeface="Lexend"/>
                </a:rPr>
                <a:t>Yacquub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grpSp>
          <p:nvGrpSpPr>
            <p:cNvPr id="2037" name="Google Shape;2037;p96"/>
            <p:cNvGrpSpPr/>
            <p:nvPr/>
          </p:nvGrpSpPr>
          <p:grpSpPr>
            <a:xfrm flipH="1">
              <a:off x="893495" y="657152"/>
              <a:ext cx="3930022" cy="1686075"/>
              <a:chOff x="5040816" y="889311"/>
              <a:chExt cx="3230863" cy="1600755"/>
            </a:xfrm>
          </p:grpSpPr>
          <p:pic>
            <p:nvPicPr>
              <p:cNvPr id="2038" name="Google Shape;2038;p96"/>
              <p:cNvPicPr preferRelativeResize="0"/>
              <p:nvPr/>
            </p:nvPicPr>
            <p:blipFill rotWithShape="1">
              <a:blip r:embed="rId4">
                <a:alphaModFix/>
              </a:blip>
              <a:srcRect b="43690" l="0" r="57905" t="0"/>
              <a:stretch/>
            </p:blipFill>
            <p:spPr>
              <a:xfrm>
                <a:off x="5040816" y="889311"/>
                <a:ext cx="3230863" cy="160075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039" name="Google Shape;2039;p96"/>
              <p:cNvSpPr txBox="1"/>
              <p:nvPr/>
            </p:nvSpPr>
            <p:spPr>
              <a:xfrm>
                <a:off x="5102268" y="903050"/>
                <a:ext cx="2937600" cy="321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rPr lang="en-GB" sz="1500">
                    <a:solidFill>
                      <a:schemeClr val="dk1"/>
                    </a:solidFill>
                    <a:latin typeface="Lexend"/>
                    <a:ea typeface="Lexend"/>
                    <a:cs typeface="Lexend"/>
                    <a:sym typeface="Lexend"/>
                  </a:rPr>
                  <a:t>Waxaan si fudud u heli karaa dhererka k.</a:t>
                </a:r>
                <a:r>
                  <a:rPr i="1" lang="en-GB" sz="1500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/>
                </a:r>
                <a:r>
                  <a:rPr lang="en-GB" sz="1500">
                    <a:solidFill>
                      <a:schemeClr val="dk1"/>
                    </a:solidFill>
                    <a:latin typeface="Lexend"/>
                    <a:ea typeface="Lexend"/>
                    <a:cs typeface="Lexend"/>
                    <a:sym typeface="Lexend"/>
                  </a:rPr>
                  <a:t/>
                </a:r>
                <a:endParaRPr sz="18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</p:grpSp>
      <p:sp>
        <p:nvSpPr>
          <p:cNvPr id="2040" name="Google Shape;2040;p96"/>
          <p:cNvSpPr txBox="1"/>
          <p:nvPr/>
        </p:nvSpPr>
        <p:spPr>
          <a:xfrm>
            <a:off x="4504000" y="1343295"/>
            <a:ext cx="3573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iyo jibaabka (hypotenuse) waa 104 cm.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41" name="Google Shape;2041;p96"/>
          <p:cNvSpPr txBox="1"/>
          <p:nvPr/>
        </p:nvSpPr>
        <p:spPr>
          <a:xfrm>
            <a:off x="4504000" y="962528"/>
            <a:ext cx="35733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k waa dhinaca ku xiga (adjacent),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42" name="Google Shape;2042;p9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Isticmaalka xisaabiyaha (calculator) iyada oo aan lahayn goob cutub (unit circle)</a:t>
            </a:r>
            <a:endParaRPr/>
          </a:p>
        </p:txBody>
      </p:sp>
      <p:graphicFrame>
        <p:nvGraphicFramePr>
          <p:cNvPr id="2043" name="Google Shape;2043;p96"/>
          <p:cNvGraphicFramePr/>
          <p:nvPr/>
        </p:nvGraphicFramePr>
        <p:xfrm>
          <a:off x="324000" y="6294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{C54898EE-708E-4350-B121-1BC5D044E54E}</a:tableStyleId>
              </a:tblPr>
              <a:tblGrid>
                <a:gridCol w="615550"/>
                <a:gridCol w="615550"/>
                <a:gridCol w="615550"/>
                <a:gridCol w="615550"/>
              </a:tblGrid>
              <a:tr h="2005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xagal (angle)</a:t>
                      </a:r>
                      <a:endParaRPr sz="12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sine (sine)</a:t>
                      </a:r>
                      <a:endParaRPr sz="12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cosine (cosine)</a:t>
                      </a:r>
                      <a:endParaRPr sz="12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tangent (tangent)</a:t>
                      </a:r>
                      <a:endParaRPr sz="12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</a:tr>
              <a:tr h="2005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05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5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0.087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0.996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0.087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05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10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0.174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0.985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0.176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05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15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0.259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0.966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0.268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05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20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0.342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0.94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0.364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05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25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0.423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0.906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0.466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05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30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0.5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0.866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0.577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05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35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0.574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0.819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0.7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05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40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0.643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0.766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0.839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05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45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0.707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0.707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05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50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0.766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0.643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1.192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05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55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0.819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0.574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1.428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05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60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0.866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0.5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1.732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05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65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0.906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0.423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2.145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05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70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0.94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0.342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2.747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05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75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0.966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0.259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3.732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05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80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0.985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0.174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5.671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05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85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0.996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0.087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11.43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05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90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∞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044" name="Google Shape;2044;p96"/>
          <p:cNvSpPr/>
          <p:nvPr/>
        </p:nvSpPr>
        <p:spPr>
          <a:xfrm flipH="1">
            <a:off x="5983253" y="2779051"/>
            <a:ext cx="1234500" cy="1234500"/>
          </a:xfrm>
          <a:prstGeom prst="arc">
            <a:avLst>
              <a:gd fmla="val 1566208" name="adj1"/>
              <a:gd fmla="val 5410384" name="adj2"/>
            </a:avLst>
          </a:prstGeom>
          <a:solidFill>
            <a:srgbClr val="EBEDFE"/>
          </a:solidFill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45" name="Google Shape;2045;p96"/>
          <p:cNvSpPr/>
          <p:nvPr/>
        </p:nvSpPr>
        <p:spPr>
          <a:xfrm>
            <a:off x="6406653" y="4337251"/>
            <a:ext cx="194100" cy="194100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2046" name="Google Shape;2046;p96"/>
          <p:cNvGrpSpPr/>
          <p:nvPr/>
        </p:nvGrpSpPr>
        <p:grpSpPr>
          <a:xfrm>
            <a:off x="4168516" y="3317198"/>
            <a:ext cx="2542812" cy="1324729"/>
            <a:chOff x="-2053103" y="1344161"/>
            <a:chExt cx="1037078" cy="1942133"/>
          </a:xfrm>
        </p:grpSpPr>
        <p:sp>
          <p:nvSpPr>
            <p:cNvPr id="2047" name="Google Shape;2047;p96"/>
            <p:cNvSpPr/>
            <p:nvPr/>
          </p:nvSpPr>
          <p:spPr>
            <a:xfrm rot="-5400000">
              <a:off x="-2375725" y="1809575"/>
              <a:ext cx="1668300" cy="960900"/>
            </a:xfrm>
            <a:prstGeom prst="rtTriangle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2048" name="Google Shape;2048;p96"/>
            <p:cNvCxnSpPr/>
            <p:nvPr/>
          </p:nvCxnSpPr>
          <p:spPr>
            <a:xfrm flipH="1">
              <a:off x="-2053103" y="1344161"/>
              <a:ext cx="960900" cy="1668300"/>
            </a:xfrm>
            <a:prstGeom prst="straightConnector1">
              <a:avLst/>
            </a:prstGeom>
            <a:noFill/>
            <a:ln cap="flat" cmpd="sng" w="28575">
              <a:solidFill>
                <a:srgbClr val="4F7BE8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2049" name="Google Shape;2049;p96"/>
            <p:cNvCxnSpPr/>
            <p:nvPr/>
          </p:nvCxnSpPr>
          <p:spPr>
            <a:xfrm rot="10800000">
              <a:off x="-2022025" y="3286294"/>
              <a:ext cx="960900" cy="0"/>
            </a:xfrm>
            <a:prstGeom prst="straightConnector1">
              <a:avLst/>
            </a:prstGeom>
            <a:noFill/>
            <a:ln cap="flat" cmpd="sng" w="28575">
              <a:solidFill>
                <a:srgbClr val="4F7BE8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2050" name="Google Shape;2050;p96"/>
            <p:cNvCxnSpPr/>
            <p:nvPr/>
          </p:nvCxnSpPr>
          <p:spPr>
            <a:xfrm rot="10800000">
              <a:off x="-1016025" y="1455875"/>
              <a:ext cx="0" cy="1668300"/>
            </a:xfrm>
            <a:prstGeom prst="straightConnector1">
              <a:avLst/>
            </a:prstGeom>
            <a:noFill/>
            <a:ln cap="flat" cmpd="sng" w="28575">
              <a:solidFill>
                <a:srgbClr val="4F7BE8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</p:grpSp>
      <p:sp>
        <p:nvSpPr>
          <p:cNvPr id="2051" name="Google Shape;2051;p96"/>
          <p:cNvSpPr txBox="1"/>
          <p:nvPr/>
        </p:nvSpPr>
        <p:spPr>
          <a:xfrm>
            <a:off x="6711340" y="3507544"/>
            <a:ext cx="632700" cy="24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k cm</a:t>
            </a:r>
            <a:r>
              <a:rPr lang="en-GB" sz="18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52" name="Google Shape;2052;p96"/>
          <p:cNvSpPr txBox="1"/>
          <p:nvPr/>
        </p:nvSpPr>
        <p:spPr>
          <a:xfrm flipH="1">
            <a:off x="6118814" y="3581272"/>
            <a:ext cx="530400" cy="26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55°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53" name="Google Shape;2053;p96"/>
          <p:cNvSpPr txBox="1"/>
          <p:nvPr/>
        </p:nvSpPr>
        <p:spPr>
          <a:xfrm rot="-1553422">
            <a:off x="4163214" y="3642500"/>
            <a:ext cx="2244586" cy="24245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104 cm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54" name="Google Shape;2054;p96"/>
          <p:cNvSpPr txBox="1"/>
          <p:nvPr/>
        </p:nvSpPr>
        <p:spPr>
          <a:xfrm>
            <a:off x="4504000" y="1662563"/>
            <a:ext cx="35733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Marka, k = 104 × cos(55°).</a:t>
            </a:r>
            <a:r>
              <a:rPr i="1" lang="en-GB" sz="14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55" name="Google Shape;2055;p96"/>
          <p:cNvSpPr txBox="1"/>
          <p:nvPr/>
        </p:nvSpPr>
        <p:spPr>
          <a:xfrm>
            <a:off x="7074075" y="3861150"/>
            <a:ext cx="1657200" cy="24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104 × cos(55°)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0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56" name="Google Shape;2056;p96"/>
          <p:cNvSpPr/>
          <p:nvPr/>
        </p:nvSpPr>
        <p:spPr>
          <a:xfrm>
            <a:off x="1555100" y="629400"/>
            <a:ext cx="615600" cy="209700"/>
          </a:xfrm>
          <a:prstGeom prst="rect">
            <a:avLst/>
          </a:prstGeom>
          <a:solidFill>
            <a:schemeClr val="accent3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cosine (cosine)</a:t>
            </a:r>
            <a:endParaRPr sz="15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57" name="Google Shape;2057;p96"/>
          <p:cNvSpPr/>
          <p:nvPr/>
        </p:nvSpPr>
        <p:spPr>
          <a:xfrm>
            <a:off x="324000" y="3135150"/>
            <a:ext cx="615600" cy="209700"/>
          </a:xfrm>
          <a:prstGeom prst="rect">
            <a:avLst/>
          </a:prstGeom>
          <a:solidFill>
            <a:srgbClr val="EBEDFE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55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58" name="Google Shape;2058;p96"/>
          <p:cNvSpPr/>
          <p:nvPr/>
        </p:nvSpPr>
        <p:spPr>
          <a:xfrm>
            <a:off x="1555100" y="3135150"/>
            <a:ext cx="615600" cy="209700"/>
          </a:xfrm>
          <a:prstGeom prst="rect">
            <a:avLst/>
          </a:prstGeom>
          <a:solidFill>
            <a:srgbClr val="EBEDFE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0.574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59" name="Google Shape;2059;p96"/>
          <p:cNvSpPr txBox="1"/>
          <p:nvPr/>
        </p:nvSpPr>
        <p:spPr>
          <a:xfrm>
            <a:off x="7074074" y="4568350"/>
            <a:ext cx="1517400" cy="24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= 59.70</a:t>
            </a:r>
            <a:endParaRPr sz="20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3" name="Shape 20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4" name="Google Shape;2064;p97"/>
          <p:cNvSpPr/>
          <p:nvPr/>
        </p:nvSpPr>
        <p:spPr>
          <a:xfrm flipH="1">
            <a:off x="5968599" y="2788646"/>
            <a:ext cx="1234500" cy="1234500"/>
          </a:xfrm>
          <a:prstGeom prst="arc">
            <a:avLst>
              <a:gd fmla="val 1566208" name="adj1"/>
              <a:gd fmla="val 5410384" name="adj2"/>
            </a:avLst>
          </a:prstGeom>
          <a:solidFill>
            <a:srgbClr val="EBEDFE"/>
          </a:solidFill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2065" name="Google Shape;2065;p97"/>
          <p:cNvGrpSpPr/>
          <p:nvPr/>
        </p:nvGrpSpPr>
        <p:grpSpPr>
          <a:xfrm>
            <a:off x="4168516" y="3317198"/>
            <a:ext cx="2542812" cy="1324729"/>
            <a:chOff x="-2053103" y="1344161"/>
            <a:chExt cx="1037078" cy="1942133"/>
          </a:xfrm>
        </p:grpSpPr>
        <p:sp>
          <p:nvSpPr>
            <p:cNvPr id="2066" name="Google Shape;2066;p97"/>
            <p:cNvSpPr/>
            <p:nvPr/>
          </p:nvSpPr>
          <p:spPr>
            <a:xfrm rot="-5400000">
              <a:off x="-2375725" y="1809575"/>
              <a:ext cx="1668300" cy="960900"/>
            </a:xfrm>
            <a:prstGeom prst="rtTriangle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2067" name="Google Shape;2067;p97"/>
            <p:cNvCxnSpPr/>
            <p:nvPr/>
          </p:nvCxnSpPr>
          <p:spPr>
            <a:xfrm flipH="1">
              <a:off x="-2053103" y="1344161"/>
              <a:ext cx="960900" cy="1668300"/>
            </a:xfrm>
            <a:prstGeom prst="straightConnector1">
              <a:avLst/>
            </a:prstGeom>
            <a:noFill/>
            <a:ln cap="flat" cmpd="sng" w="28575">
              <a:solidFill>
                <a:srgbClr val="4F7BE8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2068" name="Google Shape;2068;p97"/>
            <p:cNvCxnSpPr/>
            <p:nvPr/>
          </p:nvCxnSpPr>
          <p:spPr>
            <a:xfrm rot="10800000">
              <a:off x="-2022025" y="3286294"/>
              <a:ext cx="960900" cy="0"/>
            </a:xfrm>
            <a:prstGeom prst="straightConnector1">
              <a:avLst/>
            </a:prstGeom>
            <a:noFill/>
            <a:ln cap="flat" cmpd="sng" w="28575">
              <a:solidFill>
                <a:srgbClr val="4F7BE8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2069" name="Google Shape;2069;p97"/>
            <p:cNvCxnSpPr/>
            <p:nvPr/>
          </p:nvCxnSpPr>
          <p:spPr>
            <a:xfrm rot="10800000">
              <a:off x="-1016025" y="1455875"/>
              <a:ext cx="0" cy="1668300"/>
            </a:xfrm>
            <a:prstGeom prst="straightConnector1">
              <a:avLst/>
            </a:prstGeom>
            <a:noFill/>
            <a:ln cap="flat" cmpd="sng" w="28575">
              <a:solidFill>
                <a:srgbClr val="4F7BE8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</p:grpSp>
      <p:grpSp>
        <p:nvGrpSpPr>
          <p:cNvPr id="2070" name="Google Shape;2070;p97"/>
          <p:cNvGrpSpPr/>
          <p:nvPr/>
        </p:nvGrpSpPr>
        <p:grpSpPr>
          <a:xfrm flipH="1">
            <a:off x="4429250" y="641775"/>
            <a:ext cx="4390745" cy="2109948"/>
            <a:chOff x="432772" y="614269"/>
            <a:chExt cx="4390745" cy="2109948"/>
          </a:xfrm>
        </p:grpSpPr>
        <p:pic>
          <p:nvPicPr>
            <p:cNvPr id="2071" name="Google Shape;2071;p97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 flipH="1">
              <a:off x="533772" y="1882017"/>
              <a:ext cx="494349" cy="6089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72" name="Google Shape;2072;p97"/>
            <p:cNvSpPr txBox="1"/>
            <p:nvPr/>
          </p:nvSpPr>
          <p:spPr>
            <a:xfrm flipH="1">
              <a:off x="432772" y="2447017"/>
              <a:ext cx="6963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non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600">
                  <a:latin typeface="Lexend"/>
                  <a:ea typeface="Lexend"/>
                  <a:cs typeface="Lexend"/>
                  <a:sym typeface="Lexend"/>
                </a:rPr>
                <a:t>Yacquub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grpSp>
          <p:nvGrpSpPr>
            <p:cNvPr id="2073" name="Google Shape;2073;p97"/>
            <p:cNvGrpSpPr/>
            <p:nvPr/>
          </p:nvGrpSpPr>
          <p:grpSpPr>
            <a:xfrm flipH="1">
              <a:off x="893495" y="614269"/>
              <a:ext cx="3930022" cy="1832749"/>
              <a:chOff x="5040816" y="848599"/>
              <a:chExt cx="3230863" cy="1740007"/>
            </a:xfrm>
          </p:grpSpPr>
          <p:pic>
            <p:nvPicPr>
              <p:cNvPr id="2074" name="Google Shape;2074;p97"/>
              <p:cNvPicPr preferRelativeResize="0"/>
              <p:nvPr/>
            </p:nvPicPr>
            <p:blipFill rotWithShape="1">
              <a:blip r:embed="rId4">
                <a:alphaModFix/>
              </a:blip>
              <a:srcRect b="43690" l="0" r="57905" t="0"/>
              <a:stretch/>
            </p:blipFill>
            <p:spPr>
              <a:xfrm>
                <a:off x="5040816" y="848599"/>
                <a:ext cx="3230863" cy="1740007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075" name="Google Shape;2075;p97"/>
              <p:cNvSpPr txBox="1"/>
              <p:nvPr/>
            </p:nvSpPr>
            <p:spPr>
              <a:xfrm>
                <a:off x="5102268" y="876937"/>
                <a:ext cx="2937600" cy="1432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rPr lang="en-GB" sz="1600">
                    <a:solidFill>
                      <a:schemeClr val="dk1"/>
                    </a:solidFill>
                    <a:latin typeface="Lexend"/>
                    <a:ea typeface="Lexend"/>
                    <a:cs typeface="Lexend"/>
                    <a:sym typeface="Lexend"/>
                  </a:rPr>
                  <a:t>Laakin sidee aan u heli karaa dhererka dhinacan?</a:t>
                </a:r>
                <a:endParaRPr sz="18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rPr lang="en-GB" sz="1600">
                    <a:solidFill>
                      <a:schemeClr val="dk1"/>
                    </a:solidFill>
                    <a:latin typeface="Lexend"/>
                    <a:ea typeface="Lexend"/>
                    <a:cs typeface="Lexend"/>
                    <a:sym typeface="Lexend"/>
                  </a:rPr>
                  <a:t>Waan ogahay inay noqon doonto 123 × cos(57°), laakiin cos(57°) kuma jiro jaantuskan?</a:t>
                </a:r>
                <a:r>
                  <a:rPr lang="en-GB" sz="1600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/>
                </a:r>
                <a:r>
                  <a:rPr lang="en-GB" sz="1600">
                    <a:solidFill>
                      <a:schemeClr val="dk1"/>
                    </a:solidFill>
                    <a:latin typeface="Lexend"/>
                    <a:ea typeface="Lexend"/>
                    <a:cs typeface="Lexend"/>
                    <a:sym typeface="Lexend"/>
                  </a:rPr>
                  <a:t/>
                </a:r>
                <a:r>
                  <a:rPr lang="en-GB" sz="1600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/>
                </a:r>
                <a:r>
                  <a:rPr lang="en-GB" sz="1600">
                    <a:solidFill>
                      <a:schemeClr val="dk1"/>
                    </a:solidFill>
                    <a:latin typeface="Lexend"/>
                    <a:ea typeface="Lexend"/>
                    <a:cs typeface="Lexend"/>
                    <a:sym typeface="Lexend"/>
                  </a:rPr>
                  <a:t/>
                </a:r>
                <a:r>
                  <a:rPr lang="en-GB" sz="1600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/>
                </a:r>
                <a:r>
                  <a:rPr lang="en-GB" sz="1600">
                    <a:solidFill>
                      <a:schemeClr val="dk1"/>
                    </a:solidFill>
                    <a:latin typeface="Lexend"/>
                    <a:ea typeface="Lexend"/>
                    <a:cs typeface="Lexend"/>
                    <a:sym typeface="Lexend"/>
                  </a:rPr>
                  <a:t/>
                </a:r>
                <a:r>
                  <a:rPr lang="en-GB" sz="1600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/>
                </a:r>
                <a:r>
                  <a:rPr lang="en-GB" sz="1600">
                    <a:solidFill>
                      <a:schemeClr val="dk1"/>
                    </a:solidFill>
                    <a:latin typeface="Lexend"/>
                    <a:ea typeface="Lexend"/>
                    <a:cs typeface="Lexend"/>
                    <a:sym typeface="Lexend"/>
                  </a:rPr>
                  <a:t/>
                </a:r>
                <a:endParaRPr sz="18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</p:grpSp>
      <p:sp>
        <p:nvSpPr>
          <p:cNvPr id="2076" name="Google Shape;2076;p9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Isticmaalka xisaabiyaha (calculator) iyada oo aan lahayn goobo (unit circle)</a:t>
            </a:r>
            <a:endParaRPr/>
          </a:p>
        </p:txBody>
      </p:sp>
      <p:graphicFrame>
        <p:nvGraphicFramePr>
          <p:cNvPr id="2077" name="Google Shape;2077;p97"/>
          <p:cNvGraphicFramePr/>
          <p:nvPr/>
        </p:nvGraphicFramePr>
        <p:xfrm>
          <a:off x="324000" y="6294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{C54898EE-708E-4350-B121-1BC5D044E54E}</a:tableStyleId>
              </a:tblPr>
              <a:tblGrid>
                <a:gridCol w="615550"/>
                <a:gridCol w="615550"/>
                <a:gridCol w="615550"/>
                <a:gridCol w="615550"/>
              </a:tblGrid>
              <a:tr h="2005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xagal (angle)</a:t>
                      </a:r>
                      <a:endParaRPr sz="12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sine (sine)</a:t>
                      </a:r>
                      <a:endParaRPr sz="12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cosine (cosine)</a:t>
                      </a:r>
                      <a:endParaRPr sz="12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tangent (tangent)</a:t>
                      </a:r>
                      <a:endParaRPr sz="12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3"/>
                    </a:solidFill>
                  </a:tcPr>
                </a:tc>
              </a:tr>
              <a:tr h="2005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05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5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0.087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0.996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0.087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05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10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0.174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0.985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0.176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05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15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0.259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0.966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0.268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05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20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0.342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0.94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0.364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05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25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0.423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0.906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0.466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05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30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0.5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0.866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0.577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05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35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0.574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0.819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0.7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05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40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0.643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0.766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0.839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05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45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0.707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0.707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05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50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0.766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0.643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1.192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05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55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0.819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0.574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1.428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05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60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0.866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0.5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1.732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05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65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0.906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0.423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2.145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05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70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0.94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0.342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2.747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05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75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0.966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0.259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3.732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05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80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0.985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0.174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5.671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05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85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0.996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0.087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11.43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052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90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latin typeface="Lexend"/>
                          <a:ea typeface="Lexend"/>
                          <a:cs typeface="Lexend"/>
                          <a:sym typeface="Lexend"/>
                        </a:rPr>
                        <a:t>∞</a:t>
                      </a:r>
                      <a:endParaRPr sz="12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078" name="Google Shape;2078;p97"/>
          <p:cNvSpPr/>
          <p:nvPr/>
        </p:nvSpPr>
        <p:spPr>
          <a:xfrm>
            <a:off x="6406653" y="4337251"/>
            <a:ext cx="194100" cy="194100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79" name="Google Shape;2079;p97"/>
          <p:cNvSpPr txBox="1"/>
          <p:nvPr/>
        </p:nvSpPr>
        <p:spPr>
          <a:xfrm flipH="1">
            <a:off x="6118814" y="3581272"/>
            <a:ext cx="530400" cy="26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57°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80" name="Google Shape;2080;p97"/>
          <p:cNvSpPr txBox="1"/>
          <p:nvPr/>
        </p:nvSpPr>
        <p:spPr>
          <a:xfrm rot="-1553422">
            <a:off x="4163214" y="3642500"/>
            <a:ext cx="2244586" cy="24245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123 cm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81" name="Google Shape;2081;p97"/>
          <p:cNvSpPr txBox="1"/>
          <p:nvPr/>
        </p:nvSpPr>
        <p:spPr>
          <a:xfrm>
            <a:off x="7074074" y="4214750"/>
            <a:ext cx="1517400" cy="24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123 × ???</a:t>
            </a:r>
            <a:endParaRPr sz="20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82" name="Google Shape;2082;p97"/>
          <p:cNvSpPr txBox="1"/>
          <p:nvPr/>
        </p:nvSpPr>
        <p:spPr>
          <a:xfrm>
            <a:off x="7092340" y="3507544"/>
            <a:ext cx="632700" cy="24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m cm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0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83" name="Google Shape;2083;p97"/>
          <p:cNvSpPr txBox="1"/>
          <p:nvPr/>
        </p:nvSpPr>
        <p:spPr>
          <a:xfrm>
            <a:off x="7074075" y="3861150"/>
            <a:ext cx="1657200" cy="24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123 × cos(57°)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0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87" name="Shape 20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" name="Google Shape;2088;p98"/>
          <p:cNvSpPr/>
          <p:nvPr/>
        </p:nvSpPr>
        <p:spPr>
          <a:xfrm flipH="1">
            <a:off x="5968599" y="2788646"/>
            <a:ext cx="1234500" cy="1234500"/>
          </a:xfrm>
          <a:prstGeom prst="arc">
            <a:avLst>
              <a:gd fmla="val 1566208" name="adj1"/>
              <a:gd fmla="val 5410384" name="adj2"/>
            </a:avLst>
          </a:prstGeom>
          <a:solidFill>
            <a:srgbClr val="EBEDFE"/>
          </a:solidFill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2089" name="Google Shape;2089;p98"/>
          <p:cNvGrpSpPr/>
          <p:nvPr/>
        </p:nvGrpSpPr>
        <p:grpSpPr>
          <a:xfrm>
            <a:off x="4168516" y="3317198"/>
            <a:ext cx="2542812" cy="1324729"/>
            <a:chOff x="-2053103" y="1344161"/>
            <a:chExt cx="1037078" cy="1942133"/>
          </a:xfrm>
        </p:grpSpPr>
        <p:sp>
          <p:nvSpPr>
            <p:cNvPr id="2090" name="Google Shape;2090;p98"/>
            <p:cNvSpPr/>
            <p:nvPr/>
          </p:nvSpPr>
          <p:spPr>
            <a:xfrm rot="-5400000">
              <a:off x="-2375725" y="1809575"/>
              <a:ext cx="1668300" cy="960900"/>
            </a:xfrm>
            <a:prstGeom prst="rtTriangle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2091" name="Google Shape;2091;p98"/>
            <p:cNvCxnSpPr/>
            <p:nvPr/>
          </p:nvCxnSpPr>
          <p:spPr>
            <a:xfrm flipH="1">
              <a:off x="-2053103" y="1344161"/>
              <a:ext cx="960900" cy="1668300"/>
            </a:xfrm>
            <a:prstGeom prst="straightConnector1">
              <a:avLst/>
            </a:prstGeom>
            <a:noFill/>
            <a:ln cap="flat" cmpd="sng" w="28575">
              <a:solidFill>
                <a:srgbClr val="4F7BE8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2092" name="Google Shape;2092;p98"/>
            <p:cNvCxnSpPr/>
            <p:nvPr/>
          </p:nvCxnSpPr>
          <p:spPr>
            <a:xfrm rot="10800000">
              <a:off x="-2022025" y="3286294"/>
              <a:ext cx="960900" cy="0"/>
            </a:xfrm>
            <a:prstGeom prst="straightConnector1">
              <a:avLst/>
            </a:prstGeom>
            <a:noFill/>
            <a:ln cap="flat" cmpd="sng" w="28575">
              <a:solidFill>
                <a:srgbClr val="4F7BE8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2093" name="Google Shape;2093;p98"/>
            <p:cNvCxnSpPr/>
            <p:nvPr/>
          </p:nvCxnSpPr>
          <p:spPr>
            <a:xfrm rot="10800000">
              <a:off x="-1016025" y="1455875"/>
              <a:ext cx="0" cy="1668300"/>
            </a:xfrm>
            <a:prstGeom prst="straightConnector1">
              <a:avLst/>
            </a:prstGeom>
            <a:noFill/>
            <a:ln cap="flat" cmpd="sng" w="28575">
              <a:solidFill>
                <a:srgbClr val="4F7BE8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</p:grpSp>
      <p:sp>
        <p:nvSpPr>
          <p:cNvPr id="2094" name="Google Shape;2094;p9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Isticmaalka xisaabiyaha (calculator) iyada oo aan lahayn goobo (unit circle)</a:t>
            </a:r>
            <a:endParaRPr/>
          </a:p>
        </p:txBody>
      </p:sp>
      <p:sp>
        <p:nvSpPr>
          <p:cNvPr id="2095" name="Google Shape;2095;p98"/>
          <p:cNvSpPr/>
          <p:nvPr/>
        </p:nvSpPr>
        <p:spPr>
          <a:xfrm>
            <a:off x="6406653" y="4337251"/>
            <a:ext cx="194100" cy="194100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96" name="Google Shape;2096;p98"/>
          <p:cNvSpPr txBox="1"/>
          <p:nvPr/>
        </p:nvSpPr>
        <p:spPr>
          <a:xfrm flipH="1">
            <a:off x="6118814" y="3581272"/>
            <a:ext cx="530400" cy="26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57°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97" name="Google Shape;2097;p98"/>
          <p:cNvSpPr txBox="1"/>
          <p:nvPr/>
        </p:nvSpPr>
        <p:spPr>
          <a:xfrm rot="-1553422">
            <a:off x="4163214" y="3642500"/>
            <a:ext cx="2244586" cy="24245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123 cm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98" name="Google Shape;2098;p98"/>
          <p:cNvSpPr txBox="1"/>
          <p:nvPr/>
        </p:nvSpPr>
        <p:spPr>
          <a:xfrm>
            <a:off x="7074074" y="4214750"/>
            <a:ext cx="1517400" cy="24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123 × ???</a:t>
            </a:r>
            <a:endParaRPr sz="20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99" name="Google Shape;2099;p98"/>
          <p:cNvSpPr txBox="1"/>
          <p:nvPr/>
        </p:nvSpPr>
        <p:spPr>
          <a:xfrm>
            <a:off x="3066850" y="1080000"/>
            <a:ext cx="5753100" cy="985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Qiimaha (value) sin(θ°) ama cos(θ°) waxaa laga heli karaa xagal (angle) kasta adigoo isticmaalaya mid ka mid ah badhamadan xisaabiyahaaga (calculator).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i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i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00" name="Google Shape;2100;p98"/>
          <p:cNvSpPr txBox="1"/>
          <p:nvPr/>
        </p:nvSpPr>
        <p:spPr>
          <a:xfrm>
            <a:off x="7092340" y="3507544"/>
            <a:ext cx="632700" cy="24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m cm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0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01" name="Google Shape;2101;p98"/>
          <p:cNvSpPr txBox="1"/>
          <p:nvPr/>
        </p:nvSpPr>
        <p:spPr>
          <a:xfrm>
            <a:off x="7074075" y="3861150"/>
            <a:ext cx="1657200" cy="24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123 × cos(57°)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0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102" name="Google Shape;2102;p9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1450" y="759025"/>
            <a:ext cx="2399915" cy="4061376"/>
          </a:xfrm>
          <a:prstGeom prst="rect">
            <a:avLst/>
          </a:prstGeom>
          <a:noFill/>
          <a:ln>
            <a:noFill/>
          </a:ln>
        </p:spPr>
      </p:pic>
      <p:sp>
        <p:nvSpPr>
          <p:cNvPr id="2103" name="Google Shape;2103;p98"/>
          <p:cNvSpPr/>
          <p:nvPr/>
        </p:nvSpPr>
        <p:spPr>
          <a:xfrm>
            <a:off x="859529" y="3087475"/>
            <a:ext cx="701400" cy="309300"/>
          </a:xfrm>
          <a:prstGeom prst="rect">
            <a:avLst/>
          </a:prstGeom>
          <a:noFill/>
          <a:ln cap="flat" cmpd="sng" w="3810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07" name="Shape 2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8" name="Google Shape;2108;p99"/>
          <p:cNvSpPr txBox="1"/>
          <p:nvPr/>
        </p:nvSpPr>
        <p:spPr>
          <a:xfrm>
            <a:off x="5363550" y="1965200"/>
            <a:ext cx="3456600" cy="16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Dooro halbeegga xagasha (angle unit) oo hubi in degree la doortay, ma aha radian ama gradian.</a:t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solidFill>
                  <a:schemeClr val="accent5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solidFill>
                  <a:schemeClr val="accent5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>
                <a:latin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Riix OK si aad u xaqiijiso doorashadaada.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109" name="Google Shape;2109;p99"/>
          <p:cNvPicPr preferRelativeResize="0"/>
          <p:nvPr/>
        </p:nvPicPr>
        <p:blipFill rotWithShape="1">
          <a:blip r:embed="rId3">
            <a:alphaModFix/>
          </a:blip>
          <a:srcRect b="0" l="58138" r="29401" t="0"/>
          <a:stretch/>
        </p:blipFill>
        <p:spPr>
          <a:xfrm>
            <a:off x="3651075" y="3865100"/>
            <a:ext cx="677401" cy="683125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110" name="Google Shape;2110;p9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3530" y="1751844"/>
            <a:ext cx="3898847" cy="1563575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111" name="Google Shape;2111;p99"/>
          <p:cNvSpPr txBox="1"/>
          <p:nvPr/>
        </p:nvSpPr>
        <p:spPr>
          <a:xfrm>
            <a:off x="324000" y="610600"/>
            <a:ext cx="8496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Laakiin marka hore, waxaad u baahan tahay inaad hubiso in xisaabiyahaagu (calculator) ku jiro qaabka (mode) saxda ah si uu ula shaqeeyo xaglaha (angles) lagu qiyaasay darajooyin (degrees).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12" name="Google Shape;2112;p9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Isticmaalka xisaabiyaha (calculator) oo aan lahayn goobo halbeeg (unit circle)</a:t>
            </a:r>
            <a:endParaRPr/>
          </a:p>
        </p:txBody>
      </p:sp>
      <p:pic>
        <p:nvPicPr>
          <p:cNvPr id="2113" name="Google Shape;2113;p9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43530" y="1755469"/>
            <a:ext cx="3887500" cy="1556325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114" name="Google Shape;2114;p9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43530" y="1755481"/>
            <a:ext cx="3887350" cy="15563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115" name="Google Shape;2115;p9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43530" y="1751844"/>
            <a:ext cx="3892125" cy="1563575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116" name="Google Shape;2116;p99"/>
          <p:cNvPicPr preferRelativeResize="0"/>
          <p:nvPr/>
        </p:nvPicPr>
        <p:blipFill rotWithShape="1">
          <a:blip r:embed="rId3">
            <a:alphaModFix/>
          </a:blip>
          <a:srcRect b="0" l="0" r="43371" t="0"/>
          <a:stretch/>
        </p:blipFill>
        <p:spPr>
          <a:xfrm>
            <a:off x="337750" y="3865475"/>
            <a:ext cx="3078651" cy="683125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117" name="Google Shape;2117;p99"/>
          <p:cNvSpPr/>
          <p:nvPr/>
        </p:nvSpPr>
        <p:spPr>
          <a:xfrm>
            <a:off x="344675" y="3888050"/>
            <a:ext cx="677400" cy="637200"/>
          </a:xfrm>
          <a:prstGeom prst="rect">
            <a:avLst/>
          </a:prstGeom>
          <a:solidFill>
            <a:srgbClr val="D6E3D6"/>
          </a:solidFill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18" name="Google Shape;2118;p99"/>
          <p:cNvSpPr/>
          <p:nvPr/>
        </p:nvSpPr>
        <p:spPr>
          <a:xfrm>
            <a:off x="1105525" y="3888050"/>
            <a:ext cx="677400" cy="637200"/>
          </a:xfrm>
          <a:prstGeom prst="rect">
            <a:avLst/>
          </a:prstGeom>
          <a:solidFill>
            <a:srgbClr val="D6E3D6"/>
          </a:solidFill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19" name="Google Shape;2119;p99"/>
          <p:cNvSpPr/>
          <p:nvPr/>
        </p:nvSpPr>
        <p:spPr>
          <a:xfrm>
            <a:off x="1912000" y="3888050"/>
            <a:ext cx="677400" cy="637200"/>
          </a:xfrm>
          <a:prstGeom prst="rect">
            <a:avLst/>
          </a:prstGeom>
          <a:solidFill>
            <a:srgbClr val="D6E3D6"/>
          </a:solidFill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20" name="Google Shape;2120;p99"/>
          <p:cNvSpPr/>
          <p:nvPr/>
        </p:nvSpPr>
        <p:spPr>
          <a:xfrm>
            <a:off x="2692200" y="3888050"/>
            <a:ext cx="677400" cy="637200"/>
          </a:xfrm>
          <a:prstGeom prst="rect">
            <a:avLst/>
          </a:prstGeom>
          <a:solidFill>
            <a:srgbClr val="D6E3D6"/>
          </a:solidFill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21" name="Google Shape;2121;p99"/>
          <p:cNvSpPr/>
          <p:nvPr/>
        </p:nvSpPr>
        <p:spPr>
          <a:xfrm>
            <a:off x="3651075" y="3888050"/>
            <a:ext cx="677400" cy="637200"/>
          </a:xfrm>
          <a:prstGeom prst="rect">
            <a:avLst/>
          </a:prstGeom>
          <a:solidFill>
            <a:srgbClr val="D6E3D6"/>
          </a:solidFill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22" name="Google Shape;2122;p99"/>
          <p:cNvSpPr txBox="1"/>
          <p:nvPr/>
        </p:nvSpPr>
        <p:spPr>
          <a:xfrm>
            <a:off x="5363550" y="1229450"/>
            <a:ext cx="34566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Riix badhanka dejinta (settings) oo dooro dejinta xisaabiyaha (calc settings).</a:t>
            </a:r>
            <a:r>
              <a:rPr lang="en-GB" sz="1400">
                <a:solidFill>
                  <a:schemeClr val="accent5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solidFill>
                  <a:schemeClr val="accent5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26" name="Shape 2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7" name="Google Shape;2127;p10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Isticmaalka xisaabiyaha (calculator) oo aan lahayn goobo halbeeg (unit circle)</a:t>
            </a:r>
            <a:endParaRPr/>
          </a:p>
        </p:txBody>
      </p:sp>
      <p:sp>
        <p:nvSpPr>
          <p:cNvPr id="2128" name="Google Shape;2128;p100"/>
          <p:cNvSpPr/>
          <p:nvPr/>
        </p:nvSpPr>
        <p:spPr>
          <a:xfrm flipH="1">
            <a:off x="5968599" y="2788646"/>
            <a:ext cx="1234500" cy="1234500"/>
          </a:xfrm>
          <a:prstGeom prst="arc">
            <a:avLst>
              <a:gd fmla="val 1566208" name="adj1"/>
              <a:gd fmla="val 5410384" name="adj2"/>
            </a:avLst>
          </a:prstGeom>
          <a:solidFill>
            <a:srgbClr val="EBEDFE"/>
          </a:solidFill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29" name="Google Shape;2129;p100"/>
          <p:cNvSpPr/>
          <p:nvPr/>
        </p:nvSpPr>
        <p:spPr>
          <a:xfrm>
            <a:off x="6406653" y="4337251"/>
            <a:ext cx="194100" cy="194100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30" name="Google Shape;2130;p100"/>
          <p:cNvSpPr txBox="1"/>
          <p:nvPr/>
        </p:nvSpPr>
        <p:spPr>
          <a:xfrm flipH="1">
            <a:off x="6118814" y="3581272"/>
            <a:ext cx="530400" cy="26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57°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31" name="Google Shape;2131;p100"/>
          <p:cNvSpPr txBox="1"/>
          <p:nvPr/>
        </p:nvSpPr>
        <p:spPr>
          <a:xfrm rot="-1553422">
            <a:off x="4163214" y="3642500"/>
            <a:ext cx="2244586" cy="24245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123 cm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32" name="Google Shape;2132;p100"/>
          <p:cNvSpPr txBox="1"/>
          <p:nvPr/>
        </p:nvSpPr>
        <p:spPr>
          <a:xfrm>
            <a:off x="7074074" y="4214750"/>
            <a:ext cx="1517400" cy="24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123 × ???</a:t>
            </a:r>
            <a:endParaRPr sz="20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33" name="Google Shape;2133;p100"/>
          <p:cNvSpPr txBox="1"/>
          <p:nvPr/>
        </p:nvSpPr>
        <p:spPr>
          <a:xfrm>
            <a:off x="3066850" y="678816"/>
            <a:ext cx="5753100" cy="2001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Qiimaha (value) sin(θ°) ama cos(θ°) waxaa laga heli karaa xagal (angle) kasta adigoo isticmaalaya mid ka mid ah badhannadan ku yaal xisaabiyahaaga (calculator).</a:t>
            </a:r>
            <a:r>
              <a:rPr lang="en-GB" sz="11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i="1"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i="1"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>
                <a:latin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Hadda oo aad ogtahay in xisaabiyahaagu (calculator) uu shaqeyn doono xaglo (angles) lagu qiyaasay darajooyin (degrees), sidee u isticmaali kartaa xisaabiyaha (calculator) si aad u hesho dhererka (length) dhinaca (side) ku xiga xagasha toosan (right-angle) iyo xagasha 57°?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34" name="Google Shape;2134;p100"/>
          <p:cNvSpPr txBox="1"/>
          <p:nvPr/>
        </p:nvSpPr>
        <p:spPr>
          <a:xfrm>
            <a:off x="7092340" y="3507544"/>
            <a:ext cx="632700" cy="24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m cm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0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35" name="Google Shape;2135;p100"/>
          <p:cNvSpPr txBox="1"/>
          <p:nvPr/>
        </p:nvSpPr>
        <p:spPr>
          <a:xfrm>
            <a:off x="7074075" y="3861150"/>
            <a:ext cx="1657200" cy="24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123 × cos(57°)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0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136" name="Google Shape;2136;p10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1450" y="759025"/>
            <a:ext cx="2399915" cy="4061376"/>
          </a:xfrm>
          <a:prstGeom prst="rect">
            <a:avLst/>
          </a:prstGeom>
          <a:noFill/>
          <a:ln>
            <a:noFill/>
          </a:ln>
        </p:spPr>
      </p:pic>
      <p:sp>
        <p:nvSpPr>
          <p:cNvPr id="2137" name="Google Shape;2137;p100"/>
          <p:cNvSpPr/>
          <p:nvPr/>
        </p:nvSpPr>
        <p:spPr>
          <a:xfrm>
            <a:off x="859529" y="3087475"/>
            <a:ext cx="701400" cy="309300"/>
          </a:xfrm>
          <a:prstGeom prst="rect">
            <a:avLst/>
          </a:prstGeom>
          <a:noFill/>
          <a:ln cap="flat" cmpd="sng" w="3810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2138" name="Google Shape;2138;p100"/>
          <p:cNvGrpSpPr/>
          <p:nvPr/>
        </p:nvGrpSpPr>
        <p:grpSpPr>
          <a:xfrm>
            <a:off x="4168516" y="3317198"/>
            <a:ext cx="2542812" cy="1324729"/>
            <a:chOff x="-2053103" y="1344161"/>
            <a:chExt cx="1037078" cy="1942133"/>
          </a:xfrm>
        </p:grpSpPr>
        <p:sp>
          <p:nvSpPr>
            <p:cNvPr id="2139" name="Google Shape;2139;p100"/>
            <p:cNvSpPr/>
            <p:nvPr/>
          </p:nvSpPr>
          <p:spPr>
            <a:xfrm rot="-5400000">
              <a:off x="-2375725" y="1809575"/>
              <a:ext cx="1668300" cy="960900"/>
            </a:xfrm>
            <a:prstGeom prst="rtTriangle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2140" name="Google Shape;2140;p100"/>
            <p:cNvCxnSpPr/>
            <p:nvPr/>
          </p:nvCxnSpPr>
          <p:spPr>
            <a:xfrm flipH="1">
              <a:off x="-2053103" y="1344161"/>
              <a:ext cx="960900" cy="1668300"/>
            </a:xfrm>
            <a:prstGeom prst="straightConnector1">
              <a:avLst/>
            </a:prstGeom>
            <a:noFill/>
            <a:ln cap="flat" cmpd="sng" w="28575">
              <a:solidFill>
                <a:srgbClr val="4F7BE8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2141" name="Google Shape;2141;p100"/>
            <p:cNvCxnSpPr/>
            <p:nvPr/>
          </p:nvCxnSpPr>
          <p:spPr>
            <a:xfrm rot="10800000">
              <a:off x="-2022025" y="3286294"/>
              <a:ext cx="960900" cy="0"/>
            </a:xfrm>
            <a:prstGeom prst="straightConnector1">
              <a:avLst/>
            </a:prstGeom>
            <a:noFill/>
            <a:ln cap="flat" cmpd="sng" w="28575">
              <a:solidFill>
                <a:srgbClr val="4F7BE8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2142" name="Google Shape;2142;p100"/>
            <p:cNvCxnSpPr/>
            <p:nvPr/>
          </p:nvCxnSpPr>
          <p:spPr>
            <a:xfrm rot="10800000">
              <a:off x="-1016025" y="1455875"/>
              <a:ext cx="0" cy="1668300"/>
            </a:xfrm>
            <a:prstGeom prst="straightConnector1">
              <a:avLst/>
            </a:prstGeom>
            <a:noFill/>
            <a:ln cap="flat" cmpd="sng" w="28575">
              <a:solidFill>
                <a:srgbClr val="4F7BE8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</p:grp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46" name="Shape 2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7" name="Google Shape;2147;p10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81050" y="697950"/>
            <a:ext cx="3369265" cy="1347712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148" name="Google Shape;2148;p101"/>
          <p:cNvSpPr/>
          <p:nvPr/>
        </p:nvSpPr>
        <p:spPr>
          <a:xfrm flipH="1">
            <a:off x="5968599" y="2788646"/>
            <a:ext cx="1234500" cy="1234500"/>
          </a:xfrm>
          <a:prstGeom prst="arc">
            <a:avLst>
              <a:gd fmla="val 1566208" name="adj1"/>
              <a:gd fmla="val 5410384" name="adj2"/>
            </a:avLst>
          </a:prstGeom>
          <a:solidFill>
            <a:srgbClr val="EBEDFE"/>
          </a:solidFill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2149" name="Google Shape;2149;p101"/>
          <p:cNvGrpSpPr/>
          <p:nvPr/>
        </p:nvGrpSpPr>
        <p:grpSpPr>
          <a:xfrm>
            <a:off x="4168516" y="3317198"/>
            <a:ext cx="2542812" cy="1324729"/>
            <a:chOff x="-2053103" y="1344161"/>
            <a:chExt cx="1037078" cy="1942133"/>
          </a:xfrm>
        </p:grpSpPr>
        <p:sp>
          <p:nvSpPr>
            <p:cNvPr id="2150" name="Google Shape;2150;p101"/>
            <p:cNvSpPr/>
            <p:nvPr/>
          </p:nvSpPr>
          <p:spPr>
            <a:xfrm rot="-5400000">
              <a:off x="-2375725" y="1809575"/>
              <a:ext cx="1668300" cy="960900"/>
            </a:xfrm>
            <a:prstGeom prst="rtTriangle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2151" name="Google Shape;2151;p101"/>
            <p:cNvCxnSpPr/>
            <p:nvPr/>
          </p:nvCxnSpPr>
          <p:spPr>
            <a:xfrm flipH="1">
              <a:off x="-2053103" y="1344161"/>
              <a:ext cx="960900" cy="1668300"/>
            </a:xfrm>
            <a:prstGeom prst="straightConnector1">
              <a:avLst/>
            </a:prstGeom>
            <a:noFill/>
            <a:ln cap="flat" cmpd="sng" w="28575">
              <a:solidFill>
                <a:srgbClr val="4F7BE8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2152" name="Google Shape;2152;p101"/>
            <p:cNvCxnSpPr/>
            <p:nvPr/>
          </p:nvCxnSpPr>
          <p:spPr>
            <a:xfrm rot="10800000">
              <a:off x="-2022025" y="3286294"/>
              <a:ext cx="960900" cy="0"/>
            </a:xfrm>
            <a:prstGeom prst="straightConnector1">
              <a:avLst/>
            </a:prstGeom>
            <a:noFill/>
            <a:ln cap="flat" cmpd="sng" w="28575">
              <a:solidFill>
                <a:srgbClr val="4F7BE8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2153" name="Google Shape;2153;p101"/>
            <p:cNvCxnSpPr/>
            <p:nvPr/>
          </p:nvCxnSpPr>
          <p:spPr>
            <a:xfrm rot="10800000">
              <a:off x="-1016025" y="1455875"/>
              <a:ext cx="0" cy="1668300"/>
            </a:xfrm>
            <a:prstGeom prst="straightConnector1">
              <a:avLst/>
            </a:prstGeom>
            <a:noFill/>
            <a:ln cap="flat" cmpd="sng" w="28575">
              <a:solidFill>
                <a:srgbClr val="4F7BE8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</p:grpSp>
      <p:sp>
        <p:nvSpPr>
          <p:cNvPr id="2154" name="Google Shape;2154;p10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Isticmaalka xisaabiyaha (calculator) oo aan lahayn goobo halbeeg (unit circle)</a:t>
            </a:r>
            <a:endParaRPr/>
          </a:p>
        </p:txBody>
      </p:sp>
      <p:sp>
        <p:nvSpPr>
          <p:cNvPr id="2155" name="Google Shape;2155;p101"/>
          <p:cNvSpPr/>
          <p:nvPr/>
        </p:nvSpPr>
        <p:spPr>
          <a:xfrm>
            <a:off x="6406653" y="4337251"/>
            <a:ext cx="194100" cy="194100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56" name="Google Shape;2156;p101"/>
          <p:cNvSpPr txBox="1"/>
          <p:nvPr/>
        </p:nvSpPr>
        <p:spPr>
          <a:xfrm flipH="1">
            <a:off x="6118814" y="3581272"/>
            <a:ext cx="530400" cy="26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57°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57" name="Google Shape;2157;p101"/>
          <p:cNvSpPr txBox="1"/>
          <p:nvPr/>
        </p:nvSpPr>
        <p:spPr>
          <a:xfrm rot="-1553422">
            <a:off x="4163214" y="3642500"/>
            <a:ext cx="2244586" cy="24245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123 cm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58" name="Google Shape;2158;p101"/>
          <p:cNvSpPr txBox="1"/>
          <p:nvPr/>
        </p:nvSpPr>
        <p:spPr>
          <a:xfrm>
            <a:off x="7074074" y="4214750"/>
            <a:ext cx="1517400" cy="24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123 × ???</a:t>
            </a:r>
            <a:endParaRPr sz="20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59" name="Google Shape;2159;p101"/>
          <p:cNvSpPr txBox="1"/>
          <p:nvPr/>
        </p:nvSpPr>
        <p:spPr>
          <a:xfrm>
            <a:off x="7092340" y="3507544"/>
            <a:ext cx="632700" cy="24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m cm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0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60" name="Google Shape;2160;p101"/>
          <p:cNvSpPr txBox="1"/>
          <p:nvPr/>
        </p:nvSpPr>
        <p:spPr>
          <a:xfrm>
            <a:off x="7074075" y="3861150"/>
            <a:ext cx="1657200" cy="24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123 × cos(57°)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0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161" name="Google Shape;2161;p10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25800" y="2110757"/>
            <a:ext cx="6892400" cy="7519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grpSp>
        <p:nvGrpSpPr>
          <p:cNvPr id="2162" name="Google Shape;2162;p101"/>
          <p:cNvGrpSpPr/>
          <p:nvPr/>
        </p:nvGrpSpPr>
        <p:grpSpPr>
          <a:xfrm>
            <a:off x="4501950" y="897512"/>
            <a:ext cx="2615811" cy="1868658"/>
            <a:chOff x="4501950" y="1236575"/>
            <a:chExt cx="2615811" cy="1868658"/>
          </a:xfrm>
        </p:grpSpPr>
        <p:sp>
          <p:nvSpPr>
            <p:cNvPr id="2163" name="Google Shape;2163;p101"/>
            <p:cNvSpPr/>
            <p:nvPr/>
          </p:nvSpPr>
          <p:spPr>
            <a:xfrm>
              <a:off x="4974867" y="2482433"/>
              <a:ext cx="635100" cy="622800"/>
            </a:xfrm>
            <a:prstGeom prst="rect">
              <a:avLst/>
            </a:prstGeom>
            <a:solidFill>
              <a:srgbClr val="D5E2D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164" name="Google Shape;2164;p101"/>
            <p:cNvSpPr/>
            <p:nvPr/>
          </p:nvSpPr>
          <p:spPr>
            <a:xfrm>
              <a:off x="5707561" y="2482433"/>
              <a:ext cx="635100" cy="622800"/>
            </a:xfrm>
            <a:prstGeom prst="rect">
              <a:avLst/>
            </a:prstGeom>
            <a:solidFill>
              <a:srgbClr val="D5E2D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165" name="Google Shape;2165;p101"/>
            <p:cNvSpPr/>
            <p:nvPr/>
          </p:nvSpPr>
          <p:spPr>
            <a:xfrm>
              <a:off x="6482661" y="2482433"/>
              <a:ext cx="635100" cy="622800"/>
            </a:xfrm>
            <a:prstGeom prst="rect">
              <a:avLst/>
            </a:prstGeom>
            <a:solidFill>
              <a:srgbClr val="D5E2D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166" name="Google Shape;2166;p101"/>
            <p:cNvSpPr/>
            <p:nvPr/>
          </p:nvSpPr>
          <p:spPr>
            <a:xfrm>
              <a:off x="4501950" y="1236575"/>
              <a:ext cx="513000" cy="338700"/>
            </a:xfrm>
            <a:prstGeom prst="rect">
              <a:avLst/>
            </a:prstGeom>
            <a:solidFill>
              <a:srgbClr val="D5E2D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167" name="Google Shape;2167;p101"/>
          <p:cNvGrpSpPr/>
          <p:nvPr/>
        </p:nvGrpSpPr>
        <p:grpSpPr>
          <a:xfrm>
            <a:off x="1150455" y="897512"/>
            <a:ext cx="2464185" cy="1868658"/>
            <a:chOff x="1150455" y="1236575"/>
            <a:chExt cx="2464185" cy="1868658"/>
          </a:xfrm>
        </p:grpSpPr>
        <p:sp>
          <p:nvSpPr>
            <p:cNvPr id="2168" name="Google Shape;2168;p101"/>
            <p:cNvSpPr/>
            <p:nvPr/>
          </p:nvSpPr>
          <p:spPr>
            <a:xfrm>
              <a:off x="1150455" y="2482433"/>
              <a:ext cx="635100" cy="622800"/>
            </a:xfrm>
            <a:prstGeom prst="rect">
              <a:avLst/>
            </a:prstGeom>
            <a:solidFill>
              <a:srgbClr val="D5E2D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169" name="Google Shape;2169;p101"/>
            <p:cNvSpPr/>
            <p:nvPr/>
          </p:nvSpPr>
          <p:spPr>
            <a:xfrm>
              <a:off x="1925555" y="2482433"/>
              <a:ext cx="635100" cy="622800"/>
            </a:xfrm>
            <a:prstGeom prst="rect">
              <a:avLst/>
            </a:prstGeom>
            <a:solidFill>
              <a:srgbClr val="D5E2D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170" name="Google Shape;2170;p101"/>
            <p:cNvSpPr/>
            <p:nvPr/>
          </p:nvSpPr>
          <p:spPr>
            <a:xfrm>
              <a:off x="2664505" y="2482433"/>
              <a:ext cx="635100" cy="622800"/>
            </a:xfrm>
            <a:prstGeom prst="rect">
              <a:avLst/>
            </a:prstGeom>
            <a:solidFill>
              <a:srgbClr val="D5E2D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171" name="Google Shape;2171;p101"/>
            <p:cNvSpPr/>
            <p:nvPr/>
          </p:nvSpPr>
          <p:spPr>
            <a:xfrm>
              <a:off x="3108240" y="1236575"/>
              <a:ext cx="506400" cy="338700"/>
            </a:xfrm>
            <a:prstGeom prst="rect">
              <a:avLst/>
            </a:prstGeom>
            <a:solidFill>
              <a:srgbClr val="D5E2D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172" name="Google Shape;2172;p101"/>
          <p:cNvGrpSpPr/>
          <p:nvPr/>
        </p:nvGrpSpPr>
        <p:grpSpPr>
          <a:xfrm>
            <a:off x="4222928" y="1651587"/>
            <a:ext cx="3666083" cy="1114583"/>
            <a:chOff x="4222928" y="1651587"/>
            <a:chExt cx="3666083" cy="1114583"/>
          </a:xfrm>
        </p:grpSpPr>
        <p:sp>
          <p:nvSpPr>
            <p:cNvPr id="2173" name="Google Shape;2173;p101"/>
            <p:cNvSpPr/>
            <p:nvPr/>
          </p:nvSpPr>
          <p:spPr>
            <a:xfrm>
              <a:off x="7253911" y="2143370"/>
              <a:ext cx="635100" cy="622800"/>
            </a:xfrm>
            <a:prstGeom prst="rect">
              <a:avLst/>
            </a:prstGeom>
            <a:solidFill>
              <a:srgbClr val="D5E2D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174" name="Google Shape;2174;p101"/>
            <p:cNvSpPr/>
            <p:nvPr/>
          </p:nvSpPr>
          <p:spPr>
            <a:xfrm>
              <a:off x="4222928" y="1651587"/>
              <a:ext cx="1955400" cy="338700"/>
            </a:xfrm>
            <a:prstGeom prst="rect">
              <a:avLst/>
            </a:prstGeom>
            <a:solidFill>
              <a:srgbClr val="D5E2D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2175" name="Google Shape;2175;p101"/>
          <p:cNvSpPr txBox="1"/>
          <p:nvPr/>
        </p:nvSpPr>
        <p:spPr>
          <a:xfrm>
            <a:off x="324000" y="3030250"/>
            <a:ext cx="3231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Dhererka (length) hypotenuse-ka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2176" name="Google Shape;2176;p101"/>
          <p:cNvGrpSpPr/>
          <p:nvPr/>
        </p:nvGrpSpPr>
        <p:grpSpPr>
          <a:xfrm>
            <a:off x="3439605" y="897512"/>
            <a:ext cx="635100" cy="1868658"/>
            <a:chOff x="3439605" y="1236575"/>
            <a:chExt cx="635100" cy="1868658"/>
          </a:xfrm>
        </p:grpSpPr>
        <p:sp>
          <p:nvSpPr>
            <p:cNvPr id="2177" name="Google Shape;2177;p101"/>
            <p:cNvSpPr/>
            <p:nvPr/>
          </p:nvSpPr>
          <p:spPr>
            <a:xfrm>
              <a:off x="3439605" y="2482433"/>
              <a:ext cx="635100" cy="622800"/>
            </a:xfrm>
            <a:prstGeom prst="rect">
              <a:avLst/>
            </a:prstGeom>
            <a:solidFill>
              <a:srgbClr val="D5E2D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178" name="Google Shape;2178;p101"/>
            <p:cNvSpPr/>
            <p:nvPr/>
          </p:nvSpPr>
          <p:spPr>
            <a:xfrm>
              <a:off x="3613775" y="1236575"/>
              <a:ext cx="194100" cy="338700"/>
            </a:xfrm>
            <a:prstGeom prst="rect">
              <a:avLst/>
            </a:prstGeom>
            <a:solidFill>
              <a:srgbClr val="D5E2D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2179" name="Google Shape;2179;p101"/>
          <p:cNvSpPr txBox="1"/>
          <p:nvPr/>
        </p:nvSpPr>
        <p:spPr>
          <a:xfrm>
            <a:off x="324000" y="3350484"/>
            <a:ext cx="29355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Ku dhufo (multiplied by)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80" name="Google Shape;2180;p101"/>
          <p:cNvSpPr txBox="1"/>
          <p:nvPr/>
        </p:nvSpPr>
        <p:spPr>
          <a:xfrm>
            <a:off x="324000" y="3670718"/>
            <a:ext cx="36231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cosine (brack-ka furan (open bracket) waa la qoraa si toos ah)</a:t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2181" name="Google Shape;2181;p101"/>
          <p:cNvGrpSpPr/>
          <p:nvPr/>
        </p:nvGrpSpPr>
        <p:grpSpPr>
          <a:xfrm>
            <a:off x="3810000" y="897512"/>
            <a:ext cx="1024867" cy="1868658"/>
            <a:chOff x="3810000" y="1236575"/>
            <a:chExt cx="1024867" cy="1868658"/>
          </a:xfrm>
        </p:grpSpPr>
        <p:sp>
          <p:nvSpPr>
            <p:cNvPr id="2182" name="Google Shape;2182;p101"/>
            <p:cNvSpPr/>
            <p:nvPr/>
          </p:nvSpPr>
          <p:spPr>
            <a:xfrm>
              <a:off x="4199767" y="2482433"/>
              <a:ext cx="635100" cy="622800"/>
            </a:xfrm>
            <a:prstGeom prst="rect">
              <a:avLst/>
            </a:prstGeom>
            <a:solidFill>
              <a:srgbClr val="D5E2D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183" name="Google Shape;2183;p101"/>
            <p:cNvSpPr/>
            <p:nvPr/>
          </p:nvSpPr>
          <p:spPr>
            <a:xfrm>
              <a:off x="3810000" y="1236575"/>
              <a:ext cx="691800" cy="338700"/>
            </a:xfrm>
            <a:prstGeom prst="rect">
              <a:avLst/>
            </a:prstGeom>
            <a:solidFill>
              <a:srgbClr val="D5E2D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2184" name="Google Shape;2184;p101"/>
          <p:cNvSpPr/>
          <p:nvPr/>
        </p:nvSpPr>
        <p:spPr>
          <a:xfrm>
            <a:off x="7058000" y="3834550"/>
            <a:ext cx="1657200" cy="359100"/>
          </a:xfrm>
          <a:prstGeom prst="rect">
            <a:avLst/>
          </a:prstGeom>
          <a:noFill/>
          <a:ln cap="flat" cmpd="sng" w="3810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85" name="Google Shape;2185;p101"/>
          <p:cNvSpPr txBox="1"/>
          <p:nvPr/>
        </p:nvSpPr>
        <p:spPr>
          <a:xfrm>
            <a:off x="324000" y="4267853"/>
            <a:ext cx="36231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ee xagasha (angle) ku xiga (adjacent) (waa inaad qortaa brack-ka xidhan (close bracket) adiga).</a:t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86" name="Google Shape;2186;p101"/>
          <p:cNvSpPr txBox="1"/>
          <p:nvPr/>
        </p:nvSpPr>
        <p:spPr>
          <a:xfrm>
            <a:off x="7074074" y="3528108"/>
            <a:ext cx="1517400" cy="242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66.99 cm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0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90" name="Shape 2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" name="Google Shape;2191;p102"/>
          <p:cNvSpPr txBox="1"/>
          <p:nvPr/>
        </p:nvSpPr>
        <p:spPr>
          <a:xfrm>
            <a:off x="1469954" y="3471300"/>
            <a:ext cx="11856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13.994 cm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192" name="Google Shape;2192;p102"/>
          <p:cNvSpPr txBox="1"/>
          <p:nvPr/>
        </p:nvSpPr>
        <p:spPr>
          <a:xfrm>
            <a:off x="344013" y="2188963"/>
            <a:ext cx="8619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7.757</a:t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cm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193" name="Google Shape;2193;p102"/>
          <p:cNvSpPr txBox="1"/>
          <p:nvPr/>
        </p:nvSpPr>
        <p:spPr>
          <a:xfrm>
            <a:off x="324000" y="651850"/>
            <a:ext cx="39960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Adigoo isticmaalaya xisaabiye (calculator), soo hel dhererrada (lengths) labada dhinac (sides) ee saddex-xagalkan (triangle) oo loo qoro a iyo b (3 d.p.)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94" name="Google Shape;2194;p10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Isticmaalka xisaabiyaha (calculator) oo aan lahayn goobo halbeeg (unit circle)</a:t>
            </a:r>
            <a:endParaRPr/>
          </a:p>
        </p:txBody>
      </p:sp>
      <p:sp>
        <p:nvSpPr>
          <p:cNvPr id="2195" name="Google Shape;2195;p102"/>
          <p:cNvSpPr/>
          <p:nvPr/>
        </p:nvSpPr>
        <p:spPr>
          <a:xfrm>
            <a:off x="2160480" y="2230799"/>
            <a:ext cx="1549200" cy="1549200"/>
          </a:xfrm>
          <a:prstGeom prst="arc">
            <a:avLst>
              <a:gd fmla="val 10771373" name="adj1"/>
              <a:gd fmla="val 12750813" name="adj2"/>
            </a:avLst>
          </a:prstGeom>
          <a:solidFill>
            <a:srgbClr val="EBEDFE"/>
          </a:solidFill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96" name="Google Shape;2196;p102"/>
          <p:cNvSpPr/>
          <p:nvPr/>
        </p:nvSpPr>
        <p:spPr>
          <a:xfrm flipH="1">
            <a:off x="1316544" y="2810926"/>
            <a:ext cx="194100" cy="194100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197" name="Google Shape;2197;p102"/>
          <p:cNvCxnSpPr/>
          <p:nvPr/>
        </p:nvCxnSpPr>
        <p:spPr>
          <a:xfrm>
            <a:off x="1392745" y="1912266"/>
            <a:ext cx="1638000" cy="1016400"/>
          </a:xfrm>
          <a:prstGeom prst="straightConnector1">
            <a:avLst/>
          </a:prstGeom>
          <a:noFill/>
          <a:ln cap="flat" cmpd="sng" w="28575">
            <a:solidFill>
              <a:srgbClr val="4F7BE8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2198" name="Google Shape;2198;p102"/>
          <p:cNvCxnSpPr/>
          <p:nvPr/>
        </p:nvCxnSpPr>
        <p:spPr>
          <a:xfrm>
            <a:off x="1316545" y="3115543"/>
            <a:ext cx="1638000" cy="0"/>
          </a:xfrm>
          <a:prstGeom prst="straightConnector1">
            <a:avLst/>
          </a:prstGeom>
          <a:noFill/>
          <a:ln cap="flat" cmpd="sng" w="28575">
            <a:solidFill>
              <a:srgbClr val="4F7BE8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2199" name="Google Shape;2199;p102"/>
          <p:cNvSpPr txBox="1"/>
          <p:nvPr/>
        </p:nvSpPr>
        <p:spPr>
          <a:xfrm flipH="1">
            <a:off x="2033626" y="2109200"/>
            <a:ext cx="778800" cy="24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16 cm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00" name="Google Shape;2200;p102"/>
          <p:cNvSpPr txBox="1"/>
          <p:nvPr/>
        </p:nvSpPr>
        <p:spPr>
          <a:xfrm>
            <a:off x="2124992" y="2732986"/>
            <a:ext cx="530400" cy="26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29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°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201" name="Google Shape;2201;p102"/>
          <p:cNvCxnSpPr/>
          <p:nvPr/>
        </p:nvCxnSpPr>
        <p:spPr>
          <a:xfrm rot="10800000">
            <a:off x="1205913" y="1988561"/>
            <a:ext cx="0" cy="1016400"/>
          </a:xfrm>
          <a:prstGeom prst="straightConnector1">
            <a:avLst/>
          </a:prstGeom>
          <a:noFill/>
          <a:ln cap="flat" cmpd="sng" w="28575">
            <a:solidFill>
              <a:srgbClr val="4F7BE8"/>
            </a:solidFill>
            <a:prstDash val="solid"/>
            <a:round/>
            <a:headEnd len="med" w="med" type="triangle"/>
            <a:tailEnd len="med" w="med" type="triangle"/>
          </a:ln>
        </p:spPr>
      </p:cxnSp>
      <p:grpSp>
        <p:nvGrpSpPr>
          <p:cNvPr id="2202" name="Google Shape;2202;p102"/>
          <p:cNvGrpSpPr/>
          <p:nvPr/>
        </p:nvGrpSpPr>
        <p:grpSpPr>
          <a:xfrm>
            <a:off x="1930279" y="3492806"/>
            <a:ext cx="264765" cy="264810"/>
            <a:chOff x="1020916" y="1442088"/>
            <a:chExt cx="457200" cy="457200"/>
          </a:xfrm>
        </p:grpSpPr>
        <p:pic>
          <p:nvPicPr>
            <p:cNvPr id="2203" name="Google Shape;2203;p10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04" name="Google Shape;2204;p10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3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205" name="Google Shape;2205;p102"/>
          <p:cNvGrpSpPr/>
          <p:nvPr/>
        </p:nvGrpSpPr>
        <p:grpSpPr>
          <a:xfrm>
            <a:off x="642591" y="2364357"/>
            <a:ext cx="264765" cy="264810"/>
            <a:chOff x="1020916" y="1442088"/>
            <a:chExt cx="457200" cy="457200"/>
          </a:xfrm>
        </p:grpSpPr>
        <p:pic>
          <p:nvPicPr>
            <p:cNvPr id="2206" name="Google Shape;2206;p10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07" name="Google Shape;2207;p10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3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2208" name="Google Shape;2208;p102"/>
          <p:cNvSpPr/>
          <p:nvPr/>
        </p:nvSpPr>
        <p:spPr>
          <a:xfrm>
            <a:off x="1323426" y="3142999"/>
            <a:ext cx="1638000" cy="34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16 × cos(29°)</a:t>
            </a:r>
            <a:r>
              <a:rPr lang="en-GB" sz="1100">
                <a:solidFill>
                  <a:schemeClr val="accent2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09" name="Google Shape;2209;p102"/>
          <p:cNvSpPr/>
          <p:nvPr/>
        </p:nvSpPr>
        <p:spPr>
          <a:xfrm flipH="1" rot="5400000">
            <a:off x="1627295" y="1677761"/>
            <a:ext cx="1016400" cy="1638000"/>
          </a:xfrm>
          <a:prstGeom prst="rtTriangle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2210" name="Google Shape;2210;p102"/>
          <p:cNvGrpSpPr/>
          <p:nvPr/>
        </p:nvGrpSpPr>
        <p:grpSpPr>
          <a:xfrm>
            <a:off x="4572000" y="570725"/>
            <a:ext cx="4248000" cy="4256400"/>
            <a:chOff x="4572000" y="570725"/>
            <a:chExt cx="4248000" cy="4256400"/>
          </a:xfrm>
        </p:grpSpPr>
        <p:sp>
          <p:nvSpPr>
            <p:cNvPr id="2211" name="Google Shape;2211;p102"/>
            <p:cNvSpPr txBox="1"/>
            <p:nvPr/>
          </p:nvSpPr>
          <p:spPr>
            <a:xfrm>
              <a:off x="4824000" y="651850"/>
              <a:ext cx="3996000" cy="831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300">
                  <a:latin typeface="Lexend"/>
                  <a:ea typeface="Lexend"/>
                  <a:cs typeface="Lexend"/>
                  <a:sym typeface="Lexend"/>
                </a:rPr>
                <a:t>Isticmaal xisaabiyaha, raadi dhererka hypotenuse ee saddexagalka (1 d.p.)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212" name="Google Shape;2212;p102"/>
            <p:cNvSpPr/>
            <p:nvPr/>
          </p:nvSpPr>
          <p:spPr>
            <a:xfrm>
              <a:off x="7041968" y="1142975"/>
              <a:ext cx="1308600" cy="1308600"/>
            </a:xfrm>
            <a:prstGeom prst="arc">
              <a:avLst>
                <a:gd fmla="val 7989740" name="adj1"/>
                <a:gd fmla="val 10792507" name="adj2"/>
              </a:avLst>
            </a:prstGeom>
            <a:solidFill>
              <a:srgbClr val="EBEDFE"/>
            </a:solidFill>
            <a:ln cap="flat" cmpd="sng" w="28575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2213" name="Google Shape;2213;p102"/>
            <p:cNvCxnSpPr/>
            <p:nvPr/>
          </p:nvCxnSpPr>
          <p:spPr>
            <a:xfrm>
              <a:off x="4572000" y="570725"/>
              <a:ext cx="0" cy="4256400"/>
            </a:xfrm>
            <a:prstGeom prst="straightConnector1">
              <a:avLst/>
            </a:prstGeom>
            <a:noFill/>
            <a:ln cap="flat" cmpd="sng" w="38100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2214" name="Google Shape;2214;p102"/>
            <p:cNvSpPr/>
            <p:nvPr/>
          </p:nvSpPr>
          <p:spPr>
            <a:xfrm flipH="1">
              <a:off x="6285620" y="1787526"/>
              <a:ext cx="194100" cy="194100"/>
            </a:xfrm>
            <a:prstGeom prst="rect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215" name="Google Shape;2215;p102"/>
            <p:cNvSpPr txBox="1"/>
            <p:nvPr/>
          </p:nvSpPr>
          <p:spPr>
            <a:xfrm>
              <a:off x="7049003" y="1799599"/>
              <a:ext cx="530400" cy="264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64°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216" name="Google Shape;2216;p102"/>
            <p:cNvSpPr txBox="1"/>
            <p:nvPr/>
          </p:nvSpPr>
          <p:spPr>
            <a:xfrm flipH="1">
              <a:off x="7087763" y="2703886"/>
              <a:ext cx="632700" cy="242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i="1" lang="en-GB" sz="2200">
                  <a:latin typeface="Times New Roman"/>
                  <a:ea typeface="Times New Roman"/>
                  <a:cs typeface="Times New Roman"/>
                  <a:sym typeface="Times New Roman"/>
                </a:rPr>
                <a:t>h cm</a:t>
              </a:r>
              <a:r>
                <a:rPr lang="en-GB" sz="1800">
                  <a:latin typeface="Lexend"/>
                  <a:ea typeface="Lexend"/>
                  <a:cs typeface="Lexend"/>
                  <a:sym typeface="Lexend"/>
                </a:rPr>
                <a:t/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2217" name="Google Shape;2217;p102"/>
            <p:cNvCxnSpPr/>
            <p:nvPr/>
          </p:nvCxnSpPr>
          <p:spPr>
            <a:xfrm flipH="1" rot="10800000">
              <a:off x="6361819" y="1863719"/>
              <a:ext cx="1408500" cy="1549200"/>
            </a:xfrm>
            <a:prstGeom prst="straightConnector1">
              <a:avLst/>
            </a:prstGeom>
            <a:noFill/>
            <a:ln cap="flat" cmpd="sng" w="28575">
              <a:solidFill>
                <a:srgbClr val="4F7BE8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2218" name="Google Shape;2218;p102"/>
            <p:cNvCxnSpPr/>
            <p:nvPr/>
          </p:nvCxnSpPr>
          <p:spPr>
            <a:xfrm rot="10800000">
              <a:off x="6183676" y="1787519"/>
              <a:ext cx="0" cy="1549200"/>
            </a:xfrm>
            <a:prstGeom prst="straightConnector1">
              <a:avLst/>
            </a:prstGeom>
            <a:noFill/>
            <a:ln cap="flat" cmpd="sng" w="28575">
              <a:solidFill>
                <a:srgbClr val="4F7BE8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cxnSp>
          <p:nvCxnSpPr>
            <p:cNvPr id="2219" name="Google Shape;2219;p102"/>
            <p:cNvCxnSpPr/>
            <p:nvPr/>
          </p:nvCxnSpPr>
          <p:spPr>
            <a:xfrm rot="10800000">
              <a:off x="6285619" y="1685576"/>
              <a:ext cx="1408500" cy="0"/>
            </a:xfrm>
            <a:prstGeom prst="straightConnector1">
              <a:avLst/>
            </a:prstGeom>
            <a:noFill/>
            <a:ln cap="flat" cmpd="sng" w="28575">
              <a:solidFill>
                <a:srgbClr val="4F7BE8"/>
              </a:solidFill>
              <a:prstDash val="solid"/>
              <a:round/>
              <a:headEnd len="med" w="med" type="triangle"/>
              <a:tailEnd len="med" w="med" type="triangle"/>
            </a:ln>
          </p:spPr>
        </p:cxnSp>
        <p:sp>
          <p:nvSpPr>
            <p:cNvPr id="2220" name="Google Shape;2220;p102"/>
            <p:cNvSpPr/>
            <p:nvPr/>
          </p:nvSpPr>
          <p:spPr>
            <a:xfrm rot="5400000">
              <a:off x="6215269" y="1857869"/>
              <a:ext cx="1549200" cy="1408500"/>
            </a:xfrm>
            <a:prstGeom prst="rtTriangle">
              <a:avLst/>
            </a:prstGeom>
            <a:noFill/>
            <a:ln cap="flat" cmpd="sng" w="2857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221" name="Google Shape;2221;p102"/>
            <p:cNvSpPr txBox="1"/>
            <p:nvPr/>
          </p:nvSpPr>
          <p:spPr>
            <a:xfrm flipH="1">
              <a:off x="5385001" y="2439275"/>
              <a:ext cx="778800" cy="242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lang="en-GB" sz="1300">
                  <a:latin typeface="Lexend"/>
                  <a:ea typeface="Lexend"/>
                  <a:cs typeface="Lexend"/>
                  <a:sym typeface="Lexend"/>
                </a:rPr>
                <a:t>49 cm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grpSp>
          <p:nvGrpSpPr>
            <p:cNvPr id="2222" name="Google Shape;2222;p102"/>
            <p:cNvGrpSpPr/>
            <p:nvPr/>
          </p:nvGrpSpPr>
          <p:grpSpPr>
            <a:xfrm>
              <a:off x="5311050" y="3925800"/>
              <a:ext cx="3021900" cy="437400"/>
              <a:chOff x="5493125" y="861300"/>
              <a:chExt cx="3021900" cy="437400"/>
            </a:xfrm>
          </p:grpSpPr>
          <p:sp>
            <p:nvSpPr>
              <p:cNvPr id="2223" name="Google Shape;2223;p102"/>
              <p:cNvSpPr/>
              <p:nvPr/>
            </p:nvSpPr>
            <p:spPr>
              <a:xfrm>
                <a:off x="5493125" y="861300"/>
                <a:ext cx="3021900" cy="437400"/>
              </a:xfrm>
              <a:prstGeom prst="rect">
                <a:avLst/>
              </a:prstGeom>
              <a:noFill/>
              <a:ln cap="flat" cmpd="sng" w="2857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2224" name="Google Shape;2224;p102"/>
              <p:cNvSpPr txBox="1"/>
              <p:nvPr/>
            </p:nvSpPr>
            <p:spPr>
              <a:xfrm>
                <a:off x="5493125" y="886925"/>
                <a:ext cx="3021900" cy="338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rPr lang="en-GB" sz="1300">
                    <a:latin typeface="Lexend"/>
                    <a:ea typeface="Lexend"/>
                    <a:cs typeface="Lexend"/>
                    <a:sym typeface="Lexend"/>
                  </a:rPr>
                  <a:t>dhinaca ka soo horjeeda = h × sin(θ°)</a:t>
                </a:r>
                <a:r>
                  <a:rPr i="1" lang="en-GB" sz="1300">
                    <a:solidFill>
                      <a:schemeClr val="accent5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/>
                </a:r>
                <a:r>
                  <a:rPr lang="en-GB" sz="1300">
                    <a:solidFill>
                      <a:schemeClr val="accent5"/>
                    </a:solidFill>
                    <a:latin typeface="Lexend"/>
                    <a:ea typeface="Lexend"/>
                    <a:cs typeface="Lexend"/>
                    <a:sym typeface="Lexend"/>
                  </a:rPr>
                  <a:t/>
                </a:r>
                <a:r>
                  <a:rPr lang="en-GB" sz="1300">
                    <a:solidFill>
                      <a:schemeClr val="accent5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/>
                </a:r>
                <a:r>
                  <a:rPr i="1" lang="en-GB" sz="1300">
                    <a:solidFill>
                      <a:schemeClr val="accent5"/>
                    </a:solidFill>
                    <a:latin typeface="Lexend"/>
                    <a:ea typeface="Lexend"/>
                    <a:cs typeface="Lexend"/>
                    <a:sym typeface="Lexend"/>
                  </a:rPr>
                  <a:t/>
                </a:r>
                <a:r>
                  <a:rPr lang="en-GB" sz="1300">
                    <a:solidFill>
                      <a:schemeClr val="accent5"/>
                    </a:solidFill>
                    <a:latin typeface="Lexend"/>
                    <a:ea typeface="Lexend"/>
                    <a:cs typeface="Lexend"/>
                    <a:sym typeface="Lexend"/>
                  </a:rPr>
                  <a:t/>
                </a:r>
                <a:r>
                  <a:rPr lang="en-GB" sz="1300">
                    <a:solidFill>
                      <a:schemeClr val="accent5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/>
                </a:r>
                <a:r>
                  <a:rPr lang="en-GB" sz="1300">
                    <a:solidFill>
                      <a:schemeClr val="dk1"/>
                    </a:solidFill>
                    <a:latin typeface="Lexend"/>
                    <a:ea typeface="Lexend"/>
                    <a:cs typeface="Lexend"/>
                    <a:sym typeface="Lexend"/>
                  </a:rPr>
                  <a:t/>
                </a:r>
                <a:endParaRPr sz="1800"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grpSp>
          <p:nvGrpSpPr>
            <p:cNvPr id="2225" name="Google Shape;2225;p102"/>
            <p:cNvGrpSpPr/>
            <p:nvPr/>
          </p:nvGrpSpPr>
          <p:grpSpPr>
            <a:xfrm>
              <a:off x="5311050" y="4363198"/>
              <a:ext cx="3021900" cy="437400"/>
              <a:chOff x="5493125" y="861300"/>
              <a:chExt cx="3021900" cy="437400"/>
            </a:xfrm>
          </p:grpSpPr>
          <p:sp>
            <p:nvSpPr>
              <p:cNvPr id="2226" name="Google Shape;2226;p102"/>
              <p:cNvSpPr/>
              <p:nvPr/>
            </p:nvSpPr>
            <p:spPr>
              <a:xfrm>
                <a:off x="5493125" y="861300"/>
                <a:ext cx="3021900" cy="437400"/>
              </a:xfrm>
              <a:prstGeom prst="rect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2227" name="Google Shape;2227;p102"/>
              <p:cNvSpPr txBox="1"/>
              <p:nvPr/>
            </p:nvSpPr>
            <p:spPr>
              <a:xfrm>
                <a:off x="5493125" y="886925"/>
                <a:ext cx="3021900" cy="338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100"/>
                  <a:buFont typeface="Arial"/>
                  <a:buNone/>
                </a:pPr>
                <a:r>
                  <a:rPr lang="en-GB" sz="1300">
                    <a:solidFill>
                      <a:schemeClr val="dk1"/>
                    </a:solidFill>
                    <a:latin typeface="Lexend"/>
                    <a:ea typeface="Lexend"/>
                    <a:cs typeface="Lexend"/>
                    <a:sym typeface="Lexend"/>
                  </a:rPr>
                  <a:t>dhinaca ku xiga = h × cos(θ°)</a:t>
                </a:r>
                <a:r>
                  <a:rPr i="1" lang="en-GB" sz="1300">
                    <a:solidFill>
                      <a:schemeClr val="accent2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/>
                </a:r>
                <a:r>
                  <a:rPr lang="en-GB" sz="1300">
                    <a:solidFill>
                      <a:schemeClr val="accent2"/>
                    </a:solidFill>
                    <a:latin typeface="Lexend"/>
                    <a:ea typeface="Lexend"/>
                    <a:cs typeface="Lexend"/>
                    <a:sym typeface="Lexend"/>
                  </a:rPr>
                  <a:t/>
                </a:r>
                <a:r>
                  <a:rPr lang="en-GB" sz="1300">
                    <a:solidFill>
                      <a:schemeClr val="accent2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/>
                </a:r>
                <a:r>
                  <a:rPr i="1" lang="en-GB" sz="1300">
                    <a:solidFill>
                      <a:schemeClr val="accent2"/>
                    </a:solidFill>
                    <a:latin typeface="Lexend"/>
                    <a:ea typeface="Lexend"/>
                    <a:cs typeface="Lexend"/>
                    <a:sym typeface="Lexend"/>
                  </a:rPr>
                  <a:t/>
                </a:r>
                <a:r>
                  <a:rPr lang="en-GB" sz="1300">
                    <a:solidFill>
                      <a:schemeClr val="accent2"/>
                    </a:solidFill>
                    <a:latin typeface="Lexend"/>
                    <a:ea typeface="Lexend"/>
                    <a:cs typeface="Lexend"/>
                    <a:sym typeface="Lexend"/>
                  </a:rPr>
                  <a:t/>
                </a:r>
                <a:r>
                  <a:rPr lang="en-GB" sz="1300">
                    <a:solidFill>
                      <a:schemeClr val="accent2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/>
                </a:r>
                <a:r>
                  <a:rPr lang="en-GB" sz="1300">
                    <a:solidFill>
                      <a:schemeClr val="accent2"/>
                    </a:solidFill>
                    <a:latin typeface="Lexend"/>
                    <a:ea typeface="Lexend"/>
                    <a:cs typeface="Lexend"/>
                    <a:sym typeface="Lexend"/>
                  </a:rPr>
                  <a:t/>
                </a:r>
                <a:endParaRPr sz="1800"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</p:grpSp>
      <p:sp>
        <p:nvSpPr>
          <p:cNvPr id="2228" name="Google Shape;2228;p102"/>
          <p:cNvSpPr txBox="1"/>
          <p:nvPr/>
        </p:nvSpPr>
        <p:spPr>
          <a:xfrm>
            <a:off x="6749812" y="2981050"/>
            <a:ext cx="13086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54.5 cm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32" name="Shape 2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3" name="Google Shape;2233;p103"/>
          <p:cNvSpPr/>
          <p:nvPr/>
        </p:nvSpPr>
        <p:spPr>
          <a:xfrm>
            <a:off x="4884225" y="3277826"/>
            <a:ext cx="1896300" cy="1896300"/>
          </a:xfrm>
          <a:prstGeom prst="arc">
            <a:avLst>
              <a:gd fmla="val 10771373" name="adj1"/>
              <a:gd fmla="val 12068672" name="adj2"/>
            </a:avLst>
          </a:prstGeom>
          <a:solidFill>
            <a:srgbClr val="EBEDFE"/>
          </a:solidFill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34" name="Google Shape;2234;p103"/>
          <p:cNvSpPr/>
          <p:nvPr/>
        </p:nvSpPr>
        <p:spPr>
          <a:xfrm flipH="1">
            <a:off x="7074800" y="665450"/>
            <a:ext cx="1201200" cy="1201200"/>
          </a:xfrm>
          <a:prstGeom prst="arc">
            <a:avLst>
              <a:gd fmla="val 2215612" name="adj1"/>
              <a:gd fmla="val 5387200" name="adj2"/>
            </a:avLst>
          </a:prstGeom>
          <a:solidFill>
            <a:srgbClr val="EBEDFE"/>
          </a:solidFill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35" name="Google Shape;2235;p103"/>
          <p:cNvSpPr/>
          <p:nvPr/>
        </p:nvSpPr>
        <p:spPr>
          <a:xfrm flipH="1">
            <a:off x="-202674" y="1559425"/>
            <a:ext cx="1431300" cy="1431300"/>
          </a:xfrm>
          <a:prstGeom prst="arc">
            <a:avLst>
              <a:gd fmla="val 10771373" name="adj1"/>
              <a:gd fmla="val 13050632" name="adj2"/>
            </a:avLst>
          </a:prstGeom>
          <a:solidFill>
            <a:srgbClr val="EBEDFE"/>
          </a:solidFill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36" name="Google Shape;2236;p103"/>
          <p:cNvSpPr/>
          <p:nvPr/>
        </p:nvSpPr>
        <p:spPr>
          <a:xfrm rot="-5400000">
            <a:off x="665399" y="1086400"/>
            <a:ext cx="1016400" cy="1359900"/>
          </a:xfrm>
          <a:prstGeom prst="rtTriangle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37" name="Google Shape;2237;p103"/>
          <p:cNvSpPr txBox="1"/>
          <p:nvPr/>
        </p:nvSpPr>
        <p:spPr>
          <a:xfrm>
            <a:off x="324000" y="1059550"/>
            <a:ext cx="265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a</a:t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38" name="Google Shape;2238;p103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Isticmaal xisaabiyaha iyada oo aan lahayn goobo halbeeg (unit circle)</a:t>
            </a:r>
            <a:endParaRPr/>
          </a:p>
        </p:txBody>
      </p:sp>
      <p:cxnSp>
        <p:nvCxnSpPr>
          <p:cNvPr id="2239" name="Google Shape;2239;p103"/>
          <p:cNvCxnSpPr/>
          <p:nvPr/>
        </p:nvCxnSpPr>
        <p:spPr>
          <a:xfrm>
            <a:off x="5988031" y="969585"/>
            <a:ext cx="0" cy="3850800"/>
          </a:xfrm>
          <a:prstGeom prst="straightConnector1">
            <a:avLst/>
          </a:prstGeom>
          <a:noFill/>
          <a:ln cap="flat" cmpd="sng" w="38100">
            <a:solidFill>
              <a:schemeClr val="accent3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40" name="Google Shape;2240;p103"/>
          <p:cNvCxnSpPr/>
          <p:nvPr/>
        </p:nvCxnSpPr>
        <p:spPr>
          <a:xfrm>
            <a:off x="3156064" y="969585"/>
            <a:ext cx="0" cy="3850800"/>
          </a:xfrm>
          <a:prstGeom prst="straightConnector1">
            <a:avLst/>
          </a:prstGeom>
          <a:noFill/>
          <a:ln cap="flat" cmpd="sng" w="38100">
            <a:solidFill>
              <a:schemeClr val="accent3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241" name="Google Shape;2241;p103"/>
          <p:cNvSpPr/>
          <p:nvPr/>
        </p:nvSpPr>
        <p:spPr>
          <a:xfrm>
            <a:off x="792018" y="2454775"/>
            <a:ext cx="1041000" cy="34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accent2"/>
                </a:solidFill>
                <a:latin typeface="Lexend"/>
                <a:ea typeface="Lexend"/>
                <a:cs typeface="Lexend"/>
                <a:sym typeface="Lexend"/>
              </a:rPr>
              <a:t>cos(33°)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42" name="Google Shape;2242;p103"/>
          <p:cNvSpPr/>
          <p:nvPr/>
        </p:nvSpPr>
        <p:spPr>
          <a:xfrm>
            <a:off x="1659443" y="2080526"/>
            <a:ext cx="194100" cy="194100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243" name="Google Shape;2243;p103"/>
          <p:cNvCxnSpPr/>
          <p:nvPr/>
        </p:nvCxnSpPr>
        <p:spPr>
          <a:xfrm flipH="1">
            <a:off x="417449" y="1181950"/>
            <a:ext cx="1359900" cy="1016400"/>
          </a:xfrm>
          <a:prstGeom prst="straightConnector1">
            <a:avLst/>
          </a:prstGeom>
          <a:noFill/>
          <a:ln cap="flat" cmpd="sng" w="28575">
            <a:solidFill>
              <a:srgbClr val="4F7BE8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2244" name="Google Shape;2244;p103"/>
          <p:cNvCxnSpPr/>
          <p:nvPr/>
        </p:nvCxnSpPr>
        <p:spPr>
          <a:xfrm rot="10800000">
            <a:off x="493649" y="2371016"/>
            <a:ext cx="1359900" cy="0"/>
          </a:xfrm>
          <a:prstGeom prst="straightConnector1">
            <a:avLst/>
          </a:prstGeom>
          <a:noFill/>
          <a:ln cap="flat" cmpd="sng" w="28575">
            <a:solidFill>
              <a:srgbClr val="4F7BE8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2245" name="Google Shape;2245;p103"/>
          <p:cNvSpPr txBox="1"/>
          <p:nvPr/>
        </p:nvSpPr>
        <p:spPr>
          <a:xfrm>
            <a:off x="553117" y="1378811"/>
            <a:ext cx="632700" cy="24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1 cm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46" name="Google Shape;2246;p103"/>
          <p:cNvSpPr txBox="1"/>
          <p:nvPr/>
        </p:nvSpPr>
        <p:spPr>
          <a:xfrm flipH="1">
            <a:off x="716545" y="2004555"/>
            <a:ext cx="530400" cy="26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33</a:t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°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247" name="Google Shape;2247;p103"/>
          <p:cNvCxnSpPr/>
          <p:nvPr/>
        </p:nvCxnSpPr>
        <p:spPr>
          <a:xfrm rot="10800000">
            <a:off x="1950014" y="1258161"/>
            <a:ext cx="0" cy="1016400"/>
          </a:xfrm>
          <a:prstGeom prst="straightConnector1">
            <a:avLst/>
          </a:prstGeom>
          <a:noFill/>
          <a:ln cap="flat" cmpd="sng" w="28575">
            <a:solidFill>
              <a:srgbClr val="4F7BE8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2248" name="Google Shape;2248;p103"/>
          <p:cNvSpPr/>
          <p:nvPr/>
        </p:nvSpPr>
        <p:spPr>
          <a:xfrm>
            <a:off x="1967793" y="1591450"/>
            <a:ext cx="1003200" cy="34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accent2"/>
                </a:solidFill>
                <a:latin typeface="Lexend"/>
                <a:ea typeface="Lexend"/>
                <a:cs typeface="Lexend"/>
                <a:sym typeface="Lexend"/>
              </a:rPr>
              <a:t>sin(33°)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49" name="Google Shape;2249;p103"/>
          <p:cNvSpPr/>
          <p:nvPr/>
        </p:nvSpPr>
        <p:spPr>
          <a:xfrm flipH="1">
            <a:off x="2690019" y="1559425"/>
            <a:ext cx="1431300" cy="1431300"/>
          </a:xfrm>
          <a:prstGeom prst="arc">
            <a:avLst>
              <a:gd fmla="val 10771373" name="adj1"/>
              <a:gd fmla="val 13050632" name="adj2"/>
            </a:avLst>
          </a:prstGeom>
          <a:solidFill>
            <a:srgbClr val="EBEDFE"/>
          </a:solidFill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50" name="Google Shape;2250;p103"/>
          <p:cNvSpPr/>
          <p:nvPr/>
        </p:nvSpPr>
        <p:spPr>
          <a:xfrm rot="-5400000">
            <a:off x="3558092" y="1086400"/>
            <a:ext cx="1016400" cy="1359900"/>
          </a:xfrm>
          <a:prstGeom prst="rtTriangle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51" name="Google Shape;2251;p103"/>
          <p:cNvSpPr/>
          <p:nvPr/>
        </p:nvSpPr>
        <p:spPr>
          <a:xfrm>
            <a:off x="4552136" y="2080526"/>
            <a:ext cx="194100" cy="194100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252" name="Google Shape;2252;p103"/>
          <p:cNvCxnSpPr/>
          <p:nvPr/>
        </p:nvCxnSpPr>
        <p:spPr>
          <a:xfrm flipH="1">
            <a:off x="3310142" y="1181950"/>
            <a:ext cx="1359900" cy="1016400"/>
          </a:xfrm>
          <a:prstGeom prst="straightConnector1">
            <a:avLst/>
          </a:prstGeom>
          <a:noFill/>
          <a:ln cap="flat" cmpd="sng" w="28575">
            <a:solidFill>
              <a:srgbClr val="4F7BE8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2253" name="Google Shape;2253;p103"/>
          <p:cNvCxnSpPr/>
          <p:nvPr/>
        </p:nvCxnSpPr>
        <p:spPr>
          <a:xfrm rot="10800000">
            <a:off x="3386342" y="2371016"/>
            <a:ext cx="1359900" cy="0"/>
          </a:xfrm>
          <a:prstGeom prst="straightConnector1">
            <a:avLst/>
          </a:prstGeom>
          <a:noFill/>
          <a:ln cap="flat" cmpd="sng" w="28575">
            <a:solidFill>
              <a:srgbClr val="4F7BE8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2254" name="Google Shape;2254;p103"/>
          <p:cNvSpPr txBox="1"/>
          <p:nvPr/>
        </p:nvSpPr>
        <p:spPr>
          <a:xfrm>
            <a:off x="3445810" y="1378811"/>
            <a:ext cx="632700" cy="24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1 cm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55" name="Google Shape;2255;p103"/>
          <p:cNvSpPr txBox="1"/>
          <p:nvPr/>
        </p:nvSpPr>
        <p:spPr>
          <a:xfrm flipH="1">
            <a:off x="3609239" y="2004555"/>
            <a:ext cx="530400" cy="26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42</a:t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°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256" name="Google Shape;2256;p103"/>
          <p:cNvCxnSpPr/>
          <p:nvPr/>
        </p:nvCxnSpPr>
        <p:spPr>
          <a:xfrm rot="10800000">
            <a:off x="4842708" y="1258161"/>
            <a:ext cx="0" cy="1016400"/>
          </a:xfrm>
          <a:prstGeom prst="straightConnector1">
            <a:avLst/>
          </a:prstGeom>
          <a:noFill/>
          <a:ln cap="flat" cmpd="sng" w="28575">
            <a:solidFill>
              <a:srgbClr val="4F7BE8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2257" name="Google Shape;2257;p103"/>
          <p:cNvSpPr/>
          <p:nvPr/>
        </p:nvSpPr>
        <p:spPr>
          <a:xfrm>
            <a:off x="7488586" y="2080526"/>
            <a:ext cx="194100" cy="194100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258" name="Google Shape;2258;p103"/>
          <p:cNvCxnSpPr/>
          <p:nvPr/>
        </p:nvCxnSpPr>
        <p:spPr>
          <a:xfrm flipH="1">
            <a:off x="6246592" y="1181950"/>
            <a:ext cx="1359900" cy="1016400"/>
          </a:xfrm>
          <a:prstGeom prst="straightConnector1">
            <a:avLst/>
          </a:prstGeom>
          <a:noFill/>
          <a:ln cap="flat" cmpd="sng" w="28575">
            <a:solidFill>
              <a:srgbClr val="4F7BE8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2259" name="Google Shape;2259;p103"/>
          <p:cNvCxnSpPr/>
          <p:nvPr/>
        </p:nvCxnSpPr>
        <p:spPr>
          <a:xfrm rot="10800000">
            <a:off x="6322792" y="2371016"/>
            <a:ext cx="1359900" cy="0"/>
          </a:xfrm>
          <a:prstGeom prst="straightConnector1">
            <a:avLst/>
          </a:prstGeom>
          <a:noFill/>
          <a:ln cap="flat" cmpd="sng" w="28575">
            <a:solidFill>
              <a:srgbClr val="4F7BE8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2260" name="Google Shape;2260;p103"/>
          <p:cNvSpPr txBox="1"/>
          <p:nvPr/>
        </p:nvSpPr>
        <p:spPr>
          <a:xfrm>
            <a:off x="6382260" y="1378811"/>
            <a:ext cx="632700" cy="24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1 cm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261" name="Google Shape;2261;p103"/>
          <p:cNvCxnSpPr/>
          <p:nvPr/>
        </p:nvCxnSpPr>
        <p:spPr>
          <a:xfrm rot="10800000">
            <a:off x="7779158" y="1258161"/>
            <a:ext cx="0" cy="1016400"/>
          </a:xfrm>
          <a:prstGeom prst="straightConnector1">
            <a:avLst/>
          </a:prstGeom>
          <a:noFill/>
          <a:ln cap="flat" cmpd="sng" w="28575">
            <a:solidFill>
              <a:srgbClr val="4F7BE8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2262" name="Google Shape;2262;p103"/>
          <p:cNvSpPr txBox="1"/>
          <p:nvPr/>
        </p:nvSpPr>
        <p:spPr>
          <a:xfrm flipH="1">
            <a:off x="7220539" y="1519383"/>
            <a:ext cx="530400" cy="26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48</a:t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°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63" name="Google Shape;2263;p103"/>
          <p:cNvSpPr/>
          <p:nvPr/>
        </p:nvSpPr>
        <p:spPr>
          <a:xfrm rot="-5400000">
            <a:off x="6494542" y="1086400"/>
            <a:ext cx="1016400" cy="1359900"/>
          </a:xfrm>
          <a:prstGeom prst="rtTriangle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64" name="Google Shape;2264;p103"/>
          <p:cNvSpPr/>
          <p:nvPr/>
        </p:nvSpPr>
        <p:spPr>
          <a:xfrm flipH="1">
            <a:off x="-154406" y="3514675"/>
            <a:ext cx="1431300" cy="1431300"/>
          </a:xfrm>
          <a:prstGeom prst="arc">
            <a:avLst>
              <a:gd fmla="val 10771373" name="adj1"/>
              <a:gd fmla="val 13050632" name="adj2"/>
            </a:avLst>
          </a:prstGeom>
          <a:solidFill>
            <a:srgbClr val="EBEDFE"/>
          </a:solidFill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65" name="Google Shape;2265;p103"/>
          <p:cNvSpPr/>
          <p:nvPr/>
        </p:nvSpPr>
        <p:spPr>
          <a:xfrm rot="-5400000">
            <a:off x="713667" y="3041650"/>
            <a:ext cx="1016400" cy="1359900"/>
          </a:xfrm>
          <a:prstGeom prst="rtTriangle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66" name="Google Shape;2266;p103"/>
          <p:cNvSpPr/>
          <p:nvPr/>
        </p:nvSpPr>
        <p:spPr>
          <a:xfrm>
            <a:off x="1707711" y="4035776"/>
            <a:ext cx="194100" cy="194100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267" name="Google Shape;2267;p103"/>
          <p:cNvCxnSpPr/>
          <p:nvPr/>
        </p:nvCxnSpPr>
        <p:spPr>
          <a:xfrm flipH="1">
            <a:off x="465717" y="3137200"/>
            <a:ext cx="1359900" cy="1016400"/>
          </a:xfrm>
          <a:prstGeom prst="straightConnector1">
            <a:avLst/>
          </a:prstGeom>
          <a:noFill/>
          <a:ln cap="flat" cmpd="sng" w="28575">
            <a:solidFill>
              <a:srgbClr val="4F7BE8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2268" name="Google Shape;2268;p103"/>
          <p:cNvCxnSpPr/>
          <p:nvPr/>
        </p:nvCxnSpPr>
        <p:spPr>
          <a:xfrm rot="10800000">
            <a:off x="541917" y="4326266"/>
            <a:ext cx="1359900" cy="0"/>
          </a:xfrm>
          <a:prstGeom prst="straightConnector1">
            <a:avLst/>
          </a:prstGeom>
          <a:noFill/>
          <a:ln cap="flat" cmpd="sng" w="28575">
            <a:solidFill>
              <a:srgbClr val="4F7BE8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2269" name="Google Shape;2269;p103"/>
          <p:cNvSpPr txBox="1"/>
          <p:nvPr/>
        </p:nvSpPr>
        <p:spPr>
          <a:xfrm>
            <a:off x="465723" y="3334050"/>
            <a:ext cx="768300" cy="24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17 cm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70" name="Google Shape;2270;p103"/>
          <p:cNvSpPr txBox="1"/>
          <p:nvPr/>
        </p:nvSpPr>
        <p:spPr>
          <a:xfrm flipH="1">
            <a:off x="764814" y="3959805"/>
            <a:ext cx="530400" cy="26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42</a:t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°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271" name="Google Shape;2271;p103"/>
          <p:cNvCxnSpPr/>
          <p:nvPr/>
        </p:nvCxnSpPr>
        <p:spPr>
          <a:xfrm rot="10800000">
            <a:off x="1998283" y="3213411"/>
            <a:ext cx="0" cy="1016400"/>
          </a:xfrm>
          <a:prstGeom prst="straightConnector1">
            <a:avLst/>
          </a:prstGeom>
          <a:noFill/>
          <a:ln cap="flat" cmpd="sng" w="28575">
            <a:solidFill>
              <a:srgbClr val="4F7BE8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2272" name="Google Shape;2272;p103"/>
          <p:cNvSpPr/>
          <p:nvPr/>
        </p:nvSpPr>
        <p:spPr>
          <a:xfrm flipH="1">
            <a:off x="3873528" y="4035776"/>
            <a:ext cx="194100" cy="194100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273" name="Google Shape;2273;p103"/>
          <p:cNvCxnSpPr/>
          <p:nvPr/>
        </p:nvCxnSpPr>
        <p:spPr>
          <a:xfrm>
            <a:off x="3873522" y="4326266"/>
            <a:ext cx="1968000" cy="0"/>
          </a:xfrm>
          <a:prstGeom prst="straightConnector1">
            <a:avLst/>
          </a:prstGeom>
          <a:noFill/>
          <a:ln cap="flat" cmpd="sng" w="28575">
            <a:solidFill>
              <a:srgbClr val="4F7BE8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2274" name="Google Shape;2274;p103"/>
          <p:cNvSpPr txBox="1"/>
          <p:nvPr/>
        </p:nvSpPr>
        <p:spPr>
          <a:xfrm>
            <a:off x="4850994" y="3979086"/>
            <a:ext cx="530400" cy="26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17</a:t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°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275" name="Google Shape;2275;p103"/>
          <p:cNvCxnSpPr/>
          <p:nvPr/>
        </p:nvCxnSpPr>
        <p:spPr>
          <a:xfrm rot="10800000">
            <a:off x="3770332" y="3493900"/>
            <a:ext cx="0" cy="744000"/>
          </a:xfrm>
          <a:prstGeom prst="straightConnector1">
            <a:avLst/>
          </a:prstGeom>
          <a:noFill/>
          <a:ln cap="flat" cmpd="sng" w="28575">
            <a:solidFill>
              <a:srgbClr val="4F7BE8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2276" name="Google Shape;2276;p103"/>
          <p:cNvSpPr txBox="1"/>
          <p:nvPr/>
        </p:nvSpPr>
        <p:spPr>
          <a:xfrm>
            <a:off x="4664298" y="3439175"/>
            <a:ext cx="768300" cy="24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42 cm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77" name="Google Shape;2277;p103"/>
          <p:cNvSpPr/>
          <p:nvPr/>
        </p:nvSpPr>
        <p:spPr>
          <a:xfrm>
            <a:off x="7732405" y="3277826"/>
            <a:ext cx="1896300" cy="1896300"/>
          </a:xfrm>
          <a:prstGeom prst="arc">
            <a:avLst>
              <a:gd fmla="val 10771373" name="adj1"/>
              <a:gd fmla="val 12068672" name="adj2"/>
            </a:avLst>
          </a:prstGeom>
          <a:solidFill>
            <a:srgbClr val="EBEDFE"/>
          </a:solidFill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78" name="Google Shape;2278;p103"/>
          <p:cNvSpPr/>
          <p:nvPr/>
        </p:nvSpPr>
        <p:spPr>
          <a:xfrm flipH="1" rot="5400000">
            <a:off x="7349307" y="2866300"/>
            <a:ext cx="735900" cy="1991100"/>
          </a:xfrm>
          <a:prstGeom prst="rtTriangle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79" name="Google Shape;2279;p103"/>
          <p:cNvSpPr/>
          <p:nvPr/>
        </p:nvSpPr>
        <p:spPr>
          <a:xfrm flipH="1">
            <a:off x="6721708" y="4035776"/>
            <a:ext cx="194100" cy="194100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280" name="Google Shape;2280;p103"/>
          <p:cNvCxnSpPr/>
          <p:nvPr/>
        </p:nvCxnSpPr>
        <p:spPr>
          <a:xfrm>
            <a:off x="6721702" y="4326266"/>
            <a:ext cx="1968000" cy="0"/>
          </a:xfrm>
          <a:prstGeom prst="straightConnector1">
            <a:avLst/>
          </a:prstGeom>
          <a:noFill/>
          <a:ln cap="flat" cmpd="sng" w="28575">
            <a:solidFill>
              <a:srgbClr val="4F7BE8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2281" name="Google Shape;2281;p103"/>
          <p:cNvSpPr txBox="1"/>
          <p:nvPr/>
        </p:nvSpPr>
        <p:spPr>
          <a:xfrm>
            <a:off x="7699175" y="3979086"/>
            <a:ext cx="530400" cy="26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17</a:t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°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282" name="Google Shape;2282;p103"/>
          <p:cNvCxnSpPr/>
          <p:nvPr/>
        </p:nvCxnSpPr>
        <p:spPr>
          <a:xfrm rot="10800000">
            <a:off x="6618513" y="3493900"/>
            <a:ext cx="0" cy="744000"/>
          </a:xfrm>
          <a:prstGeom prst="straightConnector1">
            <a:avLst/>
          </a:prstGeom>
          <a:noFill/>
          <a:ln cap="flat" cmpd="sng" w="28575">
            <a:solidFill>
              <a:srgbClr val="4F7BE8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2283" name="Google Shape;2283;p103"/>
          <p:cNvSpPr txBox="1"/>
          <p:nvPr/>
        </p:nvSpPr>
        <p:spPr>
          <a:xfrm>
            <a:off x="7254953" y="4326275"/>
            <a:ext cx="768300" cy="24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42 cm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84" name="Google Shape;2284;p103"/>
          <p:cNvSpPr/>
          <p:nvPr/>
        </p:nvSpPr>
        <p:spPr>
          <a:xfrm flipH="1" rot="5400000">
            <a:off x="4501126" y="2866300"/>
            <a:ext cx="735900" cy="1991100"/>
          </a:xfrm>
          <a:prstGeom prst="rtTriangle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285" name="Google Shape;2285;p103"/>
          <p:cNvCxnSpPr/>
          <p:nvPr/>
        </p:nvCxnSpPr>
        <p:spPr>
          <a:xfrm rot="10800000">
            <a:off x="3922221" y="3397071"/>
            <a:ext cx="1991100" cy="735900"/>
          </a:xfrm>
          <a:prstGeom prst="straightConnector1">
            <a:avLst/>
          </a:prstGeom>
          <a:noFill/>
          <a:ln cap="flat" cmpd="sng" w="28575">
            <a:solidFill>
              <a:srgbClr val="4F7BE8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2286" name="Google Shape;2286;p103"/>
          <p:cNvCxnSpPr/>
          <p:nvPr/>
        </p:nvCxnSpPr>
        <p:spPr>
          <a:xfrm rot="10800000">
            <a:off x="6763525" y="3397071"/>
            <a:ext cx="1991100" cy="735900"/>
          </a:xfrm>
          <a:prstGeom prst="straightConnector1">
            <a:avLst/>
          </a:prstGeom>
          <a:noFill/>
          <a:ln cap="flat" cmpd="sng" w="28575">
            <a:solidFill>
              <a:srgbClr val="4F7BE8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2287" name="Google Shape;2287;p103"/>
          <p:cNvSpPr txBox="1"/>
          <p:nvPr/>
        </p:nvSpPr>
        <p:spPr>
          <a:xfrm>
            <a:off x="324075" y="663600"/>
            <a:ext cx="8496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1) Raadi dhererka dhammaan dhinacyada saddexagalka kasta (3 d.p.)</a:t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88" name="Google Shape;2288;p103"/>
          <p:cNvSpPr txBox="1"/>
          <p:nvPr/>
        </p:nvSpPr>
        <p:spPr>
          <a:xfrm>
            <a:off x="3263463" y="1059550"/>
            <a:ext cx="265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b</a:t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89" name="Google Shape;2289;p103"/>
          <p:cNvSpPr txBox="1"/>
          <p:nvPr/>
        </p:nvSpPr>
        <p:spPr>
          <a:xfrm>
            <a:off x="6091688" y="1059550"/>
            <a:ext cx="265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c</a:t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90" name="Google Shape;2290;p103"/>
          <p:cNvSpPr txBox="1"/>
          <p:nvPr/>
        </p:nvSpPr>
        <p:spPr>
          <a:xfrm>
            <a:off x="324000" y="2947813"/>
            <a:ext cx="265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d</a:t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91" name="Google Shape;2291;p103"/>
          <p:cNvSpPr txBox="1"/>
          <p:nvPr/>
        </p:nvSpPr>
        <p:spPr>
          <a:xfrm>
            <a:off x="3263463" y="2947813"/>
            <a:ext cx="265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e</a:t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92" name="Google Shape;2292;p103"/>
          <p:cNvSpPr txBox="1"/>
          <p:nvPr/>
        </p:nvSpPr>
        <p:spPr>
          <a:xfrm>
            <a:off x="6091688" y="2947813"/>
            <a:ext cx="265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f</a:t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293" name="Google Shape;2293;p103"/>
          <p:cNvCxnSpPr/>
          <p:nvPr/>
        </p:nvCxnSpPr>
        <p:spPr>
          <a:xfrm>
            <a:off x="391400" y="2859450"/>
            <a:ext cx="8420100" cy="19200"/>
          </a:xfrm>
          <a:prstGeom prst="straightConnector1">
            <a:avLst/>
          </a:prstGeom>
          <a:noFill/>
          <a:ln cap="flat" cmpd="sng" w="38100">
            <a:solidFill>
              <a:schemeClr val="accent3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97" name="Shape 2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8" name="Google Shape;2298;p104"/>
          <p:cNvSpPr txBox="1"/>
          <p:nvPr/>
        </p:nvSpPr>
        <p:spPr>
          <a:xfrm>
            <a:off x="3419799" y="2408075"/>
            <a:ext cx="1431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0.743 cm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299" name="Google Shape;2299;p104"/>
          <p:cNvSpPr txBox="1"/>
          <p:nvPr/>
        </p:nvSpPr>
        <p:spPr>
          <a:xfrm>
            <a:off x="4874253" y="1627750"/>
            <a:ext cx="1113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0.669 cm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300" name="Google Shape;2300;p104"/>
          <p:cNvSpPr txBox="1"/>
          <p:nvPr/>
        </p:nvSpPr>
        <p:spPr>
          <a:xfrm>
            <a:off x="1777350" y="2529175"/>
            <a:ext cx="12012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0.839 cm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301" name="Google Shape;2301;p104"/>
          <p:cNvSpPr/>
          <p:nvPr/>
        </p:nvSpPr>
        <p:spPr>
          <a:xfrm>
            <a:off x="4884225" y="3277826"/>
            <a:ext cx="1896300" cy="1896300"/>
          </a:xfrm>
          <a:prstGeom prst="arc">
            <a:avLst>
              <a:gd fmla="val 10771373" name="adj1"/>
              <a:gd fmla="val 12068672" name="adj2"/>
            </a:avLst>
          </a:prstGeom>
          <a:solidFill>
            <a:srgbClr val="EBEDFE"/>
          </a:solidFill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02" name="Google Shape;2302;p104"/>
          <p:cNvSpPr/>
          <p:nvPr/>
        </p:nvSpPr>
        <p:spPr>
          <a:xfrm flipH="1">
            <a:off x="7074800" y="665450"/>
            <a:ext cx="1201200" cy="1201200"/>
          </a:xfrm>
          <a:prstGeom prst="arc">
            <a:avLst>
              <a:gd fmla="val 2215612" name="adj1"/>
              <a:gd fmla="val 5387200" name="adj2"/>
            </a:avLst>
          </a:prstGeom>
          <a:solidFill>
            <a:srgbClr val="EBEDFE"/>
          </a:solidFill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03" name="Google Shape;2303;p104"/>
          <p:cNvSpPr/>
          <p:nvPr/>
        </p:nvSpPr>
        <p:spPr>
          <a:xfrm flipH="1">
            <a:off x="-202674" y="1559425"/>
            <a:ext cx="1431300" cy="1431300"/>
          </a:xfrm>
          <a:prstGeom prst="arc">
            <a:avLst>
              <a:gd fmla="val 10771373" name="adj1"/>
              <a:gd fmla="val 13050632" name="adj2"/>
            </a:avLst>
          </a:prstGeom>
          <a:solidFill>
            <a:srgbClr val="EBEDFE"/>
          </a:solidFill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04" name="Google Shape;2304;p104"/>
          <p:cNvSpPr/>
          <p:nvPr/>
        </p:nvSpPr>
        <p:spPr>
          <a:xfrm rot="-5400000">
            <a:off x="665399" y="1086400"/>
            <a:ext cx="1016400" cy="1359900"/>
          </a:xfrm>
          <a:prstGeom prst="rtTriangle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05" name="Google Shape;2305;p104"/>
          <p:cNvSpPr txBox="1"/>
          <p:nvPr/>
        </p:nvSpPr>
        <p:spPr>
          <a:xfrm>
            <a:off x="324000" y="651850"/>
            <a:ext cx="8496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1) Raadi dhererka dhammaan dhinacyada saddexagalka kasta (3 d.p.)</a:t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06" name="Google Shape;2306;p104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Isticmaal xisaabiyaha iyada oo aan lahayn goobo halbeeg (unit circle)</a:t>
            </a:r>
            <a:endParaRPr/>
          </a:p>
        </p:txBody>
      </p:sp>
      <p:cxnSp>
        <p:nvCxnSpPr>
          <p:cNvPr id="2307" name="Google Shape;2307;p104"/>
          <p:cNvCxnSpPr/>
          <p:nvPr/>
        </p:nvCxnSpPr>
        <p:spPr>
          <a:xfrm>
            <a:off x="5988031" y="969585"/>
            <a:ext cx="0" cy="3850800"/>
          </a:xfrm>
          <a:prstGeom prst="straightConnector1">
            <a:avLst/>
          </a:prstGeom>
          <a:noFill/>
          <a:ln cap="flat" cmpd="sng" w="38100">
            <a:solidFill>
              <a:schemeClr val="accent3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08" name="Google Shape;2308;p104"/>
          <p:cNvCxnSpPr/>
          <p:nvPr/>
        </p:nvCxnSpPr>
        <p:spPr>
          <a:xfrm>
            <a:off x="3156064" y="969585"/>
            <a:ext cx="0" cy="3850800"/>
          </a:xfrm>
          <a:prstGeom prst="straightConnector1">
            <a:avLst/>
          </a:prstGeom>
          <a:noFill/>
          <a:ln cap="flat" cmpd="sng" w="38100">
            <a:solidFill>
              <a:schemeClr val="accent3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309" name="Google Shape;2309;p104"/>
          <p:cNvSpPr/>
          <p:nvPr/>
        </p:nvSpPr>
        <p:spPr>
          <a:xfrm>
            <a:off x="792018" y="2454775"/>
            <a:ext cx="1041000" cy="34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accent2"/>
                </a:solidFill>
                <a:latin typeface="Lexend"/>
                <a:ea typeface="Lexend"/>
                <a:cs typeface="Lexend"/>
                <a:sym typeface="Lexend"/>
              </a:rPr>
              <a:t>cos(33°)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10" name="Google Shape;2310;p104"/>
          <p:cNvSpPr/>
          <p:nvPr/>
        </p:nvSpPr>
        <p:spPr>
          <a:xfrm>
            <a:off x="1659443" y="2080526"/>
            <a:ext cx="194100" cy="194100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311" name="Google Shape;2311;p104"/>
          <p:cNvCxnSpPr/>
          <p:nvPr/>
        </p:nvCxnSpPr>
        <p:spPr>
          <a:xfrm flipH="1">
            <a:off x="417449" y="1181950"/>
            <a:ext cx="1359900" cy="1016400"/>
          </a:xfrm>
          <a:prstGeom prst="straightConnector1">
            <a:avLst/>
          </a:prstGeom>
          <a:noFill/>
          <a:ln cap="flat" cmpd="sng" w="28575">
            <a:solidFill>
              <a:srgbClr val="4F7BE8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2312" name="Google Shape;2312;p104"/>
          <p:cNvCxnSpPr/>
          <p:nvPr/>
        </p:nvCxnSpPr>
        <p:spPr>
          <a:xfrm rot="10800000">
            <a:off x="493649" y="2371016"/>
            <a:ext cx="1359900" cy="0"/>
          </a:xfrm>
          <a:prstGeom prst="straightConnector1">
            <a:avLst/>
          </a:prstGeom>
          <a:noFill/>
          <a:ln cap="flat" cmpd="sng" w="28575">
            <a:solidFill>
              <a:srgbClr val="4F7BE8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2313" name="Google Shape;2313;p104"/>
          <p:cNvSpPr txBox="1"/>
          <p:nvPr/>
        </p:nvSpPr>
        <p:spPr>
          <a:xfrm>
            <a:off x="553117" y="1378811"/>
            <a:ext cx="632700" cy="24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1 cm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14" name="Google Shape;2314;p104"/>
          <p:cNvSpPr txBox="1"/>
          <p:nvPr/>
        </p:nvSpPr>
        <p:spPr>
          <a:xfrm flipH="1">
            <a:off x="716545" y="2004555"/>
            <a:ext cx="530400" cy="26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33</a:t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°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315" name="Google Shape;2315;p104"/>
          <p:cNvCxnSpPr/>
          <p:nvPr/>
        </p:nvCxnSpPr>
        <p:spPr>
          <a:xfrm rot="10800000">
            <a:off x="1950014" y="1258161"/>
            <a:ext cx="0" cy="1016400"/>
          </a:xfrm>
          <a:prstGeom prst="straightConnector1">
            <a:avLst/>
          </a:prstGeom>
          <a:noFill/>
          <a:ln cap="flat" cmpd="sng" w="28575">
            <a:solidFill>
              <a:srgbClr val="4F7BE8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2316" name="Google Shape;2316;p104"/>
          <p:cNvSpPr/>
          <p:nvPr/>
        </p:nvSpPr>
        <p:spPr>
          <a:xfrm>
            <a:off x="1967793" y="1591450"/>
            <a:ext cx="1003200" cy="34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accent2"/>
                </a:solidFill>
                <a:latin typeface="Lexend"/>
                <a:ea typeface="Lexend"/>
                <a:cs typeface="Lexend"/>
                <a:sym typeface="Lexend"/>
              </a:rPr>
              <a:t>sin(33°)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17" name="Google Shape;2317;p104"/>
          <p:cNvSpPr/>
          <p:nvPr/>
        </p:nvSpPr>
        <p:spPr>
          <a:xfrm flipH="1">
            <a:off x="2690019" y="1559425"/>
            <a:ext cx="1431300" cy="1431300"/>
          </a:xfrm>
          <a:prstGeom prst="arc">
            <a:avLst>
              <a:gd fmla="val 10771373" name="adj1"/>
              <a:gd fmla="val 13050632" name="adj2"/>
            </a:avLst>
          </a:prstGeom>
          <a:solidFill>
            <a:srgbClr val="EBEDFE"/>
          </a:solidFill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18" name="Google Shape;2318;p104"/>
          <p:cNvSpPr/>
          <p:nvPr/>
        </p:nvSpPr>
        <p:spPr>
          <a:xfrm rot="-5400000">
            <a:off x="3558092" y="1086400"/>
            <a:ext cx="1016400" cy="1359900"/>
          </a:xfrm>
          <a:prstGeom prst="rtTriangle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19" name="Google Shape;2319;p104"/>
          <p:cNvSpPr/>
          <p:nvPr/>
        </p:nvSpPr>
        <p:spPr>
          <a:xfrm>
            <a:off x="4552136" y="2080526"/>
            <a:ext cx="194100" cy="194100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320" name="Google Shape;2320;p104"/>
          <p:cNvCxnSpPr/>
          <p:nvPr/>
        </p:nvCxnSpPr>
        <p:spPr>
          <a:xfrm flipH="1">
            <a:off x="3310142" y="1181950"/>
            <a:ext cx="1359900" cy="1016400"/>
          </a:xfrm>
          <a:prstGeom prst="straightConnector1">
            <a:avLst/>
          </a:prstGeom>
          <a:noFill/>
          <a:ln cap="flat" cmpd="sng" w="28575">
            <a:solidFill>
              <a:srgbClr val="4F7BE8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2321" name="Google Shape;2321;p104"/>
          <p:cNvCxnSpPr/>
          <p:nvPr/>
        </p:nvCxnSpPr>
        <p:spPr>
          <a:xfrm rot="10800000">
            <a:off x="3386342" y="2371016"/>
            <a:ext cx="1359900" cy="0"/>
          </a:xfrm>
          <a:prstGeom prst="straightConnector1">
            <a:avLst/>
          </a:prstGeom>
          <a:noFill/>
          <a:ln cap="flat" cmpd="sng" w="28575">
            <a:solidFill>
              <a:srgbClr val="4F7BE8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2322" name="Google Shape;2322;p104"/>
          <p:cNvSpPr txBox="1"/>
          <p:nvPr/>
        </p:nvSpPr>
        <p:spPr>
          <a:xfrm>
            <a:off x="3445810" y="1378811"/>
            <a:ext cx="632700" cy="24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1 cm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23" name="Google Shape;2323;p104"/>
          <p:cNvSpPr txBox="1"/>
          <p:nvPr/>
        </p:nvSpPr>
        <p:spPr>
          <a:xfrm flipH="1">
            <a:off x="3609239" y="2004555"/>
            <a:ext cx="530400" cy="26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42</a:t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°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324" name="Google Shape;2324;p104"/>
          <p:cNvCxnSpPr/>
          <p:nvPr/>
        </p:nvCxnSpPr>
        <p:spPr>
          <a:xfrm rot="10800000">
            <a:off x="4842708" y="1258161"/>
            <a:ext cx="0" cy="1016400"/>
          </a:xfrm>
          <a:prstGeom prst="straightConnector1">
            <a:avLst/>
          </a:prstGeom>
          <a:noFill/>
          <a:ln cap="flat" cmpd="sng" w="28575">
            <a:solidFill>
              <a:srgbClr val="4F7BE8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2325" name="Google Shape;2325;p104"/>
          <p:cNvSpPr/>
          <p:nvPr/>
        </p:nvSpPr>
        <p:spPr>
          <a:xfrm>
            <a:off x="7488586" y="2080526"/>
            <a:ext cx="194100" cy="194100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326" name="Google Shape;2326;p104"/>
          <p:cNvCxnSpPr/>
          <p:nvPr/>
        </p:nvCxnSpPr>
        <p:spPr>
          <a:xfrm flipH="1">
            <a:off x="6246592" y="1181950"/>
            <a:ext cx="1359900" cy="1016400"/>
          </a:xfrm>
          <a:prstGeom prst="straightConnector1">
            <a:avLst/>
          </a:prstGeom>
          <a:noFill/>
          <a:ln cap="flat" cmpd="sng" w="28575">
            <a:solidFill>
              <a:srgbClr val="4F7BE8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2327" name="Google Shape;2327;p104"/>
          <p:cNvCxnSpPr/>
          <p:nvPr/>
        </p:nvCxnSpPr>
        <p:spPr>
          <a:xfrm rot="10800000">
            <a:off x="6322792" y="2371016"/>
            <a:ext cx="1359900" cy="0"/>
          </a:xfrm>
          <a:prstGeom prst="straightConnector1">
            <a:avLst/>
          </a:prstGeom>
          <a:noFill/>
          <a:ln cap="flat" cmpd="sng" w="28575">
            <a:solidFill>
              <a:srgbClr val="4F7BE8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2328" name="Google Shape;2328;p104"/>
          <p:cNvSpPr txBox="1"/>
          <p:nvPr/>
        </p:nvSpPr>
        <p:spPr>
          <a:xfrm>
            <a:off x="6382260" y="1378811"/>
            <a:ext cx="632700" cy="24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1 cm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329" name="Google Shape;2329;p104"/>
          <p:cNvCxnSpPr/>
          <p:nvPr/>
        </p:nvCxnSpPr>
        <p:spPr>
          <a:xfrm rot="10800000">
            <a:off x="7779158" y="1258161"/>
            <a:ext cx="0" cy="1016400"/>
          </a:xfrm>
          <a:prstGeom prst="straightConnector1">
            <a:avLst/>
          </a:prstGeom>
          <a:noFill/>
          <a:ln cap="flat" cmpd="sng" w="28575">
            <a:solidFill>
              <a:srgbClr val="4F7BE8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2330" name="Google Shape;2330;p104"/>
          <p:cNvSpPr txBox="1"/>
          <p:nvPr/>
        </p:nvSpPr>
        <p:spPr>
          <a:xfrm flipH="1">
            <a:off x="7220539" y="1519383"/>
            <a:ext cx="530400" cy="26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48</a:t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°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31" name="Google Shape;2331;p104"/>
          <p:cNvSpPr/>
          <p:nvPr/>
        </p:nvSpPr>
        <p:spPr>
          <a:xfrm rot="-5400000">
            <a:off x="6494542" y="1086400"/>
            <a:ext cx="1016400" cy="1359900"/>
          </a:xfrm>
          <a:prstGeom prst="rtTriangle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32" name="Google Shape;2332;p104"/>
          <p:cNvSpPr/>
          <p:nvPr/>
        </p:nvSpPr>
        <p:spPr>
          <a:xfrm flipH="1">
            <a:off x="-154406" y="3514675"/>
            <a:ext cx="1431300" cy="1431300"/>
          </a:xfrm>
          <a:prstGeom prst="arc">
            <a:avLst>
              <a:gd fmla="val 10771373" name="adj1"/>
              <a:gd fmla="val 13050632" name="adj2"/>
            </a:avLst>
          </a:prstGeom>
          <a:solidFill>
            <a:srgbClr val="EBEDFE"/>
          </a:solidFill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33" name="Google Shape;2333;p104"/>
          <p:cNvSpPr/>
          <p:nvPr/>
        </p:nvSpPr>
        <p:spPr>
          <a:xfrm rot="-5400000">
            <a:off x="713667" y="3041650"/>
            <a:ext cx="1016400" cy="1359900"/>
          </a:xfrm>
          <a:prstGeom prst="rtTriangle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34" name="Google Shape;2334;p104"/>
          <p:cNvSpPr/>
          <p:nvPr/>
        </p:nvSpPr>
        <p:spPr>
          <a:xfrm>
            <a:off x="1707711" y="4035776"/>
            <a:ext cx="194100" cy="194100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335" name="Google Shape;2335;p104"/>
          <p:cNvCxnSpPr/>
          <p:nvPr/>
        </p:nvCxnSpPr>
        <p:spPr>
          <a:xfrm flipH="1">
            <a:off x="465717" y="3137200"/>
            <a:ext cx="1359900" cy="1016400"/>
          </a:xfrm>
          <a:prstGeom prst="straightConnector1">
            <a:avLst/>
          </a:prstGeom>
          <a:noFill/>
          <a:ln cap="flat" cmpd="sng" w="28575">
            <a:solidFill>
              <a:srgbClr val="4F7BE8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2336" name="Google Shape;2336;p104"/>
          <p:cNvCxnSpPr/>
          <p:nvPr/>
        </p:nvCxnSpPr>
        <p:spPr>
          <a:xfrm rot="10800000">
            <a:off x="541917" y="4326266"/>
            <a:ext cx="1359900" cy="0"/>
          </a:xfrm>
          <a:prstGeom prst="straightConnector1">
            <a:avLst/>
          </a:prstGeom>
          <a:noFill/>
          <a:ln cap="flat" cmpd="sng" w="28575">
            <a:solidFill>
              <a:srgbClr val="4F7BE8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2337" name="Google Shape;2337;p104"/>
          <p:cNvSpPr txBox="1"/>
          <p:nvPr/>
        </p:nvSpPr>
        <p:spPr>
          <a:xfrm>
            <a:off x="465723" y="3334050"/>
            <a:ext cx="768300" cy="24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17 cm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38" name="Google Shape;2338;p104"/>
          <p:cNvSpPr txBox="1"/>
          <p:nvPr/>
        </p:nvSpPr>
        <p:spPr>
          <a:xfrm flipH="1">
            <a:off x="764814" y="3959805"/>
            <a:ext cx="530400" cy="26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42</a:t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°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339" name="Google Shape;2339;p104"/>
          <p:cNvCxnSpPr/>
          <p:nvPr/>
        </p:nvCxnSpPr>
        <p:spPr>
          <a:xfrm rot="10800000">
            <a:off x="1998283" y="3213411"/>
            <a:ext cx="0" cy="1016400"/>
          </a:xfrm>
          <a:prstGeom prst="straightConnector1">
            <a:avLst/>
          </a:prstGeom>
          <a:noFill/>
          <a:ln cap="flat" cmpd="sng" w="28575">
            <a:solidFill>
              <a:srgbClr val="4F7BE8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2340" name="Google Shape;2340;p104"/>
          <p:cNvSpPr/>
          <p:nvPr/>
        </p:nvSpPr>
        <p:spPr>
          <a:xfrm flipH="1">
            <a:off x="3873528" y="4035776"/>
            <a:ext cx="194100" cy="194100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341" name="Google Shape;2341;p104"/>
          <p:cNvCxnSpPr/>
          <p:nvPr/>
        </p:nvCxnSpPr>
        <p:spPr>
          <a:xfrm>
            <a:off x="3873522" y="4326266"/>
            <a:ext cx="1968000" cy="0"/>
          </a:xfrm>
          <a:prstGeom prst="straightConnector1">
            <a:avLst/>
          </a:prstGeom>
          <a:noFill/>
          <a:ln cap="flat" cmpd="sng" w="28575">
            <a:solidFill>
              <a:srgbClr val="4F7BE8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2342" name="Google Shape;2342;p104"/>
          <p:cNvSpPr txBox="1"/>
          <p:nvPr/>
        </p:nvSpPr>
        <p:spPr>
          <a:xfrm>
            <a:off x="4850994" y="3979086"/>
            <a:ext cx="530400" cy="26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17</a:t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°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343" name="Google Shape;2343;p104"/>
          <p:cNvCxnSpPr/>
          <p:nvPr/>
        </p:nvCxnSpPr>
        <p:spPr>
          <a:xfrm rot="10800000">
            <a:off x="3770332" y="3493900"/>
            <a:ext cx="0" cy="744000"/>
          </a:xfrm>
          <a:prstGeom prst="straightConnector1">
            <a:avLst/>
          </a:prstGeom>
          <a:noFill/>
          <a:ln cap="flat" cmpd="sng" w="28575">
            <a:solidFill>
              <a:srgbClr val="4F7BE8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2344" name="Google Shape;2344;p104"/>
          <p:cNvSpPr txBox="1"/>
          <p:nvPr/>
        </p:nvSpPr>
        <p:spPr>
          <a:xfrm>
            <a:off x="4664298" y="3439175"/>
            <a:ext cx="768300" cy="24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42 cm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45" name="Google Shape;2345;p104"/>
          <p:cNvSpPr/>
          <p:nvPr/>
        </p:nvSpPr>
        <p:spPr>
          <a:xfrm>
            <a:off x="7732405" y="3277826"/>
            <a:ext cx="1896300" cy="1896300"/>
          </a:xfrm>
          <a:prstGeom prst="arc">
            <a:avLst>
              <a:gd fmla="val 10771373" name="adj1"/>
              <a:gd fmla="val 12068672" name="adj2"/>
            </a:avLst>
          </a:prstGeom>
          <a:solidFill>
            <a:srgbClr val="EBEDFE"/>
          </a:solidFill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46" name="Google Shape;2346;p104"/>
          <p:cNvSpPr/>
          <p:nvPr/>
        </p:nvSpPr>
        <p:spPr>
          <a:xfrm flipH="1" rot="5400000">
            <a:off x="7349307" y="2866300"/>
            <a:ext cx="735900" cy="1991100"/>
          </a:xfrm>
          <a:prstGeom prst="rtTriangle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47" name="Google Shape;2347;p104"/>
          <p:cNvSpPr/>
          <p:nvPr/>
        </p:nvSpPr>
        <p:spPr>
          <a:xfrm flipH="1">
            <a:off x="6721708" y="4035776"/>
            <a:ext cx="194100" cy="194100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348" name="Google Shape;2348;p104"/>
          <p:cNvCxnSpPr/>
          <p:nvPr/>
        </p:nvCxnSpPr>
        <p:spPr>
          <a:xfrm>
            <a:off x="6721702" y="4326266"/>
            <a:ext cx="1968000" cy="0"/>
          </a:xfrm>
          <a:prstGeom prst="straightConnector1">
            <a:avLst/>
          </a:prstGeom>
          <a:noFill/>
          <a:ln cap="flat" cmpd="sng" w="28575">
            <a:solidFill>
              <a:srgbClr val="4F7BE8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2349" name="Google Shape;2349;p104"/>
          <p:cNvSpPr txBox="1"/>
          <p:nvPr/>
        </p:nvSpPr>
        <p:spPr>
          <a:xfrm>
            <a:off x="7699175" y="3979086"/>
            <a:ext cx="530400" cy="26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17</a:t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°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350" name="Google Shape;2350;p104"/>
          <p:cNvCxnSpPr/>
          <p:nvPr/>
        </p:nvCxnSpPr>
        <p:spPr>
          <a:xfrm rot="10800000">
            <a:off x="6618513" y="3493900"/>
            <a:ext cx="0" cy="744000"/>
          </a:xfrm>
          <a:prstGeom prst="straightConnector1">
            <a:avLst/>
          </a:prstGeom>
          <a:noFill/>
          <a:ln cap="flat" cmpd="sng" w="28575">
            <a:solidFill>
              <a:srgbClr val="4F7BE8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2351" name="Google Shape;2351;p104"/>
          <p:cNvSpPr txBox="1"/>
          <p:nvPr/>
        </p:nvSpPr>
        <p:spPr>
          <a:xfrm>
            <a:off x="7254953" y="4326275"/>
            <a:ext cx="768300" cy="24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42 cm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52" name="Google Shape;2352;p104"/>
          <p:cNvSpPr/>
          <p:nvPr/>
        </p:nvSpPr>
        <p:spPr>
          <a:xfrm flipH="1" rot="5400000">
            <a:off x="4501126" y="2866300"/>
            <a:ext cx="735900" cy="1991100"/>
          </a:xfrm>
          <a:prstGeom prst="rtTriangle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353" name="Google Shape;2353;p104"/>
          <p:cNvCxnSpPr/>
          <p:nvPr/>
        </p:nvCxnSpPr>
        <p:spPr>
          <a:xfrm rot="10800000">
            <a:off x="3922221" y="3397071"/>
            <a:ext cx="1991100" cy="735900"/>
          </a:xfrm>
          <a:prstGeom prst="straightConnector1">
            <a:avLst/>
          </a:prstGeom>
          <a:noFill/>
          <a:ln cap="flat" cmpd="sng" w="28575">
            <a:solidFill>
              <a:srgbClr val="4F7BE8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2354" name="Google Shape;2354;p104"/>
          <p:cNvSpPr txBox="1"/>
          <p:nvPr/>
        </p:nvSpPr>
        <p:spPr>
          <a:xfrm>
            <a:off x="1977650" y="1945650"/>
            <a:ext cx="11784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0.545 cm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cxnSp>
        <p:nvCxnSpPr>
          <p:cNvPr id="2355" name="Google Shape;2355;p104"/>
          <p:cNvCxnSpPr/>
          <p:nvPr/>
        </p:nvCxnSpPr>
        <p:spPr>
          <a:xfrm rot="10800000">
            <a:off x="6763525" y="3397071"/>
            <a:ext cx="1991100" cy="735900"/>
          </a:xfrm>
          <a:prstGeom prst="straightConnector1">
            <a:avLst/>
          </a:prstGeom>
          <a:noFill/>
          <a:ln cap="flat" cmpd="sng" w="28575">
            <a:solidFill>
              <a:srgbClr val="4F7BE8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2356" name="Google Shape;2356;p104"/>
          <p:cNvSpPr txBox="1"/>
          <p:nvPr/>
        </p:nvSpPr>
        <p:spPr>
          <a:xfrm>
            <a:off x="586022" y="4421650"/>
            <a:ext cx="12396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12.633 cm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357" name="Google Shape;2357;p104"/>
          <p:cNvSpPr txBox="1"/>
          <p:nvPr/>
        </p:nvSpPr>
        <p:spPr>
          <a:xfrm>
            <a:off x="2015200" y="3641325"/>
            <a:ext cx="1113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11.375 cm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358" name="Google Shape;2358;p104"/>
          <p:cNvSpPr txBox="1"/>
          <p:nvPr/>
        </p:nvSpPr>
        <p:spPr>
          <a:xfrm>
            <a:off x="3417513" y="3007450"/>
            <a:ext cx="1290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12.280 cm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359" name="Google Shape;2359;p104"/>
          <p:cNvSpPr txBox="1"/>
          <p:nvPr/>
        </p:nvSpPr>
        <p:spPr>
          <a:xfrm>
            <a:off x="4143601" y="4361400"/>
            <a:ext cx="1398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40.165 cm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cxnSp>
        <p:nvCxnSpPr>
          <p:cNvPr id="2360" name="Google Shape;2360;p104"/>
          <p:cNvCxnSpPr/>
          <p:nvPr/>
        </p:nvCxnSpPr>
        <p:spPr>
          <a:xfrm>
            <a:off x="3619500" y="3344325"/>
            <a:ext cx="152400" cy="517500"/>
          </a:xfrm>
          <a:prstGeom prst="straightConnector1">
            <a:avLst/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361" name="Google Shape;2361;p104"/>
          <p:cNvSpPr txBox="1"/>
          <p:nvPr/>
        </p:nvSpPr>
        <p:spPr>
          <a:xfrm>
            <a:off x="6202951" y="3007450"/>
            <a:ext cx="1359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12.841 cm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362" name="Google Shape;2362;p104"/>
          <p:cNvSpPr txBox="1"/>
          <p:nvPr/>
        </p:nvSpPr>
        <p:spPr>
          <a:xfrm>
            <a:off x="7527956" y="3411100"/>
            <a:ext cx="12012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43.919 cm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363" name="Google Shape;2363;p104"/>
          <p:cNvSpPr txBox="1"/>
          <p:nvPr/>
        </p:nvSpPr>
        <p:spPr>
          <a:xfrm>
            <a:off x="6331200" y="2408075"/>
            <a:ext cx="1431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0.743 cm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364" name="Google Shape;2364;p104"/>
          <p:cNvSpPr txBox="1"/>
          <p:nvPr/>
        </p:nvSpPr>
        <p:spPr>
          <a:xfrm>
            <a:off x="7785653" y="1627750"/>
            <a:ext cx="1113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0.669 cm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cxnSp>
        <p:nvCxnSpPr>
          <p:cNvPr id="2365" name="Google Shape;2365;p104"/>
          <p:cNvCxnSpPr/>
          <p:nvPr/>
        </p:nvCxnSpPr>
        <p:spPr>
          <a:xfrm>
            <a:off x="6464300" y="3331625"/>
            <a:ext cx="156000" cy="538200"/>
          </a:xfrm>
          <a:prstGeom prst="straightConnector1">
            <a:avLst/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366" name="Google Shape;2366;p104"/>
          <p:cNvSpPr txBox="1"/>
          <p:nvPr/>
        </p:nvSpPr>
        <p:spPr>
          <a:xfrm>
            <a:off x="324000" y="1059550"/>
            <a:ext cx="265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a)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67" name="Google Shape;2367;p104"/>
          <p:cNvSpPr txBox="1"/>
          <p:nvPr/>
        </p:nvSpPr>
        <p:spPr>
          <a:xfrm>
            <a:off x="3263463" y="1059550"/>
            <a:ext cx="265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b)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68" name="Google Shape;2368;p104"/>
          <p:cNvSpPr txBox="1"/>
          <p:nvPr/>
        </p:nvSpPr>
        <p:spPr>
          <a:xfrm>
            <a:off x="6091688" y="1059550"/>
            <a:ext cx="265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c)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69" name="Google Shape;2369;p104"/>
          <p:cNvSpPr txBox="1"/>
          <p:nvPr/>
        </p:nvSpPr>
        <p:spPr>
          <a:xfrm>
            <a:off x="324000" y="2947813"/>
            <a:ext cx="265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d)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70" name="Google Shape;2370;p104"/>
          <p:cNvSpPr txBox="1"/>
          <p:nvPr/>
        </p:nvSpPr>
        <p:spPr>
          <a:xfrm>
            <a:off x="3263463" y="2947813"/>
            <a:ext cx="265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e)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71" name="Google Shape;2371;p104"/>
          <p:cNvSpPr txBox="1"/>
          <p:nvPr/>
        </p:nvSpPr>
        <p:spPr>
          <a:xfrm>
            <a:off x="6091688" y="2947813"/>
            <a:ext cx="2658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f)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372" name="Google Shape;2372;p104"/>
          <p:cNvCxnSpPr/>
          <p:nvPr/>
        </p:nvCxnSpPr>
        <p:spPr>
          <a:xfrm>
            <a:off x="391400" y="2859450"/>
            <a:ext cx="8420100" cy="19200"/>
          </a:xfrm>
          <a:prstGeom prst="straightConnector1">
            <a:avLst/>
          </a:prstGeom>
          <a:noFill/>
          <a:ln cap="flat" cmpd="sng" w="38100">
            <a:solidFill>
              <a:schemeClr val="accent3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76" name="Shape 2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7" name="Google Shape;2377;p105"/>
          <p:cNvSpPr txBox="1"/>
          <p:nvPr/>
        </p:nvSpPr>
        <p:spPr>
          <a:xfrm>
            <a:off x="324000" y="651850"/>
            <a:ext cx="8496000" cy="402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Dhererka dhinac kasta oo ka soo horjeeda ama ku xiga xagal (θ°) oo ku jira saddex-xagal quman (right-angled triangle) oo ka yimid goobada cutubka (unit circle) waxaa laga heli karaa iyadoo la isticmaalayo shaxda qiimaha trig (trig values) oo ay ku jiraan sine (sine) iyo cosine (cosine).</a:t>
            </a:r>
            <a:r>
              <a:rPr i="1"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Dhererka dhinac kasta oo ka soo horjeeda ama ku xiga xagal (θ°) oo ku jira saddex-xagal quman (right-angled triangle) kasta waxaa laga heli karaa iyadoo la tixgelinayo saddex-xagal la mid ah (similar triangle) oo ka yimid goobada cutubka (unit circle).</a:t>
            </a:r>
            <a:r>
              <a:rPr i="1"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Dhererka dhinaca ka soo horjeeda xagal kasta (θ°) oo ku jira saddex-xagal quman (right-angled triangle) wuxuu la mid yahay h × sin(θ°).</a:t>
            </a:r>
            <a:r>
              <a:rPr i="1"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i="1" lang="en-GB" sz="11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i="1"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Dhererka dhinaca ku xiga xagal kasta (θ°) iyo xagasha quman (right-angle) ee saddex-xagal (triangle) wuxuu la mid yahay h × cos(θ°).</a:t>
            </a:r>
            <a:r>
              <a:rPr i="1"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i="1" lang="en-GB" sz="11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i="1"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Dhererka sin(θ°) iyo cos(θ°) (xagal kasta θ°) waxaa laga heli karaa iyadoo la isticmaalayo xisaabiyaha (calculator).</a:t>
            </a:r>
            <a:r>
              <a:rPr lang="en-GB" sz="11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i="1"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i="1"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i="1"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78" name="Google Shape;2378;p105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Saamiyada Sine iyo Cosine (Sine and cosine ratios)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ak theme - September 2023">
  <a:themeElements>
    <a:clrScheme name="Simple Light">
      <a:dk1>
        <a:srgbClr val="000000"/>
      </a:dk1>
      <a:lt1>
        <a:srgbClr val="FFFFFF"/>
      </a:lt1>
      <a:dk2>
        <a:srgbClr val="808080"/>
      </a:dk2>
      <a:lt2>
        <a:srgbClr val="F0F0F0"/>
      </a:lt2>
      <a:accent1>
        <a:srgbClr val="EBEDFE"/>
      </a:accent1>
      <a:accent2>
        <a:srgbClr val="374CF1"/>
      </a:accent2>
      <a:accent3>
        <a:srgbClr val="2563EB"/>
      </a:accent3>
      <a:accent4>
        <a:srgbClr val="4F7BE8"/>
      </a:accent4>
      <a:accent5>
        <a:srgbClr val="0B5FA5"/>
      </a:accent5>
      <a:accent6>
        <a:srgbClr val="1D4ED8"/>
      </a:accent6>
      <a:hlink>
        <a:srgbClr val="374CF1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