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9075A96-6083-46D3-ADD6-5333C7A4FEF7}">
  <a:tblStyle styleId="{A9075A96-6083-46D3-ADD6-5333C7A4FEF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0" name="Google Shape;750;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6" name="Google Shape;756;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0b7d18602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30b7d18602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2b759fbe1a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g2b759fbe1a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2b6ee246493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g2b6ee246493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b569c4f2a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2b569c4f2a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g2b569c4f2a4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9" name="Google Shape;819;g2b569c4f2a4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6" name="Shape 826"/>
        <p:cNvGrpSpPr/>
        <p:nvPr/>
      </p:nvGrpSpPr>
      <p:grpSpPr>
        <a:xfrm>
          <a:off x="0" y="0"/>
          <a:ext cx="0" cy="0"/>
          <a:chOff x="0" y="0"/>
          <a:chExt cx="0" cy="0"/>
        </a:xfrm>
      </p:grpSpPr>
      <p:sp>
        <p:nvSpPr>
          <p:cNvPr id="827" name="Google Shape;827;g2b569c4f2a4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8" name="Google Shape;828;g2b569c4f2a4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2b569c4f2a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2b569c4f2a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b569c4f2a4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b569c4f2a4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b569c4f2a4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b569c4f2a4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b569c4f2a4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b569c4f2a4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g2b569c4f2a4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0" name="Google Shape;880;g2b569c4f2a4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2b569c4f2a4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g2b569c4f2a4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2b569c4f2a4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2b569c4f2a4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b569c4f2a4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b569c4f2a4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b569c4f2a4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b569c4f2a4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b569c4f2a4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b569c4f2a4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2b569c4f2a4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1" name="Google Shape;941;g2b569c4f2a4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0" name="Shape 950"/>
        <p:cNvGrpSpPr/>
        <p:nvPr/>
      </p:nvGrpSpPr>
      <p:grpSpPr>
        <a:xfrm>
          <a:off x="0" y="0"/>
          <a:ext cx="0" cy="0"/>
          <a:chOff x="0" y="0"/>
          <a:chExt cx="0" cy="0"/>
        </a:xfrm>
      </p:grpSpPr>
      <p:sp>
        <p:nvSpPr>
          <p:cNvPr id="951" name="Google Shape;951;g2b569c4f2a4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2" name="Google Shape;952;g2b569c4f2a4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b569c4f2a4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b569c4f2a4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g2b569c4f2a4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1" name="Google Shape;971;g2b569c4f2a4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b765ec74d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2b765ec74d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1" name="Shape 981"/>
        <p:cNvGrpSpPr/>
        <p:nvPr/>
      </p:nvGrpSpPr>
      <p:grpSpPr>
        <a:xfrm>
          <a:off x="0" y="0"/>
          <a:ext cx="0" cy="0"/>
          <a:chOff x="0" y="0"/>
          <a:chExt cx="0" cy="0"/>
        </a:xfrm>
      </p:grpSpPr>
      <p:sp>
        <p:nvSpPr>
          <p:cNvPr id="982" name="Google Shape;982;g2b569c4f2a4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3" name="Google Shape;983;g2b569c4f2a4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2b569c4f2a4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2b569c4f2a4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2b569c4f2a4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8" name="Google Shape;1008;g2b569c4f2a4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b569c4f2a4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b569c4f2a4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2b569c4f2a4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2b569c4f2a4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b569c4f2a4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b569c4f2a4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0" name="Shape 1070"/>
        <p:cNvGrpSpPr/>
        <p:nvPr/>
      </p:nvGrpSpPr>
      <p:grpSpPr>
        <a:xfrm>
          <a:off x="0" y="0"/>
          <a:ext cx="0" cy="0"/>
          <a:chOff x="0" y="0"/>
          <a:chExt cx="0" cy="0"/>
        </a:xfrm>
      </p:grpSpPr>
      <p:sp>
        <p:nvSpPr>
          <p:cNvPr id="1071" name="Google Shape;1071;g2b6ee24649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2" name="Google Shape;1072;g2b6ee24649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2b6ee246493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2b6ee246493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4" name="Shape 1094"/>
        <p:cNvGrpSpPr/>
        <p:nvPr/>
      </p:nvGrpSpPr>
      <p:grpSpPr>
        <a:xfrm>
          <a:off x="0" y="0"/>
          <a:ext cx="0" cy="0"/>
          <a:chOff x="0" y="0"/>
          <a:chExt cx="0" cy="0"/>
        </a:xfrm>
      </p:grpSpPr>
      <p:sp>
        <p:nvSpPr>
          <p:cNvPr id="1095" name="Google Shape;1095;g2b6ee246493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6" name="Google Shape;1096;g2b6ee246493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4.png"/><Relationship Id="rId4" Type="http://schemas.openxmlformats.org/officeDocument/2006/relationships/image" Target="../media/image13.png"/><Relationship Id="rId5" Type="http://schemas.openxmlformats.org/officeDocument/2006/relationships/image" Target="../media/image1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5.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17.pn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19.png"/><Relationship Id="rId7"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43.png"/><Relationship Id="rId5" Type="http://schemas.openxmlformats.org/officeDocument/2006/relationships/image" Target="../media/image26.png"/><Relationship Id="rId6" Type="http://schemas.openxmlformats.org/officeDocument/2006/relationships/image" Target="../media/image29.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43.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9.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43.png"/><Relationship Id="rId4" Type="http://schemas.openxmlformats.org/officeDocument/2006/relationships/image" Target="../media/image31.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9.png"/><Relationship Id="rId10" Type="http://schemas.openxmlformats.org/officeDocument/2006/relationships/image" Target="../media/image35.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37.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6.png"/><Relationship Id="rId4" Type="http://schemas.openxmlformats.org/officeDocument/2006/relationships/image" Target="../media/image42.png"/><Relationship Id="rId5" Type="http://schemas.openxmlformats.org/officeDocument/2006/relationships/image" Target="../media/image4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5.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5.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5.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 Id="rId4" Type="http://schemas.openxmlformats.org/officeDocument/2006/relationships/image" Target="../media/image4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4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7 Ground rules">
  <p:cSld name="CUSTOM_3_1_2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Ground rules</a:t>
            </a:r>
            <a:endParaRPr b="0" i="0" sz="2000" u="none" cap="none" strike="noStrike">
              <a:solidFill>
                <a:schemeClr val="dk1"/>
              </a:solidFill>
              <a:latin typeface="Calibri"/>
              <a:ea typeface="Calibri"/>
              <a:cs typeface="Calibri"/>
              <a:sym typeface="Calibri"/>
            </a:endParaRPr>
          </a:p>
        </p:txBody>
      </p:sp>
      <p:sp>
        <p:nvSpPr>
          <p:cNvPr id="746" name="Google Shape;746;p62"/>
          <p:cNvSpPr txBox="1"/>
          <p:nvPr>
            <p:ph idx="1" type="body"/>
          </p:nvPr>
        </p:nvSpPr>
        <p:spPr>
          <a:xfrm>
            <a:off x="324000" y="927600"/>
            <a:ext cx="8113800" cy="3740400"/>
          </a:xfrm>
          <a:prstGeom prst="rect">
            <a:avLst/>
          </a:prstGeom>
        </p:spPr>
        <p:txBody>
          <a:bodyPr anchorCtr="0" anchor="t" bIns="0" lIns="0" spcFirstLastPara="1" rIns="0" wrap="square" tIns="0">
            <a:noAutofit/>
          </a:bodyPr>
          <a:lstStyle>
            <a:lvl1pPr indent="-368300" lvl="0" marL="45720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a:spcBef>
                <a:spcPts val="1000"/>
              </a:spcBef>
              <a:spcAft>
                <a:spcPts val="0"/>
              </a:spcAft>
              <a:buSzPts val="2200"/>
              <a:buFont typeface="Lexend"/>
              <a:buChar char="–"/>
              <a:defRPr sz="2200">
                <a:latin typeface="Lexend"/>
                <a:ea typeface="Lexend"/>
                <a:cs typeface="Lexend"/>
                <a:sym typeface="Lexend"/>
              </a:defRPr>
            </a:lvl2pPr>
            <a:lvl3pPr indent="-355600" lvl="2" marL="1371600">
              <a:spcBef>
                <a:spcPts val="1000"/>
              </a:spcBef>
              <a:spcAft>
                <a:spcPts val="0"/>
              </a:spcAft>
              <a:buSzPts val="2000"/>
              <a:buFont typeface="Lexend"/>
              <a:buChar char="–"/>
              <a:defRPr>
                <a:latin typeface="Lexend"/>
                <a:ea typeface="Lexend"/>
                <a:cs typeface="Lexend"/>
                <a:sym typeface="Lexend"/>
              </a:defRPr>
            </a:lvl3pPr>
            <a:lvl4pPr indent="-368300" lvl="3" marL="1828800">
              <a:spcBef>
                <a:spcPts val="800"/>
              </a:spcBef>
              <a:spcAft>
                <a:spcPts val="0"/>
              </a:spcAft>
              <a:buSzPts val="2200"/>
              <a:buFont typeface="Lexend"/>
              <a:buChar char="–"/>
              <a:defRPr sz="2200">
                <a:latin typeface="Lexend"/>
                <a:ea typeface="Lexend"/>
                <a:cs typeface="Lexend"/>
                <a:sym typeface="Lexend"/>
              </a:defRPr>
            </a:lvl4pPr>
            <a:lvl5pPr indent="-342900" lvl="4" marL="2286000">
              <a:spcBef>
                <a:spcPts val="800"/>
              </a:spcBef>
              <a:spcAft>
                <a:spcPts val="0"/>
              </a:spcAft>
              <a:buSzPts val="1800"/>
              <a:buFont typeface="Lexend"/>
              <a:buChar char="–"/>
              <a:defRPr>
                <a:latin typeface="Lexend"/>
                <a:ea typeface="Lexend"/>
                <a:cs typeface="Lexend"/>
                <a:sym typeface="Lexend"/>
              </a:defRPr>
            </a:lvl5pPr>
            <a:lvl6pPr indent="-342900" lvl="5" marL="2743200">
              <a:spcBef>
                <a:spcPts val="600"/>
              </a:spcBef>
              <a:spcAft>
                <a:spcPts val="0"/>
              </a:spcAft>
              <a:buSzPts val="1800"/>
              <a:buFont typeface="Lexend"/>
              <a:buChar char="–"/>
              <a:defRPr sz="1800">
                <a:latin typeface="Lexend"/>
                <a:ea typeface="Lexend"/>
                <a:cs typeface="Lexend"/>
                <a:sym typeface="Lexend"/>
              </a:defRPr>
            </a:lvl6pPr>
            <a:lvl7pPr indent="-342900" lvl="6" marL="3200400">
              <a:spcBef>
                <a:spcPts val="600"/>
              </a:spcBef>
              <a:spcAft>
                <a:spcPts val="0"/>
              </a:spcAft>
              <a:buSzPts val="1800"/>
              <a:buFont typeface="Lexend"/>
              <a:buChar char="–"/>
              <a:defRPr>
                <a:latin typeface="Lexend"/>
                <a:ea typeface="Lexend"/>
                <a:cs typeface="Lexend"/>
                <a:sym typeface="Lexend"/>
              </a:defRPr>
            </a:lvl7pPr>
            <a:lvl8pPr indent="-342900" lvl="7" marL="3657600">
              <a:spcBef>
                <a:spcPts val="400"/>
              </a:spcBef>
              <a:spcAft>
                <a:spcPts val="0"/>
              </a:spcAft>
              <a:buSzPts val="1800"/>
              <a:buFont typeface="Lexend"/>
              <a:buChar char="–"/>
              <a:defRPr>
                <a:latin typeface="Lexend"/>
                <a:ea typeface="Lexend"/>
                <a:cs typeface="Lexend"/>
                <a:sym typeface="Lexend"/>
              </a:defRPr>
            </a:lvl8pPr>
            <a:lvl9pPr indent="-342900" lvl="8" marL="4114800">
              <a:spcBef>
                <a:spcPts val="400"/>
              </a:spcBef>
              <a:spcAft>
                <a:spcPts val="200"/>
              </a:spcAft>
              <a:buSzPts val="1800"/>
              <a:buFont typeface="Lexend"/>
              <a:buChar char="–"/>
              <a:defRPr>
                <a:latin typeface="Lexend"/>
                <a:ea typeface="Lexend"/>
                <a:cs typeface="Lexend"/>
                <a:sym typeface="Lexend"/>
              </a:defRPr>
            </a:lvl9pPr>
          </a:lstStyle>
          <a:p/>
        </p:txBody>
      </p:sp>
      <p:sp>
        <p:nvSpPr>
          <p:cNvPr id="747" name="Google Shape;747;p62"/>
          <p:cNvSpPr txBox="1"/>
          <p:nvPr>
            <p:ph idx="2" type="body"/>
          </p:nvPr>
        </p:nvSpPr>
        <p:spPr>
          <a:xfrm>
            <a:off x="324000" y="4748400"/>
            <a:ext cx="8149500" cy="283500"/>
          </a:xfrm>
          <a:prstGeom prst="rect">
            <a:avLst/>
          </a:prstGeom>
        </p:spPr>
        <p:txBody>
          <a:bodyPr anchorCtr="0" anchor="t" bIns="0" lIns="0" spcFirstLastPara="1" rIns="0" wrap="square" tIns="0">
            <a:no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3.xml"/><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56.png"/><Relationship Id="rId8" Type="http://schemas.openxmlformats.org/officeDocument/2006/relationships/image" Target="../media/image57.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28.png"/><Relationship Id="rId12" Type="http://schemas.openxmlformats.org/officeDocument/2006/relationships/image" Target="../media/image41.png"/><Relationship Id="rId13" Type="http://schemas.openxmlformats.org/officeDocument/2006/relationships/image" Target="../media/image48.png"/><Relationship Id="rId14" Type="http://schemas.openxmlformats.org/officeDocument/2006/relationships/image" Target="../media/image4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 Id="rId3" Type="http://schemas.openxmlformats.org/officeDocument/2006/relationships/image" Target="../media/image5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6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6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63.jpg"/><Relationship Id="rId4" Type="http://schemas.openxmlformats.org/officeDocument/2006/relationships/image" Target="../media/image64.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6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3.xml"/><Relationship Id="rId3" Type="http://schemas.openxmlformats.org/officeDocument/2006/relationships/image" Target="../media/image6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4.xml"/><Relationship Id="rId3" Type="http://schemas.openxmlformats.org/officeDocument/2006/relationships/image" Target="../media/image6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5.xml"/><Relationship Id="rId3" Type="http://schemas.openxmlformats.org/officeDocument/2006/relationships/image" Target="../media/image6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6.xml"/><Relationship Id="rId3" Type="http://schemas.openxmlformats.org/officeDocument/2006/relationships/image" Target="../media/image6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69.jp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7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 Id="rId3" Type="http://schemas.openxmlformats.org/officeDocument/2006/relationships/image" Target="../media/image67.jpg"/><Relationship Id="rId4" Type="http://schemas.openxmlformats.org/officeDocument/2006/relationships/image" Target="../media/image6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1.xml"/><Relationship Id="rId3" Type="http://schemas.openxmlformats.org/officeDocument/2006/relationships/image" Target="../media/image6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 Id="rId3" Type="http://schemas.openxmlformats.org/officeDocument/2006/relationships/image" Target="../media/image71.png"/><Relationship Id="rId4" Type="http://schemas.openxmlformats.org/officeDocument/2006/relationships/image" Target="../media/image7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 Id="rId3" Type="http://schemas.openxmlformats.org/officeDocument/2006/relationships/image" Target="../media/image7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75.png"/><Relationship Id="rId4" Type="http://schemas.openxmlformats.org/officeDocument/2006/relationships/image" Target="../media/image77.jpg"/><Relationship Id="rId5" Type="http://schemas.openxmlformats.org/officeDocument/2006/relationships/image" Target="../media/image7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79.png"/><Relationship Id="rId4" Type="http://schemas.openxmlformats.org/officeDocument/2006/relationships/image" Target="../media/image7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7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1.xml"/><Relationship Id="rId3"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32.xml"/><Relationship Id="rId3" Type="http://schemas.openxmlformats.org/officeDocument/2006/relationships/image" Target="../media/image54.png"/><Relationship Id="rId4" Type="http://schemas.openxmlformats.org/officeDocument/2006/relationships/image" Target="../media/image53.png"/><Relationship Id="rId5" Type="http://schemas.openxmlformats.org/officeDocument/2006/relationships/image" Target="../media/image57.png"/><Relationship Id="rId6" Type="http://schemas.openxmlformats.org/officeDocument/2006/relationships/image" Target="../media/image28.png"/><Relationship Id="rId7" Type="http://schemas.openxmlformats.org/officeDocument/2006/relationships/image" Target="../media/image32.png"/><Relationship Id="rId8" Type="http://schemas.openxmlformats.org/officeDocument/2006/relationships/image" Target="../media/image34.png"/><Relationship Id="rId9" Type="http://schemas.openxmlformats.org/officeDocument/2006/relationships/image" Target="../media/image33.png"/><Relationship Id="rId10" Type="http://schemas.openxmlformats.org/officeDocument/2006/relationships/image" Target="../media/image48.png"/><Relationship Id="rId11" Type="http://schemas.openxmlformats.org/officeDocument/2006/relationships/image" Target="../media/image4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3.xml"/><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32.png"/><Relationship Id="rId6" Type="http://schemas.openxmlformats.org/officeDocument/2006/relationships/image" Target="../media/image28.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41.png"/><Relationship Id="rId10"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Sigaar</a:t>
            </a:r>
            <a:endParaRPr/>
          </a:p>
        </p:txBody>
      </p:sp>
      <p:sp>
        <p:nvSpPr>
          <p:cNvPr id="753" name="Google Shape;753;p6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Cudurrada iyo daroogada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7" name="Shape 757"/>
        <p:cNvGrpSpPr/>
        <p:nvPr/>
      </p:nvGrpSpPr>
      <p:grpSpPr>
        <a:xfrm>
          <a:off x="0" y="0"/>
          <a:ext cx="0" cy="0"/>
          <a:chOff x="0" y="0"/>
          <a:chExt cx="0" cy="0"/>
        </a:xfrm>
      </p:grpSpPr>
      <p:sp>
        <p:nvSpPr>
          <p:cNvPr id="758" name="Google Shape;758;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grpSp>
        <p:nvGrpSpPr>
          <p:cNvPr id="763" name="Google Shape;763;p65"/>
          <p:cNvGrpSpPr/>
          <p:nvPr/>
        </p:nvGrpSpPr>
        <p:grpSpPr>
          <a:xfrm>
            <a:off x="55778" y="2478149"/>
            <a:ext cx="1111200" cy="1220850"/>
            <a:chOff x="131978" y="2401949"/>
            <a:chExt cx="1111200" cy="1220850"/>
          </a:xfrm>
        </p:grpSpPr>
        <p:pic>
          <p:nvPicPr>
            <p:cNvPr id="764" name="Google Shape;764;p65"/>
            <p:cNvPicPr preferRelativeResize="0"/>
            <p:nvPr/>
          </p:nvPicPr>
          <p:blipFill>
            <a:blip r:embed="rId12">
              <a:alphaModFix/>
            </a:blip>
            <a:stretch>
              <a:fillRect/>
            </a:stretch>
          </p:blipFill>
          <p:spPr>
            <a:xfrm>
              <a:off x="323999" y="2401949"/>
              <a:ext cx="727175" cy="952373"/>
            </a:xfrm>
            <a:prstGeom prst="rect">
              <a:avLst/>
            </a:prstGeom>
            <a:noFill/>
            <a:ln>
              <a:noFill/>
            </a:ln>
          </p:spPr>
        </p:pic>
        <p:sp>
          <p:nvSpPr>
            <p:cNvPr id="765" name="Google Shape;765;p65"/>
            <p:cNvSpPr txBox="1"/>
            <p:nvPr/>
          </p:nvSpPr>
          <p:spPr>
            <a:xfrm>
              <a:off x="131978" y="3239999"/>
              <a:ext cx="1111200" cy="3828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Layla</a:t>
              </a:r>
              <a:endParaRPr sz="1800">
                <a:latin typeface="Lexend"/>
                <a:ea typeface="Lexend"/>
                <a:cs typeface="Lexend"/>
                <a:sym typeface="Lexend"/>
              </a:endParaRPr>
            </a:p>
          </p:txBody>
        </p:sp>
      </p:grpSp>
      <p:grpSp>
        <p:nvGrpSpPr>
          <p:cNvPr id="766" name="Google Shape;766;p65"/>
          <p:cNvGrpSpPr/>
          <p:nvPr/>
        </p:nvGrpSpPr>
        <p:grpSpPr>
          <a:xfrm>
            <a:off x="6572647" y="4017000"/>
            <a:ext cx="1608478" cy="941300"/>
            <a:chOff x="6949647" y="3940800"/>
            <a:chExt cx="1608478" cy="941300"/>
          </a:xfrm>
        </p:grpSpPr>
        <p:pic>
          <p:nvPicPr>
            <p:cNvPr id="767" name="Google Shape;767;p65"/>
            <p:cNvPicPr preferRelativeResize="0"/>
            <p:nvPr/>
          </p:nvPicPr>
          <p:blipFill>
            <a:blip r:embed="rId13">
              <a:alphaModFix/>
            </a:blip>
            <a:stretch>
              <a:fillRect/>
            </a:stretch>
          </p:blipFill>
          <p:spPr>
            <a:xfrm>
              <a:off x="7632524" y="3940800"/>
              <a:ext cx="925601" cy="895751"/>
            </a:xfrm>
            <a:prstGeom prst="rect">
              <a:avLst/>
            </a:prstGeom>
            <a:noFill/>
            <a:ln>
              <a:noFill/>
            </a:ln>
          </p:spPr>
        </p:pic>
        <p:sp>
          <p:nvSpPr>
            <p:cNvPr id="768" name="Google Shape;768;p65"/>
            <p:cNvSpPr txBox="1"/>
            <p:nvPr/>
          </p:nvSpPr>
          <p:spPr>
            <a:xfrm>
              <a:off x="6949647" y="4437500"/>
              <a:ext cx="866700" cy="4446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Isra</a:t>
              </a:r>
              <a:endParaRPr b="1" sz="1800">
                <a:latin typeface="Lexend"/>
                <a:ea typeface="Lexend"/>
                <a:cs typeface="Lexend"/>
                <a:sym typeface="Lexend"/>
              </a:endParaRPr>
            </a:p>
          </p:txBody>
        </p:sp>
      </p:grpSp>
      <p:grpSp>
        <p:nvGrpSpPr>
          <p:cNvPr id="769" name="Google Shape;769;p65"/>
          <p:cNvGrpSpPr/>
          <p:nvPr/>
        </p:nvGrpSpPr>
        <p:grpSpPr>
          <a:xfrm>
            <a:off x="7837024" y="2727474"/>
            <a:ext cx="1230900" cy="1384276"/>
            <a:chOff x="7818049" y="2586124"/>
            <a:chExt cx="1230900" cy="1384276"/>
          </a:xfrm>
        </p:grpSpPr>
        <p:pic>
          <p:nvPicPr>
            <p:cNvPr id="770" name="Google Shape;770;p65"/>
            <p:cNvPicPr preferRelativeResize="0"/>
            <p:nvPr/>
          </p:nvPicPr>
          <p:blipFill>
            <a:blip r:embed="rId13">
              <a:alphaModFix/>
            </a:blip>
            <a:stretch>
              <a:fillRect/>
            </a:stretch>
          </p:blipFill>
          <p:spPr>
            <a:xfrm>
              <a:off x="8088887" y="2586124"/>
              <a:ext cx="788350" cy="1016564"/>
            </a:xfrm>
            <a:prstGeom prst="rect">
              <a:avLst/>
            </a:prstGeom>
            <a:noFill/>
            <a:ln>
              <a:noFill/>
            </a:ln>
          </p:spPr>
        </p:pic>
        <p:sp>
          <p:nvSpPr>
            <p:cNvPr id="771" name="Google Shape;771;p65"/>
            <p:cNvSpPr txBox="1"/>
            <p:nvPr/>
          </p:nvSpPr>
          <p:spPr>
            <a:xfrm>
              <a:off x="7818049" y="3525800"/>
              <a:ext cx="1230900" cy="4446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Cali</a:t>
              </a:r>
              <a:endParaRPr b="1" sz="1800">
                <a:latin typeface="Lexend"/>
                <a:ea typeface="Lexend"/>
                <a:cs typeface="Lexend"/>
                <a:sym typeface="Lexend"/>
              </a:endParaRPr>
            </a:p>
          </p:txBody>
        </p:sp>
      </p:grpSp>
      <p:grpSp>
        <p:nvGrpSpPr>
          <p:cNvPr id="772" name="Google Shape;772;p65"/>
          <p:cNvGrpSpPr/>
          <p:nvPr/>
        </p:nvGrpSpPr>
        <p:grpSpPr>
          <a:xfrm>
            <a:off x="400188" y="3921825"/>
            <a:ext cx="1822328" cy="1082598"/>
            <a:chOff x="635638" y="3864600"/>
            <a:chExt cx="1822328" cy="1082598"/>
          </a:xfrm>
        </p:grpSpPr>
        <p:pic>
          <p:nvPicPr>
            <p:cNvPr id="773" name="Google Shape;773;p65"/>
            <p:cNvPicPr preferRelativeResize="0"/>
            <p:nvPr/>
          </p:nvPicPr>
          <p:blipFill>
            <a:blip r:embed="rId14">
              <a:alphaModFix/>
            </a:blip>
            <a:stretch>
              <a:fillRect/>
            </a:stretch>
          </p:blipFill>
          <p:spPr>
            <a:xfrm>
              <a:off x="635638" y="3864600"/>
              <a:ext cx="727175" cy="895749"/>
            </a:xfrm>
            <a:prstGeom prst="rect">
              <a:avLst/>
            </a:prstGeom>
            <a:noFill/>
            <a:ln>
              <a:noFill/>
            </a:ln>
          </p:spPr>
        </p:pic>
        <p:sp>
          <p:nvSpPr>
            <p:cNvPr id="774" name="Google Shape;774;p65"/>
            <p:cNvSpPr txBox="1"/>
            <p:nvPr/>
          </p:nvSpPr>
          <p:spPr>
            <a:xfrm>
              <a:off x="800766" y="4361298"/>
              <a:ext cx="1657200" cy="585900"/>
            </a:xfrm>
            <a:prstGeom prst="rect">
              <a:avLst/>
            </a:prstGeom>
            <a:noFill/>
            <a:ln>
              <a:noFill/>
            </a:ln>
          </p:spPr>
          <p:txBody>
            <a:bodyPr anchorCtr="0" anchor="ctr" bIns="91425" lIns="91425" spcFirstLastPara="1" rIns="91425" wrap="none" tIns="91425">
              <a:noAutofit/>
            </a:bodyPr>
            <a:lstStyle/>
            <a:p>
              <a:pPr indent="0" lvl="0" marL="0" rtl="0" algn="ctr">
                <a:lnSpc>
                  <a:spcPct val="115000"/>
                </a:lnSpc>
                <a:spcBef>
                  <a:spcPts val="0"/>
                </a:spcBef>
                <a:spcAft>
                  <a:spcPts val="0"/>
                </a:spcAft>
                <a:buNone/>
              </a:pPr>
              <a:r>
                <a:rPr lang="en-GB" sz="1800">
                  <a:latin typeface="Lexend"/>
                  <a:ea typeface="Lexend"/>
                  <a:cs typeface="Lexend"/>
                  <a:sym typeface="Lexend"/>
                </a:rPr>
                <a:t>Yacquub</a:t>
              </a:r>
              <a:endParaRPr b="1" sz="1800">
                <a:latin typeface="Lexend"/>
                <a:ea typeface="Lexend"/>
                <a:cs typeface="Lexend"/>
                <a:sym typeface="Lexend"/>
              </a:endParaRPr>
            </a:p>
          </p:txBody>
        </p:sp>
      </p:grpSp>
      <p:pic>
        <p:nvPicPr>
          <p:cNvPr id="775" name="Google Shape;775;p65"/>
          <p:cNvPicPr preferRelativeResize="0"/>
          <p:nvPr/>
        </p:nvPicPr>
        <p:blipFill>
          <a:blip r:embed="rId7">
            <a:alphaModFix/>
          </a:blip>
          <a:stretch>
            <a:fillRect/>
          </a:stretch>
        </p:blipFill>
        <p:spPr>
          <a:xfrm>
            <a:off x="400200" y="754550"/>
            <a:ext cx="4720200" cy="1861599"/>
          </a:xfrm>
          <a:prstGeom prst="rect">
            <a:avLst/>
          </a:prstGeom>
          <a:noFill/>
          <a:ln>
            <a:noFill/>
          </a:ln>
        </p:spPr>
      </p:pic>
      <p:sp>
        <p:nvSpPr>
          <p:cNvPr id="776" name="Google Shape;776;p65"/>
          <p:cNvSpPr txBox="1"/>
          <p:nvPr/>
        </p:nvSpPr>
        <p:spPr>
          <a:xfrm>
            <a:off x="557675" y="850437"/>
            <a:ext cx="4443600" cy="1379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b="1" lang="en-GB" sz="1100">
                <a:solidFill>
                  <a:schemeClr val="dk1"/>
                </a:solidFill>
                <a:latin typeface="Lexend"/>
                <a:ea typeface="Lexend"/>
                <a:cs typeface="Lexend"/>
                <a:sym typeface="Lexend"/>
              </a:rPr>
              <a:t>Dhegaysta dadka kale. Waa inaynu isku raalli noqon karnaa, laakiin waa inaynu si fiican u dhegaystano ka hor inta aynaan qaadan qiyaas ama go'aanka sida looga jawaabo. Marka aynu isku raalli nahay, ku celi hadalka, ee qofka ha ku eegin.</a:t>
            </a:r>
            <a:r>
              <a:rPr lang="en-GB" sz="1100">
                <a:solidFill>
                  <a:schemeClr val="dk1"/>
                </a:solidFill>
                <a:latin typeface="Lexend"/>
                <a:ea typeface="Lexend"/>
                <a:cs typeface="Lexend"/>
                <a:sym typeface="Lexend"/>
              </a:rPr>
              <a:t/>
            </a:r>
            <a:endParaRPr sz="1600">
              <a:solidFill>
                <a:schemeClr val="dk1"/>
              </a:solidFill>
              <a:latin typeface="Lexend"/>
              <a:ea typeface="Lexend"/>
              <a:cs typeface="Lexend"/>
              <a:sym typeface="Lexend"/>
            </a:endParaRPr>
          </a:p>
        </p:txBody>
      </p:sp>
      <p:pic>
        <p:nvPicPr>
          <p:cNvPr id="777" name="Google Shape;777;p65"/>
          <p:cNvPicPr preferRelativeResize="0"/>
          <p:nvPr/>
        </p:nvPicPr>
        <p:blipFill>
          <a:blip r:embed="rId8">
            <a:alphaModFix/>
          </a:blip>
          <a:stretch>
            <a:fillRect/>
          </a:stretch>
        </p:blipFill>
        <p:spPr>
          <a:xfrm flipH="1">
            <a:off x="5300801" y="1014550"/>
            <a:ext cx="3519199" cy="1616000"/>
          </a:xfrm>
          <a:prstGeom prst="rect">
            <a:avLst/>
          </a:prstGeom>
          <a:noFill/>
          <a:ln>
            <a:noFill/>
          </a:ln>
        </p:spPr>
      </p:pic>
      <p:sp>
        <p:nvSpPr>
          <p:cNvPr id="778" name="Google Shape;778;p65"/>
          <p:cNvSpPr txBox="1"/>
          <p:nvPr/>
        </p:nvSpPr>
        <p:spPr>
          <a:xfrm>
            <a:off x="5458746" y="1113148"/>
            <a:ext cx="3269100" cy="1095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b="1" lang="en-GB" sz="1100">
                <a:solidFill>
                  <a:schemeClr val="dk1"/>
                </a:solidFill>
                <a:latin typeface="Lexend"/>
                <a:ea typeface="Lexend"/>
                <a:cs typeface="Lexend"/>
                <a:sym typeface="Lexend"/>
              </a:rPr>
              <a:t>Ixtiraam qarsoodiga. Waanu ka wada hadli karnaa tusaalooyin, laakiin ha isticmaalin magacyo ama sharaxaad tilmaamaysa qof, oo aanu ku jirin nafteena.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779" name="Google Shape;779;p65"/>
          <p:cNvPicPr preferRelativeResize="0"/>
          <p:nvPr/>
        </p:nvPicPr>
        <p:blipFill>
          <a:blip r:embed="rId8">
            <a:alphaModFix/>
          </a:blip>
          <a:stretch>
            <a:fillRect/>
          </a:stretch>
        </p:blipFill>
        <p:spPr>
          <a:xfrm>
            <a:off x="1249775" y="2686800"/>
            <a:ext cx="2726649" cy="1881599"/>
          </a:xfrm>
          <a:prstGeom prst="rect">
            <a:avLst/>
          </a:prstGeom>
          <a:noFill/>
          <a:ln>
            <a:noFill/>
          </a:ln>
        </p:spPr>
      </p:pic>
      <p:pic>
        <p:nvPicPr>
          <p:cNvPr id="780" name="Google Shape;780;p65"/>
          <p:cNvPicPr preferRelativeResize="0"/>
          <p:nvPr/>
        </p:nvPicPr>
        <p:blipFill>
          <a:blip r:embed="rId8">
            <a:alphaModFix/>
          </a:blip>
          <a:stretch>
            <a:fillRect/>
          </a:stretch>
        </p:blipFill>
        <p:spPr>
          <a:xfrm flipH="1">
            <a:off x="4180775" y="2575075"/>
            <a:ext cx="3423925" cy="1799999"/>
          </a:xfrm>
          <a:prstGeom prst="rect">
            <a:avLst/>
          </a:prstGeom>
          <a:noFill/>
          <a:ln>
            <a:noFill/>
          </a:ln>
        </p:spPr>
      </p:pic>
      <p:sp>
        <p:nvSpPr>
          <p:cNvPr id="781" name="Google Shape;781;p65"/>
          <p:cNvSpPr txBox="1"/>
          <p:nvPr/>
        </p:nvSpPr>
        <p:spPr>
          <a:xfrm>
            <a:off x="1396625" y="2785525"/>
            <a:ext cx="2480700" cy="1379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b="1" lang="en-GB" sz="1100">
                <a:solidFill>
                  <a:schemeClr val="dk1"/>
                </a:solidFill>
                <a:latin typeface="Lexend"/>
                <a:ea typeface="Lexend"/>
                <a:cs typeface="Lexend"/>
                <a:sym typeface="Lexend"/>
              </a:rPr>
              <a:t>Xukun la'aan. Waanu sahamin karnaa caqiidooyinka iyo fahamka qaldan ee mawduuca iyada oo aan ka cabsanayn in la xukumo.</a:t>
            </a:r>
            <a:r>
              <a:rPr lang="en-GB" sz="1100">
                <a:solidFill>
                  <a:schemeClr val="dk1"/>
                </a:solidFill>
                <a:latin typeface="Lexend"/>
                <a:ea typeface="Lexend"/>
                <a:cs typeface="Lexend"/>
                <a:sym typeface="Lexend"/>
              </a:rPr>
              <a:t/>
            </a:r>
            <a:endParaRPr b="1" sz="1600">
              <a:solidFill>
                <a:schemeClr val="dk1"/>
              </a:solidFill>
              <a:latin typeface="Lexend"/>
              <a:ea typeface="Lexend"/>
              <a:cs typeface="Lexend"/>
              <a:sym typeface="Lexend"/>
            </a:endParaRPr>
          </a:p>
        </p:txBody>
      </p:sp>
      <p:sp>
        <p:nvSpPr>
          <p:cNvPr id="782" name="Google Shape;782;p65"/>
          <p:cNvSpPr txBox="1"/>
          <p:nvPr/>
        </p:nvSpPr>
        <p:spPr>
          <a:xfrm>
            <a:off x="4276075" y="2630550"/>
            <a:ext cx="3269100" cy="13791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b="1" lang="en-GB" sz="1100">
                <a:solidFill>
                  <a:schemeClr val="dk1"/>
                </a:solidFill>
                <a:latin typeface="Lexend"/>
                <a:ea typeface="Lexend"/>
                <a:cs typeface="Lexend"/>
                <a:sym typeface="Lexend"/>
              </a:rPr>
              <a:t>Dooro heerka ka qaybgalka. Qof kastaa wuxuu xaq u leeyahay inuu doorto inuusan ka jawaabin su'aal ama uusan ku biirin dood. Weligayna qofna kuma qasbeyno inuu 'jawaabto'.</a:t>
            </a:r>
            <a:r>
              <a:rPr lang="en-GB" sz="1100">
                <a:solidFill>
                  <a:schemeClr val="dk1"/>
                </a:solidFill>
                <a:latin typeface="Lexend"/>
                <a:ea typeface="Lexend"/>
                <a:cs typeface="Lexend"/>
                <a:sym typeface="Lexend"/>
              </a:rPr>
              <a:t/>
            </a:r>
            <a:endParaRPr b="1" sz="16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6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qeexi karaa saamaynta sigaarka ee jidhka bini'aadamka.</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67"/>
          <p:cNvSpPr txBox="1"/>
          <p:nvPr>
            <p:ph idx="1" type="subTitle"/>
          </p:nvPr>
        </p:nvSpPr>
        <p:spPr>
          <a:xfrm>
            <a:off x="324000" y="2125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tobacco</a:t>
            </a:r>
            <a:endParaRPr/>
          </a:p>
        </p:txBody>
      </p:sp>
      <p:sp>
        <p:nvSpPr>
          <p:cNvPr id="793" name="Google Shape;793;p67"/>
          <p:cNvSpPr txBox="1"/>
          <p:nvPr>
            <p:ph idx="3" type="subTitle"/>
          </p:nvPr>
        </p:nvSpPr>
        <p:spPr>
          <a:xfrm>
            <a:off x="324000" y="1297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sigaar</a:t>
            </a:r>
            <a:endParaRPr/>
          </a:p>
        </p:txBody>
      </p:sp>
      <p:sp>
        <p:nvSpPr>
          <p:cNvPr id="794" name="Google Shape;794;p67"/>
          <p:cNvSpPr txBox="1"/>
          <p:nvPr>
            <p:ph idx="5" type="subTitle"/>
          </p:nvPr>
        </p:nvSpPr>
        <p:spPr>
          <a:xfrm>
            <a:off x="324000" y="2953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nicotine</a:t>
            </a:r>
            <a:endParaRPr/>
          </a:p>
        </p:txBody>
      </p:sp>
      <p:sp>
        <p:nvSpPr>
          <p:cNvPr id="795" name="Google Shape;795;p67"/>
          <p:cNvSpPr txBox="1"/>
          <p:nvPr>
            <p:ph idx="7" type="subTitle"/>
          </p:nvPr>
        </p:nvSpPr>
        <p:spPr>
          <a:xfrm>
            <a:off x="324000" y="3781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gas exchange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sp>
        <p:nvSpPr>
          <p:cNvPr id="800" name="Google Shape;800;p68"/>
          <p:cNvSpPr txBox="1"/>
          <p:nvPr>
            <p:ph idx="1" type="subTitle"/>
          </p:nvPr>
        </p:nvSpPr>
        <p:spPr>
          <a:xfrm>
            <a:off x="324000" y="2007086"/>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tobacco</a:t>
            </a:r>
            <a:endParaRPr/>
          </a:p>
        </p:txBody>
      </p:sp>
      <p:sp>
        <p:nvSpPr>
          <p:cNvPr id="801" name="Google Shape;801;p68"/>
          <p:cNvSpPr txBox="1"/>
          <p:nvPr>
            <p:ph idx="2" type="subTitle"/>
          </p:nvPr>
        </p:nvSpPr>
        <p:spPr>
          <a:xfrm>
            <a:off x="2646600" y="2007079"/>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Caleemaha qallalan ee geedka tobacco.</a:t>
            </a:r>
            <a:r>
              <a:rPr lang="en-GB" sz="1100">
                <a:latin typeface="Lexend"/>
              </a:rPr>
              <a:t/>
            </a:r>
            <a:r>
              <a:rPr lang="en-GB" sz="1100">
                <a:latin typeface="Lexend"/>
              </a:rPr>
              <a:t/>
            </a:r>
            <a:endParaRPr/>
          </a:p>
        </p:txBody>
      </p:sp>
      <p:sp>
        <p:nvSpPr>
          <p:cNvPr id="802" name="Google Shape;802;p68"/>
          <p:cNvSpPr txBox="1"/>
          <p:nvPr>
            <p:ph idx="3" type="subTitle"/>
          </p:nvPr>
        </p:nvSpPr>
        <p:spPr>
          <a:xfrm>
            <a:off x="324000" y="1144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sigaar</a:t>
            </a:r>
            <a:endParaRPr/>
          </a:p>
        </p:txBody>
      </p:sp>
      <p:sp>
        <p:nvSpPr>
          <p:cNvPr id="803" name="Google Shape;803;p68"/>
          <p:cNvSpPr txBox="1"/>
          <p:nvPr>
            <p:ph idx="4" type="subTitle"/>
          </p:nvPr>
        </p:nvSpPr>
        <p:spPr>
          <a:xfrm>
            <a:off x="2646600" y="1080000"/>
            <a:ext cx="6173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Falka neefsashada iyo sii daynta qiiqa ka yimaada tobacco gubanaya.</a:t>
            </a:r>
            <a:r>
              <a:rPr lang="en-GB" sz="1100">
                <a:latin typeface="Lexend"/>
              </a:rPr>
              <a:t/>
            </a:r>
            <a:r>
              <a:rPr lang="en-GB" sz="1100">
                <a:latin typeface="Lexend"/>
              </a:rPr>
              <a:t/>
            </a:r>
            <a:endParaRPr/>
          </a:p>
        </p:txBody>
      </p:sp>
      <p:sp>
        <p:nvSpPr>
          <p:cNvPr id="804" name="Google Shape;804;p68"/>
          <p:cNvSpPr txBox="1"/>
          <p:nvPr>
            <p:ph idx="5" type="subTitle"/>
          </p:nvPr>
        </p:nvSpPr>
        <p:spPr>
          <a:xfrm>
            <a:off x="324000" y="2869371"/>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nicotine</a:t>
            </a:r>
            <a:endParaRPr/>
          </a:p>
        </p:txBody>
      </p:sp>
      <p:sp>
        <p:nvSpPr>
          <p:cNvPr id="805" name="Google Shape;805;p68"/>
          <p:cNvSpPr txBox="1"/>
          <p:nvPr>
            <p:ph idx="6" type="subTitle"/>
          </p:nvPr>
        </p:nvSpPr>
        <p:spPr>
          <a:xfrm>
            <a:off x="2646600" y="2788625"/>
            <a:ext cx="6173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Daroogada si xoog leh u qabatimaaysa ee laga helo caleemaha tobacco.</a:t>
            </a:r>
            <a:endParaRPr/>
          </a:p>
        </p:txBody>
      </p:sp>
      <p:sp>
        <p:nvSpPr>
          <p:cNvPr id="806" name="Google Shape;806;p68"/>
          <p:cNvSpPr txBox="1"/>
          <p:nvPr>
            <p:ph idx="7" type="subTitle"/>
          </p:nvPr>
        </p:nvSpPr>
        <p:spPr>
          <a:xfrm>
            <a:off x="324000" y="3731657"/>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beddelashada gaaska (gas exchange)</a:t>
            </a:r>
            <a:r>
              <a:rPr lang="en-GB" sz="1100">
                <a:latin typeface="Lexend"/>
              </a:rPr>
              <a:t/>
            </a:r>
            <a:r>
              <a:rPr lang="en-GB" sz="1100">
                <a:latin typeface="Lexend"/>
              </a:rPr>
              <a:t/>
            </a:r>
            <a:r>
              <a:rPr lang="en-GB" sz="1100">
                <a:latin typeface="Lexend"/>
              </a:rPr>
              <a:t/>
            </a:r>
            <a:endParaRPr/>
          </a:p>
        </p:txBody>
      </p:sp>
      <p:sp>
        <p:nvSpPr>
          <p:cNvPr id="807" name="Google Shape;807;p68"/>
          <p:cNvSpPr txBox="1"/>
          <p:nvPr>
            <p:ph idx="8" type="subTitle"/>
          </p:nvPr>
        </p:nvSpPr>
        <p:spPr>
          <a:xfrm>
            <a:off x="2599025" y="3638525"/>
            <a:ext cx="6221100" cy="487200"/>
          </a:xfrm>
          <a:prstGeom prst="rect">
            <a:avLst/>
          </a:prstGeom>
        </p:spPr>
        <p:txBody>
          <a:bodyPr anchorCtr="0" anchor="t" bIns="0" lIns="0" spcFirstLastPara="1" rIns="0" wrap="square" tIns="0">
            <a:normAutofit/>
          </a:bodyPr>
          <a:lstStyle/>
          <a:p>
            <a:pPr indent="0" lvl="0" marL="0" rtl="0" algn="l">
              <a:lnSpc>
                <a:spcPct val="100000"/>
              </a:lnSpc>
              <a:spcBef>
                <a:spcPts val="200"/>
              </a:spcBef>
              <a:spcAft>
                <a:spcPts val="0"/>
              </a:spcAft>
              <a:buClr>
                <a:schemeClr val="dk1"/>
              </a:buClr>
              <a:buSzPts val="1100"/>
              <a:buFont typeface="Arial"/>
              <a:buNone/>
              <a:defRPr/>
            </a:pPr>
            <a:r>
              <a:rPr lang="en-GB" sz="1100">
                <a:latin typeface="Lexend"/>
              </a:rPr>
              <a:t>Habka oksijiinta (oxygen) uga faafeyso sambabada dhiigga, iyo kaarboon laba-ogsaydh (carbon dioxide) uga faafeyso dhiigga sambabada.</a:t>
            </a:r>
            <a:r>
              <a:rPr lang="en-GB" sz="1100">
                <a:latin typeface="Lexend"/>
              </a:rPr>
              <a:t/>
            </a:r>
            <a:endParaRPr/>
          </a:p>
          <a:p>
            <a:pPr indent="0" lvl="0" marL="0" rtl="0" algn="l">
              <a:spcBef>
                <a:spcPts val="200"/>
              </a:spcBef>
              <a:spcAft>
                <a:spcPts val="1000"/>
              </a:spcAft>
              <a:buNone/>
            </a:pPr>
            <a:r>
              <a:rPr>
                <a:latin typeface="Lexend"/>
              </a:rP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1" name="Shape 811"/>
        <p:cNvGrpSpPr/>
        <p:nvPr/>
      </p:nvGrpSpPr>
      <p:grpSpPr>
        <a:xfrm>
          <a:off x="0" y="0"/>
          <a:ext cx="0" cy="0"/>
          <a:chOff x="0" y="0"/>
          <a:chExt cx="0" cy="0"/>
        </a:xfrm>
      </p:grpSpPr>
      <p:sp>
        <p:nvSpPr>
          <p:cNvPr id="812" name="Google Shape;812;p6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Tobacco</a:t>
            </a:r>
            <a:endParaRPr/>
          </a:p>
        </p:txBody>
      </p:sp>
      <p:sp>
        <p:nvSpPr>
          <p:cNvPr id="813" name="Google Shape;813;p6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nikotiinta (nicotine)</a:t>
            </a:r>
            <a:endParaRPr/>
          </a:p>
        </p:txBody>
      </p:sp>
      <p:sp>
        <p:nvSpPr>
          <p:cNvPr id="814" name="Google Shape;814;p6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sigaarka qaadashada ee nidaamka beddelashada gaaska (gas exchange system)</a:t>
            </a:r>
            <a:r>
              <a:rPr lang="en-GB" sz="1100">
                <a:latin typeface="Lexend"/>
              </a:rPr>
              <a:t/>
            </a:r>
            <a:r>
              <a:rPr lang="en-GB" sz="1100">
                <a:latin typeface="Lexend"/>
              </a:rPr>
              <a:t/>
            </a:r>
            <a:r>
              <a:rPr lang="en-GB" sz="1100">
                <a:latin typeface="Lexend"/>
              </a:rPr>
              <a:t/>
            </a:r>
            <a:r>
              <a:rPr lang="en-GB" sz="1100">
                <a:latin typeface="Lexend"/>
              </a:rPr>
              <a:t/>
            </a:r>
            <a:endParaRPr/>
          </a:p>
        </p:txBody>
      </p:sp>
      <p:sp>
        <p:nvSpPr>
          <p:cNvPr id="815" name="Google Shape;815;p6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Sigaar qaadasho (Smoking)</a:t>
            </a:r>
            <a:endParaRPr/>
          </a:p>
        </p:txBody>
      </p:sp>
      <p:pic>
        <p:nvPicPr>
          <p:cNvPr id="816" name="Google Shape;816;p69"/>
          <p:cNvPicPr preferRelativeResize="0"/>
          <p:nvPr/>
        </p:nvPicPr>
        <p:blipFill>
          <a:blip r:embed="rId3">
            <a:alphaModFix/>
          </a:blip>
          <a:stretch>
            <a:fillRect/>
          </a:stretch>
        </p:blipFill>
        <p:spPr>
          <a:xfrm>
            <a:off x="404950"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sp>
        <p:nvSpPr>
          <p:cNvPr id="821" name="Google Shape;821;p70"/>
          <p:cNvSpPr txBox="1"/>
          <p:nvPr>
            <p:ph idx="1" type="body"/>
          </p:nvPr>
        </p:nvSpPr>
        <p:spPr>
          <a:xfrm>
            <a:off x="324000" y="759300"/>
            <a:ext cx="4989300" cy="1196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Bishii Maajo 2017, Dowladda Boqortooyada Ingiriiska waxay soo rogtay sharci ah in sigaarta hadda laga iibiyo baakado cagaaran oo heerar leh oo leh digniin sawir leh oo ku saabsan khatarta sigaarka. Kahor intaas, baakaduhu waxay ahaan jireen midabbo badan, qaarkoodna waxay lahaayeen jilayaal la aqoonsan karo.</a:t>
            </a:r>
            <a:r>
              <a:rPr lang="en-GB" sz="1400">
                <a:latin typeface="Lexend"/>
              </a:rPr>
              <a:t/>
            </a:r>
            <a:endParaRPr/>
          </a:p>
          <a:p>
            <a:pPr indent="0" lvl="0" marL="0" rtl="0" algn="l">
              <a:spcBef>
                <a:spcPts val="1000"/>
              </a:spcBef>
              <a:spcAft>
                <a:spcPts val="1000"/>
              </a:spcAft>
              <a:buNone/>
              <a:defRPr/>
            </a:pPr>
            <a:r>
              <a:rPr lang="en-GB" sz="1400">
                <a:latin typeface="Lexend"/>
              </a:rPr>
              <a:t>Maxaad u malaynaysaa inay sidaa sameeyeen?</a:t>
            </a:r>
            <a:endParaRPr/>
          </a:p>
        </p:txBody>
      </p:sp>
      <p:sp>
        <p:nvSpPr>
          <p:cNvPr id="822" name="Google Shape;822;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Tobacco</a:t>
            </a:r>
            <a:endParaRPr/>
          </a:p>
        </p:txBody>
      </p:sp>
      <p:sp>
        <p:nvSpPr>
          <p:cNvPr id="823" name="Google Shape;823;p70"/>
          <p:cNvSpPr txBox="1"/>
          <p:nvPr/>
        </p:nvSpPr>
        <p:spPr>
          <a:xfrm>
            <a:off x="7231225" y="1875575"/>
            <a:ext cx="1794900" cy="91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baakad sigaar oo leh digniin sawir leh</a:t>
            </a:r>
            <a:endParaRPr sz="1800">
              <a:solidFill>
                <a:schemeClr val="dk1"/>
              </a:solidFill>
              <a:latin typeface="Lexend"/>
              <a:ea typeface="Lexend"/>
              <a:cs typeface="Lexend"/>
              <a:sym typeface="Lexend"/>
            </a:endParaRPr>
          </a:p>
        </p:txBody>
      </p:sp>
      <p:sp>
        <p:nvSpPr>
          <p:cNvPr id="824" name="Google Shape;824;p70"/>
          <p:cNvSpPr txBox="1"/>
          <p:nvPr/>
        </p:nvSpPr>
        <p:spPr>
          <a:xfrm>
            <a:off x="255600" y="4750325"/>
            <a:ext cx="78468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highlight>
                  <a:srgbClr val="FFFFFF"/>
                </a:highlight>
                <a:latin typeface="Lexend"/>
                <a:ea typeface="Lexend"/>
                <a:cs typeface="Lexend"/>
                <a:sym typeface="Lexend"/>
              </a:rPr>
              <a:t>"New UK cigarette pack warnings #1" by andybullock77 waa shati CC BY 2.0.</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pic>
        <p:nvPicPr>
          <p:cNvPr id="825" name="Google Shape;825;p70"/>
          <p:cNvPicPr preferRelativeResize="0"/>
          <p:nvPr/>
        </p:nvPicPr>
        <p:blipFill>
          <a:blip r:embed="rId3">
            <a:alphaModFix/>
          </a:blip>
          <a:stretch>
            <a:fillRect/>
          </a:stretch>
        </p:blipFill>
        <p:spPr>
          <a:xfrm>
            <a:off x="5584150" y="1107600"/>
            <a:ext cx="1613125" cy="25862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71"/>
          <p:cNvSpPr txBox="1"/>
          <p:nvPr>
            <p:ph idx="1" type="body"/>
          </p:nvPr>
        </p:nvSpPr>
        <p:spPr>
          <a:xfrm>
            <a:off x="324000" y="759300"/>
            <a:ext cx="7135200" cy="80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Caalamkaba, sigaarku wuxuu dilaa in ka badan 8 milyan oo qof sanadkii. Sigaarku wuxuu keeni karaa dhibaatooyin badan:</a:t>
            </a:r>
            <a:r>
              <a:rPr b="1" lang="en-GB" sz="1800">
                <a:latin typeface="Lexend"/>
              </a:rPr>
              <a:t/>
            </a:r>
            <a:r>
              <a:rPr lang="en-GB" sz="1800">
                <a:latin typeface="Lexend"/>
              </a:rPr>
              <a:t/>
            </a:r>
            <a:r>
              <a:rPr lang="en-GB" sz="1800">
                <a:latin typeface="Lexend"/>
              </a:rPr>
              <a:t/>
            </a:r>
            <a:endParaRPr sz="1900"/>
          </a:p>
        </p:txBody>
      </p:sp>
      <p:sp>
        <p:nvSpPr>
          <p:cNvPr id="831" name="Google Shape;831;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Tobacco</a:t>
            </a:r>
            <a:r>
              <a:rPr lang="en-GB" sz="1100">
                <a:latin typeface="Lexend"/>
              </a:rPr>
              <a:t/>
            </a:r>
            <a:endParaRPr/>
          </a:p>
        </p:txBody>
      </p:sp>
      <p:sp>
        <p:nvSpPr>
          <p:cNvPr id="832" name="Google Shape;832;p71"/>
          <p:cNvSpPr txBox="1"/>
          <p:nvPr/>
        </p:nvSpPr>
        <p:spPr>
          <a:xfrm>
            <a:off x="382150" y="1561200"/>
            <a:ext cx="33585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dhaawaca maqaarka</a:t>
            </a:r>
            <a:endParaRPr sz="1800">
              <a:solidFill>
                <a:schemeClr val="dk1"/>
              </a:solidFill>
              <a:latin typeface="Lexend"/>
              <a:ea typeface="Lexend"/>
              <a:cs typeface="Lexend"/>
              <a:sym typeface="Lexend"/>
            </a:endParaRPr>
          </a:p>
        </p:txBody>
      </p:sp>
      <p:sp>
        <p:nvSpPr>
          <p:cNvPr id="833" name="Google Shape;833;p71"/>
          <p:cNvSpPr txBox="1"/>
          <p:nvPr/>
        </p:nvSpPr>
        <p:spPr>
          <a:xfrm>
            <a:off x="382150" y="2571780"/>
            <a:ext cx="24291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kansar (cancer)</a:t>
            </a:r>
            <a:endParaRPr sz="1800">
              <a:solidFill>
                <a:schemeClr val="dk1"/>
              </a:solidFill>
              <a:latin typeface="Lexend"/>
              <a:ea typeface="Lexend"/>
              <a:cs typeface="Lexend"/>
              <a:sym typeface="Lexend"/>
            </a:endParaRPr>
          </a:p>
        </p:txBody>
      </p:sp>
      <p:sp>
        <p:nvSpPr>
          <p:cNvPr id="834" name="Google Shape;834;p71"/>
          <p:cNvSpPr txBox="1"/>
          <p:nvPr/>
        </p:nvSpPr>
        <p:spPr>
          <a:xfrm>
            <a:off x="382150" y="2066490"/>
            <a:ext cx="37953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cadaadis dhiig oo sarreeya (high blood pressure)</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35" name="Google Shape;835;p71"/>
          <p:cNvSpPr txBox="1"/>
          <p:nvPr/>
        </p:nvSpPr>
        <p:spPr>
          <a:xfrm>
            <a:off x="382150" y="3582360"/>
            <a:ext cx="34953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dhaawaca uurjiifka (foetus)</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36" name="Google Shape;836;p71"/>
          <p:cNvSpPr txBox="1"/>
          <p:nvPr/>
        </p:nvSpPr>
        <p:spPr>
          <a:xfrm>
            <a:off x="382200" y="4087650"/>
            <a:ext cx="84378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emphysema, oo ah nooc ka mid ah cudurka sambabada oo daba-dheeraada (COPD)</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37" name="Google Shape;837;p71"/>
          <p:cNvSpPr txBox="1"/>
          <p:nvPr/>
        </p:nvSpPr>
        <p:spPr>
          <a:xfrm>
            <a:off x="382150" y="3077070"/>
            <a:ext cx="2196600" cy="464700"/>
          </a:xfrm>
          <a:prstGeom prst="rect">
            <a:avLst/>
          </a:prstGeom>
          <a:noFill/>
          <a:ln>
            <a:noFill/>
          </a:ln>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Lexend"/>
              <a:buChar char="●"/>
            </a:pPr>
            <a:r>
              <a:rPr lang="en-GB" sz="1100">
                <a:solidFill>
                  <a:schemeClr val="dk1"/>
                </a:solidFill>
                <a:latin typeface="Lexend"/>
                <a:ea typeface="Lexend"/>
                <a:cs typeface="Lexend"/>
                <a:sym typeface="Lexend"/>
              </a:rPr>
              <a:t>asthma</a:t>
            </a:r>
            <a:endParaRPr sz="1800">
              <a:solidFill>
                <a:schemeClr val="dk1"/>
              </a:solidFill>
              <a:latin typeface="Lexend"/>
              <a:ea typeface="Lexend"/>
              <a:cs typeface="Lexend"/>
              <a:sym typeface="Lexend"/>
            </a:endParaRPr>
          </a:p>
        </p:txBody>
      </p:sp>
      <p:sp>
        <p:nvSpPr>
          <p:cNvPr id="838" name="Google Shape;838;p71"/>
          <p:cNvSpPr txBox="1"/>
          <p:nvPr/>
        </p:nvSpPr>
        <p:spPr>
          <a:xfrm>
            <a:off x="6096825" y="1984450"/>
            <a:ext cx="1794900" cy="917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baakad sigaar oo leh digniin sawir leh</a:t>
            </a:r>
            <a:endParaRPr sz="1800">
              <a:solidFill>
                <a:schemeClr val="dk1"/>
              </a:solidFill>
              <a:latin typeface="Lexend"/>
              <a:ea typeface="Lexend"/>
              <a:cs typeface="Lexend"/>
              <a:sym typeface="Lexend"/>
            </a:endParaRPr>
          </a:p>
        </p:txBody>
      </p:sp>
      <p:pic>
        <p:nvPicPr>
          <p:cNvPr id="839" name="Google Shape;839;p71"/>
          <p:cNvPicPr preferRelativeResize="0"/>
          <p:nvPr/>
        </p:nvPicPr>
        <p:blipFill>
          <a:blip r:embed="rId3">
            <a:alphaModFix/>
          </a:blip>
          <a:stretch>
            <a:fillRect/>
          </a:stretch>
        </p:blipFill>
        <p:spPr>
          <a:xfrm>
            <a:off x="4718275" y="1656422"/>
            <a:ext cx="1337680" cy="2144650"/>
          </a:xfrm>
          <a:prstGeom prst="rect">
            <a:avLst/>
          </a:prstGeom>
          <a:noFill/>
          <a:ln>
            <a:noFill/>
          </a:ln>
        </p:spPr>
      </p:pic>
      <p:sp>
        <p:nvSpPr>
          <p:cNvPr id="840" name="Google Shape;840;p71"/>
          <p:cNvSpPr txBox="1"/>
          <p:nvPr/>
        </p:nvSpPr>
        <p:spPr>
          <a:xfrm>
            <a:off x="255600" y="4750325"/>
            <a:ext cx="78468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2"/>
                </a:solidFill>
                <a:highlight>
                  <a:srgbClr val="FFFFFF"/>
                </a:highlight>
                <a:latin typeface="Lexend"/>
                <a:ea typeface="Lexend"/>
                <a:cs typeface="Lexend"/>
                <a:sym typeface="Lexend"/>
              </a:rPr>
              <a:t>"New UK cigarette pack warnings #1" by andybullock77 waa shati CC BY 2.0.</a:t>
            </a:r>
            <a:r>
              <a:rPr lang="en-GB" sz="1100">
                <a:solidFill>
                  <a:schemeClr val="dk2"/>
                </a:solidFill>
                <a:latin typeface="Lexend"/>
                <a:ea typeface="Lexend"/>
                <a:cs typeface="Lexend"/>
                <a:sym typeface="Lexend"/>
              </a:rPr>
              <a:t/>
            </a:r>
            <a:endParaRPr sz="600">
              <a:solidFill>
                <a:schemeClr val="dk2"/>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72"/>
          <p:cNvSpPr txBox="1"/>
          <p:nvPr>
            <p:ph idx="1" type="body"/>
          </p:nvPr>
        </p:nvSpPr>
        <p:spPr>
          <a:xfrm>
            <a:off x="324000" y="759300"/>
            <a:ext cx="8237700" cy="53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a:latin typeface="Lexend"/>
              </a:rPr>
              <a:t>Tobacco wuxuu ka yimaadaa geedka tobacco.</a:t>
            </a:r>
            <a:r>
              <a:rPr lang="en-GB">
                <a:latin typeface="Lexend"/>
              </a:rPr>
              <a:t/>
            </a:r>
            <a:r>
              <a:rPr lang="en-GB">
                <a:latin typeface="Lexend"/>
              </a:rPr>
              <a:t/>
            </a:r>
            <a:r>
              <a:rPr lang="en-GB">
                <a:latin typeface="Lexend"/>
              </a:rPr>
              <a:t/>
            </a:r>
            <a:endParaRPr/>
          </a:p>
        </p:txBody>
      </p:sp>
      <p:sp>
        <p:nvSpPr>
          <p:cNvPr id="846" name="Google Shape;846;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Tubaako</a:t>
            </a:r>
            <a:endParaRPr/>
          </a:p>
        </p:txBody>
      </p:sp>
      <p:sp>
        <p:nvSpPr>
          <p:cNvPr id="847" name="Google Shape;847;p72"/>
          <p:cNvSpPr txBox="1"/>
          <p:nvPr/>
        </p:nvSpPr>
        <p:spPr>
          <a:xfrm>
            <a:off x="324000" y="3647700"/>
            <a:ext cx="2812500" cy="465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beer tubaako</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848" name="Google Shape;848;p72"/>
          <p:cNvSpPr txBox="1"/>
          <p:nvPr/>
        </p:nvSpPr>
        <p:spPr>
          <a:xfrm>
            <a:off x="5218900" y="3679125"/>
            <a:ext cx="3163500" cy="1080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Caleemaha waa la qalajiyaa ka dibna waa la duubaa si ay u noqdaan sigaar ama sigaar.</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849" name="Google Shape;849;p72"/>
          <p:cNvSpPr/>
          <p:nvPr/>
        </p:nvSpPr>
        <p:spPr>
          <a:xfrm>
            <a:off x="3455900" y="2470800"/>
            <a:ext cx="1684800" cy="465900"/>
          </a:xfrm>
          <a:prstGeom prst="rightArrow">
            <a:avLst>
              <a:gd fmla="val 50000" name="adj1"/>
              <a:gd fmla="val 50000"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50" name="Google Shape;850;p72"/>
          <p:cNvPicPr preferRelativeResize="0"/>
          <p:nvPr/>
        </p:nvPicPr>
        <p:blipFill>
          <a:blip r:embed="rId3">
            <a:alphaModFix/>
          </a:blip>
          <a:stretch>
            <a:fillRect/>
          </a:stretch>
        </p:blipFill>
        <p:spPr>
          <a:xfrm>
            <a:off x="324000" y="1693088"/>
            <a:ext cx="2999747" cy="2008424"/>
          </a:xfrm>
          <a:prstGeom prst="rect">
            <a:avLst/>
          </a:prstGeom>
          <a:noFill/>
          <a:ln>
            <a:noFill/>
          </a:ln>
        </p:spPr>
      </p:pic>
      <p:pic>
        <p:nvPicPr>
          <p:cNvPr id="851" name="Google Shape;851;p72"/>
          <p:cNvPicPr preferRelativeResize="0"/>
          <p:nvPr/>
        </p:nvPicPr>
        <p:blipFill>
          <a:blip r:embed="rId4">
            <a:alphaModFix/>
          </a:blip>
          <a:stretch>
            <a:fillRect/>
          </a:stretch>
        </p:blipFill>
        <p:spPr>
          <a:xfrm>
            <a:off x="5293100" y="1670700"/>
            <a:ext cx="3013814" cy="2008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73"/>
          <p:cNvSpPr txBox="1"/>
          <p:nvPr>
            <p:ph idx="1" type="body"/>
          </p:nvPr>
        </p:nvSpPr>
        <p:spPr>
          <a:xfrm>
            <a:off x="324000" y="759300"/>
            <a:ext cx="7135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Marka tubaakada ku jirta sigaarku gubto, waxay sii daaysaa ilaa 5000 kiimiko oo kala duwan.</a:t>
            </a:r>
            <a:r>
              <a:rPr b="1" lang="en-GB">
                <a:latin typeface="Lexend"/>
              </a:rPr>
              <a:t/>
            </a:r>
            <a:r>
              <a:rPr lang="en-GB">
                <a:latin typeface="Lexend"/>
              </a:rPr>
              <a:t/>
            </a:r>
            <a:r>
              <a:rPr lang="en-GB">
                <a:latin typeface="Lexend"/>
              </a:rPr>
              <a:t/>
            </a:r>
            <a:r>
              <a:rPr lang="en-GB">
                <a:latin typeface="Lexend"/>
              </a:rPr>
              <a:t/>
            </a:r>
            <a:r>
              <a:rPr lang="en-GB">
                <a:latin typeface="Lexend"/>
              </a:rPr>
              <a:t/>
            </a:r>
            <a:r>
              <a:rPr lang="en-GB">
                <a:latin typeface="Lexend"/>
              </a:rPr>
              <a:t/>
            </a:r>
            <a:endParaRPr/>
          </a:p>
        </p:txBody>
      </p:sp>
      <p:pic>
        <p:nvPicPr>
          <p:cNvPr id="857" name="Google Shape;857;p73"/>
          <p:cNvPicPr preferRelativeResize="0"/>
          <p:nvPr/>
        </p:nvPicPr>
        <p:blipFill>
          <a:blip r:embed="rId3">
            <a:alphaModFix/>
          </a:blip>
          <a:stretch>
            <a:fillRect/>
          </a:stretch>
        </p:blipFill>
        <p:spPr>
          <a:xfrm>
            <a:off x="636211" y="1620000"/>
            <a:ext cx="3098826" cy="2060224"/>
          </a:xfrm>
          <a:prstGeom prst="rect">
            <a:avLst/>
          </a:prstGeom>
          <a:noFill/>
          <a:ln>
            <a:noFill/>
          </a:ln>
        </p:spPr>
      </p:pic>
      <p:sp>
        <p:nvSpPr>
          <p:cNvPr id="858" name="Google Shape;858;p73"/>
          <p:cNvSpPr txBox="1"/>
          <p:nvPr/>
        </p:nvSpPr>
        <p:spPr>
          <a:xfrm>
            <a:off x="636200" y="3680500"/>
            <a:ext cx="2918400" cy="40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sigaar</a:t>
            </a:r>
            <a:endParaRPr sz="2200">
              <a:solidFill>
                <a:schemeClr val="dk1"/>
              </a:solidFill>
              <a:latin typeface="Lexend"/>
              <a:ea typeface="Lexend"/>
              <a:cs typeface="Lexend"/>
              <a:sym typeface="Lexend"/>
            </a:endParaRPr>
          </a:p>
        </p:txBody>
      </p:sp>
      <p:sp>
        <p:nvSpPr>
          <p:cNvPr id="859" name="Google Shape;859;p73"/>
          <p:cNvSpPr txBox="1"/>
          <p:nvPr>
            <p:ph idx="1" type="body"/>
          </p:nvPr>
        </p:nvSpPr>
        <p:spPr>
          <a:xfrm>
            <a:off x="4135675" y="1620000"/>
            <a:ext cx="3537600" cy="1803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70 ka mid ah kiimikooyinkan ayaa keena kansar.</a:t>
            </a:r>
            <a:r>
              <a:rPr lang="en-GB">
                <a:latin typeface="Lexend"/>
              </a:rPr>
              <a:t/>
            </a:r>
            <a:r>
              <a:rPr lang="en-GB">
                <a:latin typeface="Lexend"/>
              </a:rPr>
              <a:t/>
            </a:r>
            <a:endParaRPr/>
          </a:p>
          <a:p>
            <a:pPr indent="0" lvl="0" marL="0" rtl="0" algn="l">
              <a:spcBef>
                <a:spcPts val="1000"/>
              </a:spcBef>
              <a:spcAft>
                <a:spcPts val="1000"/>
              </a:spcAft>
              <a:buNone/>
              <a:defRPr/>
            </a:pPr>
            <a:r>
              <a:rPr lang="en-GB">
                <a:latin typeface="Lexend"/>
              </a:rPr>
              <a:t>Ma jiro heer ammaan ah oo sigaar lagu cabo.</a:t>
            </a:r>
            <a:r>
              <a:rPr b="1" lang="en-GB">
                <a:latin typeface="Lexend"/>
              </a:rPr>
              <a:t/>
            </a:r>
            <a:r>
              <a:rPr lang="en-GB">
                <a:latin typeface="Lexend"/>
              </a:rPr>
              <a:t/>
            </a:r>
            <a:endParaRPr/>
          </a:p>
        </p:txBody>
      </p:sp>
      <p:sp>
        <p:nvSpPr>
          <p:cNvPr id="860" name="Google Shape;860;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Tubaako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4"/>
          <p:cNvSpPr txBox="1"/>
          <p:nvPr>
            <p:ph idx="1" type="body"/>
          </p:nvPr>
        </p:nvSpPr>
        <p:spPr>
          <a:xfrm>
            <a:off x="324000" y="759300"/>
            <a:ext cx="7135200" cy="66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maxay kiimikooyinka kansarka keena ee ku jira sigaarka?</a:t>
            </a:r>
            <a:endParaRPr/>
          </a:p>
        </p:txBody>
      </p:sp>
      <p:graphicFrame>
        <p:nvGraphicFramePr>
          <p:cNvPr id="866" name="Google Shape;866;p74"/>
          <p:cNvGraphicFramePr/>
          <p:nvPr/>
        </p:nvGraphicFramePr>
        <p:xfrm>
          <a:off x="606550" y="1428750"/>
          <a:ext cx="3000000" cy="3000000"/>
        </p:xfrm>
        <a:graphic>
          <a:graphicData uri="http://schemas.openxmlformats.org/drawingml/2006/table">
            <a:tbl>
              <a:tblPr>
                <a:noFill/>
                <a:tableStyleId>{A9075A96-6083-46D3-ADD6-5333C7A4FEF7}</a:tableStyleId>
              </a:tblPr>
              <a:tblGrid>
                <a:gridCol w="3426950"/>
                <a:gridCol w="4158000"/>
              </a:tblGrid>
              <a:tr h="381000">
                <a:tc>
                  <a:txBody>
                    <a:bodyPr/>
                    <a:lstStyle/>
                    <a:p>
                      <a:pPr indent="0" lvl="0" marL="0" rtl="0" algn="l">
                        <a:spcBef>
                          <a:spcPts val="0"/>
                        </a:spcBef>
                        <a:spcAft>
                          <a:spcPts val="0"/>
                        </a:spcAft>
                        <a:buNone/>
                      </a:pPr>
                      <a:r>
                        <a:rPr lang="en-GB" sz="1900">
                          <a:solidFill>
                            <a:schemeClr val="lt1"/>
                          </a:solidFill>
                          <a:latin typeface="Lexend"/>
                          <a:ea typeface="Lexend"/>
                          <a:cs typeface="Lexend"/>
                          <a:sym typeface="Lexend"/>
                        </a:rPr>
                        <a:t>Kiimiko</a:t>
                      </a:r>
                      <a:r>
                        <a:rPr lang="en-GB" sz="1900">
                          <a:solidFill>
                            <a:schemeClr val="lt1"/>
                          </a:solidFill>
                          <a:latin typeface="Lexend"/>
                          <a:ea typeface="Lexend"/>
                          <a:cs typeface="Lexend"/>
                          <a:sym typeface="Lexend"/>
                        </a:rPr>
                        <a:t/>
                      </a:r>
                      <a:endParaRPr sz="19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c>
                  <a:txBody>
                    <a:bodyPr/>
                    <a:lstStyle/>
                    <a:p>
                      <a:pPr indent="0" lvl="0" marL="0" rtl="0" algn="l">
                        <a:spcBef>
                          <a:spcPts val="0"/>
                        </a:spcBef>
                        <a:spcAft>
                          <a:spcPts val="0"/>
                        </a:spcAft>
                        <a:buNone/>
                      </a:pPr>
                      <a:r>
                        <a:rPr lang="en-GB" sz="1900">
                          <a:solidFill>
                            <a:schemeClr val="lt1"/>
                          </a:solidFill>
                          <a:latin typeface="Lexend"/>
                          <a:ea typeface="Lexend"/>
                          <a:cs typeface="Lexend"/>
                          <a:sym typeface="Lexend"/>
                        </a:rPr>
                        <a:t>Halkee kale laga heli karaa?</a:t>
                      </a:r>
                      <a:endParaRPr sz="19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4"/>
                    </a:solidFill>
                  </a:tcPr>
                </a:tc>
              </a:tr>
              <a:tr h="381000">
                <a:tc>
                  <a:txBody>
                    <a:bodyPr/>
                    <a:lstStyle/>
                    <a:p>
                      <a:pPr indent="0" lvl="0" marL="0" rtl="0" algn="l">
                        <a:spcBef>
                          <a:spcPts val="0"/>
                        </a:spcBef>
                        <a:spcAft>
                          <a:spcPts val="0"/>
                        </a:spcAft>
                        <a:buNone/>
                      </a:pPr>
                      <a:r>
                        <a:rPr lang="en-GB" sz="1900">
                          <a:latin typeface="Lexend"/>
                          <a:ea typeface="Lexend"/>
                          <a:cs typeface="Lexend"/>
                          <a:sym typeface="Lexend"/>
                        </a:rPr>
                        <a:t>cadmium</a:t>
                      </a:r>
                      <a:r>
                        <a:rPr lang="en-GB" sz="1900">
                          <a:latin typeface="Lexend"/>
                          <a:ea typeface="Lexend"/>
                          <a:cs typeface="Lexend"/>
                          <a:sym typeface="Lexend"/>
                        </a:rPr>
                        <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900">
                          <a:latin typeface="Lexend"/>
                          <a:ea typeface="Lexend"/>
                          <a:cs typeface="Lexend"/>
                          <a:sym typeface="Lexend"/>
                        </a:rPr>
                        <a:t>batariga gaariga</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900">
                          <a:latin typeface="Lexend"/>
                          <a:ea typeface="Lexend"/>
                          <a:cs typeface="Lexend"/>
                          <a:sym typeface="Lexend"/>
                        </a:rPr>
                        <a:t>arsenic</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900">
                          <a:latin typeface="Lexend"/>
                          <a:ea typeface="Lexend"/>
                          <a:cs typeface="Lexend"/>
                          <a:sym typeface="Lexend"/>
                        </a:rPr>
                        <a:t>sun</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900">
                          <a:latin typeface="Lexend"/>
                          <a:ea typeface="Lexend"/>
                          <a:cs typeface="Lexend"/>
                          <a:sym typeface="Lexend"/>
                        </a:rPr>
                        <a:t>formaldehyde</a:t>
                      </a:r>
                      <a:r>
                        <a:rPr lang="en-GB" sz="1900">
                          <a:latin typeface="Lexend"/>
                          <a:ea typeface="Lexend"/>
                          <a:cs typeface="Lexend"/>
                          <a:sym typeface="Lexend"/>
                        </a:rPr>
                        <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900">
                          <a:latin typeface="Lexend"/>
                          <a:ea typeface="Lexend"/>
                          <a:cs typeface="Lexend"/>
                          <a:sym typeface="Lexend"/>
                        </a:rPr>
                        <a:t>ilaaliye loo isticmaalo habka maydka</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900">
                          <a:latin typeface="Lexend"/>
                          <a:ea typeface="Lexend"/>
                          <a:cs typeface="Lexend"/>
                          <a:sym typeface="Lexend"/>
                        </a:rPr>
                        <a:t>1, 3 - butadiene</a:t>
                      </a:r>
                      <a:r>
                        <a:rPr lang="en-GB" sz="1900">
                          <a:latin typeface="Lexend"/>
                          <a:ea typeface="Lexend"/>
                          <a:cs typeface="Lexend"/>
                          <a:sym typeface="Lexend"/>
                        </a:rPr>
                        <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900">
                          <a:latin typeface="Lexend"/>
                          <a:ea typeface="Lexend"/>
                          <a:cs typeface="Lexend"/>
                          <a:sym typeface="Lexend"/>
                        </a:rPr>
                        <a:t>loo isticmaalo samaynta caag</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pPr>
                      <a:r>
                        <a:rPr lang="en-GB" sz="1900">
                          <a:latin typeface="Lexend"/>
                          <a:ea typeface="Lexend"/>
                          <a:cs typeface="Lexend"/>
                          <a:sym typeface="Lexend"/>
                        </a:rPr>
                        <a:t>benzene</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en-GB" sz="1900">
                          <a:latin typeface="Lexend"/>
                          <a:ea typeface="Lexend"/>
                          <a:cs typeface="Lexend"/>
                          <a:sym typeface="Lexend"/>
                        </a:rPr>
                        <a:t>solvent warshadeed</a:t>
                      </a:r>
                      <a:endParaRPr sz="1900">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867" name="Google Shape;86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Tubaako</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5"/>
          <p:cNvSpPr txBox="1"/>
          <p:nvPr>
            <p:ph idx="1" type="subTitle"/>
          </p:nvPr>
        </p:nvSpPr>
        <p:spPr>
          <a:xfrm>
            <a:off x="980575" y="3196113"/>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 jiro heer ammaan ah oo sigaar cabista ah.</a:t>
            </a:r>
            <a:endParaRPr/>
          </a:p>
        </p:txBody>
      </p:sp>
      <p:sp>
        <p:nvSpPr>
          <p:cNvPr id="873" name="Google Shape;873;p75"/>
          <p:cNvSpPr txBox="1"/>
          <p:nvPr>
            <p:ph idx="2" type="subTitle"/>
          </p:nvPr>
        </p:nvSpPr>
        <p:spPr>
          <a:xfrm>
            <a:off x="324000" y="1080000"/>
            <a:ext cx="84960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Inta aadan maalin walba sigaar cabbin, caafimaadkaagu waa fiicnaan doonaa.</a:t>
            </a:r>
            <a:endParaRPr/>
          </a:p>
        </p:txBody>
      </p:sp>
      <p:sp>
        <p:nvSpPr>
          <p:cNvPr id="874" name="Google Shape;874;p75"/>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inaad sigaar cabtaa wakhti kasta si aad u yeelato saameyn xun.</a:t>
            </a:r>
            <a:endParaRPr/>
          </a:p>
        </p:txBody>
      </p:sp>
      <p:pic>
        <p:nvPicPr>
          <p:cNvPr id="875" name="Google Shape;875;p75"/>
          <p:cNvPicPr preferRelativeResize="0"/>
          <p:nvPr/>
        </p:nvPicPr>
        <p:blipFill>
          <a:blip r:embed="rId3">
            <a:alphaModFix/>
          </a:blip>
          <a:stretch>
            <a:fillRect/>
          </a:stretch>
        </p:blipFill>
        <p:spPr>
          <a:xfrm>
            <a:off x="6256808" y="1797000"/>
            <a:ext cx="396000" cy="419100"/>
          </a:xfrm>
          <a:prstGeom prst="rect">
            <a:avLst/>
          </a:prstGeom>
          <a:noFill/>
          <a:ln>
            <a:noFill/>
          </a:ln>
        </p:spPr>
      </p:pic>
      <p:pic>
        <p:nvPicPr>
          <p:cNvPr id="876" name="Google Shape;876;p75"/>
          <p:cNvPicPr preferRelativeResize="0"/>
          <p:nvPr/>
        </p:nvPicPr>
        <p:blipFill>
          <a:blip r:embed="rId3">
            <a:alphaModFix/>
          </a:blip>
          <a:stretch>
            <a:fillRect/>
          </a:stretch>
        </p:blipFill>
        <p:spPr>
          <a:xfrm>
            <a:off x="5571008" y="3092400"/>
            <a:ext cx="396000" cy="419100"/>
          </a:xfrm>
          <a:prstGeom prst="rect">
            <a:avLst/>
          </a:prstGeom>
          <a:noFill/>
          <a:ln>
            <a:noFill/>
          </a:ln>
        </p:spPr>
      </p:pic>
      <p:sp>
        <p:nvSpPr>
          <p:cNvPr id="877" name="Google Shape;877;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Tobacco (Tobacco)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76"/>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Xaggee buu ka yimaadaa tobacco (Tobacco)?</a:t>
            </a:r>
            <a:endParaRPr/>
          </a:p>
        </p:txBody>
      </p:sp>
      <p:sp>
        <p:nvSpPr>
          <p:cNvPr id="883" name="Google Shape;883;p76"/>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xayawaanka</a:t>
            </a:r>
            <a:endParaRPr/>
          </a:p>
        </p:txBody>
      </p:sp>
      <p:sp>
        <p:nvSpPr>
          <p:cNvPr id="884" name="Google Shape;884;p76"/>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dhirta</a:t>
            </a:r>
            <a:endParaRPr/>
          </a:p>
        </p:txBody>
      </p:sp>
      <p:sp>
        <p:nvSpPr>
          <p:cNvPr id="885" name="Google Shape;885;p76"/>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dadku sameeyeen shaybaarka</a:t>
            </a:r>
            <a:endParaRPr/>
          </a:p>
        </p:txBody>
      </p:sp>
      <p:pic>
        <p:nvPicPr>
          <p:cNvPr id="886" name="Google Shape;886;p76"/>
          <p:cNvPicPr preferRelativeResize="0"/>
          <p:nvPr/>
        </p:nvPicPr>
        <p:blipFill>
          <a:blip r:embed="rId3">
            <a:alphaModFix/>
          </a:blip>
          <a:stretch>
            <a:fillRect/>
          </a:stretch>
        </p:blipFill>
        <p:spPr>
          <a:xfrm>
            <a:off x="2075408" y="2755125"/>
            <a:ext cx="396000" cy="419100"/>
          </a:xfrm>
          <a:prstGeom prst="rect">
            <a:avLst/>
          </a:prstGeom>
          <a:noFill/>
          <a:ln>
            <a:noFill/>
          </a:ln>
        </p:spPr>
      </p:pic>
      <p:sp>
        <p:nvSpPr>
          <p:cNvPr id="887" name="Google Shape;887;p7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Tobacco (Tobacco)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77"/>
          <p:cNvSpPr txBox="1"/>
          <p:nvPr>
            <p:ph idx="1" type="body"/>
          </p:nvPr>
        </p:nvSpPr>
        <p:spPr>
          <a:xfrm>
            <a:off x="324000" y="759300"/>
            <a:ext cx="7135200" cy="1862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Ku sawir sawir sigaar ah boggaaga.</a:t>
            </a:r>
            <a:r>
              <a:rPr lang="en-GB" sz="1100">
                <a:latin typeface="Lexend"/>
              </a:rPr>
              <a:t/>
            </a:r>
            <a:r>
              <a:rPr lang="en-GB" sz="1100">
                <a:latin typeface="Lexend"/>
              </a:rPr>
              <a:t/>
            </a:r>
            <a:endParaRPr/>
          </a:p>
          <a:p>
            <a:pPr indent="0" lvl="0" marL="0" rtl="0" algn="l">
              <a:spcBef>
                <a:spcPts val="1000"/>
              </a:spcBef>
              <a:spcAft>
                <a:spcPts val="1000"/>
              </a:spcAft>
              <a:buNone/>
              <a:defRPr/>
            </a:pPr>
            <a:r>
              <a:rPr lang="en-GB" sz="1100">
                <a:latin typeface="Lexend"/>
              </a:rPr>
              <a:t>Ku sawir sawirro agagaarkeeda si aad u muujiso qaar ka mid ah saameynta sigaar cabista.</a:t>
            </a:r>
            <a:endParaRPr/>
          </a:p>
        </p:txBody>
      </p:sp>
      <p:sp>
        <p:nvSpPr>
          <p:cNvPr id="893" name="Google Shape;893;p77"/>
          <p:cNvSpPr txBox="1"/>
          <p:nvPr/>
        </p:nvSpPr>
        <p:spPr>
          <a:xfrm>
            <a:off x="2737175" y="4091850"/>
            <a:ext cx="2104800" cy="456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sigaar</a:t>
            </a:r>
            <a:endParaRPr sz="1800">
              <a:solidFill>
                <a:schemeClr val="dk1"/>
              </a:solidFill>
              <a:latin typeface="Lexend"/>
              <a:ea typeface="Lexend"/>
              <a:cs typeface="Lexend"/>
              <a:sym typeface="Lexend"/>
            </a:endParaRPr>
          </a:p>
        </p:txBody>
      </p:sp>
      <p:pic>
        <p:nvPicPr>
          <p:cNvPr id="894" name="Google Shape;894;p77"/>
          <p:cNvPicPr preferRelativeResize="0"/>
          <p:nvPr/>
        </p:nvPicPr>
        <p:blipFill>
          <a:blip r:embed="rId3">
            <a:alphaModFix/>
          </a:blip>
          <a:stretch>
            <a:fillRect/>
          </a:stretch>
        </p:blipFill>
        <p:spPr>
          <a:xfrm>
            <a:off x="2737175" y="2049575"/>
            <a:ext cx="2929974" cy="1947975"/>
          </a:xfrm>
          <a:prstGeom prst="rect">
            <a:avLst/>
          </a:prstGeom>
          <a:noFill/>
          <a:ln>
            <a:noFill/>
          </a:ln>
        </p:spPr>
      </p:pic>
      <p:sp>
        <p:nvSpPr>
          <p:cNvPr id="895" name="Google Shape;895;p77"/>
          <p:cNvSpPr txBox="1"/>
          <p:nvPr>
            <p:ph type="title"/>
          </p:nvPr>
        </p:nvSpPr>
        <p:spPr>
          <a:xfrm>
            <a:off x="1684800" y="0"/>
            <a:ext cx="6524400" cy="4563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Tobacco (Tobacco)</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78"/>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Ku sawir sawir sigaar ah boggaaga.</a:t>
            </a:r>
            <a:endParaRPr/>
          </a:p>
          <a:p>
            <a:pPr indent="0" lvl="0" marL="0" rtl="0" algn="l">
              <a:spcBef>
                <a:spcPts val="1000"/>
              </a:spcBef>
              <a:spcAft>
                <a:spcPts val="1000"/>
              </a:spcAft>
              <a:buClr>
                <a:schemeClr val="dk1"/>
              </a:buClr>
              <a:buSzPts val="1100"/>
              <a:buFont typeface="Arial"/>
              <a:buNone/>
              <a:defRPr/>
            </a:pPr>
            <a:r>
              <a:rPr lang="en-GB" sz="1400">
                <a:latin typeface="Lexend"/>
              </a:rPr>
              <a:t>Ku sawir sawirro agagaarkeeda si aad u muujiso qaar ka mid ah saameynta sigaar cabista.</a:t>
            </a:r>
            <a:endParaRPr/>
          </a:p>
        </p:txBody>
      </p:sp>
      <p:pic>
        <p:nvPicPr>
          <p:cNvPr id="901" name="Google Shape;901;p78"/>
          <p:cNvPicPr preferRelativeResize="0"/>
          <p:nvPr/>
        </p:nvPicPr>
        <p:blipFill>
          <a:blip r:embed="rId3">
            <a:alphaModFix/>
          </a:blip>
          <a:stretch>
            <a:fillRect/>
          </a:stretch>
        </p:blipFill>
        <p:spPr>
          <a:xfrm rot="-5400000">
            <a:off x="2879663" y="1272313"/>
            <a:ext cx="3018724" cy="4024950"/>
          </a:xfrm>
          <a:prstGeom prst="rect">
            <a:avLst/>
          </a:prstGeom>
          <a:noFill/>
          <a:ln>
            <a:noFill/>
          </a:ln>
        </p:spPr>
      </p:pic>
      <p:sp>
        <p:nvSpPr>
          <p:cNvPr id="902" name="Google Shape;902;p78"/>
          <p:cNvSpPr txBox="1"/>
          <p:nvPr/>
        </p:nvSpPr>
        <p:spPr>
          <a:xfrm>
            <a:off x="5052900" y="3093388"/>
            <a:ext cx="14430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emphysema (Emphysema)</a:t>
            </a:r>
            <a:endParaRPr sz="2000">
              <a:solidFill>
                <a:schemeClr val="dk1"/>
              </a:solidFill>
              <a:latin typeface="Kalam"/>
              <a:ea typeface="Kalam"/>
              <a:cs typeface="Kalam"/>
              <a:sym typeface="Kalam"/>
            </a:endParaRPr>
          </a:p>
        </p:txBody>
      </p:sp>
      <p:sp>
        <p:nvSpPr>
          <p:cNvPr id="903" name="Google Shape;903;p78"/>
          <p:cNvSpPr txBox="1"/>
          <p:nvPr/>
        </p:nvSpPr>
        <p:spPr>
          <a:xfrm>
            <a:off x="4572000" y="4156500"/>
            <a:ext cx="14430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laalaab (Wrinkles)</a:t>
            </a:r>
            <a:endParaRPr sz="2000">
              <a:solidFill>
                <a:schemeClr val="dk1"/>
              </a:solidFill>
              <a:latin typeface="Kalam"/>
              <a:ea typeface="Kalam"/>
              <a:cs typeface="Kalam"/>
              <a:sym typeface="Kalam"/>
            </a:endParaRPr>
          </a:p>
        </p:txBody>
      </p:sp>
      <p:sp>
        <p:nvSpPr>
          <p:cNvPr id="904" name="Google Shape;904;p78"/>
          <p:cNvSpPr txBox="1"/>
          <p:nvPr/>
        </p:nvSpPr>
        <p:spPr>
          <a:xfrm>
            <a:off x="3289800" y="1775425"/>
            <a:ext cx="29670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dhaawaca ilmaha uurka ku jira</a:t>
            </a:r>
            <a:endParaRPr sz="2000">
              <a:solidFill>
                <a:schemeClr val="dk1"/>
              </a:solidFill>
              <a:latin typeface="Kalam"/>
              <a:ea typeface="Kalam"/>
              <a:cs typeface="Kalam"/>
              <a:sym typeface="Kalam"/>
            </a:endParaRPr>
          </a:p>
        </p:txBody>
      </p:sp>
      <p:sp>
        <p:nvSpPr>
          <p:cNvPr id="905" name="Google Shape;905;p78"/>
          <p:cNvSpPr txBox="1"/>
          <p:nvPr/>
        </p:nvSpPr>
        <p:spPr>
          <a:xfrm>
            <a:off x="2517075" y="2771300"/>
            <a:ext cx="14430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kansar (Cancer)</a:t>
            </a:r>
            <a:endParaRPr sz="2000">
              <a:solidFill>
                <a:schemeClr val="dk1"/>
              </a:solidFill>
              <a:latin typeface="Kalam"/>
              <a:ea typeface="Kalam"/>
              <a:cs typeface="Kalam"/>
              <a:sym typeface="Kalam"/>
            </a:endParaRPr>
          </a:p>
        </p:txBody>
      </p:sp>
      <p:sp>
        <p:nvSpPr>
          <p:cNvPr id="906" name="Google Shape;906;p78"/>
          <p:cNvSpPr txBox="1"/>
          <p:nvPr/>
        </p:nvSpPr>
        <p:spPr>
          <a:xfrm>
            <a:off x="2669475" y="3914300"/>
            <a:ext cx="1443000" cy="382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cadaadiska dhiigga oo sarreeya (High Blood Pressure)</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907" name="Google Shape;907;p78"/>
          <p:cNvSpPr txBox="1"/>
          <p:nvPr>
            <p:ph type="title"/>
          </p:nvPr>
        </p:nvSpPr>
        <p:spPr>
          <a:xfrm>
            <a:off x="1684800" y="52225"/>
            <a:ext cx="6519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Tobacco (Tobacco)</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p7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Tobacco (Tobacco)</a:t>
            </a:r>
            <a:endParaRPr/>
          </a:p>
        </p:txBody>
      </p:sp>
      <p:sp>
        <p:nvSpPr>
          <p:cNvPr id="913" name="Google Shape;913;p7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nikotiinka</a:t>
            </a:r>
            <a:endParaRPr/>
          </a:p>
        </p:txBody>
      </p:sp>
      <p:sp>
        <p:nvSpPr>
          <p:cNvPr id="914" name="Google Shape;914;p7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Saamaynta sigaar cabista ee nidaamka is-weydaarsiga gaaska (gas exchange system)</a:t>
            </a:r>
            <a:endParaRPr/>
          </a:p>
        </p:txBody>
      </p:sp>
      <p:sp>
        <p:nvSpPr>
          <p:cNvPr id="915" name="Google Shape;915;p7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Sigaar cabista</a:t>
            </a:r>
            <a:endParaRPr/>
          </a:p>
        </p:txBody>
      </p:sp>
      <p:pic>
        <p:nvPicPr>
          <p:cNvPr id="916" name="Google Shape;916;p79"/>
          <p:cNvPicPr preferRelativeResize="0"/>
          <p:nvPr/>
        </p:nvPicPr>
        <p:blipFill>
          <a:blip r:embed="rId3">
            <a:alphaModFix/>
          </a:blip>
          <a:stretch>
            <a:fillRect/>
          </a:stretch>
        </p:blipFill>
        <p:spPr>
          <a:xfrm>
            <a:off x="429625" y="2766075"/>
            <a:ext cx="450575" cy="44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80"/>
          <p:cNvSpPr txBox="1"/>
          <p:nvPr>
            <p:ph idx="1" type="body"/>
          </p:nvPr>
        </p:nvSpPr>
        <p:spPr>
          <a:xfrm>
            <a:off x="324000" y="759300"/>
            <a:ext cx="7135200" cy="765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latin typeface="Lexend"/>
              </a:rPr>
              <a:t>Nikotiinku waa daroogo madadaalo (recreational drug) oo si dabiici ah uga dhaca geedaha tubaakada.</a:t>
            </a:r>
            <a:r>
              <a:rPr lang="en-GB" sz="1100">
                <a:latin typeface="Lexend"/>
              </a:rPr>
              <a:t/>
            </a:r>
            <a:endParaRPr/>
          </a:p>
        </p:txBody>
      </p:sp>
      <p:sp>
        <p:nvSpPr>
          <p:cNvPr id="922" name="Google Shape;922;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nikotiinka</a:t>
            </a:r>
            <a:endParaRPr sz="2200"/>
          </a:p>
        </p:txBody>
      </p:sp>
      <p:sp>
        <p:nvSpPr>
          <p:cNvPr id="923" name="Google Shape;923;p80"/>
          <p:cNvSpPr txBox="1"/>
          <p:nvPr/>
        </p:nvSpPr>
        <p:spPr>
          <a:xfrm>
            <a:off x="428725" y="2836000"/>
            <a:ext cx="2196000" cy="43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qaab-dhismeedka nikotiinka</a:t>
            </a:r>
            <a:endParaRPr sz="1800">
              <a:solidFill>
                <a:schemeClr val="dk1"/>
              </a:solidFill>
              <a:latin typeface="Lexend"/>
              <a:ea typeface="Lexend"/>
              <a:cs typeface="Lexend"/>
              <a:sym typeface="Lexend"/>
            </a:endParaRPr>
          </a:p>
        </p:txBody>
      </p:sp>
      <p:sp>
        <p:nvSpPr>
          <p:cNvPr id="924" name="Google Shape;924;p80"/>
          <p:cNvSpPr txBox="1"/>
          <p:nvPr/>
        </p:nvSpPr>
        <p:spPr>
          <a:xfrm>
            <a:off x="428725" y="4399400"/>
            <a:ext cx="2072100" cy="43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ubaxa tubaakada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925" name="Google Shape;925;p80"/>
          <p:cNvSpPr txBox="1"/>
          <p:nvPr>
            <p:ph idx="1" type="body"/>
          </p:nvPr>
        </p:nvSpPr>
        <p:spPr>
          <a:xfrm>
            <a:off x="3272225" y="1524300"/>
            <a:ext cx="5547900" cy="2627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Nikotiinku waa mid aad u qabatimo leh (addictive).</a:t>
            </a:r>
            <a:endParaRPr/>
          </a:p>
          <a:p>
            <a:pPr indent="0" lvl="0" marL="0" rtl="0" algn="l">
              <a:spcBef>
                <a:spcPts val="1000"/>
              </a:spcBef>
              <a:spcAft>
                <a:spcPts val="0"/>
              </a:spcAft>
              <a:buNone/>
              <a:defRPr/>
            </a:pPr>
            <a:r>
              <a:rPr lang="en-GB" sz="1100">
                <a:latin typeface="Lexend"/>
              </a:rPr>
              <a:t>Qabatimadu waxaa lagu gartaa rabitaan joogto ah oo ah isticmaalka daroogada.</a:t>
            </a:r>
            <a:endParaRPr/>
          </a:p>
          <a:p>
            <a:pPr indent="0" lvl="0" marL="0" rtl="0" algn="l">
              <a:spcBef>
                <a:spcPts val="1000"/>
              </a:spcBef>
              <a:spcAft>
                <a:spcPts val="1000"/>
              </a:spcAft>
              <a:buNone/>
              <a:defRPr/>
            </a:pPr>
            <a:r>
              <a:rPr lang="en-GB" sz="1100">
                <a:latin typeface="Lexend"/>
              </a:rPr>
              <a:t>Dadku waxay sii wadaan sigaar cabista inkastoo ay ogyihiin inaysan u fiicnayn.</a:t>
            </a:r>
            <a:endParaRPr/>
          </a:p>
        </p:txBody>
      </p:sp>
      <p:pic>
        <p:nvPicPr>
          <p:cNvPr id="926" name="Google Shape;926;p80"/>
          <p:cNvPicPr preferRelativeResize="0"/>
          <p:nvPr/>
        </p:nvPicPr>
        <p:blipFill>
          <a:blip r:embed="rId3">
            <a:alphaModFix/>
          </a:blip>
          <a:stretch>
            <a:fillRect/>
          </a:stretch>
        </p:blipFill>
        <p:spPr>
          <a:xfrm>
            <a:off x="657325" y="3319400"/>
            <a:ext cx="1630179" cy="1080000"/>
          </a:xfrm>
          <a:prstGeom prst="rect">
            <a:avLst/>
          </a:prstGeom>
          <a:noFill/>
          <a:ln>
            <a:noFill/>
          </a:ln>
        </p:spPr>
      </p:pic>
      <p:pic>
        <p:nvPicPr>
          <p:cNvPr id="927" name="Google Shape;927;p80"/>
          <p:cNvPicPr preferRelativeResize="0"/>
          <p:nvPr/>
        </p:nvPicPr>
        <p:blipFill>
          <a:blip r:embed="rId4">
            <a:alphaModFix/>
          </a:blip>
          <a:stretch>
            <a:fillRect/>
          </a:stretch>
        </p:blipFill>
        <p:spPr>
          <a:xfrm>
            <a:off x="695376" y="1620000"/>
            <a:ext cx="1630175" cy="119396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81"/>
          <p:cNvSpPr txBox="1"/>
          <p:nvPr>
            <p:ph idx="1" type="body"/>
          </p:nvPr>
        </p:nvSpPr>
        <p:spPr>
          <a:xfrm>
            <a:off x="324000" y="759300"/>
            <a:ext cx="71352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400">
                <a:latin typeface="Lexend"/>
              </a:rPr>
              <a:t>Nikotiinku wuxuu cidhiidhin karaa xididdada dhiigga ee wadnaha dhiigga siiya.</a:t>
            </a:r>
            <a:r>
              <a:rPr lang="en-GB" sz="1400">
                <a:latin typeface="Lexend"/>
              </a:rPr>
              <a:t/>
            </a:r>
            <a:endParaRPr sz="2000"/>
          </a:p>
        </p:txBody>
      </p:sp>
      <p:pic>
        <p:nvPicPr>
          <p:cNvPr id="933" name="Google Shape;933;p81"/>
          <p:cNvPicPr preferRelativeResize="0"/>
          <p:nvPr/>
        </p:nvPicPr>
        <p:blipFill>
          <a:blip r:embed="rId3">
            <a:alphaModFix/>
          </a:blip>
          <a:stretch>
            <a:fillRect/>
          </a:stretch>
        </p:blipFill>
        <p:spPr>
          <a:xfrm>
            <a:off x="385975" y="1822876"/>
            <a:ext cx="1956926" cy="2347574"/>
          </a:xfrm>
          <a:prstGeom prst="rect">
            <a:avLst/>
          </a:prstGeom>
          <a:noFill/>
          <a:ln>
            <a:noFill/>
          </a:ln>
        </p:spPr>
      </p:pic>
      <p:sp>
        <p:nvSpPr>
          <p:cNvPr id="934" name="Google Shape;934;p81"/>
          <p:cNvSpPr txBox="1"/>
          <p:nvPr/>
        </p:nvSpPr>
        <p:spPr>
          <a:xfrm>
            <a:off x="1064375" y="3978725"/>
            <a:ext cx="1060800" cy="407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wadnaha</a:t>
            </a:r>
            <a:endParaRPr sz="1800">
              <a:solidFill>
                <a:schemeClr val="dk1"/>
              </a:solidFill>
              <a:latin typeface="Lexend"/>
              <a:ea typeface="Lexend"/>
              <a:cs typeface="Lexend"/>
              <a:sym typeface="Lexend"/>
            </a:endParaRPr>
          </a:p>
        </p:txBody>
      </p:sp>
      <p:sp>
        <p:nvSpPr>
          <p:cNvPr id="935" name="Google Shape;935;p81"/>
          <p:cNvSpPr txBox="1"/>
          <p:nvPr/>
        </p:nvSpPr>
        <p:spPr>
          <a:xfrm>
            <a:off x="2297825" y="2083575"/>
            <a:ext cx="1684800" cy="715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haldhigga wadnaha (coronary arteries)</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936" name="Google Shape;936;p81"/>
          <p:cNvCxnSpPr/>
          <p:nvPr/>
        </p:nvCxnSpPr>
        <p:spPr>
          <a:xfrm flipH="1" rot="10800000">
            <a:off x="1496075" y="2708100"/>
            <a:ext cx="1048500" cy="690900"/>
          </a:xfrm>
          <a:prstGeom prst="straightConnector1">
            <a:avLst/>
          </a:prstGeom>
          <a:noFill/>
          <a:ln cap="flat" cmpd="sng" w="38100">
            <a:solidFill>
              <a:schemeClr val="dk1"/>
            </a:solidFill>
            <a:prstDash val="solid"/>
            <a:round/>
            <a:headEnd len="med" w="med" type="none"/>
            <a:tailEnd len="med" w="med" type="none"/>
          </a:ln>
        </p:spPr>
      </p:cxnSp>
      <p:sp>
        <p:nvSpPr>
          <p:cNvPr id="937" name="Google Shape;937;p81"/>
          <p:cNvSpPr txBox="1"/>
          <p:nvPr>
            <p:ph idx="1" type="body"/>
          </p:nvPr>
        </p:nvSpPr>
        <p:spPr>
          <a:xfrm>
            <a:off x="3825900" y="1594275"/>
            <a:ext cx="5007900" cy="279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Tani waxay yaraynaysaa socodka oksijiinta ee unugyada muruqa wadnaha si ay u helaan neefsashada unugyada (cellular respiration).</a:t>
            </a:r>
            <a:endParaRPr sz="2000"/>
          </a:p>
          <a:p>
            <a:pPr indent="0" lvl="0" marL="0" rtl="0" algn="l">
              <a:spcBef>
                <a:spcPts val="1000"/>
              </a:spcBef>
              <a:spcAft>
                <a:spcPts val="0"/>
              </a:spcAft>
              <a:buNone/>
            </a:pPr>
            <a:r>
              <a:rPr lang="en-GB" sz="1400">
                <a:latin typeface="Lexend"/>
              </a:rPr>
              <a:t>Tani waxay keeni kartaa in unugyada muruqu ay joojiyaan isku-jiidista oo ay dhintaan.</a:t>
            </a:r>
            <a:endParaRPr sz="2000"/>
          </a:p>
          <a:p>
            <a:pPr indent="0" lvl="0" marL="0" rtl="0" algn="l">
              <a:spcBef>
                <a:spcPts val="1000"/>
              </a:spcBef>
              <a:spcAft>
                <a:spcPts val="1000"/>
              </a:spcAft>
              <a:buClr>
                <a:schemeClr val="dk1"/>
              </a:buClr>
              <a:buSzPts val="1100"/>
              <a:buFont typeface="Arial"/>
              <a:buNone/>
            </a:pPr>
            <a:r>
              <a:rPr lang="en-GB" sz="1400">
                <a:latin typeface="Lexend"/>
              </a:rPr>
              <a:t>Haddii qayb weyn oo wadnaha ah ay dhaawacanto, tani waxay sababi kartaa wadne-qaad (heart attack) iyo dhimasho.</a:t>
            </a:r>
            <a:endParaRPr sz="2000"/>
          </a:p>
        </p:txBody>
      </p:sp>
      <p:sp>
        <p:nvSpPr>
          <p:cNvPr id="938" name="Google Shape;938;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nikotiinka</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2" name="Shape 942"/>
        <p:cNvGrpSpPr/>
        <p:nvPr/>
      </p:nvGrpSpPr>
      <p:grpSpPr>
        <a:xfrm>
          <a:off x="0" y="0"/>
          <a:ext cx="0" cy="0"/>
          <a:chOff x="0" y="0"/>
          <a:chExt cx="0" cy="0"/>
        </a:xfrm>
      </p:grpSpPr>
      <p:sp>
        <p:nvSpPr>
          <p:cNvPr id="943" name="Google Shape;943;p82"/>
          <p:cNvSpPr txBox="1"/>
          <p:nvPr>
            <p:ph idx="1" type="body"/>
          </p:nvPr>
        </p:nvSpPr>
        <p:spPr>
          <a:xfrm>
            <a:off x="324000" y="759300"/>
            <a:ext cx="75984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b="1" lang="en-GB" sz="1100">
                <a:latin typeface="Lexend"/>
              </a:rPr>
              <a:t>Nikotiinku wuxuu sidoo kale kordhin karaa cadaadiska dhiigga (blood pressure) iyo garaaca wadnaha (heart rate).</a:t>
            </a:r>
            <a:r>
              <a:rPr lang="en-GB" sz="1100">
                <a:latin typeface="Lexend"/>
              </a:rPr>
              <a:t/>
            </a:r>
            <a:endParaRPr/>
          </a:p>
        </p:txBody>
      </p:sp>
      <p:pic>
        <p:nvPicPr>
          <p:cNvPr id="944" name="Google Shape;944;p82"/>
          <p:cNvPicPr preferRelativeResize="0"/>
          <p:nvPr/>
        </p:nvPicPr>
        <p:blipFill>
          <a:blip r:embed="rId3">
            <a:alphaModFix/>
          </a:blip>
          <a:stretch>
            <a:fillRect/>
          </a:stretch>
        </p:blipFill>
        <p:spPr>
          <a:xfrm>
            <a:off x="448450" y="1620000"/>
            <a:ext cx="1620634" cy="1080000"/>
          </a:xfrm>
          <a:prstGeom prst="rect">
            <a:avLst/>
          </a:prstGeom>
          <a:noFill/>
          <a:ln>
            <a:noFill/>
          </a:ln>
        </p:spPr>
      </p:pic>
      <p:sp>
        <p:nvSpPr>
          <p:cNvPr id="945" name="Google Shape;945;p82"/>
          <p:cNvSpPr txBox="1"/>
          <p:nvPr/>
        </p:nvSpPr>
        <p:spPr>
          <a:xfrm>
            <a:off x="2162100" y="1766450"/>
            <a:ext cx="1332300" cy="296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qalabka cabbira cadaadiska dhiigga</a:t>
            </a:r>
            <a:endParaRPr sz="1800">
              <a:solidFill>
                <a:schemeClr val="dk1"/>
              </a:solidFill>
              <a:latin typeface="Lexend"/>
              <a:ea typeface="Lexend"/>
              <a:cs typeface="Lexend"/>
              <a:sym typeface="Lexend"/>
            </a:endParaRPr>
          </a:p>
        </p:txBody>
      </p:sp>
      <p:pic>
        <p:nvPicPr>
          <p:cNvPr id="946" name="Google Shape;946;p82"/>
          <p:cNvPicPr preferRelativeResize="0"/>
          <p:nvPr/>
        </p:nvPicPr>
        <p:blipFill rotWithShape="1">
          <a:blip r:embed="rId4">
            <a:alphaModFix/>
          </a:blip>
          <a:srcRect b="13411" l="0" r="0" t="18198"/>
          <a:stretch/>
        </p:blipFill>
        <p:spPr>
          <a:xfrm>
            <a:off x="448450" y="3076025"/>
            <a:ext cx="1620624" cy="1283251"/>
          </a:xfrm>
          <a:prstGeom prst="rect">
            <a:avLst/>
          </a:prstGeom>
          <a:noFill/>
          <a:ln>
            <a:noFill/>
          </a:ln>
        </p:spPr>
      </p:pic>
      <p:sp>
        <p:nvSpPr>
          <p:cNvPr id="947" name="Google Shape;947;p82"/>
          <p:cNvSpPr txBox="1"/>
          <p:nvPr/>
        </p:nvSpPr>
        <p:spPr>
          <a:xfrm>
            <a:off x="2162100" y="3138050"/>
            <a:ext cx="1332300" cy="1080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qalabka cabbira garaaca wadnaha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948" name="Google Shape;948;p82"/>
          <p:cNvSpPr txBox="1"/>
          <p:nvPr>
            <p:ph idx="1" type="body"/>
          </p:nvPr>
        </p:nvSpPr>
        <p:spPr>
          <a:xfrm>
            <a:off x="3900275" y="1315200"/>
            <a:ext cx="4919700" cy="2700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Cadaadiska dhiigga oo sarreeya wuxuu culays saaraa xididdada dhiigga wuxuuna dhaawici karaa. Tani waxay u horseedi kartaa cudur wadnaha iyo wadne-qaad suurtagal ah.</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2000"/>
          </a:p>
          <a:p>
            <a:pPr indent="0" lvl="0" marL="0" rtl="0" algn="l">
              <a:spcBef>
                <a:spcPts val="1000"/>
              </a:spcBef>
              <a:spcAft>
                <a:spcPts val="1000"/>
              </a:spcAft>
              <a:buClr>
                <a:schemeClr val="dk1"/>
              </a:buClr>
              <a:buSzPts val="1100"/>
              <a:buFont typeface="Arial"/>
              <a:buNone/>
            </a:pPr>
            <a:r>
              <a:rPr lang="en-GB" sz="1400">
                <a:latin typeface="Lexend"/>
              </a:rPr>
              <a:t>Haddii wadnuhu uu garaaco si joogto ah, muruqa wadnuhu wuxuu u baahan doonaa oksijiin iyo gulukoos (glucose) badan si uu u shideeyo neefsashada. Garaaca badan sidoo kale wuxuu cadaadis badan saaraa wadnaha, maadaama uu u shaqeeyo si adag.</a:t>
            </a:r>
            <a:r>
              <a:rPr lang="en-GB" sz="1400">
                <a:latin typeface="Lexend"/>
              </a:rPr>
              <a:t/>
            </a:r>
            <a:endParaRPr sz="2000"/>
          </a:p>
        </p:txBody>
      </p:sp>
      <p:sp>
        <p:nvSpPr>
          <p:cNvPr id="949" name="Google Shape;949;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nikotiinka (Nicotine)</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8">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83"/>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Mid ka mid ah weedhahan soo socda ayaa been ah?</a:t>
            </a:r>
            <a:endParaRPr/>
          </a:p>
        </p:txBody>
      </p:sp>
      <p:sp>
        <p:nvSpPr>
          <p:cNvPr id="955" name="Google Shape;955;p83"/>
          <p:cNvSpPr txBox="1"/>
          <p:nvPr>
            <p:ph type="title"/>
          </p:nvPr>
        </p:nvSpPr>
        <p:spPr>
          <a:xfrm>
            <a:off x="964800" y="2490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Nikotiinku (Nicotine) wuxuu yareeyaa cadaadiska dhiigga.</a:t>
            </a:r>
            <a:endParaRPr/>
          </a:p>
        </p:txBody>
      </p:sp>
      <p:sp>
        <p:nvSpPr>
          <p:cNvPr id="956" name="Google Shape;956;p83"/>
          <p:cNvSpPr txBox="1"/>
          <p:nvPr>
            <p:ph type="title"/>
          </p:nvPr>
        </p:nvSpPr>
        <p:spPr>
          <a:xfrm>
            <a:off x="964800" y="16703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Nikotiinku (Nicotine) waa daroogo sharci darro ah oo aad u qabatimo badan.</a:t>
            </a:r>
            <a:endParaRPr/>
          </a:p>
        </p:txBody>
      </p:sp>
      <p:sp>
        <p:nvSpPr>
          <p:cNvPr id="957" name="Google Shape;957;p83"/>
          <p:cNvSpPr txBox="1"/>
          <p:nvPr>
            <p:ph type="title"/>
          </p:nvPr>
        </p:nvSpPr>
        <p:spPr>
          <a:xfrm>
            <a:off x="964800" y="40897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Nikotiinku (Nicotine) wuxuu keenaa cidhiidhiga halbowlayaasha wadnaha (coronary arteries).</a:t>
            </a:r>
            <a:endParaRPr/>
          </a:p>
        </p:txBody>
      </p:sp>
      <p:sp>
        <p:nvSpPr>
          <p:cNvPr id="958" name="Google Shape;958;p83"/>
          <p:cNvSpPr txBox="1"/>
          <p:nvPr>
            <p:ph type="title"/>
          </p:nvPr>
        </p:nvSpPr>
        <p:spPr>
          <a:xfrm>
            <a:off x="964800" y="32903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Nikotiinku (Nicotine) wuxuu kordhiyaa garaaca wadnaha.</a:t>
            </a:r>
            <a:endParaRPr/>
          </a:p>
        </p:txBody>
      </p:sp>
      <p:pic>
        <p:nvPicPr>
          <p:cNvPr id="959" name="Google Shape;959;p83"/>
          <p:cNvPicPr preferRelativeResize="0"/>
          <p:nvPr/>
        </p:nvPicPr>
        <p:blipFill>
          <a:blip r:embed="rId3">
            <a:alphaModFix/>
          </a:blip>
          <a:stretch>
            <a:fillRect/>
          </a:stretch>
        </p:blipFill>
        <p:spPr>
          <a:xfrm>
            <a:off x="5774408" y="2437950"/>
            <a:ext cx="396000" cy="419100"/>
          </a:xfrm>
          <a:prstGeom prst="rect">
            <a:avLst/>
          </a:prstGeom>
          <a:noFill/>
          <a:ln>
            <a:noFill/>
          </a:ln>
        </p:spPr>
      </p:pic>
      <p:pic>
        <p:nvPicPr>
          <p:cNvPr id="960" name="Google Shape;960;p83"/>
          <p:cNvPicPr preferRelativeResize="0"/>
          <p:nvPr/>
        </p:nvPicPr>
        <p:blipFill>
          <a:blip r:embed="rId3">
            <a:alphaModFix/>
          </a:blip>
          <a:stretch>
            <a:fillRect/>
          </a:stretch>
        </p:blipFill>
        <p:spPr>
          <a:xfrm>
            <a:off x="6636508" y="1704775"/>
            <a:ext cx="396000" cy="419100"/>
          </a:xfrm>
          <a:prstGeom prst="rect">
            <a:avLst/>
          </a:prstGeom>
          <a:noFill/>
          <a:ln>
            <a:noFill/>
          </a:ln>
        </p:spPr>
      </p:pic>
      <p:sp>
        <p:nvSpPr>
          <p:cNvPr id="961" name="Google Shape;961;p8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400">
                <a:latin typeface="Lexend"/>
              </a:rPr>
              <a:t>Saamaynta nikotiinka (Nicotine)</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84"/>
          <p:cNvSpPr txBox="1"/>
          <p:nvPr>
            <p:ph idx="1" type="body"/>
          </p:nvPr>
        </p:nvSpPr>
        <p:spPr>
          <a:xfrm>
            <a:off x="324000" y="759300"/>
            <a:ext cx="72084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1) Waa maxay kiimikada ugu weyn ee dadka ku kalifta inay sii cabbaan sigaarka, inkastoo ay ogyihiin inuusan fiicnayn?</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967" name="Google Shape;967;p84"/>
          <p:cNvSpPr txBox="1"/>
          <p:nvPr>
            <p:ph type="title"/>
          </p:nvPr>
        </p:nvSpPr>
        <p:spPr>
          <a:xfrm>
            <a:off x="1479300" y="39650"/>
            <a:ext cx="6855300" cy="443400"/>
          </a:xfrm>
          <a:prstGeom prst="rect">
            <a:avLst/>
          </a:prstGeom>
        </p:spPr>
        <p:txBody>
          <a:bodyPr anchorCtr="0" anchor="b"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Saamaynta nikotiinka (Nicotine)</a:t>
            </a:r>
            <a:endParaRPr/>
          </a:p>
        </p:txBody>
      </p:sp>
      <p:sp>
        <p:nvSpPr>
          <p:cNvPr id="968" name="Google Shape;968;p84"/>
          <p:cNvSpPr txBox="1"/>
          <p:nvPr/>
        </p:nvSpPr>
        <p:spPr>
          <a:xfrm>
            <a:off x="247800" y="2505625"/>
            <a:ext cx="8572200" cy="20559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 Sharax sababta sigaarka u keeno cidhiidhiga halbowlayaasha wadnaha (coronary arteries) iyo sida ay tani u horseedi karto wadne-gabasho (cardiac arrest).</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2" name="Shape 972"/>
        <p:cNvGrpSpPr/>
        <p:nvPr/>
      </p:nvGrpSpPr>
      <p:grpSpPr>
        <a:xfrm>
          <a:off x="0" y="0"/>
          <a:ext cx="0" cy="0"/>
          <a:chOff x="0" y="0"/>
          <a:chExt cx="0" cy="0"/>
        </a:xfrm>
      </p:grpSpPr>
      <p:sp>
        <p:nvSpPr>
          <p:cNvPr id="973" name="Google Shape;973;p85"/>
          <p:cNvSpPr txBox="1"/>
          <p:nvPr>
            <p:ph type="title"/>
          </p:nvPr>
        </p:nvSpPr>
        <p:spPr>
          <a:xfrm>
            <a:off x="1479300" y="91875"/>
            <a:ext cx="6855300" cy="382800"/>
          </a:xfrm>
          <a:prstGeom prst="rect">
            <a:avLst/>
          </a:prstGeom>
        </p:spPr>
        <p:txBody>
          <a:bodyPr anchorCtr="0" anchor="b"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Saamaynta nikotiinka (Nicotine)</a:t>
            </a:r>
            <a:endParaRPr/>
          </a:p>
        </p:txBody>
      </p:sp>
      <p:sp>
        <p:nvSpPr>
          <p:cNvPr id="974" name="Google Shape;974;p85"/>
          <p:cNvSpPr txBox="1"/>
          <p:nvPr>
            <p:ph idx="1" type="body"/>
          </p:nvPr>
        </p:nvSpPr>
        <p:spPr>
          <a:xfrm>
            <a:off x="324000" y="1080000"/>
            <a:ext cx="8575800" cy="2394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 Waa maxay kiimikada ugu weyn ee dadka ku kalifta inay sii cabbaan sigaarka, inkastoo ay ogyihiin inuusan fiicnayn?</a:t>
            </a:r>
            <a:endParaRPr sz="2000"/>
          </a:p>
          <a:p>
            <a:pPr indent="0" lvl="0" marL="0" rtl="0" algn="l">
              <a:spcBef>
                <a:spcPts val="1000"/>
              </a:spcBef>
              <a:spcAft>
                <a:spcPts val="0"/>
              </a:spcAft>
              <a:buNone/>
            </a:pPr>
            <a:r>
              <a:rPr lang="en-GB" sz="1100">
                <a:latin typeface="Kalam"/>
                <a:ea typeface="Kalam"/>
                <a:cs typeface="Kalam"/>
                <a:sym typeface="Kalam"/>
              </a:rPr>
              <a:t>Sigaarada waxaa ku jira nikotiin (nicotine) oo ah daroogo madadaalo oo aad u qabatimo badan oo laga helo dhirta tubaakada (tobacco). Qabatimadu waxaa lagu gartaa rabitaan joogto ah oo ah isticmaalka daroogada. Tani waa sababta dadku u sii cabbaan sigaarka inkastoo ay ogyihiin inuusan fiicnayn.</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86"/>
          <p:cNvSpPr txBox="1"/>
          <p:nvPr>
            <p:ph type="title"/>
          </p:nvPr>
        </p:nvSpPr>
        <p:spPr>
          <a:xfrm>
            <a:off x="1479300" y="91875"/>
            <a:ext cx="6855300" cy="382800"/>
          </a:xfrm>
          <a:prstGeom prst="rect">
            <a:avLst/>
          </a:prstGeom>
        </p:spPr>
        <p:txBody>
          <a:bodyPr anchorCtr="0" anchor="b"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Saamaynta nikotiinka (Nicotine)</a:t>
            </a:r>
            <a:endParaRPr/>
          </a:p>
        </p:txBody>
      </p:sp>
      <p:sp>
        <p:nvSpPr>
          <p:cNvPr id="980" name="Google Shape;980;p86"/>
          <p:cNvSpPr txBox="1"/>
          <p:nvPr>
            <p:ph idx="1" type="body"/>
          </p:nvPr>
        </p:nvSpPr>
        <p:spPr>
          <a:xfrm>
            <a:off x="324000" y="699000"/>
            <a:ext cx="8575800" cy="391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2) Sharax sababta sigaarka u keeno cidhiidhiga halbowlayaasha wadnaha (coronary arteries) iyo sida ay tani u horseedi karto wadne-gabasho (cardiac arrest).</a:t>
            </a:r>
            <a:r>
              <a:rPr lang="en-GB" sz="1400">
                <a:latin typeface="Lexend"/>
              </a:rPr>
              <a:t/>
            </a:r>
            <a:endParaRPr sz="2000"/>
          </a:p>
          <a:p>
            <a:pPr indent="0" lvl="0" marL="0" rtl="0" algn="l">
              <a:spcBef>
                <a:spcPts val="1000"/>
              </a:spcBef>
              <a:spcAft>
                <a:spcPts val="1000"/>
              </a:spcAft>
              <a:buNone/>
            </a:pPr>
            <a:r>
              <a:rPr lang="en-GB" sz="1100">
                <a:latin typeface="Kalam"/>
                <a:ea typeface="Kalam"/>
                <a:cs typeface="Kalam"/>
                <a:sym typeface="Kalam"/>
              </a:rPr>
              <a:t>Sigaarada waxaa ku jira nikotiin (nicotine). Nikotiinku (Nicotine) wuxuu keenaa cidhiidhiga halbowlayaasha wadnaha (coronary arteries). Halbowlayaasha wadnaha ayaa wadnaha siiya dhiig. Dhiiggu wuxuu unugyada muruqa wadnaha u keenaa oksijiin (oxygen) si ay u sameeyaan neefsashada unugyada (cellular respiration). Haddii halbowlayaashu cidhiidhi yihiin, dhiig ku filan kama qulqulo. Tani waxay u horseedi kartaa wadne-qabad (heart attack).</a:t>
            </a:r>
            <a:endParaRPr sz="20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8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Tubaakada (Tobacco)</a:t>
            </a:r>
            <a:endParaRPr/>
          </a:p>
        </p:txBody>
      </p:sp>
      <p:sp>
        <p:nvSpPr>
          <p:cNvPr id="986" name="Google Shape;986;p8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nikotiinka (Nicotine)</a:t>
            </a:r>
            <a:endParaRPr/>
          </a:p>
        </p:txBody>
      </p:sp>
      <p:sp>
        <p:nvSpPr>
          <p:cNvPr id="987" name="Google Shape;987;p8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Saamaynta sigaarka ee nidaamka is-weydaarsiga gaaska (gas exchange system)</a:t>
            </a:r>
            <a:endParaRPr/>
          </a:p>
        </p:txBody>
      </p:sp>
      <p:sp>
        <p:nvSpPr>
          <p:cNvPr id="988" name="Google Shape;988;p8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Sigaar-cabbista (Smoking)</a:t>
            </a:r>
            <a:endParaRPr/>
          </a:p>
        </p:txBody>
      </p:sp>
      <p:pic>
        <p:nvPicPr>
          <p:cNvPr id="989" name="Google Shape;989;p87"/>
          <p:cNvPicPr preferRelativeResize="0"/>
          <p:nvPr/>
        </p:nvPicPr>
        <p:blipFill>
          <a:blip r:embed="rId3">
            <a:alphaModFix/>
          </a:blip>
          <a:stretch>
            <a:fillRect/>
          </a:stretch>
        </p:blipFill>
        <p:spPr>
          <a:xfrm>
            <a:off x="404975" y="3700475"/>
            <a:ext cx="450575" cy="446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sp>
        <p:nvSpPr>
          <p:cNvPr id="994" name="Google Shape;994;p88"/>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Qiiqa iyo kulaylku waxay dhaawacaan unugyada ciliated-ka ah (ciliated cells) ee safra marinnada hawada.</a:t>
            </a:r>
            <a:endParaRPr/>
          </a:p>
        </p:txBody>
      </p:sp>
      <p:sp>
        <p:nvSpPr>
          <p:cNvPr id="995" name="Google Shape;995;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is-weydaarsiga gaaska (gas exchange system)</a:t>
            </a:r>
            <a:endParaRPr sz="2200"/>
          </a:p>
        </p:txBody>
      </p:sp>
      <p:pic>
        <p:nvPicPr>
          <p:cNvPr id="996" name="Google Shape;996;p88"/>
          <p:cNvPicPr preferRelativeResize="0"/>
          <p:nvPr/>
        </p:nvPicPr>
        <p:blipFill rotWithShape="1">
          <a:blip r:embed="rId3">
            <a:alphaModFix/>
          </a:blip>
          <a:srcRect b="37558" l="0" r="0" t="0"/>
          <a:stretch/>
        </p:blipFill>
        <p:spPr>
          <a:xfrm>
            <a:off x="705775" y="1620000"/>
            <a:ext cx="2181425" cy="2587735"/>
          </a:xfrm>
          <a:prstGeom prst="rect">
            <a:avLst/>
          </a:prstGeom>
          <a:noFill/>
          <a:ln>
            <a:noFill/>
          </a:ln>
        </p:spPr>
      </p:pic>
      <p:sp>
        <p:nvSpPr>
          <p:cNvPr id="997" name="Google Shape;997;p88"/>
          <p:cNvSpPr txBox="1"/>
          <p:nvPr/>
        </p:nvSpPr>
        <p:spPr>
          <a:xfrm>
            <a:off x="553454" y="4089000"/>
            <a:ext cx="2899500" cy="731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Nidaamka is-weydaarsiga gaasaska (gas exchange system)</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cxnSp>
        <p:nvCxnSpPr>
          <p:cNvPr id="998" name="Google Shape;998;p88"/>
          <p:cNvCxnSpPr/>
          <p:nvPr/>
        </p:nvCxnSpPr>
        <p:spPr>
          <a:xfrm flipH="1" rot="10800000">
            <a:off x="1755075" y="1598175"/>
            <a:ext cx="3860700" cy="632700"/>
          </a:xfrm>
          <a:prstGeom prst="straightConnector1">
            <a:avLst/>
          </a:prstGeom>
          <a:noFill/>
          <a:ln cap="flat" cmpd="sng" w="38100">
            <a:solidFill>
              <a:srgbClr val="374CF1"/>
            </a:solidFill>
            <a:prstDash val="lgDash"/>
            <a:round/>
            <a:headEnd len="med" w="med" type="none"/>
            <a:tailEnd len="med" w="med" type="none"/>
          </a:ln>
        </p:spPr>
      </p:cxnSp>
      <p:cxnSp>
        <p:nvCxnSpPr>
          <p:cNvPr id="999" name="Google Shape;999;p88"/>
          <p:cNvCxnSpPr/>
          <p:nvPr/>
        </p:nvCxnSpPr>
        <p:spPr>
          <a:xfrm>
            <a:off x="1767400" y="2267875"/>
            <a:ext cx="3836100" cy="1118700"/>
          </a:xfrm>
          <a:prstGeom prst="straightConnector1">
            <a:avLst/>
          </a:prstGeom>
          <a:noFill/>
          <a:ln cap="flat" cmpd="sng" w="38100">
            <a:solidFill>
              <a:srgbClr val="374CF1"/>
            </a:solidFill>
            <a:prstDash val="lgDash"/>
            <a:round/>
            <a:headEnd len="med" w="med" type="none"/>
            <a:tailEnd len="med" w="med" type="none"/>
          </a:ln>
        </p:spPr>
      </p:cxnSp>
      <p:sp>
        <p:nvSpPr>
          <p:cNvPr id="1000" name="Google Shape;1000;p88"/>
          <p:cNvSpPr txBox="1"/>
          <p:nvPr/>
        </p:nvSpPr>
        <p:spPr>
          <a:xfrm>
            <a:off x="5509025" y="3403200"/>
            <a:ext cx="3201600" cy="731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Unugyada ciliated ee ku xiga marinnada hawada</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001" name="Google Shape;1001;p88"/>
          <p:cNvPicPr preferRelativeResize="0"/>
          <p:nvPr/>
        </p:nvPicPr>
        <p:blipFill>
          <a:blip r:embed="rId4">
            <a:alphaModFix/>
          </a:blip>
          <a:stretch>
            <a:fillRect/>
          </a:stretch>
        </p:blipFill>
        <p:spPr>
          <a:xfrm>
            <a:off x="5394250" y="1478875"/>
            <a:ext cx="1098204" cy="1919625"/>
          </a:xfrm>
          <a:prstGeom prst="rect">
            <a:avLst/>
          </a:prstGeom>
          <a:noFill/>
          <a:ln>
            <a:noFill/>
          </a:ln>
        </p:spPr>
      </p:pic>
      <p:pic>
        <p:nvPicPr>
          <p:cNvPr id="1002" name="Google Shape;1002;p88"/>
          <p:cNvPicPr preferRelativeResize="0"/>
          <p:nvPr/>
        </p:nvPicPr>
        <p:blipFill>
          <a:blip r:embed="rId4">
            <a:alphaModFix/>
          </a:blip>
          <a:stretch>
            <a:fillRect/>
          </a:stretch>
        </p:blipFill>
        <p:spPr>
          <a:xfrm>
            <a:off x="6492450" y="1478875"/>
            <a:ext cx="1098204" cy="1919625"/>
          </a:xfrm>
          <a:prstGeom prst="rect">
            <a:avLst/>
          </a:prstGeom>
          <a:noFill/>
          <a:ln>
            <a:noFill/>
          </a:ln>
        </p:spPr>
      </p:pic>
      <p:pic>
        <p:nvPicPr>
          <p:cNvPr id="1003" name="Google Shape;1003;p88"/>
          <p:cNvPicPr preferRelativeResize="0"/>
          <p:nvPr/>
        </p:nvPicPr>
        <p:blipFill>
          <a:blip r:embed="rId4">
            <a:alphaModFix/>
          </a:blip>
          <a:stretch>
            <a:fillRect/>
          </a:stretch>
        </p:blipFill>
        <p:spPr>
          <a:xfrm>
            <a:off x="7600100" y="1478875"/>
            <a:ext cx="1098204" cy="1919625"/>
          </a:xfrm>
          <a:prstGeom prst="rect">
            <a:avLst/>
          </a:prstGeom>
          <a:noFill/>
          <a:ln>
            <a:noFill/>
          </a:ln>
        </p:spPr>
      </p:pic>
      <p:sp>
        <p:nvSpPr>
          <p:cNvPr id="1004" name="Google Shape;1004;p88"/>
          <p:cNvSpPr txBox="1"/>
          <p:nvPr/>
        </p:nvSpPr>
        <p:spPr>
          <a:xfrm>
            <a:off x="6890625" y="1186725"/>
            <a:ext cx="720900" cy="505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Cilia (timaha yaryar)</a:t>
            </a:r>
            <a:endParaRPr sz="1800">
              <a:solidFill>
                <a:schemeClr val="dk1"/>
              </a:solidFill>
              <a:latin typeface="Lexend"/>
              <a:ea typeface="Lexend"/>
              <a:cs typeface="Lexend"/>
              <a:sym typeface="Lexend"/>
            </a:endParaRPr>
          </a:p>
        </p:txBody>
      </p:sp>
      <p:sp>
        <p:nvSpPr>
          <p:cNvPr id="1005" name="Google Shape;1005;p88"/>
          <p:cNvSpPr txBox="1"/>
          <p:nvPr/>
        </p:nvSpPr>
        <p:spPr>
          <a:xfrm>
            <a:off x="259200" y="4763600"/>
            <a:ext cx="5959500" cy="329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600">
              <a:solidFill>
                <a:schemeClr val="dk2"/>
              </a:solidFill>
              <a:latin typeface="Lexend"/>
              <a:ea typeface="Lexend"/>
              <a:cs typeface="Lexend"/>
              <a:sym typeface="Lexen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9" name="Shape 1009"/>
        <p:cNvGrpSpPr/>
        <p:nvPr/>
      </p:nvGrpSpPr>
      <p:grpSpPr>
        <a:xfrm>
          <a:off x="0" y="0"/>
          <a:ext cx="0" cy="0"/>
          <a:chOff x="0" y="0"/>
          <a:chExt cx="0" cy="0"/>
        </a:xfrm>
      </p:grpSpPr>
      <p:sp>
        <p:nvSpPr>
          <p:cNvPr id="1010" name="Google Shape;1010;p89"/>
          <p:cNvSpPr txBox="1"/>
          <p:nvPr>
            <p:ph idx="1" type="body"/>
          </p:nvPr>
        </p:nvSpPr>
        <p:spPr>
          <a:xfrm>
            <a:off x="324000" y="759300"/>
            <a:ext cx="7043400" cy="777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Unugyada ciliated ee caafimaadka qaba waxay qabtaan wasakhda iyo boodhka, taasoo naga ilaalisaa infekshannada.</a:t>
            </a:r>
            <a:r>
              <a:rPr lang="en-GB" sz="1100">
                <a:latin typeface="Lexend"/>
              </a:rPr>
              <a:t/>
            </a:r>
            <a:endParaRPr/>
          </a:p>
          <a:p>
            <a:pPr indent="0" lvl="0" marL="0" rtl="0" algn="l">
              <a:lnSpc>
                <a:spcPct val="100000"/>
              </a:lnSpc>
              <a:spcBef>
                <a:spcPts val="0"/>
              </a:spcBef>
              <a:spcAft>
                <a:spcPts val="0"/>
              </a:spcAft>
              <a:buNone/>
            </a:pPr>
            <a:r>
              <a:rPr>
                <a:latin typeface="Lexend"/>
              </a:rPr>
              <a:t/>
            </a:r>
            <a:endParaRPr/>
          </a:p>
          <a:p>
            <a:pPr indent="0" lvl="0" marL="0" rtl="0" algn="l">
              <a:spcBef>
                <a:spcPts val="0"/>
              </a:spcBef>
              <a:spcAft>
                <a:spcPts val="1000"/>
              </a:spcAft>
              <a:buNone/>
            </a:pPr>
            <a:r>
              <a:rPr>
                <a:latin typeface="Lexend"/>
              </a:rPr>
              <a:t/>
            </a:r>
            <a:endParaRPr/>
          </a:p>
        </p:txBody>
      </p:sp>
      <p:sp>
        <p:nvSpPr>
          <p:cNvPr id="1011" name="Google Shape;1011;p89"/>
          <p:cNvSpPr txBox="1"/>
          <p:nvPr>
            <p:ph idx="1" type="body"/>
          </p:nvPr>
        </p:nvSpPr>
        <p:spPr>
          <a:xfrm>
            <a:off x="324000" y="1612800"/>
            <a:ext cx="4699800" cy="30207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Darteed, waxay noqon karaan kuwo aan si fiican uga saari karin xabka (mucus).</a:t>
            </a:r>
            <a:endParaRPr/>
          </a:p>
          <a:p>
            <a:pPr indent="0" lvl="0" marL="0" rtl="0" algn="l">
              <a:lnSpc>
                <a:spcPct val="100000"/>
              </a:lnSpc>
              <a:spcBef>
                <a:spcPts val="0"/>
              </a:spcBef>
              <a:spcAft>
                <a:spcPts val="0"/>
              </a:spcAft>
              <a:buNone/>
            </a:pPr>
            <a:r>
              <a:rPr>
                <a:latin typeface="Lexend"/>
              </a:rPr>
              <a:t/>
            </a:r>
            <a:endParaRPr/>
          </a:p>
          <a:p>
            <a:pPr indent="0" lvl="0" marL="0" rtl="0" algn="l">
              <a:lnSpc>
                <a:spcPct val="100000"/>
              </a:lnSpc>
              <a:spcBef>
                <a:spcPts val="0"/>
              </a:spcBef>
              <a:spcAft>
                <a:spcPts val="0"/>
              </a:spcAft>
              <a:buNone/>
              <a:defRPr/>
            </a:pPr>
            <a:r>
              <a:rPr lang="en-GB" sz="1100">
                <a:latin typeface="Lexend"/>
              </a:rPr>
              <a:t>Qofka sigaarka cabba waa inuu qufacaa si uu u dhaqaajiyo xabka (qufaca sigaarka).</a:t>
            </a:r>
            <a:endParaRPr/>
          </a:p>
          <a:p>
            <a:pPr indent="0" lvl="0" marL="0" rtl="0" algn="l">
              <a:lnSpc>
                <a:spcPct val="100000"/>
              </a:lnSpc>
              <a:spcBef>
                <a:spcPts val="0"/>
              </a:spcBef>
              <a:spcAft>
                <a:spcPts val="0"/>
              </a:spcAft>
              <a:buNone/>
            </a:pPr>
            <a:r>
              <a:rPr>
                <a:latin typeface="Lexend"/>
              </a:rPr>
              <a:t/>
            </a:r>
            <a:endParaRPr/>
          </a:p>
          <a:p>
            <a:pPr indent="0" lvl="0" marL="0" rtl="0" algn="l">
              <a:lnSpc>
                <a:spcPct val="100000"/>
              </a:lnSpc>
              <a:spcBef>
                <a:spcPts val="0"/>
              </a:spcBef>
              <a:spcAft>
                <a:spcPts val="0"/>
              </a:spcAft>
              <a:buNone/>
              <a:defRPr/>
            </a:pPr>
            <a:r>
              <a:rPr lang="en-GB" sz="1100">
                <a:latin typeface="Lexend"/>
              </a:rPr>
              <a:t>Waxay noqon doonaan kuwo u nugul infekshannada sambabada, sida bronchitis.</a:t>
            </a:r>
            <a:endParaRPr/>
          </a:p>
          <a:p>
            <a:pPr indent="0" lvl="0" marL="0" rtl="0" algn="l">
              <a:lnSpc>
                <a:spcPct val="100000"/>
              </a:lnSpc>
              <a:spcBef>
                <a:spcPts val="0"/>
              </a:spcBef>
              <a:spcAft>
                <a:spcPts val="0"/>
              </a:spcAft>
              <a:buNone/>
            </a:pPr>
            <a:r>
              <a:rPr>
                <a:latin typeface="Lexend"/>
              </a:rPr>
              <a:t/>
            </a:r>
            <a:endParaRPr/>
          </a:p>
          <a:p>
            <a:pPr indent="0" lvl="0" marL="0" rtl="0" algn="l">
              <a:spcBef>
                <a:spcPts val="0"/>
              </a:spcBef>
              <a:spcAft>
                <a:spcPts val="1000"/>
              </a:spcAft>
              <a:buNone/>
            </a:pPr>
            <a:r>
              <a:rPr>
                <a:latin typeface="Lexend"/>
              </a:rPr>
              <a:t/>
            </a:r>
            <a:endParaRPr/>
          </a:p>
        </p:txBody>
      </p:sp>
      <p:pic>
        <p:nvPicPr>
          <p:cNvPr id="1012" name="Google Shape;1012;p89"/>
          <p:cNvPicPr preferRelativeResize="0"/>
          <p:nvPr/>
        </p:nvPicPr>
        <p:blipFill>
          <a:blip r:embed="rId3">
            <a:alphaModFix/>
          </a:blip>
          <a:stretch>
            <a:fillRect/>
          </a:stretch>
        </p:blipFill>
        <p:spPr>
          <a:xfrm>
            <a:off x="5394250" y="2012275"/>
            <a:ext cx="1098204" cy="1919625"/>
          </a:xfrm>
          <a:prstGeom prst="rect">
            <a:avLst/>
          </a:prstGeom>
          <a:noFill/>
          <a:ln>
            <a:noFill/>
          </a:ln>
        </p:spPr>
      </p:pic>
      <p:pic>
        <p:nvPicPr>
          <p:cNvPr id="1013" name="Google Shape;1013;p89"/>
          <p:cNvPicPr preferRelativeResize="0"/>
          <p:nvPr/>
        </p:nvPicPr>
        <p:blipFill>
          <a:blip r:embed="rId3">
            <a:alphaModFix/>
          </a:blip>
          <a:stretch>
            <a:fillRect/>
          </a:stretch>
        </p:blipFill>
        <p:spPr>
          <a:xfrm>
            <a:off x="6492450" y="2012275"/>
            <a:ext cx="1098204" cy="1919625"/>
          </a:xfrm>
          <a:prstGeom prst="rect">
            <a:avLst/>
          </a:prstGeom>
          <a:noFill/>
          <a:ln>
            <a:noFill/>
          </a:ln>
        </p:spPr>
      </p:pic>
      <p:pic>
        <p:nvPicPr>
          <p:cNvPr id="1014" name="Google Shape;1014;p89"/>
          <p:cNvPicPr preferRelativeResize="0"/>
          <p:nvPr/>
        </p:nvPicPr>
        <p:blipFill>
          <a:blip r:embed="rId3">
            <a:alphaModFix/>
          </a:blip>
          <a:stretch>
            <a:fillRect/>
          </a:stretch>
        </p:blipFill>
        <p:spPr>
          <a:xfrm>
            <a:off x="7600100" y="2012275"/>
            <a:ext cx="1098204" cy="1919625"/>
          </a:xfrm>
          <a:prstGeom prst="rect">
            <a:avLst/>
          </a:prstGeom>
          <a:noFill/>
          <a:ln>
            <a:noFill/>
          </a:ln>
        </p:spPr>
      </p:pic>
      <p:sp>
        <p:nvSpPr>
          <p:cNvPr id="1015" name="Google Shape;1015;p89"/>
          <p:cNvSpPr txBox="1"/>
          <p:nvPr/>
        </p:nvSpPr>
        <p:spPr>
          <a:xfrm>
            <a:off x="5811254" y="3936600"/>
            <a:ext cx="2899500" cy="731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Unugyada ciliated ee dhaawacmay ee ku xiga marinnada hawada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16" name="Google Shape;1016;p89"/>
          <p:cNvSpPr/>
          <p:nvPr/>
        </p:nvSpPr>
        <p:spPr>
          <a:xfrm>
            <a:off x="5147100" y="1795500"/>
            <a:ext cx="3672900" cy="496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7" name="Google Shape;1017;p89"/>
          <p:cNvSpPr/>
          <p:nvPr/>
        </p:nvSpPr>
        <p:spPr>
          <a:xfrm>
            <a:off x="5774400" y="2215800"/>
            <a:ext cx="579600" cy="41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89"/>
          <p:cNvSpPr/>
          <p:nvPr/>
        </p:nvSpPr>
        <p:spPr>
          <a:xfrm>
            <a:off x="6688800" y="2215800"/>
            <a:ext cx="579600" cy="41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9" name="Google Shape;1019;p89"/>
          <p:cNvSpPr/>
          <p:nvPr/>
        </p:nvSpPr>
        <p:spPr>
          <a:xfrm>
            <a:off x="7450800" y="2215800"/>
            <a:ext cx="579600" cy="41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0" name="Google Shape;1020;p89"/>
          <p:cNvSpPr/>
          <p:nvPr/>
        </p:nvSpPr>
        <p:spPr>
          <a:xfrm>
            <a:off x="8289000" y="2215800"/>
            <a:ext cx="579600" cy="419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1" name="Google Shape;1021;p89"/>
          <p:cNvSpPr txBox="1"/>
          <p:nvPr/>
        </p:nvSpPr>
        <p:spPr>
          <a:xfrm>
            <a:off x="6119375" y="1606200"/>
            <a:ext cx="2780700" cy="613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Cilia gaaban oo tiro yar</a:t>
            </a:r>
            <a:endParaRPr sz="1800">
              <a:solidFill>
                <a:schemeClr val="dk1"/>
              </a:solidFill>
              <a:latin typeface="Lexend"/>
              <a:ea typeface="Lexend"/>
              <a:cs typeface="Lexend"/>
              <a:sym typeface="Lexend"/>
            </a:endParaRPr>
          </a:p>
        </p:txBody>
      </p:sp>
      <p:sp>
        <p:nvSpPr>
          <p:cNvPr id="1022" name="Google Shape;1022;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is-weydaarsiga gaasaska</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90"/>
          <p:cNvSpPr txBox="1"/>
          <p:nvPr>
            <p:ph idx="1" type="body"/>
          </p:nvPr>
        </p:nvSpPr>
        <p:spPr>
          <a:xfrm>
            <a:off x="324000" y="759300"/>
            <a:ext cx="8237700" cy="53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Tar-ka ku jira qiiqa sigaarka wuxuu sababi karaa kansar.</a:t>
            </a:r>
            <a:endParaRPr/>
          </a:p>
        </p:txBody>
      </p:sp>
      <p:pic>
        <p:nvPicPr>
          <p:cNvPr id="1028" name="Google Shape;1028;p90"/>
          <p:cNvPicPr preferRelativeResize="0"/>
          <p:nvPr/>
        </p:nvPicPr>
        <p:blipFill>
          <a:blip r:embed="rId3">
            <a:alphaModFix/>
          </a:blip>
          <a:stretch>
            <a:fillRect/>
          </a:stretch>
        </p:blipFill>
        <p:spPr>
          <a:xfrm>
            <a:off x="1054525" y="1171806"/>
            <a:ext cx="1775726" cy="2307533"/>
          </a:xfrm>
          <a:prstGeom prst="rect">
            <a:avLst/>
          </a:prstGeom>
          <a:noFill/>
          <a:ln>
            <a:noFill/>
          </a:ln>
        </p:spPr>
      </p:pic>
      <p:sp>
        <p:nvSpPr>
          <p:cNvPr id="1029" name="Google Shape;1029;p90"/>
          <p:cNvSpPr txBox="1"/>
          <p:nvPr/>
        </p:nvSpPr>
        <p:spPr>
          <a:xfrm>
            <a:off x="435275" y="3424200"/>
            <a:ext cx="3741000" cy="860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Tar-ku wuxuu sababi karaa noocyo kala duwan oo kansar ah, oo ay ku jiraan kansarka afka, cunaha iyo sambabada.</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p:txBody>
      </p:sp>
      <p:sp>
        <p:nvSpPr>
          <p:cNvPr id="1030" name="Google Shape;1030;p90"/>
          <p:cNvSpPr txBox="1"/>
          <p:nvPr/>
        </p:nvSpPr>
        <p:spPr>
          <a:xfrm>
            <a:off x="3829750" y="1894175"/>
            <a:ext cx="1430700" cy="43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Kansar (cancer)</a:t>
            </a:r>
            <a:endParaRPr sz="1800">
              <a:solidFill>
                <a:schemeClr val="dk1"/>
              </a:solidFill>
              <a:latin typeface="Lexend"/>
              <a:ea typeface="Lexend"/>
              <a:cs typeface="Lexend"/>
              <a:sym typeface="Lexend"/>
            </a:endParaRPr>
          </a:p>
        </p:txBody>
      </p:sp>
      <p:cxnSp>
        <p:nvCxnSpPr>
          <p:cNvPr id="1031" name="Google Shape;1031;p90"/>
          <p:cNvCxnSpPr/>
          <p:nvPr/>
        </p:nvCxnSpPr>
        <p:spPr>
          <a:xfrm rot="10800000">
            <a:off x="2250850" y="1832525"/>
            <a:ext cx="1578900" cy="277500"/>
          </a:xfrm>
          <a:prstGeom prst="straightConnector1">
            <a:avLst/>
          </a:prstGeom>
          <a:noFill/>
          <a:ln cap="flat" cmpd="sng" w="38100">
            <a:solidFill>
              <a:schemeClr val="dk1"/>
            </a:solidFill>
            <a:prstDash val="solid"/>
            <a:round/>
            <a:headEnd len="med" w="med" type="none"/>
            <a:tailEnd len="med" w="med" type="none"/>
          </a:ln>
        </p:spPr>
      </p:cxnSp>
      <p:cxnSp>
        <p:nvCxnSpPr>
          <p:cNvPr id="1032" name="Google Shape;1032;p90"/>
          <p:cNvCxnSpPr>
            <a:stCxn id="1030" idx="1"/>
          </p:cNvCxnSpPr>
          <p:nvPr/>
        </p:nvCxnSpPr>
        <p:spPr>
          <a:xfrm rot="10800000">
            <a:off x="1917850" y="2104025"/>
            <a:ext cx="1911900" cy="6000"/>
          </a:xfrm>
          <a:prstGeom prst="straightConnector1">
            <a:avLst/>
          </a:prstGeom>
          <a:noFill/>
          <a:ln cap="flat" cmpd="sng" w="38100">
            <a:solidFill>
              <a:schemeClr val="dk1"/>
            </a:solidFill>
            <a:prstDash val="solid"/>
            <a:round/>
            <a:headEnd len="med" w="med" type="none"/>
            <a:tailEnd len="med" w="med" type="none"/>
          </a:ln>
        </p:spPr>
      </p:cxnSp>
      <p:cxnSp>
        <p:nvCxnSpPr>
          <p:cNvPr id="1033" name="Google Shape;1033;p90"/>
          <p:cNvCxnSpPr/>
          <p:nvPr/>
        </p:nvCxnSpPr>
        <p:spPr>
          <a:xfrm flipH="1">
            <a:off x="1782250" y="2104025"/>
            <a:ext cx="2047500" cy="517800"/>
          </a:xfrm>
          <a:prstGeom prst="straightConnector1">
            <a:avLst/>
          </a:prstGeom>
          <a:noFill/>
          <a:ln cap="flat" cmpd="sng" w="38100">
            <a:solidFill>
              <a:schemeClr val="dk1"/>
            </a:solidFill>
            <a:prstDash val="solid"/>
            <a:round/>
            <a:headEnd len="med" w="med" type="none"/>
            <a:tailEnd len="med" w="med" type="none"/>
          </a:ln>
        </p:spPr>
      </p:cxnSp>
      <p:pic>
        <p:nvPicPr>
          <p:cNvPr id="1034" name="Google Shape;1034;p90"/>
          <p:cNvPicPr preferRelativeResize="0"/>
          <p:nvPr/>
        </p:nvPicPr>
        <p:blipFill>
          <a:blip r:embed="rId4">
            <a:alphaModFix/>
          </a:blip>
          <a:stretch>
            <a:fillRect/>
          </a:stretch>
        </p:blipFill>
        <p:spPr>
          <a:xfrm>
            <a:off x="5059050" y="1822983"/>
            <a:ext cx="1430700" cy="1005179"/>
          </a:xfrm>
          <a:prstGeom prst="rect">
            <a:avLst/>
          </a:prstGeom>
          <a:noFill/>
          <a:ln>
            <a:noFill/>
          </a:ln>
        </p:spPr>
      </p:pic>
      <p:pic>
        <p:nvPicPr>
          <p:cNvPr id="1035" name="Google Shape;1035;p90"/>
          <p:cNvPicPr preferRelativeResize="0"/>
          <p:nvPr/>
        </p:nvPicPr>
        <p:blipFill rotWithShape="1">
          <a:blip r:embed="rId5">
            <a:alphaModFix/>
          </a:blip>
          <a:srcRect b="7726" l="18159" r="18166" t="41036"/>
          <a:stretch/>
        </p:blipFill>
        <p:spPr>
          <a:xfrm>
            <a:off x="4953315" y="3007653"/>
            <a:ext cx="1445811" cy="464700"/>
          </a:xfrm>
          <a:prstGeom prst="rect">
            <a:avLst/>
          </a:prstGeom>
          <a:noFill/>
          <a:ln>
            <a:noFill/>
          </a:ln>
        </p:spPr>
      </p:pic>
      <p:cxnSp>
        <p:nvCxnSpPr>
          <p:cNvPr id="1036" name="Google Shape;1036;p90"/>
          <p:cNvCxnSpPr>
            <a:endCxn id="1035" idx="1"/>
          </p:cNvCxnSpPr>
          <p:nvPr/>
        </p:nvCxnSpPr>
        <p:spPr>
          <a:xfrm flipH="1">
            <a:off x="4953315" y="2289003"/>
            <a:ext cx="539100" cy="951000"/>
          </a:xfrm>
          <a:prstGeom prst="straightConnector1">
            <a:avLst/>
          </a:prstGeom>
          <a:noFill/>
          <a:ln cap="flat" cmpd="sng" w="38100">
            <a:solidFill>
              <a:srgbClr val="374CF1"/>
            </a:solidFill>
            <a:prstDash val="lgDash"/>
            <a:round/>
            <a:headEnd len="med" w="med" type="none"/>
            <a:tailEnd len="med" w="med" type="none"/>
          </a:ln>
        </p:spPr>
      </p:cxnSp>
      <p:cxnSp>
        <p:nvCxnSpPr>
          <p:cNvPr id="1037" name="Google Shape;1037;p90"/>
          <p:cNvCxnSpPr/>
          <p:nvPr/>
        </p:nvCxnSpPr>
        <p:spPr>
          <a:xfrm>
            <a:off x="5492475" y="2313550"/>
            <a:ext cx="838800" cy="678300"/>
          </a:xfrm>
          <a:prstGeom prst="straightConnector1">
            <a:avLst/>
          </a:prstGeom>
          <a:noFill/>
          <a:ln cap="flat" cmpd="sng" w="38100">
            <a:solidFill>
              <a:srgbClr val="374CF1"/>
            </a:solidFill>
            <a:prstDash val="lgDash"/>
            <a:round/>
            <a:headEnd len="med" w="med" type="none"/>
            <a:tailEnd len="med" w="med" type="none"/>
          </a:ln>
        </p:spPr>
      </p:cxnSp>
      <p:sp>
        <p:nvSpPr>
          <p:cNvPr id="1038" name="Google Shape;1038;p90"/>
          <p:cNvSpPr txBox="1"/>
          <p:nvPr/>
        </p:nvSpPr>
        <p:spPr>
          <a:xfrm>
            <a:off x="5280575" y="3456275"/>
            <a:ext cx="789300" cy="517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DNA</a:t>
            </a:r>
            <a:endParaRPr sz="1800">
              <a:solidFill>
                <a:schemeClr val="dk1"/>
              </a:solidFill>
              <a:latin typeface="Lexend"/>
              <a:ea typeface="Lexend"/>
              <a:cs typeface="Lexend"/>
              <a:sym typeface="Lexend"/>
            </a:endParaRPr>
          </a:p>
        </p:txBody>
      </p:sp>
      <p:sp>
        <p:nvSpPr>
          <p:cNvPr id="1039" name="Google Shape;1039;p90"/>
          <p:cNvSpPr txBox="1"/>
          <p:nvPr/>
        </p:nvSpPr>
        <p:spPr>
          <a:xfrm>
            <a:off x="4953325" y="1322675"/>
            <a:ext cx="1269000" cy="517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Unug xayawaan (animal cell)</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40" name="Google Shape;1040;p90"/>
          <p:cNvSpPr txBox="1"/>
          <p:nvPr/>
        </p:nvSpPr>
        <p:spPr>
          <a:xfrm>
            <a:off x="6489750" y="1492500"/>
            <a:ext cx="2330400" cy="2648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Kiimikooyinka ku jira tar-ku waxay dhaawacaan DNA-ga.</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Tani waxay u horseedi kartaa qaybinta unugyada aan la xakameynin.</a:t>
            </a:r>
            <a:endParaRPr sz="20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Tani waa kansar.</a:t>
            </a:r>
            <a:endParaRPr sz="2000">
              <a:solidFill>
                <a:schemeClr val="dk1"/>
              </a:solidFill>
              <a:latin typeface="Lexend"/>
              <a:ea typeface="Lexend"/>
              <a:cs typeface="Lexend"/>
              <a:sym typeface="Lexend"/>
            </a:endParaRPr>
          </a:p>
        </p:txBody>
      </p:sp>
      <p:sp>
        <p:nvSpPr>
          <p:cNvPr id="1041" name="Google Shape;104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is-weydaarsiga gaasaska</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91"/>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Tar-ka laga helo qiiqa sigaarka wuxuu dhaawici karaa alveoli-ga sambabada wuxuuna u horseedi karaa cudurka COPD, sida emphysema.</a:t>
            </a:r>
            <a:r>
              <a:rPr lang="en-GB" sz="1800">
                <a:latin typeface="Lexend"/>
              </a:rPr>
              <a:t/>
            </a:r>
            <a:endParaRPr sz="1900"/>
          </a:p>
        </p:txBody>
      </p:sp>
      <p:pic>
        <p:nvPicPr>
          <p:cNvPr id="1047" name="Google Shape;1047;p91" title="Blackened lung of a smoker.png"/>
          <p:cNvPicPr preferRelativeResize="0"/>
          <p:nvPr/>
        </p:nvPicPr>
        <p:blipFill rotWithShape="1">
          <a:blip r:embed="rId3">
            <a:alphaModFix/>
          </a:blip>
          <a:srcRect b="0" l="1512" r="1522" t="0"/>
          <a:stretch/>
        </p:blipFill>
        <p:spPr>
          <a:xfrm>
            <a:off x="546250" y="1945890"/>
            <a:ext cx="2823352" cy="1941059"/>
          </a:xfrm>
          <a:prstGeom prst="rect">
            <a:avLst/>
          </a:prstGeom>
          <a:noFill/>
          <a:ln>
            <a:noFill/>
          </a:ln>
        </p:spPr>
      </p:pic>
      <p:sp>
        <p:nvSpPr>
          <p:cNvPr id="1048" name="Google Shape;1048;p91"/>
          <p:cNvSpPr txBox="1"/>
          <p:nvPr/>
        </p:nvSpPr>
        <p:spPr>
          <a:xfrm>
            <a:off x="438775" y="3881400"/>
            <a:ext cx="3889800" cy="308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Sambabada madow ee qofka sigaarka cabba oo ay sababtay ururinta tar-ka</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049" name="Google Shape;1049;p91"/>
          <p:cNvPicPr preferRelativeResize="0"/>
          <p:nvPr/>
        </p:nvPicPr>
        <p:blipFill>
          <a:blip r:embed="rId4">
            <a:alphaModFix/>
          </a:blip>
          <a:stretch>
            <a:fillRect/>
          </a:stretch>
        </p:blipFill>
        <p:spPr>
          <a:xfrm>
            <a:off x="5208825" y="1611350"/>
            <a:ext cx="2861527" cy="1692000"/>
          </a:xfrm>
          <a:prstGeom prst="rect">
            <a:avLst/>
          </a:prstGeom>
          <a:noFill/>
          <a:ln>
            <a:noFill/>
          </a:ln>
        </p:spPr>
      </p:pic>
      <p:sp>
        <p:nvSpPr>
          <p:cNvPr id="1050" name="Google Shape;1050;p91"/>
          <p:cNvSpPr txBox="1"/>
          <p:nvPr/>
        </p:nvSpPr>
        <p:spPr>
          <a:xfrm>
            <a:off x="4444000" y="3676175"/>
            <a:ext cx="4307400" cy="9915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Gidaarrada alveoli-ga ayaa jajabma, taasoo keenta in hoos u dhacdo bedka is-weydaarsiga gaasaska.</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r>
              <a:rPr b="1" lang="en-GB" sz="1800">
                <a:solidFill>
                  <a:schemeClr val="dk1"/>
                </a:solidFill>
                <a:latin typeface="Lexend"/>
                <a:ea typeface="Lexend"/>
                <a:cs typeface="Lexend"/>
                <a:sym typeface="Lexend"/>
              </a:rPr>
              <a:t/>
            </a:r>
            <a:r>
              <a:rPr b="1"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9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1900">
              <a:solidFill>
                <a:schemeClr val="dk1"/>
              </a:solidFill>
              <a:latin typeface="Lexend"/>
              <a:ea typeface="Lexend"/>
              <a:cs typeface="Lexend"/>
              <a:sym typeface="Lexend"/>
            </a:endParaRPr>
          </a:p>
        </p:txBody>
      </p:sp>
      <p:sp>
        <p:nvSpPr>
          <p:cNvPr id="1051" name="Google Shape;1051;p91"/>
          <p:cNvSpPr txBox="1"/>
          <p:nvPr/>
        </p:nvSpPr>
        <p:spPr>
          <a:xfrm>
            <a:off x="4444000" y="3286600"/>
            <a:ext cx="1973400" cy="308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alveoli caafimaad qaba</a:t>
            </a:r>
            <a:endParaRPr sz="1800">
              <a:solidFill>
                <a:schemeClr val="dk1"/>
              </a:solidFill>
              <a:latin typeface="Lexend"/>
              <a:ea typeface="Lexend"/>
              <a:cs typeface="Lexend"/>
              <a:sym typeface="Lexend"/>
            </a:endParaRPr>
          </a:p>
        </p:txBody>
      </p:sp>
      <p:sp>
        <p:nvSpPr>
          <p:cNvPr id="1052" name="Google Shape;1052;p91"/>
          <p:cNvSpPr txBox="1"/>
          <p:nvPr/>
        </p:nvSpPr>
        <p:spPr>
          <a:xfrm>
            <a:off x="6491525" y="3286600"/>
            <a:ext cx="2541000" cy="308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alveoli emphysema ah</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53" name="Google Shape;1053;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beddelka gaaska (gas exchange system)</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92"/>
          <p:cNvSpPr txBox="1"/>
          <p:nvPr>
            <p:ph idx="1" type="body"/>
          </p:nvPr>
        </p:nvSpPr>
        <p:spPr>
          <a:xfrm>
            <a:off x="324000" y="759300"/>
            <a:ext cx="7135200" cy="75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Carbon monoxide (CO) waa gaas sun ah oo laga helo qiiqa sigaarka.</a:t>
            </a:r>
            <a:r>
              <a:rPr lang="en-GB" sz="1400">
                <a:latin typeface="Lexend"/>
              </a:rPr>
              <a:t/>
            </a:r>
            <a:endParaRPr/>
          </a:p>
        </p:txBody>
      </p:sp>
      <p:sp>
        <p:nvSpPr>
          <p:cNvPr id="1059" name="Google Shape;1059;p92"/>
          <p:cNvSpPr/>
          <p:nvPr/>
        </p:nvSpPr>
        <p:spPr>
          <a:xfrm>
            <a:off x="759550" y="1540050"/>
            <a:ext cx="620400" cy="542700"/>
          </a:xfrm>
          <a:prstGeom prst="ellipse">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92"/>
          <p:cNvSpPr/>
          <p:nvPr/>
        </p:nvSpPr>
        <p:spPr>
          <a:xfrm>
            <a:off x="759550" y="2454450"/>
            <a:ext cx="620400" cy="542700"/>
          </a:xfrm>
          <a:prstGeom prst="ellipse">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61" name="Google Shape;1061;p92"/>
          <p:cNvCxnSpPr>
            <a:stCxn id="1059" idx="4"/>
            <a:endCxn id="1060" idx="0"/>
          </p:cNvCxnSpPr>
          <p:nvPr/>
        </p:nvCxnSpPr>
        <p:spPr>
          <a:xfrm>
            <a:off x="1069750" y="2082750"/>
            <a:ext cx="0" cy="371700"/>
          </a:xfrm>
          <a:prstGeom prst="straightConnector1">
            <a:avLst/>
          </a:prstGeom>
          <a:noFill/>
          <a:ln cap="flat" cmpd="sng" w="38100">
            <a:solidFill>
              <a:schemeClr val="dk1"/>
            </a:solidFill>
            <a:prstDash val="solid"/>
            <a:round/>
            <a:headEnd len="med" w="med" type="none"/>
            <a:tailEnd len="med" w="med" type="none"/>
          </a:ln>
        </p:spPr>
      </p:cxnSp>
      <p:sp>
        <p:nvSpPr>
          <p:cNvPr id="1062" name="Google Shape;1062;p92"/>
          <p:cNvSpPr txBox="1"/>
          <p:nvPr/>
        </p:nvSpPr>
        <p:spPr>
          <a:xfrm>
            <a:off x="1499600" y="1614050"/>
            <a:ext cx="1480200" cy="37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carbon</a:t>
            </a:r>
            <a:endParaRPr sz="2200">
              <a:solidFill>
                <a:schemeClr val="dk1"/>
              </a:solidFill>
              <a:latin typeface="Lexend"/>
              <a:ea typeface="Lexend"/>
              <a:cs typeface="Lexend"/>
              <a:sym typeface="Lexend"/>
            </a:endParaRPr>
          </a:p>
        </p:txBody>
      </p:sp>
      <p:sp>
        <p:nvSpPr>
          <p:cNvPr id="1063" name="Google Shape;1063;p92"/>
          <p:cNvSpPr txBox="1"/>
          <p:nvPr/>
        </p:nvSpPr>
        <p:spPr>
          <a:xfrm>
            <a:off x="1499600" y="2452250"/>
            <a:ext cx="1480200" cy="37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oxygen</a:t>
            </a:r>
            <a:endParaRPr sz="2200">
              <a:solidFill>
                <a:schemeClr val="dk1"/>
              </a:solidFill>
              <a:latin typeface="Lexend"/>
              <a:ea typeface="Lexend"/>
              <a:cs typeface="Lexend"/>
              <a:sym typeface="Lexend"/>
            </a:endParaRPr>
          </a:p>
        </p:txBody>
      </p:sp>
      <p:sp>
        <p:nvSpPr>
          <p:cNvPr id="1064" name="Google Shape;1064;p92"/>
          <p:cNvSpPr txBox="1"/>
          <p:nvPr>
            <p:ph idx="1" type="body"/>
          </p:nvPr>
        </p:nvSpPr>
        <p:spPr>
          <a:xfrm>
            <a:off x="3518900" y="1276500"/>
            <a:ext cx="5155800" cy="75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Carbon monoxide (CO) waa la neefsadaa wuxuuna ku faafi karaa (diffuse) dhiigga iyada oo loo marayo alveoli-ga.</a:t>
            </a:r>
            <a:r>
              <a:rPr lang="en-GB" sz="1400">
                <a:latin typeface="Lexend"/>
              </a:rPr>
              <a:t/>
            </a:r>
            <a:endParaRPr/>
          </a:p>
        </p:txBody>
      </p:sp>
      <p:sp>
        <p:nvSpPr>
          <p:cNvPr id="1065" name="Google Shape;1065;p92"/>
          <p:cNvSpPr txBox="1"/>
          <p:nvPr/>
        </p:nvSpPr>
        <p:spPr>
          <a:xfrm>
            <a:off x="176250" y="2909450"/>
            <a:ext cx="3193200" cy="37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molecule-ga carbon monoxide (CO)</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1066" name="Google Shape;1066;p92"/>
          <p:cNvPicPr preferRelativeResize="0"/>
          <p:nvPr/>
        </p:nvPicPr>
        <p:blipFill>
          <a:blip r:embed="rId3">
            <a:alphaModFix/>
          </a:blip>
          <a:stretch>
            <a:fillRect/>
          </a:stretch>
        </p:blipFill>
        <p:spPr>
          <a:xfrm>
            <a:off x="388875" y="3599509"/>
            <a:ext cx="1480200" cy="1120217"/>
          </a:xfrm>
          <a:prstGeom prst="rect">
            <a:avLst/>
          </a:prstGeom>
          <a:noFill/>
          <a:ln>
            <a:noFill/>
          </a:ln>
        </p:spPr>
      </p:pic>
      <p:sp>
        <p:nvSpPr>
          <p:cNvPr id="1067" name="Google Shape;1067;p92"/>
          <p:cNvSpPr txBox="1"/>
          <p:nvPr/>
        </p:nvSpPr>
        <p:spPr>
          <a:xfrm>
            <a:off x="1700250" y="3900050"/>
            <a:ext cx="1925400" cy="752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alveolus iyo xidid dhiig</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068" name="Google Shape;1068;p92"/>
          <p:cNvSpPr txBox="1"/>
          <p:nvPr>
            <p:ph idx="1" type="body"/>
          </p:nvPr>
        </p:nvSpPr>
        <p:spPr>
          <a:xfrm>
            <a:off x="3518900" y="2343300"/>
            <a:ext cx="5365500" cy="256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Waxay bedeli kartaa booska oxygen-ka ee unugyada dhiigga cas (red blood cells).</a:t>
            </a:r>
            <a:endParaRPr sz="2000"/>
          </a:p>
          <a:p>
            <a:pPr indent="0" lvl="0" marL="0" rtl="0" algn="l">
              <a:spcBef>
                <a:spcPts val="1000"/>
              </a:spcBef>
              <a:spcAft>
                <a:spcPts val="0"/>
              </a:spcAft>
              <a:buNone/>
            </a:pPr>
            <a:r>
              <a:rPr lang="en-GB" sz="1400">
                <a:latin typeface="Lexend"/>
              </a:rPr>
              <a:t>Carbon monoxide (CO) iyo COPD labaduba waxay yareeyaan qadarka oxygen-ka ee dhiigga, marka nidaamka wareegga dhiigga (circulatory system) waa inuu ka shaqeeyaa si adag.</a:t>
            </a:r>
            <a:r>
              <a:rPr lang="en-GB" sz="1400">
                <a:latin typeface="Lexend"/>
              </a:rPr>
              <a:t/>
            </a:r>
            <a:r>
              <a:rPr lang="en-GB" sz="1400">
                <a:latin typeface="Lexend"/>
              </a:rPr>
              <a:t/>
            </a:r>
            <a:endParaRPr/>
          </a:p>
          <a:p>
            <a:pPr indent="0" lvl="0" marL="0" rtl="0" algn="l">
              <a:spcBef>
                <a:spcPts val="1000"/>
              </a:spcBef>
              <a:spcAft>
                <a:spcPts val="1000"/>
              </a:spcAft>
              <a:buNone/>
            </a:pPr>
            <a:r>
              <a:rPr lang="en-GB" sz="1400">
                <a:latin typeface="Lexend"/>
              </a:rPr>
              <a:t>Tani waxay u horseedi kartaa cudurka wadnaha (heart disease).</a:t>
            </a:r>
            <a:r>
              <a:rPr lang="en-GB" sz="1400">
                <a:latin typeface="Lexend"/>
              </a:rPr>
              <a:t/>
            </a:r>
            <a:endParaRPr/>
          </a:p>
        </p:txBody>
      </p:sp>
      <p:sp>
        <p:nvSpPr>
          <p:cNvPr id="1069" name="Google Shape;106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400">
                <a:latin typeface="Lexend"/>
              </a:rPr>
              <a:t>Saamaynta sigaarka ee nidaamka beddelka gaaska (gas exchange system)</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sp>
        <p:nvSpPr>
          <p:cNvPr id="1074" name="Google Shape;1074;p93"/>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bronchitis</a:t>
            </a:r>
            <a:r>
              <a:rPr lang="en-GB">
                <a:latin typeface="Lexend"/>
              </a:rPr>
              <a:t/>
            </a:r>
            <a:endParaRPr/>
          </a:p>
        </p:txBody>
      </p:sp>
      <p:sp>
        <p:nvSpPr>
          <p:cNvPr id="1075" name="Google Shape;1075;p93"/>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Kuwee cudurrada soo socda ayaa lala xiriiriyaa sigaarka?</a:t>
            </a:r>
            <a:endParaRPr/>
          </a:p>
        </p:txBody>
      </p:sp>
      <p:sp>
        <p:nvSpPr>
          <p:cNvPr id="1076" name="Google Shape;1076;p93"/>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jadeeco (measles)</a:t>
            </a:r>
            <a:endParaRPr/>
          </a:p>
        </p:txBody>
      </p:sp>
      <p:sp>
        <p:nvSpPr>
          <p:cNvPr id="1077" name="Google Shape;1077;p93"/>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emphysema</a:t>
            </a:r>
            <a:r>
              <a:rPr lang="en-GB">
                <a:latin typeface="Lexend"/>
              </a:rPr>
              <a:t/>
            </a:r>
            <a:endParaRPr/>
          </a:p>
        </p:txBody>
      </p:sp>
      <p:sp>
        <p:nvSpPr>
          <p:cNvPr id="1078" name="Google Shape;1078;p93"/>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cudurka cagta ciyaartoyda (athlete’s foot)</a:t>
            </a:r>
            <a:endParaRPr/>
          </a:p>
        </p:txBody>
      </p:sp>
      <p:pic>
        <p:nvPicPr>
          <p:cNvPr id="1079" name="Google Shape;1079;p93"/>
          <p:cNvPicPr preferRelativeResize="0"/>
          <p:nvPr/>
        </p:nvPicPr>
        <p:blipFill>
          <a:blip r:embed="rId3">
            <a:alphaModFix/>
          </a:blip>
          <a:stretch>
            <a:fillRect/>
          </a:stretch>
        </p:blipFill>
        <p:spPr>
          <a:xfrm>
            <a:off x="2887208" y="3282075"/>
            <a:ext cx="396000" cy="419100"/>
          </a:xfrm>
          <a:prstGeom prst="rect">
            <a:avLst/>
          </a:prstGeom>
          <a:noFill/>
          <a:ln>
            <a:noFill/>
          </a:ln>
        </p:spPr>
      </p:pic>
      <p:pic>
        <p:nvPicPr>
          <p:cNvPr id="1080" name="Google Shape;1080;p93"/>
          <p:cNvPicPr preferRelativeResize="0"/>
          <p:nvPr/>
        </p:nvPicPr>
        <p:blipFill>
          <a:blip r:embed="rId3">
            <a:alphaModFix/>
          </a:blip>
          <a:stretch>
            <a:fillRect/>
          </a:stretch>
        </p:blipFill>
        <p:spPr>
          <a:xfrm>
            <a:off x="2832608" y="1639125"/>
            <a:ext cx="396000" cy="419100"/>
          </a:xfrm>
          <a:prstGeom prst="rect">
            <a:avLst/>
          </a:prstGeom>
          <a:noFill/>
          <a:ln>
            <a:noFill/>
          </a:ln>
        </p:spPr>
      </p:pic>
      <p:sp>
        <p:nvSpPr>
          <p:cNvPr id="1081" name="Google Shape;1081;p9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Saamaynta sigaarka ee nidaamka beddelka gaaska (gas exchange system)</a:t>
            </a:r>
            <a:endParaRPr sz="2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94"/>
          <p:cNvSpPr txBox="1"/>
          <p:nvPr>
            <p:ph idx="1" type="body"/>
          </p:nvPr>
        </p:nvSpPr>
        <p:spPr>
          <a:xfrm>
            <a:off x="324000" y="759300"/>
            <a:ext cx="7135200" cy="2065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Cali wuxuu u sharxayaa Layla sababta uu u malaynayo in Dowladdu mamnuucday sigaarka meelaha dadweynaha sanadkii 2004.</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r>
              <a:rPr lang="en-GB" sz="1400">
                <a:latin typeface="Lexend"/>
              </a:rPr>
              <a:t/>
            </a:r>
            <a:endParaRPr sz="2000"/>
          </a:p>
          <a:p>
            <a:pPr indent="0" lvl="0" marL="0" rtl="0" algn="l">
              <a:spcBef>
                <a:spcPts val="1000"/>
              </a:spcBef>
              <a:spcAft>
                <a:spcPts val="0"/>
              </a:spcAft>
              <a:buNone/>
            </a:pPr>
            <a:r>
              <a:rPr lang="en-GB" sz="1400">
                <a:latin typeface="Lexend"/>
              </a:rPr>
              <a:t>Ma ku dari kartaa faahfaahin ku saabsan cudurro gaar ah oo saameeya nidaamka beddelka gaaska (gas exchange system)?</a:t>
            </a:r>
            <a:endParaRPr sz="2000"/>
          </a:p>
          <a:p>
            <a:pPr indent="0" lvl="0" marL="0" rtl="0" algn="l">
              <a:spcBef>
                <a:spcPts val="1000"/>
              </a:spcBef>
              <a:spcAft>
                <a:spcPts val="1000"/>
              </a:spcAft>
              <a:buNone/>
            </a:pPr>
            <a:r>
              <a:rPr>
                <a:latin typeface="Lexend"/>
              </a:rPr>
              <a:t/>
            </a:r>
            <a:endParaRPr sz="2000"/>
          </a:p>
        </p:txBody>
      </p:sp>
      <p:sp>
        <p:nvSpPr>
          <p:cNvPr id="1087" name="Google Shape;1087;p94"/>
          <p:cNvSpPr txBox="1"/>
          <p:nvPr>
            <p:ph type="title"/>
          </p:nvPr>
        </p:nvSpPr>
        <p:spPr>
          <a:xfrm>
            <a:off x="1479300" y="39650"/>
            <a:ext cx="6855300" cy="430200"/>
          </a:xfrm>
          <a:prstGeom prst="rect">
            <a:avLst/>
          </a:prstGeom>
        </p:spPr>
        <p:txBody>
          <a:bodyPr anchorCtr="0" anchor="b"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beddelka gaaska (gas exchange system)</a:t>
            </a:r>
            <a:endParaRPr/>
          </a:p>
        </p:txBody>
      </p:sp>
      <p:pic>
        <p:nvPicPr>
          <p:cNvPr id="1088" name="Google Shape;1088;p94"/>
          <p:cNvPicPr preferRelativeResize="0"/>
          <p:nvPr/>
        </p:nvPicPr>
        <p:blipFill>
          <a:blip r:embed="rId10">
            <a:alphaModFix/>
          </a:blip>
          <a:stretch>
            <a:fillRect/>
          </a:stretch>
        </p:blipFill>
        <p:spPr>
          <a:xfrm>
            <a:off x="6869062" y="3314799"/>
            <a:ext cx="788350" cy="1016564"/>
          </a:xfrm>
          <a:prstGeom prst="rect">
            <a:avLst/>
          </a:prstGeom>
          <a:noFill/>
          <a:ln>
            <a:noFill/>
          </a:ln>
        </p:spPr>
      </p:pic>
      <p:pic>
        <p:nvPicPr>
          <p:cNvPr id="1089" name="Google Shape;1089;p94"/>
          <p:cNvPicPr preferRelativeResize="0"/>
          <p:nvPr/>
        </p:nvPicPr>
        <p:blipFill>
          <a:blip r:embed="rId11">
            <a:alphaModFix/>
          </a:blip>
          <a:stretch>
            <a:fillRect/>
          </a:stretch>
        </p:blipFill>
        <p:spPr>
          <a:xfrm>
            <a:off x="1977352" y="3382402"/>
            <a:ext cx="807750" cy="1057915"/>
          </a:xfrm>
          <a:prstGeom prst="rect">
            <a:avLst/>
          </a:prstGeom>
          <a:noFill/>
          <a:ln>
            <a:noFill/>
          </a:ln>
        </p:spPr>
      </p:pic>
      <p:sp>
        <p:nvSpPr>
          <p:cNvPr id="1090" name="Google Shape;1090;p94"/>
          <p:cNvSpPr txBox="1"/>
          <p:nvPr/>
        </p:nvSpPr>
        <p:spPr>
          <a:xfrm>
            <a:off x="6317209" y="4165623"/>
            <a:ext cx="1657200" cy="585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
        <p:nvSpPr>
          <p:cNvPr id="1091" name="Google Shape;1091;p94"/>
          <p:cNvSpPr txBox="1"/>
          <p:nvPr/>
        </p:nvSpPr>
        <p:spPr>
          <a:xfrm>
            <a:off x="1516609" y="4234498"/>
            <a:ext cx="1657200" cy="585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092" name="Google Shape;1092;p94"/>
          <p:cNvPicPr preferRelativeResize="0"/>
          <p:nvPr/>
        </p:nvPicPr>
        <p:blipFill>
          <a:blip r:embed="rId5">
            <a:alphaModFix/>
          </a:blip>
          <a:stretch>
            <a:fillRect/>
          </a:stretch>
        </p:blipFill>
        <p:spPr>
          <a:xfrm flipH="1">
            <a:off x="3183488" y="2469588"/>
            <a:ext cx="3287175" cy="1982326"/>
          </a:xfrm>
          <a:prstGeom prst="rect">
            <a:avLst/>
          </a:prstGeom>
          <a:noFill/>
          <a:ln>
            <a:noFill/>
          </a:ln>
        </p:spPr>
      </p:pic>
      <p:sp>
        <p:nvSpPr>
          <p:cNvPr id="1093" name="Google Shape;1093;p94"/>
          <p:cNvSpPr txBox="1"/>
          <p:nvPr/>
        </p:nvSpPr>
        <p:spPr>
          <a:xfrm>
            <a:off x="3266563" y="2664288"/>
            <a:ext cx="3190500" cy="11553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Qiiqa sigaarka ee dadka kale (second hand smoke) wuxuu weli saameyn karaa neefsashada qofka, sidaas darteed Dowladdu waxay mamnuucday sigaarka meelaha dadweynaha.</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p95"/>
          <p:cNvSpPr txBox="1"/>
          <p:nvPr>
            <p:ph idx="1" type="body"/>
          </p:nvPr>
        </p:nvSpPr>
        <p:spPr>
          <a:xfrm>
            <a:off x="324000" y="759300"/>
            <a:ext cx="7247700" cy="40611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100">
                <a:latin typeface="Lexend"/>
              </a:rPr>
              <a:t>Ma ku dari kartaa faahfaahin ku saabsan cudurrada gaarka ah ee saameeya nidaamka is-weydaarsiga gaaska (gas exchange system)?</a:t>
            </a:r>
            <a:endParaRPr sz="1800"/>
          </a:p>
          <a:p>
            <a:pPr indent="0" lvl="0" marL="0" rtl="0" algn="l">
              <a:spcBef>
                <a:spcPts val="1000"/>
              </a:spcBef>
              <a:spcAft>
                <a:spcPts val="0"/>
              </a:spcAft>
              <a:buClr>
                <a:schemeClr val="dk1"/>
              </a:buClr>
              <a:buSzPts val="1100"/>
              <a:buFont typeface="Arial"/>
              <a:buNone/>
            </a:pPr>
            <a:r>
              <a:rPr lang="en-GB" sz="1100">
                <a:latin typeface="Lexend"/>
              </a:rPr>
              <a:t>Kansar (Cancer): Daamurka (Tar) ee sigaarka wuxuu dhaawici karaa DNA-da unugga. Tani waxay u horseedi kartaa qaybinta unugyada aan la xakameynin. Kani waa kansar. Sigaarku wuxuu u horseedi karaa kansar cunaha, afka, ama sambabada.</a:t>
            </a:r>
            <a:r>
              <a:rPr lang="en-GB" sz="1100">
                <a:latin typeface="Kalam"/>
                <a:ea typeface="Kalam"/>
                <a:cs typeface="Kalam"/>
                <a:sym typeface="Kalam"/>
              </a:rPr>
              <a:t/>
            </a:r>
            <a:endParaRPr sz="2000"/>
          </a:p>
          <a:p>
            <a:pPr indent="0" lvl="0" marL="0" rtl="0" algn="l">
              <a:spcBef>
                <a:spcPts val="1000"/>
              </a:spcBef>
              <a:spcAft>
                <a:spcPts val="0"/>
              </a:spcAft>
              <a:buNone/>
            </a:pPr>
            <a:r>
              <a:rPr lang="en-GB" sz="1100">
                <a:latin typeface="Lexend"/>
              </a:rPr>
              <a:t>Cudurka sambabada ee joogtada ah (COPD): Daamurka (Tar) ee laga helo sigaarka wuxuu dhaawici karaa alveoli-ga sambabada wuxuuna u horseedi karaa COPD. Gidaarada alveoli-ga ayaa burbura, taasoo keenta in hoos u dhacdo bedka (surface area) ee is-weydaarsiga gaaska. Tani waxay yaraysaa tirada oksijiinta ee dhiigga, sidaas darteed nidaamka wareegga dhiigga (circulatory system) waa inuu ka shaqeeyo si adag. Tani waxay u horseedi kartaa cudur wadnaha.</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Clr>
                <a:schemeClr val="dk1"/>
              </a:buClr>
              <a:buSzPts val="1100"/>
              <a:buFont typeface="Arial"/>
              <a:buNone/>
            </a:pPr>
            <a:r>
              <a:rPr>
                <a:latin typeface="Lexend"/>
              </a:rPr>
              <a:t/>
            </a:r>
            <a:endParaRPr sz="1800"/>
          </a:p>
        </p:txBody>
      </p:sp>
      <p:sp>
        <p:nvSpPr>
          <p:cNvPr id="1099" name="Google Shape;1099;p95"/>
          <p:cNvSpPr txBox="1"/>
          <p:nvPr>
            <p:ph type="title"/>
          </p:nvPr>
        </p:nvSpPr>
        <p:spPr>
          <a:xfrm>
            <a:off x="1479300" y="39650"/>
            <a:ext cx="6855300" cy="404100"/>
          </a:xfrm>
          <a:prstGeom prst="rect">
            <a:avLst/>
          </a:prstGeom>
        </p:spPr>
        <p:txBody>
          <a:bodyPr anchorCtr="0" anchor="b"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Saamaynta sigaarka ee nidaamka is-weydaarsiga gaaska (gas exchange system)</a:t>
            </a:r>
            <a:endParaRPr/>
          </a:p>
        </p:txBody>
      </p:sp>
      <p:pic>
        <p:nvPicPr>
          <p:cNvPr id="1100" name="Google Shape;1100;p95"/>
          <p:cNvPicPr preferRelativeResize="0"/>
          <p:nvPr/>
        </p:nvPicPr>
        <p:blipFill>
          <a:blip r:embed="rId9">
            <a:alphaModFix/>
          </a:blip>
          <a:stretch>
            <a:fillRect/>
          </a:stretch>
        </p:blipFill>
        <p:spPr>
          <a:xfrm>
            <a:off x="7694902" y="1180452"/>
            <a:ext cx="807750" cy="1057915"/>
          </a:xfrm>
          <a:prstGeom prst="rect">
            <a:avLst/>
          </a:prstGeom>
          <a:noFill/>
          <a:ln>
            <a:noFill/>
          </a:ln>
        </p:spPr>
      </p:pic>
      <p:sp>
        <p:nvSpPr>
          <p:cNvPr id="1101" name="Google Shape;1101;p95"/>
          <p:cNvSpPr txBox="1"/>
          <p:nvPr/>
        </p:nvSpPr>
        <p:spPr>
          <a:xfrm>
            <a:off x="7234159" y="2032548"/>
            <a:ext cx="1657200" cy="585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Layla</a:t>
            </a:r>
            <a:endParaRPr sz="1800">
              <a:latin typeface="Lexend"/>
              <a:ea typeface="Lexend"/>
              <a:cs typeface="Lexend"/>
              <a:sym typeface="Lexend"/>
            </a:endParaRPr>
          </a:p>
        </p:txBody>
      </p:sp>
      <p:pic>
        <p:nvPicPr>
          <p:cNvPr id="1102" name="Google Shape;1102;p95"/>
          <p:cNvPicPr preferRelativeResize="0"/>
          <p:nvPr/>
        </p:nvPicPr>
        <p:blipFill>
          <a:blip r:embed="rId10">
            <a:alphaModFix/>
          </a:blip>
          <a:stretch>
            <a:fillRect/>
          </a:stretch>
        </p:blipFill>
        <p:spPr>
          <a:xfrm>
            <a:off x="7709812" y="2636849"/>
            <a:ext cx="788350" cy="1016564"/>
          </a:xfrm>
          <a:prstGeom prst="rect">
            <a:avLst/>
          </a:prstGeom>
          <a:noFill/>
          <a:ln>
            <a:noFill/>
          </a:ln>
        </p:spPr>
      </p:pic>
      <p:sp>
        <p:nvSpPr>
          <p:cNvPr id="1103" name="Google Shape;1103;p95"/>
          <p:cNvSpPr txBox="1"/>
          <p:nvPr/>
        </p:nvSpPr>
        <p:spPr>
          <a:xfrm>
            <a:off x="7157959" y="3487673"/>
            <a:ext cx="1657200" cy="585900"/>
          </a:xfrm>
          <a:prstGeom prst="rect">
            <a:avLst/>
          </a:prstGeom>
          <a:noFill/>
          <a:ln>
            <a:noFill/>
          </a:ln>
        </p:spPr>
        <p:txBody>
          <a:bodyPr anchorCtr="0" anchor="ctr" bIns="91425" lIns="91425" spcFirstLastPara="1" rIns="91425" wrap="none" tIns="91425">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Cali</a:t>
            </a:r>
            <a:endParaRPr sz="1800">
              <a:latin typeface="Lexend"/>
              <a:ea typeface="Lexend"/>
              <a:cs typeface="Lexend"/>
              <a:sym typeface="Lexen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p96"/>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b="1" lang="en-GB" sz="1100">
                <a:latin typeface="Lexend"/>
              </a:rPr>
              <a:t>Tobacco-ga waxaa laga helaa sigaarka, wuxuuna ka samaysan yahay caleemaha qalalan ee geedaha tobacco-ga.</a:t>
            </a:r>
            <a:r>
              <a:rPr lang="en-GB" sz="1100">
                <a:latin typeface="Lexend"/>
              </a:rPr>
              <a:t/>
            </a:r>
            <a:endParaRPr/>
          </a:p>
          <a:p>
            <a:pPr indent="0" lvl="0" marL="0" rtl="0" algn="l">
              <a:spcBef>
                <a:spcPts val="1000"/>
              </a:spcBef>
              <a:spcAft>
                <a:spcPts val="0"/>
              </a:spcAft>
              <a:buNone/>
              <a:defRPr/>
            </a:pPr>
            <a:r>
              <a:rPr lang="en-GB" sz="1100">
                <a:latin typeface="Lexend"/>
              </a:rPr>
              <a:t>Wuxuu ka kooban yahay kumanaan kiimiko oo kala duwan, oo ay ku jirto nikotiin (nicotine).</a:t>
            </a:r>
            <a:r>
              <a:rPr b="1" lang="en-GB" sz="1100">
                <a:latin typeface="Lexend"/>
              </a:rPr>
              <a:t/>
            </a:r>
            <a:r>
              <a:rPr lang="en-GB" sz="1100">
                <a:latin typeface="Lexend"/>
              </a:rPr>
              <a:t/>
            </a:r>
            <a:endParaRPr/>
          </a:p>
          <a:p>
            <a:pPr indent="0" lvl="0" marL="0" rtl="0" algn="l">
              <a:spcBef>
                <a:spcPts val="1000"/>
              </a:spcBef>
              <a:spcAft>
                <a:spcPts val="0"/>
              </a:spcAft>
              <a:buNone/>
              <a:defRPr/>
            </a:pPr>
            <a:r>
              <a:rPr lang="en-GB" sz="1100">
                <a:latin typeface="Lexend"/>
              </a:rPr>
              <a:t>Nikotiinku waa daroogo aad u qabatisa (addictive) taasoo ka dhigaysa sigaarka inay sii wataan inay sigaaraan, inkastoo ay ogyihiin inaysan u fiicnayn.</a:t>
            </a:r>
            <a:endParaRPr/>
          </a:p>
          <a:p>
            <a:pPr indent="0" lvl="0" marL="0" rtl="0" algn="l">
              <a:spcBef>
                <a:spcPts val="1000"/>
              </a:spcBef>
              <a:spcAft>
                <a:spcPts val="0"/>
              </a:spcAft>
              <a:buNone/>
              <a:defRPr/>
            </a:pPr>
            <a:r>
              <a:rPr b="1" lang="en-GB" sz="1100">
                <a:latin typeface="Lexend"/>
              </a:rPr>
              <a:t>Sigaarku wuxuu saameyn karaa nidaamka is-weydaarsiga gaaska (gas exchange system) wuxuuna u horseedi karaa asthma, caabuq sambabada, COPD, iyo kansar.</a:t>
            </a:r>
            <a:r>
              <a:rPr lang="en-GB" sz="1100">
                <a:latin typeface="Lexend"/>
              </a:rPr>
              <a:t/>
            </a:r>
            <a:r>
              <a:rPr b="1" lang="en-GB" sz="1100">
                <a:latin typeface="Lexend"/>
              </a:rPr>
              <a:t/>
            </a:r>
            <a:r>
              <a:rPr lang="en-GB" sz="1100">
                <a:latin typeface="Lexend"/>
              </a:rPr>
              <a:t/>
            </a:r>
            <a:r>
              <a:rPr lang="en-GB" sz="1100">
                <a:latin typeface="Lexend"/>
              </a:rPr>
              <a:t/>
            </a:r>
            <a:r>
              <a:rPr lang="en-GB" sz="1100">
                <a:latin typeface="Lexend"/>
              </a:rPr>
              <a:t/>
            </a:r>
            <a:endParaRPr/>
          </a:p>
          <a:p>
            <a:pPr indent="0" lvl="0" marL="0" rtl="0" algn="l">
              <a:spcBef>
                <a:spcPts val="1000"/>
              </a:spcBef>
              <a:spcAft>
                <a:spcPts val="1000"/>
              </a:spcAft>
              <a:buNone/>
            </a:pPr>
            <a:r>
              <a:rPr>
                <a:latin typeface="Lexend"/>
              </a:rPr>
              <a:t/>
            </a:r>
            <a:endParaRPr/>
          </a:p>
        </p:txBody>
      </p:sp>
      <p:sp>
        <p:nvSpPr>
          <p:cNvPr id="1109" name="Google Shape;1109;p96"/>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Sigaarka</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