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2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BE62C34-9E0C-442D-BE69-825E03138A50}">
  <a:tblStyle styleId="{ABE62C34-9E0C-442D-BE69-825E03138A5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slide" Target="slides/slide52.xml"/><Relationship Id="rId58" Type="http://schemas.openxmlformats.org/officeDocument/2006/relationships/slide" Target="slides/slide53.xml"/><Relationship Id="rId59" Type="http://schemas.openxmlformats.org/officeDocument/2006/relationships/slide" Target="slides/slide54.xml"/><Relationship Id="rId60" Type="http://schemas.openxmlformats.org/officeDocument/2006/relationships/slide" Target="slides/slide55.xml"/><Relationship Id="rId61" Type="http://schemas.openxmlformats.org/officeDocument/2006/relationships/slide" Target="slides/slide56.xml"/><Relationship Id="rId62" Type="http://schemas.openxmlformats.org/officeDocument/2006/relationships/slide" Target="slides/slide57.xml"/><Relationship Id="rId63"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9" name="Google Shape;849;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g2f16b27aa3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9" name="Google Shape;859;g2f16b27aa3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g2efd83f374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4" name="Google Shape;864;g2efd83f374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2f14fc56022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2f14fc56022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2f14fc56022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8" name="Google Shape;888;g2f14fc5602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g2f14fc56022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4" name="Google Shape;904;g2f14fc56022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g2f14fc56022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4" name="Google Shape;924;g2f14fc56022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0" name="Shape 930"/>
        <p:cNvGrpSpPr/>
        <p:nvPr/>
      </p:nvGrpSpPr>
      <p:grpSpPr>
        <a:xfrm>
          <a:off x="0" y="0"/>
          <a:ext cx="0" cy="0"/>
          <a:chOff x="0" y="0"/>
          <a:chExt cx="0" cy="0"/>
        </a:xfrm>
      </p:grpSpPr>
      <p:sp>
        <p:nvSpPr>
          <p:cNvPr id="931" name="Google Shape;931;g2f14fc56022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2" name="Google Shape;932;g2f14fc56022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g2f14fc56022_0_1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1" name="Google Shape;941;g2f14fc56022_0_1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g2f16b27aa37_0_2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7" name="Google Shape;967;g2f16b27aa37_0_2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8" name="Shape 978"/>
        <p:cNvGrpSpPr/>
        <p:nvPr/>
      </p:nvGrpSpPr>
      <p:grpSpPr>
        <a:xfrm>
          <a:off x="0" y="0"/>
          <a:ext cx="0" cy="0"/>
          <a:chOff x="0" y="0"/>
          <a:chExt cx="0" cy="0"/>
        </a:xfrm>
      </p:grpSpPr>
      <p:sp>
        <p:nvSpPr>
          <p:cNvPr id="979" name="Google Shape;979;g2f16b27aa37_0_24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0" name="Google Shape;980;g2f16b27aa37_0_24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2f16b27aa37_0_24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2f16b27aa37_0_24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9" name="Shape 1009"/>
        <p:cNvGrpSpPr/>
        <p:nvPr/>
      </p:nvGrpSpPr>
      <p:grpSpPr>
        <a:xfrm>
          <a:off x="0" y="0"/>
          <a:ext cx="0" cy="0"/>
          <a:chOff x="0" y="0"/>
          <a:chExt cx="0" cy="0"/>
        </a:xfrm>
      </p:grpSpPr>
      <p:sp>
        <p:nvSpPr>
          <p:cNvPr id="1010" name="Google Shape;1010;g2f16b27aa37_0_25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1" name="Google Shape;1011;g2f16b27aa37_0_2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g2f16b27aa37_0_25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3" name="Google Shape;1023;g2f16b27aa37_0_25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g2f16b27aa37_0_25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9" name="Google Shape;1039;g2f16b27aa37_0_25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g2f16b27aa37_0_25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6" name="Google Shape;1056;g2f16b27aa37_0_25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g2f16b27aa37_0_26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8" name="Google Shape;1068;g2f16b27aa37_0_26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g2f16b27aa37_0_26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1" name="Google Shape;1081;g2f16b27aa37_0_26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g2f16b27aa37_0_26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3" name="Google Shape;1093;g2f16b27aa37_0_26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g2f16b27aa37_0_26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8" name="Google Shape;1108;g2f16b27aa37_0_26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g2f16b27aa37_0_26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8" name="Google Shape;1128;g2f16b27aa37_0_26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8" name="Shape 1138"/>
        <p:cNvGrpSpPr/>
        <p:nvPr/>
      </p:nvGrpSpPr>
      <p:grpSpPr>
        <a:xfrm>
          <a:off x="0" y="0"/>
          <a:ext cx="0" cy="0"/>
          <a:chOff x="0" y="0"/>
          <a:chExt cx="0" cy="0"/>
        </a:xfrm>
      </p:grpSpPr>
      <p:sp>
        <p:nvSpPr>
          <p:cNvPr id="1139" name="Google Shape;1139;g2f16b27aa37_0_26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0" name="Google Shape;1140;g2f16b27aa37_0_26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1" name="Shape 1161"/>
        <p:cNvGrpSpPr/>
        <p:nvPr/>
      </p:nvGrpSpPr>
      <p:grpSpPr>
        <a:xfrm>
          <a:off x="0" y="0"/>
          <a:ext cx="0" cy="0"/>
          <a:chOff x="0" y="0"/>
          <a:chExt cx="0" cy="0"/>
        </a:xfrm>
      </p:grpSpPr>
      <p:sp>
        <p:nvSpPr>
          <p:cNvPr id="1162" name="Google Shape;1162;g2f16b27aa37_0_27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3" name="Google Shape;1163;g2f16b27aa37_0_27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6" name="Shape 1186"/>
        <p:cNvGrpSpPr/>
        <p:nvPr/>
      </p:nvGrpSpPr>
      <p:grpSpPr>
        <a:xfrm>
          <a:off x="0" y="0"/>
          <a:ext cx="0" cy="0"/>
          <a:chOff x="0" y="0"/>
          <a:chExt cx="0" cy="0"/>
        </a:xfrm>
      </p:grpSpPr>
      <p:sp>
        <p:nvSpPr>
          <p:cNvPr id="1187" name="Google Shape;1187;g2f16b27aa37_0_27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8" name="Google Shape;1188;g2f16b27aa37_0_27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g2f16b27aa37_0_27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9" name="Google Shape;1199;g2f16b27aa37_0_27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7" name="Shape 1217"/>
        <p:cNvGrpSpPr/>
        <p:nvPr/>
      </p:nvGrpSpPr>
      <p:grpSpPr>
        <a:xfrm>
          <a:off x="0" y="0"/>
          <a:ext cx="0" cy="0"/>
          <a:chOff x="0" y="0"/>
          <a:chExt cx="0" cy="0"/>
        </a:xfrm>
      </p:grpSpPr>
      <p:sp>
        <p:nvSpPr>
          <p:cNvPr id="1218" name="Google Shape;1218;g2f16b27aa37_0_28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9" name="Google Shape;1219;g2f16b27aa37_0_28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7" name="Shape 1227"/>
        <p:cNvGrpSpPr/>
        <p:nvPr/>
      </p:nvGrpSpPr>
      <p:grpSpPr>
        <a:xfrm>
          <a:off x="0" y="0"/>
          <a:ext cx="0" cy="0"/>
          <a:chOff x="0" y="0"/>
          <a:chExt cx="0" cy="0"/>
        </a:xfrm>
      </p:grpSpPr>
      <p:sp>
        <p:nvSpPr>
          <p:cNvPr id="1228" name="Google Shape;1228;g2f16b27aa37_0_28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9" name="Google Shape;1229;g2f16b27aa37_0_28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0" name="Shape 1240"/>
        <p:cNvGrpSpPr/>
        <p:nvPr/>
      </p:nvGrpSpPr>
      <p:grpSpPr>
        <a:xfrm>
          <a:off x="0" y="0"/>
          <a:ext cx="0" cy="0"/>
          <a:chOff x="0" y="0"/>
          <a:chExt cx="0" cy="0"/>
        </a:xfrm>
      </p:grpSpPr>
      <p:sp>
        <p:nvSpPr>
          <p:cNvPr id="1241" name="Google Shape;1241;g2f16b27aa37_0_28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2" name="Google Shape;1242;g2f16b27aa37_0_28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2" name="Shape 1252"/>
        <p:cNvGrpSpPr/>
        <p:nvPr/>
      </p:nvGrpSpPr>
      <p:grpSpPr>
        <a:xfrm>
          <a:off x="0" y="0"/>
          <a:ext cx="0" cy="0"/>
          <a:chOff x="0" y="0"/>
          <a:chExt cx="0" cy="0"/>
        </a:xfrm>
      </p:grpSpPr>
      <p:sp>
        <p:nvSpPr>
          <p:cNvPr id="1253" name="Google Shape;1253;g2f16b27aa37_0_28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4" name="Google Shape;1254;g2f16b27aa37_0_28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3" name="Shape 1263"/>
        <p:cNvGrpSpPr/>
        <p:nvPr/>
      </p:nvGrpSpPr>
      <p:grpSpPr>
        <a:xfrm>
          <a:off x="0" y="0"/>
          <a:ext cx="0" cy="0"/>
          <a:chOff x="0" y="0"/>
          <a:chExt cx="0" cy="0"/>
        </a:xfrm>
      </p:grpSpPr>
      <p:sp>
        <p:nvSpPr>
          <p:cNvPr id="1264" name="Google Shape;1264;g2f16b27aa37_0_29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5" name="Google Shape;1265;g2f16b27aa37_0_29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7" name="Shape 1277"/>
        <p:cNvGrpSpPr/>
        <p:nvPr/>
      </p:nvGrpSpPr>
      <p:grpSpPr>
        <a:xfrm>
          <a:off x="0" y="0"/>
          <a:ext cx="0" cy="0"/>
          <a:chOff x="0" y="0"/>
          <a:chExt cx="0" cy="0"/>
        </a:xfrm>
      </p:grpSpPr>
      <p:sp>
        <p:nvSpPr>
          <p:cNvPr id="1278" name="Google Shape;1278;g2f16b27aa37_0_28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9" name="Google Shape;1279;g2f16b27aa37_0_28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8" name="Shape 1288"/>
        <p:cNvGrpSpPr/>
        <p:nvPr/>
      </p:nvGrpSpPr>
      <p:grpSpPr>
        <a:xfrm>
          <a:off x="0" y="0"/>
          <a:ext cx="0" cy="0"/>
          <a:chOff x="0" y="0"/>
          <a:chExt cx="0" cy="0"/>
        </a:xfrm>
      </p:grpSpPr>
      <p:sp>
        <p:nvSpPr>
          <p:cNvPr id="1289" name="Google Shape;1289;g2f16b27aa37_0_28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0" name="Google Shape;1290;g2f16b27aa37_0_28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4" name="Shape 1304"/>
        <p:cNvGrpSpPr/>
        <p:nvPr/>
      </p:nvGrpSpPr>
      <p:grpSpPr>
        <a:xfrm>
          <a:off x="0" y="0"/>
          <a:ext cx="0" cy="0"/>
          <a:chOff x="0" y="0"/>
          <a:chExt cx="0" cy="0"/>
        </a:xfrm>
      </p:grpSpPr>
      <p:sp>
        <p:nvSpPr>
          <p:cNvPr id="1305" name="Google Shape;1305;g2f16b27aa37_0_28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6" name="Google Shape;1306;g2f16b27aa37_0_28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7" name="Shape 1317"/>
        <p:cNvGrpSpPr/>
        <p:nvPr/>
      </p:nvGrpSpPr>
      <p:grpSpPr>
        <a:xfrm>
          <a:off x="0" y="0"/>
          <a:ext cx="0" cy="0"/>
          <a:chOff x="0" y="0"/>
          <a:chExt cx="0" cy="0"/>
        </a:xfrm>
      </p:grpSpPr>
      <p:sp>
        <p:nvSpPr>
          <p:cNvPr id="1318" name="Google Shape;1318;g2f16b27aa37_0_29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9" name="Google Shape;1319;g2f16b27aa37_0_29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2" name="Shape 1332"/>
        <p:cNvGrpSpPr/>
        <p:nvPr/>
      </p:nvGrpSpPr>
      <p:grpSpPr>
        <a:xfrm>
          <a:off x="0" y="0"/>
          <a:ext cx="0" cy="0"/>
          <a:chOff x="0" y="0"/>
          <a:chExt cx="0" cy="0"/>
        </a:xfrm>
      </p:grpSpPr>
      <p:sp>
        <p:nvSpPr>
          <p:cNvPr id="1333" name="Google Shape;1333;g2f16b27aa37_0_29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4" name="Google Shape;1334;g2f16b27aa37_0_29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8" name="Shape 1348"/>
        <p:cNvGrpSpPr/>
        <p:nvPr/>
      </p:nvGrpSpPr>
      <p:grpSpPr>
        <a:xfrm>
          <a:off x="0" y="0"/>
          <a:ext cx="0" cy="0"/>
          <a:chOff x="0" y="0"/>
          <a:chExt cx="0" cy="0"/>
        </a:xfrm>
      </p:grpSpPr>
      <p:sp>
        <p:nvSpPr>
          <p:cNvPr id="1349" name="Google Shape;1349;g2f16b27aa37_0_29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0" name="Google Shape;1350;g2f16b27aa37_0_29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3" name="Shape 1363"/>
        <p:cNvGrpSpPr/>
        <p:nvPr/>
      </p:nvGrpSpPr>
      <p:grpSpPr>
        <a:xfrm>
          <a:off x="0" y="0"/>
          <a:ext cx="0" cy="0"/>
          <a:chOff x="0" y="0"/>
          <a:chExt cx="0" cy="0"/>
        </a:xfrm>
      </p:grpSpPr>
      <p:sp>
        <p:nvSpPr>
          <p:cNvPr id="1364" name="Google Shape;1364;g2f14fc56022_0_5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5" name="Google Shape;1365;g2f14fc56022_0_5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1" name="Shape 1371"/>
        <p:cNvGrpSpPr/>
        <p:nvPr/>
      </p:nvGrpSpPr>
      <p:grpSpPr>
        <a:xfrm>
          <a:off x="0" y="0"/>
          <a:ext cx="0" cy="0"/>
          <a:chOff x="0" y="0"/>
          <a:chExt cx="0" cy="0"/>
        </a:xfrm>
      </p:grpSpPr>
      <p:sp>
        <p:nvSpPr>
          <p:cNvPr id="1372" name="Google Shape;1372;g2f14fc56022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3" name="Google Shape;1373;g2f14fc56022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7" name="Shape 1377"/>
        <p:cNvGrpSpPr/>
        <p:nvPr/>
      </p:nvGrpSpPr>
      <p:grpSpPr>
        <a:xfrm>
          <a:off x="0" y="0"/>
          <a:ext cx="0" cy="0"/>
          <a:chOff x="0" y="0"/>
          <a:chExt cx="0" cy="0"/>
        </a:xfrm>
      </p:grpSpPr>
      <p:sp>
        <p:nvSpPr>
          <p:cNvPr id="1378" name="Google Shape;1378;g2f3ff226cc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9" name="Google Shape;1379;g2f3ff226cc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4" name="Shape 1384"/>
        <p:cNvGrpSpPr/>
        <p:nvPr/>
      </p:nvGrpSpPr>
      <p:grpSpPr>
        <a:xfrm>
          <a:off x="0" y="0"/>
          <a:ext cx="0" cy="0"/>
          <a:chOff x="0" y="0"/>
          <a:chExt cx="0" cy="0"/>
        </a:xfrm>
      </p:grpSpPr>
      <p:sp>
        <p:nvSpPr>
          <p:cNvPr id="1385" name="Google Shape;1385;g2f3ff226cc6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6" name="Google Shape;1386;g2f3ff226cc6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6" name="Shape 1396"/>
        <p:cNvGrpSpPr/>
        <p:nvPr/>
      </p:nvGrpSpPr>
      <p:grpSpPr>
        <a:xfrm>
          <a:off x="0" y="0"/>
          <a:ext cx="0" cy="0"/>
          <a:chOff x="0" y="0"/>
          <a:chExt cx="0" cy="0"/>
        </a:xfrm>
      </p:grpSpPr>
      <p:sp>
        <p:nvSpPr>
          <p:cNvPr id="1397" name="Google Shape;1397;g2f3ff226cc6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8" name="Google Shape;1398;g2f3ff226cc6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9" name="Shape 1409"/>
        <p:cNvGrpSpPr/>
        <p:nvPr/>
      </p:nvGrpSpPr>
      <p:grpSpPr>
        <a:xfrm>
          <a:off x="0" y="0"/>
          <a:ext cx="0" cy="0"/>
          <a:chOff x="0" y="0"/>
          <a:chExt cx="0" cy="0"/>
        </a:xfrm>
      </p:grpSpPr>
      <p:sp>
        <p:nvSpPr>
          <p:cNvPr id="1410" name="Google Shape;1410;g2f3ff226cc6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1" name="Google Shape;1411;g2f3ff226cc6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1" name="Shape 1421"/>
        <p:cNvGrpSpPr/>
        <p:nvPr/>
      </p:nvGrpSpPr>
      <p:grpSpPr>
        <a:xfrm>
          <a:off x="0" y="0"/>
          <a:ext cx="0" cy="0"/>
          <a:chOff x="0" y="0"/>
          <a:chExt cx="0" cy="0"/>
        </a:xfrm>
      </p:grpSpPr>
      <p:sp>
        <p:nvSpPr>
          <p:cNvPr id="1422" name="Google Shape;1422;g2f3ff226cc6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3" name="Google Shape;1423;g2f3ff226cc6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1" name="Shape 1431"/>
        <p:cNvGrpSpPr/>
        <p:nvPr/>
      </p:nvGrpSpPr>
      <p:grpSpPr>
        <a:xfrm>
          <a:off x="0" y="0"/>
          <a:ext cx="0" cy="0"/>
          <a:chOff x="0" y="0"/>
          <a:chExt cx="0" cy="0"/>
        </a:xfrm>
      </p:grpSpPr>
      <p:sp>
        <p:nvSpPr>
          <p:cNvPr id="1432" name="Google Shape;1432;g2f3ff226cc6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3" name="Google Shape;1433;g2f3ff226cc6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1" name="Shape 1441"/>
        <p:cNvGrpSpPr/>
        <p:nvPr/>
      </p:nvGrpSpPr>
      <p:grpSpPr>
        <a:xfrm>
          <a:off x="0" y="0"/>
          <a:ext cx="0" cy="0"/>
          <a:chOff x="0" y="0"/>
          <a:chExt cx="0" cy="0"/>
        </a:xfrm>
      </p:grpSpPr>
      <p:sp>
        <p:nvSpPr>
          <p:cNvPr id="1442" name="Google Shape;1442;g2f3ff226cc6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3" name="Google Shape;1443;g2f3ff226cc6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8" name="Shape 1458"/>
        <p:cNvGrpSpPr/>
        <p:nvPr/>
      </p:nvGrpSpPr>
      <p:grpSpPr>
        <a:xfrm>
          <a:off x="0" y="0"/>
          <a:ext cx="0" cy="0"/>
          <a:chOff x="0" y="0"/>
          <a:chExt cx="0" cy="0"/>
        </a:xfrm>
      </p:grpSpPr>
      <p:sp>
        <p:nvSpPr>
          <p:cNvPr id="1459" name="Google Shape;1459;g2f3ff226cc6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0" name="Google Shape;1460;g2f3ff226cc6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5" name="Shape 1475"/>
        <p:cNvGrpSpPr/>
        <p:nvPr/>
      </p:nvGrpSpPr>
      <p:grpSpPr>
        <a:xfrm>
          <a:off x="0" y="0"/>
          <a:ext cx="0" cy="0"/>
          <a:chOff x="0" y="0"/>
          <a:chExt cx="0" cy="0"/>
        </a:xfrm>
      </p:grpSpPr>
      <p:sp>
        <p:nvSpPr>
          <p:cNvPr id="1476" name="Google Shape;1476;g2f3ff226cc6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7" name="Google Shape;1477;g2f3ff226cc6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7" name="Shape 1497"/>
        <p:cNvGrpSpPr/>
        <p:nvPr/>
      </p:nvGrpSpPr>
      <p:grpSpPr>
        <a:xfrm>
          <a:off x="0" y="0"/>
          <a:ext cx="0" cy="0"/>
          <a:chOff x="0" y="0"/>
          <a:chExt cx="0" cy="0"/>
        </a:xfrm>
      </p:grpSpPr>
      <p:sp>
        <p:nvSpPr>
          <p:cNvPr id="1498" name="Google Shape;1498;g2f3ff226cc6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9" name="Google Shape;1499;g2f3ff226cc6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5" name="Shape 1515"/>
        <p:cNvGrpSpPr/>
        <p:nvPr/>
      </p:nvGrpSpPr>
      <p:grpSpPr>
        <a:xfrm>
          <a:off x="0" y="0"/>
          <a:ext cx="0" cy="0"/>
          <a:chOff x="0" y="0"/>
          <a:chExt cx="0" cy="0"/>
        </a:xfrm>
      </p:grpSpPr>
      <p:sp>
        <p:nvSpPr>
          <p:cNvPr id="1516" name="Google Shape;1516;g2f3ff226cc6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7" name="Google Shape;1517;g2f3ff226cc6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5" name="Shape 1525"/>
        <p:cNvGrpSpPr/>
        <p:nvPr/>
      </p:nvGrpSpPr>
      <p:grpSpPr>
        <a:xfrm>
          <a:off x="0" y="0"/>
          <a:ext cx="0" cy="0"/>
          <a:chOff x="0" y="0"/>
          <a:chExt cx="0" cy="0"/>
        </a:xfrm>
      </p:grpSpPr>
      <p:sp>
        <p:nvSpPr>
          <p:cNvPr id="1526" name="Google Shape;1526;g2f3ff226cc6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7" name="Google Shape;1527;g2f3ff226cc6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4" name="Shape 1534"/>
        <p:cNvGrpSpPr/>
        <p:nvPr/>
      </p:nvGrpSpPr>
      <p:grpSpPr>
        <a:xfrm>
          <a:off x="0" y="0"/>
          <a:ext cx="0" cy="0"/>
          <a:chOff x="0" y="0"/>
          <a:chExt cx="0" cy="0"/>
        </a:xfrm>
      </p:grpSpPr>
      <p:sp>
        <p:nvSpPr>
          <p:cNvPr id="1535" name="Google Shape;1535;g2f3ff226cc6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6" name="Google Shape;1536;g2f3ff226cc6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4" name="Shape 1544"/>
        <p:cNvGrpSpPr/>
        <p:nvPr/>
      </p:nvGrpSpPr>
      <p:grpSpPr>
        <a:xfrm>
          <a:off x="0" y="0"/>
          <a:ext cx="0" cy="0"/>
          <a:chOff x="0" y="0"/>
          <a:chExt cx="0" cy="0"/>
        </a:xfrm>
      </p:grpSpPr>
      <p:sp>
        <p:nvSpPr>
          <p:cNvPr id="1545" name="Google Shape;1545;g2f3ff226cc6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6" name="Google Shape;1546;g2f3ff226cc6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6" name="Shape 1566"/>
        <p:cNvGrpSpPr/>
        <p:nvPr/>
      </p:nvGrpSpPr>
      <p:grpSpPr>
        <a:xfrm>
          <a:off x="0" y="0"/>
          <a:ext cx="0" cy="0"/>
          <a:chOff x="0" y="0"/>
          <a:chExt cx="0" cy="0"/>
        </a:xfrm>
      </p:grpSpPr>
      <p:sp>
        <p:nvSpPr>
          <p:cNvPr id="1567" name="Google Shape;1567;g2f3ff226cc6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8" name="Google Shape;1568;g2f3ff226cc6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5" name="Shape 1575"/>
        <p:cNvGrpSpPr/>
        <p:nvPr/>
      </p:nvGrpSpPr>
      <p:grpSpPr>
        <a:xfrm>
          <a:off x="0" y="0"/>
          <a:ext cx="0" cy="0"/>
          <a:chOff x="0" y="0"/>
          <a:chExt cx="0" cy="0"/>
        </a:xfrm>
      </p:grpSpPr>
      <p:sp>
        <p:nvSpPr>
          <p:cNvPr id="1576" name="Google Shape;1576;g2f3ff226cc6_0_2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7" name="Google Shape;1577;g2f3ff226cc6_0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7" name="Shape 1587"/>
        <p:cNvGrpSpPr/>
        <p:nvPr/>
      </p:nvGrpSpPr>
      <p:grpSpPr>
        <a:xfrm>
          <a:off x="0" y="0"/>
          <a:ext cx="0" cy="0"/>
          <a:chOff x="0" y="0"/>
          <a:chExt cx="0" cy="0"/>
        </a:xfrm>
      </p:grpSpPr>
      <p:sp>
        <p:nvSpPr>
          <p:cNvPr id="1588" name="Google Shape;1588;g2f3ff226cc6_0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9" name="Google Shape;1589;g2f3ff226cc6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7" name="Shape 1597"/>
        <p:cNvGrpSpPr/>
        <p:nvPr/>
      </p:nvGrpSpPr>
      <p:grpSpPr>
        <a:xfrm>
          <a:off x="0" y="0"/>
          <a:ext cx="0" cy="0"/>
          <a:chOff x="0" y="0"/>
          <a:chExt cx="0" cy="0"/>
        </a:xfrm>
      </p:grpSpPr>
      <p:sp>
        <p:nvSpPr>
          <p:cNvPr id="1598" name="Google Shape;1598;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9" name="Google Shape;1599;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8.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18.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1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3.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1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2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1.png"/><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png"/><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19.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26.png"/><Relationship Id="rId5" Type="http://schemas.openxmlformats.org/officeDocument/2006/relationships/image" Target="../media/image2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24.png"/><Relationship Id="rId5"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24.png"/><Relationship Id="rId5"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2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28.png"/><Relationship Id="rId5" Type="http://schemas.openxmlformats.org/officeDocument/2006/relationships/image" Target="../media/image2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2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32.png"/><Relationship Id="rId4" Type="http://schemas.openxmlformats.org/officeDocument/2006/relationships/image" Target="../media/image38.png"/><Relationship Id="rId5" Type="http://schemas.openxmlformats.org/officeDocument/2006/relationships/image" Target="../media/image33.png"/><Relationship Id="rId6" Type="http://schemas.openxmlformats.org/officeDocument/2006/relationships/image" Target="../media/image31.png"/><Relationship Id="rId7" Type="http://schemas.openxmlformats.org/officeDocument/2006/relationships/image" Target="../media/image39.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4.png"/><Relationship Id="rId4" Type="http://schemas.openxmlformats.org/officeDocument/2006/relationships/image" Target="../media/image102.png"/><Relationship Id="rId5" Type="http://schemas.openxmlformats.org/officeDocument/2006/relationships/image" Target="../media/image43.png"/><Relationship Id="rId6" Type="http://schemas.openxmlformats.org/officeDocument/2006/relationships/image" Target="../media/image40.png"/><Relationship Id="rId7" Type="http://schemas.openxmlformats.org/officeDocument/2006/relationships/image" Target="../media/image3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102.png"/><Relationship Id="rId4" Type="http://schemas.openxmlformats.org/officeDocument/2006/relationships/image" Target="../media/image37.png"/><Relationship Id="rId5" Type="http://schemas.openxmlformats.org/officeDocument/2006/relationships/image" Target="../media/image34.png"/><Relationship Id="rId6" Type="http://schemas.openxmlformats.org/officeDocument/2006/relationships/image" Target="../media/image48.png"/><Relationship Id="rId7" Type="http://schemas.openxmlformats.org/officeDocument/2006/relationships/image" Target="../media/image43.png"/><Relationship Id="rId8" Type="http://schemas.openxmlformats.org/officeDocument/2006/relationships/image" Target="../media/image40.png"/><Relationship Id="rId9" Type="http://schemas.openxmlformats.org/officeDocument/2006/relationships/image" Target="../media/image36.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102.png"/><Relationship Id="rId4" Type="http://schemas.openxmlformats.org/officeDocument/2006/relationships/image" Target="../media/image47.png"/><Relationship Id="rId5" Type="http://schemas.openxmlformats.org/officeDocument/2006/relationships/image" Target="../media/image37.png"/><Relationship Id="rId6" Type="http://schemas.openxmlformats.org/officeDocument/2006/relationships/image" Target="../media/image34.png"/><Relationship Id="rId7" Type="http://schemas.openxmlformats.org/officeDocument/2006/relationships/image" Target="../media/image48.png"/><Relationship Id="rId8" Type="http://schemas.openxmlformats.org/officeDocument/2006/relationships/image" Target="../media/image43.png"/><Relationship Id="rId9" Type="http://schemas.openxmlformats.org/officeDocument/2006/relationships/image" Target="../media/image40.png"/><Relationship Id="rId10" Type="http://schemas.openxmlformats.org/officeDocument/2006/relationships/image" Target="../media/image50.png"/><Relationship Id="rId11" Type="http://schemas.openxmlformats.org/officeDocument/2006/relationships/image" Target="../media/image3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1.png"/><Relationship Id="rId4" Type="http://schemas.openxmlformats.org/officeDocument/2006/relationships/image" Target="../media/image56.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1.png"/><Relationship Id="rId4" Type="http://schemas.openxmlformats.org/officeDocument/2006/relationships/image" Target="../media/image5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1.png"/><Relationship Id="rId4" Type="http://schemas.openxmlformats.org/officeDocument/2006/relationships/image" Target="../media/image5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1.png"/><Relationship Id="rId4" Type="http://schemas.openxmlformats.org/officeDocument/2006/relationships/image" Target="../media/image56.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5.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5.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5.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5.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8.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8.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8.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8.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 name="Google Shape;15;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 name="Google Shape;19;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42" name="Google Shape;142;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3" name="Google Shape;143;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44" name="Google Shape;144;p15"/>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sp>
        <p:nvSpPr>
          <p:cNvPr id="157" name="Google Shape;157;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59" name="Google Shape;159;p17"/>
          <p:cNvGrpSpPr/>
          <p:nvPr/>
        </p:nvGrpSpPr>
        <p:grpSpPr>
          <a:xfrm>
            <a:off x="6156975" y="0"/>
            <a:ext cx="2987025" cy="3854074"/>
            <a:chOff x="6156975" y="0"/>
            <a:chExt cx="2987025" cy="3854074"/>
          </a:xfrm>
        </p:grpSpPr>
        <p:pic>
          <p:nvPicPr>
            <p:cNvPr id="160" name="Google Shape;160;p1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1" name="Google Shape;161;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2" name="Google Shape;162;p17"/>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63" name="Google Shape;163;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64" name="Google Shape;164;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65" name="Google Shape;165;p17"/>
          <p:cNvPicPr preferRelativeResize="0"/>
          <p:nvPr/>
        </p:nvPicPr>
        <p:blipFill rotWithShape="1">
          <a:blip r:embed="rId5">
            <a:alphaModFix/>
          </a:blip>
          <a:srcRect b="0" l="6209" r="6209" t="0"/>
          <a:stretch/>
        </p:blipFill>
        <p:spPr>
          <a:xfrm>
            <a:off x="324000" y="4008600"/>
            <a:ext cx="1360800" cy="128000"/>
          </a:xfrm>
          <a:prstGeom prst="rect">
            <a:avLst/>
          </a:prstGeom>
          <a:noFill/>
          <a:ln>
            <a:noFill/>
          </a:ln>
        </p:spPr>
      </p:pic>
      <p:sp>
        <p:nvSpPr>
          <p:cNvPr id="166" name="Google Shape;166;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sp>
        <p:nvSpPr>
          <p:cNvPr id="168" name="Google Shape;168;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70" name="Google Shape;170;p18"/>
          <p:cNvGrpSpPr/>
          <p:nvPr/>
        </p:nvGrpSpPr>
        <p:grpSpPr>
          <a:xfrm>
            <a:off x="6156975" y="0"/>
            <a:ext cx="2987025" cy="3854074"/>
            <a:chOff x="6156975" y="0"/>
            <a:chExt cx="2987025" cy="3854074"/>
          </a:xfrm>
        </p:grpSpPr>
        <p:pic>
          <p:nvPicPr>
            <p:cNvPr id="171" name="Google Shape;171;p1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2" name="Google Shape;172;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3" name="Google Shape;173;p18"/>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74" name="Google Shape;174;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5" name="Google Shape;175;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76" name="Google Shape;176;p18"/>
          <p:cNvPicPr preferRelativeResize="0"/>
          <p:nvPr/>
        </p:nvPicPr>
        <p:blipFill rotWithShape="1">
          <a:blip r:embed="rId5">
            <a:alphaModFix/>
          </a:blip>
          <a:srcRect b="0" l="6209" r="6209" t="0"/>
          <a:stretch/>
        </p:blipFill>
        <p:spPr>
          <a:xfrm>
            <a:off x="324000" y="4008600"/>
            <a:ext cx="1511900" cy="128000"/>
          </a:xfrm>
          <a:prstGeom prst="rect">
            <a:avLst/>
          </a:prstGeom>
          <a:noFill/>
          <a:ln>
            <a:noFill/>
          </a:ln>
        </p:spPr>
      </p:pic>
      <p:sp>
        <p:nvSpPr>
          <p:cNvPr id="177" name="Google Shape;177;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RSHE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13" name="Google Shape;413;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5" name="Google Shape;415;p39"/>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6" name="Google Shape;416;p39"/>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7" name="Google Shape;417;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18" name="Google Shape;418;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19" name="Google Shape;419;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20" name="Shape 420"/>
        <p:cNvGrpSpPr/>
        <p:nvPr/>
      </p:nvGrpSpPr>
      <p:grpSpPr>
        <a:xfrm>
          <a:off x="0" y="0"/>
          <a:ext cx="0" cy="0"/>
          <a:chOff x="0" y="0"/>
          <a:chExt cx="0" cy="0"/>
        </a:xfrm>
      </p:grpSpPr>
      <p:pic>
        <p:nvPicPr>
          <p:cNvPr id="421" name="Google Shape;421;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22" name="Google Shape;422;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3" name="Google Shape;423;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4" name="Google Shape;424;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5" name="Google Shape;425;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26" name="Google Shape;426;p40"/>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27" name="Google Shape;427;p40"/>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28" name="Google Shape;42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29" name="Google Shape;42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0" name="Google Shape;430;p40"/>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31" name="Google Shape;431;p4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2" name="Google Shape;43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33" name="Google Shape;43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34" name="Google Shape;43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35" name="Shape 435"/>
        <p:cNvGrpSpPr/>
        <p:nvPr/>
      </p:nvGrpSpPr>
      <p:grpSpPr>
        <a:xfrm>
          <a:off x="0" y="0"/>
          <a:ext cx="0" cy="0"/>
          <a:chOff x="0" y="0"/>
          <a:chExt cx="0" cy="0"/>
        </a:xfrm>
      </p:grpSpPr>
      <p:pic>
        <p:nvPicPr>
          <p:cNvPr id="436" name="Google Shape;436;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7" name="Google Shape;437;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8" name="Google Shape;43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41" name="Google Shape;441;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42" name="Google Shape;442;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43" name="Google Shape;443;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4" name="Google Shape;444;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45" name="Google Shape;445;p41"/>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46" name="Google Shape;446;p4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7" name="Google Shape;447;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48" name="Google Shape;448;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49" name="Google Shape;449;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50" name="Shape 450"/>
        <p:cNvGrpSpPr/>
        <p:nvPr/>
      </p:nvGrpSpPr>
      <p:grpSpPr>
        <a:xfrm>
          <a:off x="0" y="0"/>
          <a:ext cx="0" cy="0"/>
          <a:chOff x="0" y="0"/>
          <a:chExt cx="0" cy="0"/>
        </a:xfrm>
      </p:grpSpPr>
      <p:pic>
        <p:nvPicPr>
          <p:cNvPr id="451" name="Google Shape;451;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2" name="Google Shape;452;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3" name="Google Shape;453;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4" name="Google Shape;454;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5" name="Google Shape;455;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57" name="Google Shape;457;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58" name="Google Shape;458;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9" name="Google Shape;459;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0" name="Google Shape;460;p42"/>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1" name="Google Shape;461;p42"/>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63" name="Google Shape;463;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64" name="Google Shape;464;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65" name="Shape 465"/>
        <p:cNvGrpSpPr/>
        <p:nvPr/>
      </p:nvGrpSpPr>
      <p:grpSpPr>
        <a:xfrm>
          <a:off x="0" y="0"/>
          <a:ext cx="0" cy="0"/>
          <a:chOff x="0" y="0"/>
          <a:chExt cx="0" cy="0"/>
        </a:xfrm>
      </p:grpSpPr>
      <p:pic>
        <p:nvPicPr>
          <p:cNvPr id="466" name="Google Shape;466;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67" name="Google Shape;467;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69" name="Google Shape;469;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0" name="Google Shape;470;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71" name="Google Shape;471;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2" name="Google Shape;472;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3" name="Google Shape;473;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4" name="Google Shape;474;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75" name="Google Shape;475;p43"/>
          <p:cNvGrpSpPr/>
          <p:nvPr/>
        </p:nvGrpSpPr>
        <p:grpSpPr>
          <a:xfrm>
            <a:off x="323653" y="1804438"/>
            <a:ext cx="457200" cy="457200"/>
            <a:chOff x="1020916" y="1442088"/>
            <a:chExt cx="457200" cy="457200"/>
          </a:xfrm>
        </p:grpSpPr>
        <p:pic>
          <p:nvPicPr>
            <p:cNvPr id="476" name="Google Shape;47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7" name="Google Shape;47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78" name="Google Shape;478;p43"/>
          <p:cNvGrpSpPr/>
          <p:nvPr/>
        </p:nvGrpSpPr>
        <p:grpSpPr>
          <a:xfrm>
            <a:off x="323653" y="2766575"/>
            <a:ext cx="457200" cy="457200"/>
            <a:chOff x="1020916" y="1442088"/>
            <a:chExt cx="457200" cy="457200"/>
          </a:xfrm>
        </p:grpSpPr>
        <p:pic>
          <p:nvPicPr>
            <p:cNvPr id="479" name="Google Shape;47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0" name="Google Shape;48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81" name="Google Shape;481;p43"/>
          <p:cNvGrpSpPr/>
          <p:nvPr/>
        </p:nvGrpSpPr>
        <p:grpSpPr>
          <a:xfrm>
            <a:off x="323641" y="3729038"/>
            <a:ext cx="457200" cy="457200"/>
            <a:chOff x="1020916" y="1442088"/>
            <a:chExt cx="457200" cy="457200"/>
          </a:xfrm>
        </p:grpSpPr>
        <p:pic>
          <p:nvPicPr>
            <p:cNvPr id="482" name="Google Shape;48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3" name="Google Shape;48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484" name="Shape 484"/>
        <p:cNvGrpSpPr/>
        <p:nvPr/>
      </p:nvGrpSpPr>
      <p:grpSpPr>
        <a:xfrm>
          <a:off x="0" y="0"/>
          <a:ext cx="0" cy="0"/>
          <a:chOff x="0" y="0"/>
          <a:chExt cx="0" cy="0"/>
        </a:xfrm>
      </p:grpSpPr>
      <p:pic>
        <p:nvPicPr>
          <p:cNvPr id="485" name="Google Shape;485;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86" name="Google Shape;486;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8" name="Google Shape;488;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9" name="Google Shape;489;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90" name="Google Shape;490;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1" name="Google Shape;491;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2" name="Google Shape;492;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3" name="Google Shape;493;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94" name="Google Shape;494;p44"/>
          <p:cNvGrpSpPr/>
          <p:nvPr/>
        </p:nvGrpSpPr>
        <p:grpSpPr>
          <a:xfrm>
            <a:off x="323653" y="1804438"/>
            <a:ext cx="457200" cy="457200"/>
            <a:chOff x="1020916" y="1442088"/>
            <a:chExt cx="457200" cy="457200"/>
          </a:xfrm>
        </p:grpSpPr>
        <p:pic>
          <p:nvPicPr>
            <p:cNvPr id="495" name="Google Shape;495;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6" name="Google Shape;496;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7" name="Google Shape;497;p44"/>
          <p:cNvGrpSpPr/>
          <p:nvPr/>
        </p:nvGrpSpPr>
        <p:grpSpPr>
          <a:xfrm>
            <a:off x="323653" y="2766575"/>
            <a:ext cx="457200" cy="457200"/>
            <a:chOff x="1020916" y="1442088"/>
            <a:chExt cx="457200" cy="457200"/>
          </a:xfrm>
        </p:grpSpPr>
        <p:pic>
          <p:nvPicPr>
            <p:cNvPr id="498" name="Google Shape;498;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9" name="Google Shape;499;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00" name="Google Shape;500;p44"/>
          <p:cNvGrpSpPr/>
          <p:nvPr/>
        </p:nvGrpSpPr>
        <p:grpSpPr>
          <a:xfrm>
            <a:off x="323641" y="3729038"/>
            <a:ext cx="457200" cy="457200"/>
            <a:chOff x="1020916" y="1442088"/>
            <a:chExt cx="457200" cy="457200"/>
          </a:xfrm>
        </p:grpSpPr>
        <p:pic>
          <p:nvPicPr>
            <p:cNvPr id="501" name="Google Shape;501;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2" name="Google Shape;502;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03" name="Shape 503"/>
        <p:cNvGrpSpPr/>
        <p:nvPr/>
      </p:nvGrpSpPr>
      <p:grpSpPr>
        <a:xfrm>
          <a:off x="0" y="0"/>
          <a:ext cx="0" cy="0"/>
          <a:chOff x="0" y="0"/>
          <a:chExt cx="0" cy="0"/>
        </a:xfrm>
      </p:grpSpPr>
      <p:pic>
        <p:nvPicPr>
          <p:cNvPr id="504" name="Google Shape;504;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5" name="Google Shape;505;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7" name="Google Shape;507;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8" name="Google Shape;508;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9" name="Google Shape;509;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0" name="Google Shape;510;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1" name="Google Shape;511;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2" name="Google Shape;512;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3" name="Google Shape;513;p45"/>
          <p:cNvGrpSpPr/>
          <p:nvPr/>
        </p:nvGrpSpPr>
        <p:grpSpPr>
          <a:xfrm>
            <a:off x="323653" y="1804438"/>
            <a:ext cx="457200" cy="457200"/>
            <a:chOff x="1020916" y="1442088"/>
            <a:chExt cx="457200" cy="457200"/>
          </a:xfrm>
        </p:grpSpPr>
        <p:pic>
          <p:nvPicPr>
            <p:cNvPr id="514" name="Google Shape;514;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6" name="Google Shape;516;p45"/>
          <p:cNvGrpSpPr/>
          <p:nvPr/>
        </p:nvGrpSpPr>
        <p:grpSpPr>
          <a:xfrm>
            <a:off x="323653" y="2766575"/>
            <a:ext cx="457200" cy="457200"/>
            <a:chOff x="1020916" y="1442088"/>
            <a:chExt cx="457200" cy="457200"/>
          </a:xfrm>
        </p:grpSpPr>
        <p:pic>
          <p:nvPicPr>
            <p:cNvPr id="517" name="Google Shape;517;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9" name="Google Shape;519;p45"/>
          <p:cNvGrpSpPr/>
          <p:nvPr/>
        </p:nvGrpSpPr>
        <p:grpSpPr>
          <a:xfrm>
            <a:off x="323641" y="3729038"/>
            <a:ext cx="457200" cy="457200"/>
            <a:chOff x="1020916" y="1442088"/>
            <a:chExt cx="457200" cy="457200"/>
          </a:xfrm>
        </p:grpSpPr>
        <p:pic>
          <p:nvPicPr>
            <p:cNvPr id="520" name="Google Shape;520;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22" name="Shape 522"/>
        <p:cNvGrpSpPr/>
        <p:nvPr/>
      </p:nvGrpSpPr>
      <p:grpSpPr>
        <a:xfrm>
          <a:off x="0" y="0"/>
          <a:ext cx="0" cy="0"/>
          <a:chOff x="0" y="0"/>
          <a:chExt cx="0" cy="0"/>
        </a:xfrm>
      </p:grpSpPr>
      <p:pic>
        <p:nvPicPr>
          <p:cNvPr id="523" name="Google Shape;523;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46"/>
          <p:cNvGrpSpPr/>
          <p:nvPr/>
        </p:nvGrpSpPr>
        <p:grpSpPr>
          <a:xfrm>
            <a:off x="323653" y="1804438"/>
            <a:ext cx="457200" cy="457200"/>
            <a:chOff x="1020916" y="1442088"/>
            <a:chExt cx="457200" cy="457200"/>
          </a:xfrm>
        </p:grpSpPr>
        <p:pic>
          <p:nvPicPr>
            <p:cNvPr id="533" name="Google Shape;533;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46"/>
          <p:cNvGrpSpPr/>
          <p:nvPr/>
        </p:nvGrpSpPr>
        <p:grpSpPr>
          <a:xfrm>
            <a:off x="323653" y="2766575"/>
            <a:ext cx="457200" cy="457200"/>
            <a:chOff x="1020916" y="1442088"/>
            <a:chExt cx="457200" cy="457200"/>
          </a:xfrm>
        </p:grpSpPr>
        <p:pic>
          <p:nvPicPr>
            <p:cNvPr id="536" name="Google Shape;53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46"/>
          <p:cNvGrpSpPr/>
          <p:nvPr/>
        </p:nvGrpSpPr>
        <p:grpSpPr>
          <a:xfrm>
            <a:off x="323641" y="3729038"/>
            <a:ext cx="457200" cy="457200"/>
            <a:chOff x="1020916" y="1442088"/>
            <a:chExt cx="457200" cy="457200"/>
          </a:xfrm>
        </p:grpSpPr>
        <p:pic>
          <p:nvPicPr>
            <p:cNvPr id="539" name="Google Shape;53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41" name="Shape 541"/>
        <p:cNvGrpSpPr/>
        <p:nvPr/>
      </p:nvGrpSpPr>
      <p:grpSpPr>
        <a:xfrm>
          <a:off x="0" y="0"/>
          <a:ext cx="0" cy="0"/>
          <a:chOff x="0" y="0"/>
          <a:chExt cx="0" cy="0"/>
        </a:xfrm>
      </p:grpSpPr>
      <p:pic>
        <p:nvPicPr>
          <p:cNvPr id="542" name="Google Shape;542;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3" name="Google Shape;543;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5" name="Google Shape;5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6" name="Google Shape;5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7" name="Google Shape;547;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8" name="Google Shape;548;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9" name="Google Shape;549;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0" name="Google Shape;550;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1" name="Google Shape;551;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2" name="Google Shape;552;p47"/>
          <p:cNvGrpSpPr/>
          <p:nvPr/>
        </p:nvGrpSpPr>
        <p:grpSpPr>
          <a:xfrm>
            <a:off x="323653" y="1652038"/>
            <a:ext cx="457200" cy="457200"/>
            <a:chOff x="1020916" y="1442088"/>
            <a:chExt cx="457200" cy="457200"/>
          </a:xfrm>
        </p:grpSpPr>
        <p:pic>
          <p:nvPicPr>
            <p:cNvPr id="553" name="Google Shape;553;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4" name="Google Shape;554;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5" name="Google Shape;555;p47"/>
          <p:cNvGrpSpPr/>
          <p:nvPr/>
        </p:nvGrpSpPr>
        <p:grpSpPr>
          <a:xfrm>
            <a:off x="323653" y="2461775"/>
            <a:ext cx="457200" cy="457200"/>
            <a:chOff x="1020916" y="1442088"/>
            <a:chExt cx="457200" cy="457200"/>
          </a:xfrm>
        </p:grpSpPr>
        <p:pic>
          <p:nvPicPr>
            <p:cNvPr id="556" name="Google Shape;55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8" name="Google Shape;558;p47"/>
          <p:cNvGrpSpPr/>
          <p:nvPr/>
        </p:nvGrpSpPr>
        <p:grpSpPr>
          <a:xfrm>
            <a:off x="323641" y="3271838"/>
            <a:ext cx="457200" cy="457200"/>
            <a:chOff x="1020916" y="1442088"/>
            <a:chExt cx="457200" cy="457200"/>
          </a:xfrm>
        </p:grpSpPr>
        <p:pic>
          <p:nvPicPr>
            <p:cNvPr id="559" name="Google Shape;55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61" name="Google Shape;561;p47"/>
          <p:cNvGrpSpPr/>
          <p:nvPr/>
        </p:nvGrpSpPr>
        <p:grpSpPr>
          <a:xfrm>
            <a:off x="323641" y="4081763"/>
            <a:ext cx="457200" cy="457200"/>
            <a:chOff x="1020916" y="1442088"/>
            <a:chExt cx="457200" cy="457200"/>
          </a:xfrm>
        </p:grpSpPr>
        <p:pic>
          <p:nvPicPr>
            <p:cNvPr id="562" name="Google Shape;56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64" name="Shape 564"/>
        <p:cNvGrpSpPr/>
        <p:nvPr/>
      </p:nvGrpSpPr>
      <p:grpSpPr>
        <a:xfrm>
          <a:off x="0" y="0"/>
          <a:ext cx="0" cy="0"/>
          <a:chOff x="0" y="0"/>
          <a:chExt cx="0" cy="0"/>
        </a:xfrm>
      </p:grpSpPr>
      <p:pic>
        <p:nvPicPr>
          <p:cNvPr id="565" name="Google Shape;565;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2" name="Google Shape;572;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8"/>
          <p:cNvGrpSpPr/>
          <p:nvPr/>
        </p:nvGrpSpPr>
        <p:grpSpPr>
          <a:xfrm>
            <a:off x="323653" y="1652038"/>
            <a:ext cx="457200" cy="457200"/>
            <a:chOff x="1020916" y="1442088"/>
            <a:chExt cx="457200" cy="457200"/>
          </a:xfrm>
        </p:grpSpPr>
        <p:pic>
          <p:nvPicPr>
            <p:cNvPr id="576" name="Google Shape;57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8"/>
          <p:cNvGrpSpPr/>
          <p:nvPr/>
        </p:nvGrpSpPr>
        <p:grpSpPr>
          <a:xfrm>
            <a:off x="323653" y="2461775"/>
            <a:ext cx="457200" cy="457200"/>
            <a:chOff x="1020916" y="1442088"/>
            <a:chExt cx="457200" cy="457200"/>
          </a:xfrm>
        </p:grpSpPr>
        <p:pic>
          <p:nvPicPr>
            <p:cNvPr id="579" name="Google Shape;579;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8"/>
          <p:cNvGrpSpPr/>
          <p:nvPr/>
        </p:nvGrpSpPr>
        <p:grpSpPr>
          <a:xfrm>
            <a:off x="323641" y="3271838"/>
            <a:ext cx="457200" cy="457200"/>
            <a:chOff x="1020916" y="1442088"/>
            <a:chExt cx="457200" cy="457200"/>
          </a:xfrm>
        </p:grpSpPr>
        <p:pic>
          <p:nvPicPr>
            <p:cNvPr id="582" name="Google Shape;582;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84" name="Google Shape;584;p48"/>
          <p:cNvGrpSpPr/>
          <p:nvPr/>
        </p:nvGrpSpPr>
        <p:grpSpPr>
          <a:xfrm>
            <a:off x="323641" y="4081763"/>
            <a:ext cx="457200" cy="457200"/>
            <a:chOff x="1020916" y="1442088"/>
            <a:chExt cx="457200" cy="457200"/>
          </a:xfrm>
        </p:grpSpPr>
        <p:pic>
          <p:nvPicPr>
            <p:cNvPr id="585" name="Google Shape;585;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587" name="Shape 587"/>
        <p:cNvGrpSpPr/>
        <p:nvPr/>
      </p:nvGrpSpPr>
      <p:grpSpPr>
        <a:xfrm>
          <a:off x="0" y="0"/>
          <a:ext cx="0" cy="0"/>
          <a:chOff x="0" y="0"/>
          <a:chExt cx="0" cy="0"/>
        </a:xfrm>
      </p:grpSpPr>
      <p:pic>
        <p:nvPicPr>
          <p:cNvPr id="588" name="Google Shape;58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9" name="Google Shape;589;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91" name="Google Shape;591;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2" name="Google Shape;592;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3" name="Google Shape;593;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4" name="Google Shape;594;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6" name="Google Shape;596;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7" name="Google Shape;597;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8" name="Google Shape;598;p49"/>
          <p:cNvGrpSpPr/>
          <p:nvPr/>
        </p:nvGrpSpPr>
        <p:grpSpPr>
          <a:xfrm>
            <a:off x="323653" y="1652038"/>
            <a:ext cx="457200" cy="457200"/>
            <a:chOff x="1020916" y="1442088"/>
            <a:chExt cx="457200" cy="457200"/>
          </a:xfrm>
        </p:grpSpPr>
        <p:pic>
          <p:nvPicPr>
            <p:cNvPr id="599" name="Google Shape;599;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01" name="Google Shape;601;p49"/>
          <p:cNvGrpSpPr/>
          <p:nvPr/>
        </p:nvGrpSpPr>
        <p:grpSpPr>
          <a:xfrm>
            <a:off x="323653" y="2461775"/>
            <a:ext cx="457200" cy="457200"/>
            <a:chOff x="1020916" y="1442088"/>
            <a:chExt cx="457200" cy="457200"/>
          </a:xfrm>
        </p:grpSpPr>
        <p:pic>
          <p:nvPicPr>
            <p:cNvPr id="602" name="Google Shape;602;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3" name="Google Shape;603;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4" name="Google Shape;604;p49"/>
          <p:cNvGrpSpPr/>
          <p:nvPr/>
        </p:nvGrpSpPr>
        <p:grpSpPr>
          <a:xfrm>
            <a:off x="323641" y="3271838"/>
            <a:ext cx="457200" cy="457200"/>
            <a:chOff x="1020916" y="1442088"/>
            <a:chExt cx="457200" cy="457200"/>
          </a:xfrm>
        </p:grpSpPr>
        <p:pic>
          <p:nvPicPr>
            <p:cNvPr id="605" name="Google Shape;605;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6" name="Google Shape;606;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7" name="Google Shape;607;p49"/>
          <p:cNvGrpSpPr/>
          <p:nvPr/>
        </p:nvGrpSpPr>
        <p:grpSpPr>
          <a:xfrm>
            <a:off x="323641" y="4081763"/>
            <a:ext cx="457200" cy="457200"/>
            <a:chOff x="1020916" y="1442088"/>
            <a:chExt cx="457200" cy="457200"/>
          </a:xfrm>
        </p:grpSpPr>
        <p:pic>
          <p:nvPicPr>
            <p:cNvPr id="608" name="Google Shape;608;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10" name="Shape 610"/>
        <p:cNvGrpSpPr/>
        <p:nvPr/>
      </p:nvGrpSpPr>
      <p:grpSpPr>
        <a:xfrm>
          <a:off x="0" y="0"/>
          <a:ext cx="0" cy="0"/>
          <a:chOff x="0" y="0"/>
          <a:chExt cx="0" cy="0"/>
        </a:xfrm>
      </p:grpSpPr>
      <p:pic>
        <p:nvPicPr>
          <p:cNvPr id="611" name="Google Shape;611;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2" name="Google Shape;612;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14" name="Google Shape;614;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7" name="Google Shape;617;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0" name="Google Shape;620;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1" name="Google Shape;621;p50"/>
          <p:cNvGrpSpPr/>
          <p:nvPr/>
        </p:nvGrpSpPr>
        <p:grpSpPr>
          <a:xfrm>
            <a:off x="323653" y="1652038"/>
            <a:ext cx="457200" cy="457200"/>
            <a:chOff x="1020916" y="1442088"/>
            <a:chExt cx="457200" cy="457200"/>
          </a:xfrm>
        </p:grpSpPr>
        <p:pic>
          <p:nvPicPr>
            <p:cNvPr id="622" name="Google Shape;62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3" name="Google Shape;62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4" name="Google Shape;624;p50"/>
          <p:cNvGrpSpPr/>
          <p:nvPr/>
        </p:nvGrpSpPr>
        <p:grpSpPr>
          <a:xfrm>
            <a:off x="323653" y="2461775"/>
            <a:ext cx="457200" cy="457200"/>
            <a:chOff x="1020916" y="1442088"/>
            <a:chExt cx="457200" cy="457200"/>
          </a:xfrm>
        </p:grpSpPr>
        <p:pic>
          <p:nvPicPr>
            <p:cNvPr id="625" name="Google Shape;62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6" name="Google Shape;62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7" name="Google Shape;627;p50"/>
          <p:cNvGrpSpPr/>
          <p:nvPr/>
        </p:nvGrpSpPr>
        <p:grpSpPr>
          <a:xfrm>
            <a:off x="323641" y="3271838"/>
            <a:ext cx="457200" cy="457200"/>
            <a:chOff x="1020916" y="1442088"/>
            <a:chExt cx="457200" cy="457200"/>
          </a:xfrm>
        </p:grpSpPr>
        <p:pic>
          <p:nvPicPr>
            <p:cNvPr id="628" name="Google Shape;628;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9" name="Google Shape;629;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0" name="Google Shape;630;p50"/>
          <p:cNvGrpSpPr/>
          <p:nvPr/>
        </p:nvGrpSpPr>
        <p:grpSpPr>
          <a:xfrm>
            <a:off x="323641" y="4081763"/>
            <a:ext cx="457200" cy="457200"/>
            <a:chOff x="1020916" y="1442088"/>
            <a:chExt cx="457200" cy="457200"/>
          </a:xfrm>
        </p:grpSpPr>
        <p:pic>
          <p:nvPicPr>
            <p:cNvPr id="631" name="Google Shape;631;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33" name="Shape 633"/>
        <p:cNvGrpSpPr/>
        <p:nvPr/>
      </p:nvGrpSpPr>
      <p:grpSpPr>
        <a:xfrm>
          <a:off x="0" y="0"/>
          <a:ext cx="0" cy="0"/>
          <a:chOff x="0" y="0"/>
          <a:chExt cx="0" cy="0"/>
        </a:xfrm>
      </p:grpSpPr>
      <p:pic>
        <p:nvPicPr>
          <p:cNvPr id="634" name="Google Shape;634;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35" name="Google Shape;635;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7" name="Google Shape;637;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8" name="Google Shape;638;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9" name="Google Shape;639;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0" name="Google Shape;640;p51"/>
          <p:cNvSpPr/>
          <p:nvPr>
            <p:ph idx="3" type="pic"/>
          </p:nvPr>
        </p:nvSpPr>
        <p:spPr>
          <a:xfrm>
            <a:off x="324000" y="1893950"/>
            <a:ext cx="2555400" cy="1939500"/>
          </a:xfrm>
          <a:prstGeom prst="rect">
            <a:avLst/>
          </a:prstGeom>
          <a:noFill/>
          <a:ln>
            <a:noFill/>
          </a:ln>
        </p:spPr>
        <p:txBody>
          <a:bodyPr/>
          <a:p/>
        </p:txBody>
      </p:sp>
      <p:sp>
        <p:nvSpPr>
          <p:cNvPr id="641" name="Google Shape;641;p51"/>
          <p:cNvSpPr/>
          <p:nvPr>
            <p:ph idx="4" type="pic"/>
          </p:nvPr>
        </p:nvSpPr>
        <p:spPr>
          <a:xfrm>
            <a:off x="6256800" y="1893950"/>
            <a:ext cx="2555400" cy="1939500"/>
          </a:xfrm>
          <a:prstGeom prst="rect">
            <a:avLst/>
          </a:prstGeom>
          <a:noFill/>
          <a:ln>
            <a:noFill/>
          </a:ln>
        </p:spPr>
        <p:txBody>
          <a:bodyPr/>
          <a:p/>
        </p:txBody>
      </p:sp>
      <p:sp>
        <p:nvSpPr>
          <p:cNvPr id="642" name="Google Shape;642;p51"/>
          <p:cNvSpPr/>
          <p:nvPr>
            <p:ph idx="5" type="pic"/>
          </p:nvPr>
        </p:nvSpPr>
        <p:spPr>
          <a:xfrm>
            <a:off x="3294300" y="1893950"/>
            <a:ext cx="2555400" cy="1939500"/>
          </a:xfrm>
          <a:prstGeom prst="rect">
            <a:avLst/>
          </a:prstGeom>
          <a:noFill/>
          <a:ln>
            <a:noFill/>
          </a:ln>
        </p:spPr>
        <p:txBody>
          <a:bodyPr/>
          <a:p/>
        </p:txBody>
      </p:sp>
      <p:grpSp>
        <p:nvGrpSpPr>
          <p:cNvPr id="643" name="Google Shape;643;p51"/>
          <p:cNvGrpSpPr/>
          <p:nvPr/>
        </p:nvGrpSpPr>
        <p:grpSpPr>
          <a:xfrm>
            <a:off x="1381028" y="4148538"/>
            <a:ext cx="457200" cy="457200"/>
            <a:chOff x="1020916" y="1442088"/>
            <a:chExt cx="457200" cy="457200"/>
          </a:xfrm>
        </p:grpSpPr>
        <p:pic>
          <p:nvPicPr>
            <p:cNvPr id="644" name="Google Shape;644;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5" name="Google Shape;645;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6" name="Google Shape;646;p51"/>
          <p:cNvGrpSpPr/>
          <p:nvPr/>
        </p:nvGrpSpPr>
        <p:grpSpPr>
          <a:xfrm>
            <a:off x="4331066" y="4148550"/>
            <a:ext cx="457200" cy="457200"/>
            <a:chOff x="1020916" y="1442088"/>
            <a:chExt cx="457200" cy="457200"/>
          </a:xfrm>
        </p:grpSpPr>
        <p:pic>
          <p:nvPicPr>
            <p:cNvPr id="647" name="Google Shape;647;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8" name="Google Shape;648;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49" name="Google Shape;649;p51"/>
          <p:cNvGrpSpPr/>
          <p:nvPr/>
        </p:nvGrpSpPr>
        <p:grpSpPr>
          <a:xfrm>
            <a:off x="7305791" y="4148538"/>
            <a:ext cx="457200" cy="457200"/>
            <a:chOff x="1020916" y="1442088"/>
            <a:chExt cx="457200" cy="457200"/>
          </a:xfrm>
        </p:grpSpPr>
        <p:pic>
          <p:nvPicPr>
            <p:cNvPr id="650" name="Google Shape;65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1" name="Google Shape;65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52" name="Shape 652"/>
        <p:cNvGrpSpPr/>
        <p:nvPr/>
      </p:nvGrpSpPr>
      <p:grpSpPr>
        <a:xfrm>
          <a:off x="0" y="0"/>
          <a:ext cx="0" cy="0"/>
          <a:chOff x="0" y="0"/>
          <a:chExt cx="0" cy="0"/>
        </a:xfrm>
      </p:grpSpPr>
      <p:pic>
        <p:nvPicPr>
          <p:cNvPr id="653" name="Google Shape;653;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4" name="Google Shape;654;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56" name="Google Shape;65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57" name="Google Shape;65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58" name="Google Shape;658;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9" name="Google Shape;659;p52"/>
          <p:cNvSpPr/>
          <p:nvPr>
            <p:ph idx="3" type="pic"/>
          </p:nvPr>
        </p:nvSpPr>
        <p:spPr>
          <a:xfrm>
            <a:off x="324000" y="1893950"/>
            <a:ext cx="2555400" cy="1939500"/>
          </a:xfrm>
          <a:prstGeom prst="rect">
            <a:avLst/>
          </a:prstGeom>
          <a:noFill/>
          <a:ln>
            <a:noFill/>
          </a:ln>
        </p:spPr>
        <p:txBody>
          <a:bodyPr/>
          <a:p/>
        </p:txBody>
      </p:sp>
      <p:sp>
        <p:nvSpPr>
          <p:cNvPr id="660" name="Google Shape;660;p52"/>
          <p:cNvSpPr/>
          <p:nvPr>
            <p:ph idx="4" type="pic"/>
          </p:nvPr>
        </p:nvSpPr>
        <p:spPr>
          <a:xfrm>
            <a:off x="6256800" y="1893950"/>
            <a:ext cx="2555400" cy="1939500"/>
          </a:xfrm>
          <a:prstGeom prst="rect">
            <a:avLst/>
          </a:prstGeom>
          <a:noFill/>
          <a:ln>
            <a:noFill/>
          </a:ln>
        </p:spPr>
        <p:txBody>
          <a:bodyPr/>
          <a:p/>
        </p:txBody>
      </p:sp>
      <p:sp>
        <p:nvSpPr>
          <p:cNvPr id="661" name="Google Shape;661;p52"/>
          <p:cNvSpPr/>
          <p:nvPr>
            <p:ph idx="5" type="pic"/>
          </p:nvPr>
        </p:nvSpPr>
        <p:spPr>
          <a:xfrm>
            <a:off x="3294300" y="1893950"/>
            <a:ext cx="2555400" cy="1939500"/>
          </a:xfrm>
          <a:prstGeom prst="rect">
            <a:avLst/>
          </a:prstGeom>
          <a:noFill/>
          <a:ln>
            <a:noFill/>
          </a:ln>
        </p:spPr>
        <p:txBody>
          <a:bodyPr/>
          <a:p/>
        </p:txBody>
      </p:sp>
      <p:grpSp>
        <p:nvGrpSpPr>
          <p:cNvPr id="662" name="Google Shape;662;p52"/>
          <p:cNvGrpSpPr/>
          <p:nvPr/>
        </p:nvGrpSpPr>
        <p:grpSpPr>
          <a:xfrm>
            <a:off x="1381028" y="4148538"/>
            <a:ext cx="457200" cy="457200"/>
            <a:chOff x="1020916" y="1442088"/>
            <a:chExt cx="457200" cy="457200"/>
          </a:xfrm>
        </p:grpSpPr>
        <p:pic>
          <p:nvPicPr>
            <p:cNvPr id="663" name="Google Shape;663;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65" name="Google Shape;665;p52"/>
          <p:cNvGrpSpPr/>
          <p:nvPr/>
        </p:nvGrpSpPr>
        <p:grpSpPr>
          <a:xfrm>
            <a:off x="4331066" y="4148550"/>
            <a:ext cx="457200" cy="457200"/>
            <a:chOff x="1020916" y="1442088"/>
            <a:chExt cx="457200" cy="457200"/>
          </a:xfrm>
        </p:grpSpPr>
        <p:pic>
          <p:nvPicPr>
            <p:cNvPr id="666" name="Google Shape;666;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7" name="Google Shape;667;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68" name="Google Shape;668;p52"/>
          <p:cNvGrpSpPr/>
          <p:nvPr/>
        </p:nvGrpSpPr>
        <p:grpSpPr>
          <a:xfrm>
            <a:off x="7305791" y="4148538"/>
            <a:ext cx="457200" cy="457200"/>
            <a:chOff x="1020916" y="1442088"/>
            <a:chExt cx="457200" cy="457200"/>
          </a:xfrm>
        </p:grpSpPr>
        <p:pic>
          <p:nvPicPr>
            <p:cNvPr id="669" name="Google Shape;669;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0" name="Google Shape;670;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671" name="Shape 671"/>
        <p:cNvGrpSpPr/>
        <p:nvPr/>
      </p:nvGrpSpPr>
      <p:grpSpPr>
        <a:xfrm>
          <a:off x="0" y="0"/>
          <a:ext cx="0" cy="0"/>
          <a:chOff x="0" y="0"/>
          <a:chExt cx="0" cy="0"/>
        </a:xfrm>
      </p:grpSpPr>
      <p:pic>
        <p:nvPicPr>
          <p:cNvPr id="672" name="Google Shape;672;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3" name="Google Shape;673;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75" name="Google Shape;675;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6" name="Google Shape;676;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7" name="Google Shape;677;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8" name="Google Shape;678;p53"/>
          <p:cNvSpPr/>
          <p:nvPr>
            <p:ph idx="3" type="pic"/>
          </p:nvPr>
        </p:nvSpPr>
        <p:spPr>
          <a:xfrm>
            <a:off x="324000" y="1893950"/>
            <a:ext cx="2555400" cy="1939500"/>
          </a:xfrm>
          <a:prstGeom prst="rect">
            <a:avLst/>
          </a:prstGeom>
          <a:noFill/>
          <a:ln>
            <a:noFill/>
          </a:ln>
        </p:spPr>
        <p:txBody>
          <a:bodyPr/>
          <a:p/>
        </p:txBody>
      </p:sp>
      <p:sp>
        <p:nvSpPr>
          <p:cNvPr id="679" name="Google Shape;679;p53"/>
          <p:cNvSpPr/>
          <p:nvPr>
            <p:ph idx="4" type="pic"/>
          </p:nvPr>
        </p:nvSpPr>
        <p:spPr>
          <a:xfrm>
            <a:off x="6256800" y="1893950"/>
            <a:ext cx="2555400" cy="1939500"/>
          </a:xfrm>
          <a:prstGeom prst="rect">
            <a:avLst/>
          </a:prstGeom>
          <a:noFill/>
          <a:ln>
            <a:noFill/>
          </a:ln>
        </p:spPr>
        <p:txBody>
          <a:bodyPr/>
          <a:p/>
        </p:txBody>
      </p:sp>
      <p:sp>
        <p:nvSpPr>
          <p:cNvPr id="680" name="Google Shape;680;p53"/>
          <p:cNvSpPr/>
          <p:nvPr>
            <p:ph idx="5" type="pic"/>
          </p:nvPr>
        </p:nvSpPr>
        <p:spPr>
          <a:xfrm>
            <a:off x="3294300" y="1893950"/>
            <a:ext cx="2555400" cy="1939500"/>
          </a:xfrm>
          <a:prstGeom prst="rect">
            <a:avLst/>
          </a:prstGeom>
          <a:noFill/>
          <a:ln>
            <a:noFill/>
          </a:ln>
        </p:spPr>
        <p:txBody>
          <a:bodyPr/>
          <a:p/>
        </p:txBody>
      </p:sp>
      <p:grpSp>
        <p:nvGrpSpPr>
          <p:cNvPr id="681" name="Google Shape;681;p53"/>
          <p:cNvGrpSpPr/>
          <p:nvPr/>
        </p:nvGrpSpPr>
        <p:grpSpPr>
          <a:xfrm>
            <a:off x="1381028" y="4148538"/>
            <a:ext cx="457200" cy="457200"/>
            <a:chOff x="1020916" y="1442088"/>
            <a:chExt cx="457200" cy="457200"/>
          </a:xfrm>
        </p:grpSpPr>
        <p:pic>
          <p:nvPicPr>
            <p:cNvPr id="682" name="Google Shape;68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84" name="Google Shape;684;p53"/>
          <p:cNvGrpSpPr/>
          <p:nvPr/>
        </p:nvGrpSpPr>
        <p:grpSpPr>
          <a:xfrm>
            <a:off x="4331066" y="4148550"/>
            <a:ext cx="457200" cy="457200"/>
            <a:chOff x="1020916" y="1442088"/>
            <a:chExt cx="457200" cy="457200"/>
          </a:xfrm>
        </p:grpSpPr>
        <p:pic>
          <p:nvPicPr>
            <p:cNvPr id="685" name="Google Shape;68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6" name="Google Shape;68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7" name="Google Shape;687;p53"/>
          <p:cNvGrpSpPr/>
          <p:nvPr/>
        </p:nvGrpSpPr>
        <p:grpSpPr>
          <a:xfrm>
            <a:off x="7305791" y="4148538"/>
            <a:ext cx="457200" cy="457200"/>
            <a:chOff x="1020916" y="1442088"/>
            <a:chExt cx="457200" cy="457200"/>
          </a:xfrm>
        </p:grpSpPr>
        <p:pic>
          <p:nvPicPr>
            <p:cNvPr id="688" name="Google Shape;68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9" name="Google Shape;68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90" name="Shape 690"/>
        <p:cNvGrpSpPr/>
        <p:nvPr/>
      </p:nvGrpSpPr>
      <p:grpSpPr>
        <a:xfrm>
          <a:off x="0" y="0"/>
          <a:ext cx="0" cy="0"/>
          <a:chOff x="0" y="0"/>
          <a:chExt cx="0" cy="0"/>
        </a:xfrm>
      </p:grpSpPr>
      <p:pic>
        <p:nvPicPr>
          <p:cNvPr id="691" name="Google Shape;691;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2" name="Google Shape;692;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94" name="Google Shape;694;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6" name="Google Shape;696;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7" name="Google Shape;697;p54"/>
          <p:cNvSpPr/>
          <p:nvPr>
            <p:ph idx="3" type="pic"/>
          </p:nvPr>
        </p:nvSpPr>
        <p:spPr>
          <a:xfrm>
            <a:off x="324000" y="1893950"/>
            <a:ext cx="2555400" cy="1939500"/>
          </a:xfrm>
          <a:prstGeom prst="rect">
            <a:avLst/>
          </a:prstGeom>
          <a:noFill/>
          <a:ln>
            <a:noFill/>
          </a:ln>
        </p:spPr>
        <p:txBody>
          <a:bodyPr/>
          <a:p/>
        </p:txBody>
      </p:sp>
      <p:sp>
        <p:nvSpPr>
          <p:cNvPr id="698" name="Google Shape;698;p54"/>
          <p:cNvSpPr/>
          <p:nvPr>
            <p:ph idx="4" type="pic"/>
          </p:nvPr>
        </p:nvSpPr>
        <p:spPr>
          <a:xfrm>
            <a:off x="6256800" y="1893950"/>
            <a:ext cx="2555400" cy="1939500"/>
          </a:xfrm>
          <a:prstGeom prst="rect">
            <a:avLst/>
          </a:prstGeom>
          <a:noFill/>
          <a:ln>
            <a:noFill/>
          </a:ln>
        </p:spPr>
        <p:txBody>
          <a:bodyPr/>
          <a:p/>
        </p:txBody>
      </p:sp>
      <p:sp>
        <p:nvSpPr>
          <p:cNvPr id="699" name="Google Shape;699;p54"/>
          <p:cNvSpPr/>
          <p:nvPr>
            <p:ph idx="5" type="pic"/>
          </p:nvPr>
        </p:nvSpPr>
        <p:spPr>
          <a:xfrm>
            <a:off x="3294300" y="1893950"/>
            <a:ext cx="2555400" cy="1939500"/>
          </a:xfrm>
          <a:prstGeom prst="rect">
            <a:avLst/>
          </a:prstGeom>
          <a:noFill/>
          <a:ln>
            <a:noFill/>
          </a:ln>
        </p:spPr>
        <p:txBody>
          <a:bodyPr/>
          <a:p/>
        </p:txBody>
      </p:sp>
      <p:grpSp>
        <p:nvGrpSpPr>
          <p:cNvPr id="700" name="Google Shape;700;p54"/>
          <p:cNvGrpSpPr/>
          <p:nvPr/>
        </p:nvGrpSpPr>
        <p:grpSpPr>
          <a:xfrm>
            <a:off x="1381028" y="4148538"/>
            <a:ext cx="457200" cy="457200"/>
            <a:chOff x="1020916" y="1442088"/>
            <a:chExt cx="457200" cy="457200"/>
          </a:xfrm>
        </p:grpSpPr>
        <p:pic>
          <p:nvPicPr>
            <p:cNvPr id="701" name="Google Shape;701;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03" name="Google Shape;703;p54"/>
          <p:cNvGrpSpPr/>
          <p:nvPr/>
        </p:nvGrpSpPr>
        <p:grpSpPr>
          <a:xfrm>
            <a:off x="4331066" y="4148550"/>
            <a:ext cx="457200" cy="457200"/>
            <a:chOff x="1020916" y="1442088"/>
            <a:chExt cx="457200" cy="457200"/>
          </a:xfrm>
        </p:grpSpPr>
        <p:pic>
          <p:nvPicPr>
            <p:cNvPr id="704" name="Google Shape;704;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5" name="Google Shape;705;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6" name="Google Shape;706;p54"/>
          <p:cNvGrpSpPr/>
          <p:nvPr/>
        </p:nvGrpSpPr>
        <p:grpSpPr>
          <a:xfrm>
            <a:off x="7305791" y="4148538"/>
            <a:ext cx="457200" cy="457200"/>
            <a:chOff x="1020916" y="1442088"/>
            <a:chExt cx="457200" cy="457200"/>
          </a:xfrm>
        </p:grpSpPr>
        <p:pic>
          <p:nvPicPr>
            <p:cNvPr id="707" name="Google Shape;707;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8" name="Google Shape;708;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09" name="Shape 709"/>
        <p:cNvGrpSpPr/>
        <p:nvPr/>
      </p:nvGrpSpPr>
      <p:grpSpPr>
        <a:xfrm>
          <a:off x="0" y="0"/>
          <a:ext cx="0" cy="0"/>
          <a:chOff x="0" y="0"/>
          <a:chExt cx="0" cy="0"/>
        </a:xfrm>
      </p:grpSpPr>
      <p:pic>
        <p:nvPicPr>
          <p:cNvPr id="710" name="Google Shape;710;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11" name="Google Shape;711;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13" name="Google Shape;713;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4" name="Google Shape;714;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15" name="Google Shape;715;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16" name="Shape 716"/>
        <p:cNvGrpSpPr/>
        <p:nvPr/>
      </p:nvGrpSpPr>
      <p:grpSpPr>
        <a:xfrm>
          <a:off x="0" y="0"/>
          <a:ext cx="0" cy="0"/>
          <a:chOff x="0" y="0"/>
          <a:chExt cx="0" cy="0"/>
        </a:xfrm>
      </p:grpSpPr>
      <p:pic>
        <p:nvPicPr>
          <p:cNvPr id="717" name="Google Shape;717;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18" name="Google Shape;718;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20" name="Google Shape;720;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1" name="Google Shape;721;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2" name="Google Shape;722;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23" name="Shape 723"/>
        <p:cNvGrpSpPr/>
        <p:nvPr/>
      </p:nvGrpSpPr>
      <p:grpSpPr>
        <a:xfrm>
          <a:off x="0" y="0"/>
          <a:ext cx="0" cy="0"/>
          <a:chOff x="0" y="0"/>
          <a:chExt cx="0" cy="0"/>
        </a:xfrm>
      </p:grpSpPr>
      <p:pic>
        <p:nvPicPr>
          <p:cNvPr id="724" name="Google Shape;724;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7" name="Google Shape;727;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8" name="Google Shape;728;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9" name="Google Shape;729;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30" name="Shape 730"/>
        <p:cNvGrpSpPr/>
        <p:nvPr/>
      </p:nvGrpSpPr>
      <p:grpSpPr>
        <a:xfrm>
          <a:off x="0" y="0"/>
          <a:ext cx="0" cy="0"/>
          <a:chOff x="0" y="0"/>
          <a:chExt cx="0" cy="0"/>
        </a:xfrm>
      </p:grpSpPr>
      <p:pic>
        <p:nvPicPr>
          <p:cNvPr id="731" name="Google Shape;731;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32" name="Google Shape;732;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34" name="Google Shape;734;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35" name="Google Shape;735;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36" name="Google Shape;736;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37" name="Shape 737"/>
        <p:cNvGrpSpPr/>
        <p:nvPr/>
      </p:nvGrpSpPr>
      <p:grpSpPr>
        <a:xfrm>
          <a:off x="0" y="0"/>
          <a:ext cx="0" cy="0"/>
          <a:chOff x="0" y="0"/>
          <a:chExt cx="0" cy="0"/>
        </a:xfrm>
      </p:grpSpPr>
      <p:pic>
        <p:nvPicPr>
          <p:cNvPr id="738" name="Google Shape;738;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39" name="Google Shape;739;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1" name="Google Shape;741;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42" name="Google Shape;74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43" name="Google Shape;743;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44" name="Google Shape;744;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45" name="Shape 745"/>
        <p:cNvGrpSpPr/>
        <p:nvPr/>
      </p:nvGrpSpPr>
      <p:grpSpPr>
        <a:xfrm>
          <a:off x="0" y="0"/>
          <a:ext cx="0" cy="0"/>
          <a:chOff x="0" y="0"/>
          <a:chExt cx="0" cy="0"/>
        </a:xfrm>
      </p:grpSpPr>
      <p:pic>
        <p:nvPicPr>
          <p:cNvPr id="746" name="Google Shape;746;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7" name="Google Shape;747;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49" name="Google Shape;74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0" name="Google Shape;750;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1" name="Google Shape;751;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52" name="Google Shape;752;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53" name="Shape 753"/>
        <p:cNvGrpSpPr/>
        <p:nvPr/>
      </p:nvGrpSpPr>
      <p:grpSpPr>
        <a:xfrm>
          <a:off x="0" y="0"/>
          <a:ext cx="0" cy="0"/>
          <a:chOff x="0" y="0"/>
          <a:chExt cx="0" cy="0"/>
        </a:xfrm>
      </p:grpSpPr>
      <p:pic>
        <p:nvPicPr>
          <p:cNvPr id="754" name="Google Shape;754;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5" name="Google Shape;755;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57" name="Google Shape;75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8" name="Google Shape;75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9" name="Google Shape;759;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0" name="Google Shape;760;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61" name="Shape 761"/>
        <p:cNvGrpSpPr/>
        <p:nvPr/>
      </p:nvGrpSpPr>
      <p:grpSpPr>
        <a:xfrm>
          <a:off x="0" y="0"/>
          <a:ext cx="0" cy="0"/>
          <a:chOff x="0" y="0"/>
          <a:chExt cx="0" cy="0"/>
        </a:xfrm>
      </p:grpSpPr>
      <p:pic>
        <p:nvPicPr>
          <p:cNvPr id="762" name="Google Shape;762;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3" name="Google Shape;763;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65" name="Google Shape;765;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66" name="Google Shape;766;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67" name="Google Shape;767;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8" name="Google Shape;76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769" name="Shape 769"/>
        <p:cNvGrpSpPr/>
        <p:nvPr/>
      </p:nvGrpSpPr>
      <p:grpSpPr>
        <a:xfrm>
          <a:off x="0" y="0"/>
          <a:ext cx="0" cy="0"/>
          <a:chOff x="0" y="0"/>
          <a:chExt cx="0" cy="0"/>
        </a:xfrm>
      </p:grpSpPr>
      <p:pic>
        <p:nvPicPr>
          <p:cNvPr id="770" name="Google Shape;770;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4" name="Google Shape;774;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775" name="Google Shape;775;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76" name="Google Shape;776;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777" name="Shape 777"/>
        <p:cNvGrpSpPr/>
        <p:nvPr/>
      </p:nvGrpSpPr>
      <p:grpSpPr>
        <a:xfrm>
          <a:off x="0" y="0"/>
          <a:ext cx="0" cy="0"/>
          <a:chOff x="0" y="0"/>
          <a:chExt cx="0" cy="0"/>
        </a:xfrm>
      </p:grpSpPr>
      <p:pic>
        <p:nvPicPr>
          <p:cNvPr id="778" name="Google Shape;778;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82" name="Google Shape;782;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84" name="Google Shape;784;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785" name="Shape 785"/>
        <p:cNvGrpSpPr/>
        <p:nvPr/>
      </p:nvGrpSpPr>
      <p:grpSpPr>
        <a:xfrm>
          <a:off x="0" y="0"/>
          <a:ext cx="0" cy="0"/>
          <a:chOff x="0" y="0"/>
          <a:chExt cx="0" cy="0"/>
        </a:xfrm>
      </p:grpSpPr>
      <p:pic>
        <p:nvPicPr>
          <p:cNvPr id="786" name="Google Shape;786;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0" name="Google Shape;790;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1" name="Google Shape;791;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93" name="Shape 793"/>
        <p:cNvGrpSpPr/>
        <p:nvPr/>
      </p:nvGrpSpPr>
      <p:grpSpPr>
        <a:xfrm>
          <a:off x="0" y="0"/>
          <a:ext cx="0" cy="0"/>
          <a:chOff x="0" y="0"/>
          <a:chExt cx="0" cy="0"/>
        </a:xfrm>
      </p:grpSpPr>
      <p:grpSp>
        <p:nvGrpSpPr>
          <p:cNvPr id="794" name="Google Shape;794;p66"/>
          <p:cNvGrpSpPr/>
          <p:nvPr/>
        </p:nvGrpSpPr>
        <p:grpSpPr>
          <a:xfrm>
            <a:off x="0" y="1"/>
            <a:ext cx="9151202" cy="649234"/>
            <a:chOff x="0" y="1"/>
            <a:chExt cx="9151202" cy="649234"/>
          </a:xfrm>
        </p:grpSpPr>
        <p:pic>
          <p:nvPicPr>
            <p:cNvPr id="795" name="Google Shape;795;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6" name="Google Shape;796;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7" name="Google Shape;797;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8" name="Google Shape;798;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9" name="Google Shape;799;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0" name="Google Shape;800;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01" name="Google Shape;801;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02" name="Shape 802"/>
        <p:cNvGrpSpPr/>
        <p:nvPr/>
      </p:nvGrpSpPr>
      <p:grpSpPr>
        <a:xfrm>
          <a:off x="0" y="0"/>
          <a:ext cx="0" cy="0"/>
          <a:chOff x="0" y="0"/>
          <a:chExt cx="0" cy="0"/>
        </a:xfrm>
      </p:grpSpPr>
      <p:sp>
        <p:nvSpPr>
          <p:cNvPr id="803" name="Google Shape;803;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4" name="Google Shape;804;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05" name="Google Shape;805;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06" name="Google Shape;806;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07" name="Google Shape;807;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08" name="Shape 808"/>
        <p:cNvGrpSpPr/>
        <p:nvPr/>
      </p:nvGrpSpPr>
      <p:grpSpPr>
        <a:xfrm>
          <a:off x="0" y="0"/>
          <a:ext cx="0" cy="0"/>
          <a:chOff x="0" y="0"/>
          <a:chExt cx="0" cy="0"/>
        </a:xfrm>
      </p:grpSpPr>
      <p:sp>
        <p:nvSpPr>
          <p:cNvPr id="809" name="Google Shape;809;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0" name="Google Shape;810;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11" name="Google Shape;811;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2" name="Google Shape;812;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13" name="Google Shape;813;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14" name="Shape 814"/>
        <p:cNvGrpSpPr/>
        <p:nvPr/>
      </p:nvGrpSpPr>
      <p:grpSpPr>
        <a:xfrm>
          <a:off x="0" y="0"/>
          <a:ext cx="0" cy="0"/>
          <a:chOff x="0" y="0"/>
          <a:chExt cx="0" cy="0"/>
        </a:xfrm>
      </p:grpSpPr>
      <p:sp>
        <p:nvSpPr>
          <p:cNvPr id="816" name="Google Shape;816;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17" name="Shape 817"/>
        <p:cNvGrpSpPr/>
        <p:nvPr/>
      </p:nvGrpSpPr>
      <p:grpSpPr>
        <a:xfrm>
          <a:off x="0" y="0"/>
          <a:ext cx="0" cy="0"/>
          <a:chOff x="0" y="0"/>
          <a:chExt cx="0" cy="0"/>
        </a:xfrm>
      </p:grpSpPr>
      <p:sp>
        <p:nvSpPr>
          <p:cNvPr id="818" name="Google Shape;818;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19" name="Google Shape;819;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20" name="Google Shape;820;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21" name="Google Shape;821;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22" name="Google Shape;822;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23" name="Google Shape;823;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24" name="Google Shape;824;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25" name="Google Shape;825;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26" name="Google Shape;826;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27" name="Shape 827"/>
        <p:cNvGrpSpPr/>
        <p:nvPr/>
      </p:nvGrpSpPr>
      <p:grpSpPr>
        <a:xfrm>
          <a:off x="0" y="0"/>
          <a:ext cx="0" cy="0"/>
          <a:chOff x="0" y="0"/>
          <a:chExt cx="0" cy="0"/>
        </a:xfrm>
      </p:grpSpPr>
      <p:pic>
        <p:nvPicPr>
          <p:cNvPr id="828" name="Google Shape;828;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29" name="Google Shape;829;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30" name="Shape 830"/>
        <p:cNvGrpSpPr/>
        <p:nvPr/>
      </p:nvGrpSpPr>
      <p:grpSpPr>
        <a:xfrm>
          <a:off x="0" y="0"/>
          <a:ext cx="0" cy="0"/>
          <a:chOff x="0" y="0"/>
          <a:chExt cx="0" cy="0"/>
        </a:xfrm>
      </p:grpSpPr>
      <p:sp>
        <p:nvSpPr>
          <p:cNvPr id="831" name="Google Shape;831;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32" name="Shape 832"/>
        <p:cNvGrpSpPr/>
        <p:nvPr/>
      </p:nvGrpSpPr>
      <p:grpSpPr>
        <a:xfrm>
          <a:off x="0" y="0"/>
          <a:ext cx="0" cy="0"/>
          <a:chOff x="0" y="0"/>
          <a:chExt cx="0" cy="0"/>
        </a:xfrm>
      </p:grpSpPr>
      <p:sp>
        <p:nvSpPr>
          <p:cNvPr id="833" name="Google Shape;833;p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GB"/>
              <a:t>‹#›</a:t>
            </a:fl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1">
  <p:cSld name="CUSTOM_3_1_2">
    <p:spTree>
      <p:nvGrpSpPr>
        <p:cNvPr id="834" name="Shape 834"/>
        <p:cNvGrpSpPr/>
        <p:nvPr/>
      </p:nvGrpSpPr>
      <p:grpSpPr>
        <a:xfrm>
          <a:off x="0" y="0"/>
          <a:ext cx="0" cy="0"/>
          <a:chOff x="0" y="0"/>
          <a:chExt cx="0" cy="0"/>
        </a:xfrm>
      </p:grpSpPr>
      <p:sp>
        <p:nvSpPr>
          <p:cNvPr id="835" name="Google Shape;835;p7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6" name="Google Shape;836;p7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37" name="Google Shape;837;p7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838" name="Google Shape;838;p74"/>
          <p:cNvSpPr txBox="1"/>
          <p:nvPr>
            <p:ph idx="1" type="subTitle"/>
          </p:nvPr>
        </p:nvSpPr>
        <p:spPr>
          <a:xfrm>
            <a:off x="323994" y="99364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39" name="Google Shape;839;p74"/>
          <p:cNvSpPr txBox="1"/>
          <p:nvPr>
            <p:ph idx="2" type="subTitle"/>
          </p:nvPr>
        </p:nvSpPr>
        <p:spPr>
          <a:xfrm>
            <a:off x="323994" y="223873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40" name="Google Shape;840;p74"/>
          <p:cNvSpPr txBox="1"/>
          <p:nvPr>
            <p:ph idx="3" type="subTitle"/>
          </p:nvPr>
        </p:nvSpPr>
        <p:spPr>
          <a:xfrm>
            <a:off x="323994" y="348382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slideLayout" Target="../slideLayouts/slideLayout73.xml"/><Relationship Id="rId7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 id="2147483719" r:id="rId73"/>
    <p:sldLayoutId id="2147483720" r:id="rId7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6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 Id="rId3" Type="http://schemas.openxmlformats.org/officeDocument/2006/relationships/image" Target="../media/image73.png"/><Relationship Id="rId4" Type="http://schemas.openxmlformats.org/officeDocument/2006/relationships/image" Target="../media/image71.png"/><Relationship Id="rId5" Type="http://schemas.openxmlformats.org/officeDocument/2006/relationships/image" Target="../media/image72.png"/><Relationship Id="rId6" Type="http://schemas.openxmlformats.org/officeDocument/2006/relationships/image" Target="../media/image2.png"/><Relationship Id="rId7" Type="http://schemas.openxmlformats.org/officeDocument/2006/relationships/image" Target="../media/image3.png"/><Relationship Id="rId8" Type="http://schemas.openxmlformats.org/officeDocument/2006/relationships/image" Target="../media/image9.png"/><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73.png"/><Relationship Id="rId4" Type="http://schemas.openxmlformats.org/officeDocument/2006/relationships/image" Target="../media/image71.png"/><Relationship Id="rId5" Type="http://schemas.openxmlformats.org/officeDocument/2006/relationships/image" Target="../media/image72.png"/><Relationship Id="rId6" Type="http://schemas.openxmlformats.org/officeDocument/2006/relationships/image" Target="../media/image2.png"/><Relationship Id="rId7" Type="http://schemas.openxmlformats.org/officeDocument/2006/relationships/image" Target="../media/image3.png"/><Relationship Id="rId8" Type="http://schemas.openxmlformats.org/officeDocument/2006/relationships/image" Target="../media/image9.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8.xml"/><Relationship Id="rId3" Type="http://schemas.openxmlformats.org/officeDocument/2006/relationships/image" Target="../media/image73.png"/><Relationship Id="rId4" Type="http://schemas.openxmlformats.org/officeDocument/2006/relationships/image" Target="../media/image71.png"/><Relationship Id="rId5" Type="http://schemas.openxmlformats.org/officeDocument/2006/relationships/image" Target="../media/image72.png"/><Relationship Id="rId6" Type="http://schemas.openxmlformats.org/officeDocument/2006/relationships/image" Target="../media/image74.png"/><Relationship Id="rId7"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 Id="rId3" Type="http://schemas.openxmlformats.org/officeDocument/2006/relationships/image" Target="../media/image7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image" Target="../media/image77.png"/><Relationship Id="rId4" Type="http://schemas.openxmlformats.org/officeDocument/2006/relationships/image" Target="../media/image7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 Id="rId3" Type="http://schemas.openxmlformats.org/officeDocument/2006/relationships/image" Target="../media/image77.png"/><Relationship Id="rId4" Type="http://schemas.openxmlformats.org/officeDocument/2006/relationships/image" Target="../media/image78.png"/><Relationship Id="rId5" Type="http://schemas.openxmlformats.org/officeDocument/2006/relationships/image" Target="../media/image7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 Id="rId3" Type="http://schemas.openxmlformats.org/officeDocument/2006/relationships/image" Target="../media/image77.png"/><Relationship Id="rId4" Type="http://schemas.openxmlformats.org/officeDocument/2006/relationships/image" Target="../media/image71.png"/><Relationship Id="rId5" Type="http://schemas.openxmlformats.org/officeDocument/2006/relationships/image" Target="../media/image3.png"/><Relationship Id="rId6"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3.xml"/><Relationship Id="rId3" Type="http://schemas.openxmlformats.org/officeDocument/2006/relationships/image" Target="../media/image77.png"/><Relationship Id="rId4" Type="http://schemas.openxmlformats.org/officeDocument/2006/relationships/image" Target="../media/image71.png"/><Relationship Id="rId5" Type="http://schemas.openxmlformats.org/officeDocument/2006/relationships/image" Target="../media/image3.png"/><Relationship Id="rId6"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4.xml"/><Relationship Id="rId3" Type="http://schemas.openxmlformats.org/officeDocument/2006/relationships/image" Target="../media/image82.png"/><Relationship Id="rId4" Type="http://schemas.openxmlformats.org/officeDocument/2006/relationships/image" Target="../media/image73.png"/><Relationship Id="rId5" Type="http://schemas.openxmlformats.org/officeDocument/2006/relationships/image" Target="../media/image71.png"/><Relationship Id="rId6"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5.xml"/><Relationship Id="rId3" Type="http://schemas.openxmlformats.org/officeDocument/2006/relationships/image" Target="../media/image82.png"/><Relationship Id="rId4" Type="http://schemas.openxmlformats.org/officeDocument/2006/relationships/image" Target="../media/image7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6.xml"/><Relationship Id="rId3" Type="http://schemas.openxmlformats.org/officeDocument/2006/relationships/image" Target="../media/image80.png"/><Relationship Id="rId4" Type="http://schemas.openxmlformats.org/officeDocument/2006/relationships/image" Target="../media/image8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7.xml"/><Relationship Id="rId3" Type="http://schemas.openxmlformats.org/officeDocument/2006/relationships/image" Target="../media/image79.png"/><Relationship Id="rId4" Type="http://schemas.openxmlformats.org/officeDocument/2006/relationships/image" Target="../media/image81.png"/><Relationship Id="rId5" Type="http://schemas.openxmlformats.org/officeDocument/2006/relationships/image" Target="../media/image84.png"/><Relationship Id="rId6"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8.xml"/><Relationship Id="rId3" Type="http://schemas.openxmlformats.org/officeDocument/2006/relationships/image" Target="../media/image83.png"/><Relationship Id="rId4" Type="http://schemas.openxmlformats.org/officeDocument/2006/relationships/image" Target="../media/image79.png"/><Relationship Id="rId5" Type="http://schemas.openxmlformats.org/officeDocument/2006/relationships/image" Target="../media/image73.png"/><Relationship Id="rId6" Type="http://schemas.openxmlformats.org/officeDocument/2006/relationships/image" Target="../media/image2.png"/><Relationship Id="rId7" Type="http://schemas.openxmlformats.org/officeDocument/2006/relationships/image" Target="../media/image9.png"/><Relationship Id="rId8"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9.xml"/><Relationship Id="rId3" Type="http://schemas.openxmlformats.org/officeDocument/2006/relationships/image" Target="../media/image83.png"/><Relationship Id="rId4" Type="http://schemas.openxmlformats.org/officeDocument/2006/relationships/image" Target="../media/image79.png"/><Relationship Id="rId5" Type="http://schemas.openxmlformats.org/officeDocument/2006/relationships/image" Target="../media/image73.png"/><Relationship Id="rId6" Type="http://schemas.openxmlformats.org/officeDocument/2006/relationships/image" Target="../media/image35.png"/><Relationship Id="rId7"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1.xml"/><Relationship Id="rId3" Type="http://schemas.openxmlformats.org/officeDocument/2006/relationships/image" Target="../media/image83.png"/><Relationship Id="rId4" Type="http://schemas.openxmlformats.org/officeDocument/2006/relationships/image" Target="../media/image73.png"/><Relationship Id="rId5"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2.xml"/><Relationship Id="rId3" Type="http://schemas.openxmlformats.org/officeDocument/2006/relationships/image" Target="../media/image83.png"/><Relationship Id="rId4" Type="http://schemas.openxmlformats.org/officeDocument/2006/relationships/image" Target="../media/image73.png"/><Relationship Id="rId5" Type="http://schemas.openxmlformats.org/officeDocument/2006/relationships/image" Target="../media/image71.png"/><Relationship Id="rId6" Type="http://schemas.openxmlformats.org/officeDocument/2006/relationships/image" Target="../media/image72.png"/><Relationship Id="rId7"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3.xml"/><Relationship Id="rId3" Type="http://schemas.openxmlformats.org/officeDocument/2006/relationships/image" Target="../media/image8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4.xml"/><Relationship Id="rId3" Type="http://schemas.openxmlformats.org/officeDocument/2006/relationships/image" Target="../media/image89.png"/><Relationship Id="rId4" Type="http://schemas.openxmlformats.org/officeDocument/2006/relationships/image" Target="../media/image88.png"/><Relationship Id="rId5" Type="http://schemas.openxmlformats.org/officeDocument/2006/relationships/image" Target="../media/image87.png"/><Relationship Id="rId6" Type="http://schemas.openxmlformats.org/officeDocument/2006/relationships/image" Target="../media/image9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5.xml"/><Relationship Id="rId3" Type="http://schemas.openxmlformats.org/officeDocument/2006/relationships/image" Target="../media/image89.png"/><Relationship Id="rId4" Type="http://schemas.openxmlformats.org/officeDocument/2006/relationships/image" Target="../media/image92.png"/><Relationship Id="rId5" Type="http://schemas.openxmlformats.org/officeDocument/2006/relationships/image" Target="../media/image7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6.xml"/><Relationship Id="rId3" Type="http://schemas.openxmlformats.org/officeDocument/2006/relationships/image" Target="../media/image9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7.xml"/><Relationship Id="rId3" Type="http://schemas.openxmlformats.org/officeDocument/2006/relationships/image" Target="../media/image93.png"/><Relationship Id="rId4" Type="http://schemas.openxmlformats.org/officeDocument/2006/relationships/image" Target="../media/image91.png"/><Relationship Id="rId5" Type="http://schemas.openxmlformats.org/officeDocument/2006/relationships/image" Target="../media/image94.png"/><Relationship Id="rId6" Type="http://schemas.openxmlformats.org/officeDocument/2006/relationships/image" Target="../media/image95.png"/><Relationship Id="rId7" Type="http://schemas.openxmlformats.org/officeDocument/2006/relationships/image" Target="../media/image9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8.xml"/><Relationship Id="rId3" Type="http://schemas.openxmlformats.org/officeDocument/2006/relationships/image" Target="../media/image79.png"/><Relationship Id="rId4" Type="http://schemas.openxmlformats.org/officeDocument/2006/relationships/image" Target="../media/image96.png"/><Relationship Id="rId5" Type="http://schemas.openxmlformats.org/officeDocument/2006/relationships/image" Target="../media/image3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9.xml"/><Relationship Id="rId3" Type="http://schemas.openxmlformats.org/officeDocument/2006/relationships/image" Target="../media/image9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30.xml"/><Relationship Id="rId3" Type="http://schemas.openxmlformats.org/officeDocument/2006/relationships/image" Target="../media/image7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31.xml"/><Relationship Id="rId3" Type="http://schemas.openxmlformats.org/officeDocument/2006/relationships/image" Target="../media/image7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32.xml"/><Relationship Id="rId3" Type="http://schemas.openxmlformats.org/officeDocument/2006/relationships/image" Target="../media/image98.png"/><Relationship Id="rId4" Type="http://schemas.openxmlformats.org/officeDocument/2006/relationships/image" Target="../media/image7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3.xml"/><Relationship Id="rId3" Type="http://schemas.openxmlformats.org/officeDocument/2006/relationships/image" Target="../media/image79.png"/><Relationship Id="rId4" Type="http://schemas.openxmlformats.org/officeDocument/2006/relationships/image" Target="../media/image96.png"/><Relationship Id="rId5" Type="http://schemas.openxmlformats.org/officeDocument/2006/relationships/image" Target="../media/image3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4.xml"/><Relationship Id="rId3" Type="http://schemas.openxmlformats.org/officeDocument/2006/relationships/image" Target="../media/image9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5.xml"/><Relationship Id="rId3" Type="http://schemas.openxmlformats.org/officeDocument/2006/relationships/image" Target="../media/image7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6.xml"/><Relationship Id="rId3" Type="http://schemas.openxmlformats.org/officeDocument/2006/relationships/image" Target="../media/image7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7.xml"/><Relationship Id="rId3" Type="http://schemas.openxmlformats.org/officeDocument/2006/relationships/image" Target="../media/image98.png"/><Relationship Id="rId4" Type="http://schemas.openxmlformats.org/officeDocument/2006/relationships/image" Target="../media/image74.png"/><Relationship Id="rId5" Type="http://schemas.openxmlformats.org/officeDocument/2006/relationships/image" Target="../media/image9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8.xml"/><Relationship Id="rId3" Type="http://schemas.openxmlformats.org/officeDocument/2006/relationships/image" Target="../media/image98.png"/><Relationship Id="rId4" Type="http://schemas.openxmlformats.org/officeDocument/2006/relationships/image" Target="../media/image74.png"/><Relationship Id="rId5" Type="http://schemas.openxmlformats.org/officeDocument/2006/relationships/image" Target="../media/image9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9.xml"/><Relationship Id="rId3" Type="http://schemas.openxmlformats.org/officeDocument/2006/relationships/image" Target="../media/image6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6.xml"/><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image" Target="../media/image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7.xml"/><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image" Target="../media/image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8.xml"/><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image" Target="../media/image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55.xml"/><Relationship Id="rId3" Type="http://schemas.openxmlformats.org/officeDocument/2006/relationships/image" Target="../media/image10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5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75"/>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Tababarka ciyaaraha (Sports coaching)</a:t>
            </a:r>
            <a:endParaRPr/>
          </a:p>
        </p:txBody>
      </p:sp>
      <p:sp>
        <p:nvSpPr>
          <p:cNvPr id="846" name="Google Shape;846;p75"/>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Xisaabta goobta shaqada (Xisaab in the workplace)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50" name="Shape 850"/>
        <p:cNvGrpSpPr/>
        <p:nvPr/>
      </p:nvGrpSpPr>
      <p:grpSpPr>
        <a:xfrm>
          <a:off x="0" y="0"/>
          <a:ext cx="0" cy="0"/>
          <a:chOff x="0" y="0"/>
          <a:chExt cx="0" cy="0"/>
        </a:xfrm>
      </p:grpSpPr>
      <p:sp>
        <p:nvSpPr>
          <p:cNvPr id="851" name="Google Shape;851;p76"/>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77"/>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fahmi karaa sida xisaabta loogu isticmaalo tababarayaasha ciyaaraha.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78"/>
          <p:cNvSpPr txBox="1"/>
          <p:nvPr/>
        </p:nvSpPr>
        <p:spPr>
          <a:xfrm>
            <a:off x="383150" y="836400"/>
            <a:ext cx="8436900" cy="1080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solidFill>
                  <a:schemeClr val="dk1"/>
                </a:solidFill>
                <a:latin typeface="Lexend"/>
                <a:ea typeface="Lexend"/>
                <a:cs typeface="Lexend"/>
                <a:sym typeface="Lexend"/>
              </a:rPr>
              <a:t>Xogtu (Data) waa ururinta macluumaadka.</a:t>
            </a:r>
            <a:endParaRPr sz="2200">
              <a:solidFill>
                <a:schemeClr val="dk1"/>
              </a:solidFill>
              <a:latin typeface="Lexend"/>
              <a:ea typeface="Lexend"/>
              <a:cs typeface="Lexend"/>
              <a:sym typeface="Lexend"/>
            </a:endParaRPr>
          </a:p>
          <a:p>
            <a:pPr indent="0" lvl="0" marL="0" rtl="0" algn="l">
              <a:lnSpc>
                <a:spcPct val="115000"/>
              </a:lnSpc>
              <a:spcBef>
                <a:spcPts val="1000"/>
              </a:spcBef>
              <a:spcAft>
                <a:spcPts val="0"/>
              </a:spcAft>
              <a:buNone/>
            </a:pPr>
            <a:r>
              <a:rPr>
                <a:latin typeface="Lexend"/>
              </a:rPr>
              <a:t/>
            </a:r>
            <a:endParaRPr sz="2200">
              <a:solidFill>
                <a:schemeClr val="dk1"/>
              </a:solidFill>
              <a:latin typeface="Lexend"/>
              <a:ea typeface="Lexend"/>
              <a:cs typeface="Lexend"/>
              <a:sym typeface="Lexend"/>
            </a:endParaRPr>
          </a:p>
          <a:p>
            <a:pPr indent="0" lvl="0" marL="0" rtl="0" algn="l">
              <a:lnSpc>
                <a:spcPct val="115000"/>
              </a:lnSpc>
              <a:spcBef>
                <a:spcPts val="1000"/>
              </a:spcBef>
              <a:spcAft>
                <a:spcPts val="0"/>
              </a:spcAft>
              <a:buClr>
                <a:schemeClr val="dk1"/>
              </a:buClr>
              <a:buSzPts val="1100"/>
              <a:buFont typeface="Arial"/>
              <a:buNone/>
            </a:pPr>
            <a:r>
              <a:rPr lang="en-GB" sz="1400">
                <a:solidFill>
                  <a:schemeClr val="dk1"/>
                </a:solidFill>
                <a:latin typeface="Lexend"/>
                <a:ea typeface="Lexend"/>
                <a:cs typeface="Lexend"/>
                <a:sym typeface="Lexend"/>
              </a:rPr>
              <a:t>Celcelisku (Average) waa hal lambar oo muujinaya qiimaha (value) dhexe ama caadiga ah ee xogta (data); mod-ka (mode), dhexdhexaadka (median), iyo celceliska (mean).</a:t>
            </a:r>
            <a:endParaRPr sz="2200">
              <a:solidFill>
                <a:schemeClr val="dk1"/>
              </a:solidFill>
              <a:latin typeface="Lexend"/>
              <a:ea typeface="Lexend"/>
              <a:cs typeface="Lexend"/>
              <a:sym typeface="Lexend"/>
            </a:endParaRPr>
          </a:p>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 </a:t>
            </a:r>
            <a:endParaRPr sz="2200">
              <a:solidFill>
                <a:schemeClr val="dk1"/>
              </a:solidFill>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79"/>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Diiwaangelinta iyo isticmaalka xogta (data)</a:t>
            </a:r>
            <a:endParaRPr/>
          </a:p>
        </p:txBody>
      </p:sp>
      <p:sp>
        <p:nvSpPr>
          <p:cNvPr id="867" name="Google Shape;867;p79"/>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xogta (data) si loo qorsheeyo tababarka</a:t>
            </a:r>
            <a:r>
              <a:rPr lang="en-GB">
                <a:latin typeface="Lexend"/>
              </a:rPr>
              <a:t/>
            </a:r>
            <a:endParaRPr/>
          </a:p>
        </p:txBody>
      </p:sp>
      <p:sp>
        <p:nvSpPr>
          <p:cNvPr id="868" name="Google Shape;868;p79"/>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Tababarka ciyaaraha (Sports coaching)</a:t>
            </a:r>
            <a:endParaRPr/>
          </a:p>
        </p:txBody>
      </p:sp>
      <p:pic>
        <p:nvPicPr>
          <p:cNvPr id="869" name="Google Shape;869;p79"/>
          <p:cNvPicPr preferRelativeResize="0"/>
          <p:nvPr/>
        </p:nvPicPr>
        <p:blipFill>
          <a:blip r:embed="rId3">
            <a:alphaModFix/>
          </a:blip>
          <a:stretch>
            <a:fillRect/>
          </a:stretch>
        </p:blipFill>
        <p:spPr>
          <a:xfrm>
            <a:off x="409337" y="2065852"/>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80"/>
          <p:cNvSpPr txBox="1"/>
          <p:nvPr>
            <p:ph idx="1" type="body"/>
          </p:nvPr>
        </p:nvSpPr>
        <p:spPr>
          <a:xfrm>
            <a:off x="324000" y="759300"/>
            <a:ext cx="8237700" cy="42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Tababarayaasha ciyaaraha waxay isticmaalaan xisaab badan shaqadooda. Waxa ay aad u badan yihiin waa cabbiraadda (measuring)!</a:t>
            </a:r>
            <a:r>
              <a:rPr lang="en-GB" sz="1100">
                <a:latin typeface="Lexend"/>
              </a:rPr>
              <a:t/>
            </a:r>
            <a:r>
              <a:rPr lang="en-GB" sz="1100">
                <a:latin typeface="Lexend"/>
              </a:rPr>
              <a:t/>
            </a:r>
            <a:r>
              <a:rPr lang="en-GB" sz="1100">
                <a:solidFill>
                  <a:schemeClr val="accent4"/>
                </a:solidFill>
                <a:latin typeface="Lexend"/>
              </a:rPr>
              <a:t/>
            </a:r>
            <a:r>
              <a:rPr lang="en-GB" sz="1100">
                <a:latin typeface="Lexend"/>
              </a:rPr>
              <a:t/>
            </a:r>
            <a:endParaRPr/>
          </a:p>
        </p:txBody>
      </p:sp>
      <p:sp>
        <p:nvSpPr>
          <p:cNvPr id="875" name="Google Shape;875;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Diiwaangelinta iyo isticmaalka xogta (data)</a:t>
            </a:r>
            <a:endParaRPr/>
          </a:p>
        </p:txBody>
      </p:sp>
      <p:pic>
        <p:nvPicPr>
          <p:cNvPr id="876" name="Google Shape;876;p80"/>
          <p:cNvPicPr preferRelativeResize="0"/>
          <p:nvPr/>
        </p:nvPicPr>
        <p:blipFill>
          <a:blip r:embed="rId8">
            <a:alphaModFix/>
          </a:blip>
          <a:stretch>
            <a:fillRect/>
          </a:stretch>
        </p:blipFill>
        <p:spPr>
          <a:xfrm>
            <a:off x="323226" y="2547802"/>
            <a:ext cx="890608" cy="999697"/>
          </a:xfrm>
          <a:prstGeom prst="rect">
            <a:avLst/>
          </a:prstGeom>
          <a:noFill/>
          <a:ln>
            <a:noFill/>
          </a:ln>
        </p:spPr>
      </p:pic>
      <p:pic>
        <p:nvPicPr>
          <p:cNvPr id="877" name="Google Shape;877;p80"/>
          <p:cNvPicPr preferRelativeResize="0"/>
          <p:nvPr/>
        </p:nvPicPr>
        <p:blipFill>
          <a:blip r:embed="rId9">
            <a:alphaModFix/>
          </a:blip>
          <a:stretch>
            <a:fillRect/>
          </a:stretch>
        </p:blipFill>
        <p:spPr>
          <a:xfrm>
            <a:off x="7683717" y="1822209"/>
            <a:ext cx="901142" cy="999679"/>
          </a:xfrm>
          <a:prstGeom prst="rect">
            <a:avLst/>
          </a:prstGeom>
          <a:noFill/>
          <a:ln>
            <a:noFill/>
          </a:ln>
        </p:spPr>
      </p:pic>
      <p:sp>
        <p:nvSpPr>
          <p:cNvPr id="878" name="Google Shape;878;p80"/>
          <p:cNvSpPr txBox="1"/>
          <p:nvPr/>
        </p:nvSpPr>
        <p:spPr>
          <a:xfrm>
            <a:off x="233356" y="3543107"/>
            <a:ext cx="15606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Tababare Cabdi</a:t>
            </a:r>
            <a:r>
              <a:rPr lang="en-GB" sz="1100">
                <a:latin typeface="Lexend"/>
                <a:ea typeface="Lexend"/>
                <a:cs typeface="Lexend"/>
                <a:sym typeface="Lexend"/>
              </a:rPr>
              <a:t/>
            </a:r>
            <a:endParaRPr sz="1800">
              <a:latin typeface="Lexend"/>
              <a:ea typeface="Lexend"/>
              <a:cs typeface="Lexend"/>
              <a:sym typeface="Lexend"/>
            </a:endParaRPr>
          </a:p>
        </p:txBody>
      </p:sp>
      <p:sp>
        <p:nvSpPr>
          <p:cNvPr id="879" name="Google Shape;879;p80"/>
          <p:cNvSpPr txBox="1"/>
          <p:nvPr/>
        </p:nvSpPr>
        <p:spPr>
          <a:xfrm>
            <a:off x="7045251" y="2845800"/>
            <a:ext cx="15606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Ciyaaryahan Suad</a:t>
            </a:r>
            <a:r>
              <a:rPr lang="en-GB" sz="1100">
                <a:latin typeface="Lexend"/>
                <a:ea typeface="Lexend"/>
                <a:cs typeface="Lexend"/>
                <a:sym typeface="Lexend"/>
              </a:rPr>
              <a:t/>
            </a:r>
            <a:endParaRPr sz="1800">
              <a:latin typeface="Lexend"/>
              <a:ea typeface="Lexend"/>
              <a:cs typeface="Lexend"/>
              <a:sym typeface="Lexend"/>
            </a:endParaRPr>
          </a:p>
        </p:txBody>
      </p:sp>
      <p:pic>
        <p:nvPicPr>
          <p:cNvPr id="880" name="Google Shape;880;p80"/>
          <p:cNvPicPr preferRelativeResize="0"/>
          <p:nvPr/>
        </p:nvPicPr>
        <p:blipFill>
          <a:blip r:embed="rId5">
            <a:alphaModFix/>
          </a:blip>
          <a:stretch>
            <a:fillRect/>
          </a:stretch>
        </p:blipFill>
        <p:spPr>
          <a:xfrm>
            <a:off x="609225" y="1688475"/>
            <a:ext cx="5826174" cy="764375"/>
          </a:xfrm>
          <a:prstGeom prst="rect">
            <a:avLst/>
          </a:prstGeom>
          <a:noFill/>
          <a:ln>
            <a:noFill/>
          </a:ln>
        </p:spPr>
      </p:pic>
      <p:sp>
        <p:nvSpPr>
          <p:cNvPr id="881" name="Google Shape;881;p80"/>
          <p:cNvSpPr txBox="1"/>
          <p:nvPr>
            <p:ph idx="1" type="body"/>
          </p:nvPr>
        </p:nvSpPr>
        <p:spPr>
          <a:xfrm>
            <a:off x="781200" y="1749900"/>
            <a:ext cx="5475600" cy="42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Sifiican Suad! Waxaad ku qabtay 800 daqiiqad 2:16</a:t>
            </a:r>
            <a:r>
              <a:rPr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a:p>
        </p:txBody>
      </p:sp>
      <p:sp>
        <p:nvSpPr>
          <p:cNvPr id="882" name="Google Shape;882;p80"/>
          <p:cNvSpPr txBox="1"/>
          <p:nvPr>
            <p:ph idx="1" type="body"/>
          </p:nvPr>
        </p:nvSpPr>
        <p:spPr>
          <a:xfrm>
            <a:off x="3512893" y="3174687"/>
            <a:ext cx="1508100" cy="23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Cabbirka masaafada (distance).</a:t>
            </a:r>
            <a:r>
              <a:rPr lang="en-GB" sz="1100">
                <a:latin typeface="Lexend"/>
              </a:rPr>
              <a:t/>
            </a:r>
            <a:endParaRPr sz="2000"/>
          </a:p>
        </p:txBody>
      </p:sp>
      <p:sp>
        <p:nvSpPr>
          <p:cNvPr id="883" name="Google Shape;883;p80"/>
          <p:cNvSpPr txBox="1"/>
          <p:nvPr>
            <p:ph idx="1" type="body"/>
          </p:nvPr>
        </p:nvSpPr>
        <p:spPr>
          <a:xfrm>
            <a:off x="5722693" y="3174687"/>
            <a:ext cx="1508100" cy="23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Cabbirka waqtiga (time).</a:t>
            </a:r>
            <a:endParaRPr sz="2000"/>
          </a:p>
        </p:txBody>
      </p:sp>
      <p:cxnSp>
        <p:nvCxnSpPr>
          <p:cNvPr id="884" name="Google Shape;884;p80"/>
          <p:cNvCxnSpPr/>
          <p:nvPr/>
        </p:nvCxnSpPr>
        <p:spPr>
          <a:xfrm flipH="1" rot="10800000">
            <a:off x="4490750" y="2264587"/>
            <a:ext cx="391200" cy="828300"/>
          </a:xfrm>
          <a:prstGeom prst="straightConnector1">
            <a:avLst/>
          </a:prstGeom>
          <a:noFill/>
          <a:ln cap="flat" cmpd="sng" w="28575">
            <a:solidFill>
              <a:schemeClr val="accent4"/>
            </a:solidFill>
            <a:prstDash val="solid"/>
            <a:round/>
            <a:headEnd len="med" w="med" type="none"/>
            <a:tailEnd len="med" w="med" type="triangle"/>
          </a:ln>
        </p:spPr>
      </p:cxnSp>
      <p:cxnSp>
        <p:nvCxnSpPr>
          <p:cNvPr id="885" name="Google Shape;885;p80"/>
          <p:cNvCxnSpPr/>
          <p:nvPr/>
        </p:nvCxnSpPr>
        <p:spPr>
          <a:xfrm rot="10800000">
            <a:off x="5902573" y="2264637"/>
            <a:ext cx="218100" cy="813300"/>
          </a:xfrm>
          <a:prstGeom prst="straightConnector1">
            <a:avLst/>
          </a:prstGeom>
          <a:noFill/>
          <a:ln cap="flat" cmpd="sng" w="28575">
            <a:solidFill>
              <a:schemeClr val="accent4"/>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p81"/>
          <p:cNvSpPr txBox="1"/>
          <p:nvPr>
            <p:ph idx="1" type="body"/>
          </p:nvPr>
        </p:nvSpPr>
        <p:spPr>
          <a:xfrm>
            <a:off x="324000" y="759300"/>
            <a:ext cx="8496000" cy="685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Dhab ahaantii, tababarayaasha ciyaaraha iyo ciyaartoydu waxay si fiican u yaqaaniin cabbiradooda, waxayna si toos ah u ogaadaan halbeegyada (units) la isticmaalayo.</a:t>
            </a:r>
            <a:r>
              <a:rPr lang="en-GB" sz="1100">
                <a:latin typeface="Lexend"/>
              </a:rPr>
              <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a:p>
        </p:txBody>
      </p:sp>
      <p:sp>
        <p:nvSpPr>
          <p:cNvPr id="891" name="Google Shape;891;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Diiwaangelinta iyo isticmaalka xogta (data)</a:t>
            </a:r>
            <a:endParaRPr/>
          </a:p>
        </p:txBody>
      </p:sp>
      <p:pic>
        <p:nvPicPr>
          <p:cNvPr id="892" name="Google Shape;892;p81"/>
          <p:cNvPicPr preferRelativeResize="0"/>
          <p:nvPr/>
        </p:nvPicPr>
        <p:blipFill>
          <a:blip r:embed="rId8">
            <a:alphaModFix/>
          </a:blip>
          <a:stretch>
            <a:fillRect/>
          </a:stretch>
        </p:blipFill>
        <p:spPr>
          <a:xfrm>
            <a:off x="323226" y="2547802"/>
            <a:ext cx="890608" cy="999697"/>
          </a:xfrm>
          <a:prstGeom prst="rect">
            <a:avLst/>
          </a:prstGeom>
          <a:noFill/>
          <a:ln>
            <a:noFill/>
          </a:ln>
        </p:spPr>
      </p:pic>
      <p:pic>
        <p:nvPicPr>
          <p:cNvPr id="893" name="Google Shape;893;p81"/>
          <p:cNvPicPr preferRelativeResize="0"/>
          <p:nvPr/>
        </p:nvPicPr>
        <p:blipFill>
          <a:blip r:embed="rId9">
            <a:alphaModFix/>
          </a:blip>
          <a:stretch>
            <a:fillRect/>
          </a:stretch>
        </p:blipFill>
        <p:spPr>
          <a:xfrm>
            <a:off x="7683717" y="1822209"/>
            <a:ext cx="901142" cy="999679"/>
          </a:xfrm>
          <a:prstGeom prst="rect">
            <a:avLst/>
          </a:prstGeom>
          <a:noFill/>
          <a:ln>
            <a:noFill/>
          </a:ln>
        </p:spPr>
      </p:pic>
      <p:sp>
        <p:nvSpPr>
          <p:cNvPr id="894" name="Google Shape;894;p81"/>
          <p:cNvSpPr txBox="1"/>
          <p:nvPr/>
        </p:nvSpPr>
        <p:spPr>
          <a:xfrm>
            <a:off x="233356" y="3543107"/>
            <a:ext cx="15606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Tababare Cabdi</a:t>
            </a:r>
            <a:endParaRPr sz="1800">
              <a:latin typeface="Lexend"/>
              <a:ea typeface="Lexend"/>
              <a:cs typeface="Lexend"/>
              <a:sym typeface="Lexend"/>
            </a:endParaRPr>
          </a:p>
        </p:txBody>
      </p:sp>
      <p:sp>
        <p:nvSpPr>
          <p:cNvPr id="895" name="Google Shape;895;p81"/>
          <p:cNvSpPr txBox="1"/>
          <p:nvPr/>
        </p:nvSpPr>
        <p:spPr>
          <a:xfrm>
            <a:off x="7045251" y="2845800"/>
            <a:ext cx="15606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Ciyaaryahan Suad</a:t>
            </a:r>
            <a:endParaRPr sz="1800">
              <a:latin typeface="Lexend"/>
              <a:ea typeface="Lexend"/>
              <a:cs typeface="Lexend"/>
              <a:sym typeface="Lexend"/>
            </a:endParaRPr>
          </a:p>
        </p:txBody>
      </p:sp>
      <p:pic>
        <p:nvPicPr>
          <p:cNvPr id="896" name="Google Shape;896;p81"/>
          <p:cNvPicPr preferRelativeResize="0"/>
          <p:nvPr/>
        </p:nvPicPr>
        <p:blipFill>
          <a:blip r:embed="rId5">
            <a:alphaModFix/>
          </a:blip>
          <a:stretch>
            <a:fillRect/>
          </a:stretch>
        </p:blipFill>
        <p:spPr>
          <a:xfrm>
            <a:off x="609225" y="1688475"/>
            <a:ext cx="5826174" cy="764375"/>
          </a:xfrm>
          <a:prstGeom prst="rect">
            <a:avLst/>
          </a:prstGeom>
          <a:noFill/>
          <a:ln>
            <a:noFill/>
          </a:ln>
        </p:spPr>
      </p:pic>
      <p:sp>
        <p:nvSpPr>
          <p:cNvPr id="897" name="Google Shape;897;p81"/>
          <p:cNvSpPr txBox="1"/>
          <p:nvPr>
            <p:ph idx="1" type="body"/>
          </p:nvPr>
        </p:nvSpPr>
        <p:spPr>
          <a:xfrm>
            <a:off x="781200" y="1749900"/>
            <a:ext cx="5475600" cy="42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Sifiican Suad! Waxaad ku qabtay 800 daqiiqad 2:16</a:t>
            </a:r>
            <a:r>
              <a:rPr lang="en-GB" sz="1100">
                <a:latin typeface="Lexend"/>
                <a:ea typeface="Times New Roman"/>
                <a:cs typeface="Times New Roman"/>
                <a:sym typeface="Times New Roman"/>
              </a:rPr>
              <a:t/>
            </a:r>
            <a:r>
              <a:rPr lang="en-GB" sz="1100">
                <a:latin typeface="Lexend"/>
              </a:rPr>
              <a:t/>
            </a:r>
            <a:r>
              <a:rPr lang="en-GB" sz="1100">
                <a:latin typeface="Lexend"/>
                <a:ea typeface="Times New Roman"/>
                <a:cs typeface="Times New Roman"/>
                <a:sym typeface="Times New Roman"/>
              </a:rPr>
              <a:t/>
            </a:r>
            <a:endParaRPr/>
          </a:p>
        </p:txBody>
      </p:sp>
      <p:sp>
        <p:nvSpPr>
          <p:cNvPr id="898" name="Google Shape;898;p81"/>
          <p:cNvSpPr txBox="1"/>
          <p:nvPr>
            <p:ph idx="1" type="body"/>
          </p:nvPr>
        </p:nvSpPr>
        <p:spPr>
          <a:xfrm>
            <a:off x="324000" y="4188300"/>
            <a:ext cx="8237700" cy="42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Maxay yihiin halbeegyada (units) aad u malaynaysaa in Tababare Cabdi uu isticmaalayo halkan?</a:t>
            </a:r>
            <a:endParaRPr/>
          </a:p>
        </p:txBody>
      </p:sp>
      <p:sp>
        <p:nvSpPr>
          <p:cNvPr id="899" name="Google Shape;899;p81"/>
          <p:cNvSpPr txBox="1"/>
          <p:nvPr>
            <p:ph idx="1" type="body"/>
          </p:nvPr>
        </p:nvSpPr>
        <p:spPr>
          <a:xfrm>
            <a:off x="4785280" y="2401180"/>
            <a:ext cx="1560600" cy="42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800 mitir (metres)</a:t>
            </a:r>
            <a:r>
              <a:rPr lang="en-GB" sz="1100">
                <a:latin typeface="Lexend"/>
              </a:rPr>
              <a:t/>
            </a:r>
            <a:endParaRPr/>
          </a:p>
        </p:txBody>
      </p:sp>
      <p:sp>
        <p:nvSpPr>
          <p:cNvPr id="900" name="Google Shape;900;p81"/>
          <p:cNvSpPr txBox="1"/>
          <p:nvPr>
            <p:ph idx="1" type="body"/>
          </p:nvPr>
        </p:nvSpPr>
        <p:spPr>
          <a:xfrm>
            <a:off x="4785280" y="2858380"/>
            <a:ext cx="1560600" cy="42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2 daqiiqo (minutes)</a:t>
            </a:r>
            <a:r>
              <a:rPr lang="en-GB" sz="1100">
                <a:latin typeface="Lexend"/>
              </a:rPr>
              <a:t/>
            </a:r>
            <a:endParaRPr/>
          </a:p>
        </p:txBody>
      </p:sp>
      <p:sp>
        <p:nvSpPr>
          <p:cNvPr id="901" name="Google Shape;901;p81"/>
          <p:cNvSpPr txBox="1"/>
          <p:nvPr>
            <p:ph idx="1" type="body"/>
          </p:nvPr>
        </p:nvSpPr>
        <p:spPr>
          <a:xfrm>
            <a:off x="4785280" y="3315580"/>
            <a:ext cx="1560600" cy="42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16 ilbiriqsi (seconds)</a:t>
            </a:r>
            <a:r>
              <a:rPr lang="en-GB" sz="11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sp>
        <p:nvSpPr>
          <p:cNvPr id="906" name="Google Shape;906;p82"/>
          <p:cNvSpPr txBox="1"/>
          <p:nvPr>
            <p:ph idx="1" type="body"/>
          </p:nvPr>
        </p:nvSpPr>
        <p:spPr>
          <a:xfrm>
            <a:off x="324000" y="759300"/>
            <a:ext cx="6640800" cy="36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Waa maxay halbeegyada uu Tababare Cabdi ka hadlayo halkan?</a:t>
            </a:r>
            <a:r>
              <a:rPr lang="en-GB" sz="1100">
                <a:latin typeface="Lexend"/>
              </a:rPr>
              <a:t/>
            </a:r>
            <a:r>
              <a:rPr lang="en-GB" sz="1100">
                <a:solidFill>
                  <a:schemeClr val="accent4"/>
                </a:solidFill>
                <a:latin typeface="Lexend"/>
              </a:rPr>
              <a:t/>
            </a:r>
            <a:r>
              <a:rPr lang="en-GB" sz="1100">
                <a:latin typeface="Lexend"/>
              </a:rPr>
              <a:t/>
            </a:r>
            <a:r>
              <a:rPr lang="en-GB" sz="1100">
                <a:latin typeface="Lexend"/>
              </a:rPr>
              <a:t/>
            </a:r>
            <a:endParaRPr/>
          </a:p>
        </p:txBody>
      </p:sp>
      <p:sp>
        <p:nvSpPr>
          <p:cNvPr id="907" name="Google Shape;907;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Diiwaangelinta iyo isticmaalka xogta (data)</a:t>
            </a:r>
            <a:endParaRPr/>
          </a:p>
        </p:txBody>
      </p:sp>
      <p:pic>
        <p:nvPicPr>
          <p:cNvPr id="908" name="Google Shape;908;p82"/>
          <p:cNvPicPr preferRelativeResize="0"/>
          <p:nvPr/>
        </p:nvPicPr>
        <p:blipFill>
          <a:blip r:embed="rId7">
            <a:alphaModFix/>
          </a:blip>
          <a:stretch>
            <a:fillRect/>
          </a:stretch>
        </p:blipFill>
        <p:spPr>
          <a:xfrm>
            <a:off x="323226" y="1938202"/>
            <a:ext cx="890608" cy="999697"/>
          </a:xfrm>
          <a:prstGeom prst="rect">
            <a:avLst/>
          </a:prstGeom>
          <a:noFill/>
          <a:ln>
            <a:noFill/>
          </a:ln>
        </p:spPr>
      </p:pic>
      <p:pic>
        <p:nvPicPr>
          <p:cNvPr id="909" name="Google Shape;909;p82"/>
          <p:cNvPicPr preferRelativeResize="0"/>
          <p:nvPr/>
        </p:nvPicPr>
        <p:blipFill>
          <a:blip r:embed="rId4">
            <a:alphaModFix/>
          </a:blip>
          <a:stretch>
            <a:fillRect/>
          </a:stretch>
        </p:blipFill>
        <p:spPr>
          <a:xfrm>
            <a:off x="7683717" y="1212609"/>
            <a:ext cx="901142" cy="999679"/>
          </a:xfrm>
          <a:prstGeom prst="rect">
            <a:avLst/>
          </a:prstGeom>
          <a:noFill/>
          <a:ln>
            <a:noFill/>
          </a:ln>
        </p:spPr>
      </p:pic>
      <p:sp>
        <p:nvSpPr>
          <p:cNvPr id="910" name="Google Shape;910;p82"/>
          <p:cNvSpPr txBox="1"/>
          <p:nvPr/>
        </p:nvSpPr>
        <p:spPr>
          <a:xfrm>
            <a:off x="7255185" y="2236200"/>
            <a:ext cx="15606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Suad oo Ciyaaraha ku Fiican</a:t>
            </a:r>
            <a:endParaRPr sz="1800">
              <a:latin typeface="Lexend"/>
              <a:ea typeface="Lexend"/>
              <a:cs typeface="Lexend"/>
              <a:sym typeface="Lexend"/>
            </a:endParaRPr>
          </a:p>
        </p:txBody>
      </p:sp>
      <p:pic>
        <p:nvPicPr>
          <p:cNvPr id="911" name="Google Shape;911;p82"/>
          <p:cNvPicPr preferRelativeResize="0"/>
          <p:nvPr/>
        </p:nvPicPr>
        <p:blipFill>
          <a:blip r:embed="rId5">
            <a:alphaModFix/>
          </a:blip>
          <a:stretch>
            <a:fillRect/>
          </a:stretch>
        </p:blipFill>
        <p:spPr>
          <a:xfrm>
            <a:off x="819150" y="1212624"/>
            <a:ext cx="5880874" cy="761700"/>
          </a:xfrm>
          <a:prstGeom prst="rect">
            <a:avLst/>
          </a:prstGeom>
          <a:noFill/>
          <a:ln>
            <a:noFill/>
          </a:ln>
        </p:spPr>
      </p:pic>
      <p:sp>
        <p:nvSpPr>
          <p:cNvPr id="912" name="Google Shape;912;p82"/>
          <p:cNvSpPr txBox="1"/>
          <p:nvPr>
            <p:ph idx="1" type="body"/>
          </p:nvPr>
        </p:nvSpPr>
        <p:spPr>
          <a:xfrm>
            <a:off x="965950" y="1269300"/>
            <a:ext cx="5619000" cy="36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hagaag Suad! Boodboodka dheer ee aad samaysay wuxuu ahaa 3.95</a:t>
            </a:r>
            <a:r>
              <a:rPr lang="en-GB" sz="1400">
                <a:latin typeface="Lexend"/>
                <a:ea typeface="Times New Roman"/>
                <a:cs typeface="Times New Roman"/>
                <a:sym typeface="Times New Roman"/>
              </a:rPr>
              <a:t/>
            </a:r>
            <a:endParaRPr/>
          </a:p>
        </p:txBody>
      </p:sp>
      <p:pic>
        <p:nvPicPr>
          <p:cNvPr id="913" name="Google Shape;913;p82"/>
          <p:cNvPicPr preferRelativeResize="0"/>
          <p:nvPr/>
        </p:nvPicPr>
        <p:blipFill>
          <a:blip r:embed="rId5">
            <a:alphaModFix/>
          </a:blip>
          <a:stretch>
            <a:fillRect/>
          </a:stretch>
        </p:blipFill>
        <p:spPr>
          <a:xfrm flipH="1" rot="10800000">
            <a:off x="807650" y="2812813"/>
            <a:ext cx="6295126" cy="1300075"/>
          </a:xfrm>
          <a:prstGeom prst="rect">
            <a:avLst/>
          </a:prstGeom>
          <a:noFill/>
          <a:ln>
            <a:noFill/>
          </a:ln>
        </p:spPr>
      </p:pic>
      <p:sp>
        <p:nvSpPr>
          <p:cNvPr id="914" name="Google Shape;914;p82"/>
          <p:cNvSpPr txBox="1"/>
          <p:nvPr>
            <p:ph idx="1" type="body"/>
          </p:nvPr>
        </p:nvSpPr>
        <p:spPr>
          <a:xfrm>
            <a:off x="965950" y="3250500"/>
            <a:ext cx="6136800" cy="76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hagaag Caasha! Waxaad ku orodday nus maratoon (half marathon) 1:57 taas oo ah xawaare dhexdhexaad ah (average speed) 7 mph</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endParaRPr/>
          </a:p>
        </p:txBody>
      </p:sp>
      <p:sp>
        <p:nvSpPr>
          <p:cNvPr id="915" name="Google Shape;915;p82"/>
          <p:cNvSpPr txBox="1"/>
          <p:nvPr/>
        </p:nvSpPr>
        <p:spPr>
          <a:xfrm>
            <a:off x="7255185" y="3924107"/>
            <a:ext cx="15606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Caasha oo Ciyaaraha ku Fiican</a:t>
            </a:r>
            <a:endParaRPr sz="1800">
              <a:latin typeface="Lexend"/>
              <a:ea typeface="Lexend"/>
              <a:cs typeface="Lexend"/>
              <a:sym typeface="Lexend"/>
            </a:endParaRPr>
          </a:p>
        </p:txBody>
      </p:sp>
      <p:sp>
        <p:nvSpPr>
          <p:cNvPr id="916" name="Google Shape;916;p82"/>
          <p:cNvSpPr/>
          <p:nvPr/>
        </p:nvSpPr>
        <p:spPr>
          <a:xfrm>
            <a:off x="5986625" y="3722945"/>
            <a:ext cx="598200" cy="313500"/>
          </a:xfrm>
          <a:prstGeom prst="roundRect">
            <a:avLst>
              <a:gd fmla="val 16667" name="adj"/>
            </a:avLst>
          </a:prstGeom>
          <a:solidFill>
            <a:schemeClr val="lt1"/>
          </a:solidFill>
          <a:ln cap="flat" cmpd="sng" w="28575">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7" name="Google Shape;917;p82"/>
          <p:cNvSpPr txBox="1"/>
          <p:nvPr>
            <p:ph idx="1" type="body"/>
          </p:nvPr>
        </p:nvSpPr>
        <p:spPr>
          <a:xfrm>
            <a:off x="5309350" y="1832873"/>
            <a:ext cx="1560600" cy="36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ea typeface="Times New Roman"/>
                <a:cs typeface="Times New Roman"/>
                <a:sym typeface="Times New Roman"/>
              </a:rPr>
              <a:t>3.95 mitir (metres)</a:t>
            </a:r>
            <a:r>
              <a:rPr lang="en-GB" sz="1100">
                <a:latin typeface="Kalam"/>
                <a:ea typeface="Kalam"/>
                <a:cs typeface="Kalam"/>
                <a:sym typeface="Kalam"/>
              </a:rPr>
              <a:t/>
            </a:r>
            <a:endParaRPr sz="2000">
              <a:latin typeface="Kalam"/>
              <a:ea typeface="Kalam"/>
              <a:cs typeface="Kalam"/>
              <a:sym typeface="Kalam"/>
            </a:endParaRPr>
          </a:p>
        </p:txBody>
      </p:sp>
      <p:sp>
        <p:nvSpPr>
          <p:cNvPr id="918" name="Google Shape;918;p82"/>
          <p:cNvSpPr txBox="1"/>
          <p:nvPr>
            <p:ph idx="1" type="body"/>
          </p:nvPr>
        </p:nvSpPr>
        <p:spPr>
          <a:xfrm>
            <a:off x="5317445" y="2290075"/>
            <a:ext cx="18120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ea typeface="Times New Roman"/>
                <a:cs typeface="Times New Roman"/>
                <a:sym typeface="Times New Roman"/>
              </a:rPr>
              <a:t>3 mitir (metres),</a:t>
            </a:r>
            <a:r>
              <a:rPr lang="en-GB" sz="1100">
                <a:latin typeface="Kalam"/>
                <a:ea typeface="Kalam"/>
                <a:cs typeface="Kalam"/>
                <a:sym typeface="Kalam"/>
              </a:rPr>
              <a:t/>
            </a:r>
            <a:endParaRPr>
              <a:latin typeface="Kalam"/>
              <a:ea typeface="Kalam"/>
              <a:cs typeface="Kalam"/>
              <a:sym typeface="Kalam"/>
            </a:endParaRPr>
          </a:p>
          <a:p>
            <a:pPr indent="0" lvl="0" marL="0" rtl="0" algn="l">
              <a:lnSpc>
                <a:spcPct val="100000"/>
              </a:lnSpc>
              <a:spcBef>
                <a:spcPts val="0"/>
              </a:spcBef>
              <a:spcAft>
                <a:spcPts val="0"/>
              </a:spcAft>
              <a:buNone/>
              <a:defRPr/>
            </a:pPr>
            <a:r>
              <a:rPr lang="en-GB" sz="1100">
                <a:latin typeface="Lexend"/>
                <a:ea typeface="Times New Roman"/>
                <a:cs typeface="Times New Roman"/>
                <a:sym typeface="Times New Roman"/>
              </a:rPr>
              <a:t>95 sentimitir (centimetres)</a:t>
            </a:r>
            <a:r>
              <a:rPr lang="en-GB" sz="1100">
                <a:latin typeface="Kalam"/>
                <a:ea typeface="Kalam"/>
                <a:cs typeface="Kalam"/>
                <a:sym typeface="Kalam"/>
              </a:rPr>
              <a:t/>
            </a:r>
            <a:endParaRPr sz="2000">
              <a:latin typeface="Kalam"/>
              <a:ea typeface="Kalam"/>
              <a:cs typeface="Kalam"/>
              <a:sym typeface="Kalam"/>
            </a:endParaRPr>
          </a:p>
        </p:txBody>
      </p:sp>
      <p:sp>
        <p:nvSpPr>
          <p:cNvPr id="919" name="Google Shape;919;p82"/>
          <p:cNvSpPr txBox="1"/>
          <p:nvPr>
            <p:ph idx="1" type="body"/>
          </p:nvPr>
        </p:nvSpPr>
        <p:spPr>
          <a:xfrm>
            <a:off x="1299812" y="4195075"/>
            <a:ext cx="2301300" cy="3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ea typeface="Times New Roman"/>
                <a:cs typeface="Times New Roman"/>
                <a:sym typeface="Times New Roman"/>
              </a:rPr>
              <a:t>1 saac, 57 daqiiqo (minutes)</a:t>
            </a:r>
            <a:r>
              <a:rPr lang="en-GB" sz="1100">
                <a:latin typeface="Kalam"/>
                <a:ea typeface="Kalam"/>
                <a:cs typeface="Kalam"/>
                <a:sym typeface="Kalam"/>
              </a:rPr>
              <a:t/>
            </a:r>
            <a:r>
              <a:rPr lang="en-GB" sz="1100">
                <a:latin typeface="Lexend"/>
                <a:ea typeface="Times New Roman"/>
                <a:cs typeface="Times New Roman"/>
                <a:sym typeface="Times New Roman"/>
              </a:rPr>
              <a:t/>
            </a:r>
            <a:r>
              <a:rPr lang="en-GB" sz="1100">
                <a:latin typeface="Kalam"/>
                <a:ea typeface="Kalam"/>
                <a:cs typeface="Kalam"/>
                <a:sym typeface="Kalam"/>
              </a:rPr>
              <a:t/>
            </a:r>
            <a:endParaRPr sz="2000">
              <a:latin typeface="Kalam"/>
              <a:ea typeface="Kalam"/>
              <a:cs typeface="Kalam"/>
              <a:sym typeface="Kalam"/>
            </a:endParaRPr>
          </a:p>
        </p:txBody>
      </p:sp>
      <p:sp>
        <p:nvSpPr>
          <p:cNvPr id="920" name="Google Shape;920;p82"/>
          <p:cNvSpPr txBox="1"/>
          <p:nvPr>
            <p:ph idx="1" type="body"/>
          </p:nvPr>
        </p:nvSpPr>
        <p:spPr>
          <a:xfrm>
            <a:off x="4728801" y="4195075"/>
            <a:ext cx="2074800" cy="3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ea typeface="Times New Roman"/>
                <a:cs typeface="Times New Roman"/>
                <a:sym typeface="Times New Roman"/>
              </a:rPr>
              <a:t>7 mayl saacaddii (miles per hour)</a:t>
            </a:r>
            <a:r>
              <a:rPr lang="en-GB" sz="1100">
                <a:latin typeface="Kalam"/>
                <a:ea typeface="Kalam"/>
                <a:cs typeface="Kalam"/>
                <a:sym typeface="Kalam"/>
              </a:rPr>
              <a:t/>
            </a:r>
            <a:endParaRPr sz="2000">
              <a:latin typeface="Kalam"/>
              <a:ea typeface="Kalam"/>
              <a:cs typeface="Kalam"/>
              <a:sym typeface="Kalam"/>
            </a:endParaRPr>
          </a:p>
        </p:txBody>
      </p:sp>
      <p:pic>
        <p:nvPicPr>
          <p:cNvPr id="921" name="Google Shape;921;p82"/>
          <p:cNvPicPr preferRelativeResize="0"/>
          <p:nvPr/>
        </p:nvPicPr>
        <p:blipFill>
          <a:blip r:embed="rId6">
            <a:alphaModFix/>
          </a:blip>
          <a:stretch>
            <a:fillRect/>
          </a:stretch>
        </p:blipFill>
        <p:spPr>
          <a:xfrm flipH="1">
            <a:off x="7743543" y="2701798"/>
            <a:ext cx="660713" cy="124757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1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sp>
        <p:nvSpPr>
          <p:cNvPr id="926" name="Google Shape;926;p83"/>
          <p:cNvSpPr txBox="1"/>
          <p:nvPr>
            <p:ph idx="1" type="body"/>
          </p:nvPr>
        </p:nvSpPr>
        <p:spPr>
          <a:xfrm>
            <a:off x="324000" y="759300"/>
            <a:ext cx="4248000" cy="409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Dhaqan ahaan, tababarayaashu waxay isticmaali jireen qalab sida saacad-joojiyaha (stopwatch) si ay u diiwaangeliyaan waxqabadka.</a:t>
            </a:r>
            <a:r>
              <a:rPr lang="en-GB" sz="1400">
                <a:latin typeface="Lexend"/>
              </a:rPr>
              <a:t/>
            </a:r>
            <a:r>
              <a:rPr lang="en-GB" sz="1400">
                <a:latin typeface="Lexend"/>
              </a:rPr>
              <a:t/>
            </a:r>
            <a:endParaRPr/>
          </a:p>
        </p:txBody>
      </p:sp>
      <p:sp>
        <p:nvSpPr>
          <p:cNvPr id="927" name="Google Shape;927;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Diiwaangelinta iyo isticmaalka xogta (data)</a:t>
            </a:r>
            <a:endParaRPr/>
          </a:p>
        </p:txBody>
      </p:sp>
      <p:sp>
        <p:nvSpPr>
          <p:cNvPr id="928" name="Google Shape;928;p83"/>
          <p:cNvSpPr txBox="1"/>
          <p:nvPr>
            <p:ph idx="1" type="body"/>
          </p:nvPr>
        </p:nvSpPr>
        <p:spPr>
          <a:xfrm>
            <a:off x="324000" y="2130900"/>
            <a:ext cx="4248000" cy="409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Qalabkani wuxuu ina siin jiray macluumaad xaddidan oo dhammaantiisna waa in la qoraa.</a:t>
            </a:r>
            <a:endParaRPr/>
          </a:p>
        </p:txBody>
      </p:sp>
      <p:pic>
        <p:nvPicPr>
          <p:cNvPr id="929" name="Google Shape;929;p83"/>
          <p:cNvPicPr preferRelativeResize="0"/>
          <p:nvPr/>
        </p:nvPicPr>
        <p:blipFill rotWithShape="1">
          <a:blip r:embed="rId3">
            <a:alphaModFix/>
          </a:blip>
          <a:srcRect b="20968" l="48340" r="11040" t="5996"/>
          <a:stretch/>
        </p:blipFill>
        <p:spPr>
          <a:xfrm>
            <a:off x="5339575" y="1259475"/>
            <a:ext cx="1900524" cy="22776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3" name="Shape 933"/>
        <p:cNvGrpSpPr/>
        <p:nvPr/>
      </p:nvGrpSpPr>
      <p:grpSpPr>
        <a:xfrm>
          <a:off x="0" y="0"/>
          <a:ext cx="0" cy="0"/>
          <a:chOff x="0" y="0"/>
          <a:chExt cx="0" cy="0"/>
        </a:xfrm>
      </p:grpSpPr>
      <p:pic>
        <p:nvPicPr>
          <p:cNvPr id="934" name="Google Shape;934;p84"/>
          <p:cNvPicPr preferRelativeResize="0"/>
          <p:nvPr/>
        </p:nvPicPr>
        <p:blipFill>
          <a:blip r:embed="rId3">
            <a:alphaModFix/>
          </a:blip>
          <a:stretch>
            <a:fillRect/>
          </a:stretch>
        </p:blipFill>
        <p:spPr>
          <a:xfrm>
            <a:off x="4508295" y="972839"/>
            <a:ext cx="2016276" cy="3549550"/>
          </a:xfrm>
          <a:prstGeom prst="rect">
            <a:avLst/>
          </a:prstGeom>
          <a:noFill/>
          <a:ln>
            <a:noFill/>
          </a:ln>
        </p:spPr>
      </p:pic>
      <p:sp>
        <p:nvSpPr>
          <p:cNvPr id="935" name="Google Shape;935;p84"/>
          <p:cNvSpPr txBox="1"/>
          <p:nvPr>
            <p:ph idx="1" type="body"/>
          </p:nvPr>
        </p:nvSpPr>
        <p:spPr>
          <a:xfrm>
            <a:off x="324000" y="759300"/>
            <a:ext cx="4248000" cy="69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Tignoolajiyada casriga ahi waxay hadda qabataa inta badan diiwaangelinta.</a:t>
            </a:r>
            <a:r>
              <a:rPr lang="en-GB" sz="1100">
                <a:latin typeface="Lexend"/>
              </a:rPr>
              <a:t/>
            </a:r>
            <a:r>
              <a:rPr lang="en-GB" sz="1100">
                <a:latin typeface="Lexend"/>
              </a:rPr>
              <a:t/>
            </a:r>
            <a:r>
              <a:rPr lang="en-GB" sz="1100">
                <a:latin typeface="Lexend"/>
              </a:rPr>
              <a:t/>
            </a:r>
            <a:r>
              <a:rPr lang="en-GB" sz="1100">
                <a:latin typeface="Lexend"/>
              </a:rPr>
              <a:t/>
            </a:r>
            <a:endParaRPr/>
          </a:p>
        </p:txBody>
      </p:sp>
      <p:sp>
        <p:nvSpPr>
          <p:cNvPr id="936" name="Google Shape;936;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Diiwaangelinta iyo isticmaalka xogta (data)</a:t>
            </a:r>
            <a:endParaRPr/>
          </a:p>
        </p:txBody>
      </p:sp>
      <p:sp>
        <p:nvSpPr>
          <p:cNvPr id="937" name="Google Shape;937;p84"/>
          <p:cNvSpPr txBox="1"/>
          <p:nvPr>
            <p:ph idx="1" type="body"/>
          </p:nvPr>
        </p:nvSpPr>
        <p:spPr>
          <a:xfrm>
            <a:off x="324000" y="1673700"/>
            <a:ext cx="3950400" cy="221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Tignoolajiyadu waxay diiwaangelisaa noocyo kala duwan oo xog (data) ah oo tababarayaasha iyo ciyaartoydu ay isticmaali karaan si ay ula socdaan waxqabadkooda.</a:t>
            </a:r>
            <a:r>
              <a:rPr lang="en-GB" sz="1100">
                <a:latin typeface="Lexend"/>
              </a:rPr>
              <a:t/>
            </a:r>
            <a:r>
              <a:rPr lang="en-GB" sz="1100">
                <a:latin typeface="Lexend"/>
              </a:rPr>
              <a:t/>
            </a:r>
            <a:r>
              <a:rPr lang="en-GB" sz="1100">
                <a:latin typeface="Lexend"/>
              </a:rPr>
              <a:t/>
            </a:r>
            <a:endParaRPr/>
          </a:p>
        </p:txBody>
      </p:sp>
      <p:pic>
        <p:nvPicPr>
          <p:cNvPr id="938" name="Google Shape;938;p84"/>
          <p:cNvPicPr preferRelativeResize="0"/>
          <p:nvPr/>
        </p:nvPicPr>
        <p:blipFill>
          <a:blip r:embed="rId4">
            <a:alphaModFix/>
          </a:blip>
          <a:stretch>
            <a:fillRect/>
          </a:stretch>
        </p:blipFill>
        <p:spPr>
          <a:xfrm>
            <a:off x="6705600" y="1128234"/>
            <a:ext cx="2148750" cy="31871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2" name="Shape 942"/>
        <p:cNvGrpSpPr/>
        <p:nvPr/>
      </p:nvGrpSpPr>
      <p:grpSpPr>
        <a:xfrm>
          <a:off x="0" y="0"/>
          <a:ext cx="0" cy="0"/>
          <a:chOff x="0" y="0"/>
          <a:chExt cx="0" cy="0"/>
        </a:xfrm>
      </p:grpSpPr>
      <p:pic>
        <p:nvPicPr>
          <p:cNvPr id="943" name="Google Shape;943;p85"/>
          <p:cNvPicPr preferRelativeResize="0"/>
          <p:nvPr/>
        </p:nvPicPr>
        <p:blipFill>
          <a:blip r:embed="rId3">
            <a:alphaModFix/>
          </a:blip>
          <a:stretch>
            <a:fillRect/>
          </a:stretch>
        </p:blipFill>
        <p:spPr>
          <a:xfrm>
            <a:off x="6029115" y="1319337"/>
            <a:ext cx="1363799" cy="2400886"/>
          </a:xfrm>
          <a:prstGeom prst="rect">
            <a:avLst/>
          </a:prstGeom>
          <a:noFill/>
          <a:ln>
            <a:noFill/>
          </a:ln>
        </p:spPr>
      </p:pic>
      <p:sp>
        <p:nvSpPr>
          <p:cNvPr id="944" name="Google Shape;944;p85"/>
          <p:cNvSpPr txBox="1"/>
          <p:nvPr>
            <p:ph idx="1" type="body"/>
          </p:nvPr>
        </p:nvSpPr>
        <p:spPr>
          <a:xfrm>
            <a:off x="324000" y="759300"/>
            <a:ext cx="8424300" cy="69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Mid ka mid ah waxyaabahan, maxay tahay waxa aad u malaynaysaa in tiknoolajiyada casriga ahi ay u diiwaangelin karto ciyaartoyda iyo tababarayaasha?</a:t>
            </a:r>
            <a:endParaRPr/>
          </a:p>
        </p:txBody>
      </p:sp>
      <p:sp>
        <p:nvSpPr>
          <p:cNvPr id="945" name="Google Shape;945;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Diiwaangelinta iyo isticmaalka xogta (data)</a:t>
            </a:r>
            <a:endParaRPr/>
          </a:p>
        </p:txBody>
      </p:sp>
      <p:pic>
        <p:nvPicPr>
          <p:cNvPr id="946" name="Google Shape;946;p85"/>
          <p:cNvPicPr preferRelativeResize="0"/>
          <p:nvPr/>
        </p:nvPicPr>
        <p:blipFill>
          <a:blip r:embed="rId4">
            <a:alphaModFix/>
          </a:blip>
          <a:stretch>
            <a:fillRect/>
          </a:stretch>
        </p:blipFill>
        <p:spPr>
          <a:xfrm>
            <a:off x="7454547" y="1398575"/>
            <a:ext cx="1399803" cy="2076284"/>
          </a:xfrm>
          <a:prstGeom prst="rect">
            <a:avLst/>
          </a:prstGeom>
          <a:noFill/>
          <a:ln>
            <a:noFill/>
          </a:ln>
        </p:spPr>
      </p:pic>
      <p:sp>
        <p:nvSpPr>
          <p:cNvPr id="947" name="Google Shape;947;p85"/>
          <p:cNvSpPr txBox="1"/>
          <p:nvPr>
            <p:ph idx="1" type="body"/>
          </p:nvPr>
        </p:nvSpPr>
        <p:spPr>
          <a:xfrm>
            <a:off x="324000" y="1597500"/>
            <a:ext cx="16122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Waqtiga la qaatay</a:t>
            </a:r>
            <a:endParaRPr/>
          </a:p>
        </p:txBody>
      </p:sp>
      <p:sp>
        <p:nvSpPr>
          <p:cNvPr id="948" name="Google Shape;948;p85"/>
          <p:cNvSpPr txBox="1"/>
          <p:nvPr>
            <p:ph idx="1" type="body"/>
          </p:nvPr>
        </p:nvSpPr>
        <p:spPr>
          <a:xfrm>
            <a:off x="2887200" y="1597500"/>
            <a:ext cx="24780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Masaafada la soo maray</a:t>
            </a:r>
            <a:endParaRPr/>
          </a:p>
        </p:txBody>
      </p:sp>
      <p:sp>
        <p:nvSpPr>
          <p:cNvPr id="949" name="Google Shape;949;p85"/>
          <p:cNvSpPr txBox="1"/>
          <p:nvPr>
            <p:ph idx="1" type="body"/>
          </p:nvPr>
        </p:nvSpPr>
        <p:spPr>
          <a:xfrm>
            <a:off x="324000" y="2130900"/>
            <a:ext cx="21645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Xawaaraha (Speed)</a:t>
            </a:r>
            <a:endParaRPr/>
          </a:p>
        </p:txBody>
      </p:sp>
      <p:sp>
        <p:nvSpPr>
          <p:cNvPr id="950" name="Google Shape;950;p85"/>
          <p:cNvSpPr txBox="1"/>
          <p:nvPr>
            <p:ph idx="1" type="body"/>
          </p:nvPr>
        </p:nvSpPr>
        <p:spPr>
          <a:xfrm>
            <a:off x="2887199" y="2130900"/>
            <a:ext cx="29940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latin typeface="Lexend"/>
              </a:rPr>
              <a:t>Xawaaraha celceliska (Average speed)</a:t>
            </a:r>
            <a:endParaRPr/>
          </a:p>
        </p:txBody>
      </p:sp>
      <p:sp>
        <p:nvSpPr>
          <p:cNvPr id="951" name="Google Shape;951;p85"/>
          <p:cNvSpPr txBox="1"/>
          <p:nvPr>
            <p:ph idx="1" type="body"/>
          </p:nvPr>
        </p:nvSpPr>
        <p:spPr>
          <a:xfrm>
            <a:off x="324000" y="2664300"/>
            <a:ext cx="16122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Heerka garaaca wadnaha (Heart rate)</a:t>
            </a:r>
            <a:endParaRPr/>
          </a:p>
        </p:txBody>
      </p:sp>
      <p:sp>
        <p:nvSpPr>
          <p:cNvPr id="952" name="Google Shape;952;p85"/>
          <p:cNvSpPr txBox="1"/>
          <p:nvPr>
            <p:ph idx="1" type="body"/>
          </p:nvPr>
        </p:nvSpPr>
        <p:spPr>
          <a:xfrm>
            <a:off x="2887199" y="2664300"/>
            <a:ext cx="29940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latin typeface="Lexend"/>
              </a:rPr>
              <a:t>Heerka garaaca wadnaha ee celceliska (Average heart rate)</a:t>
            </a:r>
            <a:endParaRPr/>
          </a:p>
        </p:txBody>
      </p:sp>
      <p:sp>
        <p:nvSpPr>
          <p:cNvPr id="953" name="Google Shape;953;p85"/>
          <p:cNvSpPr txBox="1"/>
          <p:nvPr>
            <p:ph idx="1" type="body"/>
          </p:nvPr>
        </p:nvSpPr>
        <p:spPr>
          <a:xfrm>
            <a:off x="324000" y="3197700"/>
            <a:ext cx="25632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latin typeface="Lexend"/>
              </a:rPr>
              <a:t>Kaloriyada la gubay (Calories burnt)</a:t>
            </a:r>
            <a:endParaRPr/>
          </a:p>
        </p:txBody>
      </p:sp>
      <p:sp>
        <p:nvSpPr>
          <p:cNvPr id="954" name="Google Shape;954;p85"/>
          <p:cNvSpPr txBox="1"/>
          <p:nvPr>
            <p:ph idx="1" type="body"/>
          </p:nvPr>
        </p:nvSpPr>
        <p:spPr>
          <a:xfrm>
            <a:off x="2887199" y="3197700"/>
            <a:ext cx="29940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Wadarta saacadaha tababarka</a:t>
            </a:r>
            <a:endParaRPr/>
          </a:p>
        </p:txBody>
      </p:sp>
      <p:grpSp>
        <p:nvGrpSpPr>
          <p:cNvPr id="955" name="Google Shape;955;p85"/>
          <p:cNvGrpSpPr/>
          <p:nvPr/>
        </p:nvGrpSpPr>
        <p:grpSpPr>
          <a:xfrm>
            <a:off x="5532717" y="1562466"/>
            <a:ext cx="367150" cy="2000027"/>
            <a:chOff x="5532717" y="1562466"/>
            <a:chExt cx="367150" cy="2000027"/>
          </a:xfrm>
        </p:grpSpPr>
        <p:pic>
          <p:nvPicPr>
            <p:cNvPr id="956" name="Google Shape;956;p85"/>
            <p:cNvPicPr preferRelativeResize="0"/>
            <p:nvPr/>
          </p:nvPicPr>
          <p:blipFill>
            <a:blip r:embed="rId5">
              <a:alphaModFix/>
            </a:blip>
            <a:stretch>
              <a:fillRect/>
            </a:stretch>
          </p:blipFill>
          <p:spPr>
            <a:xfrm>
              <a:off x="5532717" y="1562466"/>
              <a:ext cx="367150" cy="388577"/>
            </a:xfrm>
            <a:prstGeom prst="rect">
              <a:avLst/>
            </a:prstGeom>
            <a:noFill/>
            <a:ln>
              <a:noFill/>
            </a:ln>
          </p:spPr>
        </p:pic>
        <p:pic>
          <p:nvPicPr>
            <p:cNvPr id="957" name="Google Shape;957;p85"/>
            <p:cNvPicPr preferRelativeResize="0"/>
            <p:nvPr/>
          </p:nvPicPr>
          <p:blipFill>
            <a:blip r:embed="rId5">
              <a:alphaModFix/>
            </a:blip>
            <a:stretch>
              <a:fillRect/>
            </a:stretch>
          </p:blipFill>
          <p:spPr>
            <a:xfrm>
              <a:off x="5532717" y="2099617"/>
              <a:ext cx="367150" cy="388577"/>
            </a:xfrm>
            <a:prstGeom prst="rect">
              <a:avLst/>
            </a:prstGeom>
            <a:noFill/>
            <a:ln>
              <a:noFill/>
            </a:ln>
          </p:spPr>
        </p:pic>
        <p:pic>
          <p:nvPicPr>
            <p:cNvPr id="958" name="Google Shape;958;p85"/>
            <p:cNvPicPr preferRelativeResize="0"/>
            <p:nvPr/>
          </p:nvPicPr>
          <p:blipFill>
            <a:blip r:embed="rId5">
              <a:alphaModFix/>
            </a:blip>
            <a:stretch>
              <a:fillRect/>
            </a:stretch>
          </p:blipFill>
          <p:spPr>
            <a:xfrm>
              <a:off x="5532717" y="2636767"/>
              <a:ext cx="367150" cy="388577"/>
            </a:xfrm>
            <a:prstGeom prst="rect">
              <a:avLst/>
            </a:prstGeom>
            <a:noFill/>
            <a:ln>
              <a:noFill/>
            </a:ln>
          </p:spPr>
        </p:pic>
        <p:pic>
          <p:nvPicPr>
            <p:cNvPr id="959" name="Google Shape;959;p85"/>
            <p:cNvPicPr preferRelativeResize="0"/>
            <p:nvPr/>
          </p:nvPicPr>
          <p:blipFill>
            <a:blip r:embed="rId5">
              <a:alphaModFix/>
            </a:blip>
            <a:stretch>
              <a:fillRect/>
            </a:stretch>
          </p:blipFill>
          <p:spPr>
            <a:xfrm>
              <a:off x="5532717" y="3173917"/>
              <a:ext cx="367150" cy="388577"/>
            </a:xfrm>
            <a:prstGeom prst="rect">
              <a:avLst/>
            </a:prstGeom>
            <a:noFill/>
            <a:ln>
              <a:noFill/>
            </a:ln>
          </p:spPr>
        </p:pic>
      </p:grpSp>
      <p:pic>
        <p:nvPicPr>
          <p:cNvPr id="960" name="Google Shape;960;p85"/>
          <p:cNvPicPr preferRelativeResize="0"/>
          <p:nvPr/>
        </p:nvPicPr>
        <p:blipFill>
          <a:blip r:embed="rId5">
            <a:alphaModFix/>
          </a:blip>
          <a:stretch>
            <a:fillRect/>
          </a:stretch>
        </p:blipFill>
        <p:spPr>
          <a:xfrm>
            <a:off x="2332317" y="1562466"/>
            <a:ext cx="367150" cy="388577"/>
          </a:xfrm>
          <a:prstGeom prst="rect">
            <a:avLst/>
          </a:prstGeom>
          <a:noFill/>
          <a:ln>
            <a:noFill/>
          </a:ln>
        </p:spPr>
      </p:pic>
      <p:pic>
        <p:nvPicPr>
          <p:cNvPr id="961" name="Google Shape;961;p85"/>
          <p:cNvPicPr preferRelativeResize="0"/>
          <p:nvPr/>
        </p:nvPicPr>
        <p:blipFill>
          <a:blip r:embed="rId5">
            <a:alphaModFix/>
          </a:blip>
          <a:stretch>
            <a:fillRect/>
          </a:stretch>
        </p:blipFill>
        <p:spPr>
          <a:xfrm>
            <a:off x="2332317" y="2099617"/>
            <a:ext cx="367150" cy="388577"/>
          </a:xfrm>
          <a:prstGeom prst="rect">
            <a:avLst/>
          </a:prstGeom>
          <a:noFill/>
          <a:ln>
            <a:noFill/>
          </a:ln>
        </p:spPr>
      </p:pic>
      <p:pic>
        <p:nvPicPr>
          <p:cNvPr id="962" name="Google Shape;962;p85"/>
          <p:cNvPicPr preferRelativeResize="0"/>
          <p:nvPr/>
        </p:nvPicPr>
        <p:blipFill>
          <a:blip r:embed="rId5">
            <a:alphaModFix/>
          </a:blip>
          <a:stretch>
            <a:fillRect/>
          </a:stretch>
        </p:blipFill>
        <p:spPr>
          <a:xfrm>
            <a:off x="2332317" y="2636767"/>
            <a:ext cx="367150" cy="388577"/>
          </a:xfrm>
          <a:prstGeom prst="rect">
            <a:avLst/>
          </a:prstGeom>
          <a:noFill/>
          <a:ln>
            <a:noFill/>
          </a:ln>
        </p:spPr>
      </p:pic>
      <p:pic>
        <p:nvPicPr>
          <p:cNvPr id="963" name="Google Shape;963;p85"/>
          <p:cNvPicPr preferRelativeResize="0"/>
          <p:nvPr/>
        </p:nvPicPr>
        <p:blipFill>
          <a:blip r:embed="rId5">
            <a:alphaModFix/>
          </a:blip>
          <a:stretch>
            <a:fillRect/>
          </a:stretch>
        </p:blipFill>
        <p:spPr>
          <a:xfrm>
            <a:off x="2332317" y="3173917"/>
            <a:ext cx="367150" cy="388577"/>
          </a:xfrm>
          <a:prstGeom prst="rect">
            <a:avLst/>
          </a:prstGeom>
          <a:noFill/>
          <a:ln>
            <a:noFill/>
          </a:ln>
        </p:spPr>
      </p:pic>
      <p:sp>
        <p:nvSpPr>
          <p:cNvPr id="964" name="Google Shape;964;p85"/>
          <p:cNvSpPr txBox="1"/>
          <p:nvPr>
            <p:ph idx="1" type="body"/>
          </p:nvPr>
        </p:nvSpPr>
        <p:spPr>
          <a:xfrm>
            <a:off x="324000" y="3731100"/>
            <a:ext cx="8424300" cy="69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Saacadaha caqliga leh (Smart-watches) / Talefoonnada caqliga leh (Smart-phones) waa kuwo caqli badan! Waxay siiyaan ciyaartoyda iyo tababarayaasha xog (data) badan oo kala duwan si ay u falanqeeyaan oo u horumariyaan waxqabadka.</a:t>
            </a:r>
            <a:r>
              <a:rPr lang="en-GB" sz="1100">
                <a:latin typeface="Lexend"/>
              </a:rPr>
              <a:t/>
            </a:r>
            <a:r>
              <a:rPr lang="en-GB" sz="1100">
                <a:solidFill>
                  <a:schemeClr val="accent4"/>
                </a:solidFill>
                <a:latin typeface="Lexend"/>
              </a:rPr>
              <a:t/>
            </a:r>
            <a:r>
              <a:rPr lang="en-GB" sz="11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pic>
        <p:nvPicPr>
          <p:cNvPr id="969" name="Google Shape;969;p86"/>
          <p:cNvPicPr preferRelativeResize="0"/>
          <p:nvPr/>
        </p:nvPicPr>
        <p:blipFill>
          <a:blip r:embed="rId3">
            <a:alphaModFix/>
          </a:blip>
          <a:stretch>
            <a:fillRect/>
          </a:stretch>
        </p:blipFill>
        <p:spPr>
          <a:xfrm>
            <a:off x="5612233" y="1319322"/>
            <a:ext cx="1704494" cy="3000676"/>
          </a:xfrm>
          <a:prstGeom prst="rect">
            <a:avLst/>
          </a:prstGeom>
          <a:noFill/>
          <a:ln>
            <a:noFill/>
          </a:ln>
        </p:spPr>
      </p:pic>
      <p:sp>
        <p:nvSpPr>
          <p:cNvPr id="970" name="Google Shape;970;p86"/>
          <p:cNvSpPr txBox="1"/>
          <p:nvPr>
            <p:ph idx="1" type="body"/>
          </p:nvPr>
        </p:nvSpPr>
        <p:spPr>
          <a:xfrm>
            <a:off x="324000" y="759300"/>
            <a:ext cx="8424300" cy="36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Ciyaaraha waxaan la kulannaa halbeegyo (units) aan horay u arag.</a:t>
            </a:r>
            <a:endParaRPr/>
          </a:p>
        </p:txBody>
      </p:sp>
      <p:sp>
        <p:nvSpPr>
          <p:cNvPr id="971" name="Google Shape;971;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Diiwaangelinta iyo isticmaalka xogta (data)</a:t>
            </a:r>
            <a:endParaRPr/>
          </a:p>
        </p:txBody>
      </p:sp>
      <p:sp>
        <p:nvSpPr>
          <p:cNvPr id="972" name="Google Shape;972;p86"/>
          <p:cNvSpPr txBox="1"/>
          <p:nvPr>
            <p:ph idx="1" type="body"/>
          </p:nvPr>
        </p:nvSpPr>
        <p:spPr>
          <a:xfrm>
            <a:off x="324000" y="1597500"/>
            <a:ext cx="3821700" cy="36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Kcal waa soo gaabinta kilokalori (kilocalories).</a:t>
            </a:r>
            <a:r>
              <a:rPr lang="en-GB" sz="1800">
                <a:latin typeface="Lexend"/>
              </a:rPr>
              <a:t/>
            </a:r>
            <a:endParaRPr/>
          </a:p>
        </p:txBody>
      </p:sp>
      <p:sp>
        <p:nvSpPr>
          <p:cNvPr id="973" name="Google Shape;973;p86"/>
          <p:cNvSpPr txBox="1"/>
          <p:nvPr>
            <p:ph idx="1" type="body"/>
          </p:nvPr>
        </p:nvSpPr>
        <p:spPr>
          <a:xfrm>
            <a:off x="324000" y="2130900"/>
            <a:ext cx="5121900" cy="1488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Kalori (calorie) waa halbeeg (unit) tamar (energy) ah oo aan ka helno cuntada iyo cabitaanka. Dhalinyaradu waxay gubaan inta u dhaxaysa 1600 iyo 2400 maalin kasta.</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a:p>
        </p:txBody>
      </p:sp>
      <p:sp>
        <p:nvSpPr>
          <p:cNvPr id="974" name="Google Shape;974;p86"/>
          <p:cNvSpPr/>
          <p:nvPr/>
        </p:nvSpPr>
        <p:spPr>
          <a:xfrm>
            <a:off x="5846765" y="3100988"/>
            <a:ext cx="1193700" cy="517800"/>
          </a:xfrm>
          <a:prstGeom prst="roundRect">
            <a:avLst>
              <a:gd fmla="val 16667" name="adj"/>
            </a:avLst>
          </a:prstGeom>
          <a:noFill/>
          <a:ln cap="flat" cmpd="sng" w="38100">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975" name="Google Shape;975;p86"/>
          <p:cNvPicPr preferRelativeResize="0"/>
          <p:nvPr/>
        </p:nvPicPr>
        <p:blipFill>
          <a:blip r:embed="rId6">
            <a:alphaModFix/>
          </a:blip>
          <a:stretch>
            <a:fillRect/>
          </a:stretch>
        </p:blipFill>
        <p:spPr>
          <a:xfrm>
            <a:off x="7764264" y="1326141"/>
            <a:ext cx="901142" cy="999679"/>
          </a:xfrm>
          <a:prstGeom prst="rect">
            <a:avLst/>
          </a:prstGeom>
          <a:noFill/>
          <a:ln>
            <a:noFill/>
          </a:ln>
        </p:spPr>
      </p:pic>
      <p:sp>
        <p:nvSpPr>
          <p:cNvPr id="976" name="Google Shape;976;p86"/>
          <p:cNvSpPr txBox="1"/>
          <p:nvPr/>
        </p:nvSpPr>
        <p:spPr>
          <a:xfrm>
            <a:off x="7335732" y="2349733"/>
            <a:ext cx="15606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Suad ciyaar jecel</a:t>
            </a:r>
            <a:endParaRPr sz="1800">
              <a:latin typeface="Lexend"/>
              <a:ea typeface="Lexend"/>
              <a:cs typeface="Lexend"/>
              <a:sym typeface="Lexend"/>
            </a:endParaRPr>
          </a:p>
        </p:txBody>
      </p:sp>
      <p:sp>
        <p:nvSpPr>
          <p:cNvPr id="977" name="Google Shape;977;p86"/>
          <p:cNvSpPr txBox="1"/>
          <p:nvPr>
            <p:ph idx="1" type="body"/>
          </p:nvPr>
        </p:nvSpPr>
        <p:spPr>
          <a:xfrm>
            <a:off x="324000" y="3784287"/>
            <a:ext cx="5288100" cy="76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Suad waxay ku tababartaa xoojin (intensity) sare saddex jeer ama ka badan usbuucii, waxayna ku xisaabtaa kaloriyadaas dheeraadka ah ee ay u baahan tahay cuntadeeda.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1" name="Shape 981"/>
        <p:cNvGrpSpPr/>
        <p:nvPr/>
      </p:nvGrpSpPr>
      <p:grpSpPr>
        <a:xfrm>
          <a:off x="0" y="0"/>
          <a:ext cx="0" cy="0"/>
          <a:chOff x="0" y="0"/>
          <a:chExt cx="0" cy="0"/>
        </a:xfrm>
      </p:grpSpPr>
      <p:pic>
        <p:nvPicPr>
          <p:cNvPr id="982" name="Google Shape;982;p87"/>
          <p:cNvPicPr preferRelativeResize="0"/>
          <p:nvPr/>
        </p:nvPicPr>
        <p:blipFill>
          <a:blip r:embed="rId3">
            <a:alphaModFix/>
          </a:blip>
          <a:stretch>
            <a:fillRect/>
          </a:stretch>
        </p:blipFill>
        <p:spPr>
          <a:xfrm>
            <a:off x="5612233" y="1319322"/>
            <a:ext cx="1704494" cy="3000676"/>
          </a:xfrm>
          <a:prstGeom prst="rect">
            <a:avLst/>
          </a:prstGeom>
          <a:noFill/>
          <a:ln>
            <a:noFill/>
          </a:ln>
        </p:spPr>
      </p:pic>
      <p:sp>
        <p:nvSpPr>
          <p:cNvPr id="983" name="Google Shape;983;p87"/>
          <p:cNvSpPr txBox="1"/>
          <p:nvPr>
            <p:ph idx="1" type="body"/>
          </p:nvPr>
        </p:nvSpPr>
        <p:spPr>
          <a:xfrm>
            <a:off x="324000" y="759300"/>
            <a:ext cx="8424300" cy="36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Ciyaaraha waxaan la kulannaa halbeegyo (units) aan horay u arag.</a:t>
            </a:r>
            <a:endParaRPr/>
          </a:p>
        </p:txBody>
      </p:sp>
      <p:sp>
        <p:nvSpPr>
          <p:cNvPr id="984" name="Google Shape;984;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Diiwaangelinta iyo isticmaalka xogta (data)</a:t>
            </a:r>
            <a:endParaRPr/>
          </a:p>
        </p:txBody>
      </p:sp>
      <p:sp>
        <p:nvSpPr>
          <p:cNvPr id="985" name="Google Shape;985;p87"/>
          <p:cNvSpPr txBox="1"/>
          <p:nvPr>
            <p:ph idx="1" type="body"/>
          </p:nvPr>
        </p:nvSpPr>
        <p:spPr>
          <a:xfrm>
            <a:off x="324000" y="1597500"/>
            <a:ext cx="4840800" cy="36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ea typeface="Times New Roman"/>
                <a:cs typeface="Times New Roman"/>
                <a:sym typeface="Times New Roman"/>
              </a:rPr>
              <a:t>b.p.m. waxay u taagan tahay 'Beats per minute' ( garaac daqiiqaddii)</a:t>
            </a:r>
            <a:r>
              <a:rPr lang="en-GB" sz="1400">
                <a:latin typeface="Lexend"/>
              </a:rPr>
              <a:t/>
            </a:r>
            <a:endParaRPr/>
          </a:p>
        </p:txBody>
      </p:sp>
      <p:sp>
        <p:nvSpPr>
          <p:cNvPr id="986" name="Google Shape;986;p87"/>
          <p:cNvSpPr txBox="1"/>
          <p:nvPr>
            <p:ph idx="1" type="body"/>
          </p:nvPr>
        </p:nvSpPr>
        <p:spPr>
          <a:xfrm>
            <a:off x="324000" y="3045300"/>
            <a:ext cx="4500000" cy="77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Dhalinyarada iyo dadka waaweyn waxay leeyihiin b.p.m. nasasho ah oo u dhaxaysa 60 ilaa 100</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r>
              <a:rPr lang="en-GB" sz="1400">
                <a:latin typeface="Lexend"/>
                <a:ea typeface="Times New Roman"/>
                <a:cs typeface="Times New Roman"/>
                <a:sym typeface="Times New Roman"/>
              </a:rPr>
              <a:t/>
            </a:r>
            <a:endParaRPr/>
          </a:p>
        </p:txBody>
      </p:sp>
      <p:sp>
        <p:nvSpPr>
          <p:cNvPr id="987" name="Google Shape;987;p87"/>
          <p:cNvSpPr/>
          <p:nvPr/>
        </p:nvSpPr>
        <p:spPr>
          <a:xfrm>
            <a:off x="5986625" y="2491400"/>
            <a:ext cx="1122900" cy="517800"/>
          </a:xfrm>
          <a:prstGeom prst="roundRect">
            <a:avLst>
              <a:gd fmla="val 16667" name="adj"/>
            </a:avLst>
          </a:prstGeom>
          <a:noFill/>
          <a:ln cap="flat" cmpd="sng" w="38100">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988" name="Google Shape;988;p87"/>
          <p:cNvPicPr preferRelativeResize="0"/>
          <p:nvPr/>
        </p:nvPicPr>
        <p:blipFill>
          <a:blip r:embed="rId6">
            <a:alphaModFix/>
          </a:blip>
          <a:stretch>
            <a:fillRect/>
          </a:stretch>
        </p:blipFill>
        <p:spPr>
          <a:xfrm>
            <a:off x="7764264" y="1326141"/>
            <a:ext cx="901142" cy="999679"/>
          </a:xfrm>
          <a:prstGeom prst="rect">
            <a:avLst/>
          </a:prstGeom>
          <a:noFill/>
          <a:ln>
            <a:noFill/>
          </a:ln>
        </p:spPr>
      </p:pic>
      <p:sp>
        <p:nvSpPr>
          <p:cNvPr id="989" name="Google Shape;989;p87"/>
          <p:cNvSpPr txBox="1"/>
          <p:nvPr/>
        </p:nvSpPr>
        <p:spPr>
          <a:xfrm>
            <a:off x="7335732" y="2349733"/>
            <a:ext cx="15606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Suad ciyaar jecel</a:t>
            </a:r>
            <a:endParaRPr sz="1800">
              <a:latin typeface="Lexend"/>
              <a:ea typeface="Lexend"/>
              <a:cs typeface="Lexend"/>
              <a:sym typeface="Lexend"/>
            </a:endParaRPr>
          </a:p>
        </p:txBody>
      </p:sp>
      <p:sp>
        <p:nvSpPr>
          <p:cNvPr id="990" name="Google Shape;990;p87"/>
          <p:cNvSpPr txBox="1"/>
          <p:nvPr>
            <p:ph idx="1" type="body"/>
          </p:nvPr>
        </p:nvSpPr>
        <p:spPr>
          <a:xfrm>
            <a:off x="324000" y="2130900"/>
            <a:ext cx="5121900" cy="705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Tani waa tirada jeer ee uu wadnahaagu ku garaaco hal daqiiqo.</a:t>
            </a:r>
            <a:endParaRPr/>
          </a:p>
        </p:txBody>
      </p:sp>
      <p:sp>
        <p:nvSpPr>
          <p:cNvPr id="991" name="Google Shape;991;p87"/>
          <p:cNvSpPr txBox="1"/>
          <p:nvPr>
            <p:ph idx="1" type="body"/>
          </p:nvPr>
        </p:nvSpPr>
        <p:spPr>
          <a:xfrm>
            <a:off x="324000" y="4035900"/>
            <a:ext cx="8079000" cy="771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Inta lagu jiro jimicsiga b.p.m. wuu kordhaa</a:t>
            </a:r>
            <a:r>
              <a:rPr lang="en-GB" sz="1400">
                <a:latin typeface="Lexend"/>
              </a:rPr>
              <a:t/>
            </a:r>
            <a:r>
              <a:rPr lang="en-GB" sz="1400">
                <a:latin typeface="Lexend"/>
                <a:ea typeface="Times New Roman"/>
                <a:cs typeface="Times New Roman"/>
                <a:sym typeface="Times New Roman"/>
              </a:rPr>
              <a:t/>
            </a:r>
            <a:r>
              <a:rPr lang="en-GB" sz="1400">
                <a:latin typeface="Lexend"/>
              </a:rPr>
              <a:t/>
            </a:r>
            <a:endParaRPr/>
          </a:p>
          <a:p>
            <a:pPr indent="0" lvl="0" marL="0" rtl="0" algn="l">
              <a:spcBef>
                <a:spcPts val="0"/>
              </a:spcBef>
              <a:spcAft>
                <a:spcPts val="0"/>
              </a:spcAft>
              <a:buNone/>
              <a:defRPr/>
            </a:pPr>
            <a:r>
              <a:rPr lang="en-GB" sz="1100">
                <a:latin typeface="Lexend"/>
              </a:rPr>
              <a:t>sida wadnahaagu u shaqeeyo si adag si uu helo oksijiin (oxygen) muruqyadaada.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pic>
        <p:nvPicPr>
          <p:cNvPr id="996" name="Google Shape;996;p88"/>
          <p:cNvPicPr preferRelativeResize="0"/>
          <p:nvPr/>
        </p:nvPicPr>
        <p:blipFill>
          <a:blip r:embed="rId3">
            <a:alphaModFix/>
          </a:blip>
          <a:stretch>
            <a:fillRect/>
          </a:stretch>
        </p:blipFill>
        <p:spPr>
          <a:xfrm>
            <a:off x="1493375" y="1617965"/>
            <a:ext cx="4590874" cy="2869299"/>
          </a:xfrm>
          <a:prstGeom prst="rect">
            <a:avLst/>
          </a:prstGeom>
          <a:noFill/>
          <a:ln>
            <a:noFill/>
          </a:ln>
        </p:spPr>
      </p:pic>
      <p:sp>
        <p:nvSpPr>
          <p:cNvPr id="997" name="Google Shape;997;p88"/>
          <p:cNvSpPr txBox="1"/>
          <p:nvPr>
            <p:ph idx="1" type="body"/>
          </p:nvPr>
        </p:nvSpPr>
        <p:spPr>
          <a:xfrm>
            <a:off x="324000" y="759300"/>
            <a:ext cx="8496000" cy="36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Tababare Lucas wuxuu isticmaalayaa app diiwaangelisay oo garaaf u sameysay wadnaha Sofia inta lagu jiro tababarka.</a:t>
            </a:r>
            <a:endParaRPr sz="2000"/>
          </a:p>
        </p:txBody>
      </p:sp>
      <p:sp>
        <p:nvSpPr>
          <p:cNvPr id="998" name="Google Shape;998;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Recording and using data</a:t>
            </a:r>
            <a:endParaRPr/>
          </a:p>
        </p:txBody>
      </p:sp>
      <p:pic>
        <p:nvPicPr>
          <p:cNvPr id="999" name="Google Shape;999;p88"/>
          <p:cNvPicPr preferRelativeResize="0"/>
          <p:nvPr/>
        </p:nvPicPr>
        <p:blipFill>
          <a:blip r:embed="rId6">
            <a:alphaModFix/>
          </a:blip>
          <a:stretch>
            <a:fillRect/>
          </a:stretch>
        </p:blipFill>
        <p:spPr>
          <a:xfrm>
            <a:off x="323159" y="1709600"/>
            <a:ext cx="799345" cy="897261"/>
          </a:xfrm>
          <a:prstGeom prst="rect">
            <a:avLst/>
          </a:prstGeom>
          <a:noFill/>
          <a:ln>
            <a:noFill/>
          </a:ln>
        </p:spPr>
      </p:pic>
      <p:pic>
        <p:nvPicPr>
          <p:cNvPr id="1000" name="Google Shape;1000;p88"/>
          <p:cNvPicPr preferRelativeResize="0"/>
          <p:nvPr/>
        </p:nvPicPr>
        <p:blipFill>
          <a:blip r:embed="rId5">
            <a:alphaModFix/>
          </a:blip>
          <a:stretch>
            <a:fillRect/>
          </a:stretch>
        </p:blipFill>
        <p:spPr>
          <a:xfrm flipH="1">
            <a:off x="322499" y="2768156"/>
            <a:ext cx="808800" cy="897244"/>
          </a:xfrm>
          <a:prstGeom prst="rect">
            <a:avLst/>
          </a:prstGeom>
          <a:noFill/>
          <a:ln>
            <a:noFill/>
          </a:ln>
        </p:spPr>
      </p:pic>
      <p:sp>
        <p:nvSpPr>
          <p:cNvPr id="1001" name="Google Shape;1001;p88"/>
          <p:cNvSpPr txBox="1"/>
          <p:nvPr>
            <p:ph idx="1" type="body"/>
          </p:nvPr>
        </p:nvSpPr>
        <p:spPr>
          <a:xfrm>
            <a:off x="6207900" y="1562573"/>
            <a:ext cx="2505000" cy="1009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Goormaad u maleyneysaa in Sofia ay shaqeysay xoog sare?</a:t>
            </a:r>
            <a:endParaRPr sz="2000"/>
          </a:p>
        </p:txBody>
      </p:sp>
      <p:sp>
        <p:nvSpPr>
          <p:cNvPr id="1002" name="Google Shape;1002;p88"/>
          <p:cNvSpPr txBox="1"/>
          <p:nvPr>
            <p:ph idx="1" type="body"/>
          </p:nvPr>
        </p:nvSpPr>
        <p:spPr>
          <a:xfrm>
            <a:off x="1761362" y="2476995"/>
            <a:ext cx="1325700" cy="313500"/>
          </a:xfrm>
          <a:prstGeom prst="rect">
            <a:avLst/>
          </a:prstGeom>
          <a:solidFill>
            <a:schemeClr val="lt1"/>
          </a:solidFill>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Warming up</a:t>
            </a:r>
            <a:endParaRPr sz="2000">
              <a:latin typeface="Kalam"/>
              <a:ea typeface="Kalam"/>
              <a:cs typeface="Kalam"/>
              <a:sym typeface="Kalam"/>
            </a:endParaRPr>
          </a:p>
        </p:txBody>
      </p:sp>
      <p:sp>
        <p:nvSpPr>
          <p:cNvPr id="1003" name="Google Shape;1003;p88"/>
          <p:cNvSpPr txBox="1"/>
          <p:nvPr>
            <p:ph idx="1" type="body"/>
          </p:nvPr>
        </p:nvSpPr>
        <p:spPr>
          <a:xfrm>
            <a:off x="4705791" y="4476862"/>
            <a:ext cx="1460400" cy="3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ea typeface="Times New Roman"/>
                <a:cs typeface="Times New Roman"/>
                <a:sym typeface="Times New Roman"/>
              </a:rPr>
              <a:t>Time (minutes)</a:t>
            </a:r>
            <a:endParaRPr sz="1600">
              <a:latin typeface="Kalam"/>
              <a:ea typeface="Kalam"/>
              <a:cs typeface="Kalam"/>
              <a:sym typeface="Kalam"/>
            </a:endParaRPr>
          </a:p>
        </p:txBody>
      </p:sp>
      <p:sp>
        <p:nvSpPr>
          <p:cNvPr id="1004" name="Google Shape;1004;p88"/>
          <p:cNvSpPr txBox="1"/>
          <p:nvPr>
            <p:ph idx="1" type="body"/>
          </p:nvPr>
        </p:nvSpPr>
        <p:spPr>
          <a:xfrm rot="-5400000">
            <a:off x="1006509" y="1699130"/>
            <a:ext cx="659100" cy="3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ea typeface="Times New Roman"/>
                <a:cs typeface="Times New Roman"/>
                <a:sym typeface="Times New Roman"/>
              </a:rPr>
              <a:t>b.p.m.</a:t>
            </a:r>
            <a:endParaRPr sz="1600">
              <a:latin typeface="Kalam"/>
              <a:ea typeface="Kalam"/>
              <a:cs typeface="Kalam"/>
              <a:sym typeface="Kalam"/>
            </a:endParaRPr>
          </a:p>
        </p:txBody>
      </p:sp>
      <p:sp>
        <p:nvSpPr>
          <p:cNvPr id="1005" name="Google Shape;1005;p88"/>
          <p:cNvSpPr txBox="1"/>
          <p:nvPr>
            <p:ph idx="1" type="body"/>
          </p:nvPr>
        </p:nvSpPr>
        <p:spPr>
          <a:xfrm>
            <a:off x="6207900" y="3075075"/>
            <a:ext cx="2643900" cy="65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Goormaad u maleyneysaa in Sofia ay fidsanaysay?</a:t>
            </a:r>
            <a:endParaRPr sz="2000"/>
          </a:p>
        </p:txBody>
      </p:sp>
      <p:sp>
        <p:nvSpPr>
          <p:cNvPr id="1006" name="Google Shape;1006;p88"/>
          <p:cNvSpPr txBox="1"/>
          <p:nvPr>
            <p:ph idx="1" type="body"/>
          </p:nvPr>
        </p:nvSpPr>
        <p:spPr>
          <a:xfrm>
            <a:off x="2751948" y="1749525"/>
            <a:ext cx="1520100" cy="313500"/>
          </a:xfrm>
          <a:prstGeom prst="rect">
            <a:avLst/>
          </a:prstGeom>
          <a:solidFill>
            <a:schemeClr val="lt1"/>
          </a:solidFill>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High intensity</a:t>
            </a:r>
            <a:endParaRPr sz="2000">
              <a:latin typeface="Kalam"/>
              <a:ea typeface="Kalam"/>
              <a:cs typeface="Kalam"/>
              <a:sym typeface="Kalam"/>
            </a:endParaRPr>
          </a:p>
        </p:txBody>
      </p:sp>
      <p:sp>
        <p:nvSpPr>
          <p:cNvPr id="1007" name="Google Shape;1007;p88"/>
          <p:cNvSpPr txBox="1"/>
          <p:nvPr>
            <p:ph idx="1" type="body"/>
          </p:nvPr>
        </p:nvSpPr>
        <p:spPr>
          <a:xfrm>
            <a:off x="4321975" y="3696200"/>
            <a:ext cx="1140900" cy="313500"/>
          </a:xfrm>
          <a:prstGeom prst="rect">
            <a:avLst/>
          </a:prstGeom>
          <a:solidFill>
            <a:schemeClr val="lt1"/>
          </a:solidFill>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Stretch</a:t>
            </a:r>
            <a:r>
              <a:rPr lang="en-GB" sz="1100">
                <a:latin typeface="Kalam"/>
                <a:ea typeface="Kalam"/>
                <a:cs typeface="Kalam"/>
                <a:sym typeface="Kalam"/>
              </a:rPr>
              <a:t>ing</a:t>
            </a:r>
            <a:endParaRPr sz="2000">
              <a:latin typeface="Kalam"/>
              <a:ea typeface="Kalam"/>
              <a:cs typeface="Kalam"/>
              <a:sym typeface="Kalam"/>
            </a:endParaRPr>
          </a:p>
        </p:txBody>
      </p:sp>
      <p:sp>
        <p:nvSpPr>
          <p:cNvPr id="1008" name="Google Shape;1008;p88"/>
          <p:cNvSpPr txBox="1"/>
          <p:nvPr>
            <p:ph idx="1" type="body"/>
          </p:nvPr>
        </p:nvSpPr>
        <p:spPr>
          <a:xfrm>
            <a:off x="4626775" y="1738018"/>
            <a:ext cx="1520100" cy="313500"/>
          </a:xfrm>
          <a:prstGeom prst="rect">
            <a:avLst/>
          </a:prstGeom>
          <a:solidFill>
            <a:schemeClr val="lt1"/>
          </a:solidFill>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High intensity</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2" name="Shape 1012"/>
        <p:cNvGrpSpPr/>
        <p:nvPr/>
      </p:nvGrpSpPr>
      <p:grpSpPr>
        <a:xfrm>
          <a:off x="0" y="0"/>
          <a:ext cx="0" cy="0"/>
          <a:chOff x="0" y="0"/>
          <a:chExt cx="0" cy="0"/>
        </a:xfrm>
      </p:grpSpPr>
      <p:pic>
        <p:nvPicPr>
          <p:cNvPr id="1013" name="Google Shape;1013;p89"/>
          <p:cNvPicPr preferRelativeResize="0"/>
          <p:nvPr/>
        </p:nvPicPr>
        <p:blipFill>
          <a:blip r:embed="rId3">
            <a:alphaModFix/>
          </a:blip>
          <a:stretch>
            <a:fillRect/>
          </a:stretch>
        </p:blipFill>
        <p:spPr>
          <a:xfrm>
            <a:off x="5379964" y="1289775"/>
            <a:ext cx="3419254" cy="2137030"/>
          </a:xfrm>
          <a:prstGeom prst="rect">
            <a:avLst/>
          </a:prstGeom>
          <a:noFill/>
          <a:ln>
            <a:noFill/>
          </a:ln>
        </p:spPr>
      </p:pic>
      <p:sp>
        <p:nvSpPr>
          <p:cNvPr id="1014" name="Google Shape;1014;p89"/>
          <p:cNvSpPr txBox="1"/>
          <p:nvPr>
            <p:ph idx="1" type="body"/>
          </p:nvPr>
        </p:nvSpPr>
        <p:spPr>
          <a:xfrm>
            <a:off x="324000" y="759300"/>
            <a:ext cx="8237700" cy="659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Wadnaha Sofia wuxuu ahaa ugu yaraan 60 b.p.m. iyo ugu badnaan 165 b.p.m. inta lagu jiro tababarka.</a:t>
            </a:r>
            <a:r>
              <a:rPr lang="en-GB">
                <a:latin typeface="Lexend"/>
                <a:ea typeface="Times New Roman"/>
                <a:cs typeface="Times New Roman"/>
                <a:sym typeface="Times New Roman"/>
              </a:rPr>
              <a:t/>
            </a:r>
            <a:r>
              <a:rPr lang="en-GB" sz="1800">
                <a:latin typeface="Lexend"/>
              </a:rPr>
              <a:t/>
            </a:r>
            <a:r>
              <a:rPr lang="en-GB" sz="1800">
                <a:latin typeface="Lexend"/>
              </a:rPr>
              <a:t/>
            </a:r>
            <a:r>
              <a:rPr lang="en-GB">
                <a:latin typeface="Lexend"/>
                <a:ea typeface="Times New Roman"/>
                <a:cs typeface="Times New Roman"/>
                <a:sym typeface="Times New Roman"/>
              </a:rPr>
              <a:t/>
            </a:r>
            <a:r>
              <a:rPr lang="en-GB" sz="1800">
                <a:latin typeface="Lexend"/>
              </a:rPr>
              <a:t/>
            </a:r>
            <a:endParaRPr sz="2000"/>
          </a:p>
          <a:p>
            <a:pPr indent="0" lvl="0" marL="0" rtl="0" algn="l">
              <a:spcBef>
                <a:spcPts val="0"/>
              </a:spcBef>
              <a:spcAft>
                <a:spcPts val="0"/>
              </a:spcAft>
              <a:buNone/>
            </a:pPr>
            <a:r>
              <a:rPr lang="en-GB" sz="1800">
                <a:latin typeface="Lexend"/>
              </a:rPr>
              <a:t>Aan eegno haddii taasi caadi tahay.</a:t>
            </a:r>
            <a:endParaRPr sz="2000"/>
          </a:p>
        </p:txBody>
      </p:sp>
      <p:sp>
        <p:nvSpPr>
          <p:cNvPr id="1015" name="Google Shape;1015;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Recording and using data</a:t>
            </a:r>
            <a:endParaRPr/>
          </a:p>
        </p:txBody>
      </p:sp>
      <p:pic>
        <p:nvPicPr>
          <p:cNvPr id="1016" name="Google Shape;1016;p89"/>
          <p:cNvPicPr preferRelativeResize="0"/>
          <p:nvPr/>
        </p:nvPicPr>
        <p:blipFill>
          <a:blip r:embed="rId4">
            <a:alphaModFix/>
          </a:blip>
          <a:stretch>
            <a:fillRect/>
          </a:stretch>
        </p:blipFill>
        <p:spPr>
          <a:xfrm flipH="1">
            <a:off x="4090819" y="1244156"/>
            <a:ext cx="808800" cy="897244"/>
          </a:xfrm>
          <a:prstGeom prst="rect">
            <a:avLst/>
          </a:prstGeom>
          <a:noFill/>
          <a:ln>
            <a:noFill/>
          </a:ln>
        </p:spPr>
      </p:pic>
      <p:sp>
        <p:nvSpPr>
          <p:cNvPr id="1017" name="Google Shape;1017;p89"/>
          <p:cNvSpPr txBox="1"/>
          <p:nvPr>
            <p:ph idx="1" type="body"/>
          </p:nvPr>
        </p:nvSpPr>
        <p:spPr>
          <a:xfrm>
            <a:off x="7943613" y="3419050"/>
            <a:ext cx="879300" cy="499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ea typeface="Times New Roman"/>
                <a:cs typeface="Times New Roman"/>
                <a:sym typeface="Times New Roman"/>
              </a:rPr>
              <a:t>Time (minutes)</a:t>
            </a:r>
            <a:endParaRPr sz="1600">
              <a:latin typeface="Kalam"/>
              <a:ea typeface="Kalam"/>
              <a:cs typeface="Kalam"/>
              <a:sym typeface="Kalam"/>
            </a:endParaRPr>
          </a:p>
        </p:txBody>
      </p:sp>
      <p:sp>
        <p:nvSpPr>
          <p:cNvPr id="1018" name="Google Shape;1018;p89"/>
          <p:cNvSpPr txBox="1"/>
          <p:nvPr>
            <p:ph idx="1" type="body"/>
          </p:nvPr>
        </p:nvSpPr>
        <p:spPr>
          <a:xfrm rot="-5400000">
            <a:off x="4827620" y="1440765"/>
            <a:ext cx="625800" cy="233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ea typeface="Times New Roman"/>
                <a:cs typeface="Times New Roman"/>
                <a:sym typeface="Times New Roman"/>
              </a:rPr>
              <a:t>b.p.m.</a:t>
            </a:r>
            <a:endParaRPr sz="1600">
              <a:latin typeface="Kalam"/>
              <a:ea typeface="Kalam"/>
              <a:cs typeface="Kalam"/>
              <a:sym typeface="Kalam"/>
            </a:endParaRPr>
          </a:p>
        </p:txBody>
      </p:sp>
      <p:sp>
        <p:nvSpPr>
          <p:cNvPr id="1019" name="Google Shape;1019;p89"/>
          <p:cNvSpPr txBox="1"/>
          <p:nvPr>
            <p:ph idx="1" type="body"/>
          </p:nvPr>
        </p:nvSpPr>
        <p:spPr>
          <a:xfrm>
            <a:off x="324000" y="2207100"/>
            <a:ext cx="4899300" cy="1343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Dhallinyarada iyo dadka waaweyn waxay leeyihiin wadnaha nasashada inta u dhaxaysa 60 iyo 100 b.p.m. Ciyaartoydu waxay u janjeeraan dhanka hoose ee miisaankaas iyagoo wadnaha hooseeya.</a:t>
            </a:r>
            <a:r>
              <a:rPr lang="en-GB" sz="1800">
                <a:latin typeface="Lexend"/>
              </a:rPr>
              <a:t/>
            </a:r>
            <a:r>
              <a:rPr lang="en-GB">
                <a:latin typeface="Lexend"/>
                <a:ea typeface="Times New Roman"/>
                <a:cs typeface="Times New Roman"/>
                <a:sym typeface="Times New Roman"/>
              </a:rPr>
              <a:t/>
            </a:r>
            <a:r>
              <a:rPr lang="en-GB" sz="1800">
                <a:latin typeface="Lexend"/>
              </a:rPr>
              <a:t/>
            </a:r>
            <a:r>
              <a:rPr lang="en-GB">
                <a:latin typeface="Lexend"/>
                <a:ea typeface="Times New Roman"/>
                <a:cs typeface="Times New Roman"/>
                <a:sym typeface="Times New Roman"/>
              </a:rPr>
              <a:t/>
            </a:r>
            <a:r>
              <a:rPr lang="en-GB" sz="1800">
                <a:latin typeface="Lexend"/>
              </a:rPr>
              <a:t/>
            </a:r>
            <a:endParaRPr sz="2000"/>
          </a:p>
        </p:txBody>
      </p:sp>
      <p:sp>
        <p:nvSpPr>
          <p:cNvPr id="1020" name="Google Shape;1020;p89"/>
          <p:cNvSpPr txBox="1"/>
          <p:nvPr>
            <p:ph idx="1" type="body"/>
          </p:nvPr>
        </p:nvSpPr>
        <p:spPr>
          <a:xfrm>
            <a:off x="324000" y="3807300"/>
            <a:ext cx="6076800" cy="62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Inta lagu jiro jimicsiga wadnahaagu wuu kici doonaa.</a:t>
            </a:r>
            <a:r>
              <a:rPr lang="en-GB" sz="1800">
                <a:latin typeface="Lexend"/>
              </a:rPr>
              <a:t/>
            </a:r>
            <a:r>
              <a:rPr lang="en-GB" sz="1800">
                <a:latin typeface="Lexend"/>
              </a:rPr>
              <a:t/>
            </a:r>
            <a:endParaRPr sz="2000"/>
          </a:p>
          <a:p>
            <a:pPr indent="0" lvl="0" marL="0" rtl="0" algn="l">
              <a:spcBef>
                <a:spcPts val="0"/>
              </a:spcBef>
              <a:spcAft>
                <a:spcPts val="0"/>
              </a:spcAft>
              <a:buNone/>
            </a:pPr>
            <a:r>
              <a:rPr lang="en-GB" sz="1800">
                <a:latin typeface="Lexend"/>
              </a:rPr>
              <a:t>Laakiin, maxaan u hiigsanaynaa?</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4" name="Shape 1024"/>
        <p:cNvGrpSpPr/>
        <p:nvPr/>
      </p:nvGrpSpPr>
      <p:grpSpPr>
        <a:xfrm>
          <a:off x="0" y="0"/>
          <a:ext cx="0" cy="0"/>
          <a:chOff x="0" y="0"/>
          <a:chExt cx="0" cy="0"/>
        </a:xfrm>
      </p:grpSpPr>
      <p:sp>
        <p:nvSpPr>
          <p:cNvPr id="1025" name="Google Shape;1025;p90"/>
          <p:cNvSpPr txBox="1"/>
          <p:nvPr>
            <p:ph idx="1" type="body"/>
          </p:nvPr>
        </p:nvSpPr>
        <p:spPr>
          <a:xfrm>
            <a:off x="324000" y="759300"/>
            <a:ext cx="8496000" cy="659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Si loo ilaaliyo wadnaha caafimaadka qaba waxaa muhiim ah inaad kor u qaaddo wadnahaaga si joogta ah iyada oo loo marayo jimicsi. Waxaa jira xisaabinta wadnaha bartilmaameedka.</a:t>
            </a:r>
            <a:r>
              <a:rPr lang="en-GB" sz="1100">
                <a:latin typeface="Lexend"/>
              </a:rPr>
              <a:t/>
            </a:r>
            <a:endParaRPr sz="1900"/>
          </a:p>
        </p:txBody>
      </p:sp>
      <p:sp>
        <p:nvSpPr>
          <p:cNvPr id="1026" name="Google Shape;1026;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Recording and using data</a:t>
            </a:r>
            <a:endParaRPr/>
          </a:p>
        </p:txBody>
      </p:sp>
      <p:sp>
        <p:nvSpPr>
          <p:cNvPr id="1027" name="Google Shape;1027;p90"/>
          <p:cNvSpPr txBox="1"/>
          <p:nvPr>
            <p:ph idx="1" type="body"/>
          </p:nvPr>
        </p:nvSpPr>
        <p:spPr>
          <a:xfrm>
            <a:off x="247800" y="1505440"/>
            <a:ext cx="7362000" cy="3210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Char char="●"/>
            </a:pPr>
            <a:r>
              <a:rPr lang="en-GB" sz="1100">
                <a:latin typeface="Lexend"/>
              </a:rPr>
              <a:t>Wadnahaaga ugu sarreeya waa 220 b.p.m. laga jaray da'da</a:t>
            </a:r>
            <a:r>
              <a:rPr lang="en-GB" sz="1100">
                <a:latin typeface="Lexend"/>
              </a:rPr>
              <a:t/>
            </a:r>
            <a:r>
              <a:rPr lang="en-GB" sz="1100">
                <a:latin typeface="Lexend"/>
                <a:ea typeface="Times New Roman"/>
                <a:cs typeface="Times New Roman"/>
                <a:sym typeface="Times New Roman"/>
              </a:rPr>
              <a:t/>
            </a:r>
            <a:r>
              <a:rPr lang="en-GB" sz="1100">
                <a:latin typeface="Lexend"/>
              </a:rPr>
              <a:t/>
            </a:r>
            <a:endParaRPr sz="1900"/>
          </a:p>
        </p:txBody>
      </p:sp>
      <p:sp>
        <p:nvSpPr>
          <p:cNvPr id="1028" name="Google Shape;1028;p90"/>
          <p:cNvSpPr txBox="1"/>
          <p:nvPr>
            <p:ph idx="1" type="body"/>
          </p:nvPr>
        </p:nvSpPr>
        <p:spPr>
          <a:xfrm>
            <a:off x="247800" y="1951132"/>
            <a:ext cx="8572200" cy="3210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Char char="●"/>
            </a:pPr>
            <a:r>
              <a:rPr lang="en-GB" sz="1100">
                <a:latin typeface="Lexend"/>
              </a:rPr>
              <a:t>Wadnaha bartilmaameedka jimicsiga dhexdhexaadka ah waa 50 − 70% ee ugu sarreeya</a:t>
            </a:r>
            <a:r>
              <a:rPr lang="en-GB" sz="1100">
                <a:latin typeface="Lexend"/>
              </a:rPr>
              <a:t/>
            </a:r>
            <a:r>
              <a:rPr lang="en-GB" sz="1100">
                <a:latin typeface="Lexend"/>
                <a:ea typeface="Times New Roman"/>
                <a:cs typeface="Times New Roman"/>
                <a:sym typeface="Times New Roman"/>
              </a:rPr>
              <a:t/>
            </a:r>
            <a:r>
              <a:rPr lang="en-GB" sz="1100">
                <a:latin typeface="Lexend"/>
              </a:rPr>
              <a:t/>
            </a:r>
            <a:r>
              <a:rPr lang="en-GB" sz="1100">
                <a:latin typeface="Lexend"/>
                <a:ea typeface="Times New Roman"/>
                <a:cs typeface="Times New Roman"/>
                <a:sym typeface="Times New Roman"/>
              </a:rPr>
              <a:t/>
            </a:r>
            <a:r>
              <a:rPr lang="en-GB" sz="1100">
                <a:latin typeface="Lexend"/>
              </a:rPr>
              <a:t/>
            </a:r>
            <a:endParaRPr sz="1900"/>
          </a:p>
        </p:txBody>
      </p:sp>
      <p:sp>
        <p:nvSpPr>
          <p:cNvPr id="1029" name="Google Shape;1029;p90"/>
          <p:cNvSpPr txBox="1"/>
          <p:nvPr>
            <p:ph idx="1" type="body"/>
          </p:nvPr>
        </p:nvSpPr>
        <p:spPr>
          <a:xfrm>
            <a:off x="247800" y="2396825"/>
            <a:ext cx="8572200" cy="3210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Char char="●"/>
            </a:pPr>
            <a:r>
              <a:rPr lang="en-GB" sz="1100">
                <a:latin typeface="Lexend"/>
              </a:rPr>
              <a:t>Wadnaha bartilmaameedka jimicsiga xoogga sare waa 70 − 85% ee ugu sarreeya</a:t>
            </a:r>
            <a:r>
              <a:rPr lang="en-GB" sz="1100">
                <a:latin typeface="Lexend"/>
                <a:ea typeface="Times New Roman"/>
                <a:cs typeface="Times New Roman"/>
                <a:sym typeface="Times New Roman"/>
              </a:rPr>
              <a:t/>
            </a:r>
            <a:r>
              <a:rPr lang="en-GB" sz="1100">
                <a:latin typeface="Lexend"/>
              </a:rPr>
              <a:t/>
            </a:r>
            <a:r>
              <a:rPr lang="en-GB" sz="1100">
                <a:latin typeface="Lexend"/>
                <a:ea typeface="Times New Roman"/>
                <a:cs typeface="Times New Roman"/>
                <a:sym typeface="Times New Roman"/>
              </a:rPr>
              <a:t/>
            </a:r>
            <a:r>
              <a:rPr lang="en-GB" sz="1100">
                <a:latin typeface="Lexend"/>
              </a:rPr>
              <a:t/>
            </a:r>
            <a:endParaRPr sz="1900"/>
          </a:p>
        </p:txBody>
      </p:sp>
      <p:sp>
        <p:nvSpPr>
          <p:cNvPr id="1030" name="Google Shape;1030;p90"/>
          <p:cNvSpPr txBox="1"/>
          <p:nvPr>
            <p:ph idx="1" type="body"/>
          </p:nvPr>
        </p:nvSpPr>
        <p:spPr>
          <a:xfrm>
            <a:off x="324000" y="2934580"/>
            <a:ext cx="5846700" cy="659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Suad waa 14 jir waxayna ku shaqaynaysay xoog sare (high intensity).</a:t>
            </a:r>
            <a:r>
              <a:rPr lang="en-GB" sz="1100">
                <a:latin typeface="Lexend"/>
                <a:ea typeface="Times New Roman"/>
                <a:cs typeface="Times New Roman"/>
                <a:sym typeface="Times New Roman"/>
              </a:rPr>
              <a:t/>
            </a:r>
            <a:r>
              <a:rPr lang="en-GB" sz="1100">
                <a:latin typeface="Lexend"/>
              </a:rPr>
              <a:t/>
            </a:r>
            <a:endParaRPr sz="1900"/>
          </a:p>
          <a:p>
            <a:pPr indent="0" lvl="0" marL="0" rtl="0" algn="l">
              <a:spcBef>
                <a:spcPts val="0"/>
              </a:spcBef>
              <a:spcAft>
                <a:spcPts val="0"/>
              </a:spcAft>
              <a:buNone/>
            </a:pPr>
            <a:r>
              <a:rPr lang="en-GB" sz="1100">
                <a:latin typeface="Lexend"/>
              </a:rPr>
              <a:t>Ma 165 b.p.m. ayaa ahayd wadnaha saxda ah (heart rate) iyada?</a:t>
            </a:r>
            <a:r>
              <a:rPr lang="en-GB" sz="1100">
                <a:latin typeface="Lexend"/>
                <a:ea typeface="Times New Roman"/>
                <a:cs typeface="Times New Roman"/>
                <a:sym typeface="Times New Roman"/>
              </a:rPr>
              <a:t/>
            </a:r>
            <a:r>
              <a:rPr lang="en-GB" sz="1100">
                <a:latin typeface="Lexend"/>
              </a:rPr>
              <a:t/>
            </a:r>
            <a:r>
              <a:rPr lang="en-GB" sz="1100">
                <a:latin typeface="Lexend"/>
              </a:rPr>
              <a:t/>
            </a:r>
            <a:endParaRPr sz="1900"/>
          </a:p>
        </p:txBody>
      </p:sp>
      <p:sp>
        <p:nvSpPr>
          <p:cNvPr id="1031" name="Google Shape;1031;p90"/>
          <p:cNvSpPr txBox="1"/>
          <p:nvPr>
            <p:ph idx="1" type="body"/>
          </p:nvPr>
        </p:nvSpPr>
        <p:spPr>
          <a:xfrm>
            <a:off x="324000" y="3708481"/>
            <a:ext cx="4500000" cy="321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Wadnaha ugu sarreeya (Max heart rate): 220 − 14 = 206 b.p.m.</a:t>
            </a:r>
            <a:r>
              <a:rPr lang="en-GB" sz="1100">
                <a:latin typeface="Lexend"/>
              </a:rPr>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sz="1900"/>
          </a:p>
        </p:txBody>
      </p:sp>
      <p:pic>
        <p:nvPicPr>
          <p:cNvPr id="1032" name="Google Shape;1032;p90"/>
          <p:cNvPicPr preferRelativeResize="0"/>
          <p:nvPr/>
        </p:nvPicPr>
        <p:blipFill>
          <a:blip r:embed="rId3">
            <a:alphaModFix/>
          </a:blip>
          <a:stretch>
            <a:fillRect/>
          </a:stretch>
        </p:blipFill>
        <p:spPr>
          <a:xfrm>
            <a:off x="5557796" y="3327082"/>
            <a:ext cx="2743533" cy="1474072"/>
          </a:xfrm>
          <a:prstGeom prst="rect">
            <a:avLst/>
          </a:prstGeom>
          <a:noFill/>
          <a:ln>
            <a:noFill/>
          </a:ln>
        </p:spPr>
      </p:pic>
      <p:pic>
        <p:nvPicPr>
          <p:cNvPr id="1033" name="Google Shape;1033;p90"/>
          <p:cNvPicPr preferRelativeResize="0"/>
          <p:nvPr/>
        </p:nvPicPr>
        <p:blipFill>
          <a:blip r:embed="rId4">
            <a:alphaModFix/>
          </a:blip>
          <a:stretch>
            <a:fillRect/>
          </a:stretch>
        </p:blipFill>
        <p:spPr>
          <a:xfrm>
            <a:off x="5560919" y="3329685"/>
            <a:ext cx="2802032" cy="1474072"/>
          </a:xfrm>
          <a:prstGeom prst="rect">
            <a:avLst/>
          </a:prstGeom>
          <a:noFill/>
          <a:ln>
            <a:noFill/>
          </a:ln>
        </p:spPr>
      </p:pic>
      <p:sp>
        <p:nvSpPr>
          <p:cNvPr id="1034" name="Google Shape;1034;p90"/>
          <p:cNvSpPr txBox="1"/>
          <p:nvPr>
            <p:ph idx="1" type="body"/>
          </p:nvPr>
        </p:nvSpPr>
        <p:spPr>
          <a:xfrm>
            <a:off x="324000" y="4089481"/>
            <a:ext cx="4500000" cy="321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Times New Roman"/>
                <a:cs typeface="Times New Roman"/>
                <a:sym typeface="Times New Roman"/>
              </a:rPr>
              <a:t>Qiimaha 70% (value): 0.7 × 206 = 144 b.p.m.</a:t>
            </a:r>
            <a:r>
              <a:rPr lang="en-GB" sz="1400">
                <a:latin typeface="Lexend"/>
              </a:rPr>
              <a:t/>
            </a:r>
            <a:r>
              <a:rPr lang="en-GB" sz="1400">
                <a:latin typeface="Lexend"/>
                <a:ea typeface="Times New Roman"/>
                <a:cs typeface="Times New Roman"/>
                <a:sym typeface="Times New Roman"/>
              </a:rPr>
              <a:t/>
            </a:r>
            <a:endParaRPr sz="1900"/>
          </a:p>
        </p:txBody>
      </p:sp>
      <p:sp>
        <p:nvSpPr>
          <p:cNvPr id="1035" name="Google Shape;1035;p90"/>
          <p:cNvSpPr txBox="1"/>
          <p:nvPr>
            <p:ph idx="1" type="body"/>
          </p:nvPr>
        </p:nvSpPr>
        <p:spPr>
          <a:xfrm>
            <a:off x="324000" y="4505001"/>
            <a:ext cx="4500000" cy="321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Times New Roman"/>
                <a:cs typeface="Times New Roman"/>
                <a:sym typeface="Times New Roman"/>
              </a:rPr>
              <a:t>Qiimaha 85% (value): 0.85 × 206 = 175 b.p.m.</a:t>
            </a:r>
            <a:r>
              <a:rPr lang="en-GB" sz="1400">
                <a:latin typeface="Lexend"/>
              </a:rPr>
              <a:t/>
            </a:r>
            <a:r>
              <a:rPr lang="en-GB" sz="1400">
                <a:latin typeface="Lexend"/>
              </a:rPr>
              <a:t/>
            </a:r>
            <a:r>
              <a:rPr lang="en-GB" sz="1400">
                <a:latin typeface="Lexend"/>
                <a:ea typeface="Times New Roman"/>
                <a:cs typeface="Times New Roman"/>
                <a:sym typeface="Times New Roman"/>
              </a:rPr>
              <a:t/>
            </a:r>
            <a:endParaRPr sz="1900"/>
          </a:p>
        </p:txBody>
      </p:sp>
      <p:sp>
        <p:nvSpPr>
          <p:cNvPr id="1036" name="Google Shape;1036;p90"/>
          <p:cNvSpPr txBox="1"/>
          <p:nvPr>
            <p:ph idx="1" type="body"/>
          </p:nvPr>
        </p:nvSpPr>
        <p:spPr>
          <a:xfrm>
            <a:off x="4995213" y="4001375"/>
            <a:ext cx="3821700" cy="391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Marka 165 b.p.m., Suad waxay ku jirtay aagga saxda ah ee jimicsiga xoogga leh (intense exercise).</a:t>
            </a:r>
            <a:r>
              <a:rPr lang="en-GB" sz="1100">
                <a:latin typeface="Lexend"/>
              </a:rPr>
              <a:t/>
            </a:r>
            <a:r>
              <a:rPr lang="en-GB" sz="1100">
                <a:latin typeface="Lexend"/>
                <a:ea typeface="Times New Roman"/>
                <a:cs typeface="Times New Roman"/>
                <a:sym typeface="Times New Roman"/>
              </a:rPr>
              <a:t/>
            </a:r>
            <a:r>
              <a:rPr lang="en-GB" sz="1100">
                <a:latin typeface="Lexend"/>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19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3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3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3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0" name="Shape 1040"/>
        <p:cNvGrpSpPr/>
        <p:nvPr/>
      </p:nvGrpSpPr>
      <p:grpSpPr>
        <a:xfrm>
          <a:off x="0" y="0"/>
          <a:ext cx="0" cy="0"/>
          <a:chOff x="0" y="0"/>
          <a:chExt cx="0" cy="0"/>
        </a:xfrm>
      </p:grpSpPr>
      <p:sp>
        <p:nvSpPr>
          <p:cNvPr id="1041" name="Google Shape;1041;p91"/>
          <p:cNvSpPr txBox="1"/>
          <p:nvPr>
            <p:ph idx="1" type="body"/>
          </p:nvPr>
        </p:nvSpPr>
        <p:spPr>
          <a:xfrm>
            <a:off x="324000" y="759300"/>
            <a:ext cx="8493000" cy="573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Yacquub wuxuu hadda bilaabayaa jimicsi joogto ah. Wuxuu rabaa inuu sameeyo jimicsi dhexdhexaad ah (moderate exercise) saddex jeer usbuucii wuxuuna tirin doonaa wadnaha (heart rate).</a:t>
            </a:r>
            <a:r>
              <a:rPr lang="en-GB" sz="1100">
                <a:latin typeface="Lexend"/>
              </a:rPr>
              <a:t/>
            </a:r>
            <a:endParaRPr sz="1900"/>
          </a:p>
        </p:txBody>
      </p:sp>
      <p:sp>
        <p:nvSpPr>
          <p:cNvPr id="1042" name="Google Shape;1042;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Duubista iyo isticmaalka xogta (data)</a:t>
            </a:r>
            <a:endParaRPr/>
          </a:p>
        </p:txBody>
      </p:sp>
      <p:sp>
        <p:nvSpPr>
          <p:cNvPr id="1043" name="Google Shape;1043;p91"/>
          <p:cNvSpPr txBox="1"/>
          <p:nvPr>
            <p:ph idx="1" type="body"/>
          </p:nvPr>
        </p:nvSpPr>
        <p:spPr>
          <a:xfrm>
            <a:off x="247800" y="1505440"/>
            <a:ext cx="7362000" cy="3210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Char char="●"/>
            </a:pPr>
            <a:r>
              <a:rPr lang="en-GB" sz="1100">
                <a:latin typeface="Lexend"/>
              </a:rPr>
              <a:t>Wadnahaagu ugu sarreeya waa 220 b.p.m. minus da'da</a:t>
            </a:r>
            <a:r>
              <a:rPr lang="en-GB" sz="1100">
                <a:latin typeface="Lexend"/>
                <a:ea typeface="Times New Roman"/>
                <a:cs typeface="Times New Roman"/>
                <a:sym typeface="Times New Roman"/>
              </a:rPr>
              <a:t/>
            </a:r>
            <a:r>
              <a:rPr lang="en-GB" sz="1100">
                <a:latin typeface="Lexend"/>
              </a:rPr>
              <a:t/>
            </a:r>
            <a:endParaRPr sz="1900"/>
          </a:p>
        </p:txBody>
      </p:sp>
      <p:sp>
        <p:nvSpPr>
          <p:cNvPr id="1044" name="Google Shape;1044;p91"/>
          <p:cNvSpPr txBox="1"/>
          <p:nvPr>
            <p:ph idx="1" type="body"/>
          </p:nvPr>
        </p:nvSpPr>
        <p:spPr>
          <a:xfrm>
            <a:off x="247800" y="1951132"/>
            <a:ext cx="8572200" cy="3210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Char char="●"/>
            </a:pPr>
            <a:r>
              <a:rPr lang="en-GB" sz="1100">
                <a:latin typeface="Lexend"/>
              </a:rPr>
              <a:t>Wadnaha bartilmaameedka ah ee jimicsiga dhexdhexaadka ah waa 50 − 70% ee kan ugu sarreeya</a:t>
            </a:r>
            <a:r>
              <a:rPr lang="en-GB" sz="1100">
                <a:latin typeface="Lexend"/>
                <a:ea typeface="Times New Roman"/>
                <a:cs typeface="Times New Roman"/>
                <a:sym typeface="Times New Roman"/>
              </a:rPr>
              <a:t/>
            </a:r>
            <a:r>
              <a:rPr lang="en-GB" sz="1100">
                <a:latin typeface="Lexend"/>
              </a:rPr>
              <a:t/>
            </a:r>
            <a:r>
              <a:rPr lang="en-GB" sz="1100">
                <a:latin typeface="Lexend"/>
                <a:ea typeface="Times New Roman"/>
                <a:cs typeface="Times New Roman"/>
                <a:sym typeface="Times New Roman"/>
              </a:rPr>
              <a:t/>
            </a:r>
            <a:r>
              <a:rPr lang="en-GB" sz="1100">
                <a:latin typeface="Lexend"/>
              </a:rPr>
              <a:t/>
            </a:r>
            <a:endParaRPr sz="1900"/>
          </a:p>
        </p:txBody>
      </p:sp>
      <p:sp>
        <p:nvSpPr>
          <p:cNvPr id="1045" name="Google Shape;1045;p91"/>
          <p:cNvSpPr txBox="1"/>
          <p:nvPr>
            <p:ph idx="1" type="body"/>
          </p:nvPr>
        </p:nvSpPr>
        <p:spPr>
          <a:xfrm>
            <a:off x="247800" y="2396825"/>
            <a:ext cx="8572200" cy="3210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Char char="●"/>
            </a:pPr>
            <a:r>
              <a:rPr lang="en-GB" sz="1100">
                <a:latin typeface="Lexend"/>
              </a:rPr>
              <a:t>Wadnaha bartilmaameedka ah ee jimicsiga xoogga leh waa 70 − 85% ee kan ugu sarreeya</a:t>
            </a:r>
            <a:r>
              <a:rPr lang="en-GB" sz="1100">
                <a:latin typeface="Lexend"/>
                <a:ea typeface="Times New Roman"/>
                <a:cs typeface="Times New Roman"/>
                <a:sym typeface="Times New Roman"/>
              </a:rPr>
              <a:t/>
            </a:r>
            <a:r>
              <a:rPr lang="en-GB" sz="1100">
                <a:latin typeface="Lexend"/>
              </a:rPr>
              <a:t/>
            </a:r>
            <a:r>
              <a:rPr lang="en-GB" sz="1100">
                <a:latin typeface="Lexend"/>
                <a:ea typeface="Times New Roman"/>
                <a:cs typeface="Times New Roman"/>
                <a:sym typeface="Times New Roman"/>
              </a:rPr>
              <a:t/>
            </a:r>
            <a:r>
              <a:rPr lang="en-GB" sz="1100">
                <a:latin typeface="Lexend"/>
              </a:rPr>
              <a:t/>
            </a:r>
            <a:endParaRPr sz="1900"/>
          </a:p>
        </p:txBody>
      </p:sp>
      <p:sp>
        <p:nvSpPr>
          <p:cNvPr id="1046" name="Google Shape;1046;p91"/>
          <p:cNvSpPr txBox="1"/>
          <p:nvPr>
            <p:ph idx="1" type="body"/>
          </p:nvPr>
        </p:nvSpPr>
        <p:spPr>
          <a:xfrm>
            <a:off x="324000" y="2934575"/>
            <a:ext cx="8493000" cy="659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Yacquub waa 13. Waa imisa kala duwanaanshaha (range) ee wadnaha uu Yacquub bartilmaameedsanayo?</a:t>
            </a:r>
            <a:r>
              <a:rPr lang="en-GB" sz="1100">
                <a:latin typeface="Lexend"/>
              </a:rPr>
              <a:t/>
            </a:r>
            <a:r>
              <a:rPr lang="en-GB" sz="1100">
                <a:latin typeface="Lexend"/>
                <a:ea typeface="Times New Roman"/>
                <a:cs typeface="Times New Roman"/>
                <a:sym typeface="Times New Roman"/>
              </a:rPr>
              <a:t/>
            </a:r>
            <a:r>
              <a:rPr lang="en-GB" sz="1100">
                <a:latin typeface="Lexend"/>
              </a:rPr>
              <a:t/>
            </a:r>
            <a:endParaRPr sz="1900"/>
          </a:p>
        </p:txBody>
      </p:sp>
      <p:sp>
        <p:nvSpPr>
          <p:cNvPr id="1047" name="Google Shape;1047;p91"/>
          <p:cNvSpPr txBox="1"/>
          <p:nvPr>
            <p:ph idx="1" type="body"/>
          </p:nvPr>
        </p:nvSpPr>
        <p:spPr>
          <a:xfrm>
            <a:off x="324000" y="3608873"/>
            <a:ext cx="4500000" cy="321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Wadnaha ugu sarreeya (Max heart rate): 220 − 13 = 207 b.p.m.</a:t>
            </a:r>
            <a:r>
              <a:rPr lang="en-GB" sz="1100">
                <a:latin typeface="Lexend"/>
              </a:rPr>
              <a:t/>
            </a:r>
            <a:r>
              <a:rPr lang="en-GB" sz="1100">
                <a:latin typeface="Lexend"/>
                <a:ea typeface="Times New Roman"/>
                <a:cs typeface="Times New Roman"/>
                <a:sym typeface="Times New Roman"/>
              </a:rPr>
              <a:t/>
            </a:r>
            <a:endParaRPr sz="1900"/>
          </a:p>
        </p:txBody>
      </p:sp>
      <p:sp>
        <p:nvSpPr>
          <p:cNvPr id="1048" name="Google Shape;1048;p91"/>
          <p:cNvSpPr txBox="1"/>
          <p:nvPr>
            <p:ph idx="1" type="body"/>
          </p:nvPr>
        </p:nvSpPr>
        <p:spPr>
          <a:xfrm>
            <a:off x="324000" y="3989873"/>
            <a:ext cx="4500000" cy="321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Xadka hoose (Lower bound): 0.5 × 207 = 104 b.p.m.</a:t>
            </a:r>
            <a:r>
              <a:rPr lang="en-GB" sz="1100">
                <a:latin typeface="Lexend"/>
                <a:ea typeface="Times New Roman"/>
                <a:cs typeface="Times New Roman"/>
                <a:sym typeface="Times New Roman"/>
              </a:rPr>
              <a:t/>
            </a:r>
            <a:endParaRPr sz="1900"/>
          </a:p>
        </p:txBody>
      </p:sp>
      <p:sp>
        <p:nvSpPr>
          <p:cNvPr id="1049" name="Google Shape;1049;p91"/>
          <p:cNvSpPr txBox="1"/>
          <p:nvPr>
            <p:ph idx="1" type="body"/>
          </p:nvPr>
        </p:nvSpPr>
        <p:spPr>
          <a:xfrm>
            <a:off x="324000" y="4405393"/>
            <a:ext cx="4500000" cy="321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Xadka sare (Higher bound): 0.7 × 207 = 145 b.p.m.</a:t>
            </a:r>
            <a:r>
              <a:rPr lang="en-GB" sz="1100">
                <a:latin typeface="Lexend"/>
                <a:ea typeface="Times New Roman"/>
                <a:cs typeface="Times New Roman"/>
                <a:sym typeface="Times New Roman"/>
              </a:rPr>
              <a:t/>
            </a:r>
            <a:endParaRPr sz="1900"/>
          </a:p>
        </p:txBody>
      </p:sp>
      <p:pic>
        <p:nvPicPr>
          <p:cNvPr id="1050" name="Google Shape;1050;p91"/>
          <p:cNvPicPr preferRelativeResize="0"/>
          <p:nvPr/>
        </p:nvPicPr>
        <p:blipFill>
          <a:blip r:embed="rId6">
            <a:alphaModFix/>
          </a:blip>
          <a:stretch>
            <a:fillRect/>
          </a:stretch>
        </p:blipFill>
        <p:spPr>
          <a:xfrm>
            <a:off x="7927422" y="997588"/>
            <a:ext cx="824104" cy="1015138"/>
          </a:xfrm>
          <a:prstGeom prst="rect">
            <a:avLst/>
          </a:prstGeom>
          <a:noFill/>
          <a:ln>
            <a:noFill/>
          </a:ln>
        </p:spPr>
      </p:pic>
      <p:pic>
        <p:nvPicPr>
          <p:cNvPr id="1051" name="Google Shape;1051;p91"/>
          <p:cNvPicPr preferRelativeResize="0"/>
          <p:nvPr/>
        </p:nvPicPr>
        <p:blipFill>
          <a:blip r:embed="rId4">
            <a:alphaModFix/>
          </a:blip>
          <a:stretch>
            <a:fillRect/>
          </a:stretch>
        </p:blipFill>
        <p:spPr>
          <a:xfrm>
            <a:off x="5547101" y="3342001"/>
            <a:ext cx="2759503" cy="1474075"/>
          </a:xfrm>
          <a:prstGeom prst="rect">
            <a:avLst/>
          </a:prstGeom>
          <a:noFill/>
          <a:ln>
            <a:noFill/>
          </a:ln>
        </p:spPr>
      </p:pic>
      <p:pic>
        <p:nvPicPr>
          <p:cNvPr id="1052" name="Google Shape;1052;p91"/>
          <p:cNvPicPr preferRelativeResize="0"/>
          <p:nvPr/>
        </p:nvPicPr>
        <p:blipFill>
          <a:blip r:embed="rId5">
            <a:alphaModFix/>
          </a:blip>
          <a:stretch>
            <a:fillRect/>
          </a:stretch>
        </p:blipFill>
        <p:spPr>
          <a:xfrm>
            <a:off x="5551861" y="3336687"/>
            <a:ext cx="2759499" cy="1471723"/>
          </a:xfrm>
          <a:prstGeom prst="rect">
            <a:avLst/>
          </a:prstGeom>
          <a:noFill/>
          <a:ln>
            <a:noFill/>
          </a:ln>
        </p:spPr>
      </p:pic>
      <p:sp>
        <p:nvSpPr>
          <p:cNvPr id="1053" name="Google Shape;1053;p91"/>
          <p:cNvSpPr txBox="1"/>
          <p:nvPr>
            <p:ph idx="1" type="body"/>
          </p:nvPr>
        </p:nvSpPr>
        <p:spPr>
          <a:xfrm>
            <a:off x="5128950" y="3784275"/>
            <a:ext cx="3574200" cy="391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Yacquub waa inuu bartilmaameedsadaa wadnaha u dhexeeya 104 iyo 145 b.p.m. ee jimicsiga dhexdhexaadka ah.</a:t>
            </a:r>
            <a:r>
              <a:rPr lang="en-GB" sz="1100">
                <a:latin typeface="Kalam"/>
                <a:ea typeface="Kalam"/>
                <a:cs typeface="Kalam"/>
                <a:sym typeface="Kalam"/>
              </a:rPr>
              <a:t/>
            </a:r>
            <a:r>
              <a:rPr lang="en-GB" sz="1100">
                <a:latin typeface="Lexend"/>
                <a:ea typeface="Times New Roman"/>
                <a:cs typeface="Times New Roman"/>
                <a:sym typeface="Times New Roman"/>
              </a:rPr>
              <a:t/>
            </a:r>
            <a:r>
              <a:rPr lang="en-GB" sz="1100">
                <a:latin typeface="Kalam"/>
                <a:ea typeface="Kalam"/>
                <a:cs typeface="Kalam"/>
                <a:sym typeface="Kalam"/>
              </a:rPr>
              <a:t/>
            </a:r>
            <a:r>
              <a:rPr lang="en-GB" sz="1100">
                <a:latin typeface="Lexend"/>
                <a:ea typeface="Times New Roman"/>
                <a:cs typeface="Times New Roman"/>
                <a:sym typeface="Times New Roman"/>
              </a:rPr>
              <a:t/>
            </a:r>
            <a:r>
              <a:rPr lang="en-GB" sz="1100">
                <a:latin typeface="Kalam"/>
                <a:ea typeface="Kalam"/>
                <a:cs typeface="Kalam"/>
                <a:sym typeface="Kalam"/>
              </a:rPr>
              <a:t/>
            </a:r>
            <a:endParaRPr sz="19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5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05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pic>
        <p:nvPicPr>
          <p:cNvPr id="1058" name="Google Shape;1058;p92"/>
          <p:cNvPicPr preferRelativeResize="0"/>
          <p:nvPr/>
        </p:nvPicPr>
        <p:blipFill rotWithShape="1">
          <a:blip r:embed="rId3">
            <a:alphaModFix/>
          </a:blip>
          <a:srcRect b="43690" l="0" r="57905" t="0"/>
          <a:stretch/>
        </p:blipFill>
        <p:spPr>
          <a:xfrm flipH="1">
            <a:off x="378976" y="2130175"/>
            <a:ext cx="3376824" cy="1416375"/>
          </a:xfrm>
          <a:prstGeom prst="rect">
            <a:avLst/>
          </a:prstGeom>
          <a:noFill/>
          <a:ln>
            <a:noFill/>
          </a:ln>
        </p:spPr>
      </p:pic>
      <p:sp>
        <p:nvSpPr>
          <p:cNvPr id="1059" name="Google Shape;1059;p92"/>
          <p:cNvSpPr txBox="1"/>
          <p:nvPr>
            <p:ph idx="1" type="body"/>
          </p:nvPr>
        </p:nvSpPr>
        <p:spPr>
          <a:xfrm>
            <a:off x="324000" y="759300"/>
            <a:ext cx="3165600" cy="86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Waxaa jira siyaabo kale oo aan farsamo ahayn oo lagu qiyaaso dadaalka (effort) dadka hadda bilaabaya jimicsi joogto ah.</a:t>
            </a:r>
            <a:r>
              <a:rPr lang="en-GB" sz="1100">
                <a:latin typeface="Lexend"/>
              </a:rPr>
              <a:t/>
            </a:r>
            <a:endParaRPr sz="1800"/>
          </a:p>
        </p:txBody>
      </p:sp>
      <p:sp>
        <p:nvSpPr>
          <p:cNvPr id="1060" name="Google Shape;1060;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Duubista iyo isticmaalka xogta (data)</a:t>
            </a:r>
            <a:endParaRPr/>
          </a:p>
        </p:txBody>
      </p:sp>
      <p:pic>
        <p:nvPicPr>
          <p:cNvPr id="1061" name="Google Shape;1061;p92"/>
          <p:cNvPicPr preferRelativeResize="0"/>
          <p:nvPr/>
        </p:nvPicPr>
        <p:blipFill>
          <a:blip r:embed="rId8">
            <a:alphaModFix/>
          </a:blip>
          <a:stretch>
            <a:fillRect/>
          </a:stretch>
        </p:blipFill>
        <p:spPr>
          <a:xfrm>
            <a:off x="2821540" y="3486277"/>
            <a:ext cx="890845" cy="1097325"/>
          </a:xfrm>
          <a:prstGeom prst="rect">
            <a:avLst/>
          </a:prstGeom>
          <a:noFill/>
          <a:ln>
            <a:noFill/>
          </a:ln>
        </p:spPr>
      </p:pic>
      <p:pic>
        <p:nvPicPr>
          <p:cNvPr id="1062" name="Google Shape;1062;p92"/>
          <p:cNvPicPr preferRelativeResize="0"/>
          <p:nvPr/>
        </p:nvPicPr>
        <p:blipFill>
          <a:blip r:embed="rId7">
            <a:alphaModFix/>
          </a:blip>
          <a:stretch>
            <a:fillRect/>
          </a:stretch>
        </p:blipFill>
        <p:spPr>
          <a:xfrm>
            <a:off x="334733" y="3584429"/>
            <a:ext cx="890608" cy="999697"/>
          </a:xfrm>
          <a:prstGeom prst="rect">
            <a:avLst/>
          </a:prstGeom>
          <a:noFill/>
          <a:ln>
            <a:noFill/>
          </a:ln>
        </p:spPr>
      </p:pic>
      <p:sp>
        <p:nvSpPr>
          <p:cNvPr id="1063" name="Google Shape;1063;p92"/>
          <p:cNvSpPr txBox="1"/>
          <p:nvPr/>
        </p:nvSpPr>
        <p:spPr>
          <a:xfrm>
            <a:off x="244863" y="4579734"/>
            <a:ext cx="15606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Tababare Cabdi</a:t>
            </a:r>
            <a:endParaRPr sz="1800">
              <a:latin typeface="Lexend"/>
              <a:ea typeface="Lexend"/>
              <a:cs typeface="Lexend"/>
              <a:sym typeface="Lexend"/>
            </a:endParaRPr>
          </a:p>
        </p:txBody>
      </p:sp>
      <p:sp>
        <p:nvSpPr>
          <p:cNvPr id="1064" name="Google Shape;1064;p92"/>
          <p:cNvSpPr txBox="1"/>
          <p:nvPr>
            <p:ph idx="1" type="body"/>
          </p:nvPr>
        </p:nvSpPr>
        <p:spPr>
          <a:xfrm>
            <a:off x="640300" y="2207100"/>
            <a:ext cx="3115500" cy="99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Tababarayaasha sida aniga oo kale waxay isticmaali doonaan jaantuska RPE si ay u qorsheeyaan tababarkaaga Yacquub.</a:t>
            </a:r>
            <a:r>
              <a:rPr lang="en-GB" sz="1100">
                <a:latin typeface="Lexend"/>
              </a:rPr>
              <a:t/>
            </a:r>
            <a:r>
              <a:rPr lang="en-GB" sz="1100">
                <a:latin typeface="Lexend"/>
                <a:ea typeface="Times New Roman"/>
                <a:cs typeface="Times New Roman"/>
                <a:sym typeface="Times New Roman"/>
              </a:rPr>
              <a:t/>
            </a:r>
            <a:r>
              <a:rPr lang="en-GB" sz="1100">
                <a:latin typeface="Lexend"/>
              </a:rPr>
              <a:t/>
            </a:r>
            <a:endParaRPr sz="1900"/>
          </a:p>
        </p:txBody>
      </p:sp>
      <p:graphicFrame>
        <p:nvGraphicFramePr>
          <p:cNvPr id="1065" name="Google Shape;1065;p92"/>
          <p:cNvGraphicFramePr/>
          <p:nvPr/>
        </p:nvGraphicFramePr>
        <p:xfrm>
          <a:off x="3847719" y="808173"/>
          <a:ext cx="3000000" cy="3000000"/>
        </p:xfrm>
        <a:graphic>
          <a:graphicData uri="http://schemas.openxmlformats.org/drawingml/2006/table">
            <a:tbl>
              <a:tblPr>
                <a:noFill/>
                <a:tableStyleId>{ABE62C34-9E0C-442D-BE69-825E03138A50}</a:tableStyleId>
              </a:tblPr>
              <a:tblGrid>
                <a:gridCol w="505225"/>
                <a:gridCol w="927075"/>
                <a:gridCol w="3205825"/>
              </a:tblGrid>
              <a:tr h="307550">
                <a:tc gridSpan="3">
                  <a:txBody>
                    <a:bodyPr/>
                    <a:lstStyle/>
                    <a:p>
                      <a:pPr indent="0" lvl="0" marL="0" rtl="0" algn="ctr">
                        <a:spcBef>
                          <a:spcPts val="0"/>
                        </a:spcBef>
                        <a:spcAft>
                          <a:spcPts val="0"/>
                        </a:spcAft>
                        <a:buNone/>
                      </a:pPr>
                      <a:r>
                        <a:rPr lang="en-GB" sz="1200">
                          <a:solidFill>
                            <a:schemeClr val="accent4"/>
                          </a:solidFill>
                          <a:latin typeface="Lexend"/>
                          <a:ea typeface="Lexend"/>
                          <a:cs typeface="Lexend"/>
                          <a:sym typeface="Lexend"/>
                        </a:rPr>
                        <a:t>Jaantuska RPE (Heerka dadaalka la dareemo) (Rate of perceived exertion)</a:t>
                      </a:r>
                      <a:r>
                        <a:rPr lang="en-GB" sz="1200">
                          <a:solidFill>
                            <a:schemeClr val="accent4"/>
                          </a:solidFill>
                          <a:latin typeface="Lexend"/>
                          <a:ea typeface="Lexend"/>
                          <a:cs typeface="Lexend"/>
                          <a:sym typeface="Lexend"/>
                        </a:rPr>
                        <a:t/>
                      </a:r>
                      <a:endParaRPr sz="1600">
                        <a:solidFill>
                          <a:schemeClr val="accent4"/>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xBody>
                    <a:bodyPr/>
                    <a:p/>
                  </a:txBody>
                </a:tc>
                <a:tc hMerge="1">
                  <a:txBody>
                    <a:bodyPr/>
                    <a:p/>
                  </a:txBody>
                </a:tc>
              </a:tr>
              <a:tr h="7387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200">
                          <a:latin typeface="Lexend"/>
                          <a:ea typeface="Lexend"/>
                          <a:cs typeface="Lexend"/>
                          <a:sym typeface="Lexend"/>
                        </a:rPr>
                        <a:t>Dadaal ugu sarreeya (Max effort)</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200">
                          <a:latin typeface="Lexend"/>
                          <a:ea typeface="Lexend"/>
                          <a:cs typeface="Lexend"/>
                          <a:sym typeface="Lexend"/>
                        </a:rPr>
                        <a:t>Waa suurtagal ma aha in la sii wado</a:t>
                      </a:r>
                      <a:endParaRPr>
                        <a:latin typeface="Lexend"/>
                        <a:ea typeface="Lexend"/>
                        <a:cs typeface="Lexend"/>
                        <a:sym typeface="Lexend"/>
                      </a:endParaRPr>
                    </a:p>
                    <a:p>
                      <a:pPr indent="0" lvl="0" marL="0" rtl="0" algn="l">
                        <a:spcBef>
                          <a:spcPts val="0"/>
                        </a:spcBef>
                        <a:spcAft>
                          <a:spcPts val="0"/>
                        </a:spcAft>
                        <a:buNone/>
                        <a:defRPr/>
                      </a:pPr>
                      <a:r>
                        <a:rPr lang="en-GB" sz="1200">
                          <a:latin typeface="Lexend"/>
                          <a:ea typeface="Lexend"/>
                          <a:cs typeface="Lexend"/>
                          <a:sym typeface="Lexend"/>
                        </a:rPr>
                        <a:t>Neefsasho ka baxay</a:t>
                      </a:r>
                      <a:endParaRPr>
                        <a:latin typeface="Lexend"/>
                        <a:ea typeface="Lexend"/>
                        <a:cs typeface="Lexend"/>
                        <a:sym typeface="Lexend"/>
                      </a:endParaRPr>
                    </a:p>
                    <a:p>
                      <a:pPr indent="0" lvl="0" marL="0" rtl="0" algn="l">
                        <a:spcBef>
                          <a:spcPts val="0"/>
                        </a:spcBef>
                        <a:spcAft>
                          <a:spcPts val="0"/>
                        </a:spcAft>
                        <a:buNone/>
                        <a:defRPr/>
                      </a:pPr>
                      <a:r>
                        <a:rPr lang="en-GB" sz="1200">
                          <a:latin typeface="Lexend"/>
                          <a:ea typeface="Lexend"/>
                          <a:cs typeface="Lexend"/>
                          <a:sym typeface="Lexend"/>
                        </a:rPr>
                        <a:t>Awood la'aan hadal</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200">
                          <a:latin typeface="Lexend"/>
                          <a:ea typeface="Lexend"/>
                          <a:cs typeface="Lexend"/>
                          <a:sym typeface="Lexend"/>
                        </a:rPr>
                        <a:t>Aad u adag</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defRPr/>
                      </a:pPr>
                      <a:r>
                        <a:rPr lang="en-GB" sz="1200">
                          <a:solidFill>
                            <a:schemeClr val="dk1"/>
                          </a:solidFill>
                          <a:latin typeface="Lexend"/>
                          <a:ea typeface="Lexend"/>
                          <a:cs typeface="Lexend"/>
                          <a:sym typeface="Lexend"/>
                        </a:rPr>
                        <a:t>Adag in la ilaaliyo</a:t>
                      </a:r>
                      <a:r>
                        <a:rPr lang="en-GB" sz="1200">
                          <a:solidFill>
                            <a:schemeClr val="dk1"/>
                          </a:solidFill>
                          <a:latin typeface="Lexend"/>
                          <a:ea typeface="Lexend"/>
                          <a:cs typeface="Lexend"/>
                          <a:sym typeface="Lexend"/>
                        </a:rPr>
                        <a:t/>
                      </a:r>
                      <a:endParaRPr>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defRPr/>
                      </a:pPr>
                      <a:r>
                        <a:rPr lang="en-GB" sz="1200">
                          <a:solidFill>
                            <a:schemeClr val="dk1"/>
                          </a:solidFill>
                          <a:latin typeface="Lexend"/>
                          <a:ea typeface="Lexend"/>
                          <a:cs typeface="Lexend"/>
                          <a:sym typeface="Lexend"/>
                        </a:rPr>
                        <a:t>Dhibaato neefsasho, si dhib yar u neefsada</a:t>
                      </a:r>
                      <a:endParaRPr>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defRPr/>
                      </a:pPr>
                      <a:r>
                        <a:rPr lang="en-GB" sz="1200">
                          <a:solidFill>
                            <a:schemeClr val="dk1"/>
                          </a:solidFill>
                          <a:latin typeface="Lexend"/>
                          <a:ea typeface="Lexend"/>
                          <a:cs typeface="Lexend"/>
                          <a:sym typeface="Lexend"/>
                        </a:rPr>
                        <a:t>Ku hadlaya erayo keli ah</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200">
                          <a:latin typeface="Lexend"/>
                          <a:ea typeface="Lexend"/>
                          <a:cs typeface="Lexend"/>
                          <a:sym typeface="Lexend"/>
                        </a:rPr>
                        <a:t>Xoog badan (Vigorous)</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defRPr/>
                      </a:pPr>
                      <a:r>
                        <a:rPr lang="en-GB" sz="1200">
                          <a:solidFill>
                            <a:schemeClr val="dk1"/>
                          </a:solidFill>
                          <a:latin typeface="Lexend"/>
                          <a:ea typeface="Lexend"/>
                          <a:cs typeface="Lexend"/>
                          <a:sym typeface="Lexend"/>
                        </a:rPr>
                        <a:t>Qarka u daran raaxo la'aan</a:t>
                      </a:r>
                      <a:endParaRPr>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defRPr/>
                      </a:pPr>
                      <a:r>
                        <a:rPr lang="en-GB" sz="1200">
                          <a:solidFill>
                            <a:schemeClr val="dk1"/>
                          </a:solidFill>
                          <a:latin typeface="Lexend"/>
                          <a:ea typeface="Lexend"/>
                          <a:cs typeface="Lexend"/>
                          <a:sym typeface="Lexend"/>
                        </a:rPr>
                        <a:t>Neefsasho gaaban, jumlado keli ah</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r>
                        <a:rPr lang="en-GB" sz="2000">
                          <a:solidFill>
                            <a:schemeClr val="dk1"/>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200">
                          <a:latin typeface="Lexend"/>
                          <a:ea typeface="Lexend"/>
                          <a:cs typeface="Lexend"/>
                          <a:sym typeface="Lexend"/>
                        </a:rPr>
                        <a:t>Dhexdhexaad (Moderate)</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defRPr/>
                      </a:pPr>
                      <a:r>
                        <a:rPr lang="en-GB" sz="1200">
                          <a:solidFill>
                            <a:schemeClr val="dk1"/>
                          </a:solidFill>
                          <a:latin typeface="Lexend"/>
                          <a:ea typeface="Lexend"/>
                          <a:cs typeface="Lexend"/>
                          <a:sym typeface="Lexend"/>
                        </a:rPr>
                        <a:t>Wuu sii socon karaa saacado</a:t>
                      </a:r>
                      <a:r>
                        <a:rPr lang="en-GB" sz="1200">
                          <a:solidFill>
                            <a:schemeClr val="dk1"/>
                          </a:solidFill>
                          <a:latin typeface="Lexend"/>
                          <a:ea typeface="Lexend"/>
                          <a:cs typeface="Lexend"/>
                          <a:sym typeface="Lexend"/>
                        </a:rPr>
                        <a:t/>
                      </a:r>
                      <a:endParaRPr>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defRPr/>
                      </a:pPr>
                      <a:r>
                        <a:rPr lang="en-GB" sz="1200">
                          <a:solidFill>
                            <a:schemeClr val="dk1"/>
                          </a:solidFill>
                          <a:latin typeface="Lexend"/>
                          <a:ea typeface="Lexend"/>
                          <a:cs typeface="Lexend"/>
                          <a:sym typeface="Lexend"/>
                        </a:rPr>
                        <a:t>Neefsasho culus, wada hadal gaaban</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r>
                        <a:rPr lang="en-GB" sz="2000">
                          <a:solidFill>
                            <a:schemeClr val="dk1"/>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200">
                          <a:latin typeface="Lexend"/>
                          <a:ea typeface="Lexend"/>
                          <a:cs typeface="Lexend"/>
                          <a:sym typeface="Lexend"/>
                        </a:rPr>
                        <a:t>Fudud (Light)</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defRPr/>
                      </a:pPr>
                      <a:r>
                        <a:rPr lang="en-GB" sz="1200">
                          <a:solidFill>
                            <a:schemeClr val="dk1"/>
                          </a:solidFill>
                          <a:latin typeface="Lexend"/>
                          <a:ea typeface="Lexend"/>
                          <a:cs typeface="Lexend"/>
                          <a:sym typeface="Lexend"/>
                        </a:rPr>
                        <a:t>Fudud in la ilaaliyo saacado</a:t>
                      </a:r>
                      <a:endParaRPr>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defRPr/>
                      </a:pPr>
                      <a:r>
                        <a:rPr lang="en-GB" sz="1200">
                          <a:solidFill>
                            <a:schemeClr val="dk1"/>
                          </a:solidFill>
                          <a:latin typeface="Lexend"/>
                          <a:ea typeface="Lexend"/>
                          <a:cs typeface="Lexend"/>
                          <a:sym typeface="Lexend"/>
                        </a:rPr>
                        <a:t>Si fudud wada hadal u sii wadi karaa</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200">
                          <a:latin typeface="Lexend"/>
                          <a:ea typeface="Lexend"/>
                          <a:cs typeface="Lexend"/>
                          <a:sym typeface="Lexend"/>
                        </a:rPr>
                        <a:t>Aad u fudud (Very light)</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200">
                          <a:solidFill>
                            <a:schemeClr val="dk1"/>
                          </a:solidFill>
                          <a:latin typeface="Lexend"/>
                          <a:ea typeface="Lexend"/>
                          <a:cs typeface="Lexend"/>
                          <a:sym typeface="Lexend"/>
                        </a:rPr>
                        <a:t>Wax kasta oo aan ahayn hurdo</a:t>
                      </a:r>
                      <a:endParaRPr>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defRPr/>
                      </a:pPr>
                      <a:r>
                        <a:rPr lang="en-GB" sz="1200">
                          <a:solidFill>
                            <a:schemeClr val="dk1"/>
                          </a:solidFill>
                          <a:latin typeface="Lexend"/>
                          <a:ea typeface="Lexend"/>
                          <a:cs typeface="Lexend"/>
                          <a:sym typeface="Lexend"/>
                        </a:rPr>
                        <a:t>tusaale: Fadhiista oo daawanaya T.V.</a:t>
                      </a:r>
                      <a:endParaRPr>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9" name="Shape 1069"/>
        <p:cNvGrpSpPr/>
        <p:nvPr/>
      </p:nvGrpSpPr>
      <p:grpSpPr>
        <a:xfrm>
          <a:off x="0" y="0"/>
          <a:ext cx="0" cy="0"/>
          <a:chOff x="0" y="0"/>
          <a:chExt cx="0" cy="0"/>
        </a:xfrm>
      </p:grpSpPr>
      <p:pic>
        <p:nvPicPr>
          <p:cNvPr id="1070" name="Google Shape;1070;p93"/>
          <p:cNvPicPr preferRelativeResize="0"/>
          <p:nvPr/>
        </p:nvPicPr>
        <p:blipFill rotWithShape="1">
          <a:blip r:embed="rId3">
            <a:alphaModFix/>
          </a:blip>
          <a:srcRect b="43690" l="0" r="57905" t="0"/>
          <a:stretch/>
        </p:blipFill>
        <p:spPr>
          <a:xfrm flipH="1">
            <a:off x="337293" y="2130175"/>
            <a:ext cx="2730977" cy="1416375"/>
          </a:xfrm>
          <a:prstGeom prst="rect">
            <a:avLst/>
          </a:prstGeom>
          <a:noFill/>
          <a:ln>
            <a:noFill/>
          </a:ln>
        </p:spPr>
      </p:pic>
      <p:sp>
        <p:nvSpPr>
          <p:cNvPr id="1071" name="Google Shape;1071;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Duubista iyo isticmaalka xogta (data)</a:t>
            </a:r>
            <a:endParaRPr/>
          </a:p>
        </p:txBody>
      </p:sp>
      <p:pic>
        <p:nvPicPr>
          <p:cNvPr id="1072" name="Google Shape;1072;p93"/>
          <p:cNvPicPr preferRelativeResize="0"/>
          <p:nvPr/>
        </p:nvPicPr>
        <p:blipFill>
          <a:blip r:embed="rId6">
            <a:alphaModFix/>
          </a:blip>
          <a:stretch>
            <a:fillRect/>
          </a:stretch>
        </p:blipFill>
        <p:spPr>
          <a:xfrm>
            <a:off x="2821540" y="3486277"/>
            <a:ext cx="890845" cy="1097325"/>
          </a:xfrm>
          <a:prstGeom prst="rect">
            <a:avLst/>
          </a:prstGeom>
          <a:noFill/>
          <a:ln>
            <a:noFill/>
          </a:ln>
        </p:spPr>
      </p:pic>
      <p:pic>
        <p:nvPicPr>
          <p:cNvPr id="1073" name="Google Shape;1073;p93"/>
          <p:cNvPicPr preferRelativeResize="0"/>
          <p:nvPr/>
        </p:nvPicPr>
        <p:blipFill>
          <a:blip r:embed="rId7">
            <a:alphaModFix/>
          </a:blip>
          <a:stretch>
            <a:fillRect/>
          </a:stretch>
        </p:blipFill>
        <p:spPr>
          <a:xfrm>
            <a:off x="334733" y="3584429"/>
            <a:ext cx="890608" cy="999697"/>
          </a:xfrm>
          <a:prstGeom prst="rect">
            <a:avLst/>
          </a:prstGeom>
          <a:noFill/>
          <a:ln>
            <a:noFill/>
          </a:ln>
        </p:spPr>
      </p:pic>
      <p:sp>
        <p:nvSpPr>
          <p:cNvPr id="1074" name="Google Shape;1074;p93"/>
          <p:cNvSpPr txBox="1"/>
          <p:nvPr/>
        </p:nvSpPr>
        <p:spPr>
          <a:xfrm>
            <a:off x="244863" y="4579734"/>
            <a:ext cx="15606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Tababare Cabdi (Coach Lucas)</a:t>
            </a:r>
            <a:endParaRPr sz="1800">
              <a:latin typeface="Lexend"/>
              <a:ea typeface="Lexend"/>
              <a:cs typeface="Lexend"/>
              <a:sym typeface="Lexend"/>
            </a:endParaRPr>
          </a:p>
        </p:txBody>
      </p:sp>
      <p:sp>
        <p:nvSpPr>
          <p:cNvPr id="1075" name="Google Shape;1075;p93"/>
          <p:cNvSpPr txBox="1"/>
          <p:nvPr>
            <p:ph idx="1" type="body"/>
          </p:nvPr>
        </p:nvSpPr>
        <p:spPr>
          <a:xfrm>
            <a:off x="564100" y="2207100"/>
            <a:ext cx="2538600" cy="99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Taasi waa jimicsi aad u fiican! Waxay u dhexayn doontaa inay dareento sida 3, 4, ama 5</a:t>
            </a:r>
            <a:r>
              <a:rPr lang="en-GB" sz="1100">
                <a:latin typeface="Lexend"/>
                <a:ea typeface="Times New Roman"/>
                <a:cs typeface="Times New Roman"/>
                <a:sym typeface="Times New Roman"/>
              </a:rPr>
              <a:t/>
            </a:r>
            <a:r>
              <a:rPr lang="en-GB" sz="1100">
                <a:latin typeface="Lexend"/>
              </a:rPr>
              <a:t/>
            </a:r>
            <a:r>
              <a:rPr lang="en-GB" sz="1100">
                <a:latin typeface="Lexend"/>
                <a:ea typeface="Times New Roman"/>
                <a:cs typeface="Times New Roman"/>
                <a:sym typeface="Times New Roman"/>
              </a:rPr>
              <a:t/>
            </a:r>
            <a:endParaRPr sz="1800"/>
          </a:p>
        </p:txBody>
      </p:sp>
      <p:graphicFrame>
        <p:nvGraphicFramePr>
          <p:cNvPr id="1076" name="Google Shape;1076;p93"/>
          <p:cNvGraphicFramePr/>
          <p:nvPr/>
        </p:nvGraphicFramePr>
        <p:xfrm>
          <a:off x="3847719" y="808173"/>
          <a:ext cx="3000000" cy="3000000"/>
        </p:xfrm>
        <a:graphic>
          <a:graphicData uri="http://schemas.openxmlformats.org/drawingml/2006/table">
            <a:tbl>
              <a:tblPr>
                <a:noFill/>
                <a:tableStyleId>{ABE62C34-9E0C-442D-BE69-825E03138A50}</a:tableStyleId>
              </a:tblPr>
              <a:tblGrid>
                <a:gridCol w="505225"/>
                <a:gridCol w="927075"/>
                <a:gridCol w="3205825"/>
              </a:tblGrid>
              <a:tr h="307550">
                <a:tc gridSpan="3">
                  <a:txBody>
                    <a:bodyPr/>
                    <a:lstStyle/>
                    <a:p>
                      <a:pPr indent="0" lvl="0" marL="0" rtl="0" algn="ctr">
                        <a:spcBef>
                          <a:spcPts val="0"/>
                        </a:spcBef>
                        <a:spcAft>
                          <a:spcPts val="0"/>
                        </a:spcAft>
                        <a:buNone/>
                      </a:pPr>
                      <a:r>
                        <a:rPr lang="en-GB" sz="1000">
                          <a:solidFill>
                            <a:schemeClr val="accent4"/>
                          </a:solidFill>
                          <a:latin typeface="Lexend"/>
                          <a:ea typeface="Lexend"/>
                          <a:cs typeface="Lexend"/>
                          <a:sym typeface="Lexend"/>
                        </a:rPr>
                        <a:t>Jaantuska RPE (Heerka dadaalka la dareemo)</a:t>
                      </a:r>
                      <a:r>
                        <a:rPr lang="en-GB" sz="1000">
                          <a:solidFill>
                            <a:schemeClr val="accent4"/>
                          </a:solidFill>
                          <a:latin typeface="Lexend"/>
                          <a:ea typeface="Lexend"/>
                          <a:cs typeface="Lexend"/>
                          <a:sym typeface="Lexend"/>
                        </a:rPr>
                        <a:t/>
                      </a:r>
                      <a:endParaRPr sz="1600">
                        <a:solidFill>
                          <a:schemeClr val="accent4"/>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xBody>
                    <a:bodyPr/>
                    <a:p/>
                  </a:txBody>
                </a:tc>
                <a:tc hMerge="1">
                  <a:txBody>
                    <a:bodyPr/>
                    <a:p/>
                  </a:txBody>
                </a:tc>
              </a:tr>
              <a:tr h="7387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latin typeface="Lexend"/>
                          <a:ea typeface="Lexend"/>
                          <a:cs typeface="Lexend"/>
                          <a:sym typeface="Lexend"/>
                        </a:rPr>
                        <a:t>Dadaal ugu badan</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latin typeface="Lexend"/>
                          <a:ea typeface="Lexend"/>
                          <a:cs typeface="Lexend"/>
                          <a:sym typeface="Lexend"/>
                        </a:rPr>
                        <a:t>Ma suurtagelin in la sii wado</a:t>
                      </a:r>
                      <a:endParaRPr>
                        <a:latin typeface="Lexend"/>
                        <a:ea typeface="Lexend"/>
                        <a:cs typeface="Lexend"/>
                        <a:sym typeface="Lexend"/>
                      </a:endParaRPr>
                    </a:p>
                    <a:p>
                      <a:pPr indent="0" lvl="0" marL="0" rtl="0" algn="l">
                        <a:spcBef>
                          <a:spcPts val="0"/>
                        </a:spcBef>
                        <a:spcAft>
                          <a:spcPts val="0"/>
                        </a:spcAft>
                        <a:buNone/>
                        <a:defRPr/>
                      </a:pPr>
                      <a:r>
                        <a:rPr lang="en-GB" sz="1000">
                          <a:latin typeface="Lexend"/>
                          <a:ea typeface="Lexend"/>
                          <a:cs typeface="Lexend"/>
                          <a:sym typeface="Lexend"/>
                        </a:rPr>
                        <a:t>Neefsasho ka baxday</a:t>
                      </a:r>
                      <a:endParaRPr>
                        <a:latin typeface="Lexend"/>
                        <a:ea typeface="Lexend"/>
                        <a:cs typeface="Lexend"/>
                        <a:sym typeface="Lexend"/>
                      </a:endParaRPr>
                    </a:p>
                    <a:p>
                      <a:pPr indent="0" lvl="0" marL="0" rtl="0" algn="l">
                        <a:spcBef>
                          <a:spcPts val="0"/>
                        </a:spcBef>
                        <a:spcAft>
                          <a:spcPts val="0"/>
                        </a:spcAft>
                        <a:buNone/>
                        <a:defRPr/>
                      </a:pPr>
                      <a:r>
                        <a:rPr lang="en-GB" sz="1000">
                          <a:latin typeface="Lexend"/>
                          <a:ea typeface="Lexend"/>
                          <a:cs typeface="Lexend"/>
                          <a:sym typeface="Lexend"/>
                        </a:rPr>
                        <a:t>Awood la'aan inuu hadlo</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latin typeface="Lexend"/>
                          <a:ea typeface="Lexend"/>
                          <a:cs typeface="Lexend"/>
                          <a:sym typeface="Lexend"/>
                        </a:rPr>
                        <a:t>Aad u adag</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solidFill>
                            <a:schemeClr val="dk1"/>
                          </a:solidFill>
                          <a:latin typeface="Lexend"/>
                          <a:ea typeface="Lexend"/>
                          <a:cs typeface="Lexend"/>
                          <a:sym typeface="Lexend"/>
                        </a:rPr>
                        <a:t>Adag in la sii wado</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000">
                          <a:solidFill>
                            <a:schemeClr val="dk1"/>
                          </a:solidFill>
                          <a:latin typeface="Lexend"/>
                          <a:ea typeface="Lexend"/>
                          <a:cs typeface="Lexend"/>
                          <a:sym typeface="Lexend"/>
                        </a:rPr>
                        <a:t>Dhibaato neefsasho</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000">
                          <a:solidFill>
                            <a:schemeClr val="dk1"/>
                          </a:solidFill>
                          <a:latin typeface="Lexend"/>
                          <a:ea typeface="Lexend"/>
                          <a:cs typeface="Lexend"/>
                          <a:sym typeface="Lexend"/>
                        </a:rPr>
                        <a:t>Hadalka erey keliya</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latin typeface="Lexend"/>
                          <a:ea typeface="Lexend"/>
                          <a:cs typeface="Lexend"/>
                          <a:sym typeface="Lexend"/>
                        </a:rPr>
                        <a:t>Xoog leh</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solidFill>
                            <a:schemeClr val="dk1"/>
                          </a:solidFill>
                          <a:latin typeface="Lexend"/>
                          <a:ea typeface="Lexend"/>
                          <a:cs typeface="Lexend"/>
                          <a:sym typeface="Lexend"/>
                        </a:rPr>
                        <a:t>Qarka u ah raaxo-darro</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000">
                          <a:solidFill>
                            <a:schemeClr val="dk1"/>
                          </a:solidFill>
                          <a:latin typeface="Lexend"/>
                          <a:ea typeface="Lexend"/>
                          <a:cs typeface="Lexend"/>
                          <a:sym typeface="Lexend"/>
                        </a:rPr>
                        <a:t>Neefsasho gaaban, jumlado keliya</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r>
                        <a:rPr lang="en-GB" sz="2000">
                          <a:solidFill>
                            <a:schemeClr val="dk1"/>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latin typeface="Lexend"/>
                          <a:ea typeface="Lexend"/>
                          <a:cs typeface="Lexend"/>
                          <a:sym typeface="Lexend"/>
                        </a:rPr>
                        <a:t>Dhexdhexaad</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solidFill>
                            <a:schemeClr val="dk1"/>
                          </a:solidFill>
                          <a:latin typeface="Lexend"/>
                          <a:ea typeface="Lexend"/>
                          <a:cs typeface="Lexend"/>
                          <a:sym typeface="Lexend"/>
                        </a:rPr>
                        <a:t>Waa la sii wadi karaa saacado</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000">
                          <a:solidFill>
                            <a:schemeClr val="dk1"/>
                          </a:solidFill>
                          <a:latin typeface="Lexend"/>
                          <a:ea typeface="Lexend"/>
                          <a:cs typeface="Lexend"/>
                          <a:sym typeface="Lexend"/>
                        </a:rPr>
                        <a:t>Neefsasho culus, wada hadal gaaban</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r>
                        <a:rPr lang="en-GB" sz="2000">
                          <a:solidFill>
                            <a:schemeClr val="dk1"/>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latin typeface="Lexend"/>
                          <a:ea typeface="Lexend"/>
                          <a:cs typeface="Lexend"/>
                          <a:sym typeface="Lexend"/>
                        </a:rPr>
                        <a:t>Fudud</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solidFill>
                            <a:schemeClr val="dk1"/>
                          </a:solidFill>
                          <a:latin typeface="Lexend"/>
                          <a:ea typeface="Lexend"/>
                          <a:cs typeface="Lexend"/>
                          <a:sym typeface="Lexend"/>
                        </a:rPr>
                        <a:t>Fudud in la sii wado saacado</a:t>
                      </a:r>
                      <a:r>
                        <a:rPr lang="en-GB" sz="1000">
                          <a:solidFill>
                            <a:schemeClr val="dk1"/>
                          </a:solidFill>
                          <a:latin typeface="Lexend"/>
                          <a:ea typeface="Lexend"/>
                          <a:cs typeface="Lexend"/>
                          <a:sym typeface="Lexend"/>
                        </a:rPr>
                        <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000">
                          <a:solidFill>
                            <a:schemeClr val="dk1"/>
                          </a:solidFill>
                          <a:latin typeface="Lexend"/>
                          <a:ea typeface="Lexend"/>
                          <a:cs typeface="Lexend"/>
                          <a:sym typeface="Lexend"/>
                        </a:rPr>
                        <a:t>Si fudud wada hadal loo sii wadi karaa</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latin typeface="Lexend"/>
                          <a:ea typeface="Lexend"/>
                          <a:cs typeface="Lexend"/>
                          <a:sym typeface="Lexend"/>
                        </a:rPr>
                        <a:t>Aad u fudud</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solidFill>
                            <a:schemeClr val="dk1"/>
                          </a:solidFill>
                          <a:latin typeface="Lexend"/>
                          <a:ea typeface="Lexend"/>
                          <a:cs typeface="Lexend"/>
                          <a:sym typeface="Lexend"/>
                        </a:rPr>
                        <a:t>Wax kasta oo aan ahayn hurdo</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000">
                          <a:solidFill>
                            <a:schemeClr val="dk1"/>
                          </a:solidFill>
                          <a:latin typeface="Lexend"/>
                          <a:ea typeface="Lexend"/>
                          <a:cs typeface="Lexend"/>
                          <a:sym typeface="Lexend"/>
                        </a:rPr>
                        <a:t>tusaale. Fadhiista daawashada T.V.</a:t>
                      </a:r>
                      <a:endParaRPr>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pic>
        <p:nvPicPr>
          <p:cNvPr id="1077" name="Google Shape;1077;p93"/>
          <p:cNvPicPr preferRelativeResize="0"/>
          <p:nvPr/>
        </p:nvPicPr>
        <p:blipFill rotWithShape="1">
          <a:blip r:embed="rId3">
            <a:alphaModFix/>
          </a:blip>
          <a:srcRect b="43690" l="0" r="57905" t="0"/>
          <a:stretch/>
        </p:blipFill>
        <p:spPr>
          <a:xfrm>
            <a:off x="923875" y="880796"/>
            <a:ext cx="2569876" cy="1173876"/>
          </a:xfrm>
          <a:prstGeom prst="rect">
            <a:avLst/>
          </a:prstGeom>
          <a:noFill/>
          <a:ln>
            <a:noFill/>
          </a:ln>
        </p:spPr>
      </p:pic>
      <p:sp>
        <p:nvSpPr>
          <p:cNvPr id="1078" name="Google Shape;1078;p93"/>
          <p:cNvSpPr txBox="1"/>
          <p:nvPr>
            <p:ph idx="1" type="body"/>
          </p:nvPr>
        </p:nvSpPr>
        <p:spPr>
          <a:xfrm>
            <a:off x="973800" y="911700"/>
            <a:ext cx="2446800" cy="99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 tahay jimicsi wanaagsan ku socodka sabuuradda? Waxaan jeclahay inaan bilaabo.</a:t>
            </a:r>
            <a:r>
              <a:rPr lang="en-GB" sz="1100">
                <a:latin typeface="Lexend"/>
              </a:rPr>
              <a:t/>
            </a:r>
            <a:r>
              <a:rPr lang="en-GB" sz="11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2" name="Shape 1082"/>
        <p:cNvGrpSpPr/>
        <p:nvPr/>
      </p:nvGrpSpPr>
      <p:grpSpPr>
        <a:xfrm>
          <a:off x="0" y="0"/>
          <a:ext cx="0" cy="0"/>
          <a:chOff x="0" y="0"/>
          <a:chExt cx="0" cy="0"/>
        </a:xfrm>
      </p:grpSpPr>
      <p:sp>
        <p:nvSpPr>
          <p:cNvPr id="1083" name="Google Shape;1083;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Diiwaangelinta iyo isticmaalka xogta</a:t>
            </a:r>
            <a:endParaRPr/>
          </a:p>
        </p:txBody>
      </p:sp>
      <p:graphicFrame>
        <p:nvGraphicFramePr>
          <p:cNvPr id="1084" name="Google Shape;1084;p94"/>
          <p:cNvGraphicFramePr/>
          <p:nvPr/>
        </p:nvGraphicFramePr>
        <p:xfrm>
          <a:off x="3847719" y="808173"/>
          <a:ext cx="3000000" cy="3000000"/>
        </p:xfrm>
        <a:graphic>
          <a:graphicData uri="http://schemas.openxmlformats.org/drawingml/2006/table">
            <a:tbl>
              <a:tblPr>
                <a:noFill/>
                <a:tableStyleId>{ABE62C34-9E0C-442D-BE69-825E03138A50}</a:tableStyleId>
              </a:tblPr>
              <a:tblGrid>
                <a:gridCol w="505225"/>
                <a:gridCol w="927075"/>
                <a:gridCol w="3205825"/>
              </a:tblGrid>
              <a:tr h="307550">
                <a:tc gridSpan="3">
                  <a:txBody>
                    <a:bodyPr/>
                    <a:lstStyle/>
                    <a:p>
                      <a:pPr indent="0" lvl="0" marL="0" rtl="0" algn="ctr">
                        <a:spcBef>
                          <a:spcPts val="0"/>
                        </a:spcBef>
                        <a:spcAft>
                          <a:spcPts val="0"/>
                        </a:spcAft>
                        <a:buNone/>
                      </a:pPr>
                      <a:r>
                        <a:rPr lang="en-GB" sz="1200">
                          <a:solidFill>
                            <a:schemeClr val="accent4"/>
                          </a:solidFill>
                          <a:latin typeface="Lexend"/>
                          <a:ea typeface="Lexend"/>
                          <a:cs typeface="Lexend"/>
                          <a:sym typeface="Lexend"/>
                        </a:rPr>
                        <a:t>Jaantuska RPE (Heerka dadaalka la dareemo)</a:t>
                      </a:r>
                      <a:r>
                        <a:rPr lang="en-GB" sz="1200">
                          <a:solidFill>
                            <a:schemeClr val="accent4"/>
                          </a:solidFill>
                          <a:latin typeface="Lexend"/>
                          <a:ea typeface="Lexend"/>
                          <a:cs typeface="Lexend"/>
                          <a:sym typeface="Lexend"/>
                        </a:rPr>
                        <a:t/>
                      </a:r>
                      <a:endParaRPr sz="1600">
                        <a:solidFill>
                          <a:schemeClr val="accent4"/>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xBody>
                    <a:bodyPr/>
                    <a:p/>
                  </a:txBody>
                </a:tc>
                <a:tc hMerge="1">
                  <a:txBody>
                    <a:bodyPr/>
                    <a:p/>
                  </a:txBody>
                </a:tc>
              </a:tr>
              <a:tr h="738700">
                <a:tc>
                  <a:txBody>
                    <a:bodyPr/>
                    <a:lstStyle/>
                    <a:p>
                      <a:pPr indent="0" lvl="0" marL="0" rtl="0" algn="ctr">
                        <a:spcBef>
                          <a:spcPts val="0"/>
                        </a:spcBef>
                        <a:spcAft>
                          <a:spcPts val="0"/>
                        </a:spcAft>
                        <a:buNone/>
                      </a:pPr>
                      <a:r>
                        <a:rPr lang="en-GB" sz="1800">
                          <a:latin typeface="Times New Roman"/>
                          <a:ea typeface="Times New Roman"/>
                          <a:cs typeface="Times New Roman"/>
                          <a:sym typeface="Times New Roman"/>
                        </a:rPr>
                        <a:t>10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200">
                          <a:latin typeface="Lexend"/>
                          <a:ea typeface="Lexend"/>
                          <a:cs typeface="Lexend"/>
                          <a:sym typeface="Lexend"/>
                        </a:rPr>
                        <a:t>Dadaal ugu badan</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200">
                          <a:latin typeface="Lexend"/>
                          <a:ea typeface="Lexend"/>
                          <a:cs typeface="Lexend"/>
                          <a:sym typeface="Lexend"/>
                        </a:rPr>
                        <a:t>Waa aan suurtagal ahayn in la sii wado</a:t>
                      </a:r>
                      <a:endParaRPr>
                        <a:latin typeface="Lexend"/>
                        <a:ea typeface="Lexend"/>
                        <a:cs typeface="Lexend"/>
                        <a:sym typeface="Lexend"/>
                      </a:endParaRPr>
                    </a:p>
                    <a:p>
                      <a:pPr indent="0" lvl="0" marL="0" rtl="0" algn="l">
                        <a:spcBef>
                          <a:spcPts val="0"/>
                        </a:spcBef>
                        <a:spcAft>
                          <a:spcPts val="0"/>
                        </a:spcAft>
                        <a:buNone/>
                        <a:defRPr/>
                      </a:pPr>
                      <a:r>
                        <a:rPr lang="en-GB" sz="1200">
                          <a:latin typeface="Lexend"/>
                          <a:ea typeface="Lexend"/>
                          <a:cs typeface="Lexend"/>
                          <a:sym typeface="Lexend"/>
                        </a:rPr>
                        <a:t>Neefsasho ka baxday</a:t>
                      </a:r>
                      <a:endParaRPr>
                        <a:latin typeface="Lexend"/>
                        <a:ea typeface="Lexend"/>
                        <a:cs typeface="Lexend"/>
                        <a:sym typeface="Lexend"/>
                      </a:endParaRPr>
                    </a:p>
                    <a:p>
                      <a:pPr indent="0" lvl="0" marL="0" rtl="0" algn="l">
                        <a:spcBef>
                          <a:spcPts val="0"/>
                        </a:spcBef>
                        <a:spcAft>
                          <a:spcPts val="0"/>
                        </a:spcAft>
                        <a:buNone/>
                        <a:defRPr/>
                      </a:pPr>
                      <a:r>
                        <a:rPr lang="en-GB" sz="1200">
                          <a:latin typeface="Lexend"/>
                          <a:ea typeface="Lexend"/>
                          <a:cs typeface="Lexend"/>
                          <a:sym typeface="Lexend"/>
                        </a:rPr>
                        <a:t>Hadli kari maayo</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18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200">
                          <a:latin typeface="Lexend"/>
                          <a:ea typeface="Lexend"/>
                          <a:cs typeface="Lexend"/>
                          <a:sym typeface="Lexend"/>
                        </a:rPr>
                        <a:t>Aad u adag</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200">
                          <a:solidFill>
                            <a:schemeClr val="dk1"/>
                          </a:solidFill>
                          <a:latin typeface="Lexend"/>
                          <a:ea typeface="Lexend"/>
                          <a:cs typeface="Lexend"/>
                          <a:sym typeface="Lexend"/>
                        </a:rPr>
                        <a:t>Adag in la sii wado</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200">
                          <a:solidFill>
                            <a:schemeClr val="dk1"/>
                          </a:solidFill>
                          <a:latin typeface="Lexend"/>
                          <a:ea typeface="Lexend"/>
                          <a:cs typeface="Lexend"/>
                          <a:sym typeface="Lexend"/>
                        </a:rPr>
                        <a:t>Waa ku dhow inaad neefsan weydo</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200">
                          <a:solidFill>
                            <a:schemeClr val="dk1"/>
                          </a:solidFill>
                          <a:latin typeface="Lexend"/>
                          <a:ea typeface="Lexend"/>
                          <a:cs typeface="Lexend"/>
                          <a:sym typeface="Lexend"/>
                        </a:rPr>
                        <a:t>Ku hadlaya ereyo keli ah</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1800">
                          <a:latin typeface="Times New Roman"/>
                          <a:ea typeface="Times New Roman"/>
                          <a:cs typeface="Times New Roman"/>
                          <a:sym typeface="Times New Roman"/>
                        </a:rPr>
                        <a:t>7-8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200">
                          <a:latin typeface="Lexend"/>
                          <a:ea typeface="Lexend"/>
                          <a:cs typeface="Lexend"/>
                          <a:sym typeface="Lexend"/>
                        </a:rPr>
                        <a:t>Xoog badan</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200">
                          <a:solidFill>
                            <a:schemeClr val="dk1"/>
                          </a:solidFill>
                          <a:latin typeface="Lexend"/>
                          <a:ea typeface="Lexend"/>
                          <a:cs typeface="Lexend"/>
                          <a:sym typeface="Lexend"/>
                        </a:rPr>
                        <a:t>Geestii raaxo-darrada</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200">
                          <a:solidFill>
                            <a:schemeClr val="dk1"/>
                          </a:solidFill>
                          <a:latin typeface="Lexend"/>
                          <a:ea typeface="Lexend"/>
                          <a:cs typeface="Lexend"/>
                          <a:sym typeface="Lexend"/>
                        </a:rPr>
                        <a:t>Neefsasho gaaban, jumlado keli ah</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1800">
                          <a:latin typeface="Times New Roman"/>
                          <a:ea typeface="Times New Roman"/>
                          <a:cs typeface="Times New Roman"/>
                          <a:sym typeface="Times New Roman"/>
                        </a:rPr>
                        <a:t>4</a:t>
                      </a:r>
                      <a:r>
                        <a:rPr lang="en-GB" sz="1800">
                          <a:solidFill>
                            <a:schemeClr val="dk1"/>
                          </a:solidFill>
                          <a:latin typeface="Times New Roman"/>
                          <a:ea typeface="Times New Roman"/>
                          <a:cs typeface="Times New Roman"/>
                          <a:sym typeface="Times New Roman"/>
                        </a:rPr>
                        <a:t>-</a:t>
                      </a:r>
                      <a:r>
                        <a:rPr lang="en-GB" sz="18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200">
                          <a:latin typeface="Lexend"/>
                          <a:ea typeface="Lexend"/>
                          <a:cs typeface="Lexend"/>
                          <a:sym typeface="Lexend"/>
                        </a:rPr>
                        <a:t>Dhexdhexaad</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200">
                          <a:solidFill>
                            <a:schemeClr val="dk1"/>
                          </a:solidFill>
                          <a:latin typeface="Lexend"/>
                          <a:ea typeface="Lexend"/>
                          <a:cs typeface="Lexend"/>
                          <a:sym typeface="Lexend"/>
                        </a:rPr>
                        <a:t>Waa la sii wadi karaa saacado</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200">
                          <a:solidFill>
                            <a:schemeClr val="dk1"/>
                          </a:solidFill>
                          <a:latin typeface="Lexend"/>
                          <a:ea typeface="Lexend"/>
                          <a:cs typeface="Lexend"/>
                          <a:sym typeface="Lexend"/>
                        </a:rPr>
                        <a:t>Neefsasho culus, wada hadal gaaban</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1800">
                          <a:latin typeface="Times New Roman"/>
                          <a:ea typeface="Times New Roman"/>
                          <a:cs typeface="Times New Roman"/>
                          <a:sym typeface="Times New Roman"/>
                        </a:rPr>
                        <a:t>2</a:t>
                      </a:r>
                      <a:r>
                        <a:rPr lang="en-GB" sz="1800">
                          <a:solidFill>
                            <a:schemeClr val="dk1"/>
                          </a:solidFill>
                          <a:latin typeface="Times New Roman"/>
                          <a:ea typeface="Times New Roman"/>
                          <a:cs typeface="Times New Roman"/>
                          <a:sym typeface="Times New Roman"/>
                        </a:rPr>
                        <a:t>-</a:t>
                      </a:r>
                      <a:r>
                        <a:rPr lang="en-GB" sz="18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200">
                          <a:latin typeface="Lexend"/>
                          <a:ea typeface="Lexend"/>
                          <a:cs typeface="Lexend"/>
                          <a:sym typeface="Lexend"/>
                        </a:rPr>
                        <a:t>Fudud</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200">
                          <a:solidFill>
                            <a:schemeClr val="dk1"/>
                          </a:solidFill>
                          <a:latin typeface="Lexend"/>
                          <a:ea typeface="Lexend"/>
                          <a:cs typeface="Lexend"/>
                          <a:sym typeface="Lexend"/>
                        </a:rPr>
                        <a:t>Fudud in la sii wado saacado</a:t>
                      </a:r>
                      <a:r>
                        <a:rPr lang="en-GB" sz="1200">
                          <a:solidFill>
                            <a:schemeClr val="dk1"/>
                          </a:solidFill>
                          <a:latin typeface="Lexend"/>
                          <a:ea typeface="Lexend"/>
                          <a:cs typeface="Lexend"/>
                          <a:sym typeface="Lexend"/>
                        </a:rPr>
                        <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200">
                          <a:solidFill>
                            <a:schemeClr val="dk1"/>
                          </a:solidFill>
                          <a:latin typeface="Lexend"/>
                          <a:ea typeface="Lexend"/>
                          <a:cs typeface="Lexend"/>
                          <a:sym typeface="Lexend"/>
                        </a:rPr>
                        <a:t>Wada hadalka si fudud ayaa loo sii wadi karaa</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18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200">
                          <a:latin typeface="Lexend"/>
                          <a:ea typeface="Lexend"/>
                          <a:cs typeface="Lexend"/>
                          <a:sym typeface="Lexend"/>
                        </a:rPr>
                        <a:t>Aad u fudud</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200">
                          <a:solidFill>
                            <a:schemeClr val="dk1"/>
                          </a:solidFill>
                          <a:latin typeface="Lexend"/>
                          <a:ea typeface="Lexend"/>
                          <a:cs typeface="Lexend"/>
                          <a:sym typeface="Lexend"/>
                        </a:rPr>
                        <a:t>Wax kasta oo aan ahayn hurdo</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200">
                          <a:solidFill>
                            <a:schemeClr val="dk1"/>
                          </a:solidFill>
                          <a:latin typeface="Lexend"/>
                          <a:ea typeface="Lexend"/>
                          <a:cs typeface="Lexend"/>
                          <a:sym typeface="Lexend"/>
                        </a:rPr>
                        <a:t>Tusaale: Fadhiista oo daawanaya TV-ga</a:t>
                      </a:r>
                      <a:endParaRPr>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085" name="Google Shape;1085;p94"/>
          <p:cNvSpPr txBox="1"/>
          <p:nvPr>
            <p:ph idx="1" type="body"/>
          </p:nvPr>
        </p:nvSpPr>
        <p:spPr>
          <a:xfrm>
            <a:off x="324000" y="759300"/>
            <a:ext cx="3108300" cy="1223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Halkee kula tahay inay yihiin hawlahan jaantuska qofka hadda bilaabaya jimicsiga?</a:t>
            </a:r>
            <a:endParaRPr sz="1800"/>
          </a:p>
        </p:txBody>
      </p:sp>
      <p:sp>
        <p:nvSpPr>
          <p:cNvPr id="1086" name="Google Shape;1086;p94"/>
          <p:cNvSpPr txBox="1"/>
          <p:nvPr>
            <p:ph idx="1" type="body"/>
          </p:nvPr>
        </p:nvSpPr>
        <p:spPr>
          <a:xfrm>
            <a:off x="324000" y="2172580"/>
            <a:ext cx="3165600" cy="287400"/>
          </a:xfrm>
          <a:prstGeom prst="rect">
            <a:avLst/>
          </a:prstGeom>
        </p:spPr>
        <p:txBody>
          <a:bodyPr anchorCtr="0" anchor="t" bIns="0" lIns="0" spcFirstLastPara="1" rIns="0" wrap="square" tIns="0">
            <a:normAutofit/>
          </a:bodyPr>
          <a:lstStyle/>
          <a:p>
            <a:pPr indent="-368300" lvl="0" marL="457200" rtl="0" algn="l">
              <a:lnSpc>
                <a:spcPct val="100000"/>
              </a:lnSpc>
              <a:spcBef>
                <a:spcPts val="0"/>
              </a:spcBef>
              <a:spcAft>
                <a:spcPts val="0"/>
              </a:spcAft>
              <a:buSzPts val="2200"/>
              <a:buChar char="●"/>
            </a:pPr>
            <a:r>
              <a:rPr lang="en-GB" sz="1100">
                <a:latin typeface="Lexend"/>
              </a:rPr>
              <a:t>Socodka mashiinka jimicsiga (treadmill)</a:t>
            </a:r>
            <a:endParaRPr sz="1800"/>
          </a:p>
        </p:txBody>
      </p:sp>
      <p:sp>
        <p:nvSpPr>
          <p:cNvPr id="1087" name="Google Shape;1087;p94"/>
          <p:cNvSpPr txBox="1"/>
          <p:nvPr>
            <p:ph idx="1" type="body"/>
          </p:nvPr>
        </p:nvSpPr>
        <p:spPr>
          <a:xfrm>
            <a:off x="324000" y="3117150"/>
            <a:ext cx="2866500" cy="287400"/>
          </a:xfrm>
          <a:prstGeom prst="rect">
            <a:avLst/>
          </a:prstGeom>
        </p:spPr>
        <p:txBody>
          <a:bodyPr anchorCtr="0" anchor="t" bIns="0" lIns="0" spcFirstLastPara="1" rIns="0" wrap="square" tIns="0">
            <a:normAutofit/>
          </a:bodyPr>
          <a:lstStyle/>
          <a:p>
            <a:pPr indent="-368300" lvl="0" marL="457200" rtl="0" algn="l">
              <a:lnSpc>
                <a:spcPct val="100000"/>
              </a:lnSpc>
              <a:spcBef>
                <a:spcPts val="0"/>
              </a:spcBef>
              <a:spcAft>
                <a:spcPts val="0"/>
              </a:spcAft>
              <a:buSzPts val="2200"/>
              <a:buChar char="●"/>
            </a:pPr>
            <a:r>
              <a:rPr lang="en-GB" sz="1800">
                <a:latin typeface="Lexend"/>
                <a:ea typeface="Times New Roman"/>
                <a:cs typeface="Times New Roman"/>
                <a:sym typeface="Times New Roman"/>
              </a:rPr>
              <a:t>10 daqiiqo baaskiil wadista guriga saaxiib</a:t>
            </a:r>
            <a:r>
              <a:rPr lang="en-GB" sz="1800">
                <a:latin typeface="Lexend"/>
              </a:rPr>
              <a:t/>
            </a:r>
            <a:endParaRPr sz="1800"/>
          </a:p>
        </p:txBody>
      </p:sp>
      <p:sp>
        <p:nvSpPr>
          <p:cNvPr id="1088" name="Google Shape;1088;p94"/>
          <p:cNvSpPr txBox="1"/>
          <p:nvPr>
            <p:ph idx="1" type="body"/>
          </p:nvPr>
        </p:nvSpPr>
        <p:spPr>
          <a:xfrm>
            <a:off x="324000" y="3799368"/>
            <a:ext cx="2625000" cy="287400"/>
          </a:xfrm>
          <a:prstGeom prst="rect">
            <a:avLst/>
          </a:prstGeom>
        </p:spPr>
        <p:txBody>
          <a:bodyPr anchorCtr="0" anchor="t" bIns="0" lIns="0" spcFirstLastPara="1" rIns="0" wrap="square" tIns="0">
            <a:normAutofit/>
          </a:bodyPr>
          <a:lstStyle/>
          <a:p>
            <a:pPr indent="-368300" lvl="0" marL="457200" rtl="0" algn="l">
              <a:lnSpc>
                <a:spcPct val="100000"/>
              </a:lnSpc>
              <a:spcBef>
                <a:spcPts val="0"/>
              </a:spcBef>
              <a:spcAft>
                <a:spcPts val="0"/>
              </a:spcAft>
              <a:buSzPts val="2200"/>
              <a:buChar char="●"/>
            </a:pPr>
            <a:r>
              <a:rPr lang="en-GB" sz="1800">
                <a:latin typeface="Lexend"/>
                <a:ea typeface="Times New Roman"/>
                <a:cs typeface="Times New Roman"/>
                <a:sym typeface="Times New Roman"/>
              </a:rPr>
              <a:t>2 daqiiqo trampoline-ka xoogga leh</a:t>
            </a:r>
            <a:r>
              <a:rPr lang="en-GB" sz="1800">
                <a:latin typeface="Lexend"/>
              </a:rPr>
              <a:t/>
            </a:r>
            <a:endParaRPr sz="1800"/>
          </a:p>
        </p:txBody>
      </p:sp>
      <p:sp>
        <p:nvSpPr>
          <p:cNvPr id="1089" name="Google Shape;1089;p94"/>
          <p:cNvSpPr txBox="1"/>
          <p:nvPr>
            <p:ph idx="1" type="body"/>
          </p:nvPr>
        </p:nvSpPr>
        <p:spPr>
          <a:xfrm>
            <a:off x="324000" y="2656371"/>
            <a:ext cx="3165600" cy="287400"/>
          </a:xfrm>
          <a:prstGeom prst="rect">
            <a:avLst/>
          </a:prstGeom>
        </p:spPr>
        <p:txBody>
          <a:bodyPr anchorCtr="0" anchor="t" bIns="0" lIns="0" spcFirstLastPara="1" rIns="0" wrap="square" tIns="0">
            <a:normAutofit/>
          </a:bodyPr>
          <a:lstStyle/>
          <a:p>
            <a:pPr indent="-368300" lvl="0" marL="457200" rtl="0" algn="l">
              <a:lnSpc>
                <a:spcPct val="100000"/>
              </a:lnSpc>
              <a:spcBef>
                <a:spcPts val="0"/>
              </a:spcBef>
              <a:spcAft>
                <a:spcPts val="0"/>
              </a:spcAft>
              <a:buSzPts val="2200"/>
              <a:buChar char="●"/>
            </a:pPr>
            <a:r>
              <a:rPr lang="en-GB" sz="1100">
                <a:latin typeface="Lexend"/>
              </a:rPr>
              <a:t>Kor u socodka buurta dheer</a:t>
            </a:r>
            <a:r>
              <a:rPr lang="en-GB" sz="1100">
                <a:latin typeface="Lexend"/>
              </a:rPr>
              <a:t/>
            </a:r>
            <a:endParaRPr sz="1800"/>
          </a:p>
        </p:txBody>
      </p:sp>
      <p:sp>
        <p:nvSpPr>
          <p:cNvPr id="1090" name="Google Shape;1090;p94"/>
          <p:cNvSpPr txBox="1"/>
          <p:nvPr>
            <p:ph idx="1" type="body"/>
          </p:nvPr>
        </p:nvSpPr>
        <p:spPr>
          <a:xfrm>
            <a:off x="324000" y="4504600"/>
            <a:ext cx="1474200" cy="287400"/>
          </a:xfrm>
          <a:prstGeom prst="rect">
            <a:avLst/>
          </a:prstGeom>
        </p:spPr>
        <p:txBody>
          <a:bodyPr anchorCtr="0" anchor="t" bIns="0" lIns="0" spcFirstLastPara="1" rIns="0" wrap="square" tIns="0">
            <a:normAutofit/>
          </a:bodyPr>
          <a:lstStyle/>
          <a:p>
            <a:pPr indent="-368300" lvl="0" marL="457200" rtl="0" algn="l">
              <a:lnSpc>
                <a:spcPct val="100000"/>
              </a:lnSpc>
              <a:spcBef>
                <a:spcPts val="0"/>
              </a:spcBef>
              <a:spcAft>
                <a:spcPts val="0"/>
              </a:spcAft>
              <a:buSzPts val="2200"/>
              <a:buChar char="●"/>
            </a:pPr>
            <a:r>
              <a:rPr lang="en-GB" sz="1100">
                <a:latin typeface="Lexend"/>
              </a:rPr>
              <a:t>Ciyaaraha (Gaming)</a:t>
            </a:r>
            <a:endParaRPr sz="18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4" name="Shape 1094"/>
        <p:cNvGrpSpPr/>
        <p:nvPr/>
      </p:nvGrpSpPr>
      <p:grpSpPr>
        <a:xfrm>
          <a:off x="0" y="0"/>
          <a:ext cx="0" cy="0"/>
          <a:chOff x="0" y="0"/>
          <a:chExt cx="0" cy="0"/>
        </a:xfrm>
      </p:grpSpPr>
      <p:pic>
        <p:nvPicPr>
          <p:cNvPr id="1095" name="Google Shape;1095;p95"/>
          <p:cNvPicPr preferRelativeResize="0"/>
          <p:nvPr/>
        </p:nvPicPr>
        <p:blipFill rotWithShape="1">
          <a:blip r:embed="rId3">
            <a:alphaModFix/>
          </a:blip>
          <a:srcRect b="43690" l="0" r="57905" t="0"/>
          <a:stretch/>
        </p:blipFill>
        <p:spPr>
          <a:xfrm flipH="1">
            <a:off x="1083448" y="728412"/>
            <a:ext cx="2580398" cy="1249826"/>
          </a:xfrm>
          <a:prstGeom prst="rect">
            <a:avLst/>
          </a:prstGeom>
          <a:noFill/>
          <a:ln>
            <a:noFill/>
          </a:ln>
        </p:spPr>
      </p:pic>
      <p:sp>
        <p:nvSpPr>
          <p:cNvPr id="1096" name="Google Shape;1096;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Duubista iyo isticmaalka xogta (data)</a:t>
            </a:r>
            <a:endParaRPr/>
          </a:p>
        </p:txBody>
      </p:sp>
      <p:graphicFrame>
        <p:nvGraphicFramePr>
          <p:cNvPr id="1097" name="Google Shape;1097;p95"/>
          <p:cNvGraphicFramePr/>
          <p:nvPr/>
        </p:nvGraphicFramePr>
        <p:xfrm>
          <a:off x="3847719" y="808173"/>
          <a:ext cx="3000000" cy="3000000"/>
        </p:xfrm>
        <a:graphic>
          <a:graphicData uri="http://schemas.openxmlformats.org/drawingml/2006/table">
            <a:tbl>
              <a:tblPr>
                <a:noFill/>
                <a:tableStyleId>{ABE62C34-9E0C-442D-BE69-825E03138A50}</a:tableStyleId>
              </a:tblPr>
              <a:tblGrid>
                <a:gridCol w="505225"/>
                <a:gridCol w="927075"/>
                <a:gridCol w="3205825"/>
              </a:tblGrid>
              <a:tr h="307550">
                <a:tc gridSpan="3">
                  <a:txBody>
                    <a:bodyPr/>
                    <a:lstStyle/>
                    <a:p>
                      <a:pPr indent="0" lvl="0" marL="0" rtl="0" algn="ctr">
                        <a:spcBef>
                          <a:spcPts val="0"/>
                        </a:spcBef>
                        <a:spcAft>
                          <a:spcPts val="0"/>
                        </a:spcAft>
                        <a:buNone/>
                      </a:pPr>
                      <a:r>
                        <a:rPr lang="en-GB" sz="1000">
                          <a:solidFill>
                            <a:schemeClr val="accent4"/>
                          </a:solidFill>
                          <a:latin typeface="Lexend"/>
                          <a:ea typeface="Lexend"/>
                          <a:cs typeface="Lexend"/>
                          <a:sym typeface="Lexend"/>
                        </a:rPr>
                        <a:t>Jaantuska RPE (Heerka dadaalka la dareemo)</a:t>
                      </a:r>
                      <a:r>
                        <a:rPr lang="en-GB" sz="1000">
                          <a:solidFill>
                            <a:schemeClr val="accent4"/>
                          </a:solidFill>
                          <a:latin typeface="Lexend"/>
                          <a:ea typeface="Lexend"/>
                          <a:cs typeface="Lexend"/>
                          <a:sym typeface="Lexend"/>
                        </a:rPr>
                        <a:t/>
                      </a:r>
                      <a:endParaRPr sz="1600">
                        <a:solidFill>
                          <a:schemeClr val="accent4"/>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xBody>
                    <a:bodyPr/>
                    <a:p/>
                  </a:txBody>
                </a:tc>
                <a:tc hMerge="1">
                  <a:txBody>
                    <a:bodyPr/>
                    <a:p/>
                  </a:txBody>
                </a:tc>
              </a:tr>
              <a:tr h="738700">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10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latin typeface="Lexend"/>
                          <a:ea typeface="Lexend"/>
                          <a:cs typeface="Lexend"/>
                          <a:sym typeface="Lexend"/>
                        </a:rPr>
                        <a:t>Dadaal ugu badan</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latin typeface="Lexend"/>
                          <a:ea typeface="Lexend"/>
                          <a:cs typeface="Lexend"/>
                          <a:sym typeface="Lexend"/>
                        </a:rPr>
                        <a:t>Aan suurtagal ahayn in la sii wado</a:t>
                      </a:r>
                      <a:endParaRPr>
                        <a:latin typeface="Lexend"/>
                        <a:ea typeface="Lexend"/>
                        <a:cs typeface="Lexend"/>
                        <a:sym typeface="Lexend"/>
                      </a:endParaRPr>
                    </a:p>
                    <a:p>
                      <a:pPr indent="0" lvl="0" marL="0" rtl="0" algn="l">
                        <a:spcBef>
                          <a:spcPts val="0"/>
                        </a:spcBef>
                        <a:spcAft>
                          <a:spcPts val="0"/>
                        </a:spcAft>
                        <a:buNone/>
                        <a:defRPr/>
                      </a:pPr>
                      <a:r>
                        <a:rPr lang="en-GB" sz="1000">
                          <a:latin typeface="Lexend"/>
                          <a:ea typeface="Lexend"/>
                          <a:cs typeface="Lexend"/>
                          <a:sym typeface="Lexend"/>
                        </a:rPr>
                        <a:t>Neefsasho oo ka baxaysa</a:t>
                      </a:r>
                      <a:endParaRPr>
                        <a:latin typeface="Lexend"/>
                        <a:ea typeface="Lexend"/>
                        <a:cs typeface="Lexend"/>
                        <a:sym typeface="Lexend"/>
                      </a:endParaRPr>
                    </a:p>
                    <a:p>
                      <a:pPr indent="0" lvl="0" marL="0" rtl="0" algn="l">
                        <a:spcBef>
                          <a:spcPts val="0"/>
                        </a:spcBef>
                        <a:spcAft>
                          <a:spcPts val="0"/>
                        </a:spcAft>
                        <a:buNone/>
                        <a:defRPr/>
                      </a:pPr>
                      <a:r>
                        <a:rPr lang="en-GB" sz="1000">
                          <a:latin typeface="Lexend"/>
                          <a:ea typeface="Lexend"/>
                          <a:cs typeface="Lexend"/>
                          <a:sym typeface="Lexend"/>
                        </a:rPr>
                        <a:t>Awoodi la'aan inuu hadlo</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latin typeface="Lexend"/>
                          <a:ea typeface="Lexend"/>
                          <a:cs typeface="Lexend"/>
                          <a:sym typeface="Lexend"/>
                        </a:rPr>
                        <a:t>Aad u adag</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solidFill>
                            <a:schemeClr val="dk1"/>
                          </a:solidFill>
                          <a:latin typeface="Lexend"/>
                          <a:ea typeface="Lexend"/>
                          <a:cs typeface="Lexend"/>
                          <a:sym typeface="Lexend"/>
                        </a:rPr>
                        <a:t>Adag in la sii wado</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000">
                          <a:solidFill>
                            <a:schemeClr val="dk1"/>
                          </a:solidFill>
                          <a:latin typeface="Lexend"/>
                          <a:ea typeface="Lexend"/>
                          <a:cs typeface="Lexend"/>
                          <a:sym typeface="Lexend"/>
                        </a:rPr>
                        <a:t>Si dhib yar ayuu u neefsan karaa</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000">
                          <a:solidFill>
                            <a:schemeClr val="dk1"/>
                          </a:solidFill>
                          <a:latin typeface="Lexend"/>
                          <a:ea typeface="Lexend"/>
                          <a:cs typeface="Lexend"/>
                          <a:sym typeface="Lexend"/>
                        </a:rPr>
                        <a:t>Hadalka ereyada keli ah</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7-8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latin typeface="Lexend"/>
                          <a:ea typeface="Lexend"/>
                          <a:cs typeface="Lexend"/>
                          <a:sym typeface="Lexend"/>
                        </a:rPr>
                        <a:t>Xoog badan (Vigorous)</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solidFill>
                            <a:schemeClr val="dk1"/>
                          </a:solidFill>
                          <a:latin typeface="Lexend"/>
                          <a:ea typeface="Lexend"/>
                          <a:cs typeface="Lexend"/>
                          <a:sym typeface="Lexend"/>
                        </a:rPr>
                        <a:t>Qarka u ah raaxo la'aan</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000">
                          <a:solidFill>
                            <a:schemeClr val="dk1"/>
                          </a:solidFill>
                          <a:latin typeface="Lexend"/>
                          <a:ea typeface="Lexend"/>
                          <a:cs typeface="Lexend"/>
                          <a:sym typeface="Lexend"/>
                        </a:rPr>
                        <a:t>Neefsasho gaaban, jumlado keli ah</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4</a:t>
                      </a:r>
                      <a:r>
                        <a:rPr lang="en-GB" sz="1200">
                          <a:solidFill>
                            <a:schemeClr val="dk1"/>
                          </a:solidFill>
                          <a:latin typeface="Times New Roman"/>
                          <a:ea typeface="Times New Roman"/>
                          <a:cs typeface="Times New Roman"/>
                          <a:sym typeface="Times New Roman"/>
                        </a:rPr>
                        <a:t>-</a:t>
                      </a:r>
                      <a:r>
                        <a:rPr lang="en-GB" sz="12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latin typeface="Lexend"/>
                          <a:ea typeface="Lexend"/>
                          <a:cs typeface="Lexend"/>
                          <a:sym typeface="Lexend"/>
                        </a:rPr>
                        <a:t>Dhexdhexaad (Moderate)</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solidFill>
                            <a:schemeClr val="dk1"/>
                          </a:solidFill>
                          <a:latin typeface="Lexend"/>
                          <a:ea typeface="Lexend"/>
                          <a:cs typeface="Lexend"/>
                          <a:sym typeface="Lexend"/>
                        </a:rPr>
                        <a:t>Wuu sii socon karaa saacado</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000">
                          <a:solidFill>
                            <a:schemeClr val="dk1"/>
                          </a:solidFill>
                          <a:latin typeface="Lexend"/>
                          <a:ea typeface="Lexend"/>
                          <a:cs typeface="Lexend"/>
                          <a:sym typeface="Lexend"/>
                        </a:rPr>
                        <a:t>Neefsasho culus, wada hadal gaaban</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2</a:t>
                      </a:r>
                      <a:r>
                        <a:rPr lang="en-GB" sz="1200">
                          <a:solidFill>
                            <a:schemeClr val="dk1"/>
                          </a:solidFill>
                          <a:latin typeface="Times New Roman"/>
                          <a:ea typeface="Times New Roman"/>
                          <a:cs typeface="Times New Roman"/>
                          <a:sym typeface="Times New Roman"/>
                        </a:rPr>
                        <a:t>-</a:t>
                      </a:r>
                      <a:r>
                        <a:rPr lang="en-GB" sz="12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latin typeface="Lexend"/>
                          <a:ea typeface="Lexend"/>
                          <a:cs typeface="Lexend"/>
                          <a:sym typeface="Lexend"/>
                        </a:rPr>
                        <a:t>Iftiin (Light)</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solidFill>
                            <a:schemeClr val="dk1"/>
                          </a:solidFill>
                          <a:latin typeface="Lexend"/>
                          <a:ea typeface="Lexend"/>
                          <a:cs typeface="Lexend"/>
                          <a:sym typeface="Lexend"/>
                        </a:rPr>
                        <a:t>Sahlan in la ilaaliyo saacado</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000">
                          <a:solidFill>
                            <a:schemeClr val="dk1"/>
                          </a:solidFill>
                          <a:latin typeface="Lexend"/>
                          <a:ea typeface="Lexend"/>
                          <a:cs typeface="Lexend"/>
                          <a:sym typeface="Lexend"/>
                        </a:rPr>
                        <a:t>Wadahadal si fudud u socon karaa</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latin typeface="Lexend"/>
                          <a:ea typeface="Lexend"/>
                          <a:cs typeface="Lexend"/>
                          <a:sym typeface="Lexend"/>
                        </a:rPr>
                        <a:t>Aad u fudud (Very light)</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solidFill>
                            <a:schemeClr val="dk1"/>
                          </a:solidFill>
                          <a:latin typeface="Lexend"/>
                          <a:ea typeface="Lexend"/>
                          <a:cs typeface="Lexend"/>
                          <a:sym typeface="Lexend"/>
                        </a:rPr>
                        <a:t>Wax kasta oo aan ahayn hurdo</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000">
                          <a:solidFill>
                            <a:schemeClr val="dk1"/>
                          </a:solidFill>
                          <a:latin typeface="Lexend"/>
                          <a:ea typeface="Lexend"/>
                          <a:cs typeface="Lexend"/>
                          <a:sym typeface="Lexend"/>
                        </a:rPr>
                        <a:t>tusaale: Fadhiista daawashada T.V.</a:t>
                      </a:r>
                      <a:endParaRPr>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098" name="Google Shape;1098;p95"/>
          <p:cNvSpPr txBox="1"/>
          <p:nvPr>
            <p:ph idx="1" type="body"/>
          </p:nvPr>
        </p:nvSpPr>
        <p:spPr>
          <a:xfrm>
            <a:off x="1044320" y="3529856"/>
            <a:ext cx="2705400" cy="287400"/>
          </a:xfrm>
          <a:prstGeom prst="rect">
            <a:avLst/>
          </a:prstGeom>
        </p:spPr>
        <p:txBody>
          <a:bodyPr anchorCtr="0" anchor="t" bIns="0" lIns="0" spcFirstLastPara="1" rIns="0" wrap="square" tIns="0">
            <a:normAutofit/>
          </a:bodyPr>
          <a:lstStyle/>
          <a:p>
            <a:pPr indent="-368300" lvl="0" marL="457200" rtl="0" algn="l">
              <a:lnSpc>
                <a:spcPct val="100000"/>
              </a:lnSpc>
              <a:spcBef>
                <a:spcPts val="0"/>
              </a:spcBef>
              <a:spcAft>
                <a:spcPts val="0"/>
              </a:spcAft>
              <a:buSzPts val="2200"/>
              <a:buFont typeface="Kalam"/>
              <a:buChar char="●"/>
            </a:pPr>
            <a:r>
              <a:rPr lang="en-GB" sz="1100">
                <a:latin typeface="Kalam"/>
                <a:ea typeface="Kalam"/>
                <a:cs typeface="Kalam"/>
                <a:sym typeface="Kalam"/>
              </a:rPr>
              <a:t>Lugaynta mishiinka (treadmill)</a:t>
            </a:r>
            <a:endParaRPr sz="1800">
              <a:latin typeface="Kalam"/>
              <a:ea typeface="Kalam"/>
              <a:cs typeface="Kalam"/>
              <a:sym typeface="Kalam"/>
            </a:endParaRPr>
          </a:p>
        </p:txBody>
      </p:sp>
      <p:sp>
        <p:nvSpPr>
          <p:cNvPr id="1099" name="Google Shape;1099;p95"/>
          <p:cNvSpPr txBox="1"/>
          <p:nvPr>
            <p:ph idx="1" type="body"/>
          </p:nvPr>
        </p:nvSpPr>
        <p:spPr>
          <a:xfrm>
            <a:off x="1055825" y="3887854"/>
            <a:ext cx="2357700" cy="287400"/>
          </a:xfrm>
          <a:prstGeom prst="rect">
            <a:avLst/>
          </a:prstGeom>
        </p:spPr>
        <p:txBody>
          <a:bodyPr anchorCtr="0" anchor="t" bIns="0" lIns="0" spcFirstLastPara="1" rIns="0" wrap="square" tIns="0">
            <a:normAutofit/>
          </a:bodyPr>
          <a:lstStyle/>
          <a:p>
            <a:pPr indent="-368300" lvl="0" marL="457200" rtl="0" algn="l">
              <a:lnSpc>
                <a:spcPct val="100000"/>
              </a:lnSpc>
              <a:spcBef>
                <a:spcPts val="0"/>
              </a:spcBef>
              <a:spcAft>
                <a:spcPts val="0"/>
              </a:spcAft>
              <a:buSzPts val="2200"/>
              <a:buChar char="●"/>
            </a:pPr>
            <a:r>
              <a:rPr lang="en-GB" sz="1100">
                <a:latin typeface="Lexend"/>
                <a:ea typeface="Times New Roman"/>
                <a:cs typeface="Times New Roman"/>
                <a:sym typeface="Times New Roman"/>
              </a:rPr>
              <a:t>10 daqiiqo oo baaskiil wadid ah</a:t>
            </a:r>
            <a:r>
              <a:rPr lang="en-GB" sz="1100">
                <a:latin typeface="Lexend"/>
              </a:rPr>
              <a:t/>
            </a:r>
            <a:r>
              <a:rPr lang="en-GB" sz="1100">
                <a:latin typeface="Kalam"/>
                <a:ea typeface="Kalam"/>
                <a:cs typeface="Kalam"/>
                <a:sym typeface="Kalam"/>
              </a:rPr>
              <a:t/>
            </a:r>
            <a:endParaRPr sz="1800">
              <a:latin typeface="Kalam"/>
              <a:ea typeface="Kalam"/>
              <a:cs typeface="Kalam"/>
              <a:sym typeface="Kalam"/>
            </a:endParaRPr>
          </a:p>
        </p:txBody>
      </p:sp>
      <p:sp>
        <p:nvSpPr>
          <p:cNvPr id="1100" name="Google Shape;1100;p95"/>
          <p:cNvSpPr txBox="1"/>
          <p:nvPr>
            <p:ph idx="1" type="body"/>
          </p:nvPr>
        </p:nvSpPr>
        <p:spPr>
          <a:xfrm>
            <a:off x="247800" y="2621855"/>
            <a:ext cx="3523800" cy="287400"/>
          </a:xfrm>
          <a:prstGeom prst="rect">
            <a:avLst/>
          </a:prstGeom>
        </p:spPr>
        <p:txBody>
          <a:bodyPr anchorCtr="0" anchor="t" bIns="0" lIns="0" spcFirstLastPara="1" rIns="0" wrap="square" tIns="0">
            <a:normAutofit/>
          </a:bodyPr>
          <a:lstStyle/>
          <a:p>
            <a:pPr indent="-368300" lvl="0" marL="457200" rtl="0" algn="l">
              <a:lnSpc>
                <a:spcPct val="100000"/>
              </a:lnSpc>
              <a:spcBef>
                <a:spcPts val="0"/>
              </a:spcBef>
              <a:spcAft>
                <a:spcPts val="0"/>
              </a:spcAft>
              <a:buSzPts val="2200"/>
              <a:buChar char="●"/>
            </a:pPr>
            <a:r>
              <a:rPr lang="en-GB" sz="1100">
                <a:latin typeface="Lexend"/>
                <a:ea typeface="Times New Roman"/>
                <a:cs typeface="Times New Roman"/>
                <a:sym typeface="Times New Roman"/>
              </a:rPr>
              <a:t>2 daqiiqo oo trampoline-ga xooggan</a:t>
            </a:r>
            <a:r>
              <a:rPr lang="en-GB" sz="1100">
                <a:latin typeface="Lexend"/>
              </a:rPr>
              <a:t/>
            </a:r>
            <a:r>
              <a:rPr lang="en-GB" sz="1100">
                <a:latin typeface="Kalam"/>
                <a:ea typeface="Kalam"/>
                <a:cs typeface="Kalam"/>
                <a:sym typeface="Kalam"/>
              </a:rPr>
              <a:t/>
            </a:r>
            <a:endParaRPr sz="1800">
              <a:latin typeface="Kalam"/>
              <a:ea typeface="Kalam"/>
              <a:cs typeface="Kalam"/>
              <a:sym typeface="Kalam"/>
            </a:endParaRPr>
          </a:p>
        </p:txBody>
      </p:sp>
      <p:sp>
        <p:nvSpPr>
          <p:cNvPr id="1101" name="Google Shape;1101;p95"/>
          <p:cNvSpPr txBox="1"/>
          <p:nvPr>
            <p:ph idx="1" type="body"/>
          </p:nvPr>
        </p:nvSpPr>
        <p:spPr>
          <a:xfrm>
            <a:off x="1055827" y="3067548"/>
            <a:ext cx="2705400" cy="287400"/>
          </a:xfrm>
          <a:prstGeom prst="rect">
            <a:avLst/>
          </a:prstGeom>
        </p:spPr>
        <p:txBody>
          <a:bodyPr anchorCtr="0" anchor="t" bIns="0" lIns="0" spcFirstLastPara="1" rIns="0" wrap="square" tIns="0">
            <a:normAutofit/>
          </a:bodyPr>
          <a:lstStyle/>
          <a:p>
            <a:pPr indent="-368300" lvl="0" marL="457200" rtl="0" algn="l">
              <a:lnSpc>
                <a:spcPct val="100000"/>
              </a:lnSpc>
              <a:spcBef>
                <a:spcPts val="0"/>
              </a:spcBef>
              <a:spcAft>
                <a:spcPts val="0"/>
              </a:spcAft>
              <a:buSzPts val="2200"/>
              <a:buFont typeface="Kalam"/>
              <a:buChar char="●"/>
            </a:pPr>
            <a:r>
              <a:rPr lang="en-GB" sz="1100">
                <a:latin typeface="Kalam"/>
                <a:ea typeface="Kalam"/>
                <a:cs typeface="Kalam"/>
                <a:sym typeface="Kalam"/>
              </a:rPr>
              <a:t>Kor u socodka buur dheer</a:t>
            </a:r>
            <a:endParaRPr sz="1800">
              <a:latin typeface="Kalam"/>
              <a:ea typeface="Kalam"/>
              <a:cs typeface="Kalam"/>
              <a:sym typeface="Kalam"/>
            </a:endParaRPr>
          </a:p>
        </p:txBody>
      </p:sp>
      <p:sp>
        <p:nvSpPr>
          <p:cNvPr id="1102" name="Google Shape;1102;p95"/>
          <p:cNvSpPr txBox="1"/>
          <p:nvPr>
            <p:ph idx="1" type="body"/>
          </p:nvPr>
        </p:nvSpPr>
        <p:spPr>
          <a:xfrm>
            <a:off x="2522299" y="4340700"/>
            <a:ext cx="1234800" cy="287400"/>
          </a:xfrm>
          <a:prstGeom prst="rect">
            <a:avLst/>
          </a:prstGeom>
        </p:spPr>
        <p:txBody>
          <a:bodyPr anchorCtr="0" anchor="t" bIns="0" lIns="0" spcFirstLastPara="1" rIns="0" wrap="square" tIns="0">
            <a:normAutofit/>
          </a:bodyPr>
          <a:lstStyle/>
          <a:p>
            <a:pPr indent="-368300" lvl="0" marL="457200" rtl="0" algn="l">
              <a:lnSpc>
                <a:spcPct val="100000"/>
              </a:lnSpc>
              <a:spcBef>
                <a:spcPts val="0"/>
              </a:spcBef>
              <a:spcAft>
                <a:spcPts val="0"/>
              </a:spcAft>
              <a:buSzPts val="2200"/>
              <a:buFont typeface="Kalam"/>
              <a:buChar char="●"/>
            </a:pPr>
            <a:r>
              <a:rPr lang="en-GB" sz="1100">
                <a:latin typeface="Kalam"/>
                <a:ea typeface="Kalam"/>
                <a:cs typeface="Kalam"/>
                <a:sym typeface="Kalam"/>
              </a:rPr>
              <a:t>Ciyaaraha (Gaming)</a:t>
            </a:r>
            <a:endParaRPr sz="1800">
              <a:latin typeface="Kalam"/>
              <a:ea typeface="Kalam"/>
              <a:cs typeface="Kalam"/>
              <a:sym typeface="Kalam"/>
            </a:endParaRPr>
          </a:p>
        </p:txBody>
      </p:sp>
      <p:pic>
        <p:nvPicPr>
          <p:cNvPr id="1103" name="Google Shape;1103;p95"/>
          <p:cNvPicPr preferRelativeResize="0"/>
          <p:nvPr/>
        </p:nvPicPr>
        <p:blipFill>
          <a:blip r:embed="rId5">
            <a:alphaModFix/>
          </a:blip>
          <a:stretch>
            <a:fillRect/>
          </a:stretch>
        </p:blipFill>
        <p:spPr>
          <a:xfrm>
            <a:off x="380760" y="1626243"/>
            <a:ext cx="890608" cy="999697"/>
          </a:xfrm>
          <a:prstGeom prst="rect">
            <a:avLst/>
          </a:prstGeom>
          <a:noFill/>
          <a:ln>
            <a:noFill/>
          </a:ln>
        </p:spPr>
      </p:pic>
      <p:sp>
        <p:nvSpPr>
          <p:cNvPr id="1104" name="Google Shape;1104;p95"/>
          <p:cNvSpPr txBox="1"/>
          <p:nvPr/>
        </p:nvSpPr>
        <p:spPr>
          <a:xfrm>
            <a:off x="1159263" y="2328254"/>
            <a:ext cx="15606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Tababare Cabdi (Coach Lucas)</a:t>
            </a:r>
            <a:endParaRPr sz="1800">
              <a:latin typeface="Lexend"/>
              <a:ea typeface="Lexend"/>
              <a:cs typeface="Lexend"/>
              <a:sym typeface="Lexend"/>
            </a:endParaRPr>
          </a:p>
        </p:txBody>
      </p:sp>
      <p:sp>
        <p:nvSpPr>
          <p:cNvPr id="1105" name="Google Shape;1105;p95"/>
          <p:cNvSpPr txBox="1"/>
          <p:nvPr>
            <p:ph idx="1" type="body"/>
          </p:nvPr>
        </p:nvSpPr>
        <p:spPr>
          <a:xfrm>
            <a:off x="1355280" y="782318"/>
            <a:ext cx="2169000" cy="99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Haddii aad bilaabayso, wali ma doonayo inaan arko 9 ama 10!</a:t>
            </a:r>
            <a:r>
              <a:rPr lang="en-GB" sz="1100">
                <a:latin typeface="Lexend"/>
              </a:rPr>
              <a:t/>
            </a:r>
            <a:r>
              <a:rPr lang="en-GB" sz="1100">
                <a:latin typeface="Lexend"/>
                <a:ea typeface="Times New Roman"/>
                <a:cs typeface="Times New Roman"/>
                <a:sym typeface="Times New Roman"/>
              </a:rPr>
              <a:t/>
            </a:r>
            <a:r>
              <a:rPr lang="en-GB" sz="1100">
                <a:latin typeface="Lexend"/>
              </a:rPr>
              <a:t/>
            </a:r>
            <a:r>
              <a:rPr lang="en-GB" sz="1100">
                <a:latin typeface="Kalam"/>
                <a:ea typeface="Kalam"/>
                <a:cs typeface="Kalam"/>
                <a:sym typeface="Kalam"/>
              </a:rPr>
              <a:t/>
            </a:r>
            <a:r>
              <a:rPr lang="en-GB" sz="1100">
                <a:latin typeface="Lexend"/>
              </a:rPr>
              <a:t/>
            </a:r>
            <a:r>
              <a:rPr lang="en-GB" sz="1100">
                <a:latin typeface="Lexend"/>
                <a:ea typeface="Times New Roman"/>
                <a:cs typeface="Times New Roman"/>
                <a:sym typeface="Times New Roman"/>
              </a:rPr>
              <a:t/>
            </a:r>
            <a:r>
              <a:rPr lang="en-GB" sz="1100">
                <a:latin typeface="Kalam"/>
                <a:ea typeface="Kalam"/>
                <a:cs typeface="Kalam"/>
                <a:sym typeface="Kalam"/>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9" name="Shape 1109"/>
        <p:cNvGrpSpPr/>
        <p:nvPr/>
      </p:nvGrpSpPr>
      <p:grpSpPr>
        <a:xfrm>
          <a:off x="0" y="0"/>
          <a:ext cx="0" cy="0"/>
          <a:chOff x="0" y="0"/>
          <a:chExt cx="0" cy="0"/>
        </a:xfrm>
      </p:grpSpPr>
      <p:pic>
        <p:nvPicPr>
          <p:cNvPr id="1110" name="Google Shape;1110;p96"/>
          <p:cNvPicPr preferRelativeResize="0"/>
          <p:nvPr/>
        </p:nvPicPr>
        <p:blipFill rotWithShape="1">
          <a:blip r:embed="rId3">
            <a:alphaModFix/>
          </a:blip>
          <a:srcRect b="43690" l="0" r="57905" t="0"/>
          <a:stretch/>
        </p:blipFill>
        <p:spPr>
          <a:xfrm flipH="1">
            <a:off x="466675" y="2240906"/>
            <a:ext cx="2141225" cy="1228137"/>
          </a:xfrm>
          <a:prstGeom prst="rect">
            <a:avLst/>
          </a:prstGeom>
          <a:noFill/>
          <a:ln>
            <a:noFill/>
          </a:ln>
        </p:spPr>
      </p:pic>
      <p:sp>
        <p:nvSpPr>
          <p:cNvPr id="1111" name="Google Shape;1111;p96"/>
          <p:cNvSpPr txBox="1"/>
          <p:nvPr>
            <p:ph idx="1" type="body"/>
          </p:nvPr>
        </p:nvSpPr>
        <p:spPr>
          <a:xfrm>
            <a:off x="324000" y="759300"/>
            <a:ext cx="8496000" cy="313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Tababare Cabdi (Coach Lucas) wuxuu xisaabiyaa celcelis (averages) si uu ula socdo waxqabadka Caasha ee 800 m</a:t>
            </a:r>
            <a:r>
              <a:rPr lang="en-GB">
                <a:latin typeface="Lexend"/>
                <a:ea typeface="Times New Roman"/>
                <a:cs typeface="Times New Roman"/>
                <a:sym typeface="Times New Roman"/>
              </a:rPr>
              <a:t/>
            </a:r>
            <a:endParaRPr sz="2000"/>
          </a:p>
        </p:txBody>
      </p:sp>
      <p:sp>
        <p:nvSpPr>
          <p:cNvPr id="1112" name="Google Shape;1112;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Diiwaangelinta iyo isticmaalka xogta</a:t>
            </a:r>
            <a:endParaRPr/>
          </a:p>
        </p:txBody>
      </p:sp>
      <p:pic>
        <p:nvPicPr>
          <p:cNvPr id="1113" name="Google Shape;1113;p96"/>
          <p:cNvPicPr preferRelativeResize="0"/>
          <p:nvPr/>
        </p:nvPicPr>
        <p:blipFill>
          <a:blip r:embed="rId7">
            <a:alphaModFix/>
          </a:blip>
          <a:stretch>
            <a:fillRect/>
          </a:stretch>
        </p:blipFill>
        <p:spPr>
          <a:xfrm>
            <a:off x="334733" y="3584429"/>
            <a:ext cx="890608" cy="999697"/>
          </a:xfrm>
          <a:prstGeom prst="rect">
            <a:avLst/>
          </a:prstGeom>
          <a:noFill/>
          <a:ln>
            <a:noFill/>
          </a:ln>
        </p:spPr>
      </p:pic>
      <p:sp>
        <p:nvSpPr>
          <p:cNvPr id="1114" name="Google Shape;1114;p96"/>
          <p:cNvSpPr txBox="1"/>
          <p:nvPr/>
        </p:nvSpPr>
        <p:spPr>
          <a:xfrm>
            <a:off x="244863" y="4579734"/>
            <a:ext cx="15606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Tababare Cabdi (Coach Lucas)</a:t>
            </a:r>
            <a:endParaRPr sz="1800">
              <a:latin typeface="Lexend"/>
              <a:ea typeface="Lexend"/>
              <a:cs typeface="Lexend"/>
              <a:sym typeface="Lexend"/>
            </a:endParaRPr>
          </a:p>
        </p:txBody>
      </p:sp>
      <p:sp>
        <p:nvSpPr>
          <p:cNvPr id="1115" name="Google Shape;1115;p96"/>
          <p:cNvSpPr txBox="1"/>
          <p:nvPr>
            <p:ph idx="1" type="body"/>
          </p:nvPr>
        </p:nvSpPr>
        <p:spPr>
          <a:xfrm>
            <a:off x="669200" y="2283300"/>
            <a:ext cx="1927200" cy="906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xisaabin karaa celcelisyada (averages) wakhtiyada Caasha.</a:t>
            </a:r>
            <a:endParaRPr sz="1800"/>
          </a:p>
        </p:txBody>
      </p:sp>
      <p:pic>
        <p:nvPicPr>
          <p:cNvPr id="1116" name="Google Shape;1116;p96"/>
          <p:cNvPicPr preferRelativeResize="0"/>
          <p:nvPr/>
        </p:nvPicPr>
        <p:blipFill>
          <a:blip r:embed="rId5">
            <a:alphaModFix/>
          </a:blip>
          <a:stretch>
            <a:fillRect/>
          </a:stretch>
        </p:blipFill>
        <p:spPr>
          <a:xfrm>
            <a:off x="7759917" y="3443370"/>
            <a:ext cx="901142" cy="999679"/>
          </a:xfrm>
          <a:prstGeom prst="rect">
            <a:avLst/>
          </a:prstGeom>
          <a:noFill/>
          <a:ln>
            <a:noFill/>
          </a:ln>
        </p:spPr>
      </p:pic>
      <p:sp>
        <p:nvSpPr>
          <p:cNvPr id="1117" name="Google Shape;1117;p96"/>
          <p:cNvSpPr txBox="1"/>
          <p:nvPr/>
        </p:nvSpPr>
        <p:spPr>
          <a:xfrm>
            <a:off x="6868776" y="4506912"/>
            <a:ext cx="15606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Caasha Ciyaaraha (Sporty Sofia)</a:t>
            </a:r>
            <a:endParaRPr sz="1800">
              <a:latin typeface="Lexend"/>
              <a:ea typeface="Lexend"/>
              <a:cs typeface="Lexend"/>
              <a:sym typeface="Lexend"/>
            </a:endParaRPr>
          </a:p>
        </p:txBody>
      </p:sp>
      <p:graphicFrame>
        <p:nvGraphicFramePr>
          <p:cNvPr id="1118" name="Google Shape;1118;p96"/>
          <p:cNvGraphicFramePr/>
          <p:nvPr/>
        </p:nvGraphicFramePr>
        <p:xfrm>
          <a:off x="1773685" y="1165630"/>
          <a:ext cx="3000000" cy="3000000"/>
        </p:xfrm>
        <a:graphic>
          <a:graphicData uri="http://schemas.openxmlformats.org/drawingml/2006/table">
            <a:tbl>
              <a:tblPr>
                <a:noFill/>
                <a:tableStyleId>{ABE62C34-9E0C-442D-BE69-825E03138A50}</a:tableStyleId>
              </a:tblPr>
              <a:tblGrid>
                <a:gridCol w="1137925"/>
                <a:gridCol w="582050"/>
                <a:gridCol w="582050"/>
                <a:gridCol w="582050"/>
                <a:gridCol w="582050"/>
                <a:gridCol w="582050"/>
                <a:gridCol w="582050"/>
                <a:gridCol w="582050"/>
                <a:gridCol w="582050"/>
                <a:gridCol w="582050"/>
                <a:gridCol w="582050"/>
              </a:tblGrid>
              <a:tr h="306750">
                <a:tc>
                  <a:txBody>
                    <a:bodyPr/>
                    <a:lstStyle/>
                    <a:p>
                      <a:pPr indent="0" lvl="0" marL="0" rtl="0" algn="ctr">
                        <a:spcBef>
                          <a:spcPts val="0"/>
                        </a:spcBef>
                        <a:spcAft>
                          <a:spcPts val="0"/>
                        </a:spcAft>
                        <a:buClr>
                          <a:schemeClr val="dk1"/>
                        </a:buClr>
                        <a:buSzPts val="1100"/>
                        <a:buFont typeface="Arial"/>
                        <a:buNone/>
                      </a:pPr>
                      <a:r>
                        <a:rPr lang="en-GB" sz="1600">
                          <a:solidFill>
                            <a:schemeClr val="dk1"/>
                          </a:solidFill>
                          <a:latin typeface="Lexend"/>
                          <a:ea typeface="Lexend"/>
                          <a:cs typeface="Lexend"/>
                          <a:sym typeface="Lexend"/>
                        </a:rPr>
                        <a:t>Toddobaad (Week)</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06750">
                <a:tc>
                  <a:txBody>
                    <a:bodyPr/>
                    <a:lstStyle/>
                    <a:p>
                      <a:pPr indent="0" lvl="0" marL="0" rtl="0" algn="ctr">
                        <a:spcBef>
                          <a:spcPts val="0"/>
                        </a:spcBef>
                        <a:spcAft>
                          <a:spcPts val="0"/>
                        </a:spcAft>
                        <a:buClr>
                          <a:schemeClr val="dk1"/>
                        </a:buClr>
                        <a:buSzPts val="1100"/>
                        <a:buFont typeface="Arial"/>
                        <a:buNone/>
                      </a:pPr>
                      <a:r>
                        <a:rPr lang="en-GB" sz="1600">
                          <a:solidFill>
                            <a:schemeClr val="dk1"/>
                          </a:solidFill>
                          <a:latin typeface="Lexend"/>
                          <a:ea typeface="Lexend"/>
                          <a:cs typeface="Lexend"/>
                          <a:sym typeface="Lexend"/>
                        </a:rPr>
                        <a:t>Waqti (sec)</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119" name="Google Shape;1119;p96"/>
          <p:cNvSpPr txBox="1"/>
          <p:nvPr>
            <p:ph idx="1" type="body"/>
          </p:nvPr>
        </p:nvSpPr>
        <p:spPr>
          <a:xfrm>
            <a:off x="2772675" y="2153913"/>
            <a:ext cx="1731600" cy="313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Mood (Mode): 132 sec</a:t>
            </a:r>
            <a:r>
              <a:rPr lang="en-GB" sz="1100">
                <a:latin typeface="Lexend"/>
              </a:rPr>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sz="1800"/>
          </a:p>
        </p:txBody>
      </p:sp>
      <p:sp>
        <p:nvSpPr>
          <p:cNvPr id="1120" name="Google Shape;1120;p96"/>
          <p:cNvSpPr txBox="1"/>
          <p:nvPr>
            <p:ph idx="1" type="body"/>
          </p:nvPr>
        </p:nvSpPr>
        <p:spPr>
          <a:xfrm>
            <a:off x="2772675" y="2534920"/>
            <a:ext cx="2045100" cy="313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Dhexe (Median): 132 sec</a:t>
            </a:r>
            <a:r>
              <a:rPr lang="en-GB" sz="1100">
                <a:latin typeface="Lexend"/>
                <a:ea typeface="Times New Roman"/>
                <a:cs typeface="Times New Roman"/>
                <a:sym typeface="Times New Roman"/>
              </a:rPr>
              <a:t/>
            </a:r>
            <a:endParaRPr sz="1800"/>
          </a:p>
        </p:txBody>
      </p:sp>
      <p:sp>
        <p:nvSpPr>
          <p:cNvPr id="1121" name="Google Shape;1121;p96"/>
          <p:cNvSpPr txBox="1"/>
          <p:nvPr>
            <p:ph idx="1" type="body"/>
          </p:nvPr>
        </p:nvSpPr>
        <p:spPr>
          <a:xfrm>
            <a:off x="2772675" y="2915925"/>
            <a:ext cx="1809000" cy="313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Celcelis (Mean): 132.8 sec</a:t>
            </a:r>
            <a:r>
              <a:rPr lang="en-GB" sz="11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pic>
        <p:nvPicPr>
          <p:cNvPr id="1122" name="Google Shape;1122;p96"/>
          <p:cNvPicPr preferRelativeResize="0"/>
          <p:nvPr/>
        </p:nvPicPr>
        <p:blipFill rotWithShape="1">
          <a:blip r:embed="rId3">
            <a:alphaModFix/>
          </a:blip>
          <a:srcRect b="43690" l="0" r="57905" t="0"/>
          <a:stretch/>
        </p:blipFill>
        <p:spPr>
          <a:xfrm>
            <a:off x="4674861" y="2176207"/>
            <a:ext cx="4076099" cy="1310900"/>
          </a:xfrm>
          <a:prstGeom prst="rect">
            <a:avLst/>
          </a:prstGeom>
          <a:noFill/>
          <a:ln>
            <a:noFill/>
          </a:ln>
        </p:spPr>
      </p:pic>
      <p:sp>
        <p:nvSpPr>
          <p:cNvPr id="1123" name="Google Shape;1123;p96"/>
          <p:cNvSpPr txBox="1"/>
          <p:nvPr>
            <p:ph idx="1" type="body"/>
          </p:nvPr>
        </p:nvSpPr>
        <p:spPr>
          <a:xfrm>
            <a:off x="4792926" y="2207095"/>
            <a:ext cx="3668700" cy="906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waxaa u badan in aan ordo 132, laakiin waxaa laga yaabaa in aan ordo 138 Taas kuma filna in aan ka adkaado tartamayaashayda!</a:t>
            </a:r>
            <a:r>
              <a:rPr lang="en-GB" sz="1100">
                <a:latin typeface="Lexend"/>
                <a:ea typeface="Times New Roman"/>
                <a:cs typeface="Times New Roman"/>
                <a:sym typeface="Times New Roman"/>
              </a:rPr>
              <a:t/>
            </a:r>
            <a:r>
              <a:rPr lang="en-GB" sz="1100">
                <a:latin typeface="Lexend"/>
              </a:rPr>
              <a:t/>
            </a:r>
            <a:r>
              <a:rPr lang="en-GB" sz="1100">
                <a:latin typeface="Lexend"/>
                <a:ea typeface="Times New Roman"/>
                <a:cs typeface="Times New Roman"/>
                <a:sym typeface="Times New Roman"/>
              </a:rPr>
              <a:t/>
            </a:r>
            <a:r>
              <a:rPr lang="en-GB" sz="1100">
                <a:latin typeface="Lexend"/>
              </a:rPr>
              <a:t/>
            </a:r>
            <a:endParaRPr sz="1800"/>
          </a:p>
        </p:txBody>
      </p:sp>
      <p:sp>
        <p:nvSpPr>
          <p:cNvPr id="1124" name="Google Shape;1124;p96"/>
          <p:cNvSpPr txBox="1"/>
          <p:nvPr>
            <p:ph idx="1" type="body"/>
          </p:nvPr>
        </p:nvSpPr>
        <p:spPr>
          <a:xfrm>
            <a:off x="1472520" y="3373112"/>
            <a:ext cx="48921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Naso. Waan ogahay inaad horumaraysid. Ma maqashay celcelis socod saddex-qodob (three-point moving averages)?</a:t>
            </a:r>
            <a:r>
              <a:rPr lang="en-GB" sz="1100">
                <a:solidFill>
                  <a:schemeClr val="accent4"/>
                </a:solidFill>
                <a:latin typeface="Lexend"/>
              </a:rPr>
              <a:t/>
            </a:r>
            <a:r>
              <a:rPr lang="en-GB" sz="1100">
                <a:solidFill>
                  <a:schemeClr val="accent4"/>
                </a:solidFill>
                <a:latin typeface="Lexend"/>
              </a:rPr>
              <a:t/>
            </a:r>
            <a:r>
              <a:rPr lang="en-GB" sz="1100">
                <a:latin typeface="Lexend"/>
              </a:rPr>
              <a:t/>
            </a:r>
            <a:endParaRPr sz="1800"/>
          </a:p>
        </p:txBody>
      </p:sp>
      <p:pic>
        <p:nvPicPr>
          <p:cNvPr id="1125" name="Google Shape;1125;p96"/>
          <p:cNvPicPr preferRelativeResize="0"/>
          <p:nvPr/>
        </p:nvPicPr>
        <p:blipFill>
          <a:blip r:embed="rId6">
            <a:alphaModFix/>
          </a:blip>
          <a:stretch>
            <a:fillRect/>
          </a:stretch>
        </p:blipFill>
        <p:spPr>
          <a:xfrm>
            <a:off x="1332366" y="3332613"/>
            <a:ext cx="5044201" cy="9996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9" name="Shape 1129"/>
        <p:cNvGrpSpPr/>
        <p:nvPr/>
      </p:nvGrpSpPr>
      <p:grpSpPr>
        <a:xfrm>
          <a:off x="0" y="0"/>
          <a:ext cx="0" cy="0"/>
          <a:chOff x="0" y="0"/>
          <a:chExt cx="0" cy="0"/>
        </a:xfrm>
      </p:grpSpPr>
      <p:sp>
        <p:nvSpPr>
          <p:cNvPr id="1130" name="Google Shape;1130;p97"/>
          <p:cNvSpPr txBox="1"/>
          <p:nvPr>
            <p:ph idx="1" type="body"/>
          </p:nvPr>
        </p:nvSpPr>
        <p:spPr>
          <a:xfrm>
            <a:off x="324000" y="759300"/>
            <a:ext cx="3751800" cy="313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Waxaan garaafi karnaa waqtiyada Suad.</a:t>
            </a:r>
            <a:r>
              <a:rPr lang="en-GB" sz="1100">
                <a:latin typeface="Lexend"/>
              </a:rPr>
              <a:t/>
            </a:r>
            <a:endParaRPr sz="2000"/>
          </a:p>
        </p:txBody>
      </p:sp>
      <p:sp>
        <p:nvSpPr>
          <p:cNvPr id="1131" name="Google Shape;1131;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Diiwaangelinta iyo isticmaalka xogta</a:t>
            </a:r>
            <a:endParaRPr/>
          </a:p>
        </p:txBody>
      </p:sp>
      <p:graphicFrame>
        <p:nvGraphicFramePr>
          <p:cNvPr id="1132" name="Google Shape;1132;p97"/>
          <p:cNvGraphicFramePr/>
          <p:nvPr/>
        </p:nvGraphicFramePr>
        <p:xfrm>
          <a:off x="1773685" y="1165630"/>
          <a:ext cx="3000000" cy="3000000"/>
        </p:xfrm>
        <a:graphic>
          <a:graphicData uri="http://schemas.openxmlformats.org/drawingml/2006/table">
            <a:tbl>
              <a:tblPr>
                <a:noFill/>
                <a:tableStyleId>{ABE62C34-9E0C-442D-BE69-825E03138A50}</a:tableStyleId>
              </a:tblPr>
              <a:tblGrid>
                <a:gridCol w="1137925"/>
                <a:gridCol w="582050"/>
                <a:gridCol w="582050"/>
                <a:gridCol w="582050"/>
                <a:gridCol w="582050"/>
                <a:gridCol w="582050"/>
                <a:gridCol w="582050"/>
                <a:gridCol w="582050"/>
                <a:gridCol w="582050"/>
                <a:gridCol w="582050"/>
                <a:gridCol w="582050"/>
              </a:tblGrid>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Toddobaad</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Waqti (sec)</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128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126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pic>
        <p:nvPicPr>
          <p:cNvPr id="1133" name="Google Shape;1133;p97"/>
          <p:cNvPicPr preferRelativeResize="0"/>
          <p:nvPr/>
        </p:nvPicPr>
        <p:blipFill>
          <a:blip r:embed="rId3">
            <a:alphaModFix/>
          </a:blip>
          <a:stretch>
            <a:fillRect/>
          </a:stretch>
        </p:blipFill>
        <p:spPr>
          <a:xfrm>
            <a:off x="5143019" y="2018677"/>
            <a:ext cx="3309402" cy="2637451"/>
          </a:xfrm>
          <a:prstGeom prst="rect">
            <a:avLst/>
          </a:prstGeom>
          <a:noFill/>
          <a:ln>
            <a:noFill/>
          </a:ln>
        </p:spPr>
      </p:pic>
      <p:sp>
        <p:nvSpPr>
          <p:cNvPr id="1134" name="Google Shape;1134;p97"/>
          <p:cNvSpPr txBox="1"/>
          <p:nvPr>
            <p:ph idx="1" type="body"/>
          </p:nvPr>
        </p:nvSpPr>
        <p:spPr>
          <a:xfrm>
            <a:off x="8195238" y="4595292"/>
            <a:ext cx="407400" cy="255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ea typeface="Times New Roman"/>
                <a:cs typeface="Times New Roman"/>
                <a:sym typeface="Times New Roman"/>
              </a:rPr>
              <a:t>Td</a:t>
            </a:r>
            <a:endParaRPr sz="1600">
              <a:latin typeface="Kalam"/>
              <a:ea typeface="Kalam"/>
              <a:cs typeface="Kalam"/>
              <a:sym typeface="Kalam"/>
            </a:endParaRPr>
          </a:p>
        </p:txBody>
      </p:sp>
      <p:sp>
        <p:nvSpPr>
          <p:cNvPr id="1135" name="Google Shape;1135;p97"/>
          <p:cNvSpPr txBox="1"/>
          <p:nvPr>
            <p:ph idx="1" type="body"/>
          </p:nvPr>
        </p:nvSpPr>
        <p:spPr>
          <a:xfrm rot="-5400000">
            <a:off x="4542150" y="2257125"/>
            <a:ext cx="822900" cy="233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ea typeface="Times New Roman"/>
                <a:cs typeface="Times New Roman"/>
                <a:sym typeface="Times New Roman"/>
              </a:rPr>
              <a:t>Waqti (s)</a:t>
            </a:r>
            <a:endParaRPr sz="1600">
              <a:latin typeface="Kalam"/>
              <a:ea typeface="Kalam"/>
              <a:cs typeface="Kalam"/>
              <a:sym typeface="Kalam"/>
            </a:endParaRPr>
          </a:p>
        </p:txBody>
      </p:sp>
      <p:sp>
        <p:nvSpPr>
          <p:cNvPr id="1136" name="Google Shape;1136;p97"/>
          <p:cNvSpPr txBox="1"/>
          <p:nvPr>
            <p:ph idx="1" type="body"/>
          </p:nvPr>
        </p:nvSpPr>
        <p:spPr>
          <a:xfrm>
            <a:off x="324000" y="2054700"/>
            <a:ext cx="4333800" cy="1311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Khadku waa mid isbeddelaya (erratic).</a:t>
            </a:r>
            <a:endParaRPr sz="2000"/>
          </a:p>
          <a:p>
            <a:pPr indent="0" lvl="0" marL="0" rtl="0" algn="l">
              <a:spcBef>
                <a:spcPts val="0"/>
              </a:spcBef>
              <a:spcAft>
                <a:spcPts val="0"/>
              </a:spcAft>
              <a:buNone/>
            </a:pPr>
            <a:r>
              <a:rPr lang="en-GB" sz="1100">
                <a:latin typeface="Lexend"/>
              </a:rPr>
              <a:t>Ma dib ayuu u kici doonaa?</a:t>
            </a:r>
            <a:endParaRPr sz="2000"/>
          </a:p>
          <a:p>
            <a:pPr indent="0" lvl="0" marL="0" rtl="0" algn="l">
              <a:spcBef>
                <a:spcPts val="0"/>
              </a:spcBef>
              <a:spcAft>
                <a:spcPts val="0"/>
              </a:spcAft>
              <a:buNone/>
            </a:pPr>
            <a:r>
              <a:rPr lang="en-GB" sz="1100">
                <a:latin typeface="Lexend"/>
              </a:rPr>
              <a:t>Ma hoos ayuu u dhici doonaa marka xigta?</a:t>
            </a:r>
            <a:endParaRPr sz="2000"/>
          </a:p>
          <a:p>
            <a:pPr indent="0" lvl="0" marL="0" rtl="0" algn="l">
              <a:spcBef>
                <a:spcPts val="0"/>
              </a:spcBef>
              <a:spcAft>
                <a:spcPts val="0"/>
              </a:spcAft>
              <a:buNone/>
            </a:pPr>
            <a:r>
              <a:rPr lang="en-GB" sz="1100">
                <a:latin typeface="Lexend"/>
              </a:rPr>
              <a:t>Ma horumaraysaa Suad?</a:t>
            </a:r>
            <a:endParaRPr sz="2000"/>
          </a:p>
        </p:txBody>
      </p:sp>
      <p:sp>
        <p:nvSpPr>
          <p:cNvPr id="1137" name="Google Shape;1137;p97"/>
          <p:cNvSpPr txBox="1"/>
          <p:nvPr>
            <p:ph idx="1" type="body"/>
          </p:nvPr>
        </p:nvSpPr>
        <p:spPr>
          <a:xfrm>
            <a:off x="324000" y="3767600"/>
            <a:ext cx="3936600" cy="978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Qaabka (pattern), isbeddelka (trend), waa sahlan tahay in la arko haddii aan sawirno celcelis socod saddex-qodob (three-point moving average).</a:t>
            </a:r>
            <a:r>
              <a:rPr lang="en-GB" sz="1100">
                <a:latin typeface="Lexend"/>
              </a:rPr>
              <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1" name="Shape 1141"/>
        <p:cNvGrpSpPr/>
        <p:nvPr/>
      </p:nvGrpSpPr>
      <p:grpSpPr>
        <a:xfrm>
          <a:off x="0" y="0"/>
          <a:ext cx="0" cy="0"/>
          <a:chOff x="0" y="0"/>
          <a:chExt cx="0" cy="0"/>
        </a:xfrm>
      </p:grpSpPr>
      <p:sp>
        <p:nvSpPr>
          <p:cNvPr id="1142" name="Google Shape;1142;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Diiwaangelinta iyo isticmaalka xogta</a:t>
            </a:r>
            <a:endParaRPr/>
          </a:p>
        </p:txBody>
      </p:sp>
      <p:graphicFrame>
        <p:nvGraphicFramePr>
          <p:cNvPr id="1143" name="Google Shape;1143;p98"/>
          <p:cNvGraphicFramePr/>
          <p:nvPr/>
        </p:nvGraphicFramePr>
        <p:xfrm>
          <a:off x="1773685" y="807643"/>
          <a:ext cx="3000000" cy="3000000"/>
        </p:xfrm>
        <a:graphic>
          <a:graphicData uri="http://schemas.openxmlformats.org/drawingml/2006/table">
            <a:tbl>
              <a:tblPr>
                <a:noFill/>
                <a:tableStyleId>{ABE62C34-9E0C-442D-BE69-825E03138A50}</a:tableStyleId>
              </a:tblPr>
              <a:tblGrid>
                <a:gridCol w="1137925"/>
                <a:gridCol w="582050"/>
                <a:gridCol w="582050"/>
                <a:gridCol w="582050"/>
                <a:gridCol w="582050"/>
                <a:gridCol w="582050"/>
                <a:gridCol w="582050"/>
                <a:gridCol w="582050"/>
                <a:gridCol w="582050"/>
                <a:gridCol w="582050"/>
                <a:gridCol w="582050"/>
              </a:tblGrid>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Toddobaad</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Waqti (sec)</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pic>
        <p:nvPicPr>
          <p:cNvPr id="1144" name="Google Shape;1144;p98"/>
          <p:cNvPicPr preferRelativeResize="0"/>
          <p:nvPr/>
        </p:nvPicPr>
        <p:blipFill>
          <a:blip r:embed="rId3">
            <a:alphaModFix/>
          </a:blip>
          <a:stretch>
            <a:fillRect/>
          </a:stretch>
        </p:blipFill>
        <p:spPr>
          <a:xfrm>
            <a:off x="5143019" y="2018677"/>
            <a:ext cx="3309402" cy="2637451"/>
          </a:xfrm>
          <a:prstGeom prst="rect">
            <a:avLst/>
          </a:prstGeom>
          <a:noFill/>
          <a:ln>
            <a:noFill/>
          </a:ln>
        </p:spPr>
      </p:pic>
      <p:sp>
        <p:nvSpPr>
          <p:cNvPr id="1145" name="Google Shape;1145;p98"/>
          <p:cNvSpPr txBox="1"/>
          <p:nvPr>
            <p:ph idx="1" type="body"/>
          </p:nvPr>
        </p:nvSpPr>
        <p:spPr>
          <a:xfrm>
            <a:off x="8195238" y="4595292"/>
            <a:ext cx="407400" cy="255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ea typeface="Times New Roman"/>
                <a:cs typeface="Times New Roman"/>
                <a:sym typeface="Times New Roman"/>
              </a:rPr>
              <a:t>Td</a:t>
            </a:r>
            <a:endParaRPr sz="1600">
              <a:latin typeface="Kalam"/>
              <a:ea typeface="Kalam"/>
              <a:cs typeface="Kalam"/>
              <a:sym typeface="Kalam"/>
            </a:endParaRPr>
          </a:p>
        </p:txBody>
      </p:sp>
      <p:sp>
        <p:nvSpPr>
          <p:cNvPr id="1146" name="Google Shape;1146;p98"/>
          <p:cNvSpPr txBox="1"/>
          <p:nvPr>
            <p:ph idx="1" type="body"/>
          </p:nvPr>
        </p:nvSpPr>
        <p:spPr>
          <a:xfrm rot="-5400000">
            <a:off x="4542150" y="2257125"/>
            <a:ext cx="822900" cy="233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ea typeface="Times New Roman"/>
                <a:cs typeface="Times New Roman"/>
                <a:sym typeface="Times New Roman"/>
              </a:rPr>
              <a:t>Waqti (s)</a:t>
            </a:r>
            <a:endParaRPr sz="1600">
              <a:latin typeface="Kalam"/>
              <a:ea typeface="Kalam"/>
              <a:cs typeface="Kalam"/>
              <a:sym typeface="Kalam"/>
            </a:endParaRPr>
          </a:p>
        </p:txBody>
      </p:sp>
      <p:sp>
        <p:nvSpPr>
          <p:cNvPr id="1147" name="Google Shape;1147;p98"/>
          <p:cNvSpPr txBox="1"/>
          <p:nvPr>
            <p:ph idx="1" type="body"/>
          </p:nvPr>
        </p:nvSpPr>
        <p:spPr>
          <a:xfrm>
            <a:off x="324000" y="1934900"/>
            <a:ext cx="4500000" cy="433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Qaad celceliska saddexda qodob.</a:t>
            </a:r>
            <a:endParaRPr sz="2000"/>
          </a:p>
        </p:txBody>
      </p:sp>
      <p:graphicFrame>
        <p:nvGraphicFramePr>
          <p:cNvPr id="1148" name="Google Shape;1148;p98"/>
          <p:cNvGraphicFramePr/>
          <p:nvPr/>
        </p:nvGraphicFramePr>
        <p:xfrm>
          <a:off x="1773685" y="1558137"/>
          <a:ext cx="3000000" cy="3000000"/>
        </p:xfrm>
        <a:graphic>
          <a:graphicData uri="http://schemas.openxmlformats.org/drawingml/2006/table">
            <a:tbl>
              <a:tblPr>
                <a:noFill/>
                <a:tableStyleId>{ABE62C34-9E0C-442D-BE69-825E03138A50}</a:tableStyleId>
              </a:tblPr>
              <a:tblGrid>
                <a:gridCol w="1137925"/>
                <a:gridCol w="582050"/>
                <a:gridCol w="582050"/>
                <a:gridCol w="582050"/>
                <a:gridCol w="582050"/>
                <a:gridCol w="582050"/>
                <a:gridCol w="582050"/>
                <a:gridCol w="582050"/>
                <a:gridCol w="582050"/>
                <a:gridCol w="582050"/>
                <a:gridCol w="582050"/>
              </a:tblGrid>
              <a:tr h="306750">
                <a:tc>
                  <a:txBody>
                    <a:bodyPr/>
                    <a:lstStyle/>
                    <a:p>
                      <a:pPr indent="0" lvl="0" marL="0" rtl="0" algn="l">
                        <a:spcBef>
                          <a:spcPts val="0"/>
                        </a:spcBef>
                        <a:spcAft>
                          <a:spcPts val="0"/>
                        </a:spcAft>
                        <a:buNone/>
                      </a:pPr>
                      <a:r>
                        <a:t/>
                      </a:r>
                      <a:endParaRPr sz="8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149" name="Google Shape;1149;p98"/>
          <p:cNvSpPr/>
          <p:nvPr/>
        </p:nvSpPr>
        <p:spPr>
          <a:xfrm>
            <a:off x="2976525" y="1145450"/>
            <a:ext cx="1635000" cy="4746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descr="&lt;math xmlns=&quot;http://www.w3.org/1998/Math/MathML&quot; display=&quot;block&quot; data-is-equatio=&quot;1&quot; data-latex=&quot;\frac{136+132+138}{3}=135.3&quot;&gt;&lt;mfrac&gt;&lt;mrow&gt;&lt;mn&gt;136&lt;/mn&gt;&lt;mo&gt;+&lt;/mo&gt;&lt;mn&gt;132&lt;/mn&gt;&lt;mo&gt;+&lt;/mo&gt;&lt;mn&gt;138&lt;/mn&gt;&lt;/mrow&gt;&lt;mn&gt;3&lt;/mn&gt;&lt;/mfrac&gt;&lt;mo&gt;=&lt;/mo&gt;&lt;mn&gt;135.3&lt;/mn&gt;&lt;/math&gt;" id="1150" name="Google Shape;1150;p98" title="the fraction with numerator 136 plus 132 plus 138 and denominator 3 equals 135.3"/>
          <p:cNvPicPr preferRelativeResize="0"/>
          <p:nvPr/>
        </p:nvPicPr>
        <p:blipFill>
          <a:blip r:embed="rId4">
            <a:alphaModFix/>
          </a:blip>
          <a:stretch>
            <a:fillRect/>
          </a:stretch>
        </p:blipFill>
        <p:spPr>
          <a:xfrm>
            <a:off x="485775" y="2547600"/>
            <a:ext cx="2680212" cy="533750"/>
          </a:xfrm>
          <a:prstGeom prst="rect">
            <a:avLst/>
          </a:prstGeom>
          <a:noFill/>
          <a:ln>
            <a:noFill/>
          </a:ln>
        </p:spPr>
      </p:pic>
      <p:pic>
        <p:nvPicPr>
          <p:cNvPr descr="&lt;math xmlns=&quot;http://www.w3.org/1998/Math/MathML&quot; display=&quot;block&quot; data-is-equatio=&quot;1&quot; data-latex=&quot;\frac{132+138+132}{3}=134&quot;&gt;&lt;mfrac&gt;&lt;mrow&gt;&lt;mn&gt;132&lt;/mn&gt;&lt;mo&gt;+&lt;/mo&gt;&lt;mn&gt;138&lt;/mn&gt;&lt;mo&gt;+&lt;/mo&gt;&lt;mn&gt;132&lt;/mn&gt;&lt;/mrow&gt;&lt;mn&gt;3&lt;/mn&gt;&lt;/mfrac&gt;&lt;mo&gt;=&lt;/mo&gt;&lt;mn&gt;134&lt;/mn&gt;&lt;/math&gt;" id="1151" name="Google Shape;1151;p98" title="the fraction with numerator 132 plus 138 plus 132 and denominator 3 equals 134"/>
          <p:cNvPicPr preferRelativeResize="0"/>
          <p:nvPr/>
        </p:nvPicPr>
        <p:blipFill>
          <a:blip r:embed="rId5">
            <a:alphaModFix/>
          </a:blip>
          <a:stretch>
            <a:fillRect/>
          </a:stretch>
        </p:blipFill>
        <p:spPr>
          <a:xfrm>
            <a:off x="476798" y="3267920"/>
            <a:ext cx="2499739" cy="533750"/>
          </a:xfrm>
          <a:prstGeom prst="rect">
            <a:avLst/>
          </a:prstGeom>
          <a:noFill/>
          <a:ln>
            <a:noFill/>
          </a:ln>
        </p:spPr>
      </p:pic>
      <p:pic>
        <p:nvPicPr>
          <p:cNvPr descr="&lt;math xmlns=&quot;http://www.w3.org/1998/Math/MathML&quot; display=&quot;block&quot; data-is-equatio=&quot;1&quot; data-latex=&quot;\frac{138+132+136}{3}=135.3&quot;&gt;&lt;mfrac&gt;&lt;mrow&gt;&lt;mn&gt;138&lt;/mn&gt;&lt;mo&gt;+&lt;/mo&gt;&lt;mn&gt;132&lt;/mn&gt;&lt;mo&gt;+&lt;/mo&gt;&lt;mn&gt;136&lt;/mn&gt;&lt;/mrow&gt;&lt;mn&gt;3&lt;/mn&gt;&lt;/mfrac&gt;&lt;mo&gt;=&lt;/mo&gt;&lt;mn&gt;135.3&lt;/mn&gt;&lt;/math&gt;" id="1152" name="Google Shape;1152;p98" title="the fraction with numerator 138 plus 132 plus 136 and denominator 3 equals 135.3"/>
          <p:cNvPicPr preferRelativeResize="0"/>
          <p:nvPr/>
        </p:nvPicPr>
        <p:blipFill>
          <a:blip r:embed="rId6">
            <a:alphaModFix/>
          </a:blip>
          <a:stretch>
            <a:fillRect/>
          </a:stretch>
        </p:blipFill>
        <p:spPr>
          <a:xfrm>
            <a:off x="474268" y="3976733"/>
            <a:ext cx="2680212" cy="533750"/>
          </a:xfrm>
          <a:prstGeom prst="rect">
            <a:avLst/>
          </a:prstGeom>
          <a:noFill/>
          <a:ln>
            <a:noFill/>
          </a:ln>
        </p:spPr>
      </p:pic>
      <p:graphicFrame>
        <p:nvGraphicFramePr>
          <p:cNvPr id="1153" name="Google Shape;1153;p98"/>
          <p:cNvGraphicFramePr/>
          <p:nvPr/>
        </p:nvGraphicFramePr>
        <p:xfrm>
          <a:off x="1773685" y="1558137"/>
          <a:ext cx="3000000" cy="3000000"/>
        </p:xfrm>
        <a:graphic>
          <a:graphicData uri="http://schemas.openxmlformats.org/drawingml/2006/table">
            <a:tbl>
              <a:tblPr>
                <a:noFill/>
                <a:tableStyleId>{ABE62C34-9E0C-442D-BE69-825E03138A50}</a:tableStyleId>
              </a:tblPr>
              <a:tblGrid>
                <a:gridCol w="1137925"/>
                <a:gridCol w="582050"/>
                <a:gridCol w="582050"/>
                <a:gridCol w="582050"/>
                <a:gridCol w="582050"/>
                <a:gridCol w="582050"/>
                <a:gridCol w="582050"/>
                <a:gridCol w="582050"/>
                <a:gridCol w="582050"/>
                <a:gridCol w="582050"/>
                <a:gridCol w="582050"/>
              </a:tblGrid>
              <a:tr h="306750">
                <a:tc>
                  <a:txBody>
                    <a:bodyPr/>
                    <a:lstStyle/>
                    <a:p>
                      <a:pPr indent="0" lvl="0" marL="0" rtl="0" algn="l">
                        <a:spcBef>
                          <a:spcPts val="0"/>
                        </a:spcBef>
                        <a:spcAft>
                          <a:spcPts val="0"/>
                        </a:spcAft>
                        <a:buNone/>
                      </a:pPr>
                      <a:r>
                        <a:t/>
                      </a:r>
                      <a:endParaRPr sz="8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graphicFrame>
        <p:nvGraphicFramePr>
          <p:cNvPr id="1154" name="Google Shape;1154;p98"/>
          <p:cNvGraphicFramePr/>
          <p:nvPr/>
        </p:nvGraphicFramePr>
        <p:xfrm>
          <a:off x="1773685" y="1558137"/>
          <a:ext cx="3000000" cy="3000000"/>
        </p:xfrm>
        <a:graphic>
          <a:graphicData uri="http://schemas.openxmlformats.org/drawingml/2006/table">
            <a:tbl>
              <a:tblPr>
                <a:noFill/>
                <a:tableStyleId>{ABE62C34-9E0C-442D-BE69-825E03138A50}</a:tableStyleId>
              </a:tblPr>
              <a:tblGrid>
                <a:gridCol w="1137925"/>
                <a:gridCol w="582050"/>
                <a:gridCol w="582050"/>
                <a:gridCol w="582050"/>
                <a:gridCol w="582050"/>
                <a:gridCol w="582050"/>
                <a:gridCol w="582050"/>
                <a:gridCol w="582050"/>
                <a:gridCol w="582050"/>
                <a:gridCol w="582050"/>
                <a:gridCol w="582050"/>
              </a:tblGrid>
              <a:tr h="306750">
                <a:tc>
                  <a:txBody>
                    <a:bodyPr/>
                    <a:lstStyle/>
                    <a:p>
                      <a:pPr indent="0" lvl="0" marL="0" rtl="0" algn="l">
                        <a:spcBef>
                          <a:spcPts val="0"/>
                        </a:spcBef>
                        <a:spcAft>
                          <a:spcPts val="0"/>
                        </a:spcAft>
                        <a:buNone/>
                      </a:pPr>
                      <a:r>
                        <a:t/>
                      </a:r>
                      <a:endParaRPr sz="8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135</a:t>
                      </a:r>
                      <a:endParaRPr sz="9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155" name="Google Shape;1155;p98"/>
          <p:cNvSpPr txBox="1"/>
          <p:nvPr/>
        </p:nvSpPr>
        <p:spPr>
          <a:xfrm>
            <a:off x="5824775" y="2538763"/>
            <a:ext cx="233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1156" name="Google Shape;1156;p98"/>
          <p:cNvSpPr/>
          <p:nvPr/>
        </p:nvSpPr>
        <p:spPr>
          <a:xfrm>
            <a:off x="3563112" y="1145450"/>
            <a:ext cx="1635000" cy="4746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1157" name="Google Shape;1157;p98"/>
          <p:cNvGraphicFramePr/>
          <p:nvPr/>
        </p:nvGraphicFramePr>
        <p:xfrm>
          <a:off x="1773685" y="1558137"/>
          <a:ext cx="3000000" cy="3000000"/>
        </p:xfrm>
        <a:graphic>
          <a:graphicData uri="http://schemas.openxmlformats.org/drawingml/2006/table">
            <a:tbl>
              <a:tblPr>
                <a:noFill/>
                <a:tableStyleId>{ABE62C34-9E0C-442D-BE69-825E03138A50}</a:tableStyleId>
              </a:tblPr>
              <a:tblGrid>
                <a:gridCol w="1137925"/>
                <a:gridCol w="582050"/>
                <a:gridCol w="582050"/>
                <a:gridCol w="582050"/>
                <a:gridCol w="582050"/>
                <a:gridCol w="582050"/>
                <a:gridCol w="582050"/>
                <a:gridCol w="582050"/>
                <a:gridCol w="582050"/>
                <a:gridCol w="582050"/>
                <a:gridCol w="582050"/>
              </a:tblGrid>
              <a:tr h="306750">
                <a:tc>
                  <a:txBody>
                    <a:bodyPr/>
                    <a:lstStyle/>
                    <a:p>
                      <a:pPr indent="0" lvl="0" marL="0" rtl="0" algn="l">
                        <a:spcBef>
                          <a:spcPts val="0"/>
                        </a:spcBef>
                        <a:spcAft>
                          <a:spcPts val="0"/>
                        </a:spcAft>
                        <a:buNone/>
                      </a:pPr>
                      <a:r>
                        <a:t/>
                      </a:r>
                      <a:endParaRPr sz="8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158" name="Google Shape;1158;p98"/>
          <p:cNvSpPr txBox="1"/>
          <p:nvPr/>
        </p:nvSpPr>
        <p:spPr>
          <a:xfrm>
            <a:off x="6141082" y="2679657"/>
            <a:ext cx="233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1159" name="Google Shape;1159;p98"/>
          <p:cNvSpPr/>
          <p:nvPr/>
        </p:nvSpPr>
        <p:spPr>
          <a:xfrm>
            <a:off x="4149698" y="1145450"/>
            <a:ext cx="1635000" cy="4746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0" name="Google Shape;1160;p98"/>
          <p:cNvSpPr txBox="1"/>
          <p:nvPr/>
        </p:nvSpPr>
        <p:spPr>
          <a:xfrm>
            <a:off x="6445882" y="2538763"/>
            <a:ext cx="233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4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9"/>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5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4" name="Shape 1164"/>
        <p:cNvGrpSpPr/>
        <p:nvPr/>
      </p:nvGrpSpPr>
      <p:grpSpPr>
        <a:xfrm>
          <a:off x="0" y="0"/>
          <a:ext cx="0" cy="0"/>
          <a:chOff x="0" y="0"/>
          <a:chExt cx="0" cy="0"/>
        </a:xfrm>
      </p:grpSpPr>
      <p:pic>
        <p:nvPicPr>
          <p:cNvPr id="1165" name="Google Shape;1165;p99"/>
          <p:cNvPicPr preferRelativeResize="0"/>
          <p:nvPr/>
        </p:nvPicPr>
        <p:blipFill>
          <a:blip r:embed="rId3">
            <a:alphaModFix/>
          </a:blip>
          <a:stretch>
            <a:fillRect/>
          </a:stretch>
        </p:blipFill>
        <p:spPr>
          <a:xfrm>
            <a:off x="5143019" y="2018677"/>
            <a:ext cx="3309402" cy="2637451"/>
          </a:xfrm>
          <a:prstGeom prst="rect">
            <a:avLst/>
          </a:prstGeom>
          <a:noFill/>
          <a:ln>
            <a:noFill/>
          </a:ln>
        </p:spPr>
      </p:pic>
      <p:pic>
        <p:nvPicPr>
          <p:cNvPr id="1166" name="Google Shape;1166;p99"/>
          <p:cNvPicPr preferRelativeResize="0"/>
          <p:nvPr/>
        </p:nvPicPr>
        <p:blipFill>
          <a:blip r:embed="rId4">
            <a:alphaModFix/>
          </a:blip>
          <a:stretch>
            <a:fillRect/>
          </a:stretch>
        </p:blipFill>
        <p:spPr>
          <a:xfrm>
            <a:off x="5140325" y="2019088"/>
            <a:ext cx="3318079" cy="2637451"/>
          </a:xfrm>
          <a:prstGeom prst="rect">
            <a:avLst/>
          </a:prstGeom>
          <a:noFill/>
          <a:ln>
            <a:noFill/>
          </a:ln>
        </p:spPr>
      </p:pic>
      <p:sp>
        <p:nvSpPr>
          <p:cNvPr id="1167" name="Google Shape;1167;p9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Diiwaangelinta iyo isticmaalka xogta</a:t>
            </a:r>
            <a:endParaRPr/>
          </a:p>
        </p:txBody>
      </p:sp>
      <p:graphicFrame>
        <p:nvGraphicFramePr>
          <p:cNvPr id="1168" name="Google Shape;1168;p99"/>
          <p:cNvGraphicFramePr/>
          <p:nvPr/>
        </p:nvGraphicFramePr>
        <p:xfrm>
          <a:off x="1773685" y="807643"/>
          <a:ext cx="3000000" cy="3000000"/>
        </p:xfrm>
        <a:graphic>
          <a:graphicData uri="http://schemas.openxmlformats.org/drawingml/2006/table">
            <a:tbl>
              <a:tblPr>
                <a:noFill/>
                <a:tableStyleId>{ABE62C34-9E0C-442D-BE69-825E03138A50}</a:tableStyleId>
              </a:tblPr>
              <a:tblGrid>
                <a:gridCol w="1137925"/>
                <a:gridCol w="582050"/>
                <a:gridCol w="582050"/>
                <a:gridCol w="582050"/>
                <a:gridCol w="582050"/>
                <a:gridCol w="582050"/>
                <a:gridCol w="582050"/>
                <a:gridCol w="582050"/>
                <a:gridCol w="582050"/>
                <a:gridCol w="582050"/>
                <a:gridCol w="582050"/>
              </a:tblGrid>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Toddobaad</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Waqtiga (Time) (sec)</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136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138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136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128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138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130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126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169" name="Google Shape;1169;p99"/>
          <p:cNvSpPr txBox="1"/>
          <p:nvPr>
            <p:ph idx="1" type="body"/>
          </p:nvPr>
        </p:nvSpPr>
        <p:spPr>
          <a:xfrm>
            <a:off x="8195238" y="4595292"/>
            <a:ext cx="407400" cy="255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ea typeface="Times New Roman"/>
                <a:cs typeface="Times New Roman"/>
                <a:sym typeface="Times New Roman"/>
              </a:rPr>
              <a:t>Wk</a:t>
            </a:r>
            <a:endParaRPr sz="1600">
              <a:latin typeface="Kalam"/>
              <a:ea typeface="Kalam"/>
              <a:cs typeface="Kalam"/>
              <a:sym typeface="Kalam"/>
            </a:endParaRPr>
          </a:p>
        </p:txBody>
      </p:sp>
      <p:sp>
        <p:nvSpPr>
          <p:cNvPr id="1170" name="Google Shape;1170;p99"/>
          <p:cNvSpPr txBox="1"/>
          <p:nvPr>
            <p:ph idx="1" type="body"/>
          </p:nvPr>
        </p:nvSpPr>
        <p:spPr>
          <a:xfrm rot="-5400000">
            <a:off x="4542150" y="2257125"/>
            <a:ext cx="822900" cy="233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ea typeface="Times New Roman"/>
                <a:cs typeface="Times New Roman"/>
                <a:sym typeface="Times New Roman"/>
              </a:rPr>
              <a:t>Waqtiga (Time) (s)</a:t>
            </a:r>
            <a:endParaRPr sz="1600">
              <a:latin typeface="Kalam"/>
              <a:ea typeface="Kalam"/>
              <a:cs typeface="Kalam"/>
              <a:sym typeface="Kalam"/>
            </a:endParaRPr>
          </a:p>
        </p:txBody>
      </p:sp>
      <p:sp>
        <p:nvSpPr>
          <p:cNvPr id="1171" name="Google Shape;1171;p99"/>
          <p:cNvSpPr txBox="1"/>
          <p:nvPr>
            <p:ph idx="1" type="body"/>
          </p:nvPr>
        </p:nvSpPr>
        <p:spPr>
          <a:xfrm>
            <a:off x="324000" y="2054700"/>
            <a:ext cx="4333800" cy="313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Ka dib markii shaxda oo dhan la buuxiyay oo celceliska dhaqaaqa saddexda dhibcood la sawiray…</a:t>
            </a:r>
            <a:r>
              <a:rPr lang="en-GB" sz="1400">
                <a:solidFill>
                  <a:schemeClr val="accent4"/>
                </a:solidFill>
                <a:latin typeface="Lexend"/>
              </a:rPr>
              <a:t/>
            </a:r>
            <a:r>
              <a:rPr lang="en-GB" sz="1400">
                <a:latin typeface="Lexend"/>
              </a:rPr>
              <a:t/>
            </a:r>
            <a:endParaRPr sz="2000"/>
          </a:p>
        </p:txBody>
      </p:sp>
      <p:graphicFrame>
        <p:nvGraphicFramePr>
          <p:cNvPr id="1172" name="Google Shape;1172;p99"/>
          <p:cNvGraphicFramePr/>
          <p:nvPr/>
        </p:nvGraphicFramePr>
        <p:xfrm>
          <a:off x="1773685" y="1558137"/>
          <a:ext cx="3000000" cy="3000000"/>
        </p:xfrm>
        <a:graphic>
          <a:graphicData uri="http://schemas.openxmlformats.org/drawingml/2006/table">
            <a:tbl>
              <a:tblPr>
                <a:noFill/>
                <a:tableStyleId>{ABE62C34-9E0C-442D-BE69-825E03138A50}</a:tableStyleId>
              </a:tblPr>
              <a:tblGrid>
                <a:gridCol w="1137925"/>
                <a:gridCol w="582050"/>
                <a:gridCol w="582050"/>
                <a:gridCol w="582050"/>
                <a:gridCol w="582050"/>
                <a:gridCol w="582050"/>
                <a:gridCol w="582050"/>
                <a:gridCol w="582050"/>
                <a:gridCol w="582050"/>
                <a:gridCol w="582050"/>
                <a:gridCol w="582050"/>
              </a:tblGrid>
              <a:tr h="306750">
                <a:tc>
                  <a:txBody>
                    <a:bodyPr/>
                    <a:lstStyle/>
                    <a:p>
                      <a:pPr indent="0" lvl="0" marL="0" rtl="0" algn="l">
                        <a:spcBef>
                          <a:spcPts val="0"/>
                        </a:spcBef>
                        <a:spcAft>
                          <a:spcPts val="0"/>
                        </a:spcAft>
                        <a:buNone/>
                      </a:pPr>
                      <a:r>
                        <a:t/>
                      </a:r>
                      <a:endParaRPr sz="8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graphicFrame>
        <p:nvGraphicFramePr>
          <p:cNvPr id="1173" name="Google Shape;1173;p99"/>
          <p:cNvGraphicFramePr/>
          <p:nvPr/>
        </p:nvGraphicFramePr>
        <p:xfrm>
          <a:off x="1773685" y="1558137"/>
          <a:ext cx="3000000" cy="3000000"/>
        </p:xfrm>
        <a:graphic>
          <a:graphicData uri="http://schemas.openxmlformats.org/drawingml/2006/table">
            <a:tbl>
              <a:tblPr>
                <a:noFill/>
                <a:tableStyleId>{ABE62C34-9E0C-442D-BE69-825E03138A50}</a:tableStyleId>
              </a:tblPr>
              <a:tblGrid>
                <a:gridCol w="1137925"/>
                <a:gridCol w="582050"/>
                <a:gridCol w="582050"/>
                <a:gridCol w="582050"/>
                <a:gridCol w="582050"/>
                <a:gridCol w="582050"/>
                <a:gridCol w="582050"/>
                <a:gridCol w="582050"/>
                <a:gridCol w="582050"/>
                <a:gridCol w="582050"/>
                <a:gridCol w="582050"/>
              </a:tblGrid>
              <a:tr h="306750">
                <a:tc>
                  <a:txBody>
                    <a:bodyPr/>
                    <a:lstStyle/>
                    <a:p>
                      <a:pPr indent="0" lvl="0" marL="0" rtl="0" algn="l">
                        <a:spcBef>
                          <a:spcPts val="0"/>
                        </a:spcBef>
                        <a:spcAft>
                          <a:spcPts val="0"/>
                        </a:spcAft>
                        <a:buNone/>
                      </a:pPr>
                      <a:r>
                        <a:t/>
                      </a:r>
                      <a:endParaRPr sz="8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135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134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135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134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131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129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174" name="Google Shape;1174;p99"/>
          <p:cNvSpPr txBox="1"/>
          <p:nvPr/>
        </p:nvSpPr>
        <p:spPr>
          <a:xfrm>
            <a:off x="5824775" y="2538763"/>
            <a:ext cx="233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1175" name="Google Shape;1175;p99"/>
          <p:cNvSpPr txBox="1"/>
          <p:nvPr/>
        </p:nvSpPr>
        <p:spPr>
          <a:xfrm>
            <a:off x="6141082" y="2679657"/>
            <a:ext cx="233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1176" name="Google Shape;1176;p99"/>
          <p:cNvSpPr txBox="1"/>
          <p:nvPr/>
        </p:nvSpPr>
        <p:spPr>
          <a:xfrm>
            <a:off x="6445882" y="2538763"/>
            <a:ext cx="233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1177" name="Google Shape;1177;p99"/>
          <p:cNvSpPr txBox="1"/>
          <p:nvPr/>
        </p:nvSpPr>
        <p:spPr>
          <a:xfrm>
            <a:off x="6757841" y="2931270"/>
            <a:ext cx="233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1178" name="Google Shape;1178;p99"/>
          <p:cNvSpPr txBox="1"/>
          <p:nvPr/>
        </p:nvSpPr>
        <p:spPr>
          <a:xfrm>
            <a:off x="7074148" y="2679657"/>
            <a:ext cx="233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1179" name="Google Shape;1179;p99"/>
          <p:cNvSpPr txBox="1"/>
          <p:nvPr/>
        </p:nvSpPr>
        <p:spPr>
          <a:xfrm>
            <a:off x="7378948" y="2919763"/>
            <a:ext cx="233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1180" name="Google Shape;1180;p99"/>
          <p:cNvSpPr txBox="1"/>
          <p:nvPr/>
        </p:nvSpPr>
        <p:spPr>
          <a:xfrm>
            <a:off x="7683748" y="3060657"/>
            <a:ext cx="233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1181" name="Google Shape;1181;p99"/>
          <p:cNvSpPr txBox="1"/>
          <p:nvPr/>
        </p:nvSpPr>
        <p:spPr>
          <a:xfrm>
            <a:off x="8000055" y="3305110"/>
            <a:ext cx="233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1182" name="Google Shape;1182;p99"/>
          <p:cNvSpPr txBox="1"/>
          <p:nvPr>
            <p:ph idx="1" type="body"/>
          </p:nvPr>
        </p:nvSpPr>
        <p:spPr>
          <a:xfrm>
            <a:off x="324000" y="3250887"/>
            <a:ext cx="4333800" cy="613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Waxaan aragnaa khad aad u siman oo leh isbeddel cad oo hoos u socda.</a:t>
            </a:r>
            <a:r>
              <a:rPr lang="en-GB" sz="1400">
                <a:latin typeface="Lexend"/>
              </a:rPr>
              <a:t/>
            </a:r>
            <a:r>
              <a:rPr lang="en-GB" sz="1400">
                <a:solidFill>
                  <a:schemeClr val="accent4"/>
                </a:solidFill>
                <a:latin typeface="Lexend"/>
              </a:rPr>
              <a:t/>
            </a:r>
            <a:r>
              <a:rPr lang="en-GB" sz="1400">
                <a:latin typeface="Lexend"/>
              </a:rPr>
              <a:t/>
            </a:r>
            <a:r>
              <a:rPr lang="en-GB" sz="1400">
                <a:latin typeface="Lexend"/>
              </a:rPr>
              <a:t/>
            </a:r>
            <a:endParaRPr sz="2000"/>
          </a:p>
        </p:txBody>
      </p:sp>
      <p:sp>
        <p:nvSpPr>
          <p:cNvPr id="1183" name="Google Shape;1183;p99"/>
          <p:cNvSpPr txBox="1"/>
          <p:nvPr>
            <p:ph idx="1" type="body"/>
          </p:nvPr>
        </p:nvSpPr>
        <p:spPr>
          <a:xfrm>
            <a:off x="324000" y="4165287"/>
            <a:ext cx="3672000" cy="313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Suad waa horumaraysaa waqti ka dib.</a:t>
            </a:r>
            <a:r>
              <a:rPr lang="en-GB" sz="1400">
                <a:latin typeface="Lexend"/>
              </a:rPr>
              <a:t/>
            </a:r>
            <a:r>
              <a:rPr lang="en-GB" sz="1400">
                <a:latin typeface="Lexend"/>
              </a:rPr>
              <a:t/>
            </a:r>
            <a:endParaRPr sz="2000"/>
          </a:p>
        </p:txBody>
      </p:sp>
      <p:pic>
        <p:nvPicPr>
          <p:cNvPr id="1184" name="Google Shape;1184;p99"/>
          <p:cNvPicPr preferRelativeResize="0"/>
          <p:nvPr/>
        </p:nvPicPr>
        <p:blipFill>
          <a:blip r:embed="rId5">
            <a:alphaModFix/>
          </a:blip>
          <a:stretch>
            <a:fillRect/>
          </a:stretch>
        </p:blipFill>
        <p:spPr>
          <a:xfrm>
            <a:off x="4155504" y="3810568"/>
            <a:ext cx="901142" cy="999679"/>
          </a:xfrm>
          <a:prstGeom prst="rect">
            <a:avLst/>
          </a:prstGeom>
          <a:noFill/>
          <a:ln>
            <a:noFill/>
          </a:ln>
        </p:spPr>
      </p:pic>
      <p:sp>
        <p:nvSpPr>
          <p:cNvPr id="1185" name="Google Shape;1185;p99"/>
          <p:cNvSpPr/>
          <p:nvPr/>
        </p:nvSpPr>
        <p:spPr>
          <a:xfrm rot="-5400000">
            <a:off x="4432400" y="4405251"/>
            <a:ext cx="185700" cy="274200"/>
          </a:xfrm>
          <a:prstGeom prst="moon">
            <a:avLst>
              <a:gd fmla="val 50000"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9" name="Shape 1189"/>
        <p:cNvGrpSpPr/>
        <p:nvPr/>
      </p:nvGrpSpPr>
      <p:grpSpPr>
        <a:xfrm>
          <a:off x="0" y="0"/>
          <a:ext cx="0" cy="0"/>
          <a:chOff x="0" y="0"/>
          <a:chExt cx="0" cy="0"/>
        </a:xfrm>
      </p:grpSpPr>
      <p:pic>
        <p:nvPicPr>
          <p:cNvPr id="1190" name="Google Shape;1190;p100"/>
          <p:cNvPicPr preferRelativeResize="0"/>
          <p:nvPr/>
        </p:nvPicPr>
        <p:blipFill>
          <a:blip r:embed="rId3">
            <a:alphaModFix/>
          </a:blip>
          <a:stretch>
            <a:fillRect/>
          </a:stretch>
        </p:blipFill>
        <p:spPr>
          <a:xfrm>
            <a:off x="4343013" y="2007175"/>
            <a:ext cx="4151782" cy="2637449"/>
          </a:xfrm>
          <a:prstGeom prst="rect">
            <a:avLst/>
          </a:prstGeom>
          <a:noFill/>
          <a:ln>
            <a:noFill/>
          </a:ln>
        </p:spPr>
      </p:pic>
      <p:sp>
        <p:nvSpPr>
          <p:cNvPr id="1191" name="Google Shape;1191;p10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Duubista iyo isticmaalka xogta</a:t>
            </a:r>
            <a:endParaRPr/>
          </a:p>
        </p:txBody>
      </p:sp>
      <p:graphicFrame>
        <p:nvGraphicFramePr>
          <p:cNvPr id="1192" name="Google Shape;1192;p100"/>
          <p:cNvGraphicFramePr/>
          <p:nvPr/>
        </p:nvGraphicFramePr>
        <p:xfrm>
          <a:off x="325885" y="807643"/>
          <a:ext cx="3000000" cy="3000000"/>
        </p:xfrm>
        <a:graphic>
          <a:graphicData uri="http://schemas.openxmlformats.org/drawingml/2006/table">
            <a:tbl>
              <a:tblPr>
                <a:noFill/>
                <a:tableStyleId>{ABE62C34-9E0C-442D-BE69-825E03138A50}</a:tableStyleId>
              </a:tblPr>
              <a:tblGrid>
                <a:gridCol w="1110375"/>
                <a:gridCol w="567975"/>
                <a:gridCol w="567975"/>
                <a:gridCol w="567975"/>
                <a:gridCol w="567975"/>
                <a:gridCol w="567975"/>
                <a:gridCol w="567975"/>
                <a:gridCol w="567975"/>
                <a:gridCol w="567975"/>
                <a:gridCol w="567975"/>
                <a:gridCol w="567975"/>
                <a:gridCol w="567975"/>
                <a:gridCol w="567975"/>
                <a:gridCol w="567975"/>
              </a:tblGrid>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Toddobaad (Week)</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Waqtiga (Time) (sec)</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193" name="Google Shape;1193;p100"/>
          <p:cNvSpPr txBox="1"/>
          <p:nvPr>
            <p:ph idx="1" type="body"/>
          </p:nvPr>
        </p:nvSpPr>
        <p:spPr>
          <a:xfrm>
            <a:off x="8115066" y="4603820"/>
            <a:ext cx="381000" cy="213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ea typeface="Times New Roman"/>
                <a:cs typeface="Times New Roman"/>
                <a:sym typeface="Times New Roman"/>
              </a:rPr>
              <a:t>Wk</a:t>
            </a:r>
            <a:endParaRPr sz="1600">
              <a:latin typeface="Kalam"/>
              <a:ea typeface="Kalam"/>
              <a:cs typeface="Kalam"/>
              <a:sym typeface="Kalam"/>
            </a:endParaRPr>
          </a:p>
        </p:txBody>
      </p:sp>
      <p:sp>
        <p:nvSpPr>
          <p:cNvPr id="1194" name="Google Shape;1194;p100"/>
          <p:cNvSpPr txBox="1"/>
          <p:nvPr>
            <p:ph idx="1" type="body"/>
          </p:nvPr>
        </p:nvSpPr>
        <p:spPr>
          <a:xfrm rot="-5400000">
            <a:off x="3745630" y="2257125"/>
            <a:ext cx="822900" cy="233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ea typeface="Times New Roman"/>
                <a:cs typeface="Times New Roman"/>
                <a:sym typeface="Times New Roman"/>
              </a:rPr>
              <a:t>Waqtiga (Time) (s)</a:t>
            </a:r>
            <a:endParaRPr sz="1600">
              <a:latin typeface="Kalam"/>
              <a:ea typeface="Kalam"/>
              <a:cs typeface="Kalam"/>
              <a:sym typeface="Kalam"/>
            </a:endParaRPr>
          </a:p>
        </p:txBody>
      </p:sp>
      <p:sp>
        <p:nvSpPr>
          <p:cNvPr id="1195" name="Google Shape;1195;p100"/>
          <p:cNvSpPr txBox="1"/>
          <p:nvPr>
            <p:ph idx="1" type="body"/>
          </p:nvPr>
        </p:nvSpPr>
        <p:spPr>
          <a:xfrm>
            <a:off x="324000" y="2054700"/>
            <a:ext cx="3165600" cy="1357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Soo hel celceliska dhaqaaqa saddexda dhibcood ee hadhay oo sii wad khadka isbeddelka ee Suad si aad u hubiso inay sii wadatay horumarka.</a:t>
            </a:r>
            <a:r>
              <a:rPr lang="en-GB" sz="1800">
                <a:solidFill>
                  <a:schemeClr val="accent4"/>
                </a:solidFill>
                <a:latin typeface="Lexend"/>
              </a:rPr>
              <a:t/>
            </a:r>
            <a:r>
              <a:rPr lang="en-GB" sz="1800">
                <a:latin typeface="Lexend"/>
              </a:rPr>
              <a:t/>
            </a:r>
            <a:endParaRPr sz="2000"/>
          </a:p>
        </p:txBody>
      </p:sp>
      <p:graphicFrame>
        <p:nvGraphicFramePr>
          <p:cNvPr id="1196" name="Google Shape;1196;p100"/>
          <p:cNvGraphicFramePr/>
          <p:nvPr/>
        </p:nvGraphicFramePr>
        <p:xfrm>
          <a:off x="325885" y="1558137"/>
          <a:ext cx="3000000" cy="3000000"/>
        </p:xfrm>
        <a:graphic>
          <a:graphicData uri="http://schemas.openxmlformats.org/drawingml/2006/table">
            <a:tbl>
              <a:tblPr>
                <a:noFill/>
                <a:tableStyleId>{ABE62C34-9E0C-442D-BE69-825E03138A50}</a:tableStyleId>
              </a:tblPr>
              <a:tblGrid>
                <a:gridCol w="1110375"/>
                <a:gridCol w="567975"/>
                <a:gridCol w="567975"/>
                <a:gridCol w="567975"/>
                <a:gridCol w="567975"/>
                <a:gridCol w="567975"/>
                <a:gridCol w="567975"/>
                <a:gridCol w="567975"/>
                <a:gridCol w="567975"/>
                <a:gridCol w="567975"/>
                <a:gridCol w="567975"/>
                <a:gridCol w="567975"/>
                <a:gridCol w="567975"/>
                <a:gridCol w="567975"/>
              </a:tblGrid>
              <a:tr h="306750">
                <a:tc>
                  <a:txBody>
                    <a:bodyPr/>
                    <a:lstStyle/>
                    <a:p>
                      <a:pPr indent="0" lvl="0" marL="0" rtl="0" algn="l">
                        <a:spcBef>
                          <a:spcPts val="0"/>
                        </a:spcBef>
                        <a:spcAft>
                          <a:spcPts val="0"/>
                        </a:spcAft>
                        <a:buNone/>
                      </a:pPr>
                      <a:r>
                        <a:t/>
                      </a:r>
                      <a:endParaRPr sz="8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0" name="Shape 1200"/>
        <p:cNvGrpSpPr/>
        <p:nvPr/>
      </p:nvGrpSpPr>
      <p:grpSpPr>
        <a:xfrm>
          <a:off x="0" y="0"/>
          <a:ext cx="0" cy="0"/>
          <a:chOff x="0" y="0"/>
          <a:chExt cx="0" cy="0"/>
        </a:xfrm>
      </p:grpSpPr>
      <p:graphicFrame>
        <p:nvGraphicFramePr>
          <p:cNvPr id="1201" name="Google Shape;1201;p101"/>
          <p:cNvGraphicFramePr/>
          <p:nvPr/>
        </p:nvGraphicFramePr>
        <p:xfrm>
          <a:off x="325885" y="1558137"/>
          <a:ext cx="3000000" cy="3000000"/>
        </p:xfrm>
        <a:graphic>
          <a:graphicData uri="http://schemas.openxmlformats.org/drawingml/2006/table">
            <a:tbl>
              <a:tblPr>
                <a:noFill/>
                <a:tableStyleId>{ABE62C34-9E0C-442D-BE69-825E03138A50}</a:tableStyleId>
              </a:tblPr>
              <a:tblGrid>
                <a:gridCol w="1110375"/>
                <a:gridCol w="567975"/>
                <a:gridCol w="567975"/>
                <a:gridCol w="567975"/>
                <a:gridCol w="567975"/>
                <a:gridCol w="567975"/>
                <a:gridCol w="567975"/>
                <a:gridCol w="567975"/>
                <a:gridCol w="567975"/>
                <a:gridCol w="567975"/>
                <a:gridCol w="567975"/>
                <a:gridCol w="567975"/>
                <a:gridCol w="567975"/>
                <a:gridCol w="567975"/>
              </a:tblGrid>
              <a:tr h="306750">
                <a:tc>
                  <a:txBody>
                    <a:bodyPr/>
                    <a:lstStyle/>
                    <a:p>
                      <a:pPr indent="0" lvl="0" marL="0" rtl="0" algn="l">
                        <a:spcBef>
                          <a:spcPts val="0"/>
                        </a:spcBef>
                        <a:spcAft>
                          <a:spcPts val="0"/>
                        </a:spcAft>
                        <a:buNone/>
                      </a:pPr>
                      <a:r>
                        <a:t/>
                      </a:r>
                      <a:endParaRPr sz="8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129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129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graphicFrame>
        <p:nvGraphicFramePr>
          <p:cNvPr id="1202" name="Google Shape;1202;p101"/>
          <p:cNvGraphicFramePr/>
          <p:nvPr/>
        </p:nvGraphicFramePr>
        <p:xfrm>
          <a:off x="325885" y="1558137"/>
          <a:ext cx="3000000" cy="3000000"/>
        </p:xfrm>
        <a:graphic>
          <a:graphicData uri="http://schemas.openxmlformats.org/drawingml/2006/table">
            <a:tbl>
              <a:tblPr>
                <a:noFill/>
                <a:tableStyleId>{ABE62C34-9E0C-442D-BE69-825E03138A50}</a:tableStyleId>
              </a:tblPr>
              <a:tblGrid>
                <a:gridCol w="1110375"/>
                <a:gridCol w="567975"/>
                <a:gridCol w="567975"/>
                <a:gridCol w="567975"/>
                <a:gridCol w="567975"/>
                <a:gridCol w="567975"/>
                <a:gridCol w="567975"/>
                <a:gridCol w="567975"/>
                <a:gridCol w="567975"/>
                <a:gridCol w="567975"/>
                <a:gridCol w="567975"/>
                <a:gridCol w="567975"/>
                <a:gridCol w="567975"/>
                <a:gridCol w="567975"/>
              </a:tblGrid>
              <a:tr h="306750">
                <a:tc>
                  <a:txBody>
                    <a:bodyPr/>
                    <a:lstStyle/>
                    <a:p>
                      <a:pPr indent="0" lvl="0" marL="0" rtl="0" algn="l">
                        <a:spcBef>
                          <a:spcPts val="0"/>
                        </a:spcBef>
                        <a:spcAft>
                          <a:spcPts val="0"/>
                        </a:spcAft>
                        <a:buNone/>
                      </a:pPr>
                      <a:r>
                        <a:t/>
                      </a:r>
                      <a:endParaRPr sz="8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129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129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129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128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frac{130+126+128}{3}=128&quot;&gt;&lt;mfrac&gt;&lt;mrow&gt;&lt;mn&gt;130&lt;/mn&gt;&lt;mo&gt;+&lt;/mo&gt;&lt;mn&gt;126&lt;/mn&gt;&lt;mo&gt;+&lt;/mo&gt;&lt;mn&gt;128&lt;/mn&gt;&lt;/mrow&gt;&lt;mn&gt;3&lt;/mn&gt;&lt;/mfrac&gt;&lt;mo&gt;=&lt;/mo&gt;&lt;mn&gt;128&lt;/mn&gt;&lt;/math&gt;" id="1203" name="Google Shape;1203;p101" title="the fraction with numerator 130 plus 126 plus 128 and denominator 3 equals 128"/>
          <p:cNvPicPr preferRelativeResize="0"/>
          <p:nvPr/>
        </p:nvPicPr>
        <p:blipFill>
          <a:blip r:embed="rId3">
            <a:alphaModFix/>
          </a:blip>
          <a:stretch>
            <a:fillRect/>
          </a:stretch>
        </p:blipFill>
        <p:spPr>
          <a:xfrm>
            <a:off x="337627" y="3434100"/>
            <a:ext cx="2422378" cy="518812"/>
          </a:xfrm>
          <a:prstGeom prst="rect">
            <a:avLst/>
          </a:prstGeom>
          <a:noFill/>
          <a:ln>
            <a:noFill/>
          </a:ln>
        </p:spPr>
      </p:pic>
      <p:pic>
        <p:nvPicPr>
          <p:cNvPr id="1204" name="Google Shape;1204;p101"/>
          <p:cNvPicPr preferRelativeResize="0"/>
          <p:nvPr/>
        </p:nvPicPr>
        <p:blipFill>
          <a:blip r:embed="rId4">
            <a:alphaModFix/>
          </a:blip>
          <a:stretch>
            <a:fillRect/>
          </a:stretch>
        </p:blipFill>
        <p:spPr>
          <a:xfrm>
            <a:off x="4343013" y="2007175"/>
            <a:ext cx="4151782" cy="2637449"/>
          </a:xfrm>
          <a:prstGeom prst="rect">
            <a:avLst/>
          </a:prstGeom>
          <a:noFill/>
          <a:ln>
            <a:noFill/>
          </a:ln>
        </p:spPr>
      </p:pic>
      <p:sp>
        <p:nvSpPr>
          <p:cNvPr id="1205" name="Google Shape;1205;p10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Duubista iyo isticmaalka xogta</a:t>
            </a:r>
            <a:endParaRPr/>
          </a:p>
        </p:txBody>
      </p:sp>
      <p:graphicFrame>
        <p:nvGraphicFramePr>
          <p:cNvPr id="1206" name="Google Shape;1206;p101"/>
          <p:cNvGraphicFramePr/>
          <p:nvPr/>
        </p:nvGraphicFramePr>
        <p:xfrm>
          <a:off x="325885" y="807643"/>
          <a:ext cx="3000000" cy="3000000"/>
        </p:xfrm>
        <a:graphic>
          <a:graphicData uri="http://schemas.openxmlformats.org/drawingml/2006/table">
            <a:tbl>
              <a:tblPr>
                <a:noFill/>
                <a:tableStyleId>{ABE62C34-9E0C-442D-BE69-825E03138A50}</a:tableStyleId>
              </a:tblPr>
              <a:tblGrid>
                <a:gridCol w="1110375"/>
                <a:gridCol w="567975"/>
                <a:gridCol w="567975"/>
                <a:gridCol w="567975"/>
                <a:gridCol w="567975"/>
                <a:gridCol w="567975"/>
                <a:gridCol w="567975"/>
                <a:gridCol w="567975"/>
                <a:gridCol w="567975"/>
                <a:gridCol w="567975"/>
                <a:gridCol w="567975"/>
                <a:gridCol w="567975"/>
                <a:gridCol w="567975"/>
                <a:gridCol w="567975"/>
              </a:tblGrid>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Toddobaad (Week)</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Waqtiga (Time) (sec)</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128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126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126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128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207" name="Google Shape;1207;p101"/>
          <p:cNvSpPr txBox="1"/>
          <p:nvPr>
            <p:ph idx="1" type="body"/>
          </p:nvPr>
        </p:nvSpPr>
        <p:spPr>
          <a:xfrm rot="-5400000">
            <a:off x="3745630" y="2257125"/>
            <a:ext cx="822900" cy="233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ea typeface="Times New Roman"/>
                <a:cs typeface="Times New Roman"/>
                <a:sym typeface="Times New Roman"/>
              </a:rPr>
              <a:t>Waqtiga (Time) (s)</a:t>
            </a:r>
            <a:endParaRPr sz="1600">
              <a:latin typeface="Kalam"/>
              <a:ea typeface="Kalam"/>
              <a:cs typeface="Kalam"/>
              <a:sym typeface="Kalam"/>
            </a:endParaRPr>
          </a:p>
        </p:txBody>
      </p:sp>
      <p:graphicFrame>
        <p:nvGraphicFramePr>
          <p:cNvPr id="1208" name="Google Shape;1208;p101"/>
          <p:cNvGraphicFramePr/>
          <p:nvPr/>
        </p:nvGraphicFramePr>
        <p:xfrm>
          <a:off x="325885" y="1558137"/>
          <a:ext cx="3000000" cy="3000000"/>
        </p:xfrm>
        <a:graphic>
          <a:graphicData uri="http://schemas.openxmlformats.org/drawingml/2006/table">
            <a:tbl>
              <a:tblPr>
                <a:noFill/>
                <a:tableStyleId>{ABE62C34-9E0C-442D-BE69-825E03138A50}</a:tableStyleId>
              </a:tblPr>
              <a:tblGrid>
                <a:gridCol w="1110375"/>
                <a:gridCol w="567975"/>
                <a:gridCol w="567975"/>
                <a:gridCol w="567975"/>
                <a:gridCol w="567975"/>
                <a:gridCol w="567975"/>
                <a:gridCol w="567975"/>
                <a:gridCol w="567975"/>
                <a:gridCol w="567975"/>
                <a:gridCol w="567975"/>
                <a:gridCol w="567975"/>
                <a:gridCol w="567975"/>
                <a:gridCol w="567975"/>
                <a:gridCol w="567975"/>
              </a:tblGrid>
              <a:tr h="306750">
                <a:tc>
                  <a:txBody>
                    <a:bodyPr/>
                    <a:lstStyle/>
                    <a:p>
                      <a:pPr indent="0" lvl="0" marL="0" rtl="0" algn="l">
                        <a:spcBef>
                          <a:spcPts val="0"/>
                        </a:spcBef>
                        <a:spcAft>
                          <a:spcPts val="0"/>
                        </a:spcAft>
                        <a:buNone/>
                      </a:pPr>
                      <a:r>
                        <a:t/>
                      </a:r>
                      <a:endParaRPr sz="8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131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129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129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209" name="Google Shape;1209;p101"/>
          <p:cNvSpPr/>
          <p:nvPr/>
        </p:nvSpPr>
        <p:spPr>
          <a:xfrm>
            <a:off x="6036032" y="1145450"/>
            <a:ext cx="1635000" cy="4746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descr="&lt;math xmlns=&quot;http://www.w3.org/1998/Math/MathML&quot; display=&quot;block&quot; data-is-equatio=&quot;1&quot; data-latex=&quot;\frac{126+132+130}{3}=129.3&quot;&gt;&lt;mfrac&gt;&lt;mrow&gt;&lt;mn&gt;126&lt;/mn&gt;&lt;mo&gt;+&lt;/mo&gt;&lt;mn&gt;132&lt;/mn&gt;&lt;mo&gt;+&lt;/mo&gt;&lt;mn&gt;130&lt;/mn&gt;&lt;/mrow&gt;&lt;mn&gt;3&lt;/mn&gt;&lt;/mfrac&gt;&lt;mo&gt;=&lt;/mo&gt;&lt;mn&gt;129.3&lt;/mn&gt;&lt;/math&gt;" id="1210" name="Google Shape;1210;p101" title="the fraction with numerator 126 plus 132 plus 130 and denominator 3 equals 129.3"/>
          <p:cNvPicPr preferRelativeResize="0"/>
          <p:nvPr/>
        </p:nvPicPr>
        <p:blipFill>
          <a:blip r:embed="rId5">
            <a:alphaModFix/>
          </a:blip>
          <a:stretch>
            <a:fillRect/>
          </a:stretch>
        </p:blipFill>
        <p:spPr>
          <a:xfrm>
            <a:off x="331998" y="2111012"/>
            <a:ext cx="2605353" cy="518824"/>
          </a:xfrm>
          <a:prstGeom prst="rect">
            <a:avLst/>
          </a:prstGeom>
          <a:noFill/>
          <a:ln>
            <a:noFill/>
          </a:ln>
        </p:spPr>
      </p:pic>
      <p:pic>
        <p:nvPicPr>
          <p:cNvPr descr="&lt;math xmlns=&quot;http://www.w3.org/1998/Math/MathML&quot; display=&quot;block&quot; data-is-equatio=&quot;1&quot; data-latex=&quot;\frac{132+130+126}{3}=129.3&quot;&gt;&lt;mfrac&gt;&lt;mrow&gt;&lt;mn&gt;132&lt;/mn&gt;&lt;mo&gt;+&lt;/mo&gt;&lt;mn&gt;130&lt;/mn&gt;&lt;mo&gt;+&lt;/mo&gt;&lt;mn&gt;126&lt;/mn&gt;&lt;/mrow&gt;&lt;mn&gt;3&lt;/mn&gt;&lt;/mfrac&gt;&lt;mo&gt;=&lt;/mo&gt;&lt;mn&gt;129.3&lt;/mn&gt;&lt;/math&gt;" id="1211" name="Google Shape;1211;p101" title="the fraction with numerator 132 plus 130 plus 126 and denominator 3 equals 129.3"/>
          <p:cNvPicPr preferRelativeResize="0"/>
          <p:nvPr/>
        </p:nvPicPr>
        <p:blipFill>
          <a:blip r:embed="rId6">
            <a:alphaModFix/>
          </a:blip>
          <a:stretch>
            <a:fillRect/>
          </a:stretch>
        </p:blipFill>
        <p:spPr>
          <a:xfrm>
            <a:off x="324475" y="2790837"/>
            <a:ext cx="2605353" cy="518824"/>
          </a:xfrm>
          <a:prstGeom prst="rect">
            <a:avLst/>
          </a:prstGeom>
          <a:noFill/>
          <a:ln>
            <a:noFill/>
          </a:ln>
        </p:spPr>
      </p:pic>
      <p:sp>
        <p:nvSpPr>
          <p:cNvPr id="1212" name="Google Shape;1212;p101"/>
          <p:cNvSpPr/>
          <p:nvPr/>
        </p:nvSpPr>
        <p:spPr>
          <a:xfrm>
            <a:off x="6611112" y="1145450"/>
            <a:ext cx="1635000" cy="4746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3" name="Google Shape;1213;p101"/>
          <p:cNvSpPr/>
          <p:nvPr/>
        </p:nvSpPr>
        <p:spPr>
          <a:xfrm>
            <a:off x="7174685" y="1145450"/>
            <a:ext cx="1635000" cy="4746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214" name="Google Shape;1214;p101"/>
          <p:cNvPicPr preferRelativeResize="0"/>
          <p:nvPr/>
        </p:nvPicPr>
        <p:blipFill>
          <a:blip r:embed="rId7">
            <a:alphaModFix/>
          </a:blip>
          <a:stretch>
            <a:fillRect/>
          </a:stretch>
        </p:blipFill>
        <p:spPr>
          <a:xfrm>
            <a:off x="4322450" y="2011257"/>
            <a:ext cx="4151777" cy="2633362"/>
          </a:xfrm>
          <a:prstGeom prst="rect">
            <a:avLst/>
          </a:prstGeom>
          <a:noFill/>
          <a:ln>
            <a:noFill/>
          </a:ln>
        </p:spPr>
      </p:pic>
      <p:sp>
        <p:nvSpPr>
          <p:cNvPr id="1215" name="Google Shape;1215;p101"/>
          <p:cNvSpPr txBox="1"/>
          <p:nvPr>
            <p:ph idx="1" type="body"/>
          </p:nvPr>
        </p:nvSpPr>
        <p:spPr>
          <a:xfrm>
            <a:off x="324000" y="4024382"/>
            <a:ext cx="8494200" cy="313500"/>
          </a:xfrm>
          <a:prstGeom prst="rect">
            <a:avLst/>
          </a:prstGeom>
          <a:solidFill>
            <a:srgbClr val="F2EEFA"/>
          </a:solidFill>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Suad waxay sii waday horumarka. Heerka horumarkeedu wuu yaraaday laakiin taasi</a:t>
            </a:r>
            <a:endParaRPr sz="2000">
              <a:latin typeface="Kalam"/>
              <a:ea typeface="Kalam"/>
              <a:cs typeface="Kalam"/>
              <a:sym typeface="Kalam"/>
            </a:endParaRPr>
          </a:p>
        </p:txBody>
      </p:sp>
      <p:sp>
        <p:nvSpPr>
          <p:cNvPr id="1216" name="Google Shape;1216;p101"/>
          <p:cNvSpPr txBox="1"/>
          <p:nvPr>
            <p:ph idx="1" type="body"/>
          </p:nvPr>
        </p:nvSpPr>
        <p:spPr>
          <a:xfrm>
            <a:off x="324000" y="4340700"/>
            <a:ext cx="8172000" cy="313500"/>
          </a:xfrm>
          <a:prstGeom prst="rect">
            <a:avLst/>
          </a:prstGeom>
          <a:solidFill>
            <a:srgbClr val="F2EEFA"/>
          </a:solidFill>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ma aha wax aan caadi ahayn kuwa wax qabta ee sare markay ku soo dhawaadaan awooddooda ugu badan.</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2"/>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20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21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0" name="Shape 1220"/>
        <p:cNvGrpSpPr/>
        <p:nvPr/>
      </p:nvGrpSpPr>
      <p:grpSpPr>
        <a:xfrm>
          <a:off x="0" y="0"/>
          <a:ext cx="0" cy="0"/>
          <a:chOff x="0" y="0"/>
          <a:chExt cx="0" cy="0"/>
        </a:xfrm>
      </p:grpSpPr>
      <p:sp>
        <p:nvSpPr>
          <p:cNvPr id="1221" name="Google Shape;1221;p102"/>
          <p:cNvSpPr txBox="1"/>
          <p:nvPr>
            <p:ph idx="1" type="body"/>
          </p:nvPr>
        </p:nvSpPr>
        <p:spPr>
          <a:xfrm>
            <a:off x="324000" y="759300"/>
            <a:ext cx="8496000" cy="9615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1) a) Yacquub wuxuu raacayaa skateboarding oo saacaddiisu waxay duubaysaa b.p.m.-kiisa</a:t>
            </a:r>
            <a:endParaRPr sz="2000"/>
          </a:p>
          <a:p>
            <a:pPr indent="0" lvl="0" marL="0" rtl="0" algn="l">
              <a:lnSpc>
                <a:spcPct val="115000"/>
              </a:lnSpc>
              <a:spcBef>
                <a:spcPts val="0"/>
              </a:spcBef>
              <a:spcAft>
                <a:spcPts val="0"/>
              </a:spcAft>
              <a:buNone/>
            </a:pPr>
            <a:r>
              <a:rPr lang="en-GB" sz="1400">
                <a:latin typeface="Lexend"/>
              </a:rPr>
              <a:t>Qor ugu yaraan saddex jumladood oo qeexaya fadhiga skateboarding ee Yacquub. Isticmaal ereyo sida 'xoojin dhexdhexaad ah (moderate intensity)' iyo 'xoojin sare (high intensity)'.</a:t>
            </a:r>
            <a:endParaRPr sz="2000"/>
          </a:p>
        </p:txBody>
      </p:sp>
      <p:sp>
        <p:nvSpPr>
          <p:cNvPr id="1222" name="Google Shape;1222;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Duubista iyo isticmaalka xogta</a:t>
            </a:r>
            <a:endParaRPr/>
          </a:p>
        </p:txBody>
      </p:sp>
      <p:pic>
        <p:nvPicPr>
          <p:cNvPr id="1223" name="Google Shape;1223;p102"/>
          <p:cNvPicPr preferRelativeResize="0"/>
          <p:nvPr/>
        </p:nvPicPr>
        <p:blipFill>
          <a:blip r:embed="rId5">
            <a:alphaModFix/>
          </a:blip>
          <a:stretch>
            <a:fillRect/>
          </a:stretch>
        </p:blipFill>
        <p:spPr>
          <a:xfrm flipH="1">
            <a:off x="329949" y="1901644"/>
            <a:ext cx="1065501" cy="1312449"/>
          </a:xfrm>
          <a:prstGeom prst="rect">
            <a:avLst/>
          </a:prstGeom>
          <a:noFill/>
          <a:ln>
            <a:noFill/>
          </a:ln>
        </p:spPr>
      </p:pic>
      <p:pic>
        <p:nvPicPr>
          <p:cNvPr id="1224" name="Google Shape;1224;p102"/>
          <p:cNvPicPr preferRelativeResize="0"/>
          <p:nvPr/>
        </p:nvPicPr>
        <p:blipFill>
          <a:blip r:embed="rId4">
            <a:alphaModFix/>
          </a:blip>
          <a:stretch>
            <a:fillRect/>
          </a:stretch>
        </p:blipFill>
        <p:spPr>
          <a:xfrm>
            <a:off x="4062372" y="1881870"/>
            <a:ext cx="3716873" cy="2887802"/>
          </a:xfrm>
          <a:prstGeom prst="rect">
            <a:avLst/>
          </a:prstGeom>
          <a:noFill/>
          <a:ln>
            <a:noFill/>
          </a:ln>
        </p:spPr>
      </p:pic>
      <p:sp>
        <p:nvSpPr>
          <p:cNvPr id="1225" name="Google Shape;1225;p102"/>
          <p:cNvSpPr txBox="1"/>
          <p:nvPr>
            <p:ph idx="4294967295" type="body"/>
          </p:nvPr>
        </p:nvSpPr>
        <p:spPr>
          <a:xfrm>
            <a:off x="7836399" y="4580800"/>
            <a:ext cx="831000" cy="213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i="1" lang="en-GB" sz="1800">
                <a:latin typeface="Lexend"/>
                <a:ea typeface="Times New Roman"/>
                <a:cs typeface="Times New Roman"/>
                <a:sym typeface="Times New Roman"/>
              </a:rPr>
              <a:t>T (min)</a:t>
            </a:r>
            <a:r>
              <a:rPr lang="en-GB" sz="1800">
                <a:latin typeface="Lexend"/>
                <a:ea typeface="Times New Roman"/>
                <a:cs typeface="Times New Roman"/>
                <a:sym typeface="Times New Roman"/>
              </a:rPr>
              <a:t/>
            </a:r>
            <a:endParaRPr sz="1600">
              <a:latin typeface="Kalam"/>
              <a:ea typeface="Kalam"/>
              <a:cs typeface="Kalam"/>
              <a:sym typeface="Kalam"/>
            </a:endParaRPr>
          </a:p>
        </p:txBody>
      </p:sp>
      <p:sp>
        <p:nvSpPr>
          <p:cNvPr id="1226" name="Google Shape;1226;p102"/>
          <p:cNvSpPr txBox="1"/>
          <p:nvPr>
            <p:ph idx="4294967295" type="body"/>
          </p:nvPr>
        </p:nvSpPr>
        <p:spPr>
          <a:xfrm rot="-5400000">
            <a:off x="3548638" y="2041460"/>
            <a:ext cx="612900" cy="233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ea typeface="Times New Roman"/>
                <a:cs typeface="Times New Roman"/>
                <a:sym typeface="Times New Roman"/>
              </a:rPr>
              <a:t>b.p.m.</a:t>
            </a:r>
            <a:endParaRPr sz="1600">
              <a:latin typeface="Kalam"/>
              <a:ea typeface="Kalam"/>
              <a:cs typeface="Kalam"/>
              <a:sym typeface="Kalam"/>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0" name="Shape 1230"/>
        <p:cNvGrpSpPr/>
        <p:nvPr/>
      </p:nvGrpSpPr>
      <p:grpSpPr>
        <a:xfrm>
          <a:off x="0" y="0"/>
          <a:ext cx="0" cy="0"/>
          <a:chOff x="0" y="0"/>
          <a:chExt cx="0" cy="0"/>
        </a:xfrm>
      </p:grpSpPr>
      <p:sp>
        <p:nvSpPr>
          <p:cNvPr id="1231" name="Google Shape;1231;p103"/>
          <p:cNvSpPr txBox="1"/>
          <p:nvPr>
            <p:ph idx="1" type="body"/>
          </p:nvPr>
        </p:nvSpPr>
        <p:spPr>
          <a:xfrm>
            <a:off x="324000" y="759300"/>
            <a:ext cx="3317400" cy="961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1) b) Qiimee (Rank) saddexdan daqiiqadood (moments) qiime (value) tiro oo ka yimid jaantuska RPE ee tababarayaasha.</a:t>
            </a:r>
            <a:endParaRPr sz="2000"/>
          </a:p>
        </p:txBody>
      </p:sp>
      <p:sp>
        <p:nvSpPr>
          <p:cNvPr id="1232" name="Google Shape;1232;p10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Diiwaan gelinta iyo isticmaalka xogta (data)</a:t>
            </a:r>
            <a:endParaRPr/>
          </a:p>
        </p:txBody>
      </p:sp>
      <p:pic>
        <p:nvPicPr>
          <p:cNvPr id="1233" name="Google Shape;1233;p103"/>
          <p:cNvPicPr preferRelativeResize="0"/>
          <p:nvPr/>
        </p:nvPicPr>
        <p:blipFill>
          <a:blip r:embed="rId3">
            <a:alphaModFix/>
          </a:blip>
          <a:stretch>
            <a:fillRect/>
          </a:stretch>
        </p:blipFill>
        <p:spPr>
          <a:xfrm>
            <a:off x="598850" y="2191021"/>
            <a:ext cx="3051926" cy="2371174"/>
          </a:xfrm>
          <a:prstGeom prst="rect">
            <a:avLst/>
          </a:prstGeom>
          <a:noFill/>
          <a:ln>
            <a:noFill/>
          </a:ln>
        </p:spPr>
      </p:pic>
      <p:sp>
        <p:nvSpPr>
          <p:cNvPr id="1234" name="Google Shape;1234;p103"/>
          <p:cNvSpPr txBox="1"/>
          <p:nvPr>
            <p:ph idx="4294967295" type="body"/>
          </p:nvPr>
        </p:nvSpPr>
        <p:spPr>
          <a:xfrm>
            <a:off x="2902062" y="4550627"/>
            <a:ext cx="739200" cy="213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i="1" lang="en-GB" sz="1100">
                <a:latin typeface="Lexend"/>
                <a:ea typeface="Times New Roman"/>
                <a:cs typeface="Times New Roman"/>
                <a:sym typeface="Times New Roman"/>
              </a:rPr>
              <a:t>T (min)</a:t>
            </a:r>
            <a:r>
              <a:rPr lang="en-GB" sz="1100">
                <a:latin typeface="Lexend"/>
                <a:ea typeface="Times New Roman"/>
                <a:cs typeface="Times New Roman"/>
                <a:sym typeface="Times New Roman"/>
              </a:rPr>
              <a:t/>
            </a:r>
            <a:endParaRPr sz="1600">
              <a:latin typeface="Kalam"/>
              <a:ea typeface="Kalam"/>
              <a:cs typeface="Kalam"/>
              <a:sym typeface="Kalam"/>
            </a:endParaRPr>
          </a:p>
        </p:txBody>
      </p:sp>
      <p:sp>
        <p:nvSpPr>
          <p:cNvPr id="1235" name="Google Shape;1235;p103"/>
          <p:cNvSpPr txBox="1"/>
          <p:nvPr>
            <p:ph idx="4294967295" type="body"/>
          </p:nvPr>
        </p:nvSpPr>
        <p:spPr>
          <a:xfrm rot="-5400000">
            <a:off x="85118" y="2350607"/>
            <a:ext cx="612900" cy="233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ea typeface="Times New Roman"/>
                <a:cs typeface="Times New Roman"/>
                <a:sym typeface="Times New Roman"/>
              </a:rPr>
              <a:t>b.p.m.</a:t>
            </a:r>
            <a:endParaRPr sz="1600">
              <a:latin typeface="Kalam"/>
              <a:ea typeface="Kalam"/>
              <a:cs typeface="Kalam"/>
              <a:sym typeface="Kalam"/>
            </a:endParaRPr>
          </a:p>
        </p:txBody>
      </p:sp>
      <p:graphicFrame>
        <p:nvGraphicFramePr>
          <p:cNvPr id="1236" name="Google Shape;1236;p103"/>
          <p:cNvGraphicFramePr/>
          <p:nvPr/>
        </p:nvGraphicFramePr>
        <p:xfrm>
          <a:off x="3847719" y="808173"/>
          <a:ext cx="3000000" cy="3000000"/>
        </p:xfrm>
        <a:graphic>
          <a:graphicData uri="http://schemas.openxmlformats.org/drawingml/2006/table">
            <a:tbl>
              <a:tblPr>
                <a:noFill/>
                <a:tableStyleId>{ABE62C34-9E0C-442D-BE69-825E03138A50}</a:tableStyleId>
              </a:tblPr>
              <a:tblGrid>
                <a:gridCol w="505225"/>
                <a:gridCol w="927075"/>
                <a:gridCol w="3205825"/>
              </a:tblGrid>
              <a:tr h="307550">
                <a:tc gridSpan="3">
                  <a:txBody>
                    <a:bodyPr/>
                    <a:lstStyle/>
                    <a:p>
                      <a:pPr indent="0" lvl="0" marL="0" rtl="0" algn="ctr">
                        <a:spcBef>
                          <a:spcPts val="0"/>
                        </a:spcBef>
                        <a:spcAft>
                          <a:spcPts val="0"/>
                        </a:spcAft>
                        <a:buNone/>
                      </a:pPr>
                      <a:r>
                        <a:rPr lang="en-GB" sz="1300">
                          <a:solidFill>
                            <a:schemeClr val="accent4"/>
                          </a:solidFill>
                          <a:latin typeface="Lexend"/>
                          <a:ea typeface="Lexend"/>
                          <a:cs typeface="Lexend"/>
                          <a:sym typeface="Lexend"/>
                        </a:rPr>
                        <a:t>Jaantuska RPE (Heerka shaqada ee la dareemo)</a:t>
                      </a:r>
                      <a:r>
                        <a:rPr lang="en-GB" sz="1300">
                          <a:solidFill>
                            <a:schemeClr val="accent4"/>
                          </a:solidFill>
                          <a:latin typeface="Lexend"/>
                          <a:ea typeface="Lexend"/>
                          <a:cs typeface="Lexend"/>
                          <a:sym typeface="Lexend"/>
                        </a:rPr>
                        <a:t/>
                      </a:r>
                      <a:endParaRPr sz="1600">
                        <a:solidFill>
                          <a:schemeClr val="accent4"/>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xBody>
                    <a:bodyPr/>
                    <a:p/>
                  </a:txBody>
                </a:tc>
                <a:tc hMerge="1">
                  <a:txBody>
                    <a:bodyPr/>
                    <a:p/>
                  </a:txBody>
                </a:tc>
              </a:tr>
              <a:tr h="73870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10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latin typeface="Lexend"/>
                          <a:ea typeface="Lexend"/>
                          <a:cs typeface="Lexend"/>
                          <a:sym typeface="Lexend"/>
                        </a:rPr>
                        <a:t>Dadaal ugu badan</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latin typeface="Lexend"/>
                          <a:ea typeface="Lexend"/>
                          <a:cs typeface="Lexend"/>
                          <a:sym typeface="Lexend"/>
                        </a:rPr>
                        <a:t>Ma joojin karo</a:t>
                      </a:r>
                      <a:endParaRPr>
                        <a:latin typeface="Lexend"/>
                        <a:ea typeface="Lexend"/>
                        <a:cs typeface="Lexend"/>
                        <a:sym typeface="Lexend"/>
                      </a:endParaRPr>
                    </a:p>
                    <a:p>
                      <a:pPr indent="0" lvl="0" marL="0" rtl="0" algn="l">
                        <a:spcBef>
                          <a:spcPts val="0"/>
                        </a:spcBef>
                        <a:spcAft>
                          <a:spcPts val="0"/>
                        </a:spcAft>
                        <a:buNone/>
                        <a:defRPr/>
                      </a:pPr>
                      <a:r>
                        <a:rPr lang="en-GB" sz="1300">
                          <a:latin typeface="Lexend"/>
                          <a:ea typeface="Lexend"/>
                          <a:cs typeface="Lexend"/>
                          <a:sym typeface="Lexend"/>
                        </a:rPr>
                        <a:t>Neefsasho la'aan</a:t>
                      </a:r>
                      <a:endParaRPr>
                        <a:latin typeface="Lexend"/>
                        <a:ea typeface="Lexend"/>
                        <a:cs typeface="Lexend"/>
                        <a:sym typeface="Lexend"/>
                      </a:endParaRPr>
                    </a:p>
                    <a:p>
                      <a:pPr indent="0" lvl="0" marL="0" rtl="0" algn="l">
                        <a:spcBef>
                          <a:spcPts val="0"/>
                        </a:spcBef>
                        <a:spcAft>
                          <a:spcPts val="0"/>
                        </a:spcAft>
                        <a:buNone/>
                        <a:defRPr/>
                      </a:pPr>
                      <a:r>
                        <a:rPr lang="en-GB" sz="1300">
                          <a:latin typeface="Lexend"/>
                          <a:ea typeface="Lexend"/>
                          <a:cs typeface="Lexend"/>
                          <a:sym typeface="Lexend"/>
                        </a:rPr>
                        <a:t>Hadli kari maayo</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latin typeface="Lexend"/>
                          <a:ea typeface="Lexend"/>
                          <a:cs typeface="Lexend"/>
                          <a:sym typeface="Lexend"/>
                        </a:rPr>
                        <a:t>Aad u adag</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solidFill>
                            <a:schemeClr val="dk1"/>
                          </a:solidFill>
                          <a:latin typeface="Lexend"/>
                          <a:ea typeface="Lexend"/>
                          <a:cs typeface="Lexend"/>
                          <a:sym typeface="Lexend"/>
                        </a:rPr>
                        <a:t>Adag in la sii wado</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300">
                          <a:solidFill>
                            <a:schemeClr val="dk1"/>
                          </a:solidFill>
                          <a:latin typeface="Lexend"/>
                          <a:ea typeface="Lexend"/>
                          <a:cs typeface="Lexend"/>
                          <a:sym typeface="Lexend"/>
                        </a:rPr>
                        <a:t>Dhibaato neefsasho</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300">
                          <a:solidFill>
                            <a:schemeClr val="dk1"/>
                          </a:solidFill>
                          <a:latin typeface="Lexend"/>
                          <a:ea typeface="Lexend"/>
                          <a:cs typeface="Lexend"/>
                          <a:sym typeface="Lexend"/>
                        </a:rPr>
                        <a:t>Hadalka erey keliya</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7-8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latin typeface="Lexend"/>
                          <a:ea typeface="Lexend"/>
                          <a:cs typeface="Lexend"/>
                          <a:sym typeface="Lexend"/>
                        </a:rPr>
                        <a:t>Xoog leh (Vigorous)</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solidFill>
                            <a:schemeClr val="dk1"/>
                          </a:solidFill>
                          <a:latin typeface="Lexend"/>
                          <a:ea typeface="Lexend"/>
                          <a:cs typeface="Lexend"/>
                          <a:sym typeface="Lexend"/>
                        </a:rPr>
                        <a:t>Qarka u raacsan raaxo la'aan</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300">
                          <a:solidFill>
                            <a:schemeClr val="dk1"/>
                          </a:solidFill>
                          <a:latin typeface="Lexend"/>
                          <a:ea typeface="Lexend"/>
                          <a:cs typeface="Lexend"/>
                          <a:sym typeface="Lexend"/>
                        </a:rPr>
                        <a:t>Neefsasho gaaban, jumlado keliya</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4</a:t>
                      </a:r>
                      <a:r>
                        <a:rPr lang="en-GB" sz="1700">
                          <a:solidFill>
                            <a:schemeClr val="dk1"/>
                          </a:solidFill>
                          <a:latin typeface="Times New Roman"/>
                          <a:ea typeface="Times New Roman"/>
                          <a:cs typeface="Times New Roman"/>
                          <a:sym typeface="Times New Roman"/>
                        </a:rPr>
                        <a:t>-</a:t>
                      </a:r>
                      <a:r>
                        <a:rPr lang="en-GB" sz="17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latin typeface="Lexend"/>
                          <a:ea typeface="Lexend"/>
                          <a:cs typeface="Lexend"/>
                          <a:sym typeface="Lexend"/>
                        </a:rPr>
                        <a:t>Dhexdhexaad (Moderate)</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solidFill>
                            <a:schemeClr val="dk1"/>
                          </a:solidFill>
                          <a:latin typeface="Lexend"/>
                          <a:ea typeface="Lexend"/>
                          <a:cs typeface="Lexend"/>
                          <a:sym typeface="Lexend"/>
                        </a:rPr>
                        <a:t>Waa la sii wadi karaa saacado</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300">
                          <a:solidFill>
                            <a:schemeClr val="dk1"/>
                          </a:solidFill>
                          <a:latin typeface="Lexend"/>
                          <a:ea typeface="Lexend"/>
                          <a:cs typeface="Lexend"/>
                          <a:sym typeface="Lexend"/>
                        </a:rPr>
                        <a:t>Neefsasho culus, wada hadal gaaban</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2</a:t>
                      </a:r>
                      <a:r>
                        <a:rPr lang="en-GB" sz="1700">
                          <a:solidFill>
                            <a:schemeClr val="dk1"/>
                          </a:solidFill>
                          <a:latin typeface="Times New Roman"/>
                          <a:ea typeface="Times New Roman"/>
                          <a:cs typeface="Times New Roman"/>
                          <a:sym typeface="Times New Roman"/>
                        </a:rPr>
                        <a:t>-</a:t>
                      </a:r>
                      <a:r>
                        <a:rPr lang="en-GB" sz="17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latin typeface="Lexend"/>
                          <a:ea typeface="Lexend"/>
                          <a:cs typeface="Lexend"/>
                          <a:sym typeface="Lexend"/>
                        </a:rPr>
                        <a:t>Fudud (Light)</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solidFill>
                            <a:schemeClr val="dk1"/>
                          </a:solidFill>
                          <a:latin typeface="Lexend"/>
                          <a:ea typeface="Lexend"/>
                          <a:cs typeface="Lexend"/>
                          <a:sym typeface="Lexend"/>
                        </a:rPr>
                        <a:t>Fudud in la sii wado saacado</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300">
                          <a:solidFill>
                            <a:schemeClr val="dk1"/>
                          </a:solidFill>
                          <a:latin typeface="Lexend"/>
                          <a:ea typeface="Lexend"/>
                          <a:cs typeface="Lexend"/>
                          <a:sym typeface="Lexend"/>
                        </a:rPr>
                        <a:t>Wada hadal si fudud ayaa loo sii wadi karaa</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latin typeface="Lexend"/>
                          <a:ea typeface="Lexend"/>
                          <a:cs typeface="Lexend"/>
                          <a:sym typeface="Lexend"/>
                        </a:rPr>
                        <a:t>Aad u fudud</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solidFill>
                            <a:schemeClr val="dk1"/>
                          </a:solidFill>
                          <a:latin typeface="Lexend"/>
                          <a:ea typeface="Lexend"/>
                          <a:cs typeface="Lexend"/>
                          <a:sym typeface="Lexend"/>
                        </a:rPr>
                        <a:t>Wax kasta oo aan ahayn hurdo</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300">
                          <a:solidFill>
                            <a:schemeClr val="dk1"/>
                          </a:solidFill>
                          <a:latin typeface="Lexend"/>
                          <a:ea typeface="Lexend"/>
                          <a:cs typeface="Lexend"/>
                          <a:sym typeface="Lexend"/>
                        </a:rPr>
                        <a:t>Tusaale: Fadhiista daawashada TV-ga</a:t>
                      </a:r>
                      <a:endParaRPr>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237" name="Google Shape;1237;p103"/>
          <p:cNvSpPr/>
          <p:nvPr/>
        </p:nvSpPr>
        <p:spPr>
          <a:xfrm>
            <a:off x="1360926" y="2365147"/>
            <a:ext cx="520200" cy="300300"/>
          </a:xfrm>
          <a:prstGeom prst="roundRect">
            <a:avLst>
              <a:gd fmla="val 16667" name="adj"/>
            </a:avLst>
          </a:prstGeom>
          <a:solidFill>
            <a:schemeClr val="lt1"/>
          </a:solidFill>
          <a:ln cap="flat" cmpd="sng" w="38100">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8" name="Google Shape;1238;p103"/>
          <p:cNvSpPr/>
          <p:nvPr/>
        </p:nvSpPr>
        <p:spPr>
          <a:xfrm>
            <a:off x="2984496" y="1919450"/>
            <a:ext cx="520200" cy="300300"/>
          </a:xfrm>
          <a:prstGeom prst="roundRect">
            <a:avLst>
              <a:gd fmla="val 16667" name="adj"/>
            </a:avLst>
          </a:prstGeom>
          <a:solidFill>
            <a:schemeClr val="lt1"/>
          </a:solidFill>
          <a:ln cap="flat" cmpd="sng" w="38100">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9" name="Google Shape;1239;p103"/>
          <p:cNvSpPr/>
          <p:nvPr/>
        </p:nvSpPr>
        <p:spPr>
          <a:xfrm>
            <a:off x="2141600" y="3565688"/>
            <a:ext cx="460200" cy="300300"/>
          </a:xfrm>
          <a:prstGeom prst="roundRect">
            <a:avLst>
              <a:gd fmla="val 16667" name="adj"/>
            </a:avLst>
          </a:prstGeom>
          <a:solidFill>
            <a:schemeClr val="lt1"/>
          </a:solidFill>
          <a:ln cap="flat" cmpd="sng" w="38100">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3" name="Shape 1243"/>
        <p:cNvGrpSpPr/>
        <p:nvPr/>
      </p:nvGrpSpPr>
      <p:grpSpPr>
        <a:xfrm>
          <a:off x="0" y="0"/>
          <a:ext cx="0" cy="0"/>
          <a:chOff x="0" y="0"/>
          <a:chExt cx="0" cy="0"/>
        </a:xfrm>
      </p:grpSpPr>
      <p:sp>
        <p:nvSpPr>
          <p:cNvPr id="1244" name="Google Shape;1244;p104"/>
          <p:cNvSpPr txBox="1"/>
          <p:nvPr>
            <p:ph idx="1" type="body"/>
          </p:nvPr>
        </p:nvSpPr>
        <p:spPr>
          <a:xfrm>
            <a:off x="324000" y="759300"/>
            <a:ext cx="7526700" cy="512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2) Suad oo ciyaar jecel ayaa buuxinaysa jaantuska wadnaha ee loogu talagalay xubnaha qoyska ee da'da weyn si ay u isticmaalaan inta ay jimicsi samaynayaan.</a:t>
            </a:r>
            <a:r>
              <a:rPr lang="en-GB" sz="1400">
                <a:latin typeface="Lexend"/>
              </a:rPr>
              <a:t/>
            </a:r>
            <a:endParaRPr sz="1800"/>
          </a:p>
        </p:txBody>
      </p:sp>
      <p:sp>
        <p:nvSpPr>
          <p:cNvPr id="1245" name="Google Shape;1245;p10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Diiwaangelinta iyo isticmaalka xogta (data)</a:t>
            </a:r>
            <a:endParaRPr/>
          </a:p>
        </p:txBody>
      </p:sp>
      <p:sp>
        <p:nvSpPr>
          <p:cNvPr id="1246" name="Google Shape;1246;p104"/>
          <p:cNvSpPr txBox="1"/>
          <p:nvPr>
            <p:ph idx="4294967295" type="body"/>
          </p:nvPr>
        </p:nvSpPr>
        <p:spPr>
          <a:xfrm>
            <a:off x="247800" y="1330026"/>
            <a:ext cx="7362000" cy="3210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Char char="●"/>
            </a:pPr>
            <a:r>
              <a:rPr lang="en-GB" sz="1400">
                <a:latin typeface="Lexend"/>
              </a:rPr>
              <a:t>Wadnahaagu wuxuu ugu sarreeyaa 220 b.p.m. laga jaray da'da</a:t>
            </a:r>
            <a:r>
              <a:rPr lang="en-GB" sz="1400">
                <a:latin typeface="Lexend"/>
                <a:ea typeface="Times New Roman"/>
                <a:cs typeface="Times New Roman"/>
                <a:sym typeface="Times New Roman"/>
              </a:rPr>
              <a:t/>
            </a:r>
            <a:r>
              <a:rPr lang="en-GB" sz="1400">
                <a:latin typeface="Lexend"/>
              </a:rPr>
              <a:t/>
            </a:r>
            <a:endParaRPr sz="1800"/>
          </a:p>
        </p:txBody>
      </p:sp>
      <p:sp>
        <p:nvSpPr>
          <p:cNvPr id="1247" name="Google Shape;1247;p104"/>
          <p:cNvSpPr txBox="1"/>
          <p:nvPr>
            <p:ph idx="4294967295" type="body"/>
          </p:nvPr>
        </p:nvSpPr>
        <p:spPr>
          <a:xfrm>
            <a:off x="247800" y="1653492"/>
            <a:ext cx="8572200" cy="3210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Char char="●"/>
            </a:pPr>
            <a:r>
              <a:rPr lang="en-GB" sz="1400">
                <a:latin typeface="Lexend"/>
              </a:rPr>
              <a:t>Wadnaha la beegsaday ee jimicsiga dhexdhexaadka ah waa 50 − 70% ee ugu sarreeya</a:t>
            </a:r>
            <a:r>
              <a:rPr lang="en-GB" sz="1400">
                <a:latin typeface="Lexend"/>
                <a:ea typeface="Times New Roman"/>
                <a:cs typeface="Times New Roman"/>
                <a:sym typeface="Times New Roman"/>
              </a:rPr>
              <a:t/>
            </a:r>
            <a:r>
              <a:rPr lang="en-GB" sz="1400">
                <a:latin typeface="Lexend"/>
              </a:rPr>
              <a:t/>
            </a:r>
            <a:endParaRPr sz="1800"/>
          </a:p>
        </p:txBody>
      </p:sp>
      <p:sp>
        <p:nvSpPr>
          <p:cNvPr id="1248" name="Google Shape;1248;p104"/>
          <p:cNvSpPr txBox="1"/>
          <p:nvPr>
            <p:ph idx="4294967295" type="body"/>
          </p:nvPr>
        </p:nvSpPr>
        <p:spPr>
          <a:xfrm>
            <a:off x="247800" y="1999971"/>
            <a:ext cx="8572200" cy="3210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Char char="●"/>
            </a:pPr>
            <a:r>
              <a:rPr lang="en-GB" sz="1400">
                <a:latin typeface="Lexend"/>
              </a:rPr>
              <a:t>Wadnaha la beegsaday ee jimicsiga xoogga leh waa 70 − 85% ee ugu sarreeya</a:t>
            </a:r>
            <a:r>
              <a:rPr lang="en-GB" sz="1400">
                <a:latin typeface="Lexend"/>
                <a:ea typeface="Times New Roman"/>
                <a:cs typeface="Times New Roman"/>
                <a:sym typeface="Times New Roman"/>
              </a:rPr>
              <a:t/>
            </a:r>
            <a:r>
              <a:rPr lang="en-GB" sz="1400">
                <a:latin typeface="Lexend"/>
              </a:rPr>
              <a:t/>
            </a:r>
            <a:endParaRPr sz="1800"/>
          </a:p>
        </p:txBody>
      </p:sp>
      <p:pic>
        <p:nvPicPr>
          <p:cNvPr id="1249" name="Google Shape;1249;p104"/>
          <p:cNvPicPr preferRelativeResize="0"/>
          <p:nvPr/>
        </p:nvPicPr>
        <p:blipFill>
          <a:blip r:embed="rId3">
            <a:alphaModFix/>
          </a:blip>
          <a:stretch>
            <a:fillRect/>
          </a:stretch>
        </p:blipFill>
        <p:spPr>
          <a:xfrm>
            <a:off x="7923824" y="815755"/>
            <a:ext cx="901142" cy="999679"/>
          </a:xfrm>
          <a:prstGeom prst="rect">
            <a:avLst/>
          </a:prstGeom>
          <a:noFill/>
          <a:ln>
            <a:noFill/>
          </a:ln>
        </p:spPr>
      </p:pic>
      <p:sp>
        <p:nvSpPr>
          <p:cNvPr id="1250" name="Google Shape;1250;p104"/>
          <p:cNvSpPr txBox="1"/>
          <p:nvPr>
            <p:ph idx="1" type="body"/>
          </p:nvPr>
        </p:nvSpPr>
        <p:spPr>
          <a:xfrm>
            <a:off x="324000" y="4576400"/>
            <a:ext cx="7526700" cy="245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Buuxi meelaha bannaan ee jaantuska.</a:t>
            </a:r>
            <a:endParaRPr sz="1800"/>
          </a:p>
        </p:txBody>
      </p:sp>
      <p:graphicFrame>
        <p:nvGraphicFramePr>
          <p:cNvPr id="1251" name="Google Shape;1251;p104"/>
          <p:cNvGraphicFramePr/>
          <p:nvPr/>
        </p:nvGraphicFramePr>
        <p:xfrm>
          <a:off x="600512" y="2537230"/>
          <a:ext cx="3000000" cy="3000000"/>
        </p:xfrm>
        <a:graphic>
          <a:graphicData uri="http://schemas.openxmlformats.org/drawingml/2006/table">
            <a:tbl>
              <a:tblPr>
                <a:noFill/>
                <a:tableStyleId>{ABE62C34-9E0C-442D-BE69-825E03138A50}</a:tableStyleId>
              </a:tblPr>
              <a:tblGrid>
                <a:gridCol w="791900"/>
                <a:gridCol w="2456675"/>
                <a:gridCol w="2221775"/>
                <a:gridCol w="2318125"/>
              </a:tblGrid>
              <a:tr h="2056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Da' (Age)</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Jimicsi dhexdhexaad ah min</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Xoog sare wuxuu bilaabmaa</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Xoog sare ugu sarreeya</a:t>
                      </a:r>
                      <a:endParaRPr sz="16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245325">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20</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100</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140</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170</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245325">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30</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95</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Kalam"/>
                          <a:ea typeface="Kalam"/>
                          <a:cs typeface="Kalam"/>
                          <a:sym typeface="Kalam"/>
                        </a:rPr>
                        <a:t> </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161.5</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245325">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50</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119</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245325">
                <a:tc>
                  <a:txBody>
                    <a:bodyPr/>
                    <a:lstStyle/>
                    <a:p>
                      <a:pPr indent="0" lvl="0" marL="0" rtl="0" algn="ctr">
                        <a:spcBef>
                          <a:spcPts val="0"/>
                        </a:spcBef>
                        <a:spcAft>
                          <a:spcPts val="0"/>
                        </a:spcAft>
                        <a:buNone/>
                      </a:pPr>
                      <a:r>
                        <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127.5</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5" name="Shape 1255"/>
        <p:cNvGrpSpPr/>
        <p:nvPr/>
      </p:nvGrpSpPr>
      <p:grpSpPr>
        <a:xfrm>
          <a:off x="0" y="0"/>
          <a:ext cx="0" cy="0"/>
          <a:chOff x="0" y="0"/>
          <a:chExt cx="0" cy="0"/>
        </a:xfrm>
      </p:grpSpPr>
      <p:sp>
        <p:nvSpPr>
          <p:cNvPr id="1256" name="Google Shape;1256;p105"/>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latin typeface="Lexend"/>
              </a:rPr>
              <a:t>3) Caasha waxay isku dayaysaa inay hagaajiso waqtigeeda 400 mitir. Halkan waxaa ah waqtiyadeeda ugu fiican 10 toddobaad oo tababar ah.</a:t>
            </a:r>
            <a:r>
              <a:rPr lang="en-GB">
                <a:latin typeface="Lexend"/>
                <a:ea typeface="Times New Roman"/>
                <a:cs typeface="Times New Roman"/>
                <a:sym typeface="Times New Roman"/>
              </a:rPr>
              <a:t/>
            </a:r>
            <a:r>
              <a:rPr lang="en-GB" sz="1800">
                <a:latin typeface="Lexend"/>
              </a:rPr>
              <a:t/>
            </a:r>
            <a:r>
              <a:rPr lang="en-GB">
                <a:latin typeface="Lexend"/>
                <a:ea typeface="Times New Roman"/>
                <a:cs typeface="Times New Roman"/>
                <a:sym typeface="Times New Roman"/>
              </a:rPr>
              <a:t/>
            </a:r>
            <a:r>
              <a:rPr lang="en-GB" sz="1800">
                <a:latin typeface="Lexend"/>
              </a:rPr>
              <a:t/>
            </a:r>
            <a:endParaRPr sz="2000"/>
          </a:p>
        </p:txBody>
      </p:sp>
      <p:sp>
        <p:nvSpPr>
          <p:cNvPr id="1257" name="Google Shape;1257;p10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Diiwaangelinta iyo isticmaalka xogta (data)</a:t>
            </a:r>
            <a:endParaRPr/>
          </a:p>
        </p:txBody>
      </p:sp>
      <p:sp>
        <p:nvSpPr>
          <p:cNvPr id="1258" name="Google Shape;1258;p105"/>
          <p:cNvSpPr txBox="1"/>
          <p:nvPr/>
        </p:nvSpPr>
        <p:spPr>
          <a:xfrm>
            <a:off x="7255185" y="1298787"/>
            <a:ext cx="15606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Caasha oo orod badan</a:t>
            </a:r>
            <a:endParaRPr sz="1800">
              <a:latin typeface="Lexend"/>
              <a:ea typeface="Lexend"/>
              <a:cs typeface="Lexend"/>
              <a:sym typeface="Lexend"/>
            </a:endParaRPr>
          </a:p>
        </p:txBody>
      </p:sp>
      <p:pic>
        <p:nvPicPr>
          <p:cNvPr id="1259" name="Google Shape;1259;p105"/>
          <p:cNvPicPr preferRelativeResize="0"/>
          <p:nvPr/>
        </p:nvPicPr>
        <p:blipFill>
          <a:blip r:embed="rId3">
            <a:alphaModFix/>
          </a:blip>
          <a:stretch>
            <a:fillRect/>
          </a:stretch>
        </p:blipFill>
        <p:spPr>
          <a:xfrm flipH="1">
            <a:off x="8136050" y="1623492"/>
            <a:ext cx="660713" cy="1247574"/>
          </a:xfrm>
          <a:prstGeom prst="rect">
            <a:avLst/>
          </a:prstGeom>
          <a:noFill/>
          <a:ln>
            <a:noFill/>
          </a:ln>
        </p:spPr>
      </p:pic>
      <p:sp>
        <p:nvSpPr>
          <p:cNvPr id="1260" name="Google Shape;1260;p105"/>
          <p:cNvSpPr txBox="1"/>
          <p:nvPr>
            <p:ph idx="1" type="body"/>
          </p:nvPr>
        </p:nvSpPr>
        <p:spPr>
          <a:xfrm>
            <a:off x="324000" y="2576593"/>
            <a:ext cx="6755700" cy="320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a) Xisaabi celceliska (mean), qaabka (mode) iyo dhexdhexaadiyaha (median) waqtiyadeeda.</a:t>
            </a:r>
            <a:r>
              <a:rPr lang="en-GB" sz="1100">
                <a:latin typeface="Lexend"/>
              </a:rPr>
              <a:t/>
            </a:r>
            <a:endParaRPr sz="1800"/>
          </a:p>
        </p:txBody>
      </p:sp>
      <p:sp>
        <p:nvSpPr>
          <p:cNvPr id="1261" name="Google Shape;1261;p105"/>
          <p:cNvSpPr txBox="1"/>
          <p:nvPr>
            <p:ph idx="1" type="body"/>
          </p:nvPr>
        </p:nvSpPr>
        <p:spPr>
          <a:xfrm>
            <a:off x="324000" y="3338600"/>
            <a:ext cx="8496000" cy="523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b) Qor jumlad sharraxaysa sababta saddexdan celcelis oo keliya aysan kuugu sheegin in Caasha soo hagaageyso iyo in kale.</a:t>
            </a:r>
            <a:r>
              <a:rPr lang="en-GB" sz="1100">
                <a:latin typeface="Lexend"/>
              </a:rPr>
              <a:t/>
            </a:r>
            <a:endParaRPr sz="1800"/>
          </a:p>
        </p:txBody>
      </p:sp>
      <p:graphicFrame>
        <p:nvGraphicFramePr>
          <p:cNvPr id="1262" name="Google Shape;1262;p105"/>
          <p:cNvGraphicFramePr/>
          <p:nvPr/>
        </p:nvGraphicFramePr>
        <p:xfrm>
          <a:off x="325885" y="1622830"/>
          <a:ext cx="3000000" cy="3000000"/>
        </p:xfrm>
        <a:graphic>
          <a:graphicData uri="http://schemas.openxmlformats.org/drawingml/2006/table">
            <a:tbl>
              <a:tblPr>
                <a:noFill/>
                <a:tableStyleId>{ABE62C34-9E0C-442D-BE69-825E03138A50}</a:tableStyleId>
              </a:tblPr>
              <a:tblGrid>
                <a:gridCol w="1110375"/>
                <a:gridCol w="567975"/>
                <a:gridCol w="567975"/>
                <a:gridCol w="567975"/>
                <a:gridCol w="567975"/>
                <a:gridCol w="567975"/>
                <a:gridCol w="567975"/>
                <a:gridCol w="567975"/>
                <a:gridCol w="567975"/>
                <a:gridCol w="567975"/>
                <a:gridCol w="567975"/>
              </a:tblGrid>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Toddobaad (Week)</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Waqti (sec)</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6" name="Shape 1266"/>
        <p:cNvGrpSpPr/>
        <p:nvPr/>
      </p:nvGrpSpPr>
      <p:grpSpPr>
        <a:xfrm>
          <a:off x="0" y="0"/>
          <a:ext cx="0" cy="0"/>
          <a:chOff x="0" y="0"/>
          <a:chExt cx="0" cy="0"/>
        </a:xfrm>
      </p:grpSpPr>
      <p:pic>
        <p:nvPicPr>
          <p:cNvPr id="1267" name="Google Shape;1267;p106"/>
          <p:cNvPicPr preferRelativeResize="0"/>
          <p:nvPr/>
        </p:nvPicPr>
        <p:blipFill>
          <a:blip r:embed="rId3">
            <a:alphaModFix/>
          </a:blip>
          <a:stretch>
            <a:fillRect/>
          </a:stretch>
        </p:blipFill>
        <p:spPr>
          <a:xfrm>
            <a:off x="5202641" y="2040525"/>
            <a:ext cx="2988774" cy="2775148"/>
          </a:xfrm>
          <a:prstGeom prst="rect">
            <a:avLst/>
          </a:prstGeom>
          <a:noFill/>
          <a:ln>
            <a:noFill/>
          </a:ln>
        </p:spPr>
      </p:pic>
      <p:sp>
        <p:nvSpPr>
          <p:cNvPr id="1268" name="Google Shape;1268;p106"/>
          <p:cNvSpPr txBox="1"/>
          <p:nvPr>
            <p:ph idx="1" type="body"/>
          </p:nvPr>
        </p:nvSpPr>
        <p:spPr>
          <a:xfrm>
            <a:off x="324000" y="759300"/>
            <a:ext cx="4386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3)</a:t>
            </a:r>
            <a:r>
              <a:rPr lang="en-GB">
                <a:latin typeface="Lexend"/>
                <a:ea typeface="Times New Roman"/>
                <a:cs typeface="Times New Roman"/>
                <a:sym typeface="Times New Roman"/>
              </a:rPr>
              <a:t> </a:t>
            </a:r>
            <a:endParaRPr sz="2000"/>
          </a:p>
        </p:txBody>
      </p:sp>
      <p:sp>
        <p:nvSpPr>
          <p:cNvPr id="1269" name="Google Shape;1269;p10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Diiwaangelinta iyo isticmaalka xogta (data)</a:t>
            </a:r>
            <a:endParaRPr/>
          </a:p>
        </p:txBody>
      </p:sp>
      <p:pic>
        <p:nvPicPr>
          <p:cNvPr id="1270" name="Google Shape;1270;p106"/>
          <p:cNvPicPr preferRelativeResize="0"/>
          <p:nvPr/>
        </p:nvPicPr>
        <p:blipFill>
          <a:blip r:embed="rId4">
            <a:alphaModFix/>
          </a:blip>
          <a:stretch>
            <a:fillRect/>
          </a:stretch>
        </p:blipFill>
        <p:spPr>
          <a:xfrm flipH="1">
            <a:off x="8198145" y="808300"/>
            <a:ext cx="598629" cy="1130325"/>
          </a:xfrm>
          <a:prstGeom prst="rect">
            <a:avLst/>
          </a:prstGeom>
          <a:noFill/>
          <a:ln>
            <a:noFill/>
          </a:ln>
        </p:spPr>
      </p:pic>
      <p:sp>
        <p:nvSpPr>
          <p:cNvPr id="1271" name="Google Shape;1271;p106"/>
          <p:cNvSpPr txBox="1"/>
          <p:nvPr>
            <p:ph idx="1" type="body"/>
          </p:nvPr>
        </p:nvSpPr>
        <p:spPr>
          <a:xfrm>
            <a:off x="324000" y="2061850"/>
            <a:ext cx="48249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c) Buuxi jaantuska celcelisyada guurguura ee saddex-dhibcood (three-point moving averages) (tiro dhammays tiran). Midda koowaad ayaa laguu sameeyay.</a:t>
            </a:r>
            <a:r>
              <a:rPr lang="en-GB" sz="1400">
                <a:latin typeface="Lexend"/>
              </a:rPr>
              <a:t/>
            </a:r>
            <a:endParaRPr sz="1800"/>
          </a:p>
        </p:txBody>
      </p:sp>
      <p:sp>
        <p:nvSpPr>
          <p:cNvPr id="1272" name="Google Shape;1272;p106"/>
          <p:cNvSpPr txBox="1"/>
          <p:nvPr>
            <p:ph idx="1" type="body"/>
          </p:nvPr>
        </p:nvSpPr>
        <p:spPr>
          <a:xfrm>
            <a:off x="324000" y="3033800"/>
            <a:ext cx="4166700" cy="645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d) Sawir garaafka (graph) celcelisyada guurguura ee saddex-dhibcood ee Caasha oo qor faallo ku saabsan haddii ay soo hagaageyso iyo in kale.</a:t>
            </a:r>
            <a:r>
              <a:rPr lang="en-GB" sz="1400">
                <a:latin typeface="Lexend"/>
              </a:rPr>
              <a:t/>
            </a:r>
            <a:endParaRPr sz="1800"/>
          </a:p>
        </p:txBody>
      </p:sp>
      <p:graphicFrame>
        <p:nvGraphicFramePr>
          <p:cNvPr id="1273" name="Google Shape;1273;p106"/>
          <p:cNvGraphicFramePr/>
          <p:nvPr/>
        </p:nvGraphicFramePr>
        <p:xfrm>
          <a:off x="630685" y="819150"/>
          <a:ext cx="3000000" cy="3000000"/>
        </p:xfrm>
        <a:graphic>
          <a:graphicData uri="http://schemas.openxmlformats.org/drawingml/2006/table">
            <a:tbl>
              <a:tblPr>
                <a:noFill/>
                <a:tableStyleId>{ABE62C34-9E0C-442D-BE69-825E03138A50}</a:tableStyleId>
              </a:tblPr>
              <a:tblGrid>
                <a:gridCol w="1110375"/>
                <a:gridCol w="567975"/>
                <a:gridCol w="567975"/>
                <a:gridCol w="567975"/>
                <a:gridCol w="567975"/>
                <a:gridCol w="567975"/>
                <a:gridCol w="567975"/>
                <a:gridCol w="567975"/>
                <a:gridCol w="567975"/>
                <a:gridCol w="567975"/>
                <a:gridCol w="567975"/>
              </a:tblGrid>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Toddobaad</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Waqti (sec)</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06750">
                <a:tc>
                  <a:txBody>
                    <a:bodyPr/>
                    <a:lstStyle/>
                    <a:p>
                      <a:pPr indent="0" lvl="0" marL="0" rtl="0" algn="ctr">
                        <a:spcBef>
                          <a:spcPts val="0"/>
                        </a:spcBef>
                        <a:spcAft>
                          <a:spcPts val="0"/>
                        </a:spcAft>
                        <a:buNone/>
                      </a:pPr>
                      <a:r>
                        <a:t/>
                      </a:r>
                      <a:endParaRPr sz="16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274" name="Google Shape;1274;p106"/>
          <p:cNvSpPr txBox="1"/>
          <p:nvPr>
            <p:ph idx="1" type="body"/>
          </p:nvPr>
        </p:nvSpPr>
        <p:spPr>
          <a:xfrm>
            <a:off x="324000" y="3982732"/>
            <a:ext cx="4615500" cy="645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e) U isticmaal saddexda celcelis socda si aad u saadaaliso goorta Caasha laga yaabo inay jebiso xannibaadda 60 ilbiriqsi.</a:t>
            </a:r>
            <a:r>
              <a:rPr lang="en-GB" sz="1400">
                <a:latin typeface="Lexend"/>
              </a:rPr>
              <a:t/>
            </a:r>
            <a:r>
              <a:rPr lang="en-GB" sz="1400">
                <a:latin typeface="Lexend"/>
              </a:rPr>
              <a:t/>
            </a:r>
            <a:r>
              <a:rPr lang="en-GB" sz="1400">
                <a:latin typeface="Lexend"/>
                <a:ea typeface="Times New Roman"/>
                <a:cs typeface="Times New Roman"/>
                <a:sym typeface="Times New Roman"/>
              </a:rPr>
              <a:t/>
            </a:r>
            <a:r>
              <a:rPr lang="en-GB" sz="1400">
                <a:latin typeface="Lexend"/>
              </a:rPr>
              <a:t/>
            </a:r>
            <a:endParaRPr sz="1800"/>
          </a:p>
        </p:txBody>
      </p:sp>
      <p:sp>
        <p:nvSpPr>
          <p:cNvPr id="1275" name="Google Shape;1275;p106"/>
          <p:cNvSpPr txBox="1"/>
          <p:nvPr>
            <p:ph idx="4294967295" type="body"/>
          </p:nvPr>
        </p:nvSpPr>
        <p:spPr>
          <a:xfrm>
            <a:off x="8186919" y="4557793"/>
            <a:ext cx="381000" cy="213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ea typeface="Times New Roman"/>
                <a:cs typeface="Times New Roman"/>
                <a:sym typeface="Times New Roman"/>
              </a:rPr>
              <a:t>Toddobaad</a:t>
            </a:r>
            <a:endParaRPr sz="1600">
              <a:latin typeface="Kalam"/>
              <a:ea typeface="Kalam"/>
              <a:cs typeface="Kalam"/>
              <a:sym typeface="Kalam"/>
            </a:endParaRPr>
          </a:p>
        </p:txBody>
      </p:sp>
      <p:sp>
        <p:nvSpPr>
          <p:cNvPr id="1276" name="Google Shape;1276;p106"/>
          <p:cNvSpPr txBox="1"/>
          <p:nvPr>
            <p:ph idx="4294967295" type="body"/>
          </p:nvPr>
        </p:nvSpPr>
        <p:spPr>
          <a:xfrm rot="-5400000">
            <a:off x="4625510" y="2988952"/>
            <a:ext cx="822900" cy="233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ea typeface="Times New Roman"/>
                <a:cs typeface="Times New Roman"/>
                <a:sym typeface="Times New Roman"/>
              </a:rPr>
              <a:t>Waqti (s)</a:t>
            </a:r>
            <a:endParaRPr sz="1600">
              <a:latin typeface="Kalam"/>
              <a:ea typeface="Kalam"/>
              <a:cs typeface="Kalam"/>
              <a:sym typeface="Kalam"/>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0" name="Shape 1280"/>
        <p:cNvGrpSpPr/>
        <p:nvPr/>
      </p:nvGrpSpPr>
      <p:grpSpPr>
        <a:xfrm>
          <a:off x="0" y="0"/>
          <a:ext cx="0" cy="0"/>
          <a:chOff x="0" y="0"/>
          <a:chExt cx="0" cy="0"/>
        </a:xfrm>
      </p:grpSpPr>
      <p:sp>
        <p:nvSpPr>
          <p:cNvPr id="1281" name="Google Shape;1281;p107"/>
          <p:cNvSpPr txBox="1"/>
          <p:nvPr>
            <p:ph idx="1" type="body"/>
          </p:nvPr>
        </p:nvSpPr>
        <p:spPr>
          <a:xfrm>
            <a:off x="324000" y="759300"/>
            <a:ext cx="8237700" cy="737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1) a) Yacquub wuxuu aadaa skateboarding-ga oo saacadiisu waxay diiwaan gelisaa b.p.m-kiisa.</a:t>
            </a:r>
            <a:endParaRPr sz="2000"/>
          </a:p>
          <a:p>
            <a:pPr indent="0" lvl="0" marL="0" rtl="0" algn="l">
              <a:spcBef>
                <a:spcPts val="0"/>
              </a:spcBef>
              <a:spcAft>
                <a:spcPts val="0"/>
              </a:spcAft>
              <a:buClr>
                <a:schemeClr val="dk1"/>
              </a:buClr>
              <a:buSzPts val="1100"/>
              <a:buFont typeface="Arial"/>
              <a:buNone/>
            </a:pPr>
            <a:r>
              <a:rPr lang="en-GB" sz="1100">
                <a:latin typeface="Lexend"/>
              </a:rPr>
              <a:t>Qor ugu yaraan saddex jumladood oo qeexaya fadhiyada skating-ga Yacquub. U isticmaal ereyo sida 'moderate intensity' iyo 'high intensity'.</a:t>
            </a:r>
            <a:endParaRPr sz="2000"/>
          </a:p>
        </p:txBody>
      </p:sp>
      <p:sp>
        <p:nvSpPr>
          <p:cNvPr id="1282" name="Google Shape;1282;p10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Diiwaan gelinta iyo isticmaalka xogta</a:t>
            </a:r>
            <a:endParaRPr/>
          </a:p>
        </p:txBody>
      </p:sp>
      <p:pic>
        <p:nvPicPr>
          <p:cNvPr id="1283" name="Google Shape;1283;p107"/>
          <p:cNvPicPr preferRelativeResize="0"/>
          <p:nvPr/>
        </p:nvPicPr>
        <p:blipFill>
          <a:blip r:embed="rId5">
            <a:alphaModFix/>
          </a:blip>
          <a:stretch>
            <a:fillRect/>
          </a:stretch>
        </p:blipFill>
        <p:spPr>
          <a:xfrm flipH="1">
            <a:off x="329949" y="1901644"/>
            <a:ext cx="1065501" cy="1312449"/>
          </a:xfrm>
          <a:prstGeom prst="rect">
            <a:avLst/>
          </a:prstGeom>
          <a:noFill/>
          <a:ln>
            <a:noFill/>
          </a:ln>
        </p:spPr>
      </p:pic>
      <p:pic>
        <p:nvPicPr>
          <p:cNvPr id="1284" name="Google Shape;1284;p107"/>
          <p:cNvPicPr preferRelativeResize="0"/>
          <p:nvPr/>
        </p:nvPicPr>
        <p:blipFill>
          <a:blip r:embed="rId4">
            <a:alphaModFix/>
          </a:blip>
          <a:stretch>
            <a:fillRect/>
          </a:stretch>
        </p:blipFill>
        <p:spPr>
          <a:xfrm>
            <a:off x="4062372" y="1881870"/>
            <a:ext cx="3716873" cy="2887802"/>
          </a:xfrm>
          <a:prstGeom prst="rect">
            <a:avLst/>
          </a:prstGeom>
          <a:noFill/>
          <a:ln>
            <a:noFill/>
          </a:ln>
        </p:spPr>
      </p:pic>
      <p:sp>
        <p:nvSpPr>
          <p:cNvPr id="1285" name="Google Shape;1285;p107"/>
          <p:cNvSpPr txBox="1"/>
          <p:nvPr>
            <p:ph idx="4294967295" type="body"/>
          </p:nvPr>
        </p:nvSpPr>
        <p:spPr>
          <a:xfrm>
            <a:off x="7826120" y="4550634"/>
            <a:ext cx="7722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i="1" lang="en-GB" sz="1800">
                <a:latin typeface="Lexend"/>
                <a:ea typeface="Times New Roman"/>
                <a:cs typeface="Times New Roman"/>
                <a:sym typeface="Times New Roman"/>
              </a:rPr>
              <a:t>T (min)</a:t>
            </a:r>
            <a:r>
              <a:rPr lang="en-GB" sz="1800">
                <a:latin typeface="Lexend"/>
                <a:ea typeface="Times New Roman"/>
                <a:cs typeface="Times New Roman"/>
                <a:sym typeface="Times New Roman"/>
              </a:rPr>
              <a:t/>
            </a:r>
            <a:endParaRPr sz="1600">
              <a:latin typeface="Kalam"/>
              <a:ea typeface="Kalam"/>
              <a:cs typeface="Kalam"/>
              <a:sym typeface="Kalam"/>
            </a:endParaRPr>
          </a:p>
        </p:txBody>
      </p:sp>
      <p:sp>
        <p:nvSpPr>
          <p:cNvPr id="1286" name="Google Shape;1286;p107"/>
          <p:cNvSpPr txBox="1"/>
          <p:nvPr>
            <p:ph idx="4294967295" type="body"/>
          </p:nvPr>
        </p:nvSpPr>
        <p:spPr>
          <a:xfrm rot="-5400000">
            <a:off x="3548638" y="2041460"/>
            <a:ext cx="612900" cy="233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ea typeface="Times New Roman"/>
                <a:cs typeface="Times New Roman"/>
                <a:sym typeface="Times New Roman"/>
              </a:rPr>
              <a:t>b.p.m.</a:t>
            </a:r>
            <a:endParaRPr sz="1600">
              <a:latin typeface="Kalam"/>
              <a:ea typeface="Kalam"/>
              <a:cs typeface="Kalam"/>
              <a:sym typeface="Kalam"/>
            </a:endParaRPr>
          </a:p>
        </p:txBody>
      </p:sp>
      <p:sp>
        <p:nvSpPr>
          <p:cNvPr id="1287" name="Google Shape;1287;p107"/>
          <p:cNvSpPr txBox="1"/>
          <p:nvPr>
            <p:ph idx="1" type="body"/>
          </p:nvPr>
        </p:nvSpPr>
        <p:spPr>
          <a:xfrm>
            <a:off x="324000" y="3555672"/>
            <a:ext cx="8237700" cy="938100"/>
          </a:xfrm>
          <a:prstGeom prst="rect">
            <a:avLst/>
          </a:prstGeom>
          <a:solidFill>
            <a:srgbClr val="F2EEFA"/>
          </a:solidFill>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Waxaa laga yaabaa inaad qortay: "Yacquub wuxuu ku qaatay 20 daqiiqo oo ugu horreeyay isagoo ku shaqaynaya xoojin dhexdhexaad ah (moderate intensity). Ka dib wuxuu lahaa xilli nasasho ah. Wuxuu ku dhammeeyay xilli xoojin sare leh (high intensity) halkaas oo garaaca wadnihiisu uu ahaa kan ugu sarreeya".</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1" name="Shape 1291"/>
        <p:cNvGrpSpPr/>
        <p:nvPr/>
      </p:nvGrpSpPr>
      <p:grpSpPr>
        <a:xfrm>
          <a:off x="0" y="0"/>
          <a:ext cx="0" cy="0"/>
          <a:chOff x="0" y="0"/>
          <a:chExt cx="0" cy="0"/>
        </a:xfrm>
      </p:grpSpPr>
      <p:sp>
        <p:nvSpPr>
          <p:cNvPr id="1292" name="Google Shape;1292;p108"/>
          <p:cNvSpPr txBox="1"/>
          <p:nvPr>
            <p:ph idx="1" type="body"/>
          </p:nvPr>
        </p:nvSpPr>
        <p:spPr>
          <a:xfrm>
            <a:off x="324000" y="759300"/>
            <a:ext cx="3326700" cy="1160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1) b) Qiimee (rank) saddexdan xilli oo leh qiime (value) tiro oo ka yimid jaantuska RPE ee tababarayaasha.</a:t>
            </a:r>
            <a:endParaRPr sz="2000"/>
          </a:p>
        </p:txBody>
      </p:sp>
      <p:sp>
        <p:nvSpPr>
          <p:cNvPr id="1293" name="Google Shape;1293;p10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Diiwaan gelinta iyo isticmaalka xogta</a:t>
            </a:r>
            <a:endParaRPr/>
          </a:p>
        </p:txBody>
      </p:sp>
      <p:pic>
        <p:nvPicPr>
          <p:cNvPr id="1294" name="Google Shape;1294;p108"/>
          <p:cNvPicPr preferRelativeResize="0"/>
          <p:nvPr/>
        </p:nvPicPr>
        <p:blipFill>
          <a:blip r:embed="rId3">
            <a:alphaModFix/>
          </a:blip>
          <a:stretch>
            <a:fillRect/>
          </a:stretch>
        </p:blipFill>
        <p:spPr>
          <a:xfrm>
            <a:off x="598850" y="2191021"/>
            <a:ext cx="3051926" cy="2371174"/>
          </a:xfrm>
          <a:prstGeom prst="rect">
            <a:avLst/>
          </a:prstGeom>
          <a:noFill/>
          <a:ln>
            <a:noFill/>
          </a:ln>
        </p:spPr>
      </p:pic>
      <p:sp>
        <p:nvSpPr>
          <p:cNvPr id="1295" name="Google Shape;1295;p108"/>
          <p:cNvSpPr txBox="1"/>
          <p:nvPr>
            <p:ph idx="4294967295" type="body"/>
          </p:nvPr>
        </p:nvSpPr>
        <p:spPr>
          <a:xfrm>
            <a:off x="2902062" y="4550627"/>
            <a:ext cx="739200" cy="213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i="1" lang="en-GB" sz="1100">
                <a:latin typeface="Lexend"/>
                <a:ea typeface="Times New Roman"/>
                <a:cs typeface="Times New Roman"/>
                <a:sym typeface="Times New Roman"/>
              </a:rPr>
              <a:t>T (min)</a:t>
            </a:r>
            <a:r>
              <a:rPr lang="en-GB" sz="1100">
                <a:latin typeface="Lexend"/>
                <a:ea typeface="Times New Roman"/>
                <a:cs typeface="Times New Roman"/>
                <a:sym typeface="Times New Roman"/>
              </a:rPr>
              <a:t/>
            </a:r>
            <a:endParaRPr sz="1600">
              <a:latin typeface="Kalam"/>
              <a:ea typeface="Kalam"/>
              <a:cs typeface="Kalam"/>
              <a:sym typeface="Kalam"/>
            </a:endParaRPr>
          </a:p>
        </p:txBody>
      </p:sp>
      <p:sp>
        <p:nvSpPr>
          <p:cNvPr id="1296" name="Google Shape;1296;p108"/>
          <p:cNvSpPr txBox="1"/>
          <p:nvPr>
            <p:ph idx="4294967295" type="body"/>
          </p:nvPr>
        </p:nvSpPr>
        <p:spPr>
          <a:xfrm rot="-5400000">
            <a:off x="85118" y="2350607"/>
            <a:ext cx="612900" cy="233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ea typeface="Times New Roman"/>
                <a:cs typeface="Times New Roman"/>
                <a:sym typeface="Times New Roman"/>
              </a:rPr>
              <a:t>b.p.m.</a:t>
            </a:r>
            <a:endParaRPr sz="1600">
              <a:latin typeface="Kalam"/>
              <a:ea typeface="Kalam"/>
              <a:cs typeface="Kalam"/>
              <a:sym typeface="Kalam"/>
            </a:endParaRPr>
          </a:p>
        </p:txBody>
      </p:sp>
      <p:graphicFrame>
        <p:nvGraphicFramePr>
          <p:cNvPr id="1297" name="Google Shape;1297;p108"/>
          <p:cNvGraphicFramePr/>
          <p:nvPr/>
        </p:nvGraphicFramePr>
        <p:xfrm>
          <a:off x="3847719" y="808173"/>
          <a:ext cx="3000000" cy="3000000"/>
        </p:xfrm>
        <a:graphic>
          <a:graphicData uri="http://schemas.openxmlformats.org/drawingml/2006/table">
            <a:tbl>
              <a:tblPr>
                <a:noFill/>
                <a:tableStyleId>{ABE62C34-9E0C-442D-BE69-825E03138A50}</a:tableStyleId>
              </a:tblPr>
              <a:tblGrid>
                <a:gridCol w="505225"/>
                <a:gridCol w="927075"/>
                <a:gridCol w="3205825"/>
              </a:tblGrid>
              <a:tr h="307550">
                <a:tc gridSpan="3">
                  <a:txBody>
                    <a:bodyPr/>
                    <a:lstStyle/>
                    <a:p>
                      <a:pPr indent="0" lvl="0" marL="0" rtl="0" algn="ctr">
                        <a:spcBef>
                          <a:spcPts val="0"/>
                        </a:spcBef>
                        <a:spcAft>
                          <a:spcPts val="0"/>
                        </a:spcAft>
                        <a:buNone/>
                      </a:pPr>
                      <a:r>
                        <a:rPr lang="en-GB" sz="1000">
                          <a:solidFill>
                            <a:schemeClr val="accent4"/>
                          </a:solidFill>
                          <a:latin typeface="Lexend"/>
                          <a:ea typeface="Lexend"/>
                          <a:cs typeface="Lexend"/>
                          <a:sym typeface="Lexend"/>
                        </a:rPr>
                        <a:t>Jaantuska RPE (Heerka xoojinta la dareemo)</a:t>
                      </a:r>
                      <a:r>
                        <a:rPr lang="en-GB" sz="1000">
                          <a:solidFill>
                            <a:schemeClr val="accent4"/>
                          </a:solidFill>
                          <a:latin typeface="Lexend"/>
                          <a:ea typeface="Lexend"/>
                          <a:cs typeface="Lexend"/>
                          <a:sym typeface="Lexend"/>
                        </a:rPr>
                        <a:t/>
                      </a:r>
                      <a:endParaRPr sz="1600">
                        <a:solidFill>
                          <a:schemeClr val="accent4"/>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xBody>
                    <a:bodyPr/>
                    <a:p/>
                  </a:txBody>
                </a:tc>
                <a:tc hMerge="1">
                  <a:txBody>
                    <a:bodyPr/>
                    <a:p/>
                  </a:txBody>
                </a:tc>
              </a:tr>
              <a:tr h="738700">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latin typeface="Lexend"/>
                          <a:ea typeface="Lexend"/>
                          <a:cs typeface="Lexend"/>
                          <a:sym typeface="Lexend"/>
                        </a:rPr>
                        <a:t>Xoojin ugu sarreysa</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latin typeface="Lexend"/>
                          <a:ea typeface="Lexend"/>
                          <a:cs typeface="Lexend"/>
                          <a:sym typeface="Lexend"/>
                        </a:rPr>
                        <a:t>Ma suurtogal in la sii wado</a:t>
                      </a:r>
                      <a:endParaRPr>
                        <a:latin typeface="Lexend"/>
                        <a:ea typeface="Lexend"/>
                        <a:cs typeface="Lexend"/>
                        <a:sym typeface="Lexend"/>
                      </a:endParaRPr>
                    </a:p>
                    <a:p>
                      <a:pPr indent="0" lvl="0" marL="0" rtl="0" algn="l">
                        <a:spcBef>
                          <a:spcPts val="0"/>
                        </a:spcBef>
                        <a:spcAft>
                          <a:spcPts val="0"/>
                        </a:spcAft>
                        <a:buNone/>
                        <a:defRPr/>
                      </a:pPr>
                      <a:r>
                        <a:rPr lang="en-GB" sz="1000">
                          <a:latin typeface="Lexend"/>
                          <a:ea typeface="Lexend"/>
                          <a:cs typeface="Lexend"/>
                          <a:sym typeface="Lexend"/>
                        </a:rPr>
                        <a:t>Neefsasho oo ka baxday</a:t>
                      </a:r>
                      <a:endParaRPr>
                        <a:latin typeface="Lexend"/>
                        <a:ea typeface="Lexend"/>
                        <a:cs typeface="Lexend"/>
                        <a:sym typeface="Lexend"/>
                      </a:endParaRPr>
                    </a:p>
                    <a:p>
                      <a:pPr indent="0" lvl="0" marL="0" rtl="0" algn="l">
                        <a:spcBef>
                          <a:spcPts val="0"/>
                        </a:spcBef>
                        <a:spcAft>
                          <a:spcPts val="0"/>
                        </a:spcAft>
                        <a:buNone/>
                        <a:defRPr/>
                      </a:pPr>
                      <a:r>
                        <a:rPr lang="en-GB" sz="1000">
                          <a:latin typeface="Lexend"/>
                          <a:ea typeface="Lexend"/>
                          <a:cs typeface="Lexend"/>
                          <a:sym typeface="Lexend"/>
                        </a:rPr>
                        <a:t>Awoodi maayo inuu hadlo</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latin typeface="Lexend"/>
                          <a:ea typeface="Lexend"/>
                          <a:cs typeface="Lexend"/>
                          <a:sym typeface="Lexend"/>
                        </a:rPr>
                        <a:t>Aad u adag</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solidFill>
                            <a:schemeClr val="dk1"/>
                          </a:solidFill>
                          <a:latin typeface="Lexend"/>
                          <a:ea typeface="Lexend"/>
                          <a:cs typeface="Lexend"/>
                          <a:sym typeface="Lexend"/>
                        </a:rPr>
                        <a:t>Adag in la ilaaliyo</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000">
                          <a:solidFill>
                            <a:schemeClr val="dk1"/>
                          </a:solidFill>
                          <a:latin typeface="Lexend"/>
                          <a:ea typeface="Lexend"/>
                          <a:cs typeface="Lexend"/>
                          <a:sym typeface="Lexend"/>
                        </a:rPr>
                        <a:t>Wuxuu si dhib leh u neefsanayaa</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000">
                          <a:solidFill>
                            <a:schemeClr val="dk1"/>
                          </a:solidFill>
                          <a:latin typeface="Lexend"/>
                          <a:ea typeface="Lexend"/>
                          <a:cs typeface="Lexend"/>
                          <a:sym typeface="Lexend"/>
                        </a:rPr>
                        <a:t>Hadalka erey keliya</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7-8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latin typeface="Lexend"/>
                          <a:ea typeface="Lexend"/>
                          <a:cs typeface="Lexend"/>
                          <a:sym typeface="Lexend"/>
                        </a:rPr>
                        <a:t>Xooggan (Vigorous)</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solidFill>
                            <a:schemeClr val="dk1"/>
                          </a:solidFill>
                          <a:latin typeface="Lexend"/>
                          <a:ea typeface="Lexend"/>
                          <a:cs typeface="Lexend"/>
                          <a:sym typeface="Lexend"/>
                        </a:rPr>
                        <a:t>Xadka raaxo-darrada (Verge of uncomfortable)</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000">
                          <a:solidFill>
                            <a:schemeClr val="dk1"/>
                          </a:solidFill>
                          <a:latin typeface="Lexend"/>
                          <a:ea typeface="Lexend"/>
                          <a:cs typeface="Lexend"/>
                          <a:sym typeface="Lexend"/>
                        </a:rPr>
                        <a:t>Neefsasho oogo, jumlado keliya (Short of breath, single sentences)</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4</a:t>
                      </a:r>
                      <a:r>
                        <a:rPr lang="en-GB" sz="1600">
                          <a:solidFill>
                            <a:schemeClr val="dk1"/>
                          </a:solidFill>
                          <a:latin typeface="Times New Roman"/>
                          <a:ea typeface="Times New Roman"/>
                          <a:cs typeface="Times New Roman"/>
                          <a:sym typeface="Times New Roman"/>
                        </a:rPr>
                        <a:t>-</a:t>
                      </a:r>
                      <a:r>
                        <a:rPr lang="en-GB" sz="16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latin typeface="Lexend"/>
                          <a:ea typeface="Lexend"/>
                          <a:cs typeface="Lexend"/>
                          <a:sym typeface="Lexend"/>
                        </a:rPr>
                        <a:t>Dhexdhexaad (Moderate)</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solidFill>
                            <a:schemeClr val="dk1"/>
                          </a:solidFill>
                          <a:latin typeface="Lexend"/>
                          <a:ea typeface="Lexend"/>
                          <a:cs typeface="Lexend"/>
                          <a:sym typeface="Lexend"/>
                        </a:rPr>
                        <a:t>Waa sii socon karaa saacado (Could continue for hours)</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000">
                          <a:solidFill>
                            <a:schemeClr val="dk1"/>
                          </a:solidFill>
                          <a:latin typeface="Lexend"/>
                          <a:ea typeface="Lexend"/>
                          <a:cs typeface="Lexend"/>
                          <a:sym typeface="Lexend"/>
                        </a:rPr>
                        <a:t>Neefsasho culus, hadal gaaban (Breathing heavy, short conversation)</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2</a:t>
                      </a:r>
                      <a:r>
                        <a:rPr lang="en-GB" sz="1600">
                          <a:solidFill>
                            <a:schemeClr val="dk1"/>
                          </a:solidFill>
                          <a:latin typeface="Times New Roman"/>
                          <a:ea typeface="Times New Roman"/>
                          <a:cs typeface="Times New Roman"/>
                          <a:sym typeface="Times New Roman"/>
                        </a:rPr>
                        <a:t>-</a:t>
                      </a:r>
                      <a:r>
                        <a:rPr lang="en-GB" sz="16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latin typeface="Lexend"/>
                          <a:ea typeface="Lexend"/>
                          <a:cs typeface="Lexend"/>
                          <a:sym typeface="Lexend"/>
                        </a:rPr>
                        <a:t>Fudud (Light)</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solidFill>
                            <a:schemeClr val="dk1"/>
                          </a:solidFill>
                          <a:latin typeface="Lexend"/>
                          <a:ea typeface="Lexend"/>
                          <a:cs typeface="Lexend"/>
                          <a:sym typeface="Lexend"/>
                        </a:rPr>
                        <a:t>Fudud in la sii wado saacado (Easy to maintain for hours)</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000">
                          <a:solidFill>
                            <a:schemeClr val="dk1"/>
                          </a:solidFill>
                          <a:latin typeface="Lexend"/>
                          <a:ea typeface="Lexend"/>
                          <a:cs typeface="Lexend"/>
                          <a:sym typeface="Lexend"/>
                        </a:rPr>
                        <a:t>Wada hadalka si fudud ayaa loo sii wadi karaa (Can maintain conversation easily)</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80150">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latin typeface="Lexend"/>
                          <a:ea typeface="Lexend"/>
                          <a:cs typeface="Lexend"/>
                          <a:sym typeface="Lexend"/>
                        </a:rPr>
                        <a:t>Aad u fudud (Very light)</a:t>
                      </a:r>
                      <a:endParaRPr>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000">
                          <a:solidFill>
                            <a:schemeClr val="dk1"/>
                          </a:solidFill>
                          <a:latin typeface="Lexend"/>
                          <a:ea typeface="Lexend"/>
                          <a:cs typeface="Lexend"/>
                          <a:sym typeface="Lexend"/>
                        </a:rPr>
                        <a:t>Wax kasta oo aan ka ahayn hurdo (Anything other than sleeping)</a:t>
                      </a:r>
                      <a:endParaRPr>
                        <a:solidFill>
                          <a:schemeClr val="dk1"/>
                        </a:solidFill>
                        <a:latin typeface="Lexend"/>
                        <a:ea typeface="Lexend"/>
                        <a:cs typeface="Lexend"/>
                        <a:sym typeface="Lexend"/>
                      </a:endParaRPr>
                    </a:p>
                    <a:p>
                      <a:pPr indent="0" lvl="0" marL="0" rtl="0" algn="l">
                        <a:spcBef>
                          <a:spcPts val="0"/>
                        </a:spcBef>
                        <a:spcAft>
                          <a:spcPts val="0"/>
                        </a:spcAft>
                        <a:buNone/>
                        <a:defRPr/>
                      </a:pPr>
                      <a:r>
                        <a:rPr lang="en-GB" sz="1000">
                          <a:solidFill>
                            <a:schemeClr val="dk1"/>
                          </a:solidFill>
                          <a:latin typeface="Lexend"/>
                          <a:ea typeface="Lexend"/>
                          <a:cs typeface="Lexend"/>
                          <a:sym typeface="Lexend"/>
                        </a:rPr>
                        <a:t>Tusaale: Fadhiisasho daawashada T.V. (e.g. Sitting watching T.V.)</a:t>
                      </a:r>
                      <a:endParaRPr>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298" name="Google Shape;1298;p108"/>
          <p:cNvSpPr/>
          <p:nvPr/>
        </p:nvSpPr>
        <p:spPr>
          <a:xfrm>
            <a:off x="1360926" y="2365147"/>
            <a:ext cx="520200" cy="300300"/>
          </a:xfrm>
          <a:prstGeom prst="roundRect">
            <a:avLst>
              <a:gd fmla="val 16667" name="adj"/>
            </a:avLst>
          </a:prstGeom>
          <a:solidFill>
            <a:schemeClr val="lt1"/>
          </a:solidFill>
          <a:ln cap="flat" cmpd="sng" w="38100">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9" name="Google Shape;1299;p108"/>
          <p:cNvSpPr/>
          <p:nvPr/>
        </p:nvSpPr>
        <p:spPr>
          <a:xfrm>
            <a:off x="2984496" y="1919450"/>
            <a:ext cx="520200" cy="300300"/>
          </a:xfrm>
          <a:prstGeom prst="roundRect">
            <a:avLst>
              <a:gd fmla="val 16667" name="adj"/>
            </a:avLst>
          </a:prstGeom>
          <a:solidFill>
            <a:schemeClr val="lt1"/>
          </a:solidFill>
          <a:ln cap="flat" cmpd="sng" w="38100">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00" name="Google Shape;1300;p108"/>
          <p:cNvSpPr/>
          <p:nvPr/>
        </p:nvSpPr>
        <p:spPr>
          <a:xfrm>
            <a:off x="2141600" y="3565688"/>
            <a:ext cx="460200" cy="300300"/>
          </a:xfrm>
          <a:prstGeom prst="roundRect">
            <a:avLst>
              <a:gd fmla="val 16667" name="adj"/>
            </a:avLst>
          </a:prstGeom>
          <a:solidFill>
            <a:schemeClr val="lt1"/>
          </a:solidFill>
          <a:ln cap="flat" cmpd="sng" w="38100">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01" name="Google Shape;1301;p108"/>
          <p:cNvSpPr txBox="1"/>
          <p:nvPr>
            <p:ph idx="1" type="body"/>
          </p:nvPr>
        </p:nvSpPr>
        <p:spPr>
          <a:xfrm>
            <a:off x="1238400" y="2366238"/>
            <a:ext cx="739200" cy="300300"/>
          </a:xfrm>
          <a:prstGeom prst="rect">
            <a:avLst/>
          </a:prstGeom>
          <a:solidFill>
            <a:schemeClr val="lt1"/>
          </a:solidFill>
          <a:ln cap="flat" cmpd="sng" w="38100">
            <a:solidFill>
              <a:schemeClr val="accent4"/>
            </a:solidFill>
            <a:prstDash val="solid"/>
            <a:round/>
            <a:headEnd len="sm" w="sm" type="none"/>
            <a:tailEnd len="sm" w="sm" type="none"/>
          </a:ln>
        </p:spPr>
        <p:txBody>
          <a:bodyPr anchorCtr="0" anchor="t" bIns="0" lIns="0" spcFirstLastPara="1" rIns="0" wrap="square" tIns="0">
            <a:normAutofit/>
          </a:bodyPr>
          <a:lstStyle/>
          <a:p>
            <a:pPr indent="0" lvl="0" marL="0" rtl="0" algn="ctr">
              <a:lnSpc>
                <a:spcPct val="115000"/>
              </a:lnSpc>
              <a:spcBef>
                <a:spcPts val="0"/>
              </a:spcBef>
              <a:spcAft>
                <a:spcPts val="0"/>
              </a:spcAft>
              <a:buNone/>
            </a:pPr>
            <a:r>
              <a:rPr lang="en-GB" sz="1100">
                <a:latin typeface="Kalam"/>
                <a:ea typeface="Kalam"/>
                <a:cs typeface="Kalam"/>
                <a:sym typeface="Kalam"/>
              </a:rPr>
              <a:t>4 ilaa 6</a:t>
            </a:r>
            <a:endParaRPr sz="2000">
              <a:latin typeface="Kalam"/>
              <a:ea typeface="Kalam"/>
              <a:cs typeface="Kalam"/>
              <a:sym typeface="Kalam"/>
            </a:endParaRPr>
          </a:p>
        </p:txBody>
      </p:sp>
      <p:sp>
        <p:nvSpPr>
          <p:cNvPr id="1302" name="Google Shape;1302;p108"/>
          <p:cNvSpPr txBox="1"/>
          <p:nvPr>
            <p:ph idx="1" type="body"/>
          </p:nvPr>
        </p:nvSpPr>
        <p:spPr>
          <a:xfrm>
            <a:off x="2914800" y="1918563"/>
            <a:ext cx="739200" cy="300300"/>
          </a:xfrm>
          <a:prstGeom prst="rect">
            <a:avLst/>
          </a:prstGeom>
          <a:solidFill>
            <a:schemeClr val="lt1"/>
          </a:solidFill>
          <a:ln cap="flat" cmpd="sng" w="38100">
            <a:solidFill>
              <a:schemeClr val="accent4"/>
            </a:solidFill>
            <a:prstDash val="solid"/>
            <a:round/>
            <a:headEnd len="sm" w="sm" type="none"/>
            <a:tailEnd len="sm" w="sm" type="none"/>
          </a:ln>
        </p:spPr>
        <p:txBody>
          <a:bodyPr anchorCtr="0" anchor="t" bIns="0" lIns="0" spcFirstLastPara="1" rIns="0" wrap="square" tIns="0">
            <a:normAutofit/>
          </a:bodyPr>
          <a:lstStyle/>
          <a:p>
            <a:pPr indent="0" lvl="0" marL="0" rtl="0" algn="ctr">
              <a:lnSpc>
                <a:spcPct val="115000"/>
              </a:lnSpc>
              <a:spcBef>
                <a:spcPts val="0"/>
              </a:spcBef>
              <a:spcAft>
                <a:spcPts val="0"/>
              </a:spcAft>
              <a:buNone/>
            </a:pPr>
            <a:r>
              <a:rPr lang="en-GB" sz="1100">
                <a:latin typeface="Kalam"/>
                <a:ea typeface="Kalam"/>
                <a:cs typeface="Kalam"/>
                <a:sym typeface="Kalam"/>
              </a:rPr>
              <a:t>7 ama 8</a:t>
            </a:r>
            <a:r>
              <a:rPr lang="en-GB" sz="1100">
                <a:latin typeface="Kalam"/>
                <a:ea typeface="Kalam"/>
                <a:cs typeface="Kalam"/>
                <a:sym typeface="Kalam"/>
              </a:rPr>
              <a:t/>
            </a:r>
            <a:endParaRPr sz="2000">
              <a:latin typeface="Kalam"/>
              <a:ea typeface="Kalam"/>
              <a:cs typeface="Kalam"/>
              <a:sym typeface="Kalam"/>
            </a:endParaRPr>
          </a:p>
        </p:txBody>
      </p:sp>
      <p:sp>
        <p:nvSpPr>
          <p:cNvPr id="1303" name="Google Shape;1303;p108"/>
          <p:cNvSpPr txBox="1"/>
          <p:nvPr>
            <p:ph idx="1" type="body"/>
          </p:nvPr>
        </p:nvSpPr>
        <p:spPr>
          <a:xfrm>
            <a:off x="2138513" y="3566388"/>
            <a:ext cx="460200" cy="300300"/>
          </a:xfrm>
          <a:prstGeom prst="rect">
            <a:avLst/>
          </a:prstGeom>
          <a:solidFill>
            <a:schemeClr val="lt1"/>
          </a:solidFill>
          <a:ln cap="flat" cmpd="sng" w="38100">
            <a:solidFill>
              <a:schemeClr val="accent4"/>
            </a:solidFill>
            <a:prstDash val="solid"/>
            <a:round/>
            <a:headEnd len="sm" w="sm" type="none"/>
            <a:tailEnd len="sm" w="sm" type="none"/>
          </a:ln>
        </p:spPr>
        <p:txBody>
          <a:bodyPr anchorCtr="0" anchor="t" bIns="0" lIns="0" spcFirstLastPara="1" rIns="0" wrap="square" tIns="0">
            <a:normAutofit/>
          </a:bodyPr>
          <a:lstStyle/>
          <a:p>
            <a:pPr indent="0" lvl="0" marL="0" rtl="0" algn="ctr">
              <a:lnSpc>
                <a:spcPct val="115000"/>
              </a:lnSpc>
              <a:spcBef>
                <a:spcPts val="0"/>
              </a:spcBef>
              <a:spcAft>
                <a:spcPts val="0"/>
              </a:spcAft>
              <a:buNone/>
            </a:pPr>
            <a:r>
              <a:rPr lang="en-GB" sz="1100">
                <a:latin typeface="Kalam"/>
                <a:ea typeface="Kalam"/>
                <a:cs typeface="Kalam"/>
                <a:sym typeface="Kalam"/>
              </a:rPr>
              <a:t>1</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7" name="Shape 1307"/>
        <p:cNvGrpSpPr/>
        <p:nvPr/>
      </p:nvGrpSpPr>
      <p:grpSpPr>
        <a:xfrm>
          <a:off x="0" y="0"/>
          <a:ext cx="0" cy="0"/>
          <a:chOff x="0" y="0"/>
          <a:chExt cx="0" cy="0"/>
        </a:xfrm>
      </p:grpSpPr>
      <p:graphicFrame>
        <p:nvGraphicFramePr>
          <p:cNvPr id="1308" name="Google Shape;1308;p109"/>
          <p:cNvGraphicFramePr/>
          <p:nvPr/>
        </p:nvGraphicFramePr>
        <p:xfrm>
          <a:off x="600512" y="2537230"/>
          <a:ext cx="3000000" cy="3000000"/>
        </p:xfrm>
        <a:graphic>
          <a:graphicData uri="http://schemas.openxmlformats.org/drawingml/2006/table">
            <a:tbl>
              <a:tblPr>
                <a:noFill/>
                <a:tableStyleId>{ABE62C34-9E0C-442D-BE69-825E03138A50}</a:tableStyleId>
              </a:tblPr>
              <a:tblGrid>
                <a:gridCol w="791900"/>
                <a:gridCol w="2456675"/>
                <a:gridCol w="2221775"/>
                <a:gridCol w="2318125"/>
              </a:tblGrid>
              <a:tr h="205650">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Da' (Age)</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Jimicsi dhexdhexaad daqiiqad (Moderate exercise min)</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Xoog sare wuxuu bilaabmaa (High intensity starts)</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Xoog sare ugu badnaan (High intensity max)</a:t>
                      </a:r>
                      <a:endParaRPr sz="16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245325">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20</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100</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140</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170</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245325">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30</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95</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Kalam"/>
                          <a:ea typeface="Kalam"/>
                          <a:cs typeface="Kalam"/>
                          <a:sym typeface="Kalam"/>
                        </a:rPr>
                        <a:t> </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161.5</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245325">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50</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119</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245325">
                <a:tc>
                  <a:txBody>
                    <a:bodyPr/>
                    <a:lstStyle/>
                    <a:p>
                      <a:pPr indent="0" lvl="0" marL="0" rtl="0" algn="ctr">
                        <a:spcBef>
                          <a:spcPts val="0"/>
                        </a:spcBef>
                        <a:spcAft>
                          <a:spcPts val="0"/>
                        </a:spcAft>
                        <a:buNone/>
                      </a:pPr>
                      <a:r>
                        <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127.5</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309" name="Google Shape;1309;p109"/>
          <p:cNvSpPr txBox="1"/>
          <p:nvPr>
            <p:ph idx="1" type="body"/>
          </p:nvPr>
        </p:nvSpPr>
        <p:spPr>
          <a:xfrm>
            <a:off x="324000" y="759300"/>
            <a:ext cx="7599900" cy="52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2) Suad oo ciyaar jecel ayaa buuxinaysa jaantuska wadnaha ee bartilmaameedka loogu talagalay xubnaha qoyska ee da'da weyn si ay u isticmaalaan inta ay jimicsi samaynayaan.</a:t>
            </a:r>
            <a:endParaRPr sz="1800"/>
          </a:p>
        </p:txBody>
      </p:sp>
      <p:sp>
        <p:nvSpPr>
          <p:cNvPr id="1310" name="Google Shape;1310;p10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Diiwaangelinta iyo isticmaalka xogta (Recording and using data)</a:t>
            </a:r>
            <a:endParaRPr/>
          </a:p>
        </p:txBody>
      </p:sp>
      <p:sp>
        <p:nvSpPr>
          <p:cNvPr id="1311" name="Google Shape;1311;p109"/>
          <p:cNvSpPr txBox="1"/>
          <p:nvPr>
            <p:ph idx="4294967295" type="body"/>
          </p:nvPr>
        </p:nvSpPr>
        <p:spPr>
          <a:xfrm>
            <a:off x="247800" y="1330026"/>
            <a:ext cx="7362000" cy="3210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Char char="●"/>
            </a:pPr>
            <a:r>
              <a:rPr lang="en-GB" sz="1100">
                <a:latin typeface="Lexend"/>
              </a:rPr>
              <a:t>Wadnahaagu wuxuu ugu badnaan karaa 220 b.p.m. laga jaray da'da (Your maximum heart rate is 220 b.p.m. minus age)</a:t>
            </a:r>
            <a:r>
              <a:rPr lang="en-GB" sz="1100">
                <a:latin typeface="Lexend"/>
                <a:ea typeface="Times New Roman"/>
                <a:cs typeface="Times New Roman"/>
                <a:sym typeface="Times New Roman"/>
              </a:rPr>
              <a:t/>
            </a:r>
            <a:r>
              <a:rPr lang="en-GB" sz="1100">
                <a:latin typeface="Lexend"/>
              </a:rPr>
              <a:t/>
            </a:r>
            <a:endParaRPr sz="1800"/>
          </a:p>
        </p:txBody>
      </p:sp>
      <p:sp>
        <p:nvSpPr>
          <p:cNvPr id="1312" name="Google Shape;1312;p109"/>
          <p:cNvSpPr txBox="1"/>
          <p:nvPr>
            <p:ph idx="4294967295" type="body"/>
          </p:nvPr>
        </p:nvSpPr>
        <p:spPr>
          <a:xfrm>
            <a:off x="247800" y="1653492"/>
            <a:ext cx="8572200" cy="3210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Char char="●"/>
            </a:pPr>
            <a:r>
              <a:rPr lang="en-GB" sz="1100">
                <a:latin typeface="Lexend"/>
              </a:rPr>
              <a:t>Wadnaha bartilmaameedka ah ee jimicsiga dhexdhexaadka ah waa 50 − 70% tirada ugu badan (Target heart rate for moderate exercise is 50 − 70% of maximum)</a:t>
            </a:r>
            <a:r>
              <a:rPr lang="en-GB" sz="1100">
                <a:latin typeface="Lexend"/>
                <a:ea typeface="Times New Roman"/>
                <a:cs typeface="Times New Roman"/>
                <a:sym typeface="Times New Roman"/>
              </a:rPr>
              <a:t/>
            </a:r>
            <a:r>
              <a:rPr lang="en-GB" sz="1100">
                <a:latin typeface="Lexend"/>
              </a:rPr>
              <a:t/>
            </a:r>
            <a:endParaRPr sz="1800"/>
          </a:p>
        </p:txBody>
      </p:sp>
      <p:sp>
        <p:nvSpPr>
          <p:cNvPr id="1313" name="Google Shape;1313;p109"/>
          <p:cNvSpPr txBox="1"/>
          <p:nvPr>
            <p:ph idx="4294967295" type="body"/>
          </p:nvPr>
        </p:nvSpPr>
        <p:spPr>
          <a:xfrm>
            <a:off x="247800" y="1999971"/>
            <a:ext cx="8572200" cy="3210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Char char="●"/>
            </a:pPr>
            <a:r>
              <a:rPr lang="en-GB" sz="1100">
                <a:latin typeface="Lexend"/>
              </a:rPr>
              <a:t>Wadnaha (heart rate) ee bartilmaameedka ah ee jimicsiga xoojinta sare waa 70 − 85% ee ugu badnaan (maximum)</a:t>
            </a:r>
            <a:r>
              <a:rPr lang="en-GB" sz="1100">
                <a:latin typeface="Lexend"/>
                <a:ea typeface="Times New Roman"/>
                <a:cs typeface="Times New Roman"/>
                <a:sym typeface="Times New Roman"/>
              </a:rPr>
              <a:t/>
            </a:r>
            <a:r>
              <a:rPr lang="en-GB" sz="1100">
                <a:latin typeface="Lexend"/>
              </a:rPr>
              <a:t/>
            </a:r>
            <a:endParaRPr sz="1800"/>
          </a:p>
        </p:txBody>
      </p:sp>
      <p:pic>
        <p:nvPicPr>
          <p:cNvPr id="1314" name="Google Shape;1314;p109"/>
          <p:cNvPicPr preferRelativeResize="0"/>
          <p:nvPr/>
        </p:nvPicPr>
        <p:blipFill>
          <a:blip r:embed="rId3">
            <a:alphaModFix/>
          </a:blip>
          <a:stretch>
            <a:fillRect/>
          </a:stretch>
        </p:blipFill>
        <p:spPr>
          <a:xfrm>
            <a:off x="7923824" y="815755"/>
            <a:ext cx="901142" cy="999679"/>
          </a:xfrm>
          <a:prstGeom prst="rect">
            <a:avLst/>
          </a:prstGeom>
          <a:noFill/>
          <a:ln>
            <a:noFill/>
          </a:ln>
        </p:spPr>
      </p:pic>
      <p:sp>
        <p:nvSpPr>
          <p:cNvPr id="1315" name="Google Shape;1315;p109"/>
          <p:cNvSpPr txBox="1"/>
          <p:nvPr>
            <p:ph idx="1" type="body"/>
          </p:nvPr>
        </p:nvSpPr>
        <p:spPr>
          <a:xfrm>
            <a:off x="324000" y="4575000"/>
            <a:ext cx="7526700" cy="245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Buuxi meelaha bannaan ee shaxda.</a:t>
            </a:r>
            <a:endParaRPr sz="1800"/>
          </a:p>
        </p:txBody>
      </p:sp>
      <p:graphicFrame>
        <p:nvGraphicFramePr>
          <p:cNvPr id="1316" name="Google Shape;1316;p109"/>
          <p:cNvGraphicFramePr/>
          <p:nvPr/>
        </p:nvGraphicFramePr>
        <p:xfrm>
          <a:off x="600512" y="2537230"/>
          <a:ext cx="3000000" cy="3000000"/>
        </p:xfrm>
        <a:graphic>
          <a:graphicData uri="http://schemas.openxmlformats.org/drawingml/2006/table">
            <a:tbl>
              <a:tblPr>
                <a:noFill/>
                <a:tableStyleId>{ABE62C34-9E0C-442D-BE69-825E03138A50}</a:tableStyleId>
              </a:tblPr>
              <a:tblGrid>
                <a:gridCol w="791900"/>
                <a:gridCol w="2456675"/>
                <a:gridCol w="2221775"/>
                <a:gridCol w="2318125"/>
              </a:tblGrid>
              <a:tr h="205650">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Da'da</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Jimicsi dhexdhexaad ah daqiiqo</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Xoojinta sare waxay bilaabataa</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Xoojinta sare ugu badnaan</a:t>
                      </a:r>
                      <a:endParaRPr sz="16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245325">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20</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100</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140</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170</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245325">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30</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95</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Kalam"/>
                          <a:ea typeface="Kalam"/>
                          <a:cs typeface="Kalam"/>
                          <a:sym typeface="Kalam"/>
                        </a:rPr>
                        <a:t>133</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161.5</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245325">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50</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Kalam"/>
                          <a:ea typeface="Kalam"/>
                          <a:cs typeface="Kalam"/>
                          <a:sym typeface="Kalam"/>
                        </a:rPr>
                        <a:t>85</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119</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Kalam"/>
                          <a:ea typeface="Kalam"/>
                          <a:cs typeface="Kalam"/>
                          <a:sym typeface="Kalam"/>
                        </a:rPr>
                        <a:t>144.5</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245325">
                <a:tc>
                  <a:txBody>
                    <a:bodyPr/>
                    <a:lstStyle/>
                    <a:p>
                      <a:pPr indent="0" lvl="0" marL="0" rtl="0" algn="ctr">
                        <a:spcBef>
                          <a:spcPts val="0"/>
                        </a:spcBef>
                        <a:spcAft>
                          <a:spcPts val="0"/>
                        </a:spcAft>
                        <a:buNone/>
                      </a:pPr>
                      <a:r>
                        <a:rPr lang="en-GB" sz="2000">
                          <a:solidFill>
                            <a:schemeClr val="dk1"/>
                          </a:solidFill>
                          <a:latin typeface="Kalam"/>
                          <a:ea typeface="Kalam"/>
                          <a:cs typeface="Kalam"/>
                          <a:sym typeface="Kalam"/>
                        </a:rPr>
                        <a:t>70</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Kalam"/>
                          <a:ea typeface="Kalam"/>
                          <a:cs typeface="Kalam"/>
                          <a:sym typeface="Kalam"/>
                        </a:rPr>
                        <a:t>75</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Kalam"/>
                          <a:ea typeface="Kalam"/>
                          <a:cs typeface="Kalam"/>
                          <a:sym typeface="Kalam"/>
                        </a:rPr>
                        <a:t>105</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127.5</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0" name="Shape 1320"/>
        <p:cNvGrpSpPr/>
        <p:nvPr/>
      </p:nvGrpSpPr>
      <p:grpSpPr>
        <a:xfrm>
          <a:off x="0" y="0"/>
          <a:ext cx="0" cy="0"/>
          <a:chOff x="0" y="0"/>
          <a:chExt cx="0" cy="0"/>
        </a:xfrm>
      </p:grpSpPr>
      <p:sp>
        <p:nvSpPr>
          <p:cNvPr id="1321" name="Google Shape;1321;p110"/>
          <p:cNvSpPr txBox="1"/>
          <p:nvPr>
            <p:ph idx="1" type="body"/>
          </p:nvPr>
        </p:nvSpPr>
        <p:spPr>
          <a:xfrm>
            <a:off x="324000" y="759300"/>
            <a:ext cx="8237700" cy="753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3) Caasha waxay isku dayaysaa inay wanaajiso waqtigeeda 400 mitir. Waa kuwan waqtiyadeeda ugu fiican 10 toddobaad oo tababar ah.</a:t>
            </a:r>
            <a:r>
              <a:rPr lang="en-GB">
                <a:latin typeface="Lexend"/>
                <a:ea typeface="Times New Roman"/>
                <a:cs typeface="Times New Roman"/>
                <a:sym typeface="Times New Roman"/>
              </a:rPr>
              <a:t/>
            </a:r>
            <a:r>
              <a:rPr lang="en-GB" sz="1800">
                <a:latin typeface="Lexend"/>
              </a:rPr>
              <a:t/>
            </a:r>
            <a:r>
              <a:rPr lang="en-GB">
                <a:latin typeface="Lexend"/>
                <a:ea typeface="Times New Roman"/>
                <a:cs typeface="Times New Roman"/>
                <a:sym typeface="Times New Roman"/>
              </a:rPr>
              <a:t/>
            </a:r>
            <a:r>
              <a:rPr lang="en-GB" sz="1800">
                <a:latin typeface="Lexend"/>
              </a:rPr>
              <a:t/>
            </a:r>
            <a:endParaRPr sz="2000"/>
          </a:p>
        </p:txBody>
      </p:sp>
      <p:sp>
        <p:nvSpPr>
          <p:cNvPr id="1322" name="Google Shape;1322;p11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Diiwaangelinta iyo isticmaalka xogta (data)</a:t>
            </a:r>
            <a:endParaRPr/>
          </a:p>
        </p:txBody>
      </p:sp>
      <p:sp>
        <p:nvSpPr>
          <p:cNvPr id="1323" name="Google Shape;1323;p110"/>
          <p:cNvSpPr txBox="1"/>
          <p:nvPr/>
        </p:nvSpPr>
        <p:spPr>
          <a:xfrm>
            <a:off x="7255185" y="1298787"/>
            <a:ext cx="15606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Caasha oo ciyaar fudud</a:t>
            </a:r>
            <a:endParaRPr sz="1800">
              <a:latin typeface="Lexend"/>
              <a:ea typeface="Lexend"/>
              <a:cs typeface="Lexend"/>
              <a:sym typeface="Lexend"/>
            </a:endParaRPr>
          </a:p>
        </p:txBody>
      </p:sp>
      <p:pic>
        <p:nvPicPr>
          <p:cNvPr id="1324" name="Google Shape;1324;p110"/>
          <p:cNvPicPr preferRelativeResize="0"/>
          <p:nvPr/>
        </p:nvPicPr>
        <p:blipFill>
          <a:blip r:embed="rId3">
            <a:alphaModFix/>
          </a:blip>
          <a:stretch>
            <a:fillRect/>
          </a:stretch>
        </p:blipFill>
        <p:spPr>
          <a:xfrm flipH="1">
            <a:off x="8136050" y="1623492"/>
            <a:ext cx="660713" cy="1247574"/>
          </a:xfrm>
          <a:prstGeom prst="rect">
            <a:avLst/>
          </a:prstGeom>
          <a:noFill/>
          <a:ln>
            <a:noFill/>
          </a:ln>
        </p:spPr>
      </p:pic>
      <p:sp>
        <p:nvSpPr>
          <p:cNvPr id="1325" name="Google Shape;1325;p110"/>
          <p:cNvSpPr txBox="1"/>
          <p:nvPr>
            <p:ph idx="1" type="body"/>
          </p:nvPr>
        </p:nvSpPr>
        <p:spPr>
          <a:xfrm>
            <a:off x="324000" y="2576593"/>
            <a:ext cx="6755700" cy="320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a) Xisaab celceliska (mean), qaabka (mode) iyo dhexdhexaadka (median) ee waqtiyadeeda.</a:t>
            </a:r>
            <a:endParaRPr sz="1800"/>
          </a:p>
        </p:txBody>
      </p:sp>
      <p:sp>
        <p:nvSpPr>
          <p:cNvPr id="1326" name="Google Shape;1326;p110"/>
          <p:cNvSpPr txBox="1"/>
          <p:nvPr>
            <p:ph idx="1" type="body"/>
          </p:nvPr>
        </p:nvSpPr>
        <p:spPr>
          <a:xfrm>
            <a:off x="324000" y="3368773"/>
            <a:ext cx="8496000" cy="523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b) Qor jumlad sharraxaysa sababta saddexdan celcelis keligood aanay kuugu filnayn inay kuu sheegaan in Caasha ay horumarayso.</a:t>
            </a:r>
            <a:endParaRPr sz="1800"/>
          </a:p>
        </p:txBody>
      </p:sp>
      <p:graphicFrame>
        <p:nvGraphicFramePr>
          <p:cNvPr id="1327" name="Google Shape;1327;p110"/>
          <p:cNvGraphicFramePr/>
          <p:nvPr/>
        </p:nvGraphicFramePr>
        <p:xfrm>
          <a:off x="325885" y="1622830"/>
          <a:ext cx="3000000" cy="3000000"/>
        </p:xfrm>
        <a:graphic>
          <a:graphicData uri="http://schemas.openxmlformats.org/drawingml/2006/table">
            <a:tbl>
              <a:tblPr>
                <a:noFill/>
                <a:tableStyleId>{ABE62C34-9E0C-442D-BE69-825E03138A50}</a:tableStyleId>
              </a:tblPr>
              <a:tblGrid>
                <a:gridCol w="1110375"/>
                <a:gridCol w="567975"/>
                <a:gridCol w="567975"/>
                <a:gridCol w="567975"/>
                <a:gridCol w="567975"/>
                <a:gridCol w="567975"/>
                <a:gridCol w="567975"/>
                <a:gridCol w="567975"/>
                <a:gridCol w="567975"/>
                <a:gridCol w="567975"/>
                <a:gridCol w="567975"/>
              </a:tblGrid>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Toddobaad</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Waqti (ilbiriqsi)</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328" name="Google Shape;1328;p110"/>
          <p:cNvSpPr txBox="1"/>
          <p:nvPr>
            <p:ph idx="4294967295" type="body"/>
          </p:nvPr>
        </p:nvSpPr>
        <p:spPr>
          <a:xfrm>
            <a:off x="639075" y="2946087"/>
            <a:ext cx="1731600" cy="313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Qaabka (mode): 70 ilbiriqsi</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sz="1800"/>
          </a:p>
        </p:txBody>
      </p:sp>
      <p:sp>
        <p:nvSpPr>
          <p:cNvPr id="1329" name="Google Shape;1329;p110"/>
          <p:cNvSpPr txBox="1"/>
          <p:nvPr>
            <p:ph idx="4294967295" type="body"/>
          </p:nvPr>
        </p:nvSpPr>
        <p:spPr>
          <a:xfrm>
            <a:off x="2879048" y="2946093"/>
            <a:ext cx="2045100" cy="313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Dhexdhexaadka (median): 68 ilbiriqsi</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sz="1800"/>
          </a:p>
        </p:txBody>
      </p:sp>
      <p:sp>
        <p:nvSpPr>
          <p:cNvPr id="1330" name="Google Shape;1330;p110"/>
          <p:cNvSpPr txBox="1"/>
          <p:nvPr>
            <p:ph idx="4294967295" type="body"/>
          </p:nvPr>
        </p:nvSpPr>
        <p:spPr>
          <a:xfrm>
            <a:off x="5241248" y="2946098"/>
            <a:ext cx="1809000" cy="313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Celceliska (mean): 67.9 ilbiriqsi</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331" name="Google Shape;1331;p110"/>
          <p:cNvSpPr txBox="1"/>
          <p:nvPr>
            <p:ph idx="4294967295" type="body"/>
          </p:nvPr>
        </p:nvSpPr>
        <p:spPr>
          <a:xfrm>
            <a:off x="334275" y="4001375"/>
            <a:ext cx="8496000" cy="313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Waxaa laga yaabaa inaad tidhaahdo, "Celceliskan waxaa lagu xisaabiyay dhamaan 10 toddobaad. Waxay ina siinayaan macluumaad muhiim ah laakiin waxba kama sheegayaan horumarka waqtiga."</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5" name="Shape 1335"/>
        <p:cNvGrpSpPr/>
        <p:nvPr/>
      </p:nvGrpSpPr>
      <p:grpSpPr>
        <a:xfrm>
          <a:off x="0" y="0"/>
          <a:ext cx="0" cy="0"/>
          <a:chOff x="0" y="0"/>
          <a:chExt cx="0" cy="0"/>
        </a:xfrm>
      </p:grpSpPr>
      <p:graphicFrame>
        <p:nvGraphicFramePr>
          <p:cNvPr id="1336" name="Google Shape;1336;p111"/>
          <p:cNvGraphicFramePr/>
          <p:nvPr/>
        </p:nvGraphicFramePr>
        <p:xfrm>
          <a:off x="630685" y="819150"/>
          <a:ext cx="3000000" cy="3000000"/>
        </p:xfrm>
        <a:graphic>
          <a:graphicData uri="http://schemas.openxmlformats.org/drawingml/2006/table">
            <a:tbl>
              <a:tblPr>
                <a:noFill/>
                <a:tableStyleId>{ABE62C34-9E0C-442D-BE69-825E03138A50}</a:tableStyleId>
              </a:tblPr>
              <a:tblGrid>
                <a:gridCol w="1110375"/>
                <a:gridCol w="567975"/>
                <a:gridCol w="567975"/>
                <a:gridCol w="567975"/>
                <a:gridCol w="567975"/>
                <a:gridCol w="567975"/>
                <a:gridCol w="567975"/>
                <a:gridCol w="567975"/>
                <a:gridCol w="567975"/>
                <a:gridCol w="567975"/>
                <a:gridCol w="567975"/>
              </a:tblGrid>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Toddobaad</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Waqti (ilbiriqsi)</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06750">
                <a:tc>
                  <a:txBody>
                    <a:bodyPr/>
                    <a:lstStyle/>
                    <a:p>
                      <a:pPr indent="0" lvl="0" marL="0" rtl="0" algn="ctr">
                        <a:spcBef>
                          <a:spcPts val="0"/>
                        </a:spcBef>
                        <a:spcAft>
                          <a:spcPts val="0"/>
                        </a:spcAft>
                        <a:buNone/>
                      </a:pPr>
                      <a:r>
                        <a:t/>
                      </a:r>
                      <a:endParaRPr sz="16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graphicFrame>
        <p:nvGraphicFramePr>
          <p:cNvPr id="1337" name="Google Shape;1337;p111"/>
          <p:cNvGraphicFramePr/>
          <p:nvPr/>
        </p:nvGraphicFramePr>
        <p:xfrm>
          <a:off x="630685" y="819150"/>
          <a:ext cx="3000000" cy="3000000"/>
        </p:xfrm>
        <a:graphic>
          <a:graphicData uri="http://schemas.openxmlformats.org/drawingml/2006/table">
            <a:tbl>
              <a:tblPr>
                <a:noFill/>
                <a:tableStyleId>{ABE62C34-9E0C-442D-BE69-825E03138A50}</a:tableStyleId>
              </a:tblPr>
              <a:tblGrid>
                <a:gridCol w="1110375"/>
                <a:gridCol w="567975"/>
                <a:gridCol w="567975"/>
                <a:gridCol w="567975"/>
                <a:gridCol w="567975"/>
                <a:gridCol w="567975"/>
                <a:gridCol w="567975"/>
                <a:gridCol w="567975"/>
                <a:gridCol w="567975"/>
                <a:gridCol w="567975"/>
                <a:gridCol w="567975"/>
              </a:tblGrid>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Toddobaad</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Waqti (ilbiriqsi)</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06750">
                <a:tc>
                  <a:txBody>
                    <a:bodyPr/>
                    <a:lstStyle/>
                    <a:p>
                      <a:pPr indent="0" lvl="0" marL="0" rtl="0" algn="ctr">
                        <a:spcBef>
                          <a:spcPts val="0"/>
                        </a:spcBef>
                        <a:spcAft>
                          <a:spcPts val="0"/>
                        </a:spcAft>
                        <a:buNone/>
                      </a:pPr>
                      <a:r>
                        <a:t/>
                      </a:r>
                      <a:endParaRPr sz="16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Kalam"/>
                          <a:ea typeface="Kalam"/>
                          <a:cs typeface="Kalam"/>
                          <a:sym typeface="Kalam"/>
                        </a:rPr>
                        <a:t>7</a:t>
                      </a:r>
                      <a:r>
                        <a:rPr lang="en-GB" sz="2000">
                          <a:latin typeface="Kalam"/>
                          <a:ea typeface="Kalam"/>
                          <a:cs typeface="Kalam"/>
                          <a:sym typeface="Kalam"/>
                        </a:rPr>
                        <a:t>0</a:t>
                      </a:r>
                      <a:endParaRPr sz="2000">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Kalam"/>
                          <a:ea typeface="Kalam"/>
                          <a:cs typeface="Kalam"/>
                          <a:sym typeface="Kalam"/>
                        </a:rPr>
                        <a:t>69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Kalam"/>
                          <a:ea typeface="Kalam"/>
                          <a:cs typeface="Kalam"/>
                          <a:sym typeface="Kalam"/>
                        </a:rPr>
                        <a:t>69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Kalam"/>
                          <a:ea typeface="Kalam"/>
                          <a:cs typeface="Kalam"/>
                          <a:sym typeface="Kalam"/>
                        </a:rPr>
                        <a:t>68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Kalam"/>
                          <a:ea typeface="Kalam"/>
                          <a:cs typeface="Kalam"/>
                          <a:sym typeface="Kalam"/>
                        </a:rPr>
                        <a:t>66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Kalam"/>
                          <a:ea typeface="Kalam"/>
                          <a:cs typeface="Kalam"/>
                          <a:sym typeface="Kalam"/>
                        </a:rPr>
                        <a:t>67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Kalam"/>
                          <a:ea typeface="Kalam"/>
                          <a:cs typeface="Kalam"/>
                          <a:sym typeface="Kalam"/>
                        </a:rPr>
                        <a:t>65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pic>
        <p:nvPicPr>
          <p:cNvPr id="1338" name="Google Shape;1338;p111"/>
          <p:cNvPicPr preferRelativeResize="0"/>
          <p:nvPr/>
        </p:nvPicPr>
        <p:blipFill>
          <a:blip r:embed="rId3">
            <a:alphaModFix/>
          </a:blip>
          <a:stretch>
            <a:fillRect/>
          </a:stretch>
        </p:blipFill>
        <p:spPr>
          <a:xfrm>
            <a:off x="5202641" y="2040525"/>
            <a:ext cx="2988774" cy="2775148"/>
          </a:xfrm>
          <a:prstGeom prst="rect">
            <a:avLst/>
          </a:prstGeom>
          <a:noFill/>
          <a:ln>
            <a:noFill/>
          </a:ln>
        </p:spPr>
      </p:pic>
      <p:sp>
        <p:nvSpPr>
          <p:cNvPr id="1339" name="Google Shape;1339;p111"/>
          <p:cNvSpPr txBox="1"/>
          <p:nvPr>
            <p:ph idx="1" type="body"/>
          </p:nvPr>
        </p:nvSpPr>
        <p:spPr>
          <a:xfrm>
            <a:off x="324000" y="759300"/>
            <a:ext cx="3066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3)</a:t>
            </a:r>
            <a:r>
              <a:rPr lang="en-GB">
                <a:latin typeface="Lexend"/>
                <a:ea typeface="Times New Roman"/>
                <a:cs typeface="Times New Roman"/>
                <a:sym typeface="Times New Roman"/>
              </a:rPr>
              <a:t> </a:t>
            </a:r>
            <a:endParaRPr sz="2000"/>
          </a:p>
        </p:txBody>
      </p:sp>
      <p:sp>
        <p:nvSpPr>
          <p:cNvPr id="1340" name="Google Shape;1340;p11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Diiwaangelinta iyo isticmaalka xogta (data)</a:t>
            </a:r>
            <a:endParaRPr/>
          </a:p>
        </p:txBody>
      </p:sp>
      <p:pic>
        <p:nvPicPr>
          <p:cNvPr id="1341" name="Google Shape;1341;p111"/>
          <p:cNvPicPr preferRelativeResize="0"/>
          <p:nvPr/>
        </p:nvPicPr>
        <p:blipFill>
          <a:blip r:embed="rId4">
            <a:alphaModFix/>
          </a:blip>
          <a:stretch>
            <a:fillRect/>
          </a:stretch>
        </p:blipFill>
        <p:spPr>
          <a:xfrm flipH="1">
            <a:off x="8198145" y="808300"/>
            <a:ext cx="598629" cy="1130325"/>
          </a:xfrm>
          <a:prstGeom prst="rect">
            <a:avLst/>
          </a:prstGeom>
          <a:noFill/>
          <a:ln>
            <a:noFill/>
          </a:ln>
        </p:spPr>
      </p:pic>
      <p:sp>
        <p:nvSpPr>
          <p:cNvPr id="1342" name="Google Shape;1342;p111"/>
          <p:cNvSpPr txBox="1"/>
          <p:nvPr>
            <p:ph idx="1" type="body"/>
          </p:nvPr>
        </p:nvSpPr>
        <p:spPr>
          <a:xfrm>
            <a:off x="324000" y="2061850"/>
            <a:ext cx="48249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rPr>
              <a:t>c) Buuxi jaantuska celceliska socda ee saddexda dhibcood (ilaa nambarka ugu dhow). Kan koowaad waa laguu sameeyay.</a:t>
            </a:r>
            <a:endParaRPr sz="1800"/>
          </a:p>
        </p:txBody>
      </p:sp>
      <p:sp>
        <p:nvSpPr>
          <p:cNvPr id="1343" name="Google Shape;1343;p111"/>
          <p:cNvSpPr txBox="1"/>
          <p:nvPr>
            <p:ph idx="1" type="body"/>
          </p:nvPr>
        </p:nvSpPr>
        <p:spPr>
          <a:xfrm>
            <a:off x="324000" y="3033800"/>
            <a:ext cx="4166700" cy="645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rPr>
              <a:t>d) Sawir celceliska socda ee Aisha oo qor faallo ah inay horumaraysid iyo in kale.</a:t>
            </a:r>
            <a:endParaRPr sz="1800"/>
          </a:p>
        </p:txBody>
      </p:sp>
      <p:pic>
        <p:nvPicPr>
          <p:cNvPr id="1344" name="Google Shape;1344;p111"/>
          <p:cNvPicPr preferRelativeResize="0"/>
          <p:nvPr/>
        </p:nvPicPr>
        <p:blipFill rotWithShape="1">
          <a:blip r:embed="rId5">
            <a:alphaModFix/>
          </a:blip>
          <a:srcRect b="0" l="0" r="0" t="0"/>
          <a:stretch/>
        </p:blipFill>
        <p:spPr>
          <a:xfrm>
            <a:off x="5205816" y="2044175"/>
            <a:ext cx="2980234" cy="2775148"/>
          </a:xfrm>
          <a:prstGeom prst="rect">
            <a:avLst/>
          </a:prstGeom>
          <a:noFill/>
          <a:ln>
            <a:noFill/>
          </a:ln>
        </p:spPr>
      </p:pic>
      <p:sp>
        <p:nvSpPr>
          <p:cNvPr id="1345" name="Google Shape;1345;p111"/>
          <p:cNvSpPr txBox="1"/>
          <p:nvPr>
            <p:ph idx="4294967295" type="body"/>
          </p:nvPr>
        </p:nvSpPr>
        <p:spPr>
          <a:xfrm>
            <a:off x="8186919" y="4557793"/>
            <a:ext cx="381000" cy="213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ea typeface="Times New Roman"/>
                <a:cs typeface="Times New Roman"/>
                <a:sym typeface="Times New Roman"/>
              </a:rPr>
              <a:t>Wk</a:t>
            </a:r>
            <a:endParaRPr sz="1600">
              <a:latin typeface="Kalam"/>
              <a:ea typeface="Kalam"/>
              <a:cs typeface="Kalam"/>
              <a:sym typeface="Kalam"/>
            </a:endParaRPr>
          </a:p>
        </p:txBody>
      </p:sp>
      <p:sp>
        <p:nvSpPr>
          <p:cNvPr id="1346" name="Google Shape;1346;p111"/>
          <p:cNvSpPr txBox="1"/>
          <p:nvPr>
            <p:ph idx="4294967295" type="body"/>
          </p:nvPr>
        </p:nvSpPr>
        <p:spPr>
          <a:xfrm rot="-5400000">
            <a:off x="4625510" y="2988952"/>
            <a:ext cx="822900" cy="233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ea typeface="Times New Roman"/>
                <a:cs typeface="Times New Roman"/>
                <a:sym typeface="Times New Roman"/>
              </a:rPr>
              <a:t>Time (s)</a:t>
            </a:r>
            <a:endParaRPr sz="1600">
              <a:latin typeface="Kalam"/>
              <a:ea typeface="Kalam"/>
              <a:cs typeface="Kalam"/>
              <a:sym typeface="Kalam"/>
            </a:endParaRPr>
          </a:p>
        </p:txBody>
      </p:sp>
      <p:sp>
        <p:nvSpPr>
          <p:cNvPr id="1347" name="Google Shape;1347;p111"/>
          <p:cNvSpPr txBox="1"/>
          <p:nvPr>
            <p:ph idx="4294967295" type="body"/>
          </p:nvPr>
        </p:nvSpPr>
        <p:spPr>
          <a:xfrm>
            <a:off x="334275" y="4020050"/>
            <a:ext cx="5134500" cy="645300"/>
          </a:xfrm>
          <a:prstGeom prst="rect">
            <a:avLst/>
          </a:prstGeom>
          <a:solidFill>
            <a:srgbClr val="F2EEFA"/>
          </a:solidFill>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Waxaa laga yaabaa inaad tidhi, “Celceliska socda ee Aisha wuxuu u socdaa hoos; waxay horumaraysaa.”</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1" name="Shape 1351"/>
        <p:cNvGrpSpPr/>
        <p:nvPr/>
      </p:nvGrpSpPr>
      <p:grpSpPr>
        <a:xfrm>
          <a:off x="0" y="0"/>
          <a:ext cx="0" cy="0"/>
          <a:chOff x="0" y="0"/>
          <a:chExt cx="0" cy="0"/>
        </a:xfrm>
      </p:grpSpPr>
      <p:graphicFrame>
        <p:nvGraphicFramePr>
          <p:cNvPr id="1352" name="Google Shape;1352;p112"/>
          <p:cNvGraphicFramePr/>
          <p:nvPr/>
        </p:nvGraphicFramePr>
        <p:xfrm>
          <a:off x="630685" y="819150"/>
          <a:ext cx="3000000" cy="3000000"/>
        </p:xfrm>
        <a:graphic>
          <a:graphicData uri="http://schemas.openxmlformats.org/drawingml/2006/table">
            <a:tbl>
              <a:tblPr>
                <a:noFill/>
                <a:tableStyleId>{ABE62C34-9E0C-442D-BE69-825E03138A50}</a:tableStyleId>
              </a:tblPr>
              <a:tblGrid>
                <a:gridCol w="1110375"/>
                <a:gridCol w="567975"/>
                <a:gridCol w="567975"/>
                <a:gridCol w="567975"/>
                <a:gridCol w="567975"/>
                <a:gridCol w="567975"/>
                <a:gridCol w="567975"/>
                <a:gridCol w="567975"/>
                <a:gridCol w="567975"/>
                <a:gridCol w="567975"/>
                <a:gridCol w="567975"/>
              </a:tblGrid>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Week</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Time (sec)</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06750">
                <a:tc>
                  <a:txBody>
                    <a:bodyPr/>
                    <a:lstStyle/>
                    <a:p>
                      <a:pPr indent="0" lvl="0" marL="0" rtl="0" algn="ctr">
                        <a:spcBef>
                          <a:spcPts val="0"/>
                        </a:spcBef>
                        <a:spcAft>
                          <a:spcPts val="0"/>
                        </a:spcAft>
                        <a:buNone/>
                      </a:pPr>
                      <a:r>
                        <a:t/>
                      </a:r>
                      <a:endParaRPr sz="16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graphicFrame>
        <p:nvGraphicFramePr>
          <p:cNvPr id="1353" name="Google Shape;1353;p112"/>
          <p:cNvGraphicFramePr/>
          <p:nvPr/>
        </p:nvGraphicFramePr>
        <p:xfrm>
          <a:off x="630685" y="819150"/>
          <a:ext cx="3000000" cy="3000000"/>
        </p:xfrm>
        <a:graphic>
          <a:graphicData uri="http://schemas.openxmlformats.org/drawingml/2006/table">
            <a:tbl>
              <a:tblPr>
                <a:noFill/>
                <a:tableStyleId>{ABE62C34-9E0C-442D-BE69-825E03138A50}</a:tableStyleId>
              </a:tblPr>
              <a:tblGrid>
                <a:gridCol w="1110375"/>
                <a:gridCol w="567975"/>
                <a:gridCol w="567975"/>
                <a:gridCol w="567975"/>
                <a:gridCol w="567975"/>
                <a:gridCol w="567975"/>
                <a:gridCol w="567975"/>
                <a:gridCol w="567975"/>
                <a:gridCol w="567975"/>
                <a:gridCol w="567975"/>
                <a:gridCol w="567975"/>
              </a:tblGrid>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Week</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06750">
                <a:tc>
                  <a:txBody>
                    <a:bodyPr/>
                    <a:lstStyle/>
                    <a:p>
                      <a:pPr indent="0" lvl="0" marL="0" rtl="0" algn="ctr">
                        <a:spcBef>
                          <a:spcPts val="0"/>
                        </a:spcBef>
                        <a:spcAft>
                          <a:spcPts val="0"/>
                        </a:spcAft>
                        <a:buNone/>
                      </a:pPr>
                      <a:r>
                        <a:rPr lang="en-GB" sz="1600">
                          <a:solidFill>
                            <a:schemeClr val="dk1"/>
                          </a:solidFill>
                          <a:latin typeface="Lexend"/>
                          <a:ea typeface="Lexend"/>
                          <a:cs typeface="Lexend"/>
                          <a:sym typeface="Lexend"/>
                        </a:rPr>
                        <a:t>Time (sec)</a:t>
                      </a:r>
                      <a:endParaRPr sz="10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64</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63</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06750">
                <a:tc>
                  <a:txBody>
                    <a:bodyPr/>
                    <a:lstStyle/>
                    <a:p>
                      <a:pPr indent="0" lvl="0" marL="0" rtl="0" algn="ctr">
                        <a:spcBef>
                          <a:spcPts val="0"/>
                        </a:spcBef>
                        <a:spcAft>
                          <a:spcPts val="0"/>
                        </a:spcAft>
                        <a:buNone/>
                      </a:pPr>
                      <a:r>
                        <a:t/>
                      </a:r>
                      <a:endParaRPr sz="16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70</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Kalam"/>
                          <a:ea typeface="Kalam"/>
                          <a:cs typeface="Kalam"/>
                          <a:sym typeface="Kalam"/>
                        </a:rPr>
                        <a:t>70</a:t>
                      </a:r>
                      <a:endParaRPr sz="2000">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Kalam"/>
                          <a:ea typeface="Kalam"/>
                          <a:cs typeface="Kalam"/>
                          <a:sym typeface="Kalam"/>
                        </a:rPr>
                        <a:t>69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Kalam"/>
                          <a:ea typeface="Kalam"/>
                          <a:cs typeface="Kalam"/>
                          <a:sym typeface="Kalam"/>
                        </a:rPr>
                        <a:t>69</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Kalam"/>
                          <a:ea typeface="Kalam"/>
                          <a:cs typeface="Kalam"/>
                          <a:sym typeface="Kalam"/>
                        </a:rPr>
                        <a:t>68</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Kalam"/>
                          <a:ea typeface="Kalam"/>
                          <a:cs typeface="Kalam"/>
                          <a:sym typeface="Kalam"/>
                        </a:rPr>
                        <a:t>66</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Kalam"/>
                          <a:ea typeface="Kalam"/>
                          <a:cs typeface="Kalam"/>
                          <a:sym typeface="Kalam"/>
                        </a:rPr>
                        <a:t>67</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Kalam"/>
                          <a:ea typeface="Kalam"/>
                          <a:cs typeface="Kalam"/>
                          <a:sym typeface="Kalam"/>
                        </a:rPr>
                        <a:t>65</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pic>
        <p:nvPicPr>
          <p:cNvPr id="1354" name="Google Shape;1354;p112"/>
          <p:cNvPicPr preferRelativeResize="0"/>
          <p:nvPr/>
        </p:nvPicPr>
        <p:blipFill>
          <a:blip r:embed="rId3">
            <a:alphaModFix/>
          </a:blip>
          <a:stretch>
            <a:fillRect/>
          </a:stretch>
        </p:blipFill>
        <p:spPr>
          <a:xfrm>
            <a:off x="5202641" y="2040525"/>
            <a:ext cx="2988774" cy="2775148"/>
          </a:xfrm>
          <a:prstGeom prst="rect">
            <a:avLst/>
          </a:prstGeom>
          <a:noFill/>
          <a:ln>
            <a:noFill/>
          </a:ln>
        </p:spPr>
      </p:pic>
      <p:sp>
        <p:nvSpPr>
          <p:cNvPr id="1355" name="Google Shape;1355;p112"/>
          <p:cNvSpPr txBox="1"/>
          <p:nvPr>
            <p:ph idx="1" type="body"/>
          </p:nvPr>
        </p:nvSpPr>
        <p:spPr>
          <a:xfrm>
            <a:off x="324000" y="759300"/>
            <a:ext cx="3066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3)</a:t>
            </a:r>
            <a:r>
              <a:rPr lang="en-GB">
                <a:latin typeface="Lexend"/>
                <a:ea typeface="Times New Roman"/>
                <a:cs typeface="Times New Roman"/>
                <a:sym typeface="Times New Roman"/>
              </a:rPr>
              <a:t> </a:t>
            </a:r>
            <a:endParaRPr sz="2000"/>
          </a:p>
        </p:txBody>
      </p:sp>
      <p:sp>
        <p:nvSpPr>
          <p:cNvPr id="1356" name="Google Shape;1356;p11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Recording and using data</a:t>
            </a:r>
            <a:endParaRPr/>
          </a:p>
        </p:txBody>
      </p:sp>
      <p:pic>
        <p:nvPicPr>
          <p:cNvPr id="1357" name="Google Shape;1357;p112"/>
          <p:cNvPicPr preferRelativeResize="0"/>
          <p:nvPr/>
        </p:nvPicPr>
        <p:blipFill>
          <a:blip r:embed="rId4">
            <a:alphaModFix/>
          </a:blip>
          <a:stretch>
            <a:fillRect/>
          </a:stretch>
        </p:blipFill>
        <p:spPr>
          <a:xfrm flipH="1">
            <a:off x="8198145" y="808300"/>
            <a:ext cx="598629" cy="1130325"/>
          </a:xfrm>
          <a:prstGeom prst="rect">
            <a:avLst/>
          </a:prstGeom>
          <a:noFill/>
          <a:ln>
            <a:noFill/>
          </a:ln>
        </p:spPr>
      </p:pic>
      <p:sp>
        <p:nvSpPr>
          <p:cNvPr id="1358" name="Google Shape;1358;p112"/>
          <p:cNvSpPr txBox="1"/>
          <p:nvPr>
            <p:ph idx="1" type="body"/>
          </p:nvPr>
        </p:nvSpPr>
        <p:spPr>
          <a:xfrm>
            <a:off x="324000" y="2073385"/>
            <a:ext cx="4615500" cy="645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rPr>
              <a:t>e) Isticmaal celceliska socda si aad u saadaaliso goorta Aisha laga yaabo inay jebiso xadka 60 ilbiriqsi.</a:t>
            </a:r>
            <a:r>
              <a:rPr lang="en-GB" sz="1800">
                <a:latin typeface="Lexend"/>
                <a:ea typeface="Times New Roman"/>
                <a:cs typeface="Times New Roman"/>
                <a:sym typeface="Times New Roman"/>
              </a:rPr>
              <a:t/>
            </a:r>
            <a:r>
              <a:rPr lang="en-GB" sz="1800">
                <a:latin typeface="Lexend"/>
              </a:rPr>
              <a:t/>
            </a:r>
            <a:endParaRPr sz="1800"/>
          </a:p>
        </p:txBody>
      </p:sp>
      <p:pic>
        <p:nvPicPr>
          <p:cNvPr id="1359" name="Google Shape;1359;p112"/>
          <p:cNvPicPr preferRelativeResize="0"/>
          <p:nvPr/>
        </p:nvPicPr>
        <p:blipFill>
          <a:blip r:embed="rId5">
            <a:alphaModFix/>
          </a:blip>
          <a:stretch>
            <a:fillRect/>
          </a:stretch>
        </p:blipFill>
        <p:spPr>
          <a:xfrm>
            <a:off x="5205816" y="2044175"/>
            <a:ext cx="2980234" cy="2775148"/>
          </a:xfrm>
          <a:prstGeom prst="rect">
            <a:avLst/>
          </a:prstGeom>
          <a:noFill/>
          <a:ln>
            <a:noFill/>
          </a:ln>
        </p:spPr>
      </p:pic>
      <p:sp>
        <p:nvSpPr>
          <p:cNvPr id="1360" name="Google Shape;1360;p112"/>
          <p:cNvSpPr txBox="1"/>
          <p:nvPr>
            <p:ph idx="4294967295" type="body"/>
          </p:nvPr>
        </p:nvSpPr>
        <p:spPr>
          <a:xfrm>
            <a:off x="8186919" y="4557793"/>
            <a:ext cx="381000" cy="213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ea typeface="Times New Roman"/>
                <a:cs typeface="Times New Roman"/>
                <a:sym typeface="Times New Roman"/>
              </a:rPr>
              <a:t>Wk</a:t>
            </a:r>
            <a:endParaRPr sz="1600">
              <a:latin typeface="Kalam"/>
              <a:ea typeface="Kalam"/>
              <a:cs typeface="Kalam"/>
              <a:sym typeface="Kalam"/>
            </a:endParaRPr>
          </a:p>
        </p:txBody>
      </p:sp>
      <p:sp>
        <p:nvSpPr>
          <p:cNvPr id="1361" name="Google Shape;1361;p112"/>
          <p:cNvSpPr txBox="1"/>
          <p:nvPr>
            <p:ph idx="4294967295" type="body"/>
          </p:nvPr>
        </p:nvSpPr>
        <p:spPr>
          <a:xfrm rot="-5400000">
            <a:off x="4625510" y="2988952"/>
            <a:ext cx="822900" cy="233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ea typeface="Times New Roman"/>
                <a:cs typeface="Times New Roman"/>
                <a:sym typeface="Times New Roman"/>
              </a:rPr>
              <a:t>Time (s)</a:t>
            </a:r>
            <a:endParaRPr sz="1600">
              <a:latin typeface="Kalam"/>
              <a:ea typeface="Kalam"/>
              <a:cs typeface="Kalam"/>
              <a:sym typeface="Kalam"/>
            </a:endParaRPr>
          </a:p>
        </p:txBody>
      </p:sp>
      <p:sp>
        <p:nvSpPr>
          <p:cNvPr id="1362" name="Google Shape;1362;p112"/>
          <p:cNvSpPr txBox="1"/>
          <p:nvPr>
            <p:ph idx="4294967295" type="body"/>
          </p:nvPr>
        </p:nvSpPr>
        <p:spPr>
          <a:xfrm>
            <a:off x="334275" y="3025100"/>
            <a:ext cx="4246800" cy="1532700"/>
          </a:xfrm>
          <a:prstGeom prst="rect">
            <a:avLst/>
          </a:prstGeom>
          <a:solidFill>
            <a:srgbClr val="F2EEFA"/>
          </a:solidFill>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You might have said, “Aisha’s three-point moving averages are improving by approximately half a second per week. If this trend continues she should break the 60 second barrier in another ten weeks.”</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6" name="Shape 1366"/>
        <p:cNvGrpSpPr/>
        <p:nvPr/>
      </p:nvGrpSpPr>
      <p:grpSpPr>
        <a:xfrm>
          <a:off x="0" y="0"/>
          <a:ext cx="0" cy="0"/>
          <a:chOff x="0" y="0"/>
          <a:chExt cx="0" cy="0"/>
        </a:xfrm>
      </p:grpSpPr>
      <p:sp>
        <p:nvSpPr>
          <p:cNvPr id="1367" name="Google Shape;1367;p113"/>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Recording and using data</a:t>
            </a:r>
            <a:endParaRPr/>
          </a:p>
        </p:txBody>
      </p:sp>
      <p:sp>
        <p:nvSpPr>
          <p:cNvPr id="1368" name="Google Shape;1368;p113"/>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Using data to plan </a:t>
            </a:r>
            <a:r>
              <a:rPr lang="en-GB">
                <a:latin typeface="Lexend"/>
              </a:rPr>
              <a:t>training sessions</a:t>
            </a:r>
            <a:endParaRPr/>
          </a:p>
        </p:txBody>
      </p:sp>
      <p:sp>
        <p:nvSpPr>
          <p:cNvPr id="1369" name="Google Shape;1369;p113"/>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Sports coaching</a:t>
            </a:r>
            <a:endParaRPr/>
          </a:p>
        </p:txBody>
      </p:sp>
      <p:pic>
        <p:nvPicPr>
          <p:cNvPr id="1370" name="Google Shape;1370;p113"/>
          <p:cNvPicPr preferRelativeResize="0"/>
          <p:nvPr/>
        </p:nvPicPr>
        <p:blipFill>
          <a:blip r:embed="rId3">
            <a:alphaModFix/>
          </a:blip>
          <a:stretch>
            <a:fillRect/>
          </a:stretch>
        </p:blipFill>
        <p:spPr>
          <a:xfrm>
            <a:off x="409337" y="2991758"/>
            <a:ext cx="450575" cy="4467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4" name="Shape 1374"/>
        <p:cNvGrpSpPr/>
        <p:nvPr/>
      </p:nvGrpSpPr>
      <p:grpSpPr>
        <a:xfrm>
          <a:off x="0" y="0"/>
          <a:ext cx="0" cy="0"/>
          <a:chOff x="0" y="0"/>
          <a:chExt cx="0" cy="0"/>
        </a:xfrm>
      </p:grpSpPr>
      <p:sp>
        <p:nvSpPr>
          <p:cNvPr id="1375" name="Google Shape;1375;p114"/>
          <p:cNvSpPr txBox="1"/>
          <p:nvPr>
            <p:ph idx="1" type="body"/>
          </p:nvPr>
        </p:nvSpPr>
        <p:spPr>
          <a:xfrm>
            <a:off x="324000" y="759300"/>
            <a:ext cx="8237700" cy="1007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Tababarayaasha ciyaaraha waxay isticmaalaan xog si ay u qorsheeyaan tababaro ku habboon baahida tababarka ee ciyaaryahanka.</a:t>
            </a:r>
            <a:r>
              <a:rPr lang="en-GB">
                <a:latin typeface="Lexend"/>
              </a:rPr>
              <a:t/>
            </a:r>
            <a:r>
              <a:rPr lang="en-GB">
                <a:latin typeface="Lexend"/>
              </a:rPr>
              <a:t/>
            </a:r>
            <a:r>
              <a:rPr lang="en-GB">
                <a:latin typeface="Lexend"/>
              </a:rPr>
              <a:t/>
            </a:r>
            <a:endParaRPr/>
          </a:p>
          <a:p>
            <a:pPr indent="0" lvl="0" marL="0" rtl="0" algn="l">
              <a:spcBef>
                <a:spcPts val="1000"/>
              </a:spcBef>
              <a:spcAft>
                <a:spcPts val="0"/>
              </a:spcAft>
              <a:buNone/>
              <a:defRPr/>
            </a:pPr>
            <a:r>
              <a:rPr lang="en-GB">
                <a:latin typeface="Lexend"/>
              </a:rPr>
              <a:t>Cilmi-baaris ayaa noo sheegtay in noocyada kala duwan ee ciyaaryahannada ay leeyihiin baahiyo tababar oo kala duwan, sidaas darteed waa inay si kala duwan u tababaraan.</a:t>
            </a:r>
            <a:r>
              <a:rPr lang="en-GB">
                <a:latin typeface="Lexend"/>
              </a:rPr>
              <a:t/>
            </a:r>
            <a:r>
              <a:rPr lang="en-GB">
                <a:latin typeface="Lexend"/>
              </a:rPr>
              <a:t/>
            </a:r>
            <a:r>
              <a:rPr lang="en-GB">
                <a:latin typeface="Lexend"/>
              </a:rPr>
              <a:t/>
            </a:r>
            <a:endParaRPr/>
          </a:p>
          <a:p>
            <a:pPr indent="0" lvl="0" marL="0" rtl="0" algn="l">
              <a:spcBef>
                <a:spcPts val="1000"/>
              </a:spcBef>
              <a:spcAft>
                <a:spcPts val="1000"/>
              </a:spcAft>
              <a:buNone/>
              <a:defRPr/>
            </a:pPr>
            <a:r>
              <a:rPr lang="en-GB">
                <a:latin typeface="Lexend"/>
              </a:rPr>
              <a:t>Qorshaha tababarku waa inuu buuxiyaa himilooyinka waxqabadka ee ciyaaryahanka.</a:t>
            </a:r>
            <a:r>
              <a:rPr lang="en-GB">
                <a:latin typeface="Lexend"/>
              </a:rPr>
              <a:t/>
            </a:r>
            <a:endParaRPr/>
          </a:p>
        </p:txBody>
      </p:sp>
      <p:sp>
        <p:nvSpPr>
          <p:cNvPr id="1376" name="Google Shape;1376;p11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Using data to plan </a:t>
            </a:r>
            <a:r>
              <a:rPr lang="en-GB">
                <a:latin typeface="Lexend"/>
              </a:rPr>
              <a:t>training sessions</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0" name="Shape 1380"/>
        <p:cNvGrpSpPr/>
        <p:nvPr/>
      </p:nvGrpSpPr>
      <p:grpSpPr>
        <a:xfrm>
          <a:off x="0" y="0"/>
          <a:ext cx="0" cy="0"/>
          <a:chOff x="0" y="0"/>
          <a:chExt cx="0" cy="0"/>
        </a:xfrm>
      </p:grpSpPr>
      <p:sp>
        <p:nvSpPr>
          <p:cNvPr id="1381" name="Google Shape;1381;p11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Using data to plan </a:t>
            </a:r>
            <a:r>
              <a:rPr lang="en-GB" sz="1100">
                <a:latin typeface="Lexend"/>
              </a:rPr>
              <a:t>training sessions</a:t>
            </a:r>
            <a:endParaRPr/>
          </a:p>
        </p:txBody>
      </p:sp>
      <p:graphicFrame>
        <p:nvGraphicFramePr>
          <p:cNvPr id="1382" name="Google Shape;1382;p115"/>
          <p:cNvGraphicFramePr/>
          <p:nvPr/>
        </p:nvGraphicFramePr>
        <p:xfrm>
          <a:off x="323988" y="813220"/>
          <a:ext cx="3000000" cy="3000000"/>
        </p:xfrm>
        <a:graphic>
          <a:graphicData uri="http://schemas.openxmlformats.org/drawingml/2006/table">
            <a:tbl>
              <a:tblPr>
                <a:noFill/>
                <a:tableStyleId>{ABE62C34-9E0C-442D-BE69-825E03138A50}</a:tableStyleId>
              </a:tblPr>
              <a:tblGrid>
                <a:gridCol w="1902100"/>
                <a:gridCol w="1014850"/>
                <a:gridCol w="1014850"/>
                <a:gridCol w="2275325"/>
                <a:gridCol w="2275325"/>
              </a:tblGrid>
              <a:tr h="424825">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Hadafka Tababarka (Training Goal)</a:t>
                      </a:r>
                      <a:endParaRPr sz="12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Qaybaha (Sets)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Ku celcelinta (Reps)</a:t>
                      </a:r>
                      <a:r>
                        <a:rPr lang="en-GB" sz="1300">
                          <a:solidFill>
                            <a:schemeClr val="dk1"/>
                          </a:solidFill>
                          <a:latin typeface="Lexend"/>
                          <a:ea typeface="Lexend"/>
                          <a:cs typeface="Lexend"/>
                          <a:sym typeface="Lexend"/>
                        </a:rPr>
                        <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Waqtiga Nasashada (Rest Period)</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Xoojinta (Intensity)</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Adkaysiga (Endurance)</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3 - 4</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&gt; 12</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Ilaa 30 ilbiriqsi (Up to 30 seconds)</a:t>
                      </a:r>
                      <a:r>
                        <a:rPr lang="en-GB" sz="1300">
                          <a:solidFill>
                            <a:schemeClr val="dk1"/>
                          </a:solidFill>
                          <a:latin typeface="Times New Roman"/>
                          <a:ea typeface="Times New Roman"/>
                          <a:cs typeface="Times New Roman"/>
                          <a:sym typeface="Times New Roman"/>
                        </a:rPr>
                        <a:t/>
                      </a:r>
                      <a:r>
                        <a:rPr lang="en-GB" sz="13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&lt; 67% ee 1RM</a:t>
                      </a:r>
                      <a:r>
                        <a:rPr lang="en-GB" sz="1400">
                          <a:solidFill>
                            <a:schemeClr val="dk1"/>
                          </a:solidFill>
                          <a:latin typeface="Times New Roman"/>
                          <a:ea typeface="Times New Roman"/>
                          <a:cs typeface="Times New Roman"/>
                          <a:sym typeface="Times New Roman"/>
                        </a:rPr>
                        <a:t/>
                      </a:r>
                      <a:r>
                        <a:rPr lang="en-GB" sz="1400">
                          <a:solidFill>
                            <a:schemeClr val="dk1"/>
                          </a:solidFill>
                          <a:latin typeface="Lexend"/>
                          <a:ea typeface="Lexend"/>
                          <a:cs typeface="Lexend"/>
                          <a:sym typeface="Lexend"/>
                        </a:rPr>
                        <a:t/>
                      </a:r>
                      <a:r>
                        <a:rPr lang="en-GB" sz="1400">
                          <a:solidFill>
                            <a:schemeClr val="dk1"/>
                          </a:solidFill>
                          <a:latin typeface="Times New Roman"/>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Jir-xumaan (Muscle leanness)</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3 - 6</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1400">
                          <a:solidFill>
                            <a:schemeClr val="dk1"/>
                          </a:solidFill>
                          <a:latin typeface="Times New Roman"/>
                          <a:ea typeface="Times New Roman"/>
                          <a:cs typeface="Times New Roman"/>
                          <a:sym typeface="Times New Roman"/>
                        </a:rPr>
                        <a:t>6</a:t>
                      </a:r>
                      <a:r>
                        <a:rPr lang="en-GB" sz="1400">
                          <a:solidFill>
                            <a:schemeClr val="dk1"/>
                          </a:solidFill>
                          <a:latin typeface="Times New Roman"/>
                          <a:ea typeface="Times New Roman"/>
                          <a:cs typeface="Times New Roman"/>
                          <a:sym typeface="Times New Roman"/>
                        </a:rPr>
                        <a:t> - 12</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1400">
                          <a:solidFill>
                            <a:schemeClr val="dk1"/>
                          </a:solidFill>
                          <a:latin typeface="Times New Roman"/>
                          <a:ea typeface="Times New Roman"/>
                          <a:cs typeface="Times New Roman"/>
                          <a:sym typeface="Times New Roman"/>
                        </a:rPr>
                        <a:t>30 ilaa 90 ilbiriqsi (30 to 90 seconds)</a:t>
                      </a:r>
                      <a:r>
                        <a:rPr lang="en-GB" sz="1400">
                          <a:solidFill>
                            <a:schemeClr val="dk1"/>
                          </a:solidFill>
                          <a:latin typeface="Lexend"/>
                          <a:ea typeface="Lexend"/>
                          <a:cs typeface="Lexend"/>
                          <a:sym typeface="Lexend"/>
                        </a:rPr>
                        <a:t/>
                      </a:r>
                      <a:r>
                        <a:rPr lang="en-GB" sz="1400">
                          <a:solidFill>
                            <a:schemeClr val="dk1"/>
                          </a:solidFill>
                          <a:latin typeface="Times New Roman"/>
                          <a:ea typeface="Times New Roman"/>
                          <a:cs typeface="Times New Roman"/>
                          <a:sym typeface="Times New Roman"/>
                        </a:rPr>
                        <a:t/>
                      </a:r>
                      <a:r>
                        <a:rPr lang="en-GB" sz="14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67 - 85% ee 1RM</a:t>
                      </a:r>
                      <a:r>
                        <a:rPr lang="en-GB" sz="1400">
                          <a:solidFill>
                            <a:schemeClr val="dk1"/>
                          </a:solidFill>
                          <a:latin typeface="Lexend"/>
                          <a:ea typeface="Lexend"/>
                          <a:cs typeface="Lexend"/>
                          <a:sym typeface="Lexend"/>
                        </a:rPr>
                        <a:t/>
                      </a:r>
                      <a:r>
                        <a:rPr lang="en-GB" sz="14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Xoogga Murqaha (Muscle strength)</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1400">
                          <a:solidFill>
                            <a:schemeClr val="dk1"/>
                          </a:solidFill>
                          <a:latin typeface="Times New Roman"/>
                          <a:ea typeface="Times New Roman"/>
                          <a:cs typeface="Times New Roman"/>
                          <a:sym typeface="Times New Roman"/>
                        </a:rPr>
                        <a:t>4</a:t>
                      </a:r>
                      <a:r>
                        <a:rPr lang="en-GB" sz="1400">
                          <a:solidFill>
                            <a:schemeClr val="dk1"/>
                          </a:solidFill>
                          <a:latin typeface="Times New Roman"/>
                          <a:ea typeface="Times New Roman"/>
                          <a:cs typeface="Times New Roman"/>
                          <a:sym typeface="Times New Roman"/>
                        </a:rPr>
                        <a:t> - 6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&lt;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1400">
                          <a:solidFill>
                            <a:schemeClr val="dk1"/>
                          </a:solidFill>
                          <a:latin typeface="Times New Roman"/>
                          <a:ea typeface="Times New Roman"/>
                          <a:cs typeface="Times New Roman"/>
                          <a:sym typeface="Times New Roman"/>
                        </a:rPr>
                        <a:t>2 ilaa 5 daqiiqo (2 to 5 minutes)</a:t>
                      </a:r>
                      <a:r>
                        <a:rPr lang="en-GB" sz="1400">
                          <a:solidFill>
                            <a:schemeClr val="dk1"/>
                          </a:solidFill>
                          <a:latin typeface="Lexend"/>
                          <a:ea typeface="Lexend"/>
                          <a:cs typeface="Lexend"/>
                          <a:sym typeface="Lexend"/>
                        </a:rPr>
                        <a:t/>
                      </a:r>
                      <a:r>
                        <a:rPr lang="en-GB" sz="1400">
                          <a:solidFill>
                            <a:schemeClr val="dk1"/>
                          </a:solidFill>
                          <a:latin typeface="Times New Roman"/>
                          <a:ea typeface="Times New Roman"/>
                          <a:cs typeface="Times New Roman"/>
                          <a:sym typeface="Times New Roman"/>
                        </a:rPr>
                        <a:t/>
                      </a:r>
                      <a:r>
                        <a:rPr lang="en-GB" sz="14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&gt; 85% ee 1RM</a:t>
                      </a:r>
                      <a:r>
                        <a:rPr lang="en-GB" sz="1400">
                          <a:solidFill>
                            <a:schemeClr val="dk1"/>
                          </a:solidFill>
                          <a:latin typeface="Times New Roman"/>
                          <a:ea typeface="Times New Roman"/>
                          <a:cs typeface="Times New Roman"/>
                          <a:sym typeface="Times New Roman"/>
                        </a:rPr>
                        <a:t/>
                      </a:r>
                      <a:r>
                        <a:rPr lang="en-GB" sz="1400">
                          <a:solidFill>
                            <a:schemeClr val="dk1"/>
                          </a:solidFill>
                          <a:latin typeface="Lexend"/>
                          <a:ea typeface="Lexend"/>
                          <a:cs typeface="Lexend"/>
                          <a:sym typeface="Lexend"/>
                        </a:rPr>
                        <a:t/>
                      </a:r>
                      <a:r>
                        <a:rPr lang="en-GB" sz="14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383" name="Google Shape;1383;p115"/>
          <p:cNvSpPr txBox="1"/>
          <p:nvPr>
            <p:ph idx="1" type="body"/>
          </p:nvPr>
        </p:nvSpPr>
        <p:spPr>
          <a:xfrm>
            <a:off x="324000" y="2588100"/>
            <a:ext cx="8237700" cy="44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Jadwalkani wuxuu kuu sheegayaa sida saddex nooc oo ciyaartoy ah ay tahay inay u tababaraan.</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7" name="Shape 1387"/>
        <p:cNvGrpSpPr/>
        <p:nvPr/>
      </p:nvGrpSpPr>
      <p:grpSpPr>
        <a:xfrm>
          <a:off x="0" y="0"/>
          <a:ext cx="0" cy="0"/>
          <a:chOff x="0" y="0"/>
          <a:chExt cx="0" cy="0"/>
        </a:xfrm>
      </p:grpSpPr>
      <p:sp>
        <p:nvSpPr>
          <p:cNvPr id="1388" name="Google Shape;1388;p11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xogta si loo qorsheeyo tababarka (Using data to plan training sessions)</a:t>
            </a:r>
            <a:r>
              <a:rPr lang="en-GB" sz="1100">
                <a:latin typeface="Lexend"/>
              </a:rPr>
              <a:t/>
            </a:r>
            <a:endParaRPr/>
          </a:p>
        </p:txBody>
      </p:sp>
      <p:graphicFrame>
        <p:nvGraphicFramePr>
          <p:cNvPr id="1389" name="Google Shape;1389;p116"/>
          <p:cNvGraphicFramePr/>
          <p:nvPr/>
        </p:nvGraphicFramePr>
        <p:xfrm>
          <a:off x="323988" y="813220"/>
          <a:ext cx="3000000" cy="3000000"/>
        </p:xfrm>
        <a:graphic>
          <a:graphicData uri="http://schemas.openxmlformats.org/drawingml/2006/table">
            <a:tbl>
              <a:tblPr>
                <a:noFill/>
                <a:tableStyleId>{ABE62C34-9E0C-442D-BE69-825E03138A50}</a:tableStyleId>
              </a:tblPr>
              <a:tblGrid>
                <a:gridCol w="1902100"/>
                <a:gridCol w="1014850"/>
                <a:gridCol w="1014850"/>
                <a:gridCol w="2275325"/>
                <a:gridCol w="2275325"/>
              </a:tblGrid>
              <a:tr h="424825">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Hadafka Tababarka (Training Goal)</a:t>
                      </a:r>
                      <a:endParaRPr sz="12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Qaybaha (Sets)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Ku celcelinta (Reps)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Waqtiga Nasashada (Rest Period)</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Xoojinta (Intensity)</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Adkaysiga (Endurance)</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3 - 4</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&gt; 12</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Ilaa 30 ilbiriqsi</a:t>
                      </a:r>
                      <a:r>
                        <a:rPr lang="en-GB" sz="1300">
                          <a:solidFill>
                            <a:schemeClr val="dk1"/>
                          </a:solidFill>
                          <a:latin typeface="Times New Roman"/>
                          <a:ea typeface="Times New Roman"/>
                          <a:cs typeface="Times New Roman"/>
                          <a:sym typeface="Times New Roman"/>
                        </a:rPr>
                        <a:t/>
                      </a:r>
                      <a:r>
                        <a:rPr lang="en-GB" sz="13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&lt; 67% of 1RM</a:t>
                      </a:r>
                      <a:r>
                        <a:rPr lang="en-GB" sz="1500">
                          <a:solidFill>
                            <a:schemeClr val="dk1"/>
                          </a:solidFill>
                          <a:latin typeface="Lexend"/>
                          <a:ea typeface="Lexend"/>
                          <a:cs typeface="Lexend"/>
                          <a:sym typeface="Lexend"/>
                        </a:rPr>
                        <a:t/>
                      </a:r>
                      <a:r>
                        <a:rPr lang="en-GB" sz="1500">
                          <a:solidFill>
                            <a:schemeClr val="dk1"/>
                          </a:solidFill>
                          <a:latin typeface="Times New Roman"/>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Jir-cad (Muscle leanness)</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3 - 6</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6 - 12</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30 ilaa 90 ilbiriqsi</a:t>
                      </a:r>
                      <a:r>
                        <a:rPr lang="en-GB" sz="1500">
                          <a:solidFill>
                            <a:schemeClr val="dk1"/>
                          </a:solidFill>
                          <a:latin typeface="Lexend"/>
                          <a:ea typeface="Lexend"/>
                          <a:cs typeface="Lexend"/>
                          <a:sym typeface="Lexend"/>
                        </a:rPr>
                        <a:t/>
                      </a:r>
                      <a:r>
                        <a:rPr lang="en-GB" sz="1500">
                          <a:solidFill>
                            <a:schemeClr val="dk1"/>
                          </a:solidFill>
                          <a:latin typeface="Times New Roman"/>
                          <a:ea typeface="Times New Roman"/>
                          <a:cs typeface="Times New Roman"/>
                          <a:sym typeface="Times New Roman"/>
                        </a:rPr>
                        <a:t/>
                      </a:r>
                      <a:r>
                        <a:rPr lang="en-GB" sz="15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67 - 85% of 1RM</a:t>
                      </a:r>
                      <a:r>
                        <a:rPr lang="en-GB" sz="1500">
                          <a:solidFill>
                            <a:schemeClr val="dk1"/>
                          </a:solidFill>
                          <a:latin typeface="Lexend"/>
                          <a:ea typeface="Lexend"/>
                          <a:cs typeface="Lexend"/>
                          <a:sym typeface="Lexend"/>
                        </a:rPr>
                        <a:t/>
                      </a:r>
                      <a:r>
                        <a:rPr lang="en-GB" sz="15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Xoogga murqaha (Muscle strength)</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4 - 6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&lt;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2 ilaa 5 daqiiqo</a:t>
                      </a:r>
                      <a:r>
                        <a:rPr lang="en-GB" sz="1500">
                          <a:solidFill>
                            <a:schemeClr val="dk1"/>
                          </a:solidFill>
                          <a:latin typeface="Lexend"/>
                          <a:ea typeface="Lexend"/>
                          <a:cs typeface="Lexend"/>
                          <a:sym typeface="Lexend"/>
                        </a:rPr>
                        <a:t/>
                      </a:r>
                      <a:r>
                        <a:rPr lang="en-GB" sz="1500">
                          <a:solidFill>
                            <a:schemeClr val="dk1"/>
                          </a:solidFill>
                          <a:latin typeface="Times New Roman"/>
                          <a:ea typeface="Times New Roman"/>
                          <a:cs typeface="Times New Roman"/>
                          <a:sym typeface="Times New Roman"/>
                        </a:rPr>
                        <a:t/>
                      </a:r>
                      <a:r>
                        <a:rPr lang="en-GB" sz="15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&gt; 85% of 1RM</a:t>
                      </a:r>
                      <a:r>
                        <a:rPr lang="en-GB" sz="1500">
                          <a:solidFill>
                            <a:schemeClr val="dk1"/>
                          </a:solidFill>
                          <a:latin typeface="Lexend"/>
                          <a:ea typeface="Lexend"/>
                          <a:cs typeface="Lexend"/>
                          <a:sym typeface="Lexend"/>
                        </a:rPr>
                        <a:t/>
                      </a:r>
                      <a:r>
                        <a:rPr lang="en-GB" sz="15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390" name="Google Shape;1390;p116"/>
          <p:cNvSpPr txBox="1"/>
          <p:nvPr>
            <p:ph idx="1" type="body"/>
          </p:nvPr>
        </p:nvSpPr>
        <p:spPr>
          <a:xfrm>
            <a:off x="324000" y="2575241"/>
            <a:ext cx="8237700" cy="7008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400">
                <a:latin typeface="Lexend"/>
              </a:rPr>
              <a:t>'Rep' waa soo gaabinta 'Repetition'; taas macneheedu waa hal jeer ku celinta jimicsiga. Tusaale, hal riixid (press-up) wuxuu noqon karaa hal 'Rep'</a:t>
            </a:r>
            <a:endParaRPr sz="2000"/>
          </a:p>
        </p:txBody>
      </p:sp>
      <p:sp>
        <p:nvSpPr>
          <p:cNvPr id="1391" name="Google Shape;1391;p116"/>
          <p:cNvSpPr/>
          <p:nvPr/>
        </p:nvSpPr>
        <p:spPr>
          <a:xfrm>
            <a:off x="3322025" y="844250"/>
            <a:ext cx="847800" cy="345900"/>
          </a:xfrm>
          <a:prstGeom prst="roundRect">
            <a:avLst>
              <a:gd fmla="val 16667" name="adj"/>
            </a:avLst>
          </a:pr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92" name="Google Shape;1392;p116"/>
          <p:cNvSpPr txBox="1"/>
          <p:nvPr>
            <p:ph idx="1" type="body"/>
          </p:nvPr>
        </p:nvSpPr>
        <p:spPr>
          <a:xfrm>
            <a:off x="324000" y="3337241"/>
            <a:ext cx="8237700" cy="7008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400">
                <a:latin typeface="Lexend"/>
              </a:rPr>
              <a:t>'Set' waa ururinta 'Reps'. Tusaale, toban riixid (press-ups) wuxuu noqon karaa hal 'Set'</a:t>
            </a:r>
            <a:r>
              <a:rPr lang="en-GB" sz="1400">
                <a:latin typeface="Lexend"/>
              </a:rPr>
              <a:t/>
            </a:r>
            <a:endParaRPr sz="2000"/>
          </a:p>
        </p:txBody>
      </p:sp>
      <p:sp>
        <p:nvSpPr>
          <p:cNvPr id="1393" name="Google Shape;1393;p116"/>
          <p:cNvSpPr/>
          <p:nvPr/>
        </p:nvSpPr>
        <p:spPr>
          <a:xfrm>
            <a:off x="2305708" y="844250"/>
            <a:ext cx="847800" cy="345900"/>
          </a:xfrm>
          <a:prstGeom prst="roundRect">
            <a:avLst>
              <a:gd fmla="val 16667" name="adj"/>
            </a:avLst>
          </a:pr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94" name="Google Shape;1394;p116"/>
          <p:cNvSpPr/>
          <p:nvPr/>
        </p:nvSpPr>
        <p:spPr>
          <a:xfrm>
            <a:off x="4401684" y="844250"/>
            <a:ext cx="1979700" cy="345900"/>
          </a:xfrm>
          <a:prstGeom prst="roundRect">
            <a:avLst>
              <a:gd fmla="val 16667" name="adj"/>
            </a:avLst>
          </a:pr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95" name="Google Shape;1395;p116"/>
          <p:cNvSpPr txBox="1"/>
          <p:nvPr>
            <p:ph idx="1" type="body"/>
          </p:nvPr>
        </p:nvSpPr>
        <p:spPr>
          <a:xfrm>
            <a:off x="324000" y="4112100"/>
            <a:ext cx="8237700" cy="2796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400">
                <a:latin typeface="Lexend"/>
              </a:rPr>
              <a:t>'Waqtiga Nasashada (Rest Period)' waa waqtiga lagu soo kabsanayo inta u dhaxaysa 'Sets'</a:t>
            </a:r>
            <a:r>
              <a:rPr lang="en-GB" sz="14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39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39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9" name="Shape 1399"/>
        <p:cNvGrpSpPr/>
        <p:nvPr/>
      </p:nvGrpSpPr>
      <p:grpSpPr>
        <a:xfrm>
          <a:off x="0" y="0"/>
          <a:ext cx="0" cy="0"/>
          <a:chOff x="0" y="0"/>
          <a:chExt cx="0" cy="0"/>
        </a:xfrm>
      </p:grpSpPr>
      <p:sp>
        <p:nvSpPr>
          <p:cNvPr id="1400" name="Google Shape;1400;p11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xogta si loo qorsheeyo jimicsiyada (training sessions)</a:t>
            </a:r>
            <a:r>
              <a:rPr lang="en-GB" sz="1100">
                <a:latin typeface="Lexend"/>
              </a:rPr>
              <a:t/>
            </a:r>
            <a:endParaRPr/>
          </a:p>
        </p:txBody>
      </p:sp>
      <p:graphicFrame>
        <p:nvGraphicFramePr>
          <p:cNvPr id="1401" name="Google Shape;1401;p117"/>
          <p:cNvGraphicFramePr/>
          <p:nvPr/>
        </p:nvGraphicFramePr>
        <p:xfrm>
          <a:off x="323988" y="813220"/>
          <a:ext cx="3000000" cy="3000000"/>
        </p:xfrm>
        <a:graphic>
          <a:graphicData uri="http://schemas.openxmlformats.org/drawingml/2006/table">
            <a:tbl>
              <a:tblPr>
                <a:noFill/>
                <a:tableStyleId>{ABE62C34-9E0C-442D-BE69-825E03138A50}</a:tableStyleId>
              </a:tblPr>
              <a:tblGrid>
                <a:gridCol w="1902100"/>
                <a:gridCol w="1014850"/>
                <a:gridCol w="1014850"/>
                <a:gridCol w="2275325"/>
                <a:gridCol w="2275325"/>
              </a:tblGrid>
              <a:tr h="424825">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Hadafka Jimicsiga (Training Goal)</a:t>
                      </a:r>
                      <a:endParaRPr sz="12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Sets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Reps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Waqtiga Nasashada (Rest Period)</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Xoogga (Intensity)</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Adkaysiga (Endurance)</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3 - 4</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&gt; 12</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Ilaa 30 ilbiriqsi</a:t>
                      </a:r>
                      <a:r>
                        <a:rPr lang="en-GB" sz="1300">
                          <a:solidFill>
                            <a:schemeClr val="dk1"/>
                          </a:solidFill>
                          <a:latin typeface="Times New Roman"/>
                          <a:ea typeface="Times New Roman"/>
                          <a:cs typeface="Times New Roman"/>
                          <a:sym typeface="Times New Roman"/>
                        </a:rPr>
                        <a:t/>
                      </a:r>
                      <a:r>
                        <a:rPr lang="en-GB" sz="13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&lt; 67% of 1RM</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Jir-cad (Muscle leanness)</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3 - 6</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6 - 12</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30 ilaa 90 ilbiriqsi</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r>
                        <a:rPr lang="en-GB" sz="18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67 - 85% of 1RM</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Xoogga murqaha (Muscle strength)</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4 - 6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&lt;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2 ilaa 5 daqiiqo</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r>
                        <a:rPr lang="en-GB" sz="18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&gt; 85% of 1RM</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402" name="Google Shape;1402;p117"/>
          <p:cNvSpPr txBox="1"/>
          <p:nvPr>
            <p:ph idx="1" type="body"/>
          </p:nvPr>
        </p:nvSpPr>
        <p:spPr>
          <a:xfrm>
            <a:off x="324000" y="2575245"/>
            <a:ext cx="8237700" cy="3459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800">
                <a:latin typeface="Lexend"/>
              </a:rPr>
              <a:t>‘Xoojin (Intensity)’ waa sida uu jidhku u shaqeeyo inta lagu jiro jimicsi</a:t>
            </a:r>
            <a:endParaRPr sz="2000"/>
          </a:p>
        </p:txBody>
      </p:sp>
      <p:sp>
        <p:nvSpPr>
          <p:cNvPr id="1403" name="Google Shape;1403;p117"/>
          <p:cNvSpPr/>
          <p:nvPr/>
        </p:nvSpPr>
        <p:spPr>
          <a:xfrm>
            <a:off x="6674825" y="844250"/>
            <a:ext cx="1979700" cy="345900"/>
          </a:xfrm>
          <a:prstGeom prst="roundRect">
            <a:avLst>
              <a:gd fmla="val 16667" name="adj"/>
            </a:avLst>
          </a:pr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04" name="Google Shape;1404;p117"/>
          <p:cNvSpPr txBox="1"/>
          <p:nvPr>
            <p:ph idx="1" type="body"/>
          </p:nvPr>
        </p:nvSpPr>
        <p:spPr>
          <a:xfrm>
            <a:off x="324000" y="3032450"/>
            <a:ext cx="8482500" cy="6135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800">
                <a:latin typeface="Lexend"/>
              </a:rPr>
              <a:t>‘1RM’ waa soo gaabinta ‘One Rep Max’, taas oo ah ugu badnaan la gaari karo hal ku celin (repetition) oo jimicsi ah oo uu sameeyo ciyaartoy</a:t>
            </a:r>
            <a:r>
              <a:rPr lang="en-GB" sz="1800">
                <a:latin typeface="Lexend"/>
                <a:ea typeface="Times New Roman"/>
                <a:cs typeface="Times New Roman"/>
                <a:sym typeface="Times New Roman"/>
              </a:rPr>
              <a:t/>
            </a:r>
            <a:r>
              <a:rPr lang="en-GB" sz="1800">
                <a:latin typeface="Lexend"/>
              </a:rPr>
              <a:t/>
            </a:r>
            <a:r>
              <a:rPr lang="en-GB" sz="1800">
                <a:latin typeface="Lexend"/>
              </a:rPr>
              <a:t/>
            </a:r>
            <a:endParaRPr sz="2000"/>
          </a:p>
        </p:txBody>
      </p:sp>
      <p:grpSp>
        <p:nvGrpSpPr>
          <p:cNvPr id="1405" name="Google Shape;1405;p117"/>
          <p:cNvGrpSpPr/>
          <p:nvPr/>
        </p:nvGrpSpPr>
        <p:grpSpPr>
          <a:xfrm>
            <a:off x="7885925" y="1275734"/>
            <a:ext cx="753680" cy="1094773"/>
            <a:chOff x="7885925" y="1275734"/>
            <a:chExt cx="753680" cy="1094773"/>
          </a:xfrm>
        </p:grpSpPr>
        <p:sp>
          <p:nvSpPr>
            <p:cNvPr id="1406" name="Google Shape;1406;p117"/>
            <p:cNvSpPr/>
            <p:nvPr/>
          </p:nvSpPr>
          <p:spPr>
            <a:xfrm>
              <a:off x="7885925" y="1275734"/>
              <a:ext cx="627000" cy="322800"/>
            </a:xfrm>
            <a:prstGeom prst="roundRect">
              <a:avLst>
                <a:gd fmla="val 16667" name="adj"/>
              </a:avLst>
            </a:pr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07" name="Google Shape;1407;p117"/>
            <p:cNvSpPr/>
            <p:nvPr/>
          </p:nvSpPr>
          <p:spPr>
            <a:xfrm>
              <a:off x="8012605" y="1669258"/>
              <a:ext cx="627000" cy="322800"/>
            </a:xfrm>
            <a:prstGeom prst="roundRect">
              <a:avLst>
                <a:gd fmla="val 16667" name="adj"/>
              </a:avLst>
            </a:pr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08" name="Google Shape;1408;p117"/>
            <p:cNvSpPr/>
            <p:nvPr/>
          </p:nvSpPr>
          <p:spPr>
            <a:xfrm>
              <a:off x="7894974" y="2047707"/>
              <a:ext cx="627000" cy="322800"/>
            </a:xfrm>
            <a:prstGeom prst="roundRect">
              <a:avLst>
                <a:gd fmla="val 16667" name="adj"/>
              </a:avLst>
            </a:pr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0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40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2" name="Shape 1412"/>
        <p:cNvGrpSpPr/>
        <p:nvPr/>
      </p:nvGrpSpPr>
      <p:grpSpPr>
        <a:xfrm>
          <a:off x="0" y="0"/>
          <a:ext cx="0" cy="0"/>
          <a:chOff x="0" y="0"/>
          <a:chExt cx="0" cy="0"/>
        </a:xfrm>
      </p:grpSpPr>
      <p:sp>
        <p:nvSpPr>
          <p:cNvPr id="1413" name="Google Shape;1413;p11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xogta si loo qorsheeyo tababbarrada (training sessions)</a:t>
            </a:r>
            <a:r>
              <a:rPr lang="en-GB" sz="1100">
                <a:latin typeface="Lexend"/>
              </a:rPr>
              <a:t/>
            </a:r>
            <a:endParaRPr/>
          </a:p>
        </p:txBody>
      </p:sp>
      <p:graphicFrame>
        <p:nvGraphicFramePr>
          <p:cNvPr id="1414" name="Google Shape;1414;p118"/>
          <p:cNvGraphicFramePr/>
          <p:nvPr/>
        </p:nvGraphicFramePr>
        <p:xfrm>
          <a:off x="323988" y="813220"/>
          <a:ext cx="3000000" cy="3000000"/>
        </p:xfrm>
        <a:graphic>
          <a:graphicData uri="http://schemas.openxmlformats.org/drawingml/2006/table">
            <a:tbl>
              <a:tblPr>
                <a:noFill/>
                <a:tableStyleId>{ABE62C34-9E0C-442D-BE69-825E03138A50}</a:tableStyleId>
              </a:tblPr>
              <a:tblGrid>
                <a:gridCol w="1902100"/>
                <a:gridCol w="1014850"/>
                <a:gridCol w="1014850"/>
                <a:gridCol w="2275325"/>
                <a:gridCol w="2275325"/>
              </a:tblGrid>
              <a:tr h="424825">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Hadafka tababarka (Training Goal)</a:t>
                      </a:r>
                      <a:endParaRPr sz="12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Qaybaha (Sets)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Ku celiska (Reps)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Waqtiga nasashada (Rest Period)</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Xoojin (Intensity)</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Adkaysi (Endurance)</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3 - 4</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&gt; 12</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Ilaa 30 ilbiriqsi</a:t>
                      </a:r>
                      <a:r>
                        <a:rPr lang="en-GB" sz="1300">
                          <a:solidFill>
                            <a:schemeClr val="dk1"/>
                          </a:solidFill>
                          <a:latin typeface="Times New Roman"/>
                          <a:ea typeface="Times New Roman"/>
                          <a:cs typeface="Times New Roman"/>
                          <a:sym typeface="Times New Roman"/>
                        </a:rPr>
                        <a:t/>
                      </a:r>
                      <a:r>
                        <a:rPr lang="en-GB" sz="13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&lt; 67% of 1RM</a:t>
                      </a:r>
                      <a:r>
                        <a:rPr lang="en-GB" sz="1400">
                          <a:solidFill>
                            <a:schemeClr val="dk1"/>
                          </a:solidFill>
                          <a:latin typeface="Lexend"/>
                          <a:ea typeface="Lexend"/>
                          <a:cs typeface="Lexend"/>
                          <a:sym typeface="Lexend"/>
                        </a:rPr>
                        <a:t/>
                      </a:r>
                      <a:r>
                        <a:rPr lang="en-GB" sz="1400">
                          <a:solidFill>
                            <a:schemeClr val="dk1"/>
                          </a:solidFill>
                          <a:latin typeface="Times New Roman"/>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Jilicsanaanta murqaha (Muscle leanness)</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3 - 6</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6 - 12</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30 ilaa 90 ilbiriqsi</a:t>
                      </a:r>
                      <a:r>
                        <a:rPr lang="en-GB" sz="1400">
                          <a:solidFill>
                            <a:schemeClr val="dk1"/>
                          </a:solidFill>
                          <a:latin typeface="Lexend"/>
                          <a:ea typeface="Lexend"/>
                          <a:cs typeface="Lexend"/>
                          <a:sym typeface="Lexend"/>
                        </a:rPr>
                        <a:t/>
                      </a:r>
                      <a:r>
                        <a:rPr lang="en-GB" sz="1400">
                          <a:solidFill>
                            <a:schemeClr val="dk1"/>
                          </a:solidFill>
                          <a:latin typeface="Times New Roman"/>
                          <a:ea typeface="Times New Roman"/>
                          <a:cs typeface="Times New Roman"/>
                          <a:sym typeface="Times New Roman"/>
                        </a:rPr>
                        <a:t/>
                      </a:r>
                      <a:r>
                        <a:rPr lang="en-GB" sz="14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67 - 85% of 1RM</a:t>
                      </a:r>
                      <a:r>
                        <a:rPr lang="en-GB" sz="1400">
                          <a:solidFill>
                            <a:schemeClr val="dk1"/>
                          </a:solidFill>
                          <a:latin typeface="Lexend"/>
                          <a:ea typeface="Lexend"/>
                          <a:cs typeface="Lexend"/>
                          <a:sym typeface="Lexend"/>
                        </a:rPr>
                        <a:t/>
                      </a:r>
                      <a:r>
                        <a:rPr lang="en-GB" sz="14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Xoogga murqaha (Muscle strength)</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4 - 6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&lt;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2 ilaa 5 daqiiqo</a:t>
                      </a:r>
                      <a:r>
                        <a:rPr lang="en-GB" sz="1400">
                          <a:solidFill>
                            <a:schemeClr val="dk1"/>
                          </a:solidFill>
                          <a:latin typeface="Lexend"/>
                          <a:ea typeface="Lexend"/>
                          <a:cs typeface="Lexend"/>
                          <a:sym typeface="Lexend"/>
                        </a:rPr>
                        <a:t/>
                      </a:r>
                      <a:r>
                        <a:rPr lang="en-GB" sz="1400">
                          <a:solidFill>
                            <a:schemeClr val="dk1"/>
                          </a:solidFill>
                          <a:latin typeface="Times New Roman"/>
                          <a:ea typeface="Times New Roman"/>
                          <a:cs typeface="Times New Roman"/>
                          <a:sym typeface="Times New Roman"/>
                        </a:rPr>
                        <a:t/>
                      </a:r>
                      <a:r>
                        <a:rPr lang="en-GB" sz="14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&gt; 85% of 1RM</a:t>
                      </a:r>
                      <a:r>
                        <a:rPr lang="en-GB" sz="1400">
                          <a:solidFill>
                            <a:schemeClr val="dk1"/>
                          </a:solidFill>
                          <a:latin typeface="Lexend"/>
                          <a:ea typeface="Lexend"/>
                          <a:cs typeface="Lexend"/>
                          <a:sym typeface="Lexend"/>
                        </a:rPr>
                        <a:t/>
                      </a:r>
                      <a:r>
                        <a:rPr lang="en-GB" sz="14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415" name="Google Shape;1415;p118"/>
          <p:cNvSpPr txBox="1"/>
          <p:nvPr>
            <p:ph idx="1" type="body"/>
          </p:nvPr>
        </p:nvSpPr>
        <p:spPr>
          <a:xfrm>
            <a:off x="324000" y="2575245"/>
            <a:ext cx="8237700" cy="3459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400">
                <a:latin typeface="Lexend"/>
              </a:rPr>
              <a:t>Ciyaartoyda orodka dheer waxaa laga yaabaa inay yeeshaan hadaf tababar oo ah ‘Adkaysi (Endurance)’</a:t>
            </a:r>
            <a:r>
              <a:rPr lang="en-GB" sz="1400">
                <a:latin typeface="Lexend"/>
              </a:rPr>
              <a:t/>
            </a:r>
            <a:r>
              <a:rPr lang="en-GB" sz="1400">
                <a:latin typeface="Lexend"/>
              </a:rPr>
              <a:t/>
            </a:r>
            <a:r>
              <a:rPr lang="en-GB" sz="1400">
                <a:latin typeface="Lexend"/>
              </a:rPr>
              <a:t/>
            </a:r>
            <a:endParaRPr sz="2000"/>
          </a:p>
        </p:txBody>
      </p:sp>
      <p:sp>
        <p:nvSpPr>
          <p:cNvPr id="1416" name="Google Shape;1416;p118"/>
          <p:cNvSpPr/>
          <p:nvPr/>
        </p:nvSpPr>
        <p:spPr>
          <a:xfrm>
            <a:off x="389275" y="1262875"/>
            <a:ext cx="8341500" cy="336000"/>
          </a:xfrm>
          <a:prstGeom prst="roundRect">
            <a:avLst>
              <a:gd fmla="val 16667" name="adj"/>
            </a:avLst>
          </a:pr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17" name="Google Shape;1417;p118"/>
          <p:cNvSpPr/>
          <p:nvPr/>
        </p:nvSpPr>
        <p:spPr>
          <a:xfrm>
            <a:off x="389275" y="1656396"/>
            <a:ext cx="8341500" cy="336000"/>
          </a:xfrm>
          <a:prstGeom prst="roundRect">
            <a:avLst>
              <a:gd fmla="val 16667" name="adj"/>
            </a:avLst>
          </a:pr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18" name="Google Shape;1418;p118"/>
          <p:cNvSpPr/>
          <p:nvPr/>
        </p:nvSpPr>
        <p:spPr>
          <a:xfrm>
            <a:off x="389275" y="2050255"/>
            <a:ext cx="8341500" cy="336000"/>
          </a:xfrm>
          <a:prstGeom prst="roundRect">
            <a:avLst>
              <a:gd fmla="val 16667" name="adj"/>
            </a:avLst>
          </a:pr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19" name="Google Shape;1419;p118"/>
          <p:cNvSpPr txBox="1"/>
          <p:nvPr>
            <p:ph idx="1" type="body"/>
          </p:nvPr>
        </p:nvSpPr>
        <p:spPr>
          <a:xfrm>
            <a:off x="324000" y="3337245"/>
            <a:ext cx="8237700" cy="3459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400">
                <a:latin typeface="Lexend"/>
              </a:rPr>
              <a:t>Ciyaartoyga 'decathlete' wuxuu u tababbaran karaa 'Murqo-xeefnimo (Muscle leanness)' sababtoo ah wuxuu u baahan yahay inuu qabto caqabado kala duwan oo ciyaaraha ah.</a:t>
            </a:r>
            <a:r>
              <a:rPr lang="en-GB" sz="1400">
                <a:latin typeface="Lexend"/>
              </a:rPr>
              <a:t/>
            </a:r>
            <a:r>
              <a:rPr lang="en-GB" sz="1400">
                <a:latin typeface="Lexend"/>
              </a:rPr>
              <a:t/>
            </a:r>
            <a:endParaRPr sz="2000"/>
          </a:p>
        </p:txBody>
      </p:sp>
      <p:sp>
        <p:nvSpPr>
          <p:cNvPr id="1420" name="Google Shape;1420;p118"/>
          <p:cNvSpPr txBox="1"/>
          <p:nvPr>
            <p:ph idx="1" type="body"/>
          </p:nvPr>
        </p:nvSpPr>
        <p:spPr>
          <a:xfrm>
            <a:off x="324000" y="4124963"/>
            <a:ext cx="8237700" cy="3459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400">
                <a:latin typeface="Lexend"/>
              </a:rPr>
              <a:t>Ciyaartoyga miisaan qaadista wuxuu u tababbaran karaa 'Xoogga Murqaha (Muscle strength)'.</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19"/>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41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2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41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4" name="Shape 1424"/>
        <p:cNvGrpSpPr/>
        <p:nvPr/>
      </p:nvGrpSpPr>
      <p:grpSpPr>
        <a:xfrm>
          <a:off x="0" y="0"/>
          <a:ext cx="0" cy="0"/>
          <a:chOff x="0" y="0"/>
          <a:chExt cx="0" cy="0"/>
        </a:xfrm>
      </p:grpSpPr>
      <p:sp>
        <p:nvSpPr>
          <p:cNvPr id="1425" name="Google Shape;1425;p119"/>
          <p:cNvSpPr txBox="1"/>
          <p:nvPr>
            <p:ph idx="1" type="body"/>
          </p:nvPr>
        </p:nvSpPr>
        <p:spPr>
          <a:xfrm>
            <a:off x="324000" y="2639550"/>
            <a:ext cx="8694900" cy="1744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Qofka leh yoolka tababarka 'xoogga murqaha (muscle strength)' wuxuu caadi ahaan sameeyaa tiro yar oo 'reps' ah.</a:t>
            </a:r>
            <a:r>
              <a:rPr lang="en-GB" sz="1100">
                <a:latin typeface="Kalam"/>
                <a:ea typeface="Kalam"/>
                <a:cs typeface="Kalam"/>
                <a:sym typeface="Kalam"/>
              </a:rPr>
              <a:t/>
            </a:r>
            <a:r>
              <a:rPr lang="en-GB" sz="1400">
                <a:latin typeface="Lexend"/>
              </a:rPr>
              <a:t/>
            </a:r>
            <a:endParaRPr sz="2000"/>
          </a:p>
          <a:p>
            <a:pPr indent="0" lvl="0" marL="0" rtl="0" algn="l">
              <a:spcBef>
                <a:spcPts val="0"/>
              </a:spcBef>
              <a:spcAft>
                <a:spcPts val="0"/>
              </a:spcAft>
              <a:buClr>
                <a:schemeClr val="dk1"/>
              </a:buClr>
              <a:buSzPts val="1100"/>
              <a:buFont typeface="Arial"/>
              <a:buNone/>
            </a:pPr>
            <a:r>
              <a:rPr lang="en-GB" sz="1400">
                <a:latin typeface="Lexend"/>
              </a:rPr>
              <a:t>Qofka leh yoolka tababarka __________ wuxuu caadi ahaan sameeyaa tiro yar oo 'sets' ah.</a:t>
            </a:r>
            <a:endParaRPr sz="2000"/>
          </a:p>
          <a:p>
            <a:pPr indent="0" lvl="0" marL="0" rtl="0" algn="l">
              <a:spcBef>
                <a:spcPts val="0"/>
              </a:spcBef>
              <a:spcAft>
                <a:spcPts val="0"/>
              </a:spcAft>
              <a:buNone/>
            </a:pPr>
            <a:r>
              <a:rPr lang="en-GB" sz="1400">
                <a:latin typeface="Lexend"/>
              </a:rPr>
              <a:t>Qofka ku tababbaran 70% ee 1RM wuxuu u tababbarayaa ___________.</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r>
              <a:rPr lang="en-GB" sz="1400">
                <a:latin typeface="Lexend"/>
              </a:rPr>
              <a:t/>
            </a:r>
            <a:endParaRPr/>
          </a:p>
        </p:txBody>
      </p:sp>
      <p:sp>
        <p:nvSpPr>
          <p:cNvPr id="1426" name="Google Shape;1426;p11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xogta si loo qorsheeyo fasalada tababarka</a:t>
            </a:r>
            <a:r>
              <a:rPr lang="en-GB" sz="1100">
                <a:latin typeface="Lexend"/>
              </a:rPr>
              <a:t/>
            </a:r>
            <a:endParaRPr/>
          </a:p>
        </p:txBody>
      </p:sp>
      <p:graphicFrame>
        <p:nvGraphicFramePr>
          <p:cNvPr id="1427" name="Google Shape;1427;p119"/>
          <p:cNvGraphicFramePr/>
          <p:nvPr/>
        </p:nvGraphicFramePr>
        <p:xfrm>
          <a:off x="323988" y="813220"/>
          <a:ext cx="3000000" cy="3000000"/>
        </p:xfrm>
        <a:graphic>
          <a:graphicData uri="http://schemas.openxmlformats.org/drawingml/2006/table">
            <a:tbl>
              <a:tblPr>
                <a:noFill/>
                <a:tableStyleId>{ABE62C34-9E0C-442D-BE69-825E03138A50}</a:tableStyleId>
              </a:tblPr>
              <a:tblGrid>
                <a:gridCol w="1902100"/>
                <a:gridCol w="1014850"/>
                <a:gridCol w="1014850"/>
                <a:gridCol w="2275325"/>
                <a:gridCol w="2275325"/>
              </a:tblGrid>
              <a:tr h="424825">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Yoolka Tababarka (Training Goal)</a:t>
                      </a:r>
                      <a:endParaRPr sz="12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Sets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Reps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Waqtiga Nasashada (Rest Period)</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Xoojinta (Intensity)</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Adkaysiga (Endurance)</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3 - 4</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&gt; 12</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Ilaa 30 ilbiriqsi</a:t>
                      </a:r>
                      <a:r>
                        <a:rPr lang="en-GB" sz="1300">
                          <a:solidFill>
                            <a:schemeClr val="dk1"/>
                          </a:solidFill>
                          <a:latin typeface="Times New Roman"/>
                          <a:ea typeface="Times New Roman"/>
                          <a:cs typeface="Times New Roman"/>
                          <a:sym typeface="Times New Roman"/>
                        </a:rPr>
                        <a:t/>
                      </a:r>
                      <a:r>
                        <a:rPr lang="en-GB" sz="13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&lt; 67% ee 1RM</a:t>
                      </a:r>
                      <a:r>
                        <a:rPr lang="en-GB" sz="1500">
                          <a:solidFill>
                            <a:schemeClr val="dk1"/>
                          </a:solidFill>
                          <a:latin typeface="Lexend"/>
                          <a:ea typeface="Lexend"/>
                          <a:cs typeface="Lexend"/>
                          <a:sym typeface="Lexend"/>
                        </a:rPr>
                        <a:t/>
                      </a:r>
                      <a:r>
                        <a:rPr lang="en-GB" sz="1500">
                          <a:solidFill>
                            <a:schemeClr val="dk1"/>
                          </a:solidFill>
                          <a:latin typeface="Times New Roman"/>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Murqo-xeefnimo (Muscle leanness)</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3 - 6</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6 - 12</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30 ilaa 90 ilbiriqsi</a:t>
                      </a:r>
                      <a:r>
                        <a:rPr lang="en-GB" sz="1500">
                          <a:solidFill>
                            <a:schemeClr val="dk1"/>
                          </a:solidFill>
                          <a:latin typeface="Lexend"/>
                          <a:ea typeface="Lexend"/>
                          <a:cs typeface="Lexend"/>
                          <a:sym typeface="Lexend"/>
                        </a:rPr>
                        <a:t/>
                      </a:r>
                      <a:r>
                        <a:rPr lang="en-GB" sz="1500">
                          <a:solidFill>
                            <a:schemeClr val="dk1"/>
                          </a:solidFill>
                          <a:latin typeface="Times New Roman"/>
                          <a:ea typeface="Times New Roman"/>
                          <a:cs typeface="Times New Roman"/>
                          <a:sym typeface="Times New Roman"/>
                        </a:rPr>
                        <a:t/>
                      </a:r>
                      <a:r>
                        <a:rPr lang="en-GB" sz="15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67 - 85% ee 1RM</a:t>
                      </a:r>
                      <a:r>
                        <a:rPr lang="en-GB" sz="1500">
                          <a:solidFill>
                            <a:schemeClr val="dk1"/>
                          </a:solidFill>
                          <a:latin typeface="Lexend"/>
                          <a:ea typeface="Lexend"/>
                          <a:cs typeface="Lexend"/>
                          <a:sym typeface="Lexend"/>
                        </a:rPr>
                        <a:t/>
                      </a:r>
                      <a:r>
                        <a:rPr lang="en-GB" sz="15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Xoogga Murqaha (Muscle strength)</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4 - 6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&lt;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2 ilaa 5 daqiiqo</a:t>
                      </a:r>
                      <a:r>
                        <a:rPr lang="en-GB" sz="1500">
                          <a:solidFill>
                            <a:schemeClr val="dk1"/>
                          </a:solidFill>
                          <a:latin typeface="Lexend"/>
                          <a:ea typeface="Lexend"/>
                          <a:cs typeface="Lexend"/>
                          <a:sym typeface="Lexend"/>
                        </a:rPr>
                        <a:t/>
                      </a:r>
                      <a:r>
                        <a:rPr lang="en-GB" sz="1500">
                          <a:solidFill>
                            <a:schemeClr val="dk1"/>
                          </a:solidFill>
                          <a:latin typeface="Times New Roman"/>
                          <a:ea typeface="Times New Roman"/>
                          <a:cs typeface="Times New Roman"/>
                          <a:sym typeface="Times New Roman"/>
                        </a:rPr>
                        <a:t/>
                      </a:r>
                      <a:r>
                        <a:rPr lang="en-GB" sz="15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&gt; 85% ee 1RM</a:t>
                      </a:r>
                      <a:r>
                        <a:rPr lang="en-GB" sz="1500">
                          <a:solidFill>
                            <a:schemeClr val="dk1"/>
                          </a:solidFill>
                          <a:latin typeface="Lexend"/>
                          <a:ea typeface="Lexend"/>
                          <a:cs typeface="Lexend"/>
                          <a:sym typeface="Lexend"/>
                        </a:rPr>
                        <a:t/>
                      </a:r>
                      <a:r>
                        <a:rPr lang="en-GB" sz="15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428" name="Google Shape;1428;p119"/>
          <p:cNvSpPr txBox="1"/>
          <p:nvPr>
            <p:ph idx="1" type="body"/>
          </p:nvPr>
        </p:nvSpPr>
        <p:spPr>
          <a:xfrm>
            <a:off x="324000" y="2648925"/>
            <a:ext cx="8694900" cy="1744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Qofka leh yoolka tababarka ____________ wuxuu caadi ahaan sameeyaa tiro yar oo 'reps' ah.</a:t>
            </a:r>
            <a:r>
              <a:rPr lang="en-GB" sz="1400">
                <a:latin typeface="Lexend"/>
              </a:rPr>
              <a:t/>
            </a:r>
            <a:endParaRPr sz="2000"/>
          </a:p>
          <a:p>
            <a:pPr indent="0" lvl="0" marL="0" rtl="0" algn="l">
              <a:spcBef>
                <a:spcPts val="0"/>
              </a:spcBef>
              <a:spcAft>
                <a:spcPts val="0"/>
              </a:spcAft>
              <a:buClr>
                <a:schemeClr val="dk1"/>
              </a:buClr>
              <a:buSzPts val="1100"/>
              <a:buFont typeface="Arial"/>
              <a:buNone/>
            </a:pPr>
            <a:r>
              <a:rPr lang="en-GB" sz="1400">
                <a:latin typeface="Lexend"/>
              </a:rPr>
              <a:t>Qofka leh yoolka tababarka __________ wuxuu caadi ahaan sameeyaa tiro yar oo 'sets' ah.</a:t>
            </a:r>
            <a:endParaRPr sz="2000"/>
          </a:p>
          <a:p>
            <a:pPr indent="0" lvl="0" marL="0" rtl="0" algn="l">
              <a:spcBef>
                <a:spcPts val="0"/>
              </a:spcBef>
              <a:spcAft>
                <a:spcPts val="0"/>
              </a:spcAft>
              <a:buNone/>
            </a:pPr>
            <a:r>
              <a:rPr lang="en-GB" sz="1400">
                <a:latin typeface="Lexend"/>
              </a:rPr>
              <a:t>Qof ku tababbaraya 70% ee 1RM wuxuu ku tababbarayaa ___________.</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r>
              <a:rPr lang="en-GB" sz="1400">
                <a:latin typeface="Lexend"/>
              </a:rPr>
              <a:t/>
            </a:r>
            <a:endParaRPr/>
          </a:p>
        </p:txBody>
      </p:sp>
      <p:sp>
        <p:nvSpPr>
          <p:cNvPr id="1429" name="Google Shape;1429;p119"/>
          <p:cNvSpPr txBox="1"/>
          <p:nvPr>
            <p:ph idx="1" type="body"/>
          </p:nvPr>
        </p:nvSpPr>
        <p:spPr>
          <a:xfrm>
            <a:off x="324000" y="2639550"/>
            <a:ext cx="8694900" cy="1744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Qofka leh hadafka tababarka xoogga murqaha (muscle strength) sida caadiga ah wuxuu sameeyaa reps yar.</a:t>
            </a:r>
            <a:r>
              <a:rPr lang="en-GB" sz="1100">
                <a:latin typeface="Kalam"/>
                <a:ea typeface="Kalam"/>
                <a:cs typeface="Kalam"/>
                <a:sym typeface="Kalam"/>
              </a:rPr>
              <a:t/>
            </a:r>
            <a:r>
              <a:rPr lang="en-GB" sz="1400">
                <a:latin typeface="Lexend"/>
              </a:rPr>
              <a:t/>
            </a:r>
            <a:endParaRPr sz="2000"/>
          </a:p>
          <a:p>
            <a:pPr indent="0" lvl="0" marL="0" rtl="0" algn="l">
              <a:spcBef>
                <a:spcPts val="0"/>
              </a:spcBef>
              <a:spcAft>
                <a:spcPts val="0"/>
              </a:spcAft>
              <a:buClr>
                <a:schemeClr val="dk1"/>
              </a:buClr>
              <a:buSzPts val="1100"/>
              <a:buFont typeface="Arial"/>
              <a:buNone/>
            </a:pPr>
            <a:r>
              <a:rPr lang="en-GB" sz="1400">
                <a:latin typeface="Lexend"/>
              </a:rPr>
              <a:t>Qofka leh hadafka tababarka adkaysiga (endurance) sida caadiga ah wuxuu sameeyaa sets yar.</a:t>
            </a:r>
            <a:r>
              <a:rPr lang="en-GB" sz="1100">
                <a:latin typeface="Kalam"/>
                <a:ea typeface="Kalam"/>
                <a:cs typeface="Kalam"/>
                <a:sym typeface="Kalam"/>
              </a:rPr>
              <a:t/>
            </a:r>
            <a:r>
              <a:rPr lang="en-GB" sz="1400">
                <a:latin typeface="Lexend"/>
              </a:rPr>
              <a:t/>
            </a:r>
            <a:endParaRPr sz="2000"/>
          </a:p>
          <a:p>
            <a:pPr indent="0" lvl="0" marL="0" rtl="0" algn="l">
              <a:spcBef>
                <a:spcPts val="0"/>
              </a:spcBef>
              <a:spcAft>
                <a:spcPts val="0"/>
              </a:spcAft>
              <a:buNone/>
            </a:pPr>
            <a:r>
              <a:rPr lang="en-GB" sz="1400">
                <a:latin typeface="Lexend"/>
              </a:rPr>
              <a:t>Qof ku tababbaraya 70% ee 1RM wuxuu ku tababbarayaa ___________.</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r>
              <a:rPr lang="en-GB" sz="1400">
                <a:latin typeface="Lexend"/>
              </a:rPr>
              <a:t/>
            </a:r>
            <a:endParaRPr/>
          </a:p>
        </p:txBody>
      </p:sp>
      <p:sp>
        <p:nvSpPr>
          <p:cNvPr id="1430" name="Google Shape;1430;p119"/>
          <p:cNvSpPr txBox="1"/>
          <p:nvPr>
            <p:ph idx="1" type="body"/>
          </p:nvPr>
        </p:nvSpPr>
        <p:spPr>
          <a:xfrm>
            <a:off x="324000" y="2639550"/>
            <a:ext cx="8694900" cy="1744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Qofka leh hadafka tababarka xoogga murqaha (muscle strength) sida caadiga ah wuxuu sameeyaa reps yar.</a:t>
            </a:r>
            <a:r>
              <a:rPr lang="en-GB" sz="1100">
                <a:latin typeface="Kalam"/>
                <a:ea typeface="Kalam"/>
                <a:cs typeface="Kalam"/>
                <a:sym typeface="Kalam"/>
              </a:rPr>
              <a:t/>
            </a:r>
            <a:r>
              <a:rPr lang="en-GB" sz="1400">
                <a:latin typeface="Lexend"/>
              </a:rPr>
              <a:t/>
            </a:r>
            <a:endParaRPr sz="2000"/>
          </a:p>
          <a:p>
            <a:pPr indent="0" lvl="0" marL="0" rtl="0" algn="l">
              <a:spcBef>
                <a:spcPts val="0"/>
              </a:spcBef>
              <a:spcAft>
                <a:spcPts val="0"/>
              </a:spcAft>
              <a:buClr>
                <a:schemeClr val="dk1"/>
              </a:buClr>
              <a:buSzPts val="1100"/>
              <a:buFont typeface="Arial"/>
              <a:buNone/>
            </a:pPr>
            <a:r>
              <a:rPr lang="en-GB" sz="1400">
                <a:latin typeface="Lexend"/>
              </a:rPr>
              <a:t>Qofka leh hadafka tababarka adkaysiga (endurance) sida caadiga ah wuxuu sameeyaa sets yar.</a:t>
            </a:r>
            <a:r>
              <a:rPr lang="en-GB" sz="1100">
                <a:latin typeface="Kalam"/>
                <a:ea typeface="Kalam"/>
                <a:cs typeface="Kalam"/>
                <a:sym typeface="Kalam"/>
              </a:rPr>
              <a:t/>
            </a:r>
            <a:r>
              <a:rPr lang="en-GB" sz="1400">
                <a:latin typeface="Lexend"/>
              </a:rPr>
              <a:t/>
            </a:r>
            <a:endParaRPr sz="2000"/>
          </a:p>
          <a:p>
            <a:pPr indent="0" lvl="0" marL="0" rtl="0" algn="l">
              <a:spcBef>
                <a:spcPts val="0"/>
              </a:spcBef>
              <a:spcAft>
                <a:spcPts val="0"/>
              </a:spcAft>
              <a:buNone/>
            </a:pPr>
            <a:r>
              <a:rPr lang="en-GB" sz="1400">
                <a:latin typeface="Lexend"/>
              </a:rPr>
              <a:t>Qof ku tababbaraya 70% ee 1RM wuxuu ku tababbarayaa jilicsanaanta murqaha (muscle leanness).</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r>
              <a:rPr lang="en-GB" sz="1400">
                <a:latin typeface="Lexend"/>
              </a:rPr>
              <a:t/>
            </a:r>
            <a:r>
              <a:rPr lang="en-GB" sz="1100">
                <a:latin typeface="Kalam"/>
                <a:ea typeface="Kalam"/>
                <a:cs typeface="Kalam"/>
                <a:sym typeface="Kalam"/>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42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9"/>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42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42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4" name="Shape 1434"/>
        <p:cNvGrpSpPr/>
        <p:nvPr/>
      </p:nvGrpSpPr>
      <p:grpSpPr>
        <a:xfrm>
          <a:off x="0" y="0"/>
          <a:ext cx="0" cy="0"/>
          <a:chOff x="0" y="0"/>
          <a:chExt cx="0" cy="0"/>
        </a:xfrm>
      </p:grpSpPr>
      <p:pic>
        <p:nvPicPr>
          <p:cNvPr id="1435" name="Google Shape;1435;p120"/>
          <p:cNvPicPr preferRelativeResize="0"/>
          <p:nvPr/>
        </p:nvPicPr>
        <p:blipFill>
          <a:blip r:embed="rId3">
            <a:alphaModFix/>
          </a:blip>
          <a:stretch>
            <a:fillRect/>
          </a:stretch>
        </p:blipFill>
        <p:spPr>
          <a:xfrm rot="10800000">
            <a:off x="1819890" y="3690199"/>
            <a:ext cx="6681374" cy="1137275"/>
          </a:xfrm>
          <a:prstGeom prst="rect">
            <a:avLst/>
          </a:prstGeom>
          <a:noFill/>
          <a:ln>
            <a:noFill/>
          </a:ln>
        </p:spPr>
      </p:pic>
      <p:sp>
        <p:nvSpPr>
          <p:cNvPr id="1436" name="Google Shape;1436;p12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xogta si loo qorsheeyo tababarka</a:t>
            </a:r>
            <a:r>
              <a:rPr lang="en-GB" sz="1100">
                <a:latin typeface="Lexend"/>
              </a:rPr>
              <a:t/>
            </a:r>
            <a:endParaRPr/>
          </a:p>
        </p:txBody>
      </p:sp>
      <p:graphicFrame>
        <p:nvGraphicFramePr>
          <p:cNvPr id="1437" name="Google Shape;1437;p120"/>
          <p:cNvGraphicFramePr/>
          <p:nvPr/>
        </p:nvGraphicFramePr>
        <p:xfrm>
          <a:off x="323988" y="813220"/>
          <a:ext cx="3000000" cy="3000000"/>
        </p:xfrm>
        <a:graphic>
          <a:graphicData uri="http://schemas.openxmlformats.org/drawingml/2006/table">
            <a:tbl>
              <a:tblPr>
                <a:noFill/>
                <a:tableStyleId>{ABE62C34-9E0C-442D-BE69-825E03138A50}</a:tableStyleId>
              </a:tblPr>
              <a:tblGrid>
                <a:gridCol w="1902100"/>
                <a:gridCol w="1014850"/>
                <a:gridCol w="1014850"/>
                <a:gridCol w="2275325"/>
                <a:gridCol w="2275325"/>
              </a:tblGrid>
              <a:tr h="424825">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Hadafka Tababarka</a:t>
                      </a:r>
                      <a:endParaRPr sz="12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Sets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Reps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Wakhtiga Nasashada</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Xoojinta (Intensity)</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Adkaysiga (Endurance)</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3 - 4</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&gt; 12</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Ilaa 30 ilbiriqsi</a:t>
                      </a:r>
                      <a:r>
                        <a:rPr lang="en-GB" sz="1300">
                          <a:solidFill>
                            <a:schemeClr val="dk1"/>
                          </a:solidFill>
                          <a:latin typeface="Times New Roman"/>
                          <a:ea typeface="Times New Roman"/>
                          <a:cs typeface="Times New Roman"/>
                          <a:sym typeface="Times New Roman"/>
                        </a:rPr>
                        <a:t/>
                      </a:r>
                      <a:r>
                        <a:rPr lang="en-GB" sz="13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&lt; 67% ee 1RM</a:t>
                      </a:r>
                      <a:r>
                        <a:rPr lang="en-GB" sz="1500">
                          <a:solidFill>
                            <a:schemeClr val="dk1"/>
                          </a:solidFill>
                          <a:latin typeface="Lexend"/>
                          <a:ea typeface="Lexend"/>
                          <a:cs typeface="Lexend"/>
                          <a:sym typeface="Lexend"/>
                        </a:rPr>
                        <a:t/>
                      </a:r>
                      <a:r>
                        <a:rPr lang="en-GB" sz="1500">
                          <a:solidFill>
                            <a:schemeClr val="dk1"/>
                          </a:solidFill>
                          <a:latin typeface="Times New Roman"/>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Jilicsanaanta murqaha (Muscle leanness)</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3 - 6</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6 - 12</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30 ilaa 90 ilbiriqsi</a:t>
                      </a:r>
                      <a:r>
                        <a:rPr lang="en-GB" sz="1500">
                          <a:solidFill>
                            <a:schemeClr val="dk1"/>
                          </a:solidFill>
                          <a:latin typeface="Lexend"/>
                          <a:ea typeface="Lexend"/>
                          <a:cs typeface="Lexend"/>
                          <a:sym typeface="Lexend"/>
                        </a:rPr>
                        <a:t/>
                      </a:r>
                      <a:r>
                        <a:rPr lang="en-GB" sz="1500">
                          <a:solidFill>
                            <a:schemeClr val="dk1"/>
                          </a:solidFill>
                          <a:latin typeface="Times New Roman"/>
                          <a:ea typeface="Times New Roman"/>
                          <a:cs typeface="Times New Roman"/>
                          <a:sym typeface="Times New Roman"/>
                        </a:rPr>
                        <a:t/>
                      </a:r>
                      <a:r>
                        <a:rPr lang="en-GB" sz="15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67 - 85% ee 1RM</a:t>
                      </a:r>
                      <a:r>
                        <a:rPr lang="en-GB" sz="1500">
                          <a:solidFill>
                            <a:schemeClr val="dk1"/>
                          </a:solidFill>
                          <a:latin typeface="Lexend"/>
                          <a:ea typeface="Lexend"/>
                          <a:cs typeface="Lexend"/>
                          <a:sym typeface="Lexend"/>
                        </a:rPr>
                        <a:t/>
                      </a:r>
                      <a:r>
                        <a:rPr lang="en-GB" sz="15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Xoogga murqaha (Muscle strength)</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4 - 6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&lt;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2 ilaa 5 daqiiqo</a:t>
                      </a:r>
                      <a:r>
                        <a:rPr lang="en-GB" sz="1500">
                          <a:solidFill>
                            <a:schemeClr val="dk1"/>
                          </a:solidFill>
                          <a:latin typeface="Lexend"/>
                          <a:ea typeface="Lexend"/>
                          <a:cs typeface="Lexend"/>
                          <a:sym typeface="Lexend"/>
                        </a:rPr>
                        <a:t/>
                      </a:r>
                      <a:r>
                        <a:rPr lang="en-GB" sz="1500">
                          <a:solidFill>
                            <a:schemeClr val="dk1"/>
                          </a:solidFill>
                          <a:latin typeface="Times New Roman"/>
                          <a:ea typeface="Times New Roman"/>
                          <a:cs typeface="Times New Roman"/>
                          <a:sym typeface="Times New Roman"/>
                        </a:rPr>
                        <a:t/>
                      </a:r>
                      <a:r>
                        <a:rPr lang="en-GB" sz="15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solidFill>
                            <a:schemeClr val="dk1"/>
                          </a:solidFill>
                          <a:latin typeface="Times New Roman"/>
                          <a:ea typeface="Times New Roman"/>
                          <a:cs typeface="Times New Roman"/>
                          <a:sym typeface="Times New Roman"/>
                        </a:rPr>
                        <a:t>&gt; 85% ee 1RM</a:t>
                      </a:r>
                      <a:r>
                        <a:rPr lang="en-GB" sz="1500">
                          <a:solidFill>
                            <a:schemeClr val="dk1"/>
                          </a:solidFill>
                          <a:latin typeface="Lexend"/>
                          <a:ea typeface="Lexend"/>
                          <a:cs typeface="Lexend"/>
                          <a:sym typeface="Lexend"/>
                        </a:rPr>
                        <a:t/>
                      </a:r>
                      <a:r>
                        <a:rPr lang="en-GB" sz="15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438" name="Google Shape;1438;p120"/>
          <p:cNvSpPr txBox="1"/>
          <p:nvPr>
            <p:ph idx="1" type="body"/>
          </p:nvPr>
        </p:nvSpPr>
        <p:spPr>
          <a:xfrm>
            <a:off x="324000" y="2498100"/>
            <a:ext cx="7135200" cy="114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Cabdi wuxuu diyaarinayaa qorshe tababar ah walaashiisii oo weyn, kaasoo isku dayaya inuu galo tartanka xoogga sare (powerlifting). Walaasha Cabdi waa ka weyn tahay 18 sano, sidaas darteed jidhkeedu waa mid buuxa oo koray, marka waxay ku tababaran kartaa sidii kor lagu sheegay xoogga murqaha (muscle strength).</a:t>
            </a:r>
            <a:r>
              <a:rPr lang="en-GB" sz="1400">
                <a:latin typeface="Lexend"/>
                <a:ea typeface="Times New Roman"/>
                <a:cs typeface="Times New Roman"/>
                <a:sym typeface="Times New Roman"/>
              </a:rPr>
              <a:t/>
            </a:r>
            <a:r>
              <a:rPr lang="en-GB" sz="1400">
                <a:latin typeface="Lexend"/>
              </a:rPr>
              <a:t/>
            </a:r>
            <a:r>
              <a:rPr lang="en-GB" sz="1400">
                <a:latin typeface="Lexend"/>
              </a:rPr>
              <a:t/>
            </a:r>
            <a:endParaRPr sz="2000"/>
          </a:p>
        </p:txBody>
      </p:sp>
      <p:pic>
        <p:nvPicPr>
          <p:cNvPr id="1439" name="Google Shape;1439;p120"/>
          <p:cNvPicPr preferRelativeResize="0"/>
          <p:nvPr/>
        </p:nvPicPr>
        <p:blipFill>
          <a:blip r:embed="rId5">
            <a:alphaModFix/>
          </a:blip>
          <a:stretch>
            <a:fillRect/>
          </a:stretch>
        </p:blipFill>
        <p:spPr>
          <a:xfrm flipH="1">
            <a:off x="7929968" y="2860053"/>
            <a:ext cx="890608" cy="999697"/>
          </a:xfrm>
          <a:prstGeom prst="rect">
            <a:avLst/>
          </a:prstGeom>
          <a:noFill/>
          <a:ln>
            <a:noFill/>
          </a:ln>
        </p:spPr>
      </p:pic>
      <p:sp>
        <p:nvSpPr>
          <p:cNvPr id="1440" name="Google Shape;1440;p120"/>
          <p:cNvSpPr txBox="1"/>
          <p:nvPr>
            <p:ph idx="1" type="body"/>
          </p:nvPr>
        </p:nvSpPr>
        <p:spPr>
          <a:xfrm>
            <a:off x="2001740" y="4098300"/>
            <a:ext cx="63573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Waxaan ku bilaabaynaa qorshe fudud bil ah, ka dibna waan kor u qaadaynaa. 1RM-keeda hadda waa 120 kg</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4" name="Shape 1444"/>
        <p:cNvGrpSpPr/>
        <p:nvPr/>
      </p:nvGrpSpPr>
      <p:grpSpPr>
        <a:xfrm>
          <a:off x="0" y="0"/>
          <a:ext cx="0" cy="0"/>
          <a:chOff x="0" y="0"/>
          <a:chExt cx="0" cy="0"/>
        </a:xfrm>
      </p:grpSpPr>
      <p:pic>
        <p:nvPicPr>
          <p:cNvPr id="1445" name="Google Shape;1445;p121"/>
          <p:cNvPicPr preferRelativeResize="0"/>
          <p:nvPr/>
        </p:nvPicPr>
        <p:blipFill>
          <a:blip r:embed="rId3">
            <a:alphaModFix/>
          </a:blip>
          <a:stretch>
            <a:fillRect/>
          </a:stretch>
        </p:blipFill>
        <p:spPr>
          <a:xfrm rot="10800000">
            <a:off x="1819890" y="3690199"/>
            <a:ext cx="6681374" cy="1137275"/>
          </a:xfrm>
          <a:prstGeom prst="rect">
            <a:avLst/>
          </a:prstGeom>
          <a:noFill/>
          <a:ln>
            <a:noFill/>
          </a:ln>
        </p:spPr>
      </p:pic>
      <p:sp>
        <p:nvSpPr>
          <p:cNvPr id="1446" name="Google Shape;1446;p12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xogta (data) si loo qorsheeyo kalfadhiyada tababarka (training sessions)</a:t>
            </a:r>
            <a:r>
              <a:rPr lang="en-GB" sz="1100">
                <a:latin typeface="Lexend"/>
              </a:rPr>
              <a:t/>
            </a:r>
            <a:endParaRPr/>
          </a:p>
        </p:txBody>
      </p:sp>
      <p:graphicFrame>
        <p:nvGraphicFramePr>
          <p:cNvPr id="1447" name="Google Shape;1447;p121"/>
          <p:cNvGraphicFramePr/>
          <p:nvPr/>
        </p:nvGraphicFramePr>
        <p:xfrm>
          <a:off x="323988" y="813220"/>
          <a:ext cx="3000000" cy="3000000"/>
        </p:xfrm>
        <a:graphic>
          <a:graphicData uri="http://schemas.openxmlformats.org/drawingml/2006/table">
            <a:tbl>
              <a:tblPr>
                <a:noFill/>
                <a:tableStyleId>{ABE62C34-9E0C-442D-BE69-825E03138A50}</a:tableStyleId>
              </a:tblPr>
              <a:tblGrid>
                <a:gridCol w="1902100"/>
                <a:gridCol w="1014850"/>
                <a:gridCol w="1014850"/>
                <a:gridCol w="2275325"/>
                <a:gridCol w="2275325"/>
              </a:tblGrid>
              <a:tr h="424825">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Hadafka Tababarka (Training Goal)</a:t>
                      </a:r>
                      <a:endParaRPr sz="12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Qaybaha (Sets)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Ku-celcelinta (Reps)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Waqtiga Nasashada (Rest Period)</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Xoojinta (Intensity)</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Adkaysiga (Endurance)</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3 - 4</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&gt; 12</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Ilaa 30 ilbiriqsi (seconds)</a:t>
                      </a:r>
                      <a:r>
                        <a:rPr lang="en-GB" sz="1300">
                          <a:solidFill>
                            <a:schemeClr val="dk1"/>
                          </a:solidFill>
                          <a:latin typeface="Times New Roman"/>
                          <a:ea typeface="Times New Roman"/>
                          <a:cs typeface="Times New Roman"/>
                          <a:sym typeface="Times New Roman"/>
                        </a:rPr>
                        <a:t/>
                      </a:r>
                      <a:r>
                        <a:rPr lang="en-GB" sz="13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&lt; 67% ee 1RM</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Jilicsanaanta Murqaha (Muscle leanness)</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3 - 6</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6 - 12</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30 ilaa 90 ilbiriqsi (seconds)</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r>
                        <a:rPr lang="en-GB" sz="11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67 - 85% ee 1RM</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Xoogga Murqaha (Muscle strength)</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4 - 6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&lt;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2 ilaa 5 daqiiqo (minutes)</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r>
                        <a:rPr lang="en-GB" sz="11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&gt; 85% ee 1RM</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448" name="Google Shape;1448;p121"/>
          <p:cNvSpPr txBox="1"/>
          <p:nvPr>
            <p:ph idx="1" type="body"/>
          </p:nvPr>
        </p:nvSpPr>
        <p:spPr>
          <a:xfrm>
            <a:off x="324000" y="2828747"/>
            <a:ext cx="12951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Xoojinta (Intensity):</a:t>
            </a:r>
            <a:endParaRPr sz="2000"/>
          </a:p>
        </p:txBody>
      </p:sp>
      <p:pic>
        <p:nvPicPr>
          <p:cNvPr id="1449" name="Google Shape;1449;p121"/>
          <p:cNvPicPr preferRelativeResize="0"/>
          <p:nvPr/>
        </p:nvPicPr>
        <p:blipFill>
          <a:blip r:embed="rId5">
            <a:alphaModFix/>
          </a:blip>
          <a:stretch>
            <a:fillRect/>
          </a:stretch>
        </p:blipFill>
        <p:spPr>
          <a:xfrm flipH="1">
            <a:off x="7929968" y="2860053"/>
            <a:ext cx="890608" cy="999697"/>
          </a:xfrm>
          <a:prstGeom prst="rect">
            <a:avLst/>
          </a:prstGeom>
          <a:noFill/>
          <a:ln>
            <a:noFill/>
          </a:ln>
        </p:spPr>
      </p:pic>
      <p:sp>
        <p:nvSpPr>
          <p:cNvPr id="1450" name="Google Shape;1450;p121"/>
          <p:cNvSpPr txBox="1"/>
          <p:nvPr>
            <p:ph idx="1" type="body"/>
          </p:nvPr>
        </p:nvSpPr>
        <p:spPr>
          <a:xfrm>
            <a:off x="2001740" y="4098300"/>
            <a:ext cx="63573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Waxaan ku bilaabaynaa qorshe fudud bil ah, ka dibna waan kor u qaadaynaa. 1RM-keeda hadda waa 120 kg</a:t>
            </a:r>
            <a:r>
              <a:rPr lang="en-GB" sz="1100">
                <a:latin typeface="Lexend"/>
                <a:ea typeface="Times New Roman"/>
                <a:cs typeface="Times New Roman"/>
                <a:sym typeface="Times New Roman"/>
              </a:rPr>
              <a:t/>
            </a:r>
            <a:r>
              <a:rPr lang="en-GB" sz="1100">
                <a:latin typeface="Lexend"/>
              </a:rPr>
              <a:t/>
            </a:r>
            <a:r>
              <a:rPr lang="en-GB" sz="1100">
                <a:latin typeface="Lexend"/>
                <a:ea typeface="Times New Roman"/>
                <a:cs typeface="Times New Roman"/>
                <a:sym typeface="Times New Roman"/>
              </a:rPr>
              <a:t/>
            </a:r>
            <a:endParaRPr/>
          </a:p>
        </p:txBody>
      </p:sp>
      <p:sp>
        <p:nvSpPr>
          <p:cNvPr id="1451" name="Google Shape;1451;p121"/>
          <p:cNvSpPr txBox="1"/>
          <p:nvPr>
            <p:ph idx="1" type="body"/>
          </p:nvPr>
        </p:nvSpPr>
        <p:spPr>
          <a:xfrm>
            <a:off x="324000" y="3209747"/>
            <a:ext cx="14958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Qaybaha/Ku-celcelinta (Sets/Reps):</a:t>
            </a:r>
            <a:r>
              <a:rPr lang="en-GB" sz="1100">
                <a:latin typeface="Lexend"/>
              </a:rPr>
              <a:t/>
            </a:r>
            <a:endParaRPr sz="2000"/>
          </a:p>
        </p:txBody>
      </p:sp>
      <p:sp>
        <p:nvSpPr>
          <p:cNvPr id="1452" name="Google Shape;1452;p121"/>
          <p:cNvSpPr txBox="1"/>
          <p:nvPr>
            <p:ph idx="1" type="body"/>
          </p:nvPr>
        </p:nvSpPr>
        <p:spPr>
          <a:xfrm>
            <a:off x="2890293" y="2815823"/>
            <a:ext cx="26262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ea typeface="Times New Roman"/>
                <a:cs typeface="Times New Roman"/>
                <a:sym typeface="Times New Roman"/>
              </a:rPr>
              <a:t>87.5% × 120 = 105 kg</a:t>
            </a:r>
            <a:endParaRPr sz="2000"/>
          </a:p>
        </p:txBody>
      </p:sp>
      <p:sp>
        <p:nvSpPr>
          <p:cNvPr id="1453" name="Google Shape;1453;p121"/>
          <p:cNvSpPr txBox="1"/>
          <p:nvPr>
            <p:ph idx="1" type="body"/>
          </p:nvPr>
        </p:nvSpPr>
        <p:spPr>
          <a:xfrm>
            <a:off x="2890298" y="3183897"/>
            <a:ext cx="19338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4 qaybood (sets) oo 4 ku-celcelin (reps) ah</a:t>
            </a:r>
            <a:r>
              <a:rPr lang="en-GB" sz="1100">
                <a:latin typeface="Lexend"/>
              </a:rPr>
              <a:t/>
            </a:r>
            <a:r>
              <a:rPr lang="en-GB" sz="1100">
                <a:latin typeface="Lexend"/>
              </a:rPr>
              <a:t/>
            </a:r>
            <a:r>
              <a:rPr lang="en-GB" sz="1100">
                <a:latin typeface="Lexend"/>
                <a:ea typeface="Times New Roman"/>
                <a:cs typeface="Times New Roman"/>
                <a:sym typeface="Times New Roman"/>
              </a:rPr>
              <a:t/>
            </a:r>
            <a:r>
              <a:rPr lang="en-GB" sz="1100">
                <a:latin typeface="Lexend"/>
              </a:rPr>
              <a:t/>
            </a:r>
            <a:endParaRPr sz="2000"/>
          </a:p>
        </p:txBody>
      </p:sp>
      <p:sp>
        <p:nvSpPr>
          <p:cNvPr id="1454" name="Google Shape;1454;p121"/>
          <p:cNvSpPr txBox="1"/>
          <p:nvPr>
            <p:ph idx="1" type="body"/>
          </p:nvPr>
        </p:nvSpPr>
        <p:spPr>
          <a:xfrm>
            <a:off x="324000" y="3602325"/>
            <a:ext cx="16779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Wakhtiyada nasashada:</a:t>
            </a:r>
            <a:r>
              <a:rPr lang="en-GB" sz="1100">
                <a:latin typeface="Lexend"/>
              </a:rPr>
              <a:t/>
            </a:r>
            <a:endParaRPr sz="2000"/>
          </a:p>
        </p:txBody>
      </p:sp>
      <p:sp>
        <p:nvSpPr>
          <p:cNvPr id="1455" name="Google Shape;1455;p121"/>
          <p:cNvSpPr txBox="1"/>
          <p:nvPr>
            <p:ph idx="1" type="body"/>
          </p:nvPr>
        </p:nvSpPr>
        <p:spPr>
          <a:xfrm>
            <a:off x="2890300" y="3576475"/>
            <a:ext cx="30579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5 daqiiqo oo u dhexeeya sets</a:t>
            </a:r>
            <a:r>
              <a:rPr lang="en-GB" sz="1100">
                <a:latin typeface="Lexend"/>
                <a:ea typeface="Times New Roman"/>
                <a:cs typeface="Times New Roman"/>
                <a:sym typeface="Times New Roman"/>
              </a:rPr>
              <a:t/>
            </a:r>
            <a:r>
              <a:rPr lang="en-GB" sz="1100">
                <a:latin typeface="Lexend"/>
              </a:rPr>
              <a:t/>
            </a:r>
            <a:endParaRPr sz="2000"/>
          </a:p>
        </p:txBody>
      </p:sp>
      <p:sp>
        <p:nvSpPr>
          <p:cNvPr id="1456" name="Google Shape;1456;p121"/>
          <p:cNvSpPr txBox="1"/>
          <p:nvPr>
            <p:ph idx="1" type="body"/>
          </p:nvPr>
        </p:nvSpPr>
        <p:spPr>
          <a:xfrm>
            <a:off x="324000" y="2460675"/>
            <a:ext cx="27552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Qorshaha bilowga:</a:t>
            </a:r>
            <a:endParaRPr sz="2000">
              <a:solidFill>
                <a:schemeClr val="accent5"/>
              </a:solidFill>
            </a:endParaRPr>
          </a:p>
        </p:txBody>
      </p:sp>
      <p:sp>
        <p:nvSpPr>
          <p:cNvPr id="1457" name="Google Shape;1457;p121"/>
          <p:cNvSpPr/>
          <p:nvPr/>
        </p:nvSpPr>
        <p:spPr>
          <a:xfrm>
            <a:off x="389275" y="2050255"/>
            <a:ext cx="8341500" cy="336000"/>
          </a:xfrm>
          <a:prstGeom prst="roundRect">
            <a:avLst>
              <a:gd fmla="val 16667" name="adj"/>
            </a:avLst>
          </a:pr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1" name="Shape 1461"/>
        <p:cNvGrpSpPr/>
        <p:nvPr/>
      </p:nvGrpSpPr>
      <p:grpSpPr>
        <a:xfrm>
          <a:off x="0" y="0"/>
          <a:ext cx="0" cy="0"/>
          <a:chOff x="0" y="0"/>
          <a:chExt cx="0" cy="0"/>
        </a:xfrm>
      </p:grpSpPr>
      <p:pic>
        <p:nvPicPr>
          <p:cNvPr id="1462" name="Google Shape;1462;p122"/>
          <p:cNvPicPr preferRelativeResize="0"/>
          <p:nvPr/>
        </p:nvPicPr>
        <p:blipFill>
          <a:blip r:embed="rId3">
            <a:alphaModFix/>
          </a:blip>
          <a:stretch>
            <a:fillRect/>
          </a:stretch>
        </p:blipFill>
        <p:spPr>
          <a:xfrm rot="10800000">
            <a:off x="1819890" y="3690199"/>
            <a:ext cx="6681374" cy="1137275"/>
          </a:xfrm>
          <a:prstGeom prst="rect">
            <a:avLst/>
          </a:prstGeom>
          <a:noFill/>
          <a:ln>
            <a:noFill/>
          </a:ln>
        </p:spPr>
      </p:pic>
      <p:sp>
        <p:nvSpPr>
          <p:cNvPr id="1463" name="Google Shape;1463;p12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xogta si loo qorsheeyo tababarka</a:t>
            </a:r>
            <a:r>
              <a:rPr lang="en-GB" sz="1100">
                <a:latin typeface="Lexend"/>
              </a:rPr>
              <a:t/>
            </a:r>
            <a:endParaRPr/>
          </a:p>
        </p:txBody>
      </p:sp>
      <p:graphicFrame>
        <p:nvGraphicFramePr>
          <p:cNvPr id="1464" name="Google Shape;1464;p122"/>
          <p:cNvGraphicFramePr/>
          <p:nvPr/>
        </p:nvGraphicFramePr>
        <p:xfrm>
          <a:off x="323988" y="813220"/>
          <a:ext cx="3000000" cy="3000000"/>
        </p:xfrm>
        <a:graphic>
          <a:graphicData uri="http://schemas.openxmlformats.org/drawingml/2006/table">
            <a:tbl>
              <a:tblPr>
                <a:noFill/>
                <a:tableStyleId>{ABE62C34-9E0C-442D-BE69-825E03138A50}</a:tableStyleId>
              </a:tblPr>
              <a:tblGrid>
                <a:gridCol w="1902100"/>
                <a:gridCol w="1014850"/>
                <a:gridCol w="1014850"/>
                <a:gridCol w="2275325"/>
                <a:gridCol w="2275325"/>
              </a:tblGrid>
              <a:tr h="424825">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Hadafka tababarka</a:t>
                      </a:r>
                      <a:endParaRPr sz="12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Sets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Reps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Wakhtiga nasashada</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Xoojinta (Intensity)</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Adkaysiga (Endurance)</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3 - 4</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&gt; 12</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Ilaa 30 ilbiriqsi</a:t>
                      </a:r>
                      <a:r>
                        <a:rPr lang="en-GB" sz="1300">
                          <a:solidFill>
                            <a:schemeClr val="dk1"/>
                          </a:solidFill>
                          <a:latin typeface="Times New Roman"/>
                          <a:ea typeface="Times New Roman"/>
                          <a:cs typeface="Times New Roman"/>
                          <a:sym typeface="Times New Roman"/>
                        </a:rPr>
                        <a:t/>
                      </a:r>
                      <a:r>
                        <a:rPr lang="en-GB" sz="13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&lt; 67% of 1RM</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Jirka caafimaadka (Muscle leanness)</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3 - 6</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6 - 12</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30 ilaa 90 ilbiriqsi</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r>
                        <a:rPr lang="en-GB" sz="11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67 - 85% of 1RM</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Xoogga murqaha (Muscle strength)</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4 - 6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&lt;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2 ilaa 5 daqiiqo</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r>
                        <a:rPr lang="en-GB" sz="11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&gt; 85% of 1RM</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465" name="Google Shape;1465;p122"/>
          <p:cNvSpPr txBox="1"/>
          <p:nvPr>
            <p:ph idx="1" type="body"/>
          </p:nvPr>
        </p:nvSpPr>
        <p:spPr>
          <a:xfrm>
            <a:off x="324000" y="2828747"/>
            <a:ext cx="12951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Xoojinta (Intensity):</a:t>
            </a:r>
            <a:endParaRPr sz="2000"/>
          </a:p>
        </p:txBody>
      </p:sp>
      <p:pic>
        <p:nvPicPr>
          <p:cNvPr id="1466" name="Google Shape;1466;p122"/>
          <p:cNvPicPr preferRelativeResize="0"/>
          <p:nvPr/>
        </p:nvPicPr>
        <p:blipFill>
          <a:blip r:embed="rId5">
            <a:alphaModFix/>
          </a:blip>
          <a:stretch>
            <a:fillRect/>
          </a:stretch>
        </p:blipFill>
        <p:spPr>
          <a:xfrm flipH="1">
            <a:off x="7929968" y="2860053"/>
            <a:ext cx="890608" cy="999697"/>
          </a:xfrm>
          <a:prstGeom prst="rect">
            <a:avLst/>
          </a:prstGeom>
          <a:noFill/>
          <a:ln>
            <a:noFill/>
          </a:ln>
        </p:spPr>
      </p:pic>
      <p:sp>
        <p:nvSpPr>
          <p:cNvPr id="1467" name="Google Shape;1467;p122"/>
          <p:cNvSpPr txBox="1"/>
          <p:nvPr>
            <p:ph idx="1" type="body"/>
          </p:nvPr>
        </p:nvSpPr>
        <p:spPr>
          <a:xfrm>
            <a:off x="2001750" y="4098300"/>
            <a:ext cx="6357300" cy="336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Waxay soo martay bil iyada oo si fiican u tababaranaysa. Waxaan kor u qaadaynaa qorshaha tababarka.</a:t>
            </a:r>
            <a:r>
              <a:rPr lang="en-GB" sz="1100">
                <a:latin typeface="Lexend"/>
              </a:rPr>
              <a:t/>
            </a:r>
            <a:endParaRPr/>
          </a:p>
        </p:txBody>
      </p:sp>
      <p:sp>
        <p:nvSpPr>
          <p:cNvPr id="1468" name="Google Shape;1468;p122"/>
          <p:cNvSpPr txBox="1"/>
          <p:nvPr>
            <p:ph idx="1" type="body"/>
          </p:nvPr>
        </p:nvSpPr>
        <p:spPr>
          <a:xfrm>
            <a:off x="324000" y="3209747"/>
            <a:ext cx="14958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Sets/Reps:</a:t>
            </a:r>
            <a:endParaRPr sz="2000"/>
          </a:p>
        </p:txBody>
      </p:sp>
      <p:sp>
        <p:nvSpPr>
          <p:cNvPr id="1469" name="Google Shape;1469;p122"/>
          <p:cNvSpPr txBox="1"/>
          <p:nvPr>
            <p:ph idx="1" type="body"/>
          </p:nvPr>
        </p:nvSpPr>
        <p:spPr>
          <a:xfrm>
            <a:off x="2890293" y="2815823"/>
            <a:ext cx="26262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latin typeface="Lexend"/>
                <a:ea typeface="Times New Roman"/>
                <a:cs typeface="Times New Roman"/>
                <a:sym typeface="Times New Roman"/>
              </a:rPr>
              <a:t>87.5% × 120 = 105 kg</a:t>
            </a:r>
            <a:endParaRPr sz="2000"/>
          </a:p>
        </p:txBody>
      </p:sp>
      <p:sp>
        <p:nvSpPr>
          <p:cNvPr id="1470" name="Google Shape;1470;p122"/>
          <p:cNvSpPr txBox="1"/>
          <p:nvPr>
            <p:ph idx="1" type="body"/>
          </p:nvPr>
        </p:nvSpPr>
        <p:spPr>
          <a:xfrm>
            <a:off x="2890298" y="3183897"/>
            <a:ext cx="19338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6 sets oo 4 reps ah</a:t>
            </a:r>
            <a:r>
              <a:rPr lang="en-GB" sz="1100">
                <a:latin typeface="Lexend"/>
                <a:ea typeface="Times New Roman"/>
                <a:cs typeface="Times New Roman"/>
                <a:sym typeface="Times New Roman"/>
              </a:rPr>
              <a:t/>
            </a:r>
            <a:r>
              <a:rPr lang="en-GB" sz="1100">
                <a:latin typeface="Lexend"/>
              </a:rPr>
              <a:t/>
            </a:r>
            <a:r>
              <a:rPr lang="en-GB" sz="1100">
                <a:latin typeface="Lexend"/>
                <a:ea typeface="Times New Roman"/>
                <a:cs typeface="Times New Roman"/>
                <a:sym typeface="Times New Roman"/>
              </a:rPr>
              <a:t/>
            </a:r>
            <a:r>
              <a:rPr lang="en-GB" sz="1100">
                <a:latin typeface="Lexend"/>
              </a:rPr>
              <a:t/>
            </a:r>
            <a:endParaRPr sz="2000"/>
          </a:p>
        </p:txBody>
      </p:sp>
      <p:sp>
        <p:nvSpPr>
          <p:cNvPr id="1471" name="Google Shape;1471;p122"/>
          <p:cNvSpPr txBox="1"/>
          <p:nvPr>
            <p:ph idx="1" type="body"/>
          </p:nvPr>
        </p:nvSpPr>
        <p:spPr>
          <a:xfrm>
            <a:off x="324000" y="3602325"/>
            <a:ext cx="16779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Wakhtiyada nasashada (Rest periods):</a:t>
            </a:r>
            <a:endParaRPr sz="2000"/>
          </a:p>
        </p:txBody>
      </p:sp>
      <p:sp>
        <p:nvSpPr>
          <p:cNvPr id="1472" name="Google Shape;1472;p122"/>
          <p:cNvSpPr txBox="1"/>
          <p:nvPr>
            <p:ph idx="1" type="body"/>
          </p:nvPr>
        </p:nvSpPr>
        <p:spPr>
          <a:xfrm>
            <a:off x="2890300" y="3576475"/>
            <a:ext cx="30579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4 daqiiqo oo u dhexeeya sets-ka</a:t>
            </a:r>
            <a:r>
              <a:rPr lang="en-GB" sz="1100">
                <a:latin typeface="Lexend"/>
                <a:ea typeface="Times New Roman"/>
                <a:cs typeface="Times New Roman"/>
                <a:sym typeface="Times New Roman"/>
              </a:rPr>
              <a:t/>
            </a:r>
            <a:r>
              <a:rPr lang="en-GB" sz="1100">
                <a:latin typeface="Lexend"/>
              </a:rPr>
              <a:t/>
            </a:r>
            <a:endParaRPr sz="2000"/>
          </a:p>
        </p:txBody>
      </p:sp>
      <p:sp>
        <p:nvSpPr>
          <p:cNvPr id="1473" name="Google Shape;1473;p122"/>
          <p:cNvSpPr txBox="1"/>
          <p:nvPr>
            <p:ph idx="1" type="body"/>
          </p:nvPr>
        </p:nvSpPr>
        <p:spPr>
          <a:xfrm>
            <a:off x="324000" y="2460675"/>
            <a:ext cx="27552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Qorshaha horumarinta (Improver plan):</a:t>
            </a:r>
            <a:r>
              <a:rPr lang="en-GB" sz="1100">
                <a:solidFill>
                  <a:schemeClr val="accent5"/>
                </a:solidFill>
                <a:latin typeface="Lexend"/>
              </a:rPr>
              <a:t/>
            </a:r>
            <a:endParaRPr sz="2000">
              <a:solidFill>
                <a:schemeClr val="accent5"/>
              </a:solidFill>
            </a:endParaRPr>
          </a:p>
        </p:txBody>
      </p:sp>
      <p:sp>
        <p:nvSpPr>
          <p:cNvPr id="1474" name="Google Shape;1474;p122"/>
          <p:cNvSpPr/>
          <p:nvPr/>
        </p:nvSpPr>
        <p:spPr>
          <a:xfrm>
            <a:off x="389275" y="2050255"/>
            <a:ext cx="8341500" cy="336000"/>
          </a:xfrm>
          <a:prstGeom prst="roundRect">
            <a:avLst>
              <a:gd fmla="val 16667" name="adj"/>
            </a:avLst>
          </a:pr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8" name="Shape 1478"/>
        <p:cNvGrpSpPr/>
        <p:nvPr/>
      </p:nvGrpSpPr>
      <p:grpSpPr>
        <a:xfrm>
          <a:off x="0" y="0"/>
          <a:ext cx="0" cy="0"/>
          <a:chOff x="0" y="0"/>
          <a:chExt cx="0" cy="0"/>
        </a:xfrm>
      </p:grpSpPr>
      <p:sp>
        <p:nvSpPr>
          <p:cNvPr id="1479" name="Google Shape;1479;p123"/>
          <p:cNvSpPr txBox="1"/>
          <p:nvPr>
            <p:ph idx="1" type="body"/>
          </p:nvPr>
        </p:nvSpPr>
        <p:spPr>
          <a:xfrm>
            <a:off x="2890298" y="2879097"/>
            <a:ext cx="19338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_</a:t>
            </a:r>
            <a:r>
              <a:rPr lang="en-GB" sz="1100">
                <a:latin typeface="Lexend"/>
              </a:rPr>
              <a:t>_</a:t>
            </a:r>
            <a:r>
              <a:rPr lang="en-GB" sz="1100">
                <a:latin typeface="Lexend"/>
              </a:rPr>
              <a:t>________</a:t>
            </a:r>
            <a:endParaRPr sz="2000"/>
          </a:p>
        </p:txBody>
      </p:sp>
      <p:graphicFrame>
        <p:nvGraphicFramePr>
          <p:cNvPr id="1480" name="Google Shape;1480;p123"/>
          <p:cNvGraphicFramePr/>
          <p:nvPr/>
        </p:nvGraphicFramePr>
        <p:xfrm>
          <a:off x="323988" y="813220"/>
          <a:ext cx="3000000" cy="3000000"/>
        </p:xfrm>
        <a:graphic>
          <a:graphicData uri="http://schemas.openxmlformats.org/drawingml/2006/table">
            <a:tbl>
              <a:tblPr>
                <a:noFill/>
                <a:tableStyleId>{ABE62C34-9E0C-442D-BE69-825E03138A50}</a:tableStyleId>
              </a:tblPr>
              <a:tblGrid>
                <a:gridCol w="1902100"/>
                <a:gridCol w="1014850"/>
                <a:gridCol w="1014850"/>
                <a:gridCol w="2275325"/>
                <a:gridCol w="2275325"/>
              </a:tblGrid>
              <a:tr h="424825">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Hadafka Tababarka (Training Goal)</a:t>
                      </a:r>
                      <a:endParaRPr sz="12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Sets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Reps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Wakhtiga Nasashada (Rest Period)</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Xoogga (Intensity)</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Adkaysiga (Endurance)</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3 - 4</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&gt; 12</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Ilaa 30 ilbiriqsi</a:t>
                      </a:r>
                      <a:r>
                        <a:rPr lang="en-GB" sz="1300">
                          <a:solidFill>
                            <a:schemeClr val="dk1"/>
                          </a:solidFill>
                          <a:latin typeface="Times New Roman"/>
                          <a:ea typeface="Times New Roman"/>
                          <a:cs typeface="Times New Roman"/>
                          <a:sym typeface="Times New Roman"/>
                        </a:rPr>
                        <a:t/>
                      </a:r>
                      <a:r>
                        <a:rPr lang="en-GB" sz="13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&lt; 67% of 1RM</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Jir-cad (Muscle leanness)</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3 - 6</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6 - 12</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30 ilaa 90 ilbiriqsi</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r>
                        <a:rPr lang="en-GB" sz="11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67 - 85% of 1RM</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Xoogga murqaha (Muscle strength)</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4 - 6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&lt;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2 ilaa 5 daqiiqo</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r>
                        <a:rPr lang="en-GB" sz="11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&gt; 85% of 1RM</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481" name="Google Shape;1481;p123"/>
          <p:cNvSpPr txBox="1"/>
          <p:nvPr>
            <p:ph idx="1" type="body"/>
          </p:nvPr>
        </p:nvSpPr>
        <p:spPr>
          <a:xfrm>
            <a:off x="2890298" y="3247173"/>
            <a:ext cx="19338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__________</a:t>
            </a:r>
            <a:endParaRPr sz="2000"/>
          </a:p>
        </p:txBody>
      </p:sp>
      <p:sp>
        <p:nvSpPr>
          <p:cNvPr id="1482" name="Google Shape;1482;p123"/>
          <p:cNvSpPr txBox="1"/>
          <p:nvPr>
            <p:ph idx="1" type="body"/>
          </p:nvPr>
        </p:nvSpPr>
        <p:spPr>
          <a:xfrm>
            <a:off x="2890298" y="3654020"/>
            <a:ext cx="1933800" cy="362100"/>
          </a:xfrm>
          <a:prstGeom prst="rect">
            <a:avLst/>
          </a:prstGeom>
          <a:noFill/>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__________</a:t>
            </a:r>
            <a:endParaRPr sz="2000"/>
          </a:p>
        </p:txBody>
      </p:sp>
      <p:sp>
        <p:nvSpPr>
          <p:cNvPr id="1483" name="Google Shape;1483;p12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xogta si loo qorsheeyo kalfadhiyada tababarka</a:t>
            </a:r>
            <a:r>
              <a:rPr lang="en-GB" sz="1100">
                <a:latin typeface="Lexend"/>
              </a:rPr>
              <a:t/>
            </a:r>
            <a:endParaRPr/>
          </a:p>
        </p:txBody>
      </p:sp>
      <p:sp>
        <p:nvSpPr>
          <p:cNvPr id="1484" name="Google Shape;1484;p123"/>
          <p:cNvSpPr txBox="1"/>
          <p:nvPr>
            <p:ph idx="1" type="body"/>
          </p:nvPr>
        </p:nvSpPr>
        <p:spPr>
          <a:xfrm>
            <a:off x="324000" y="2828747"/>
            <a:ext cx="12951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Xoogga (Intensity):</a:t>
            </a:r>
            <a:endParaRPr sz="2000"/>
          </a:p>
        </p:txBody>
      </p:sp>
      <p:sp>
        <p:nvSpPr>
          <p:cNvPr id="1485" name="Google Shape;1485;p123"/>
          <p:cNvSpPr txBox="1"/>
          <p:nvPr>
            <p:ph idx="1" type="body"/>
          </p:nvPr>
        </p:nvSpPr>
        <p:spPr>
          <a:xfrm>
            <a:off x="324000" y="3209747"/>
            <a:ext cx="14958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Sets/Reps:</a:t>
            </a:r>
            <a:endParaRPr sz="2000"/>
          </a:p>
        </p:txBody>
      </p:sp>
      <p:sp>
        <p:nvSpPr>
          <p:cNvPr id="1486" name="Google Shape;1486;p123"/>
          <p:cNvSpPr txBox="1"/>
          <p:nvPr>
            <p:ph idx="1" type="body"/>
          </p:nvPr>
        </p:nvSpPr>
        <p:spPr>
          <a:xfrm>
            <a:off x="324000" y="3602325"/>
            <a:ext cx="16779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Wakhtiyada nasashada (Rest periods):</a:t>
            </a:r>
            <a:endParaRPr sz="2000"/>
          </a:p>
        </p:txBody>
      </p:sp>
      <p:sp>
        <p:nvSpPr>
          <p:cNvPr id="1487" name="Google Shape;1487;p123"/>
          <p:cNvSpPr txBox="1"/>
          <p:nvPr>
            <p:ph idx="1" type="body"/>
          </p:nvPr>
        </p:nvSpPr>
        <p:spPr>
          <a:xfrm>
            <a:off x="324000" y="2460675"/>
            <a:ext cx="27552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Qorshaha khabiirka:</a:t>
            </a:r>
            <a:r>
              <a:rPr lang="en-GB" sz="1100">
                <a:solidFill>
                  <a:schemeClr val="accent5"/>
                </a:solidFill>
                <a:latin typeface="Lexend"/>
              </a:rPr>
              <a:t/>
            </a:r>
            <a:endParaRPr sz="2000">
              <a:solidFill>
                <a:schemeClr val="accent5"/>
              </a:solidFill>
            </a:endParaRPr>
          </a:p>
        </p:txBody>
      </p:sp>
      <p:sp>
        <p:nvSpPr>
          <p:cNvPr id="1488" name="Google Shape;1488;p123"/>
          <p:cNvSpPr/>
          <p:nvPr/>
        </p:nvSpPr>
        <p:spPr>
          <a:xfrm>
            <a:off x="389275" y="2050255"/>
            <a:ext cx="8341500" cy="336000"/>
          </a:xfrm>
          <a:prstGeom prst="roundRect">
            <a:avLst>
              <a:gd fmla="val 16667" name="adj"/>
            </a:avLst>
          </a:pr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9" name="Google Shape;1489;p123"/>
          <p:cNvSpPr txBox="1"/>
          <p:nvPr>
            <p:ph idx="1" type="body"/>
          </p:nvPr>
        </p:nvSpPr>
        <p:spPr>
          <a:xfrm>
            <a:off x="324000" y="4096950"/>
            <a:ext cx="75234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Maxaad u malaynaysaa in qorshaha khabiirka uu u ekaado horumarinta xoogga murqaha (muscle strength) qofka 1RM-kiisu yahay 120 kg?</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sz="2100"/>
          </a:p>
        </p:txBody>
      </p:sp>
      <p:sp>
        <p:nvSpPr>
          <p:cNvPr id="1490" name="Google Shape;1490;p123"/>
          <p:cNvSpPr txBox="1"/>
          <p:nvPr>
            <p:ph idx="1" type="body"/>
          </p:nvPr>
        </p:nvSpPr>
        <p:spPr>
          <a:xfrm>
            <a:off x="5767325" y="2521257"/>
            <a:ext cx="3114600" cy="1365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Kani ma aha milan (solution) kaliya laakiin milankaagu waa inuu ku darayaa korodhka xoojinta (intensity)/sets/reps iyo dhimista wakhtiga nasashada.</a:t>
            </a:r>
            <a:r>
              <a:rPr lang="en-GB" sz="1100">
                <a:latin typeface="Kalam"/>
                <a:ea typeface="Kalam"/>
                <a:cs typeface="Kalam"/>
                <a:sym typeface="Kalam"/>
              </a:rPr>
              <a:t/>
            </a:r>
            <a:endParaRPr sz="2000">
              <a:latin typeface="Kalam"/>
              <a:ea typeface="Kalam"/>
              <a:cs typeface="Kalam"/>
              <a:sym typeface="Kalam"/>
            </a:endParaRPr>
          </a:p>
        </p:txBody>
      </p:sp>
      <p:sp>
        <p:nvSpPr>
          <p:cNvPr id="1491" name="Google Shape;1491;p123"/>
          <p:cNvSpPr/>
          <p:nvPr/>
        </p:nvSpPr>
        <p:spPr>
          <a:xfrm>
            <a:off x="2858350" y="3107225"/>
            <a:ext cx="1863000" cy="120600"/>
          </a:xfrm>
          <a:prstGeom prst="rect">
            <a:avLst/>
          </a:prstGeom>
          <a:solidFill>
            <a:srgbClr val="EBEDFE"/>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2" name="Google Shape;1492;p123"/>
          <p:cNvSpPr txBox="1"/>
          <p:nvPr>
            <p:ph idx="1" type="body"/>
          </p:nvPr>
        </p:nvSpPr>
        <p:spPr>
          <a:xfrm>
            <a:off x="2890300" y="2815825"/>
            <a:ext cx="24378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ea typeface="Times New Roman"/>
                <a:cs typeface="Times New Roman"/>
                <a:sym typeface="Times New Roman"/>
              </a:rPr>
              <a:t>90% × 120 = 108 kg</a:t>
            </a:r>
            <a:endParaRPr sz="2000"/>
          </a:p>
        </p:txBody>
      </p:sp>
      <p:sp>
        <p:nvSpPr>
          <p:cNvPr id="1493" name="Google Shape;1493;p123"/>
          <p:cNvSpPr/>
          <p:nvPr/>
        </p:nvSpPr>
        <p:spPr>
          <a:xfrm>
            <a:off x="2880975" y="3461750"/>
            <a:ext cx="1810200" cy="120600"/>
          </a:xfrm>
          <a:prstGeom prst="rect">
            <a:avLst/>
          </a:prstGeom>
          <a:solidFill>
            <a:srgbClr val="EBEDFE"/>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4" name="Google Shape;1494;p123"/>
          <p:cNvSpPr/>
          <p:nvPr/>
        </p:nvSpPr>
        <p:spPr>
          <a:xfrm>
            <a:off x="2884750" y="3866175"/>
            <a:ext cx="1810200" cy="120600"/>
          </a:xfrm>
          <a:prstGeom prst="rect">
            <a:avLst/>
          </a:prstGeom>
          <a:solidFill>
            <a:srgbClr val="EBEDFE"/>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5" name="Google Shape;1495;p123"/>
          <p:cNvSpPr txBox="1"/>
          <p:nvPr>
            <p:ph idx="1" type="body"/>
          </p:nvPr>
        </p:nvSpPr>
        <p:spPr>
          <a:xfrm>
            <a:off x="2890298" y="3183897"/>
            <a:ext cx="19338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6 sets oo 5 reps ah</a:t>
            </a:r>
            <a:r>
              <a:rPr lang="en-GB" sz="1100">
                <a:latin typeface="Lexend"/>
                <a:ea typeface="Times New Roman"/>
                <a:cs typeface="Times New Roman"/>
                <a:sym typeface="Times New Roman"/>
              </a:rPr>
              <a:t/>
            </a:r>
            <a:r>
              <a:rPr lang="en-GB" sz="1100">
                <a:latin typeface="Kalam"/>
                <a:ea typeface="Kalam"/>
                <a:cs typeface="Kalam"/>
                <a:sym typeface="Kalam"/>
              </a:rPr>
              <a:t/>
            </a:r>
            <a:r>
              <a:rPr lang="en-GB" sz="1100">
                <a:latin typeface="Kalam"/>
                <a:ea typeface="Kalam"/>
                <a:cs typeface="Kalam"/>
                <a:sym typeface="Kalam"/>
              </a:rPr>
              <a:t/>
            </a:r>
            <a:r>
              <a:rPr lang="en-GB" sz="1100">
                <a:latin typeface="Lexend"/>
                <a:ea typeface="Times New Roman"/>
                <a:cs typeface="Times New Roman"/>
                <a:sym typeface="Times New Roman"/>
              </a:rPr>
              <a:t/>
            </a:r>
            <a:r>
              <a:rPr lang="en-GB" sz="1100">
                <a:latin typeface="Kalam"/>
                <a:ea typeface="Kalam"/>
                <a:cs typeface="Kalam"/>
                <a:sym typeface="Kalam"/>
              </a:rPr>
              <a:t/>
            </a:r>
            <a:endParaRPr sz="2000">
              <a:latin typeface="Kalam"/>
              <a:ea typeface="Kalam"/>
              <a:cs typeface="Kalam"/>
              <a:sym typeface="Kalam"/>
            </a:endParaRPr>
          </a:p>
        </p:txBody>
      </p:sp>
      <p:sp>
        <p:nvSpPr>
          <p:cNvPr id="1496" name="Google Shape;1496;p123"/>
          <p:cNvSpPr txBox="1"/>
          <p:nvPr>
            <p:ph idx="1" type="body"/>
          </p:nvPr>
        </p:nvSpPr>
        <p:spPr>
          <a:xfrm>
            <a:off x="2890300" y="3576475"/>
            <a:ext cx="26961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2 daqiiqo oo u dhexeeya sets-ka</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0" name="Shape 1500"/>
        <p:cNvGrpSpPr/>
        <p:nvPr/>
      </p:nvGrpSpPr>
      <p:grpSpPr>
        <a:xfrm>
          <a:off x="0" y="0"/>
          <a:ext cx="0" cy="0"/>
          <a:chOff x="0" y="0"/>
          <a:chExt cx="0" cy="0"/>
        </a:xfrm>
      </p:grpSpPr>
      <p:graphicFrame>
        <p:nvGraphicFramePr>
          <p:cNvPr id="1501" name="Google Shape;1501;p124"/>
          <p:cNvGraphicFramePr/>
          <p:nvPr/>
        </p:nvGraphicFramePr>
        <p:xfrm>
          <a:off x="323988" y="813220"/>
          <a:ext cx="3000000" cy="3000000"/>
        </p:xfrm>
        <a:graphic>
          <a:graphicData uri="http://schemas.openxmlformats.org/drawingml/2006/table">
            <a:tbl>
              <a:tblPr>
                <a:noFill/>
                <a:tableStyleId>{ABE62C34-9E0C-442D-BE69-825E03138A50}</a:tableStyleId>
              </a:tblPr>
              <a:tblGrid>
                <a:gridCol w="1902100"/>
                <a:gridCol w="1014850"/>
                <a:gridCol w="1014850"/>
                <a:gridCol w="2275325"/>
                <a:gridCol w="2275325"/>
              </a:tblGrid>
              <a:tr h="424825">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Hadafka Tababarka</a:t>
                      </a:r>
                      <a:endParaRPr sz="12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Sets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Reps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Wakhtiga Nasashada</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Xoojinta (Intensity)</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Adkaysiga (Endurance)</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3 - 4</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&gt; 12</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Ilaa 30 ilbiriqsi</a:t>
                      </a:r>
                      <a:r>
                        <a:rPr lang="en-GB" sz="1300">
                          <a:solidFill>
                            <a:schemeClr val="dk1"/>
                          </a:solidFill>
                          <a:latin typeface="Times New Roman"/>
                          <a:ea typeface="Times New Roman"/>
                          <a:cs typeface="Times New Roman"/>
                          <a:sym typeface="Times New Roman"/>
                        </a:rPr>
                        <a:t/>
                      </a:r>
                      <a:r>
                        <a:rPr lang="en-GB" sz="13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&lt; 67% ee 1RM</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Jilicsanaanta murqaha (Muscle leanness)</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3 - 6</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6 - 12</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30 ilaa 90 ilbiriqsi</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r>
                        <a:rPr lang="en-GB" sz="11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67 - 85% ee 1RM</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Xoogga murqaha (Muscle strength)</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4 - 6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&lt;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2 ilaa 5 daqiiqo</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r>
                        <a:rPr lang="en-GB" sz="11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&gt; 85% ee 1RM</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502" name="Google Shape;1502;p12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xogta si loo qorsheeyo tababarka</a:t>
            </a:r>
            <a:r>
              <a:rPr lang="en-GB" sz="1100">
                <a:latin typeface="Lexend"/>
              </a:rPr>
              <a:t/>
            </a:r>
            <a:endParaRPr/>
          </a:p>
        </p:txBody>
      </p:sp>
      <p:sp>
        <p:nvSpPr>
          <p:cNvPr id="1503" name="Google Shape;1503;p124"/>
          <p:cNvSpPr txBox="1"/>
          <p:nvPr>
            <p:ph idx="1" type="body"/>
          </p:nvPr>
        </p:nvSpPr>
        <p:spPr>
          <a:xfrm>
            <a:off x="324000" y="2828747"/>
            <a:ext cx="12951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Xoojinta (Intensity):</a:t>
            </a:r>
            <a:endParaRPr sz="2000"/>
          </a:p>
        </p:txBody>
      </p:sp>
      <p:sp>
        <p:nvSpPr>
          <p:cNvPr id="1504" name="Google Shape;1504;p124"/>
          <p:cNvSpPr txBox="1"/>
          <p:nvPr>
            <p:ph idx="1" type="body"/>
          </p:nvPr>
        </p:nvSpPr>
        <p:spPr>
          <a:xfrm>
            <a:off x="324000" y="3209747"/>
            <a:ext cx="14958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Qaybo/Jiidmo (Sets/Reps):</a:t>
            </a:r>
            <a:endParaRPr sz="2000"/>
          </a:p>
        </p:txBody>
      </p:sp>
      <p:sp>
        <p:nvSpPr>
          <p:cNvPr id="1505" name="Google Shape;1505;p124"/>
          <p:cNvSpPr txBox="1"/>
          <p:nvPr>
            <p:ph idx="1" type="body"/>
          </p:nvPr>
        </p:nvSpPr>
        <p:spPr>
          <a:xfrm>
            <a:off x="2890300" y="2815825"/>
            <a:ext cx="24378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ea typeface="Times New Roman"/>
                <a:cs typeface="Times New Roman"/>
                <a:sym typeface="Times New Roman"/>
              </a:rPr>
              <a:t>110% × 120 = 132 kg</a:t>
            </a:r>
            <a:r>
              <a:rPr lang="en-GB" sz="1100">
                <a:latin typeface="Lexend"/>
                <a:ea typeface="Times New Roman"/>
                <a:cs typeface="Times New Roman"/>
                <a:sym typeface="Times New Roman"/>
              </a:rPr>
              <a:t/>
            </a:r>
            <a:endParaRPr sz="2000"/>
          </a:p>
        </p:txBody>
      </p:sp>
      <p:sp>
        <p:nvSpPr>
          <p:cNvPr id="1506" name="Google Shape;1506;p124"/>
          <p:cNvSpPr txBox="1"/>
          <p:nvPr>
            <p:ph idx="1" type="body"/>
          </p:nvPr>
        </p:nvSpPr>
        <p:spPr>
          <a:xfrm>
            <a:off x="2890298" y="3183897"/>
            <a:ext cx="19338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6 qaybood oo 6 jiidmo ah</a:t>
            </a:r>
            <a:r>
              <a:rPr lang="en-GB" sz="1100">
                <a:latin typeface="Lexend"/>
              </a:rPr>
              <a:t/>
            </a:r>
            <a:r>
              <a:rPr lang="en-GB" sz="1100">
                <a:latin typeface="Lexend"/>
              </a:rPr>
              <a:t/>
            </a:r>
            <a:r>
              <a:rPr lang="en-GB" sz="1100">
                <a:latin typeface="Lexend"/>
                <a:ea typeface="Times New Roman"/>
                <a:cs typeface="Times New Roman"/>
                <a:sym typeface="Times New Roman"/>
              </a:rPr>
              <a:t/>
            </a:r>
            <a:r>
              <a:rPr lang="en-GB" sz="1100">
                <a:latin typeface="Lexend"/>
              </a:rPr>
              <a:t/>
            </a:r>
            <a:r>
              <a:rPr lang="en-GB" sz="1100">
                <a:latin typeface="Lexend"/>
              </a:rPr>
              <a:t/>
            </a:r>
            <a:endParaRPr sz="2000"/>
          </a:p>
        </p:txBody>
      </p:sp>
      <p:sp>
        <p:nvSpPr>
          <p:cNvPr id="1507" name="Google Shape;1507;p124"/>
          <p:cNvSpPr txBox="1"/>
          <p:nvPr>
            <p:ph idx="1" type="body"/>
          </p:nvPr>
        </p:nvSpPr>
        <p:spPr>
          <a:xfrm>
            <a:off x="324000" y="3602325"/>
            <a:ext cx="16779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Wakhtiga nasashada (Rest periods):</a:t>
            </a:r>
            <a:endParaRPr sz="2000"/>
          </a:p>
        </p:txBody>
      </p:sp>
      <p:sp>
        <p:nvSpPr>
          <p:cNvPr id="1508" name="Google Shape;1508;p124"/>
          <p:cNvSpPr txBox="1"/>
          <p:nvPr>
            <p:ph idx="1" type="body"/>
          </p:nvPr>
        </p:nvSpPr>
        <p:spPr>
          <a:xfrm>
            <a:off x="2890300" y="3576475"/>
            <a:ext cx="31485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90 ilbiriqsi inta u dhaxaysa qaybaha</a:t>
            </a:r>
            <a:r>
              <a:rPr lang="en-GB" sz="1100">
                <a:latin typeface="Kalam"/>
                <a:ea typeface="Kalam"/>
                <a:cs typeface="Kalam"/>
                <a:sym typeface="Kalam"/>
              </a:rPr>
              <a:t/>
            </a:r>
            <a:r>
              <a:rPr lang="en-GB" sz="1100">
                <a:latin typeface="Lexend"/>
              </a:rPr>
              <a:t/>
            </a:r>
            <a:endParaRPr sz="2000"/>
          </a:p>
        </p:txBody>
      </p:sp>
      <p:sp>
        <p:nvSpPr>
          <p:cNvPr id="1509" name="Google Shape;1509;p124"/>
          <p:cNvSpPr txBox="1"/>
          <p:nvPr>
            <p:ph idx="1" type="body"/>
          </p:nvPr>
        </p:nvSpPr>
        <p:spPr>
          <a:xfrm>
            <a:off x="324000" y="2460675"/>
            <a:ext cx="27552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Qorshaha khabiirka (Expert plan):</a:t>
            </a:r>
            <a:endParaRPr sz="2000">
              <a:solidFill>
                <a:schemeClr val="accent5"/>
              </a:solidFill>
            </a:endParaRPr>
          </a:p>
        </p:txBody>
      </p:sp>
      <p:sp>
        <p:nvSpPr>
          <p:cNvPr id="1510" name="Google Shape;1510;p124"/>
          <p:cNvSpPr/>
          <p:nvPr/>
        </p:nvSpPr>
        <p:spPr>
          <a:xfrm>
            <a:off x="389275" y="2050255"/>
            <a:ext cx="8341500" cy="336000"/>
          </a:xfrm>
          <a:prstGeom prst="roundRect">
            <a:avLst>
              <a:gd fmla="val 16667" name="adj"/>
            </a:avLst>
          </a:pr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1" name="Google Shape;1511;p124"/>
          <p:cNvSpPr txBox="1"/>
          <p:nvPr>
            <p:ph idx="1" type="body"/>
          </p:nvPr>
        </p:nvSpPr>
        <p:spPr>
          <a:xfrm>
            <a:off x="324000" y="4096950"/>
            <a:ext cx="7523400" cy="72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Maxay tahay waxa qaldan ee qorshahan ku jira ee horumarinta xoogga murqaha (muscle strength) qof leh 1RM 120 kg?</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sz="2100"/>
          </a:p>
        </p:txBody>
      </p:sp>
      <p:sp>
        <p:nvSpPr>
          <p:cNvPr id="1512" name="Google Shape;1512;p124"/>
          <p:cNvSpPr txBox="1"/>
          <p:nvPr>
            <p:ph idx="1" type="body"/>
          </p:nvPr>
        </p:nvSpPr>
        <p:spPr>
          <a:xfrm>
            <a:off x="6263295" y="2813127"/>
            <a:ext cx="2080200" cy="29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Wuu ka badbadanyahay xadka (max.).</a:t>
            </a:r>
            <a:endParaRPr sz="2000">
              <a:latin typeface="Kalam"/>
              <a:ea typeface="Kalam"/>
              <a:cs typeface="Kalam"/>
              <a:sym typeface="Kalam"/>
            </a:endParaRPr>
          </a:p>
        </p:txBody>
      </p:sp>
      <p:sp>
        <p:nvSpPr>
          <p:cNvPr id="1513" name="Google Shape;1513;p124"/>
          <p:cNvSpPr txBox="1"/>
          <p:nvPr>
            <p:ph idx="1" type="body"/>
          </p:nvPr>
        </p:nvSpPr>
        <p:spPr>
          <a:xfrm>
            <a:off x="6263295" y="3155357"/>
            <a:ext cx="2080200" cy="29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Jiidmadu waa inay ka yaraadaan 6</a:t>
            </a:r>
            <a:r>
              <a:rPr lang="en-GB" sz="1100">
                <a:latin typeface="Lexend"/>
                <a:ea typeface="Times New Roman"/>
                <a:cs typeface="Times New Roman"/>
                <a:sym typeface="Times New Roman"/>
              </a:rPr>
              <a:t/>
            </a:r>
            <a:endParaRPr sz="2000">
              <a:latin typeface="Kalam"/>
              <a:ea typeface="Kalam"/>
              <a:cs typeface="Kalam"/>
              <a:sym typeface="Kalam"/>
            </a:endParaRPr>
          </a:p>
        </p:txBody>
      </p:sp>
      <p:sp>
        <p:nvSpPr>
          <p:cNvPr id="1514" name="Google Shape;1514;p124"/>
          <p:cNvSpPr txBox="1"/>
          <p:nvPr>
            <p:ph idx="1" type="body"/>
          </p:nvPr>
        </p:nvSpPr>
        <p:spPr>
          <a:xfrm>
            <a:off x="6263301" y="3497583"/>
            <a:ext cx="2543100" cy="29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Nasashada ugu yar waa 2 daqiiqo oo loogu talagalay xoogga murqaha (muscle strength).</a:t>
            </a:r>
            <a:r>
              <a:rPr lang="en-GB" sz="1100">
                <a:latin typeface="Kalam"/>
                <a:ea typeface="Kalam"/>
                <a:cs typeface="Kalam"/>
                <a:sym typeface="Kalam"/>
              </a:rPr>
              <a:t/>
            </a:r>
            <a:r>
              <a:rPr lang="en-GB" sz="1100">
                <a:latin typeface="Lexend"/>
                <a:ea typeface="Times New Roman"/>
                <a:cs typeface="Times New Roman"/>
                <a:sym typeface="Times New Roman"/>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8" name="Shape 1518"/>
        <p:cNvGrpSpPr/>
        <p:nvPr/>
      </p:nvGrpSpPr>
      <p:grpSpPr>
        <a:xfrm>
          <a:off x="0" y="0"/>
          <a:ext cx="0" cy="0"/>
          <a:chOff x="0" y="0"/>
          <a:chExt cx="0" cy="0"/>
        </a:xfrm>
      </p:grpSpPr>
      <p:sp>
        <p:nvSpPr>
          <p:cNvPr id="1519" name="Google Shape;1519;p125"/>
          <p:cNvSpPr txBox="1"/>
          <p:nvPr>
            <p:ph idx="1" type="body"/>
          </p:nvPr>
        </p:nvSpPr>
        <p:spPr>
          <a:xfrm>
            <a:off x="324000" y="2498975"/>
            <a:ext cx="8482500" cy="105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Walaalka Suad ee ka weyn ayaa u tababbaranaya heptathlon, sidaa darteed wuxuu u baahan yahay inuu horumariyo jilicsanaanta murqaha (muscle leanness). Wuxuu ka shaqeynayaa benc press-kiisa wuxuuna leeyahay 1RM 80 kg. U samee isaga:</a:t>
            </a:r>
            <a:r>
              <a:rPr lang="en-GB" sz="1100">
                <a:latin typeface="Lexend"/>
              </a:rPr>
              <a:t/>
            </a:r>
            <a:r>
              <a:rPr lang="en-GB" sz="1100">
                <a:latin typeface="Lexend"/>
                <a:ea typeface="Times New Roman"/>
                <a:cs typeface="Times New Roman"/>
                <a:sym typeface="Times New Roman"/>
              </a:rPr>
              <a:t/>
            </a:r>
            <a:r>
              <a:rPr lang="en-GB" sz="1100">
                <a:latin typeface="Lexend"/>
              </a:rPr>
              <a:t/>
            </a:r>
            <a:r>
              <a:rPr lang="en-GB" sz="1100">
                <a:latin typeface="Lexend"/>
                <a:ea typeface="Times New Roman"/>
                <a:cs typeface="Times New Roman"/>
                <a:sym typeface="Times New Roman"/>
              </a:rPr>
              <a:t/>
            </a:r>
            <a:r>
              <a:rPr lang="en-GB" sz="1100">
                <a:latin typeface="Lexend"/>
              </a:rPr>
              <a:t/>
            </a:r>
            <a:endParaRPr/>
          </a:p>
        </p:txBody>
      </p:sp>
      <p:sp>
        <p:nvSpPr>
          <p:cNvPr id="1520" name="Google Shape;1520;p12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Isticmaalka xogta (data) si loo qorsheeyo kal-fadhiyada tababarka (training sessions)</a:t>
            </a:r>
            <a:r>
              <a:rPr lang="en-GB" sz="1100">
                <a:latin typeface="Lexend"/>
              </a:rPr>
              <a:t/>
            </a:r>
            <a:endParaRPr/>
          </a:p>
        </p:txBody>
      </p:sp>
      <p:graphicFrame>
        <p:nvGraphicFramePr>
          <p:cNvPr id="1521" name="Google Shape;1521;p125"/>
          <p:cNvGraphicFramePr/>
          <p:nvPr/>
        </p:nvGraphicFramePr>
        <p:xfrm>
          <a:off x="323988" y="811880"/>
          <a:ext cx="3000000" cy="3000000"/>
        </p:xfrm>
        <a:graphic>
          <a:graphicData uri="http://schemas.openxmlformats.org/drawingml/2006/table">
            <a:tbl>
              <a:tblPr>
                <a:noFill/>
                <a:tableStyleId>{ABE62C34-9E0C-442D-BE69-825E03138A50}</a:tableStyleId>
              </a:tblPr>
              <a:tblGrid>
                <a:gridCol w="1902100"/>
                <a:gridCol w="1014850"/>
                <a:gridCol w="1014850"/>
                <a:gridCol w="2275325"/>
                <a:gridCol w="2275325"/>
              </a:tblGrid>
              <a:tr h="424825">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Hadafka tababarka (Training Goal)</a:t>
                      </a:r>
                      <a:endParaRPr sz="12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Qaybo (Sets)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Jiidmo (Reps)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Wakhtiga nasashada (Rest Period)</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Xoogga (Intensity)</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Adkaysiga (Endurance)</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3 - 4</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&gt; 12</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Ilaa 30 ilbiriqsi</a:t>
                      </a:r>
                      <a:r>
                        <a:rPr lang="en-GB" sz="1300">
                          <a:solidFill>
                            <a:schemeClr val="dk1"/>
                          </a:solidFill>
                          <a:latin typeface="Times New Roman"/>
                          <a:ea typeface="Times New Roman"/>
                          <a:cs typeface="Times New Roman"/>
                          <a:sym typeface="Times New Roman"/>
                        </a:rPr>
                        <a:t/>
                      </a:r>
                      <a:r>
                        <a:rPr lang="en-GB" sz="13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&lt; 67% ee 1RM</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Jilicsanaanta murqaha (Muscle leanness)</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3 - 6</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6 - 12</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30 ilaa 90 ilbiriqsi</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r>
                        <a:rPr lang="en-GB" sz="18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67 - 85% of 1RM</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Xoogga murqaha (Muscle strength)</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4 - 6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&lt;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2 ilaa 5 daqiiqo</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r>
                        <a:rPr lang="en-GB" sz="18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&gt; 85% of 1RM</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522" name="Google Shape;1522;p125"/>
          <p:cNvSpPr txBox="1"/>
          <p:nvPr>
            <p:ph idx="1" type="body"/>
          </p:nvPr>
        </p:nvSpPr>
        <p:spPr>
          <a:xfrm>
            <a:off x="324000" y="3641975"/>
            <a:ext cx="2044500" cy="29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Qorshaha bilowga (Starter plan)</a:t>
            </a:r>
            <a:r>
              <a:rPr lang="en-GB" sz="1100">
                <a:latin typeface="Lexend"/>
              </a:rPr>
              <a:t/>
            </a:r>
            <a:endParaRPr/>
          </a:p>
        </p:txBody>
      </p:sp>
      <p:sp>
        <p:nvSpPr>
          <p:cNvPr id="1523" name="Google Shape;1523;p125"/>
          <p:cNvSpPr txBox="1"/>
          <p:nvPr>
            <p:ph idx="1" type="body"/>
          </p:nvPr>
        </p:nvSpPr>
        <p:spPr>
          <a:xfrm>
            <a:off x="324000" y="4060405"/>
            <a:ext cx="2419200" cy="29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Qorshaha horumarinta (Improver plan)</a:t>
            </a:r>
            <a:r>
              <a:rPr lang="en-GB" sz="1100">
                <a:latin typeface="Lexend"/>
              </a:rPr>
              <a:t/>
            </a:r>
            <a:endParaRPr/>
          </a:p>
        </p:txBody>
      </p:sp>
      <p:sp>
        <p:nvSpPr>
          <p:cNvPr id="1524" name="Google Shape;1524;p125"/>
          <p:cNvSpPr txBox="1"/>
          <p:nvPr>
            <p:ph idx="1" type="body"/>
          </p:nvPr>
        </p:nvSpPr>
        <p:spPr>
          <a:xfrm>
            <a:off x="324000" y="4481525"/>
            <a:ext cx="1902000" cy="29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 Qorshaha khabiirada (Expert plan)</a:t>
            </a:r>
            <a:r>
              <a:rPr lang="en-GB" sz="1100">
                <a:latin typeface="Lexend"/>
              </a:rPr>
              <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8" name="Shape 1528"/>
        <p:cNvGrpSpPr/>
        <p:nvPr/>
      </p:nvGrpSpPr>
      <p:grpSpPr>
        <a:xfrm>
          <a:off x="0" y="0"/>
          <a:ext cx="0" cy="0"/>
          <a:chOff x="0" y="0"/>
          <a:chExt cx="0" cy="0"/>
        </a:xfrm>
      </p:grpSpPr>
      <p:sp>
        <p:nvSpPr>
          <p:cNvPr id="1529" name="Google Shape;1529;p126"/>
          <p:cNvSpPr txBox="1"/>
          <p:nvPr>
            <p:ph idx="1" type="body"/>
          </p:nvPr>
        </p:nvSpPr>
        <p:spPr>
          <a:xfrm>
            <a:off x="324000" y="3259635"/>
            <a:ext cx="8010600" cy="6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b) Qof kuu sheega inuu sameeyay 60 ku celis (repetitions) dhamaan set-yadiisa. Waa maxay hadafkiisa tababarka?</a:t>
            </a:r>
            <a:r>
              <a:rPr lang="en-GB" sz="1800">
                <a:latin typeface="Lexend"/>
              </a:rPr>
              <a:t/>
            </a:r>
            <a:r>
              <a:rPr lang="en-GB" sz="1800">
                <a:latin typeface="Lexend"/>
                <a:ea typeface="Times New Roman"/>
                <a:cs typeface="Times New Roman"/>
                <a:sym typeface="Times New Roman"/>
              </a:rPr>
              <a:t/>
            </a:r>
            <a:r>
              <a:rPr lang="en-GB" sz="1800">
                <a:latin typeface="Lexend"/>
              </a:rPr>
              <a:t/>
            </a:r>
            <a:endParaRPr/>
          </a:p>
        </p:txBody>
      </p:sp>
      <p:sp>
        <p:nvSpPr>
          <p:cNvPr id="1530" name="Google Shape;1530;p126"/>
          <p:cNvSpPr txBox="1"/>
          <p:nvPr>
            <p:ph idx="1" type="body"/>
          </p:nvPr>
        </p:nvSpPr>
        <p:spPr>
          <a:xfrm>
            <a:off x="324000" y="2422775"/>
            <a:ext cx="8338200" cy="6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 a) Qof 1RM-kiisu yahay 125 kg oo sameynaya ku celis (reps) 76 kg. Waa maxay hadafkiisa tababarka?</a:t>
            </a:r>
            <a:r>
              <a:rPr lang="en-GB" sz="1800">
                <a:latin typeface="Lexend"/>
              </a:rPr>
              <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a:p>
        </p:txBody>
      </p:sp>
      <p:sp>
        <p:nvSpPr>
          <p:cNvPr id="1531" name="Google Shape;1531;p12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Isticmaalka xogta si loo qorsheeyo casharrada tababarka</a:t>
            </a:r>
            <a:r>
              <a:rPr lang="en-GB" sz="1100">
                <a:latin typeface="Lexend"/>
              </a:rPr>
              <a:t/>
            </a:r>
            <a:endParaRPr/>
          </a:p>
        </p:txBody>
      </p:sp>
      <p:graphicFrame>
        <p:nvGraphicFramePr>
          <p:cNvPr id="1532" name="Google Shape;1532;p126"/>
          <p:cNvGraphicFramePr/>
          <p:nvPr/>
        </p:nvGraphicFramePr>
        <p:xfrm>
          <a:off x="323988" y="811880"/>
          <a:ext cx="3000000" cy="3000000"/>
        </p:xfrm>
        <a:graphic>
          <a:graphicData uri="http://schemas.openxmlformats.org/drawingml/2006/table">
            <a:tbl>
              <a:tblPr>
                <a:noFill/>
                <a:tableStyleId>{ABE62C34-9E0C-442D-BE69-825E03138A50}</a:tableStyleId>
              </a:tblPr>
              <a:tblGrid>
                <a:gridCol w="1902100"/>
                <a:gridCol w="1014850"/>
                <a:gridCol w="1014850"/>
                <a:gridCol w="2275325"/>
                <a:gridCol w="2275325"/>
              </a:tblGrid>
              <a:tr h="424825">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Hadafka tababarka (Training Goal)</a:t>
                      </a:r>
                      <a:endParaRPr sz="12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Sets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Ku celis (Reps)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Wakhtiga nasashada (Rest Period)</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Xoojinta (Intensity)</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Adkaysiga (Endurance)</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3 - 4</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&gt; 12</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Ilaa 30 ilbiriqsi</a:t>
                      </a:r>
                      <a:r>
                        <a:rPr lang="en-GB" sz="1300">
                          <a:solidFill>
                            <a:schemeClr val="dk1"/>
                          </a:solidFill>
                          <a:latin typeface="Times New Roman"/>
                          <a:ea typeface="Times New Roman"/>
                          <a:cs typeface="Times New Roman"/>
                          <a:sym typeface="Times New Roman"/>
                        </a:rPr>
                        <a:t/>
                      </a:r>
                      <a:r>
                        <a:rPr lang="en-GB" sz="13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&lt; 67% of 1RM</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Jilicsanaanta murqaha (Muscle leanness)</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3 - 6</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6 - 12</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30 ilaa 90 ilbiriqsi</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r>
                        <a:rPr lang="en-GB" sz="18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67 - 85% of 1RM</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Xoogga murqaha (Muscle strength)</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4 - 6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&lt;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2 ilaa 5 daqiiqo</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r>
                        <a:rPr lang="en-GB" sz="18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&gt; 85% ee 1RM</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533" name="Google Shape;1533;p126"/>
          <p:cNvSpPr txBox="1"/>
          <p:nvPr>
            <p:ph idx="1" type="body"/>
          </p:nvPr>
        </p:nvSpPr>
        <p:spPr>
          <a:xfrm>
            <a:off x="324000" y="4086252"/>
            <a:ext cx="8482500" cy="6648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rPr>
              <a:t>c) Qof ayaa kuu sheegaya inuu si xooggan u tababbaranayo muruq-caddayn (muscle leanness) oo uu kor u qaaday 136 kg. Waa maxay 1RM-kiisa?</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7" name="Shape 1537"/>
        <p:cNvGrpSpPr/>
        <p:nvPr/>
      </p:nvGrpSpPr>
      <p:grpSpPr>
        <a:xfrm>
          <a:off x="0" y="0"/>
          <a:ext cx="0" cy="0"/>
          <a:chOff x="0" y="0"/>
          <a:chExt cx="0" cy="0"/>
        </a:xfrm>
      </p:grpSpPr>
      <p:sp>
        <p:nvSpPr>
          <p:cNvPr id="1538" name="Google Shape;1538;p12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xogta si loo qorsheeyo fasalada tababarka</a:t>
            </a:r>
            <a:r>
              <a:rPr lang="en-GB" sz="1400">
                <a:latin typeface="Lexend"/>
              </a:rPr>
              <a:t/>
            </a:r>
            <a:endParaRPr/>
          </a:p>
        </p:txBody>
      </p:sp>
      <p:graphicFrame>
        <p:nvGraphicFramePr>
          <p:cNvPr id="1539" name="Google Shape;1539;p127"/>
          <p:cNvGraphicFramePr/>
          <p:nvPr/>
        </p:nvGraphicFramePr>
        <p:xfrm>
          <a:off x="323988" y="811880"/>
          <a:ext cx="3000000" cy="3000000"/>
        </p:xfrm>
        <a:graphic>
          <a:graphicData uri="http://schemas.openxmlformats.org/drawingml/2006/table">
            <a:tbl>
              <a:tblPr>
                <a:noFill/>
                <a:tableStyleId>{ABE62C34-9E0C-442D-BE69-825E03138A50}</a:tableStyleId>
              </a:tblPr>
              <a:tblGrid>
                <a:gridCol w="1902100"/>
                <a:gridCol w="1014850"/>
                <a:gridCol w="1014850"/>
                <a:gridCol w="2275325"/>
                <a:gridCol w="2275325"/>
              </a:tblGrid>
              <a:tr h="424825">
                <a:tc>
                  <a:txBody>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Hadafka Tababarka (Training Goal)</a:t>
                      </a:r>
                      <a:endParaRPr sz="12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Gogol (Sets)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Ku-celin (Reps)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Waqtiga Nasashada (Rest Period)</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Xoojinta (Intensity)</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Adkaysiga (Endurance)</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3 - 4</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&gt; 12</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Ilaa 30 ilbiriqsi</a:t>
                      </a:r>
                      <a:r>
                        <a:rPr lang="en-GB" sz="1400">
                          <a:solidFill>
                            <a:schemeClr val="dk1"/>
                          </a:solidFill>
                          <a:latin typeface="Times New Roman"/>
                          <a:ea typeface="Times New Roman"/>
                          <a:cs typeface="Times New Roman"/>
                          <a:sym typeface="Times New Roman"/>
                        </a:rPr>
                        <a:t/>
                      </a:r>
                      <a:r>
                        <a:rPr lang="en-GB" sz="14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&lt; 67% ee 1RM</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Muruq-caddayn (Muscle leanness)</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3 - 6</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6 - 12</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30 ilaa 90 ilbiriqsi</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r>
                        <a:rPr lang="en-GB" sz="18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67 - 85% ee 1RM</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Xoogga Muruqa (Muscle strength)</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4 - 6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&lt;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2 ilaa 5 daqiiqo</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r>
                        <a:rPr lang="en-GB" sz="18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&gt; 85% ee 1RM</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540" name="Google Shape;1540;p127"/>
          <p:cNvSpPr txBox="1"/>
          <p:nvPr>
            <p:ph idx="1" type="body"/>
          </p:nvPr>
        </p:nvSpPr>
        <p:spPr>
          <a:xfrm>
            <a:off x="324000" y="3641975"/>
            <a:ext cx="2044500" cy="29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Qorshaha bilowga (Starter plan)</a:t>
            </a:r>
            <a:endParaRPr/>
          </a:p>
        </p:txBody>
      </p:sp>
      <p:sp>
        <p:nvSpPr>
          <p:cNvPr id="1541" name="Google Shape;1541;p127"/>
          <p:cNvSpPr txBox="1"/>
          <p:nvPr>
            <p:ph idx="1" type="body"/>
          </p:nvPr>
        </p:nvSpPr>
        <p:spPr>
          <a:xfrm>
            <a:off x="324000" y="4060405"/>
            <a:ext cx="2419200" cy="29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Qorshaha horumarinta (Improver plan)</a:t>
            </a:r>
            <a:endParaRPr/>
          </a:p>
        </p:txBody>
      </p:sp>
      <p:sp>
        <p:nvSpPr>
          <p:cNvPr id="1542" name="Google Shape;1542;p127"/>
          <p:cNvSpPr txBox="1"/>
          <p:nvPr>
            <p:ph idx="1" type="body"/>
          </p:nvPr>
        </p:nvSpPr>
        <p:spPr>
          <a:xfrm>
            <a:off x="324000" y="4481525"/>
            <a:ext cx="1902000" cy="29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 Qorshaha khabiirka (Expert plan)</a:t>
            </a:r>
            <a:endParaRPr/>
          </a:p>
        </p:txBody>
      </p:sp>
      <p:sp>
        <p:nvSpPr>
          <p:cNvPr id="1543" name="Google Shape;1543;p127"/>
          <p:cNvSpPr txBox="1"/>
          <p:nvPr>
            <p:ph idx="1" type="body"/>
          </p:nvPr>
        </p:nvSpPr>
        <p:spPr>
          <a:xfrm>
            <a:off x="324000" y="2498975"/>
            <a:ext cx="8482500" cy="105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Walaalka Suad ee ka weyn ayaa u tababbaranaya heptathlon, sidaa darteed wuxuu u baahan yahay inuu horumariyo muruq-caddayn (muscle leanness). Wuxuu ka shaqeynayaa benc press-kiisa wuxuuna leeyahay 1RM ah 80 kg. U samee isaga:</a:t>
            </a:r>
            <a:r>
              <a:rPr lang="en-GB" sz="1100">
                <a:latin typeface="Lexend"/>
                <a:ea typeface="Times New Roman"/>
                <a:cs typeface="Times New Roman"/>
                <a:sym typeface="Times New Roman"/>
              </a:rPr>
              <a:t/>
            </a:r>
            <a:r>
              <a:rPr lang="en-GB" sz="1100">
                <a:latin typeface="Lexend"/>
              </a:rPr>
              <a:t/>
            </a:r>
            <a:r>
              <a:rPr lang="en-GB" sz="1100">
                <a:latin typeface="Lexend"/>
                <a:ea typeface="Times New Roman"/>
                <a:cs typeface="Times New Roman"/>
                <a:sym typeface="Times New Roman"/>
              </a:rPr>
              <a:t/>
            </a:r>
            <a:r>
              <a:rPr lang="en-GB" sz="1100">
                <a:latin typeface="Lexend"/>
              </a:rPr>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7" name="Shape 1547"/>
        <p:cNvGrpSpPr/>
        <p:nvPr/>
      </p:nvGrpSpPr>
      <p:grpSpPr>
        <a:xfrm>
          <a:off x="0" y="0"/>
          <a:ext cx="0" cy="0"/>
          <a:chOff x="0" y="0"/>
          <a:chExt cx="0" cy="0"/>
        </a:xfrm>
      </p:grpSpPr>
      <p:sp>
        <p:nvSpPr>
          <p:cNvPr id="1548" name="Google Shape;1548;p12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Isticmaal xogta si aad u qorsheysid tababaro (training sessions)</a:t>
            </a:r>
            <a:r>
              <a:rPr lang="en-GB" sz="1100">
                <a:latin typeface="Lexend"/>
              </a:rPr>
              <a:t/>
            </a:r>
            <a:endParaRPr/>
          </a:p>
        </p:txBody>
      </p:sp>
      <p:graphicFrame>
        <p:nvGraphicFramePr>
          <p:cNvPr id="1549" name="Google Shape;1549;p128"/>
          <p:cNvGraphicFramePr/>
          <p:nvPr/>
        </p:nvGraphicFramePr>
        <p:xfrm>
          <a:off x="323988" y="811880"/>
          <a:ext cx="3000000" cy="3000000"/>
        </p:xfrm>
        <a:graphic>
          <a:graphicData uri="http://schemas.openxmlformats.org/drawingml/2006/table">
            <a:tbl>
              <a:tblPr>
                <a:noFill/>
                <a:tableStyleId>{ABE62C34-9E0C-442D-BE69-825E03138A50}</a:tableStyleId>
              </a:tblPr>
              <a:tblGrid>
                <a:gridCol w="1902100"/>
                <a:gridCol w="1014850"/>
                <a:gridCol w="1014850"/>
                <a:gridCol w="2275325"/>
                <a:gridCol w="2275325"/>
              </a:tblGrid>
              <a:tr h="424825">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Hadafka Tababarka (Training Goal)</a:t>
                      </a:r>
                      <a:endParaRPr sz="12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Sets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Reps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Wakhtiga Nasashada (Rest Period)</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Xoojinta (Intensity)</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Adkaysiga (Endurance)</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3 - 4</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&gt; 12</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Ilaa 30 ilbiriqsi</a:t>
                      </a:r>
                      <a:r>
                        <a:rPr lang="en-GB" sz="1300">
                          <a:solidFill>
                            <a:schemeClr val="dk1"/>
                          </a:solidFill>
                          <a:latin typeface="Times New Roman"/>
                          <a:ea typeface="Times New Roman"/>
                          <a:cs typeface="Times New Roman"/>
                          <a:sym typeface="Times New Roman"/>
                        </a:rPr>
                        <a:t/>
                      </a:r>
                      <a:r>
                        <a:rPr lang="en-GB" sz="13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&lt; 67% of 1RM</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Jir-caato (Muscle leanness)</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3 - 6</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6 - 12</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30 ilaa 90 ilbiriqsi</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r>
                        <a:rPr lang="en-GB" sz="11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67 - 85% of 1RM</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Xoogga Muruqa (Muscle strength)</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4 - 6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&lt;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2 ilaa 5 daqiiqo</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r>
                        <a:rPr lang="en-GB" sz="11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Times New Roman"/>
                          <a:ea typeface="Times New Roman"/>
                          <a:cs typeface="Times New Roman"/>
                          <a:sym typeface="Times New Roman"/>
                        </a:rPr>
                        <a:t>&gt; 85% of 1RM</a:t>
                      </a:r>
                      <a:r>
                        <a:rPr lang="en-GB" sz="1100">
                          <a:solidFill>
                            <a:schemeClr val="dk1"/>
                          </a:solidFill>
                          <a:latin typeface="Lexend"/>
                          <a:ea typeface="Lexend"/>
                          <a:cs typeface="Lexend"/>
                          <a:sym typeface="Lexend"/>
                        </a:rPr>
                        <a:t/>
                      </a:r>
                      <a:r>
                        <a:rPr lang="en-GB" sz="11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550" name="Google Shape;1550;p128"/>
          <p:cNvSpPr txBox="1"/>
          <p:nvPr>
            <p:ph idx="1" type="body"/>
          </p:nvPr>
        </p:nvSpPr>
        <p:spPr>
          <a:xfrm>
            <a:off x="2086843" y="2498975"/>
            <a:ext cx="2044500" cy="29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Qorshaha Bilowga (Starter plan)</a:t>
            </a:r>
            <a:endParaRPr sz="2100"/>
          </a:p>
        </p:txBody>
      </p:sp>
      <p:sp>
        <p:nvSpPr>
          <p:cNvPr id="1551" name="Google Shape;1551;p128"/>
          <p:cNvSpPr txBox="1"/>
          <p:nvPr>
            <p:ph idx="1" type="body"/>
          </p:nvPr>
        </p:nvSpPr>
        <p:spPr>
          <a:xfrm>
            <a:off x="4384426" y="2498975"/>
            <a:ext cx="2419200" cy="29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Qorshaha Horumarinta (Improver plan)</a:t>
            </a:r>
            <a:endParaRPr sz="2100"/>
          </a:p>
        </p:txBody>
      </p:sp>
      <p:sp>
        <p:nvSpPr>
          <p:cNvPr id="1552" name="Google Shape;1552;p128"/>
          <p:cNvSpPr txBox="1"/>
          <p:nvPr>
            <p:ph idx="1" type="body"/>
          </p:nvPr>
        </p:nvSpPr>
        <p:spPr>
          <a:xfrm>
            <a:off x="6798320" y="2498975"/>
            <a:ext cx="1902000" cy="29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 Qorshaha Khabiirka (Expert plan)</a:t>
            </a:r>
            <a:endParaRPr sz="2100"/>
          </a:p>
        </p:txBody>
      </p:sp>
      <p:sp>
        <p:nvSpPr>
          <p:cNvPr id="1553" name="Google Shape;1553;p128"/>
          <p:cNvSpPr txBox="1"/>
          <p:nvPr>
            <p:ph idx="4294967295" type="body"/>
          </p:nvPr>
        </p:nvSpPr>
        <p:spPr>
          <a:xfrm>
            <a:off x="324000" y="2981147"/>
            <a:ext cx="12951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Xoojinta (Intensity):</a:t>
            </a:r>
            <a:endParaRPr sz="1900"/>
          </a:p>
        </p:txBody>
      </p:sp>
      <p:sp>
        <p:nvSpPr>
          <p:cNvPr id="1554" name="Google Shape;1554;p128"/>
          <p:cNvSpPr txBox="1"/>
          <p:nvPr>
            <p:ph idx="4294967295" type="body"/>
          </p:nvPr>
        </p:nvSpPr>
        <p:spPr>
          <a:xfrm>
            <a:off x="324000" y="3375070"/>
            <a:ext cx="14958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Sets/Reps:</a:t>
            </a:r>
            <a:endParaRPr sz="1900"/>
          </a:p>
        </p:txBody>
      </p:sp>
      <p:sp>
        <p:nvSpPr>
          <p:cNvPr id="1555" name="Google Shape;1555;p128"/>
          <p:cNvSpPr txBox="1"/>
          <p:nvPr>
            <p:ph idx="4294967295" type="body"/>
          </p:nvPr>
        </p:nvSpPr>
        <p:spPr>
          <a:xfrm>
            <a:off x="2088183" y="2968225"/>
            <a:ext cx="21012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70% × 80 = 56 kg</a:t>
            </a:r>
            <a:r>
              <a:rPr lang="en-GB" sz="1100">
                <a:latin typeface="Lexend"/>
                <a:ea typeface="Times New Roman"/>
                <a:cs typeface="Times New Roman"/>
                <a:sym typeface="Times New Roman"/>
              </a:rPr>
              <a:t/>
            </a:r>
            <a:endParaRPr sz="2000"/>
          </a:p>
        </p:txBody>
      </p:sp>
      <p:sp>
        <p:nvSpPr>
          <p:cNvPr id="1556" name="Google Shape;1556;p128"/>
          <p:cNvSpPr txBox="1"/>
          <p:nvPr>
            <p:ph idx="4294967295" type="body"/>
          </p:nvPr>
        </p:nvSpPr>
        <p:spPr>
          <a:xfrm>
            <a:off x="2088188" y="3362143"/>
            <a:ext cx="19338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3 sets of 6 reps</a:t>
            </a:r>
            <a:r>
              <a:rPr lang="en-GB" sz="1100">
                <a:latin typeface="Lexend"/>
                <a:ea typeface="Times New Roman"/>
                <a:cs typeface="Times New Roman"/>
                <a:sym typeface="Times New Roman"/>
              </a:rPr>
              <a:t/>
            </a:r>
            <a:r>
              <a:rPr lang="en-GB" sz="1100">
                <a:latin typeface="Kalam"/>
                <a:ea typeface="Kalam"/>
                <a:cs typeface="Kalam"/>
                <a:sym typeface="Kalam"/>
              </a:rPr>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Kalam"/>
                <a:ea typeface="Kalam"/>
                <a:cs typeface="Kalam"/>
                <a:sym typeface="Kalam"/>
              </a:rPr>
              <a:t/>
            </a:r>
            <a:endParaRPr sz="2000">
              <a:latin typeface="Kalam"/>
              <a:ea typeface="Kalam"/>
              <a:cs typeface="Kalam"/>
              <a:sym typeface="Kalam"/>
            </a:endParaRPr>
          </a:p>
        </p:txBody>
      </p:sp>
      <p:sp>
        <p:nvSpPr>
          <p:cNvPr id="1557" name="Google Shape;1557;p128"/>
          <p:cNvSpPr txBox="1"/>
          <p:nvPr>
            <p:ph idx="4294967295" type="body"/>
          </p:nvPr>
        </p:nvSpPr>
        <p:spPr>
          <a:xfrm>
            <a:off x="324000" y="3780575"/>
            <a:ext cx="15792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Wakhtiyada nasashada:</a:t>
            </a:r>
            <a:endParaRPr sz="1900"/>
          </a:p>
        </p:txBody>
      </p:sp>
      <p:sp>
        <p:nvSpPr>
          <p:cNvPr id="1558" name="Google Shape;1558;p128"/>
          <p:cNvSpPr txBox="1"/>
          <p:nvPr>
            <p:ph idx="4294967295" type="body"/>
          </p:nvPr>
        </p:nvSpPr>
        <p:spPr>
          <a:xfrm>
            <a:off x="2088190" y="3767645"/>
            <a:ext cx="12951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90 ilbiriqsi</a:t>
            </a:r>
            <a:r>
              <a:rPr lang="en-GB" sz="1100">
                <a:latin typeface="Kalam"/>
                <a:ea typeface="Kalam"/>
                <a:cs typeface="Kalam"/>
                <a:sym typeface="Kalam"/>
              </a:rPr>
              <a:t/>
            </a:r>
            <a:endParaRPr sz="2000">
              <a:latin typeface="Kalam"/>
              <a:ea typeface="Kalam"/>
              <a:cs typeface="Kalam"/>
              <a:sym typeface="Kalam"/>
            </a:endParaRPr>
          </a:p>
        </p:txBody>
      </p:sp>
      <p:sp>
        <p:nvSpPr>
          <p:cNvPr id="1559" name="Google Shape;1559;p128"/>
          <p:cNvSpPr txBox="1"/>
          <p:nvPr>
            <p:ph idx="4294967295" type="body"/>
          </p:nvPr>
        </p:nvSpPr>
        <p:spPr>
          <a:xfrm>
            <a:off x="4387106" y="2968225"/>
            <a:ext cx="21012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75% × 80 = 60 kg</a:t>
            </a:r>
            <a:r>
              <a:rPr lang="en-GB" sz="1100">
                <a:latin typeface="Lexend"/>
                <a:ea typeface="Times New Roman"/>
                <a:cs typeface="Times New Roman"/>
                <a:sym typeface="Times New Roman"/>
              </a:rPr>
              <a:t/>
            </a:r>
            <a:endParaRPr sz="2000"/>
          </a:p>
        </p:txBody>
      </p:sp>
      <p:sp>
        <p:nvSpPr>
          <p:cNvPr id="1560" name="Google Shape;1560;p128"/>
          <p:cNvSpPr txBox="1"/>
          <p:nvPr>
            <p:ph idx="4294967295" type="body"/>
          </p:nvPr>
        </p:nvSpPr>
        <p:spPr>
          <a:xfrm>
            <a:off x="4387111" y="3362143"/>
            <a:ext cx="19338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3 qaybood oo 6 ku celcelin ah</a:t>
            </a:r>
            <a:r>
              <a:rPr lang="en-GB" sz="1100">
                <a:latin typeface="Lexend"/>
                <a:ea typeface="Times New Roman"/>
                <a:cs typeface="Times New Roman"/>
                <a:sym typeface="Times New Roman"/>
              </a:rPr>
              <a:t/>
            </a:r>
            <a:r>
              <a:rPr lang="en-GB" sz="1100">
                <a:latin typeface="Kalam"/>
                <a:ea typeface="Kalam"/>
                <a:cs typeface="Kalam"/>
                <a:sym typeface="Kalam"/>
              </a:rPr>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Kalam"/>
                <a:ea typeface="Kalam"/>
                <a:cs typeface="Kalam"/>
                <a:sym typeface="Kalam"/>
              </a:rPr>
              <a:t/>
            </a:r>
            <a:endParaRPr sz="2000">
              <a:latin typeface="Kalam"/>
              <a:ea typeface="Kalam"/>
              <a:cs typeface="Kalam"/>
              <a:sym typeface="Kalam"/>
            </a:endParaRPr>
          </a:p>
        </p:txBody>
      </p:sp>
      <p:sp>
        <p:nvSpPr>
          <p:cNvPr id="1561" name="Google Shape;1561;p128"/>
          <p:cNvSpPr txBox="1"/>
          <p:nvPr>
            <p:ph idx="4294967295" type="body"/>
          </p:nvPr>
        </p:nvSpPr>
        <p:spPr>
          <a:xfrm>
            <a:off x="4387113" y="3767645"/>
            <a:ext cx="12951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ea typeface="Times New Roman"/>
                <a:cs typeface="Times New Roman"/>
                <a:sym typeface="Times New Roman"/>
              </a:rPr>
              <a:t>90 ilbiriqsi</a:t>
            </a:r>
            <a:r>
              <a:rPr lang="en-GB" sz="1100">
                <a:latin typeface="Kalam"/>
                <a:ea typeface="Kalam"/>
                <a:cs typeface="Kalam"/>
                <a:sym typeface="Kalam"/>
              </a:rPr>
              <a:t/>
            </a:r>
            <a:endParaRPr sz="2000">
              <a:latin typeface="Kalam"/>
              <a:ea typeface="Kalam"/>
              <a:cs typeface="Kalam"/>
              <a:sym typeface="Kalam"/>
            </a:endParaRPr>
          </a:p>
        </p:txBody>
      </p:sp>
      <p:sp>
        <p:nvSpPr>
          <p:cNvPr id="1562" name="Google Shape;1562;p128"/>
          <p:cNvSpPr txBox="1"/>
          <p:nvPr>
            <p:ph idx="4294967295" type="body"/>
          </p:nvPr>
        </p:nvSpPr>
        <p:spPr>
          <a:xfrm>
            <a:off x="6825506" y="2968225"/>
            <a:ext cx="21012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75% × 80 = 60 kg</a:t>
            </a:r>
            <a:r>
              <a:rPr lang="en-GB" sz="1100">
                <a:latin typeface="Lexend"/>
                <a:ea typeface="Times New Roman"/>
                <a:cs typeface="Times New Roman"/>
                <a:sym typeface="Times New Roman"/>
              </a:rPr>
              <a:t/>
            </a:r>
            <a:endParaRPr sz="2000"/>
          </a:p>
        </p:txBody>
      </p:sp>
      <p:sp>
        <p:nvSpPr>
          <p:cNvPr id="1563" name="Google Shape;1563;p128"/>
          <p:cNvSpPr txBox="1"/>
          <p:nvPr>
            <p:ph idx="4294967295" type="body"/>
          </p:nvPr>
        </p:nvSpPr>
        <p:spPr>
          <a:xfrm>
            <a:off x="6825511" y="3362143"/>
            <a:ext cx="19338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6 qaybood oo 12 ku celcelin ah</a:t>
            </a:r>
            <a:r>
              <a:rPr lang="en-GB" sz="1100">
                <a:latin typeface="Kalam"/>
                <a:ea typeface="Kalam"/>
                <a:cs typeface="Kalam"/>
                <a:sym typeface="Kalam"/>
              </a:rPr>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Kalam"/>
                <a:ea typeface="Kalam"/>
                <a:cs typeface="Kalam"/>
                <a:sym typeface="Kalam"/>
              </a:rPr>
              <a:t/>
            </a:r>
            <a:endParaRPr sz="2000">
              <a:latin typeface="Kalam"/>
              <a:ea typeface="Kalam"/>
              <a:cs typeface="Kalam"/>
              <a:sym typeface="Kalam"/>
            </a:endParaRPr>
          </a:p>
        </p:txBody>
      </p:sp>
      <p:sp>
        <p:nvSpPr>
          <p:cNvPr id="1564" name="Google Shape;1564;p128"/>
          <p:cNvSpPr txBox="1"/>
          <p:nvPr>
            <p:ph idx="4294967295" type="body"/>
          </p:nvPr>
        </p:nvSpPr>
        <p:spPr>
          <a:xfrm>
            <a:off x="6825513" y="3767645"/>
            <a:ext cx="12951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ea typeface="Times New Roman"/>
                <a:cs typeface="Times New Roman"/>
                <a:sym typeface="Times New Roman"/>
              </a:rPr>
              <a:t>30 ilbiriqsi</a:t>
            </a:r>
            <a:r>
              <a:rPr lang="en-GB" sz="1100">
                <a:latin typeface="Lexend"/>
                <a:ea typeface="Times New Roman"/>
                <a:cs typeface="Times New Roman"/>
                <a:sym typeface="Times New Roman"/>
              </a:rPr>
              <a:t/>
            </a:r>
            <a:r>
              <a:rPr lang="en-GB" sz="1100">
                <a:latin typeface="Kalam"/>
                <a:ea typeface="Kalam"/>
                <a:cs typeface="Kalam"/>
                <a:sym typeface="Kalam"/>
              </a:rPr>
              <a:t/>
            </a:r>
            <a:endParaRPr sz="2000">
              <a:latin typeface="Kalam"/>
              <a:ea typeface="Kalam"/>
              <a:cs typeface="Kalam"/>
              <a:sym typeface="Kalam"/>
            </a:endParaRPr>
          </a:p>
        </p:txBody>
      </p:sp>
      <p:sp>
        <p:nvSpPr>
          <p:cNvPr id="1565" name="Google Shape;1565;p128"/>
          <p:cNvSpPr txBox="1"/>
          <p:nvPr>
            <p:ph idx="4294967295" type="body"/>
          </p:nvPr>
        </p:nvSpPr>
        <p:spPr>
          <a:xfrm>
            <a:off x="324000" y="4184953"/>
            <a:ext cx="7733400" cy="742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Kani ma aha milan (solution) keliya. Milan (solution)-kaagu waa inuu ka bilaabmaa darajooyinka fudud uguna gudbaa kuwa adag.</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9" name="Shape 1569"/>
        <p:cNvGrpSpPr/>
        <p:nvPr/>
      </p:nvGrpSpPr>
      <p:grpSpPr>
        <a:xfrm>
          <a:off x="0" y="0"/>
          <a:ext cx="0" cy="0"/>
          <a:chOff x="0" y="0"/>
          <a:chExt cx="0" cy="0"/>
        </a:xfrm>
      </p:grpSpPr>
      <p:sp>
        <p:nvSpPr>
          <p:cNvPr id="1570" name="Google Shape;1570;p12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Isticmaalka xogta si loo qorsheeyo tababarka</a:t>
            </a:r>
            <a:r>
              <a:rPr lang="en-GB" sz="1100">
                <a:latin typeface="Lexend"/>
              </a:rPr>
              <a:t/>
            </a:r>
            <a:endParaRPr/>
          </a:p>
        </p:txBody>
      </p:sp>
      <p:graphicFrame>
        <p:nvGraphicFramePr>
          <p:cNvPr id="1571" name="Google Shape;1571;p129"/>
          <p:cNvGraphicFramePr/>
          <p:nvPr/>
        </p:nvGraphicFramePr>
        <p:xfrm>
          <a:off x="323988" y="811880"/>
          <a:ext cx="3000000" cy="3000000"/>
        </p:xfrm>
        <a:graphic>
          <a:graphicData uri="http://schemas.openxmlformats.org/drawingml/2006/table">
            <a:tbl>
              <a:tblPr>
                <a:noFill/>
                <a:tableStyleId>{ABE62C34-9E0C-442D-BE69-825E03138A50}</a:tableStyleId>
              </a:tblPr>
              <a:tblGrid>
                <a:gridCol w="1902100"/>
                <a:gridCol w="1014850"/>
                <a:gridCol w="1014850"/>
                <a:gridCol w="2275325"/>
                <a:gridCol w="2275325"/>
              </a:tblGrid>
              <a:tr h="424825">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Hadafka Tababarka</a:t>
                      </a:r>
                      <a:endParaRPr sz="12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Qaybaha</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Ku celcelinta</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Wakhtiga Nasashada</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Xoogga (Intensity)</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Adkaysiga (Endurance)</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3 - 4</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&gt; 12</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Ilaa 30 ilbiriqsi</a:t>
                      </a:r>
                      <a:r>
                        <a:rPr lang="en-GB" sz="1300">
                          <a:solidFill>
                            <a:schemeClr val="dk1"/>
                          </a:solidFill>
                          <a:latin typeface="Times New Roman"/>
                          <a:ea typeface="Times New Roman"/>
                          <a:cs typeface="Times New Roman"/>
                          <a:sym typeface="Times New Roman"/>
                        </a:rPr>
                        <a:t/>
                      </a:r>
                      <a:r>
                        <a:rPr lang="en-GB" sz="13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&lt; 67% ee 1RM</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Jir-xadida (Muscle leanness)</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3 - 6</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6 - 12</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30 ilaa 90 ilbiriqsi</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r>
                        <a:rPr lang="en-GB" sz="18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67 - 85% ee 1RM</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Xoogga murqaha (Muscle strength)</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4 - 6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&lt;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2 ilaa 5 daqiiqo</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r>
                        <a:rPr lang="en-GB" sz="18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&gt; 85% ee 1RM</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572" name="Google Shape;1572;p129"/>
          <p:cNvSpPr txBox="1"/>
          <p:nvPr>
            <p:ph idx="1" type="body"/>
          </p:nvPr>
        </p:nvSpPr>
        <p:spPr>
          <a:xfrm>
            <a:off x="324000" y="2498975"/>
            <a:ext cx="8338200" cy="6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 a) Qof 1RM-kiisu yahay 125 kg oo sameynaya deadlift, wuxuu samaynayaa 76 kg reps. Waa maxay hadafkiisa tababarka?</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a:p>
        </p:txBody>
      </p:sp>
      <p:sp>
        <p:nvSpPr>
          <p:cNvPr id="1573" name="Google Shape;1573;p129"/>
          <p:cNvSpPr txBox="1"/>
          <p:nvPr>
            <p:ph idx="4294967295" type="body"/>
          </p:nvPr>
        </p:nvSpPr>
        <p:spPr>
          <a:xfrm>
            <a:off x="3902725" y="3654025"/>
            <a:ext cx="3389700" cy="77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Xoojin (Intensity) &lt; 67% kg sidaas darteed tababar u ah adkaysiga (endurance).</a:t>
            </a:r>
            <a:r>
              <a:rPr lang="en-GB" sz="1100">
                <a:latin typeface="Kalam"/>
                <a:ea typeface="Kalam"/>
                <a:cs typeface="Kalam"/>
                <a:sym typeface="Kalam"/>
              </a:rPr>
              <a:t/>
            </a:r>
            <a:r>
              <a:rPr lang="en-GB" sz="1100">
                <a:latin typeface="Lexend"/>
                <a:ea typeface="Times New Roman"/>
                <a:cs typeface="Times New Roman"/>
                <a:sym typeface="Times New Roman"/>
              </a:rPr>
              <a:t/>
            </a:r>
            <a:r>
              <a:rPr lang="en-GB" sz="1100">
                <a:latin typeface="Kalam"/>
                <a:ea typeface="Kalam"/>
                <a:cs typeface="Kalam"/>
                <a:sym typeface="Kalam"/>
              </a:rPr>
              <a:t/>
            </a:r>
            <a:endParaRPr>
              <a:latin typeface="Kalam"/>
              <a:ea typeface="Kalam"/>
              <a:cs typeface="Kalam"/>
              <a:sym typeface="Kalam"/>
            </a:endParaRPr>
          </a:p>
        </p:txBody>
      </p:sp>
      <p:pic>
        <p:nvPicPr>
          <p:cNvPr descr="&lt;math xmlns=&quot;http://www.w3.org/1998/Math/MathML&quot; display=&quot;block&quot; data-is-equatio=&quot;1&quot; data-latex=&quot;\frac{76}{125}\times100=60.8\%&quot;&gt;&lt;mfrac&gt;&lt;mn&gt;76&lt;/mn&gt;&lt;mn&gt;125&lt;/mn&gt;&lt;/mfrac&gt;&lt;mo&gt;×&lt;/mo&gt;&lt;mn&gt;100&lt;/mn&gt;&lt;mo&gt;=&lt;/mo&gt;&lt;mn&gt;60.8&lt;/mn&gt;&lt;mi mathvariant=&quot;normal&quot;&gt;%&lt;/mi&gt;&lt;/math&gt;" id="1574" name="Google Shape;1574;p129" title="76 over 125 times 100 equals 60.8 percent sign"/>
          <p:cNvPicPr preferRelativeResize="0"/>
          <p:nvPr/>
        </p:nvPicPr>
        <p:blipFill>
          <a:blip r:embed="rId3">
            <a:alphaModFix/>
          </a:blip>
          <a:stretch>
            <a:fillRect/>
          </a:stretch>
        </p:blipFill>
        <p:spPr>
          <a:xfrm>
            <a:off x="333375" y="3527477"/>
            <a:ext cx="2301250" cy="6000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8" name="Shape 1578"/>
        <p:cNvGrpSpPr/>
        <p:nvPr/>
      </p:nvGrpSpPr>
      <p:grpSpPr>
        <a:xfrm>
          <a:off x="0" y="0"/>
          <a:ext cx="0" cy="0"/>
          <a:chOff x="0" y="0"/>
          <a:chExt cx="0" cy="0"/>
        </a:xfrm>
      </p:grpSpPr>
      <p:sp>
        <p:nvSpPr>
          <p:cNvPr id="1579" name="Google Shape;1579;p130"/>
          <p:cNvSpPr txBox="1"/>
          <p:nvPr>
            <p:ph idx="1" type="body"/>
          </p:nvPr>
        </p:nvSpPr>
        <p:spPr>
          <a:xfrm>
            <a:off x="324000" y="2497635"/>
            <a:ext cx="8010600" cy="6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b) Qof kuu sheegay inuu sameeyay 60 jeer (repetitions) dhamaan sets-kiisa. Waa maxay hadafkiisa tababarka?</a:t>
            </a:r>
            <a:r>
              <a:rPr lang="en-GB" sz="1800">
                <a:latin typeface="Lexend"/>
                <a:ea typeface="Times New Roman"/>
                <a:cs typeface="Times New Roman"/>
                <a:sym typeface="Times New Roman"/>
              </a:rPr>
              <a:t/>
            </a:r>
            <a:r>
              <a:rPr lang="en-GB" sz="1800">
                <a:latin typeface="Lexend"/>
              </a:rPr>
              <a:t/>
            </a:r>
            <a:endParaRPr/>
          </a:p>
        </p:txBody>
      </p:sp>
      <p:sp>
        <p:nvSpPr>
          <p:cNvPr id="1580" name="Google Shape;1580;p13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Isticmaalka xogta si loo qorsheeyo tababarka</a:t>
            </a:r>
            <a:r>
              <a:rPr lang="en-GB" sz="1100">
                <a:latin typeface="Lexend"/>
              </a:rPr>
              <a:t/>
            </a:r>
            <a:endParaRPr/>
          </a:p>
        </p:txBody>
      </p:sp>
      <p:graphicFrame>
        <p:nvGraphicFramePr>
          <p:cNvPr id="1581" name="Google Shape;1581;p130"/>
          <p:cNvGraphicFramePr/>
          <p:nvPr/>
        </p:nvGraphicFramePr>
        <p:xfrm>
          <a:off x="323988" y="811880"/>
          <a:ext cx="3000000" cy="3000000"/>
        </p:xfrm>
        <a:graphic>
          <a:graphicData uri="http://schemas.openxmlformats.org/drawingml/2006/table">
            <a:tbl>
              <a:tblPr>
                <a:noFill/>
                <a:tableStyleId>{ABE62C34-9E0C-442D-BE69-825E03138A50}</a:tableStyleId>
              </a:tblPr>
              <a:tblGrid>
                <a:gridCol w="1902100"/>
                <a:gridCol w="1014850"/>
                <a:gridCol w="1014850"/>
                <a:gridCol w="2275325"/>
                <a:gridCol w="2275325"/>
              </a:tblGrid>
              <a:tr h="424825">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Hadafka Tababarka</a:t>
                      </a:r>
                      <a:endParaRPr sz="12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Sets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Reps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Wakhtiga Nasashada</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Xoojin (Intensity)</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Adkaysi (Endurance)</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3 - 4</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&gt; 12</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Ilaa 30 ilbiriqsi</a:t>
                      </a:r>
                      <a:r>
                        <a:rPr lang="en-GB" sz="1300">
                          <a:solidFill>
                            <a:schemeClr val="dk1"/>
                          </a:solidFill>
                          <a:latin typeface="Times New Roman"/>
                          <a:ea typeface="Times New Roman"/>
                          <a:cs typeface="Times New Roman"/>
                          <a:sym typeface="Times New Roman"/>
                        </a:rPr>
                        <a:t/>
                      </a:r>
                      <a:r>
                        <a:rPr lang="en-GB" sz="13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&lt; 67% ee 1RM</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Jir-xumaan (Muscle leanness)</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3 - 6</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6 - 12</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30 ilaa 90 ilbiriqsi</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r>
                        <a:rPr lang="en-GB" sz="18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67 - 85% ee 1RM</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Xoogga Murqaha (Muscle strength)</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4 - 6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&lt;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2 ilaa 5 daqiiqo</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r>
                        <a:rPr lang="en-GB" sz="18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&gt; 85% ee 1RM</a:t>
                      </a:r>
                      <a:r>
                        <a:rPr lang="en-GB" sz="1800">
                          <a:solidFill>
                            <a:schemeClr val="dk1"/>
                          </a:solidFill>
                          <a:latin typeface="Lexend"/>
                          <a:ea typeface="Lexend"/>
                          <a:cs typeface="Lexend"/>
                          <a:sym typeface="Lexend"/>
                        </a:rPr>
                        <a:t/>
                      </a:r>
                      <a:r>
                        <a:rPr lang="en-GB" sz="20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582" name="Google Shape;1582;p130"/>
          <p:cNvSpPr txBox="1"/>
          <p:nvPr>
            <p:ph idx="4294967295" type="body"/>
          </p:nvPr>
        </p:nvSpPr>
        <p:spPr>
          <a:xfrm>
            <a:off x="334250" y="3273027"/>
            <a:ext cx="5148900" cy="31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ea typeface="Times New Roman"/>
                <a:cs typeface="Times New Roman"/>
                <a:sym typeface="Times New Roman"/>
              </a:rPr>
              <a:t>4 sets oo 15 reps ah waa tababar u adkaysiga (endurance).</a:t>
            </a:r>
            <a:r>
              <a:rPr lang="en-GB" sz="1100">
                <a:latin typeface="Lexend"/>
                <a:ea typeface="Times New Roman"/>
                <a:cs typeface="Times New Roman"/>
                <a:sym typeface="Times New Roman"/>
              </a:rPr>
              <a:t/>
            </a:r>
            <a:r>
              <a:rPr lang="en-GB" sz="1100">
                <a:latin typeface="Kalam"/>
                <a:ea typeface="Kalam"/>
                <a:cs typeface="Kalam"/>
                <a:sym typeface="Kalam"/>
              </a:rPr>
              <a:t/>
            </a:r>
            <a:r>
              <a:rPr lang="en-GB" sz="1100">
                <a:latin typeface="Lexend"/>
                <a:ea typeface="Times New Roman"/>
                <a:cs typeface="Times New Roman"/>
                <a:sym typeface="Times New Roman"/>
              </a:rPr>
              <a:t/>
            </a:r>
            <a:r>
              <a:rPr lang="en-GB" sz="1100">
                <a:latin typeface="Kalam"/>
                <a:ea typeface="Kalam"/>
                <a:cs typeface="Kalam"/>
                <a:sym typeface="Kalam"/>
              </a:rPr>
              <a:t/>
            </a:r>
            <a:r>
              <a:rPr lang="en-GB" sz="1100">
                <a:latin typeface="Kalam"/>
                <a:ea typeface="Kalam"/>
                <a:cs typeface="Kalam"/>
                <a:sym typeface="Kalam"/>
              </a:rPr>
              <a:t/>
            </a:r>
            <a:endParaRPr>
              <a:latin typeface="Kalam"/>
              <a:ea typeface="Kalam"/>
              <a:cs typeface="Kalam"/>
              <a:sym typeface="Kalam"/>
            </a:endParaRPr>
          </a:p>
        </p:txBody>
      </p:sp>
      <p:sp>
        <p:nvSpPr>
          <p:cNvPr id="1583" name="Google Shape;1583;p130"/>
          <p:cNvSpPr txBox="1"/>
          <p:nvPr>
            <p:ph idx="4294967295" type="body"/>
          </p:nvPr>
        </p:nvSpPr>
        <p:spPr>
          <a:xfrm>
            <a:off x="334250" y="3687594"/>
            <a:ext cx="5148900" cy="31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ea typeface="Times New Roman"/>
                <a:cs typeface="Times New Roman"/>
                <a:sym typeface="Times New Roman"/>
              </a:rPr>
              <a:t>3 sets oo 20 reps ah waa tababar u adkaysiga (endurance).</a:t>
            </a:r>
            <a:r>
              <a:rPr lang="en-GB" sz="1100">
                <a:latin typeface="Lexend"/>
                <a:ea typeface="Times New Roman"/>
                <a:cs typeface="Times New Roman"/>
                <a:sym typeface="Times New Roman"/>
              </a:rPr>
              <a:t/>
            </a:r>
            <a:r>
              <a:rPr lang="en-GB" sz="1100">
                <a:latin typeface="Kalam"/>
                <a:ea typeface="Kalam"/>
                <a:cs typeface="Kalam"/>
                <a:sym typeface="Kalam"/>
              </a:rPr>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Kalam"/>
                <a:ea typeface="Kalam"/>
                <a:cs typeface="Kalam"/>
                <a:sym typeface="Kalam"/>
              </a:rPr>
              <a:t/>
            </a:r>
            <a:endParaRPr>
              <a:latin typeface="Kalam"/>
              <a:ea typeface="Kalam"/>
              <a:cs typeface="Kalam"/>
              <a:sym typeface="Kalam"/>
            </a:endParaRPr>
          </a:p>
        </p:txBody>
      </p:sp>
      <p:sp>
        <p:nvSpPr>
          <p:cNvPr id="1584" name="Google Shape;1584;p130"/>
          <p:cNvSpPr txBox="1"/>
          <p:nvPr>
            <p:ph idx="4294967295" type="body"/>
          </p:nvPr>
        </p:nvSpPr>
        <p:spPr>
          <a:xfrm>
            <a:off x="334250" y="4102150"/>
            <a:ext cx="5781900" cy="31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ea typeface="Times New Roman"/>
                <a:cs typeface="Times New Roman"/>
                <a:sym typeface="Times New Roman"/>
              </a:rPr>
              <a:t>6 qaybood oo 10 jeer ah waa tababarka muruqyada caatada (muscle leanness).</a:t>
            </a:r>
            <a:r>
              <a:rPr lang="en-GB" sz="1100">
                <a:latin typeface="Lexend"/>
                <a:ea typeface="Times New Roman"/>
                <a:cs typeface="Times New Roman"/>
                <a:sym typeface="Times New Roman"/>
              </a:rPr>
              <a:t/>
            </a:r>
            <a:r>
              <a:rPr lang="en-GB" sz="1100">
                <a:latin typeface="Kalam"/>
                <a:ea typeface="Kalam"/>
                <a:cs typeface="Kalam"/>
                <a:sym typeface="Kalam"/>
              </a:rPr>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Kalam"/>
                <a:ea typeface="Kalam"/>
                <a:cs typeface="Kalam"/>
                <a:sym typeface="Kalam"/>
              </a:rPr>
              <a:t/>
            </a:r>
            <a:endParaRPr>
              <a:latin typeface="Kalam"/>
              <a:ea typeface="Kalam"/>
              <a:cs typeface="Kalam"/>
              <a:sym typeface="Kalam"/>
            </a:endParaRPr>
          </a:p>
        </p:txBody>
      </p:sp>
      <p:sp>
        <p:nvSpPr>
          <p:cNvPr id="1585" name="Google Shape;1585;p130"/>
          <p:cNvSpPr txBox="1"/>
          <p:nvPr>
            <p:ph idx="4294967295" type="body"/>
          </p:nvPr>
        </p:nvSpPr>
        <p:spPr>
          <a:xfrm>
            <a:off x="334250" y="4516722"/>
            <a:ext cx="5781900" cy="31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ea typeface="Times New Roman"/>
                <a:cs typeface="Times New Roman"/>
                <a:sym typeface="Times New Roman"/>
              </a:rPr>
              <a:t>5 qaybood oo 12 jeer ah waa tababarka muruqyada caatada (muscle leanness).</a:t>
            </a:r>
            <a:r>
              <a:rPr lang="en-GB" sz="1100">
                <a:latin typeface="Lexend"/>
                <a:ea typeface="Times New Roman"/>
                <a:cs typeface="Times New Roman"/>
                <a:sym typeface="Times New Roman"/>
              </a:rPr>
              <a:t/>
            </a:r>
            <a:r>
              <a:rPr lang="en-GB" sz="1100">
                <a:latin typeface="Kalam"/>
                <a:ea typeface="Kalam"/>
                <a:cs typeface="Kalam"/>
                <a:sym typeface="Kalam"/>
              </a:rPr>
              <a:t/>
            </a:r>
            <a:r>
              <a:rPr lang="en-GB" sz="1100">
                <a:latin typeface="Lexend"/>
                <a:ea typeface="Times New Roman"/>
                <a:cs typeface="Times New Roman"/>
                <a:sym typeface="Times New Roman"/>
              </a:rPr>
              <a:t/>
            </a:r>
            <a:r>
              <a:rPr lang="en-GB" sz="1100">
                <a:latin typeface="Kalam"/>
                <a:ea typeface="Kalam"/>
                <a:cs typeface="Kalam"/>
                <a:sym typeface="Kalam"/>
              </a:rPr>
              <a:t/>
            </a:r>
            <a:endParaRPr>
              <a:latin typeface="Kalam"/>
              <a:ea typeface="Kalam"/>
              <a:cs typeface="Kalam"/>
              <a:sym typeface="Kalam"/>
            </a:endParaRPr>
          </a:p>
        </p:txBody>
      </p:sp>
      <p:sp>
        <p:nvSpPr>
          <p:cNvPr id="1586" name="Google Shape;1586;p130"/>
          <p:cNvSpPr txBox="1"/>
          <p:nvPr>
            <p:ph idx="4294967295" type="body"/>
          </p:nvPr>
        </p:nvSpPr>
        <p:spPr>
          <a:xfrm>
            <a:off x="6394170" y="2928100"/>
            <a:ext cx="2473500" cy="978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ea typeface="Times New Roman"/>
                <a:cs typeface="Times New Roman"/>
                <a:sym typeface="Times New Roman"/>
              </a:rPr>
              <a:t>6 × 5 = 30 waa tirada ugu badan (max reps) ee xoogga muruqyada (muscle strength) marka kani ma noqon karo taas.</a:t>
            </a:r>
            <a:r>
              <a:rPr lang="en-GB" sz="1100">
                <a:latin typeface="Kalam"/>
                <a:ea typeface="Kalam"/>
                <a:cs typeface="Kalam"/>
                <a:sym typeface="Kalam"/>
              </a:rPr>
              <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0" name="Shape 1590"/>
        <p:cNvGrpSpPr/>
        <p:nvPr/>
      </p:nvGrpSpPr>
      <p:grpSpPr>
        <a:xfrm>
          <a:off x="0" y="0"/>
          <a:ext cx="0" cy="0"/>
          <a:chOff x="0" y="0"/>
          <a:chExt cx="0" cy="0"/>
        </a:xfrm>
      </p:grpSpPr>
      <p:sp>
        <p:nvSpPr>
          <p:cNvPr id="1591" name="Google Shape;1591;p13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Isticmaalka xogta (data) si loo qorsheeyo tababarka (training sessions)</a:t>
            </a:r>
            <a:r>
              <a:rPr lang="en-GB" sz="1100">
                <a:latin typeface="Lexend"/>
              </a:rPr>
              <a:t/>
            </a:r>
            <a:endParaRPr/>
          </a:p>
        </p:txBody>
      </p:sp>
      <p:graphicFrame>
        <p:nvGraphicFramePr>
          <p:cNvPr id="1592" name="Google Shape;1592;p131"/>
          <p:cNvGraphicFramePr/>
          <p:nvPr/>
        </p:nvGraphicFramePr>
        <p:xfrm>
          <a:off x="323988" y="811880"/>
          <a:ext cx="3000000" cy="3000000"/>
        </p:xfrm>
        <a:graphic>
          <a:graphicData uri="http://schemas.openxmlformats.org/drawingml/2006/table">
            <a:tbl>
              <a:tblPr>
                <a:noFill/>
                <a:tableStyleId>{ABE62C34-9E0C-442D-BE69-825E03138A50}</a:tableStyleId>
              </a:tblPr>
              <a:tblGrid>
                <a:gridCol w="1902100"/>
                <a:gridCol w="1014850"/>
                <a:gridCol w="1014850"/>
                <a:gridCol w="2275325"/>
                <a:gridCol w="2275325"/>
              </a:tblGrid>
              <a:tr h="424825">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Hadafka Tababarka (Training Goal)</a:t>
                      </a:r>
                      <a:endParaRPr sz="1200">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Qaybaha (Sets)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Ku celcelinta (Reps)</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Waqtiga Nasashada (Rest Period)</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Xoogga (Intensity)</a:t>
                      </a:r>
                      <a:endParaRPr sz="1800">
                        <a:solidFill>
                          <a:schemeClr val="dk1"/>
                        </a:solidFill>
                        <a:latin typeface="Lexend"/>
                        <a:ea typeface="Lexend"/>
                        <a:cs typeface="Lexend"/>
                        <a:sym typeface="Lexend"/>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Adkaysiga (Endurance)</a:t>
                      </a:r>
                      <a:endParaRPr sz="1600"/>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3 - 4</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&gt; 12</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Ilaa 30 ilbiriqsi (Up to 30 seconds)</a:t>
                      </a:r>
                      <a:r>
                        <a:rPr lang="en-GB" sz="1300">
                          <a:solidFill>
                            <a:schemeClr val="dk1"/>
                          </a:solidFill>
                          <a:latin typeface="Times New Roman"/>
                          <a:ea typeface="Times New Roman"/>
                          <a:cs typeface="Times New Roman"/>
                          <a:sym typeface="Times New Roman"/>
                        </a:rPr>
                        <a:t/>
                      </a:r>
                      <a:r>
                        <a:rPr lang="en-GB" sz="13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&lt; 67% of 1RM</a:t>
                      </a:r>
                      <a:r>
                        <a:rPr lang="en-GB" sz="1400">
                          <a:solidFill>
                            <a:schemeClr val="dk1"/>
                          </a:solidFill>
                          <a:latin typeface="Lexend"/>
                          <a:ea typeface="Lexend"/>
                          <a:cs typeface="Lexend"/>
                          <a:sym typeface="Lexend"/>
                        </a:rPr>
                        <a:t/>
                      </a:r>
                      <a:r>
                        <a:rPr lang="en-GB" sz="1400">
                          <a:solidFill>
                            <a:schemeClr val="dk1"/>
                          </a:solidFill>
                          <a:latin typeface="Times New Roman"/>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Muruqyada caatada (Muscle leanness)</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3 - 6</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6 - 12</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30 ilaa 90 ilbiriqsi (30 to 90 seconds)</a:t>
                      </a:r>
                      <a:r>
                        <a:rPr lang="en-GB" sz="1400">
                          <a:solidFill>
                            <a:schemeClr val="dk1"/>
                          </a:solidFill>
                          <a:latin typeface="Lexend"/>
                          <a:ea typeface="Lexend"/>
                          <a:cs typeface="Lexend"/>
                          <a:sym typeface="Lexend"/>
                        </a:rPr>
                        <a:t/>
                      </a:r>
                      <a:r>
                        <a:rPr lang="en-GB" sz="1400">
                          <a:solidFill>
                            <a:schemeClr val="dk1"/>
                          </a:solidFill>
                          <a:latin typeface="Times New Roman"/>
                          <a:ea typeface="Times New Roman"/>
                          <a:cs typeface="Times New Roman"/>
                          <a:sym typeface="Times New Roman"/>
                        </a:rPr>
                        <a:t/>
                      </a:r>
                      <a:r>
                        <a:rPr lang="en-GB" sz="14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67 - 85% of 1RM</a:t>
                      </a:r>
                      <a:r>
                        <a:rPr lang="en-GB" sz="1400">
                          <a:solidFill>
                            <a:schemeClr val="dk1"/>
                          </a:solidFill>
                          <a:latin typeface="Lexend"/>
                          <a:ea typeface="Lexend"/>
                          <a:cs typeface="Lexend"/>
                          <a:sym typeface="Lexend"/>
                        </a:rPr>
                        <a:t/>
                      </a:r>
                      <a:r>
                        <a:rPr lang="en-GB" sz="14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0600">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Xoogga muruqyada (Muscle strength)</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4 - 6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&lt; 6</a:t>
                      </a:r>
                      <a:endParaRPr sz="2000">
                        <a:solidFill>
                          <a:schemeClr val="dk1"/>
                        </a:solidFill>
                        <a:latin typeface="Kalam"/>
                        <a:ea typeface="Kalam"/>
                        <a:cs typeface="Kalam"/>
                        <a:sym typeface="Kalam"/>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2 ilaa 5 daqiiqo (2 to 5 minutes)</a:t>
                      </a:r>
                      <a:r>
                        <a:rPr lang="en-GB" sz="1400">
                          <a:solidFill>
                            <a:schemeClr val="dk1"/>
                          </a:solidFill>
                          <a:latin typeface="Lexend"/>
                          <a:ea typeface="Lexend"/>
                          <a:cs typeface="Lexend"/>
                          <a:sym typeface="Lexend"/>
                        </a:rPr>
                        <a:t/>
                      </a:r>
                      <a:r>
                        <a:rPr lang="en-GB" sz="1400">
                          <a:solidFill>
                            <a:schemeClr val="dk1"/>
                          </a:solidFill>
                          <a:latin typeface="Times New Roman"/>
                          <a:ea typeface="Times New Roman"/>
                          <a:cs typeface="Times New Roman"/>
                          <a:sym typeface="Times New Roman"/>
                        </a:rPr>
                        <a:t/>
                      </a:r>
                      <a:r>
                        <a:rPr lang="en-GB" sz="1400">
                          <a:solidFill>
                            <a:schemeClr val="dk1"/>
                          </a:solidFill>
                          <a:latin typeface="Lexend"/>
                          <a:ea typeface="Lexend"/>
                          <a:cs typeface="Lexend"/>
                          <a:sym typeface="Lexend"/>
                        </a:rPr>
                        <a:t/>
                      </a:r>
                      <a:endParaRPr sz="2000">
                        <a:solidFill>
                          <a:schemeClr val="dk1"/>
                        </a:solidFill>
                        <a:latin typeface="Times New Roman"/>
                        <a:ea typeface="Times New Roman"/>
                        <a:cs typeface="Times New Roman"/>
                        <a:sym typeface="Times New Roman"/>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dk1"/>
                          </a:solidFill>
                          <a:latin typeface="Times New Roman"/>
                          <a:ea typeface="Times New Roman"/>
                          <a:cs typeface="Times New Roman"/>
                          <a:sym typeface="Times New Roman"/>
                        </a:rPr>
                        <a:t>&gt; 85% of 1RM</a:t>
                      </a:r>
                      <a:r>
                        <a:rPr lang="en-GB" sz="1400">
                          <a:solidFill>
                            <a:schemeClr val="dk1"/>
                          </a:solidFill>
                          <a:latin typeface="Lexend"/>
                          <a:ea typeface="Lexend"/>
                          <a:cs typeface="Lexend"/>
                          <a:sym typeface="Lexend"/>
                        </a:rPr>
                        <a:t/>
                      </a:r>
                      <a:r>
                        <a:rPr lang="en-GB" sz="1400">
                          <a:solidFill>
                            <a:schemeClr val="dk1"/>
                          </a:solidFill>
                          <a:latin typeface="Times New Roman"/>
                          <a:ea typeface="Times New Roman"/>
                          <a:cs typeface="Times New Roman"/>
                          <a:sym typeface="Times New Roman"/>
                        </a:rPr>
                        <a:t/>
                      </a:r>
                      <a:endParaRPr/>
                    </a:p>
                  </a:txBody>
                  <a:tcPr marT="36000" marB="36000" marR="36000" marL="3600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
        <p:nvSpPr>
          <p:cNvPr id="1593" name="Google Shape;1593;p131"/>
          <p:cNvSpPr txBox="1"/>
          <p:nvPr>
            <p:ph idx="1" type="body"/>
          </p:nvPr>
        </p:nvSpPr>
        <p:spPr>
          <a:xfrm>
            <a:off x="324000" y="2575175"/>
            <a:ext cx="8482500" cy="6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c) Qof ayaa kuu sheegaya inuu si xooggan u tababbarayo muruqyada caatada (muscle leanness) isagoo kor u qaadaya 136 kg. Waa maxay 1RM-kiisa?</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a:p>
        </p:txBody>
      </p:sp>
      <p:sp>
        <p:nvSpPr>
          <p:cNvPr id="1594" name="Google Shape;1594;p131"/>
          <p:cNvSpPr txBox="1"/>
          <p:nvPr>
            <p:ph idx="4294967295" type="body"/>
          </p:nvPr>
        </p:nvSpPr>
        <p:spPr>
          <a:xfrm>
            <a:off x="334250" y="3425425"/>
            <a:ext cx="8482500" cy="31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Heerka ugu xooggan (most intense level) ee muruqyada caatada (muscle leanness) waa 85% of 1RM-kiisa</a:t>
            </a:r>
            <a:r>
              <a:rPr lang="en-GB" sz="1100">
                <a:latin typeface="Kalam"/>
                <a:ea typeface="Kalam"/>
                <a:cs typeface="Kalam"/>
                <a:sym typeface="Kalam"/>
              </a:rPr>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Kalam"/>
                <a:ea typeface="Kalam"/>
                <a:cs typeface="Kalam"/>
                <a:sym typeface="Kalam"/>
              </a:rPr>
              <a:t/>
            </a:r>
            <a:r>
              <a:rPr lang="en-GB" sz="1100">
                <a:latin typeface="Lexend"/>
                <a:ea typeface="Times New Roman"/>
                <a:cs typeface="Times New Roman"/>
                <a:sym typeface="Times New Roman"/>
              </a:rPr>
              <a:t/>
            </a:r>
            <a:endParaRPr>
              <a:latin typeface="Kalam"/>
              <a:ea typeface="Kalam"/>
              <a:cs typeface="Kalam"/>
              <a:sym typeface="Kalam"/>
            </a:endParaRPr>
          </a:p>
        </p:txBody>
      </p:sp>
      <p:sp>
        <p:nvSpPr>
          <p:cNvPr id="1595" name="Google Shape;1595;p131"/>
          <p:cNvSpPr txBox="1"/>
          <p:nvPr>
            <p:ph idx="4294967295" type="body"/>
          </p:nvPr>
        </p:nvSpPr>
        <p:spPr>
          <a:xfrm>
            <a:off x="334250" y="3882625"/>
            <a:ext cx="3985800" cy="31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ea typeface="Times New Roman"/>
                <a:cs typeface="Times New Roman"/>
                <a:sym typeface="Times New Roman"/>
              </a:rPr>
              <a:t>1RM × 0.85 = 136 kg sidaas darteed…</a:t>
            </a:r>
            <a:r>
              <a:rPr lang="en-GB" sz="1100">
                <a:latin typeface="Kalam"/>
                <a:ea typeface="Kalam"/>
                <a:cs typeface="Kalam"/>
                <a:sym typeface="Kalam"/>
              </a:rPr>
              <a:t/>
            </a:r>
            <a:endParaRPr>
              <a:latin typeface="Kalam"/>
              <a:ea typeface="Kalam"/>
              <a:cs typeface="Kalam"/>
              <a:sym typeface="Kalam"/>
            </a:endParaRPr>
          </a:p>
        </p:txBody>
      </p:sp>
      <p:sp>
        <p:nvSpPr>
          <p:cNvPr id="1596" name="Google Shape;1596;p131"/>
          <p:cNvSpPr txBox="1"/>
          <p:nvPr>
            <p:ph idx="4294967295" type="body"/>
          </p:nvPr>
        </p:nvSpPr>
        <p:spPr>
          <a:xfrm>
            <a:off x="334250" y="4416025"/>
            <a:ext cx="3985800" cy="31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ea typeface="Times New Roman"/>
                <a:cs typeface="Times New Roman"/>
                <a:sym typeface="Times New Roman"/>
              </a:rPr>
              <a:t>136 kg ÷ 0.85 = 160 kg</a:t>
            </a:r>
            <a:r>
              <a:rPr lang="en-GB" sz="1100">
                <a:latin typeface="Lexend"/>
                <a:ea typeface="Times New Roman"/>
                <a:cs typeface="Times New Roman"/>
                <a:sym typeface="Times New Roman"/>
              </a:rPr>
              <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0" name="Shape 1600"/>
        <p:cNvGrpSpPr/>
        <p:nvPr/>
      </p:nvGrpSpPr>
      <p:grpSpPr>
        <a:xfrm>
          <a:off x="0" y="0"/>
          <a:ext cx="0" cy="0"/>
          <a:chOff x="0" y="0"/>
          <a:chExt cx="0" cy="0"/>
        </a:xfrm>
      </p:grpSpPr>
      <p:sp>
        <p:nvSpPr>
          <p:cNvPr id="1601" name="Google Shape;1601;p132"/>
          <p:cNvSpPr txBox="1"/>
          <p:nvPr>
            <p:ph idx="1" type="body"/>
          </p:nvPr>
        </p:nvSpPr>
        <p:spPr>
          <a:xfrm>
            <a:off x="324000" y="1080000"/>
            <a:ext cx="8113800" cy="22485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Tababarayaasha ciyaaraha waxay isticmaalaan xog (data) si ay u la socdaan waxqabadka ciyaartoyga oo ay u muujiyaan horumarka.</a:t>
            </a:r>
            <a:r>
              <a:rPr lang="en-GB">
                <a:latin typeface="Lexend"/>
              </a:rPr>
              <a:t/>
            </a:r>
            <a:endParaRPr/>
          </a:p>
          <a:p>
            <a:pPr indent="0" lvl="0" marL="0" rtl="0" algn="l">
              <a:spcBef>
                <a:spcPts val="1000"/>
              </a:spcBef>
              <a:spcAft>
                <a:spcPts val="1000"/>
              </a:spcAft>
              <a:buClr>
                <a:schemeClr val="dk1"/>
              </a:buClr>
              <a:buSzPts val="1100"/>
              <a:buFont typeface="Arial"/>
              <a:buNone/>
              <a:defRPr/>
            </a:pPr>
            <a:r>
              <a:rPr lang="en-GB">
                <a:latin typeface="Lexend"/>
              </a:rPr>
              <a:t>Waxay sidoo kale isticmaalaan xog (data) si ay u qorsheeyaan baahida tababarka ee ciyaartoyga si ay u caawiyaan ciyaartoygooda inay horumaraan.</a:t>
            </a:r>
            <a:endParaRPr/>
          </a:p>
        </p:txBody>
      </p:sp>
      <p:sp>
        <p:nvSpPr>
          <p:cNvPr id="1602" name="Google Shape;1602;p132"/>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Tababarka ciyaraha (Sports coaching)</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