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40" Type="http://schemas.openxmlformats.org/officeDocument/2006/relationships/slide" Target="slides/slide36.xml"/><Relationship Id="rId41" Type="http://schemas.openxmlformats.org/officeDocument/2006/relationships/slide" Target="slides/slide3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babf34eb7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babf34eb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babf34eb7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babf34eb7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babf34eb7d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babf34eb7d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g2babf34eb7d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2babf34eb7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g2babf34eb7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2babf34eb7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2babf34eb7d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2babf34eb7d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2baca62eaa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2baca62eaa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2babf34eb7d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2babf34eb7d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babf34eb7d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2babf34eb7d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g2baca62eaa3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" name="Google Shape;829;g2baca62eaa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2bb9ae15b38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2bb9ae15b3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bb9ae15b38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bb9ae15b38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babf34eb7d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babf34eb7d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baca62eaa3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baca62eaa3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baca62eaa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baca62ea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2baca62eaa3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2baca62eaa3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2bb3ce0f28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bb3ce0f28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2babf34eb7d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2babf34eb7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g2babf34eb7d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" name="Google Shape;933;g2babf34eb7d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babf34eb7d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babf34eb7d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2babf34eb7d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2babf34eb7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2babf34eb7d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2babf34eb7d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baca62eaa3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" name="Google Shape;974;g2baca62eaa3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g2bb42536d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" name="Google Shape;1046;g2bb42536d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g2bb9ae15b3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" name="Google Shape;1117;g2bb9ae15b3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2bb42536de3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2bb42536de3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g2babf34eb7d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" name="Google Shape;1201;g2babf34eb7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g2baca62eaa3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" name="Google Shape;1217;g2baca62eaa3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g2babf34eb7d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" name="Google Shape;1228;g2babf34eb7d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2baca62eaa3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" name="Google Shape;1238;g2baca62eaa3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g2baca62eaa3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" name="Google Shape;1248;g2baca62eaa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g2baca62eaa3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" name="Google Shape;1258;g2baca62eaa3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2babf34eb7d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2babf34eb7d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2babf34eb7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2babf34eb7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" name="Shape 1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" name="Google Shape;1288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" name="Google Shape;1289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18.png"/><Relationship Id="rId4" Type="http://schemas.openxmlformats.org/officeDocument/2006/relationships/image" Target="../media/image17.png"/><Relationship Id="rId5" Type="http://schemas.openxmlformats.org/officeDocument/2006/relationships/image" Target="../media/image23.png"/><Relationship Id="rId6" Type="http://schemas.openxmlformats.org/officeDocument/2006/relationships/image" Target="../media/image19.png"/><Relationship Id="rId7" Type="http://schemas.openxmlformats.org/officeDocument/2006/relationships/image" Target="../media/image2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70.png"/><Relationship Id="rId5" Type="http://schemas.openxmlformats.org/officeDocument/2006/relationships/image" Target="../media/image29.png"/><Relationship Id="rId6" Type="http://schemas.openxmlformats.org/officeDocument/2006/relationships/image" Target="../media/image28.png"/><Relationship Id="rId7" Type="http://schemas.openxmlformats.org/officeDocument/2006/relationships/image" Target="../media/image1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70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31.png"/><Relationship Id="rId7" Type="http://schemas.openxmlformats.org/officeDocument/2006/relationships/image" Target="../media/image29.png"/><Relationship Id="rId8" Type="http://schemas.openxmlformats.org/officeDocument/2006/relationships/image" Target="../media/image28.png"/><Relationship Id="rId9" Type="http://schemas.openxmlformats.org/officeDocument/2006/relationships/image" Target="../media/image1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70.png"/><Relationship Id="rId4" Type="http://schemas.openxmlformats.org/officeDocument/2006/relationships/image" Target="../media/image32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1.png"/><Relationship Id="rId8" Type="http://schemas.openxmlformats.org/officeDocument/2006/relationships/image" Target="../media/image29.png"/><Relationship Id="rId9" Type="http://schemas.openxmlformats.org/officeDocument/2006/relationships/image" Target="../media/image28.png"/><Relationship Id="rId10" Type="http://schemas.openxmlformats.org/officeDocument/2006/relationships/image" Target="../media/image39.png"/><Relationship Id="rId11" Type="http://schemas.openxmlformats.org/officeDocument/2006/relationships/image" Target="../media/image16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1.gi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7.gif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8.gif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1.gi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3.png"/><Relationship Id="rId4" Type="http://schemas.openxmlformats.org/officeDocument/2006/relationships/image" Target="../media/image5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8.gif"/><Relationship Id="rId4" Type="http://schemas.openxmlformats.org/officeDocument/2006/relationships/image" Target="../media/image5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8.png"/><Relationship Id="rId6" Type="http://schemas.openxmlformats.org/officeDocument/2006/relationships/image" Target="../media/image5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1.png"/><Relationship Id="rId4" Type="http://schemas.openxmlformats.org/officeDocument/2006/relationships/image" Target="../media/image60.png"/><Relationship Id="rId5" Type="http://schemas.openxmlformats.org/officeDocument/2006/relationships/image" Target="../media/image59.png"/><Relationship Id="rId6" Type="http://schemas.openxmlformats.org/officeDocument/2006/relationships/image" Target="../media/image62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1.png"/><Relationship Id="rId4" Type="http://schemas.openxmlformats.org/officeDocument/2006/relationships/image" Target="../media/image60.png"/><Relationship Id="rId5" Type="http://schemas.openxmlformats.org/officeDocument/2006/relationships/image" Target="../media/image59.png"/><Relationship Id="rId6" Type="http://schemas.openxmlformats.org/officeDocument/2006/relationships/image" Target="../media/image6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0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9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9.png"/><Relationship Id="rId4" Type="http://schemas.openxmlformats.org/officeDocument/2006/relationships/image" Target="../media/image67.gif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8.png"/><Relationship Id="rId4" Type="http://schemas.openxmlformats.org/officeDocument/2006/relationships/image" Target="../media/image5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6.png"/><Relationship Id="rId4" Type="http://schemas.openxmlformats.org/officeDocument/2006/relationships/image" Target="../media/image52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taagan (Static electricity)</a:t>
            </a:r>
            <a:endParaRPr/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Wareegyo taxane ah (Series circuits)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qeexi karaa sida walxaha leh dallac (charge) togan ama taban ay u soo jiitaan ama u iska celiyaan walxaha kale ee dallacsan.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koronto taagan (static electricity)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3" name="Google Shape;763;p6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dallac taban (negative charge)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4" name="Google Shape;764;p6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dallac togan (positive charge)</a:t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65" name="Google Shape;765;p65"/>
          <p:cNvSpPr txBox="1"/>
          <p:nvPr>
            <p:ph idx="9" type="subTitle"/>
          </p:nvPr>
        </p:nvSpPr>
        <p:spPr>
          <a:xfrm>
            <a:off x="324000" y="3324600"/>
            <a:ext cx="27246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solidFill>
                  <a:schemeClr val="dk1"/>
                </a:solidFill>
                <a:latin typeface="Lexend"/>
              </a:rPr>
              <a:t>xoog elektrostatic ah (electrostatic force)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2" type="subTitle"/>
          </p:nvPr>
        </p:nvSpPr>
        <p:spPr>
          <a:xfrm>
            <a:off x="324000" y="8100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</a:rPr>
              <a:t>Koronto taagan (static electricity) waxaa keena ururinta dallaca (charge) ee insulators-ka.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1" name="Google Shape;771;p66"/>
          <p:cNvSpPr txBox="1"/>
          <p:nvPr>
            <p:ph idx="4" type="subTitle"/>
          </p:nvPr>
        </p:nvSpPr>
        <p:spPr>
          <a:xfrm>
            <a:off x="324000" y="2790000"/>
            <a:ext cx="7240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Dallac taban (negative charge) waa nooc ka mid ah dallaca korantada (electrical charge) oo soo jiita dallac togan (positive charge).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2" name="Google Shape;772;p66"/>
          <p:cNvSpPr txBox="1"/>
          <p:nvPr>
            <p:ph idx="8" type="subTitle"/>
          </p:nvPr>
        </p:nvSpPr>
        <p:spPr>
          <a:xfrm>
            <a:off x="324000" y="18000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Dallac togan (positive charge) waa nooc ka mid ah dallaca korantada (electrical charge) oo soo jiita dallac taban (negative charge).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773" name="Google Shape;773;p66"/>
          <p:cNvSpPr txBox="1"/>
          <p:nvPr>
            <p:ph idx="13" type="subTitle"/>
          </p:nvPr>
        </p:nvSpPr>
        <p:spPr>
          <a:xfrm>
            <a:off x="324000" y="3780000"/>
            <a:ext cx="81318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Xoogga elektrostatic (electrostatic force) waa xoog (force) u dhexeeya dallacyada (charges).</a:t>
            </a:r>
            <a:r>
              <a:rPr b="1" lang="en-GB" sz="1400">
                <a:solidFill>
                  <a:schemeClr val="dk1"/>
                </a:solidFill>
                <a:latin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Dallac taagan (Static charge)</a:t>
            </a:r>
            <a:endParaRPr/>
          </a:p>
        </p:txBody>
      </p:sp>
      <p:sp>
        <p:nvSpPr>
          <p:cNvPr id="779" name="Google Shape;779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 elektrostatic (Electrostatic force)</a:t>
            </a:r>
            <a:endParaRPr/>
          </a:p>
        </p:txBody>
      </p:sp>
      <p:sp>
        <p:nvSpPr>
          <p:cNvPr id="780" name="Google Shape;780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taagan (Static electricity)</a:t>
            </a:r>
            <a:endParaRPr/>
          </a:p>
        </p:txBody>
      </p:sp>
      <p:pic>
        <p:nvPicPr>
          <p:cNvPr id="781" name="Google Shape;78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25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68"/>
          <p:cNvSpPr txBox="1"/>
          <p:nvPr>
            <p:ph idx="1" type="body"/>
          </p:nvPr>
        </p:nvSpPr>
        <p:spPr>
          <a:xfrm>
            <a:off x="324000" y="1252000"/>
            <a:ext cx="3996000" cy="10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bir caag ah lagu xoqo maro, qaybo yaryar oo warqad ah ayaa ku dhegi kara.</a:t>
            </a:r>
            <a:endParaRPr sz="2100"/>
          </a:p>
        </p:txBody>
      </p:sp>
      <p:sp>
        <p:nvSpPr>
          <p:cNvPr id="787" name="Google Shape;787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Dallac taagan (Static charge)</a:t>
            </a:r>
            <a:endParaRPr/>
          </a:p>
        </p:txBody>
      </p:sp>
      <p:pic>
        <p:nvPicPr>
          <p:cNvPr id="788" name="Google Shape;788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7600" y="1252000"/>
            <a:ext cx="4322400" cy="2896008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68"/>
          <p:cNvSpPr txBox="1"/>
          <p:nvPr>
            <p:ph idx="1" type="body"/>
          </p:nvPr>
        </p:nvSpPr>
        <p:spPr>
          <a:xfrm>
            <a:off x="324000" y="3081208"/>
            <a:ext cx="3996000" cy="10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Birtu waxay awood u leedahay inay soo jiito qaybaha warqadda iyada oo aan taaban.</a:t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69"/>
          <p:cNvSpPr txBox="1"/>
          <p:nvPr>
            <p:ph idx="1" type="body"/>
          </p:nvPr>
        </p:nvSpPr>
        <p:spPr>
          <a:xfrm>
            <a:off x="324000" y="1255975"/>
            <a:ext cx="3562200" cy="10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Buufin (balloon) ayaa sidoo kale warqad ku dhejin kara marka la xoqo.</a:t>
            </a:r>
            <a:endParaRPr sz="2100"/>
          </a:p>
        </p:txBody>
      </p:sp>
      <p:sp>
        <p:nvSpPr>
          <p:cNvPr id="795" name="Google Shape;795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Dallac taagan (Static charge)</a:t>
            </a:r>
            <a:endParaRPr/>
          </a:p>
        </p:txBody>
      </p:sp>
      <p:pic>
        <p:nvPicPr>
          <p:cNvPr id="796" name="Google Shape;796;p69"/>
          <p:cNvPicPr preferRelativeResize="0"/>
          <p:nvPr/>
        </p:nvPicPr>
        <p:blipFill rotWithShape="1">
          <a:blip r:embed="rId3">
            <a:alphaModFix/>
          </a:blip>
          <a:srcRect b="0" l="8792" r="0" t="0"/>
          <a:stretch/>
        </p:blipFill>
        <p:spPr>
          <a:xfrm>
            <a:off x="4320000" y="1255975"/>
            <a:ext cx="4500000" cy="315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70"/>
          <p:cNvSpPr txBox="1"/>
          <p:nvPr>
            <p:ph type="title"/>
          </p:nvPr>
        </p:nvSpPr>
        <p:spPr>
          <a:xfrm>
            <a:off x="324000" y="810000"/>
            <a:ext cx="71352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Laba ka mid ah kuwan soo socda ayaa u oggolaanaya bir caag ah inay soo qaaddo qaybo yaryar oo warqad ah?</a:t>
            </a:r>
            <a:endParaRPr sz="2000"/>
          </a:p>
        </p:txBody>
      </p:sp>
      <p:sp>
        <p:nvSpPr>
          <p:cNvPr id="802" name="Google Shape;802;p7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Dallac taagan (Static charge)</a:t>
            </a:r>
            <a:endParaRPr/>
          </a:p>
        </p:txBody>
      </p:sp>
      <p:sp>
        <p:nvSpPr>
          <p:cNvPr id="803" name="Google Shape;803;p70"/>
          <p:cNvSpPr txBox="1"/>
          <p:nvPr>
            <p:ph idx="1" type="subTitle"/>
          </p:nvPr>
        </p:nvSpPr>
        <p:spPr>
          <a:xfrm>
            <a:off x="1034425" y="1685375"/>
            <a:ext cx="7506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Xaakimka (ruler) waa inuu ku xirmaa baytari (battery).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804" name="Google Shape;804;p70"/>
          <p:cNvSpPr txBox="1"/>
          <p:nvPr>
            <p:ph idx="3" type="subTitle"/>
          </p:nvPr>
        </p:nvSpPr>
        <p:spPr>
          <a:xfrm>
            <a:off x="1034425" y="2521962"/>
            <a:ext cx="7506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Xaakimka (ruler) waa in lagu xoqaa maro (cloth).</a:t>
            </a:r>
            <a:endParaRPr sz="2000"/>
          </a:p>
        </p:txBody>
      </p:sp>
      <p:sp>
        <p:nvSpPr>
          <p:cNvPr id="805" name="Google Shape;805;p70"/>
          <p:cNvSpPr txBox="1"/>
          <p:nvPr>
            <p:ph idx="4" type="subTitle"/>
          </p:nvPr>
        </p:nvSpPr>
        <p:spPr>
          <a:xfrm>
            <a:off x="1034425" y="3358549"/>
            <a:ext cx="7464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Xaakimka (ruler) waa in loo soo dhoweeyaa jajabka waraaqaha (pieces of paper).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806" name="Google Shape;806;p70"/>
          <p:cNvSpPr txBox="1"/>
          <p:nvPr>
            <p:ph idx="5" type="subTitle"/>
          </p:nvPr>
        </p:nvSpPr>
        <p:spPr>
          <a:xfrm>
            <a:off x="1034425" y="4195137"/>
            <a:ext cx="7506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Xaakimka (ruler) waa inuu taabtaa jajabka waraaqaha (pieces of paper).</a:t>
            </a:r>
            <a:endParaRPr sz="2000"/>
          </a:p>
        </p:txBody>
      </p:sp>
      <p:pic>
        <p:nvPicPr>
          <p:cNvPr id="807" name="Google Shape;807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25219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8783" y="330288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71"/>
          <p:cNvSpPr txBox="1"/>
          <p:nvPr>
            <p:ph idx="1" type="body"/>
          </p:nvPr>
        </p:nvSpPr>
        <p:spPr>
          <a:xfrm>
            <a:off x="324000" y="8100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Buufin (balloon) xitaa waxay ku dhegi kartaa gidaar (wall) ka dib marka lagu xoqo.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14" name="Google Shape;814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 taagan (Static charge)</a:t>
            </a:r>
            <a:endParaRPr/>
          </a:p>
        </p:txBody>
      </p:sp>
      <p:pic>
        <p:nvPicPr>
          <p:cNvPr id="815" name="Google Shape;81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4350" y="1600600"/>
            <a:ext cx="4175299" cy="2352100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71"/>
          <p:cNvSpPr txBox="1"/>
          <p:nvPr>
            <p:ph idx="1" type="body"/>
          </p:nvPr>
        </p:nvSpPr>
        <p:spPr>
          <a:xfrm>
            <a:off x="324000" y="4015200"/>
            <a:ext cx="8496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Waraaqaha (paper) iyo buufinka (balloon) waa fudud yihiin, markaa way fududahay in la arko saamayntan.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72"/>
          <p:cNvSpPr txBox="1"/>
          <p:nvPr>
            <p:ph idx="1" type="body"/>
          </p:nvPr>
        </p:nvSpPr>
        <p:spPr>
          <a:xfrm>
            <a:off x="324000" y="759300"/>
            <a:ext cx="68739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Xaakimka (ruler), buufinka (balloon) iyo gidaarka (wall) waxay noqdeen kuwo koronto leh (charged).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22" name="Google Shape;822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 taagan (Static charge)</a:t>
            </a:r>
            <a:endParaRPr/>
          </a:p>
        </p:txBody>
      </p:sp>
      <p:sp>
        <p:nvSpPr>
          <p:cNvPr id="823" name="Google Shape;823;p72"/>
          <p:cNvSpPr txBox="1"/>
          <p:nvPr>
            <p:ph idx="1" type="body"/>
          </p:nvPr>
        </p:nvSpPr>
        <p:spPr>
          <a:xfrm>
            <a:off x="312225" y="3333600"/>
            <a:ext cx="850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Tan waxaa loo yaqaan koronto taagan (static electricity), ama si cilmiyaysan, koronto taagan electrostatic (electrostatic charge).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824" name="Google Shape;824;p72"/>
          <p:cNvPicPr preferRelativeResize="0"/>
          <p:nvPr/>
        </p:nvPicPr>
        <p:blipFill rotWithShape="1">
          <a:blip r:embed="rId3">
            <a:alphaModFix/>
          </a:blip>
          <a:srcRect b="23343" l="43913" r="11495" t="25565"/>
          <a:stretch/>
        </p:blipFill>
        <p:spPr>
          <a:xfrm>
            <a:off x="1474963" y="1326000"/>
            <a:ext cx="2887915" cy="1861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72"/>
          <p:cNvPicPr preferRelativeResize="0"/>
          <p:nvPr/>
        </p:nvPicPr>
        <p:blipFill rotWithShape="1">
          <a:blip r:embed="rId4">
            <a:alphaModFix/>
          </a:blip>
          <a:srcRect b="24897" l="33338" r="30010" t="32085"/>
          <a:stretch/>
        </p:blipFill>
        <p:spPr>
          <a:xfrm>
            <a:off x="4849863" y="1326000"/>
            <a:ext cx="2819174" cy="1861129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72"/>
          <p:cNvSpPr txBox="1"/>
          <p:nvPr>
            <p:ph idx="1" type="body"/>
          </p:nvPr>
        </p:nvSpPr>
        <p:spPr>
          <a:xfrm>
            <a:off x="324000" y="4105500"/>
            <a:ext cx="84018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Walxahan dhamaantood waa insulators (insulators), oo koronto taagan (static charge) badanaa wuxuu ku ururi karaa iyaga.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3"/>
          <p:cNvSpPr txBox="1"/>
          <p:nvPr>
            <p:ph type="title"/>
          </p:nvPr>
        </p:nvSpPr>
        <p:spPr>
          <a:xfrm>
            <a:off x="324000" y="748775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Kee ka mid ah kuwan soo socda ayaa ah sababta saxda ah ee koronto taagan (static charge) badanaa ugu ururi karo walxaha qaarkood?</a:t>
            </a:r>
            <a:endParaRPr/>
          </a:p>
        </p:txBody>
      </p:sp>
      <p:sp>
        <p:nvSpPr>
          <p:cNvPr id="832" name="Google Shape;832;p7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taagan (Static charge)</a:t>
            </a:r>
            <a:endParaRPr/>
          </a:p>
        </p:txBody>
      </p:sp>
      <p:sp>
        <p:nvSpPr>
          <p:cNvPr id="833" name="Google Shape;833;p73"/>
          <p:cNvSpPr txBox="1"/>
          <p:nvPr>
            <p:ph idx="1" type="subTitle"/>
          </p:nvPr>
        </p:nvSpPr>
        <p:spPr>
          <a:xfrm>
            <a:off x="1034425" y="1837775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insulators (insulators)</a:t>
            </a:r>
            <a:endParaRPr/>
          </a:p>
        </p:txBody>
      </p:sp>
      <p:sp>
        <p:nvSpPr>
          <p:cNvPr id="834" name="Google Shape;834;p73"/>
          <p:cNvSpPr txBox="1"/>
          <p:nvPr>
            <p:ph idx="3" type="subTitle"/>
          </p:nvPr>
        </p:nvSpPr>
        <p:spPr>
          <a:xfrm>
            <a:off x="1034425" y="2794247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conductors (conductors)</a:t>
            </a:r>
            <a:endParaRPr/>
          </a:p>
        </p:txBody>
      </p:sp>
      <p:sp>
        <p:nvSpPr>
          <p:cNvPr id="835" name="Google Shape;835;p73"/>
          <p:cNvSpPr txBox="1"/>
          <p:nvPr>
            <p:ph idx="4" type="subTitle"/>
          </p:nvPr>
        </p:nvSpPr>
        <p:spPr>
          <a:xfrm>
            <a:off x="1034425" y="3766965"/>
            <a:ext cx="7464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magnetic (magnetic)</a:t>
            </a:r>
            <a:endParaRPr/>
          </a:p>
        </p:txBody>
      </p:sp>
      <p:pic>
        <p:nvPicPr>
          <p:cNvPr id="836" name="Google Shape;83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41133" y="18067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74"/>
          <p:cNvSpPr txBox="1"/>
          <p:nvPr>
            <p:ph idx="1" type="body"/>
          </p:nvPr>
        </p:nvSpPr>
        <p:spPr>
          <a:xfrm>
            <a:off x="324000" y="1080000"/>
            <a:ext cx="4248000" cy="143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arki karno koronto taagan (static charge) ee xaakimka (ruler), laakiin waxaan ogaan karnaa sababtoo ah waxay ku shaqeysaa xoog (force) waraaqaha aan koronta lahayn (uncharged paper).</a:t>
            </a:r>
            <a:endParaRPr sz="2100"/>
          </a:p>
        </p:txBody>
      </p:sp>
      <p:sp>
        <p:nvSpPr>
          <p:cNvPr id="842" name="Google Shape;842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taagan (Static charge)</a:t>
            </a:r>
            <a:endParaRPr/>
          </a:p>
        </p:txBody>
      </p:sp>
      <p:pic>
        <p:nvPicPr>
          <p:cNvPr id="843" name="Google Shape;843;p74"/>
          <p:cNvPicPr preferRelativeResize="0"/>
          <p:nvPr/>
        </p:nvPicPr>
        <p:blipFill rotWithShape="1">
          <a:blip r:embed="rId3">
            <a:alphaModFix/>
          </a:blip>
          <a:srcRect b="0" l="7552" r="0" t="0"/>
          <a:stretch/>
        </p:blipFill>
        <p:spPr>
          <a:xfrm>
            <a:off x="4824000" y="1123750"/>
            <a:ext cx="3996000" cy="28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44" name="Google Shape;844;p74"/>
          <p:cNvSpPr txBox="1"/>
          <p:nvPr>
            <p:ph idx="1" type="body"/>
          </p:nvPr>
        </p:nvSpPr>
        <p:spPr>
          <a:xfrm>
            <a:off x="324000" y="2952950"/>
            <a:ext cx="4248000" cy="10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 jira laba nooc oo koronto ah; koronto togan (positive charge) iyo koronto taban (negative charge).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5"/>
          <p:cNvSpPr txBox="1"/>
          <p:nvPr>
            <p:ph type="title"/>
          </p:nvPr>
        </p:nvSpPr>
        <p:spPr>
          <a:xfrm>
            <a:off x="324000" y="748763"/>
            <a:ext cx="8179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Imisa nooc oo koronto (charge) ah ayaa jira?</a:t>
            </a:r>
            <a:endParaRPr/>
          </a:p>
        </p:txBody>
      </p:sp>
      <p:sp>
        <p:nvSpPr>
          <p:cNvPr id="850" name="Google Shape;850;p7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taagan (Static charge)</a:t>
            </a:r>
            <a:endParaRPr/>
          </a:p>
        </p:txBody>
      </p:sp>
      <p:sp>
        <p:nvSpPr>
          <p:cNvPr id="851" name="Google Shape;851;p7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mid (one)</a:t>
            </a:r>
            <a:endParaRPr/>
          </a:p>
        </p:txBody>
      </p:sp>
      <p:sp>
        <p:nvSpPr>
          <p:cNvPr id="852" name="Google Shape;852;p7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laba</a:t>
            </a:r>
            <a:endParaRPr/>
          </a:p>
        </p:txBody>
      </p:sp>
      <p:sp>
        <p:nvSpPr>
          <p:cNvPr id="853" name="Google Shape;853;p7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saddex</a:t>
            </a:r>
            <a:endParaRPr/>
          </a:p>
        </p:txBody>
      </p:sp>
      <p:pic>
        <p:nvPicPr>
          <p:cNvPr id="854" name="Google Shape;85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575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6"/>
          <p:cNvSpPr txBox="1"/>
          <p:nvPr>
            <p:ph idx="1" type="body"/>
          </p:nvPr>
        </p:nvSpPr>
        <p:spPr>
          <a:xfrm>
            <a:off x="324000" y="759300"/>
            <a:ext cx="2793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Baloonnadan waa:</a:t>
            </a:r>
            <a:endParaRPr/>
          </a:p>
        </p:txBody>
      </p:sp>
      <p:sp>
        <p:nvSpPr>
          <p:cNvPr id="860" name="Google Shape;860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taagan (Static charge)</a:t>
            </a:r>
            <a:endParaRPr/>
          </a:p>
        </p:txBody>
      </p:sp>
      <p:pic>
        <p:nvPicPr>
          <p:cNvPr id="861" name="Google Shape;86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375" y="1288975"/>
            <a:ext cx="991150" cy="1910800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76"/>
          <p:cNvSpPr txBox="1"/>
          <p:nvPr>
            <p:ph idx="1" type="body"/>
          </p:nvPr>
        </p:nvSpPr>
        <p:spPr>
          <a:xfrm>
            <a:off x="324000" y="4125300"/>
            <a:ext cx="84897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Shayga badankiisu waa dhexdhexaad (neutral) laakiin mararka qaarkood wuxuu yeelan karaa koronto togan ama taban, sida ay muujinayaan calaamadaha '+' iyo '–'.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100"/>
          </a:p>
        </p:txBody>
      </p:sp>
      <p:pic>
        <p:nvPicPr>
          <p:cNvPr id="863" name="Google Shape;863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396650" y="1312737"/>
            <a:ext cx="1433000" cy="186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85940" y="1192013"/>
            <a:ext cx="1188295" cy="2104724"/>
          </a:xfrm>
          <a:prstGeom prst="rect">
            <a:avLst/>
          </a:prstGeom>
          <a:noFill/>
          <a:ln>
            <a:noFill/>
          </a:ln>
        </p:spPr>
      </p:pic>
      <p:sp>
        <p:nvSpPr>
          <p:cNvPr id="865" name="Google Shape;865;p76"/>
          <p:cNvSpPr txBox="1"/>
          <p:nvPr>
            <p:ph idx="1" type="body"/>
          </p:nvPr>
        </p:nvSpPr>
        <p:spPr>
          <a:xfrm>
            <a:off x="1314350" y="3254925"/>
            <a:ext cx="1507200" cy="64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dhexdhexaad (neutral) (koronto la'aan)</a:t>
            </a:r>
            <a:endParaRPr sz="2100"/>
          </a:p>
        </p:txBody>
      </p:sp>
      <p:sp>
        <p:nvSpPr>
          <p:cNvPr id="866" name="Google Shape;866;p76"/>
          <p:cNvSpPr txBox="1"/>
          <p:nvPr>
            <p:ph idx="1" type="body"/>
          </p:nvPr>
        </p:nvSpPr>
        <p:spPr>
          <a:xfrm>
            <a:off x="3763525" y="3254925"/>
            <a:ext cx="1433100" cy="64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koronto taban (negatively charged)</a:t>
            </a:r>
            <a:endParaRPr sz="2100"/>
          </a:p>
        </p:txBody>
      </p:sp>
      <p:sp>
        <p:nvSpPr>
          <p:cNvPr id="867" name="Google Shape;867;p76"/>
          <p:cNvSpPr txBox="1"/>
          <p:nvPr>
            <p:ph idx="1" type="body"/>
          </p:nvPr>
        </p:nvSpPr>
        <p:spPr>
          <a:xfrm>
            <a:off x="6469050" y="3254925"/>
            <a:ext cx="1288200" cy="64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koronto togan (positively charged)</a:t>
            </a:r>
            <a:endParaRPr sz="2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korontada ku taal birtaan (ruler)?</a:t>
            </a:r>
            <a:endParaRPr/>
          </a:p>
        </p:txBody>
      </p:sp>
      <p:sp>
        <p:nvSpPr>
          <p:cNvPr id="873" name="Google Shape;873;p7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 taagan (Static charge)</a:t>
            </a:r>
            <a:endParaRPr/>
          </a:p>
        </p:txBody>
      </p:sp>
      <p:sp>
        <p:nvSpPr>
          <p:cNvPr id="874" name="Google Shape;874;p77"/>
          <p:cNvSpPr txBox="1"/>
          <p:nvPr>
            <p:ph idx="1" type="subTitle"/>
          </p:nvPr>
        </p:nvSpPr>
        <p:spPr>
          <a:xfrm>
            <a:off x="1022700" y="1835400"/>
            <a:ext cx="24708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taban (negative)</a:t>
            </a:r>
            <a:endParaRPr/>
          </a:p>
        </p:txBody>
      </p:sp>
      <p:sp>
        <p:nvSpPr>
          <p:cNvPr id="875" name="Google Shape;875;p77"/>
          <p:cNvSpPr txBox="1"/>
          <p:nvPr>
            <p:ph idx="3" type="subTitle"/>
          </p:nvPr>
        </p:nvSpPr>
        <p:spPr>
          <a:xfrm>
            <a:off x="1034425" y="2794250"/>
            <a:ext cx="29913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togan (positive)</a:t>
            </a:r>
            <a:endParaRPr/>
          </a:p>
        </p:txBody>
      </p:sp>
      <p:sp>
        <p:nvSpPr>
          <p:cNvPr id="876" name="Google Shape;876;p77"/>
          <p:cNvSpPr txBox="1"/>
          <p:nvPr>
            <p:ph idx="4" type="subTitle"/>
          </p:nvPr>
        </p:nvSpPr>
        <p:spPr>
          <a:xfrm>
            <a:off x="1034425" y="3766974"/>
            <a:ext cx="1381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dhexdhexaad (neutral)</a:t>
            </a:r>
            <a:endParaRPr/>
          </a:p>
        </p:txBody>
      </p:sp>
      <p:pic>
        <p:nvPicPr>
          <p:cNvPr id="877" name="Google Shape;87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9176" y="1238375"/>
            <a:ext cx="3865950" cy="193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2083" y="2700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8"/>
          <p:cNvSpPr txBox="1"/>
          <p:nvPr>
            <p:ph idx="1" type="body"/>
          </p:nvPr>
        </p:nvSpPr>
        <p:spPr>
          <a:xfrm>
            <a:off x="324000" y="759300"/>
            <a:ext cx="68034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Shayga korontada leh wuxuu ku sameeyaa xoog (force) shay kale.</a:t>
            </a:r>
            <a:endParaRPr/>
          </a:p>
        </p:txBody>
      </p:sp>
      <p:sp>
        <p:nvSpPr>
          <p:cNvPr id="884" name="Google Shape;884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taagan (Static charge)</a:t>
            </a:r>
            <a:endParaRPr/>
          </a:p>
        </p:txBody>
      </p:sp>
      <p:sp>
        <p:nvSpPr>
          <p:cNvPr id="885" name="Google Shape;885;p78"/>
          <p:cNvSpPr txBox="1"/>
          <p:nvPr>
            <p:ph idx="1" type="body"/>
          </p:nvPr>
        </p:nvSpPr>
        <p:spPr>
          <a:xfrm>
            <a:off x="330300" y="4481700"/>
            <a:ext cx="79794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Xooggan waxaa loo yaqaan xoog koronto-taagan (electrostatic force).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886" name="Google Shape;886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275575" y="1704837"/>
            <a:ext cx="1433000" cy="1863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0225" y="1751563"/>
            <a:ext cx="1188295" cy="21047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88" name="Google Shape;888;p78"/>
          <p:cNvCxnSpPr/>
          <p:nvPr/>
        </p:nvCxnSpPr>
        <p:spPr>
          <a:xfrm flipH="1" rot="10800000">
            <a:off x="3928525" y="2436025"/>
            <a:ext cx="471300" cy="99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89" name="Google Shape;889;p78"/>
          <p:cNvCxnSpPr/>
          <p:nvPr/>
        </p:nvCxnSpPr>
        <p:spPr>
          <a:xfrm flipH="1">
            <a:off x="4756275" y="2435425"/>
            <a:ext cx="519300" cy="111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79"/>
          <p:cNvSpPr txBox="1"/>
          <p:nvPr>
            <p:ph type="title"/>
          </p:nvPr>
        </p:nvSpPr>
        <p:spPr>
          <a:xfrm>
            <a:off x="324000" y="748775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magaca xoogga (force) ku haya baloonga derbiga?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95" name="Google Shape;895;p7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taagan (Static charge)</a:t>
            </a:r>
            <a:endParaRPr/>
          </a:p>
        </p:txBody>
      </p:sp>
      <p:sp>
        <p:nvSpPr>
          <p:cNvPr id="896" name="Google Shape;896;p79"/>
          <p:cNvSpPr txBox="1"/>
          <p:nvPr>
            <p:ph idx="1" type="subTitle"/>
          </p:nvPr>
        </p:nvSpPr>
        <p:spPr>
          <a:xfrm>
            <a:off x="1034425" y="1837775"/>
            <a:ext cx="3138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magnetic (magnetic)</a:t>
            </a:r>
            <a:endParaRPr/>
          </a:p>
        </p:txBody>
      </p:sp>
      <p:sp>
        <p:nvSpPr>
          <p:cNvPr id="897" name="Google Shape;897;p79"/>
          <p:cNvSpPr txBox="1"/>
          <p:nvPr>
            <p:ph idx="3" type="subTitle"/>
          </p:nvPr>
        </p:nvSpPr>
        <p:spPr>
          <a:xfrm>
            <a:off x="1034425" y="2794250"/>
            <a:ext cx="3138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cufisjiidad (gravitational)</a:t>
            </a:r>
            <a:endParaRPr/>
          </a:p>
        </p:txBody>
      </p:sp>
      <p:sp>
        <p:nvSpPr>
          <p:cNvPr id="898" name="Google Shape;898;p79"/>
          <p:cNvSpPr txBox="1"/>
          <p:nvPr>
            <p:ph idx="4" type="subTitle"/>
          </p:nvPr>
        </p:nvSpPr>
        <p:spPr>
          <a:xfrm>
            <a:off x="1034425" y="3766976"/>
            <a:ext cx="31383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koronto-taagan (electrostatic)</a:t>
            </a:r>
            <a:endParaRPr/>
          </a:p>
        </p:txBody>
      </p:sp>
      <p:pic>
        <p:nvPicPr>
          <p:cNvPr id="899" name="Google Shape;899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2725" y="1326625"/>
            <a:ext cx="4440275" cy="25013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87208" y="37363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80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Baloonnada kee ma keeni doono xoog koronto-taagan (electrostatic force)?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06" name="Google Shape;906;p8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Korontada taagan (Static charge)</a:t>
            </a:r>
            <a:endParaRPr/>
          </a:p>
        </p:txBody>
      </p:sp>
      <p:grpSp>
        <p:nvGrpSpPr>
          <p:cNvPr id="907" name="Google Shape;907;p80"/>
          <p:cNvGrpSpPr/>
          <p:nvPr/>
        </p:nvGrpSpPr>
        <p:grpSpPr>
          <a:xfrm>
            <a:off x="3855052" y="1723025"/>
            <a:ext cx="1433100" cy="2104800"/>
            <a:chOff x="3729650" y="1895800"/>
            <a:chExt cx="1433100" cy="2104800"/>
          </a:xfrm>
        </p:grpSpPr>
        <p:sp>
          <p:nvSpPr>
            <p:cNvPr id="908" name="Google Shape;908;p80"/>
            <p:cNvSpPr/>
            <p:nvPr/>
          </p:nvSpPr>
          <p:spPr>
            <a:xfrm>
              <a:off x="3729650" y="1895800"/>
              <a:ext cx="1433100" cy="21048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09" name="Google Shape;909;p8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943312" y="1978700"/>
              <a:ext cx="1005775" cy="1939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0" name="Google Shape;910;p80"/>
          <p:cNvGrpSpPr/>
          <p:nvPr/>
        </p:nvGrpSpPr>
        <p:grpSpPr>
          <a:xfrm>
            <a:off x="967454" y="1723025"/>
            <a:ext cx="1433100" cy="2104800"/>
            <a:chOff x="891250" y="1855050"/>
            <a:chExt cx="1433100" cy="2104800"/>
          </a:xfrm>
        </p:grpSpPr>
        <p:sp>
          <p:nvSpPr>
            <p:cNvPr id="911" name="Google Shape;911;p80"/>
            <p:cNvSpPr/>
            <p:nvPr/>
          </p:nvSpPr>
          <p:spPr>
            <a:xfrm>
              <a:off x="891250" y="1855050"/>
              <a:ext cx="1433100" cy="21048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12" name="Google Shape;912;p8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891250" y="1975812"/>
              <a:ext cx="1433000" cy="18632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3" name="Google Shape;913;p80"/>
          <p:cNvGrpSpPr/>
          <p:nvPr/>
        </p:nvGrpSpPr>
        <p:grpSpPr>
          <a:xfrm>
            <a:off x="6742650" y="1723025"/>
            <a:ext cx="1433100" cy="2104800"/>
            <a:chOff x="6742650" y="1855050"/>
            <a:chExt cx="1433100" cy="2104800"/>
          </a:xfrm>
        </p:grpSpPr>
        <p:sp>
          <p:nvSpPr>
            <p:cNvPr id="914" name="Google Shape;914;p80"/>
            <p:cNvSpPr/>
            <p:nvPr/>
          </p:nvSpPr>
          <p:spPr>
            <a:xfrm>
              <a:off x="6742650" y="1855050"/>
              <a:ext cx="1433100" cy="21048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15" name="Google Shape;915;p8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865053" y="1855088"/>
              <a:ext cx="1188295" cy="21047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16" name="Google Shape;916;p8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7008" y="41173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81"/>
          <p:cNvSpPr txBox="1"/>
          <p:nvPr>
            <p:ph idx="1" type="body"/>
          </p:nvPr>
        </p:nvSpPr>
        <p:spPr>
          <a:xfrm>
            <a:off x="324000" y="1337425"/>
            <a:ext cx="25632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700" lvl="0" marL="316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GB" sz="1400">
                <a:latin typeface="Lexend"/>
              </a:rPr>
              <a:t>Ku dallac (Charge) buufinka adoo xoqaya oo meel dhow u dhig xaashi yaryar.</a:t>
            </a:r>
            <a:endParaRPr sz="1800"/>
          </a:p>
        </p:txBody>
      </p:sp>
      <p:sp>
        <p:nvSpPr>
          <p:cNvPr id="922" name="Google Shape;922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Korontada taagan (Static charge)</a:t>
            </a:r>
            <a:endParaRPr/>
          </a:p>
        </p:txBody>
      </p:sp>
      <p:pic>
        <p:nvPicPr>
          <p:cNvPr id="923" name="Google Shape;923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3620" y="1337425"/>
            <a:ext cx="1161625" cy="1483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2436" y="1337425"/>
            <a:ext cx="1877566" cy="142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5236" y="3123340"/>
            <a:ext cx="1380025" cy="1697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105475" y="3123340"/>
            <a:ext cx="229125" cy="13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81"/>
          <p:cNvSpPr txBox="1"/>
          <p:nvPr>
            <p:ph idx="1" type="body"/>
          </p:nvPr>
        </p:nvSpPr>
        <p:spPr>
          <a:xfrm>
            <a:off x="4824000" y="1337425"/>
            <a:ext cx="26352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700" lvl="0" marL="3168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 startAt="2"/>
            </a:pPr>
            <a:r>
              <a:rPr lang="en-GB" sz="1400">
                <a:latin typeface="Lexend"/>
              </a:rPr>
              <a:t>Ku dallac (Charge) buufinka adoo xoqaya oo u dhowee dhalo (can) macdan oo madhan.</a:t>
            </a:r>
            <a:endParaRPr sz="1800"/>
          </a:p>
        </p:txBody>
      </p:sp>
      <p:sp>
        <p:nvSpPr>
          <p:cNvPr id="928" name="Google Shape;928;p81"/>
          <p:cNvSpPr txBox="1"/>
          <p:nvPr>
            <p:ph idx="1" type="body"/>
          </p:nvPr>
        </p:nvSpPr>
        <p:spPr>
          <a:xfrm>
            <a:off x="324000" y="3123340"/>
            <a:ext cx="25632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700" lvl="0" marL="3168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 startAt="3"/>
            </a:pPr>
            <a:r>
              <a:rPr lang="en-GB" sz="1400">
                <a:latin typeface="Lexend"/>
              </a:rPr>
              <a:t>Ku dallac (Charge) buufinka adoo xoqaya oo u dhowee durdur (stream) yar oo biyo (water) ah.</a:t>
            </a:r>
            <a:endParaRPr sz="1800"/>
          </a:p>
        </p:txBody>
      </p:sp>
      <p:sp>
        <p:nvSpPr>
          <p:cNvPr id="929" name="Google Shape;929;p81"/>
          <p:cNvSpPr txBox="1"/>
          <p:nvPr>
            <p:ph idx="1" type="body"/>
          </p:nvPr>
        </p:nvSpPr>
        <p:spPr>
          <a:xfrm>
            <a:off x="4824000" y="3123340"/>
            <a:ext cx="2635200" cy="15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700" lvl="0" marL="3168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 startAt="4"/>
            </a:pPr>
            <a:r>
              <a:rPr lang="en-GB" sz="1400">
                <a:latin typeface="Lexend"/>
              </a:rPr>
              <a:t>Qabo laba xariijin (stripes) polythene oo dhammaan kor ka wada qabta oo maro ku xoq hoos u sii socda.</a:t>
            </a:r>
            <a:endParaRPr sz="1800"/>
          </a:p>
        </p:txBody>
      </p:sp>
      <p:sp>
        <p:nvSpPr>
          <p:cNvPr id="930" name="Google Shape;930;p81"/>
          <p:cNvSpPr txBox="1"/>
          <p:nvPr>
            <p:ph idx="1" type="body"/>
          </p:nvPr>
        </p:nvSpPr>
        <p:spPr>
          <a:xfrm>
            <a:off x="324000" y="803925"/>
            <a:ext cx="84960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Samee afartan tijaabo oo qor waxaad ku aragtid (observations) jeer walba.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Korontada taagan (Static charge)</a:t>
            </a:r>
            <a:endParaRPr/>
          </a:p>
        </p:txBody>
      </p:sp>
      <p:pic>
        <p:nvPicPr>
          <p:cNvPr id="936" name="Google Shape;936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3620" y="1384800"/>
            <a:ext cx="1161625" cy="1483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37" name="Google Shape;937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42436" y="1411938"/>
            <a:ext cx="1877566" cy="142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8" name="Google Shape;938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5236" y="3123340"/>
            <a:ext cx="1380025" cy="1697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01350" y="3229900"/>
            <a:ext cx="250951" cy="1483950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2"/>
          <p:cNvSpPr txBox="1"/>
          <p:nvPr>
            <p:ph idx="1" type="body"/>
          </p:nvPr>
        </p:nvSpPr>
        <p:spPr>
          <a:xfrm>
            <a:off x="4824000" y="810000"/>
            <a:ext cx="2635200" cy="15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700" lvl="0" marL="316800" rtl="0" algn="l">
              <a:spcBef>
                <a:spcPts val="0"/>
              </a:spcBef>
              <a:spcAft>
                <a:spcPts val="0"/>
              </a:spcAft>
              <a:buSzPts val="1800"/>
              <a:buFont typeface="Kalam"/>
              <a:buAutoNum type="arabicPeriod" startAt="2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Dhalada (can) ayaa soo jiidatay buufinka iyada oo aan taaban. Sidii buufinku u soo dhawaado ayay u dhaqaaqaysaa.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41" name="Google Shape;941;p82"/>
          <p:cNvSpPr txBox="1"/>
          <p:nvPr>
            <p:ph idx="1" type="body"/>
          </p:nvPr>
        </p:nvSpPr>
        <p:spPr>
          <a:xfrm>
            <a:off x="324000" y="3080990"/>
            <a:ext cx="2563200" cy="15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700" lvl="0" marL="316800" rtl="0" algn="l">
              <a:spcBef>
                <a:spcPts val="0"/>
              </a:spcBef>
              <a:spcAft>
                <a:spcPts val="0"/>
              </a:spcAft>
              <a:buSzPts val="1800"/>
              <a:buFont typeface="Kalam"/>
              <a:buAutoNum type="arabicPeriod" startAt="3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Durdurka biyaha (water) ayaa loo soo jiiday buufinka. Buufinku waa inuu dhow yahay si biyaha u soo jiido.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42" name="Google Shape;942;p82"/>
          <p:cNvSpPr txBox="1"/>
          <p:nvPr>
            <p:ph idx="1" type="body"/>
          </p:nvPr>
        </p:nvSpPr>
        <p:spPr>
          <a:xfrm>
            <a:off x="4824000" y="3080990"/>
            <a:ext cx="2635200" cy="123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700" lvl="0" marL="316800" rtl="0" algn="l">
              <a:spcBef>
                <a:spcPts val="0"/>
              </a:spcBef>
              <a:spcAft>
                <a:spcPts val="0"/>
              </a:spcAft>
              <a:buSzPts val="1800"/>
              <a:buFont typeface="Kalam"/>
              <a:buAutoNum type="arabicPeriod" startAt="4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Xariijimaha (strips) ayaa kala fogaaday oo kor u sii taagan sidii iyagoo midba midka kale riixaya.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43" name="Google Shape;943;p82"/>
          <p:cNvSpPr txBox="1"/>
          <p:nvPr>
            <p:ph idx="1" type="body"/>
          </p:nvPr>
        </p:nvSpPr>
        <p:spPr>
          <a:xfrm>
            <a:off x="324000" y="810000"/>
            <a:ext cx="2563200" cy="15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200700" lvl="0" marL="316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Kalam"/>
              <a:buAutoNum type="arabicPeriod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Buufinku wuxuu soo qaaday xaashiyaha yaryar. Qaar baa dhaca laakiin mar kale waa la soo qaadayaa.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83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Korontada taagan (Static charge)</a:t>
            </a:r>
            <a:endParaRPr/>
          </a:p>
        </p:txBody>
      </p:sp>
      <p:sp>
        <p:nvSpPr>
          <p:cNvPr id="949" name="Google Shape;949;p83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Xoogga elektroostatiga (Electrostatic force)</a:t>
            </a:r>
            <a:endParaRPr/>
          </a:p>
        </p:txBody>
      </p:sp>
      <p:sp>
        <p:nvSpPr>
          <p:cNvPr id="950" name="Google Shape;950;p83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Korantada taagan (Static electricity)</a:t>
            </a:r>
            <a:endParaRPr/>
          </a:p>
        </p:txBody>
      </p:sp>
      <p:pic>
        <p:nvPicPr>
          <p:cNvPr id="951" name="Google Shape;951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32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84"/>
          <p:cNvSpPr txBox="1"/>
          <p:nvPr>
            <p:ph idx="1" type="body"/>
          </p:nvPr>
        </p:nvSpPr>
        <p:spPr>
          <a:xfrm>
            <a:off x="324000" y="7593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Dhaladu (can) waa mid aan la dallacin oo loo soo jiiday buufinka la dallacay iyada oo aan la taaban.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57" name="Google Shape;957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Xoogga elektroostatiga (Electrostatic force)</a:t>
            </a:r>
            <a:endParaRPr/>
          </a:p>
        </p:txBody>
      </p:sp>
      <p:pic>
        <p:nvPicPr>
          <p:cNvPr id="958" name="Google Shape;95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2342" y="1571825"/>
            <a:ext cx="3199316" cy="2436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9" name="Google Shape;959;p84"/>
          <p:cNvCxnSpPr/>
          <p:nvPr/>
        </p:nvCxnSpPr>
        <p:spPr>
          <a:xfrm flipH="1" rot="10800000">
            <a:off x="3927250" y="2829300"/>
            <a:ext cx="471300" cy="333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0" name="Google Shape;960;p84"/>
          <p:cNvSpPr txBox="1"/>
          <p:nvPr>
            <p:ph idx="1" type="body"/>
          </p:nvPr>
        </p:nvSpPr>
        <p:spPr>
          <a:xfrm>
            <a:off x="324000" y="40923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Xoogga elektroostatigu (Electrostatic force) waa xoog aan taabasho lahayn (non-contact force) oo masaafo gaaban ka shaqeeya.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85"/>
          <p:cNvSpPr txBox="1"/>
          <p:nvPr>
            <p:ph idx="1" type="body"/>
          </p:nvPr>
        </p:nvSpPr>
        <p:spPr>
          <a:xfrm>
            <a:off x="324000" y="759300"/>
            <a:ext cx="6842100" cy="8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Labadan buufin kuma laha isku dallac (charge).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Toosan (Positive) iyo taban (negative) waa dallacyo (charges) iska soo horjeeda.</a:t>
            </a:r>
            <a:endParaRPr/>
          </a:p>
        </p:txBody>
      </p:sp>
      <p:sp>
        <p:nvSpPr>
          <p:cNvPr id="966" name="Google Shape;966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Xoogga elektroostatiga (Electrostatic force)</a:t>
            </a:r>
            <a:endParaRPr/>
          </a:p>
        </p:txBody>
      </p:sp>
      <p:pic>
        <p:nvPicPr>
          <p:cNvPr id="967" name="Google Shape;96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844668" y="1665547"/>
            <a:ext cx="1547086" cy="201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8" name="Google Shape;968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57046" y="1827697"/>
            <a:ext cx="1287547" cy="2280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85"/>
          <p:cNvSpPr txBox="1"/>
          <p:nvPr>
            <p:ph idx="1" type="body"/>
          </p:nvPr>
        </p:nvSpPr>
        <p:spPr>
          <a:xfrm>
            <a:off x="324000" y="4092300"/>
            <a:ext cx="8342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Dallacyada (charges) iska soo horjeeda ayaa is soo jiita, sidaas darteed buufintu way is soo jiidayaan (way soo dhawaadaan).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cxnSp>
        <p:nvCxnSpPr>
          <p:cNvPr id="970" name="Google Shape;970;p85"/>
          <p:cNvCxnSpPr/>
          <p:nvPr/>
        </p:nvCxnSpPr>
        <p:spPr>
          <a:xfrm flipH="1" rot="10800000">
            <a:off x="3823743" y="2538172"/>
            <a:ext cx="736500" cy="9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71" name="Google Shape;971;p85"/>
          <p:cNvCxnSpPr/>
          <p:nvPr/>
        </p:nvCxnSpPr>
        <p:spPr>
          <a:xfrm rot="10800000">
            <a:off x="4632968" y="2543122"/>
            <a:ext cx="7317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86"/>
          <p:cNvSpPr txBox="1"/>
          <p:nvPr>
            <p:ph idx="1" type="body"/>
          </p:nvPr>
        </p:nvSpPr>
        <p:spPr>
          <a:xfrm>
            <a:off x="324000" y="783875"/>
            <a:ext cx="7081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Marka buufinku lagu xoqo gidaarka…</a:t>
            </a:r>
            <a:endParaRPr/>
          </a:p>
        </p:txBody>
      </p:sp>
      <p:sp>
        <p:nvSpPr>
          <p:cNvPr id="977" name="Google Shape;977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 koronto-taag (Electrostatic force)</a:t>
            </a:r>
            <a:endParaRPr/>
          </a:p>
        </p:txBody>
      </p:sp>
      <p:pic>
        <p:nvPicPr>
          <p:cNvPr id="978" name="Google Shape;978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6363" y="1307717"/>
            <a:ext cx="4051273" cy="2069400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86"/>
          <p:cNvSpPr txBox="1"/>
          <p:nvPr>
            <p:ph idx="1" type="body"/>
          </p:nvPr>
        </p:nvSpPr>
        <p:spPr>
          <a:xfrm>
            <a:off x="324000" y="3562258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…gidaarku wuxuu noqdaa mid koronto ku shuban (positively charged) buufinkuna wuxuu noqdaa mid koronto ku shuban (negatively charged).</a:t>
            </a:r>
            <a:endParaRPr/>
          </a:p>
        </p:txBody>
      </p:sp>
      <p:grpSp>
        <p:nvGrpSpPr>
          <p:cNvPr id="980" name="Google Shape;980;p86"/>
          <p:cNvGrpSpPr/>
          <p:nvPr/>
        </p:nvGrpSpPr>
        <p:grpSpPr>
          <a:xfrm>
            <a:off x="3548329" y="1816121"/>
            <a:ext cx="141522" cy="132720"/>
            <a:chOff x="3114850" y="1783000"/>
            <a:chExt cx="106200" cy="102900"/>
          </a:xfrm>
        </p:grpSpPr>
        <p:sp>
          <p:nvSpPr>
            <p:cNvPr id="981" name="Google Shape;981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82" name="Google Shape;982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3" name="Google Shape;983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4" name="Google Shape;984;p86"/>
          <p:cNvGrpSpPr/>
          <p:nvPr/>
        </p:nvGrpSpPr>
        <p:grpSpPr>
          <a:xfrm>
            <a:off x="4481642" y="2003703"/>
            <a:ext cx="141522" cy="132720"/>
            <a:chOff x="3461750" y="1620000"/>
            <a:chExt cx="106200" cy="102900"/>
          </a:xfrm>
        </p:grpSpPr>
        <p:sp>
          <p:nvSpPr>
            <p:cNvPr id="985" name="Google Shape;985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86" name="Google Shape;986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7" name="Google Shape;987;p86"/>
          <p:cNvGrpSpPr/>
          <p:nvPr/>
        </p:nvGrpSpPr>
        <p:grpSpPr>
          <a:xfrm>
            <a:off x="3406817" y="2291028"/>
            <a:ext cx="141522" cy="132720"/>
            <a:chOff x="3461750" y="1620000"/>
            <a:chExt cx="106200" cy="102900"/>
          </a:xfrm>
        </p:grpSpPr>
        <p:sp>
          <p:nvSpPr>
            <p:cNvPr id="988" name="Google Shape;988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89" name="Google Shape;989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0" name="Google Shape;990;p86"/>
          <p:cNvGrpSpPr/>
          <p:nvPr/>
        </p:nvGrpSpPr>
        <p:grpSpPr>
          <a:xfrm>
            <a:off x="3810217" y="2423753"/>
            <a:ext cx="141522" cy="132720"/>
            <a:chOff x="3461750" y="1620000"/>
            <a:chExt cx="106200" cy="102900"/>
          </a:xfrm>
        </p:grpSpPr>
        <p:sp>
          <p:nvSpPr>
            <p:cNvPr id="991" name="Google Shape;991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92" name="Google Shape;992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3" name="Google Shape;993;p86"/>
          <p:cNvGrpSpPr/>
          <p:nvPr/>
        </p:nvGrpSpPr>
        <p:grpSpPr>
          <a:xfrm>
            <a:off x="3951742" y="2108378"/>
            <a:ext cx="141522" cy="132720"/>
            <a:chOff x="3461750" y="1620000"/>
            <a:chExt cx="106200" cy="102900"/>
          </a:xfrm>
        </p:grpSpPr>
        <p:sp>
          <p:nvSpPr>
            <p:cNvPr id="994" name="Google Shape;994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95" name="Google Shape;995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6" name="Google Shape;996;p86"/>
          <p:cNvGrpSpPr/>
          <p:nvPr/>
        </p:nvGrpSpPr>
        <p:grpSpPr>
          <a:xfrm>
            <a:off x="5215792" y="1860390"/>
            <a:ext cx="141522" cy="132720"/>
            <a:chOff x="3461750" y="1620000"/>
            <a:chExt cx="106200" cy="102900"/>
          </a:xfrm>
        </p:grpSpPr>
        <p:sp>
          <p:nvSpPr>
            <p:cNvPr id="997" name="Google Shape;997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98" name="Google Shape;998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9" name="Google Shape;999;p86"/>
          <p:cNvGrpSpPr/>
          <p:nvPr/>
        </p:nvGrpSpPr>
        <p:grpSpPr>
          <a:xfrm>
            <a:off x="5470617" y="1993103"/>
            <a:ext cx="141522" cy="132720"/>
            <a:chOff x="3461750" y="1620000"/>
            <a:chExt cx="106200" cy="102900"/>
          </a:xfrm>
        </p:grpSpPr>
        <p:sp>
          <p:nvSpPr>
            <p:cNvPr id="1000" name="Google Shape;1000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01" name="Google Shape;1001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2" name="Google Shape;1002;p86"/>
          <p:cNvGrpSpPr/>
          <p:nvPr/>
        </p:nvGrpSpPr>
        <p:grpSpPr>
          <a:xfrm>
            <a:off x="4893030" y="2108378"/>
            <a:ext cx="141522" cy="132720"/>
            <a:chOff x="3461750" y="1620000"/>
            <a:chExt cx="106200" cy="102900"/>
          </a:xfrm>
        </p:grpSpPr>
        <p:sp>
          <p:nvSpPr>
            <p:cNvPr id="1003" name="Google Shape;1003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04" name="Google Shape;1004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5" name="Google Shape;1005;p86"/>
          <p:cNvGrpSpPr/>
          <p:nvPr/>
        </p:nvGrpSpPr>
        <p:grpSpPr>
          <a:xfrm>
            <a:off x="4384430" y="2241103"/>
            <a:ext cx="141522" cy="132720"/>
            <a:chOff x="3461750" y="1620000"/>
            <a:chExt cx="106200" cy="102900"/>
          </a:xfrm>
        </p:grpSpPr>
        <p:sp>
          <p:nvSpPr>
            <p:cNvPr id="1006" name="Google Shape;1006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07" name="Google Shape;1007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08" name="Google Shape;1008;p86"/>
          <p:cNvGrpSpPr/>
          <p:nvPr/>
        </p:nvGrpSpPr>
        <p:grpSpPr>
          <a:xfrm>
            <a:off x="4869030" y="1860390"/>
            <a:ext cx="141522" cy="132720"/>
            <a:chOff x="3461750" y="1620000"/>
            <a:chExt cx="106200" cy="102900"/>
          </a:xfrm>
        </p:grpSpPr>
        <p:sp>
          <p:nvSpPr>
            <p:cNvPr id="1009" name="Google Shape;1009;p86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10" name="Google Shape;1010;p86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1" name="Google Shape;1011;p86"/>
          <p:cNvGrpSpPr/>
          <p:nvPr/>
        </p:nvGrpSpPr>
        <p:grpSpPr>
          <a:xfrm>
            <a:off x="2992279" y="2066846"/>
            <a:ext cx="141522" cy="132720"/>
            <a:chOff x="3114850" y="1783000"/>
            <a:chExt cx="106200" cy="102900"/>
          </a:xfrm>
        </p:grpSpPr>
        <p:sp>
          <p:nvSpPr>
            <p:cNvPr id="1012" name="Google Shape;1012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13" name="Google Shape;1013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4" name="Google Shape;1014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5" name="Google Shape;1015;p86"/>
          <p:cNvGrpSpPr/>
          <p:nvPr/>
        </p:nvGrpSpPr>
        <p:grpSpPr>
          <a:xfrm>
            <a:off x="4016404" y="1785808"/>
            <a:ext cx="141522" cy="132720"/>
            <a:chOff x="3114850" y="1783000"/>
            <a:chExt cx="106200" cy="102900"/>
          </a:xfrm>
        </p:grpSpPr>
        <p:sp>
          <p:nvSpPr>
            <p:cNvPr id="1016" name="Google Shape;1016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17" name="Google Shape;1017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18" name="Google Shape;1018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19" name="Google Shape;1019;p86"/>
          <p:cNvGrpSpPr/>
          <p:nvPr/>
        </p:nvGrpSpPr>
        <p:grpSpPr>
          <a:xfrm>
            <a:off x="4525954" y="1615483"/>
            <a:ext cx="141522" cy="132720"/>
            <a:chOff x="3114850" y="1783000"/>
            <a:chExt cx="106200" cy="102900"/>
          </a:xfrm>
        </p:grpSpPr>
        <p:sp>
          <p:nvSpPr>
            <p:cNvPr id="1020" name="Google Shape;1020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21" name="Google Shape;1021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2" name="Google Shape;1022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3" name="Google Shape;1023;p86"/>
          <p:cNvGrpSpPr/>
          <p:nvPr/>
        </p:nvGrpSpPr>
        <p:grpSpPr>
          <a:xfrm>
            <a:off x="5178229" y="1391871"/>
            <a:ext cx="141522" cy="132720"/>
            <a:chOff x="3114850" y="1783000"/>
            <a:chExt cx="106200" cy="102900"/>
          </a:xfrm>
        </p:grpSpPr>
        <p:sp>
          <p:nvSpPr>
            <p:cNvPr id="1024" name="Google Shape;1024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25" name="Google Shape;1025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26" name="Google Shape;1026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27" name="Google Shape;1027;p86"/>
          <p:cNvGrpSpPr/>
          <p:nvPr/>
        </p:nvGrpSpPr>
        <p:grpSpPr>
          <a:xfrm>
            <a:off x="3406804" y="2862071"/>
            <a:ext cx="141522" cy="132720"/>
            <a:chOff x="3114850" y="1783000"/>
            <a:chExt cx="106200" cy="102900"/>
          </a:xfrm>
        </p:grpSpPr>
        <p:sp>
          <p:nvSpPr>
            <p:cNvPr id="1028" name="Google Shape;1028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29" name="Google Shape;1029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0" name="Google Shape;1030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1" name="Google Shape;1031;p86"/>
          <p:cNvGrpSpPr/>
          <p:nvPr/>
        </p:nvGrpSpPr>
        <p:grpSpPr>
          <a:xfrm>
            <a:off x="4608304" y="2590108"/>
            <a:ext cx="141522" cy="132720"/>
            <a:chOff x="3114850" y="1783000"/>
            <a:chExt cx="106200" cy="102900"/>
          </a:xfrm>
        </p:grpSpPr>
        <p:sp>
          <p:nvSpPr>
            <p:cNvPr id="1032" name="Google Shape;1032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33" name="Google Shape;1033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4" name="Google Shape;1034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5" name="Google Shape;1035;p86"/>
          <p:cNvGrpSpPr/>
          <p:nvPr/>
        </p:nvGrpSpPr>
        <p:grpSpPr>
          <a:xfrm>
            <a:off x="4133779" y="2777296"/>
            <a:ext cx="141522" cy="132720"/>
            <a:chOff x="3114850" y="1783000"/>
            <a:chExt cx="106200" cy="102900"/>
          </a:xfrm>
        </p:grpSpPr>
        <p:sp>
          <p:nvSpPr>
            <p:cNvPr id="1036" name="Google Shape;1036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37" name="Google Shape;1037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38" name="Google Shape;1038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39" name="Google Shape;1039;p86"/>
          <p:cNvGrpSpPr/>
          <p:nvPr/>
        </p:nvGrpSpPr>
        <p:grpSpPr>
          <a:xfrm>
            <a:off x="5377679" y="2373821"/>
            <a:ext cx="141522" cy="132720"/>
            <a:chOff x="3114850" y="1783000"/>
            <a:chExt cx="106200" cy="102900"/>
          </a:xfrm>
        </p:grpSpPr>
        <p:sp>
          <p:nvSpPr>
            <p:cNvPr id="1040" name="Google Shape;1040;p86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41" name="Google Shape;1041;p86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42" name="Google Shape;1042;p86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43" name="Google Shape;1043;p86"/>
          <p:cNvSpPr txBox="1"/>
          <p:nvPr>
            <p:ph idx="1" type="body"/>
          </p:nvPr>
        </p:nvSpPr>
        <p:spPr>
          <a:xfrm>
            <a:off x="337938" y="4475500"/>
            <a:ext cx="7734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Korontadu waxay ka dhigtaa buufinka iyo gidaarka inay is soo jiitaan.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Xoog koronto-taag (Electrostatic force)</a:t>
            </a:r>
            <a:endParaRPr/>
          </a:p>
        </p:txBody>
      </p:sp>
      <p:pic>
        <p:nvPicPr>
          <p:cNvPr id="1049" name="Google Shape;1049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6363" y="789600"/>
            <a:ext cx="4051273" cy="2069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87"/>
          <p:cNvSpPr txBox="1"/>
          <p:nvPr>
            <p:ph idx="1" type="body"/>
          </p:nvPr>
        </p:nvSpPr>
        <p:spPr>
          <a:xfrm>
            <a:off x="307475" y="3221362"/>
            <a:ext cx="8239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Korontada ku taal gidaarka iyo buufinku waxay ku sii sugnaanayaan meel ay ku jiraan muddo gaaban sababtoo ah gidaarka iyo buufinku waa kuwo aan koronto qaadin (insulators).</a:t>
            </a:r>
            <a:endParaRPr/>
          </a:p>
        </p:txBody>
      </p:sp>
      <p:grpSp>
        <p:nvGrpSpPr>
          <p:cNvPr id="1051" name="Google Shape;1051;p87"/>
          <p:cNvGrpSpPr/>
          <p:nvPr/>
        </p:nvGrpSpPr>
        <p:grpSpPr>
          <a:xfrm>
            <a:off x="3548329" y="1435121"/>
            <a:ext cx="141522" cy="132720"/>
            <a:chOff x="3114850" y="1783000"/>
            <a:chExt cx="106200" cy="102900"/>
          </a:xfrm>
        </p:grpSpPr>
        <p:sp>
          <p:nvSpPr>
            <p:cNvPr id="1052" name="Google Shape;1052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53" name="Google Shape;1053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4" name="Google Shape;1054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55" name="Google Shape;1055;p87"/>
          <p:cNvGrpSpPr/>
          <p:nvPr/>
        </p:nvGrpSpPr>
        <p:grpSpPr>
          <a:xfrm>
            <a:off x="4481642" y="1622703"/>
            <a:ext cx="141522" cy="132720"/>
            <a:chOff x="3461750" y="1620000"/>
            <a:chExt cx="106200" cy="102900"/>
          </a:xfrm>
        </p:grpSpPr>
        <p:sp>
          <p:nvSpPr>
            <p:cNvPr id="1056" name="Google Shape;1056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57" name="Google Shape;1057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58" name="Google Shape;1058;p87"/>
          <p:cNvGrpSpPr/>
          <p:nvPr/>
        </p:nvGrpSpPr>
        <p:grpSpPr>
          <a:xfrm>
            <a:off x="3406817" y="1910028"/>
            <a:ext cx="141522" cy="132720"/>
            <a:chOff x="3461750" y="1620000"/>
            <a:chExt cx="106200" cy="102900"/>
          </a:xfrm>
        </p:grpSpPr>
        <p:sp>
          <p:nvSpPr>
            <p:cNvPr id="1059" name="Google Shape;1059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60" name="Google Shape;1060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61" name="Google Shape;1061;p87"/>
          <p:cNvGrpSpPr/>
          <p:nvPr/>
        </p:nvGrpSpPr>
        <p:grpSpPr>
          <a:xfrm>
            <a:off x="3810217" y="2042753"/>
            <a:ext cx="141522" cy="132720"/>
            <a:chOff x="3461750" y="1620000"/>
            <a:chExt cx="106200" cy="102900"/>
          </a:xfrm>
        </p:grpSpPr>
        <p:sp>
          <p:nvSpPr>
            <p:cNvPr id="1062" name="Google Shape;1062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63" name="Google Shape;1063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64" name="Google Shape;1064;p87"/>
          <p:cNvGrpSpPr/>
          <p:nvPr/>
        </p:nvGrpSpPr>
        <p:grpSpPr>
          <a:xfrm>
            <a:off x="3951742" y="1727378"/>
            <a:ext cx="141522" cy="132720"/>
            <a:chOff x="3461750" y="1620000"/>
            <a:chExt cx="106200" cy="102900"/>
          </a:xfrm>
        </p:grpSpPr>
        <p:sp>
          <p:nvSpPr>
            <p:cNvPr id="1065" name="Google Shape;1065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66" name="Google Shape;1066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67" name="Google Shape;1067;p87"/>
          <p:cNvGrpSpPr/>
          <p:nvPr/>
        </p:nvGrpSpPr>
        <p:grpSpPr>
          <a:xfrm>
            <a:off x="5215792" y="1479390"/>
            <a:ext cx="141522" cy="132720"/>
            <a:chOff x="3461750" y="1620000"/>
            <a:chExt cx="106200" cy="102900"/>
          </a:xfrm>
        </p:grpSpPr>
        <p:sp>
          <p:nvSpPr>
            <p:cNvPr id="1068" name="Google Shape;1068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69" name="Google Shape;1069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0" name="Google Shape;1070;p87"/>
          <p:cNvGrpSpPr/>
          <p:nvPr/>
        </p:nvGrpSpPr>
        <p:grpSpPr>
          <a:xfrm>
            <a:off x="5470617" y="1612103"/>
            <a:ext cx="141522" cy="132720"/>
            <a:chOff x="3461750" y="1620000"/>
            <a:chExt cx="106200" cy="102900"/>
          </a:xfrm>
        </p:grpSpPr>
        <p:sp>
          <p:nvSpPr>
            <p:cNvPr id="1071" name="Google Shape;1071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72" name="Google Shape;1072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3" name="Google Shape;1073;p87"/>
          <p:cNvGrpSpPr/>
          <p:nvPr/>
        </p:nvGrpSpPr>
        <p:grpSpPr>
          <a:xfrm>
            <a:off x="4893030" y="1727378"/>
            <a:ext cx="141522" cy="132720"/>
            <a:chOff x="3461750" y="1620000"/>
            <a:chExt cx="106200" cy="102900"/>
          </a:xfrm>
        </p:grpSpPr>
        <p:sp>
          <p:nvSpPr>
            <p:cNvPr id="1074" name="Google Shape;1074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75" name="Google Shape;1075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6" name="Google Shape;1076;p87"/>
          <p:cNvGrpSpPr/>
          <p:nvPr/>
        </p:nvGrpSpPr>
        <p:grpSpPr>
          <a:xfrm>
            <a:off x="4384430" y="1860103"/>
            <a:ext cx="141522" cy="132720"/>
            <a:chOff x="3461750" y="1620000"/>
            <a:chExt cx="106200" cy="102900"/>
          </a:xfrm>
        </p:grpSpPr>
        <p:sp>
          <p:nvSpPr>
            <p:cNvPr id="1077" name="Google Shape;1077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78" name="Google Shape;1078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79" name="Google Shape;1079;p87"/>
          <p:cNvGrpSpPr/>
          <p:nvPr/>
        </p:nvGrpSpPr>
        <p:grpSpPr>
          <a:xfrm>
            <a:off x="4869030" y="1479390"/>
            <a:ext cx="141522" cy="132720"/>
            <a:chOff x="3461750" y="1620000"/>
            <a:chExt cx="106200" cy="102900"/>
          </a:xfrm>
        </p:grpSpPr>
        <p:sp>
          <p:nvSpPr>
            <p:cNvPr id="1080" name="Google Shape;1080;p87"/>
            <p:cNvSpPr/>
            <p:nvPr/>
          </p:nvSpPr>
          <p:spPr>
            <a:xfrm>
              <a:off x="3461750" y="1620000"/>
              <a:ext cx="106200" cy="102900"/>
            </a:xfrm>
            <a:prstGeom prst="ellips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81" name="Google Shape;1081;p87"/>
            <p:cNvCxnSpPr/>
            <p:nvPr/>
          </p:nvCxnSpPr>
          <p:spPr>
            <a:xfrm flipH="1" rot="10800000">
              <a:off x="3485750" y="1670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82" name="Google Shape;1082;p87"/>
          <p:cNvGrpSpPr/>
          <p:nvPr/>
        </p:nvGrpSpPr>
        <p:grpSpPr>
          <a:xfrm>
            <a:off x="2992279" y="1685846"/>
            <a:ext cx="141522" cy="132720"/>
            <a:chOff x="3114850" y="1783000"/>
            <a:chExt cx="106200" cy="102900"/>
          </a:xfrm>
        </p:grpSpPr>
        <p:sp>
          <p:nvSpPr>
            <p:cNvPr id="1083" name="Google Shape;1083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84" name="Google Shape;1084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5" name="Google Shape;1085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86" name="Google Shape;1086;p87"/>
          <p:cNvGrpSpPr/>
          <p:nvPr/>
        </p:nvGrpSpPr>
        <p:grpSpPr>
          <a:xfrm>
            <a:off x="4016404" y="1404808"/>
            <a:ext cx="141522" cy="132720"/>
            <a:chOff x="3114850" y="1783000"/>
            <a:chExt cx="106200" cy="102900"/>
          </a:xfrm>
        </p:grpSpPr>
        <p:sp>
          <p:nvSpPr>
            <p:cNvPr id="1087" name="Google Shape;1087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88" name="Google Shape;1088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9" name="Google Shape;1089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0" name="Google Shape;1090;p87"/>
          <p:cNvGrpSpPr/>
          <p:nvPr/>
        </p:nvGrpSpPr>
        <p:grpSpPr>
          <a:xfrm>
            <a:off x="4525954" y="1234483"/>
            <a:ext cx="141522" cy="132720"/>
            <a:chOff x="3114850" y="1783000"/>
            <a:chExt cx="106200" cy="102900"/>
          </a:xfrm>
        </p:grpSpPr>
        <p:sp>
          <p:nvSpPr>
            <p:cNvPr id="1091" name="Google Shape;1091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92" name="Google Shape;1092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3" name="Google Shape;1093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4" name="Google Shape;1094;p87"/>
          <p:cNvGrpSpPr/>
          <p:nvPr/>
        </p:nvGrpSpPr>
        <p:grpSpPr>
          <a:xfrm>
            <a:off x="5178229" y="1010871"/>
            <a:ext cx="141522" cy="132720"/>
            <a:chOff x="3114850" y="1783000"/>
            <a:chExt cx="106200" cy="102900"/>
          </a:xfrm>
        </p:grpSpPr>
        <p:sp>
          <p:nvSpPr>
            <p:cNvPr id="1095" name="Google Shape;1095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96" name="Google Shape;1096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7" name="Google Shape;1097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098" name="Google Shape;1098;p87"/>
          <p:cNvGrpSpPr/>
          <p:nvPr/>
        </p:nvGrpSpPr>
        <p:grpSpPr>
          <a:xfrm>
            <a:off x="3406804" y="2481071"/>
            <a:ext cx="141522" cy="132720"/>
            <a:chOff x="3114850" y="1783000"/>
            <a:chExt cx="106200" cy="102900"/>
          </a:xfrm>
        </p:grpSpPr>
        <p:sp>
          <p:nvSpPr>
            <p:cNvPr id="1099" name="Google Shape;1099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00" name="Google Shape;1100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1" name="Google Shape;1101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02" name="Google Shape;1102;p87"/>
          <p:cNvGrpSpPr/>
          <p:nvPr/>
        </p:nvGrpSpPr>
        <p:grpSpPr>
          <a:xfrm>
            <a:off x="4608304" y="2209108"/>
            <a:ext cx="141522" cy="132720"/>
            <a:chOff x="3114850" y="1783000"/>
            <a:chExt cx="106200" cy="102900"/>
          </a:xfrm>
        </p:grpSpPr>
        <p:sp>
          <p:nvSpPr>
            <p:cNvPr id="1103" name="Google Shape;1103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04" name="Google Shape;1104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5" name="Google Shape;1105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06" name="Google Shape;1106;p87"/>
          <p:cNvGrpSpPr/>
          <p:nvPr/>
        </p:nvGrpSpPr>
        <p:grpSpPr>
          <a:xfrm>
            <a:off x="4133779" y="2396296"/>
            <a:ext cx="141522" cy="132720"/>
            <a:chOff x="3114850" y="1783000"/>
            <a:chExt cx="106200" cy="102900"/>
          </a:xfrm>
        </p:grpSpPr>
        <p:sp>
          <p:nvSpPr>
            <p:cNvPr id="1107" name="Google Shape;1107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08" name="Google Shape;1108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9" name="Google Shape;1109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10" name="Google Shape;1110;p87"/>
          <p:cNvGrpSpPr/>
          <p:nvPr/>
        </p:nvGrpSpPr>
        <p:grpSpPr>
          <a:xfrm>
            <a:off x="5377679" y="1992821"/>
            <a:ext cx="141522" cy="132720"/>
            <a:chOff x="3114850" y="1783000"/>
            <a:chExt cx="106200" cy="102900"/>
          </a:xfrm>
        </p:grpSpPr>
        <p:sp>
          <p:nvSpPr>
            <p:cNvPr id="1111" name="Google Shape;1111;p87"/>
            <p:cNvSpPr/>
            <p:nvPr/>
          </p:nvSpPr>
          <p:spPr>
            <a:xfrm>
              <a:off x="3114850" y="1783000"/>
              <a:ext cx="106200" cy="102900"/>
            </a:xfrm>
            <a:prstGeom prst="ellipse">
              <a:avLst/>
            </a:prstGeom>
            <a:solidFill>
              <a:srgbClr val="980000"/>
            </a:solidFill>
            <a:ln cap="flat" cmpd="sng" w="9525">
              <a:solidFill>
                <a:srgbClr val="98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112" name="Google Shape;1112;p87"/>
            <p:cNvCxnSpPr/>
            <p:nvPr/>
          </p:nvCxnSpPr>
          <p:spPr>
            <a:xfrm flipH="1" rot="10800000">
              <a:off x="3138850" y="1833700"/>
              <a:ext cx="58200" cy="15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3" name="Google Shape;1113;p87"/>
            <p:cNvCxnSpPr/>
            <p:nvPr/>
          </p:nvCxnSpPr>
          <p:spPr>
            <a:xfrm rot="10800000">
              <a:off x="3167350" y="1807312"/>
              <a:ext cx="1200" cy="5430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114" name="Google Shape;1114;p87"/>
          <p:cNvSpPr txBox="1"/>
          <p:nvPr>
            <p:ph idx="1" type="body"/>
          </p:nvPr>
        </p:nvSpPr>
        <p:spPr>
          <a:xfrm>
            <a:off x="324000" y="4311825"/>
            <a:ext cx="8239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Tani waa sababta loogu yeedho koronto taagan (static electricity).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88"/>
          <p:cNvSpPr txBox="1"/>
          <p:nvPr>
            <p:ph idx="1" type="body"/>
          </p:nvPr>
        </p:nvSpPr>
        <p:spPr>
          <a:xfrm>
            <a:off x="324000" y="759300"/>
            <a:ext cx="3996000" cy="136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Korontada socota (current electricity), korontadu waxay lagu riixaa oo lagu jiidaa wareegga (circuit) waxayna dhex mari kartaa kuwa koronto qaada (conductors).</a:t>
            </a:r>
            <a:endParaRPr sz="2000"/>
          </a:p>
        </p:txBody>
      </p:sp>
      <p:sp>
        <p:nvSpPr>
          <p:cNvPr id="1120" name="Google Shape;1120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 koronto-taag (Electrostatic force)</a:t>
            </a:r>
            <a:endParaRPr/>
          </a:p>
        </p:txBody>
      </p:sp>
      <p:sp>
        <p:nvSpPr>
          <p:cNvPr id="1121" name="Google Shape;1121;p88"/>
          <p:cNvSpPr txBox="1"/>
          <p:nvPr>
            <p:ph idx="1" type="body"/>
          </p:nvPr>
        </p:nvSpPr>
        <p:spPr>
          <a:xfrm>
            <a:off x="324000" y="2920075"/>
            <a:ext cx="3996000" cy="172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Korontada taagan (static electricity), korontadu waxay is riixi karaan oo is jiidi karaan, laakiin waxay ku dhegan yihiin kuwa aan koronto qaadin (insulators) mana dhaqaaqi karaan.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grpSp>
        <p:nvGrpSpPr>
          <p:cNvPr id="1122" name="Google Shape;1122;p88"/>
          <p:cNvGrpSpPr/>
          <p:nvPr/>
        </p:nvGrpSpPr>
        <p:grpSpPr>
          <a:xfrm>
            <a:off x="4589525" y="2920075"/>
            <a:ext cx="3057874" cy="1683350"/>
            <a:chOff x="4878425" y="3102175"/>
            <a:chExt cx="3057874" cy="1683350"/>
          </a:xfrm>
        </p:grpSpPr>
        <p:pic>
          <p:nvPicPr>
            <p:cNvPr id="1123" name="Google Shape;1123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78425" y="3102175"/>
              <a:ext cx="3057874" cy="16833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24" name="Google Shape;1124;p88"/>
            <p:cNvGrpSpPr/>
            <p:nvPr/>
          </p:nvGrpSpPr>
          <p:grpSpPr>
            <a:xfrm>
              <a:off x="5707434" y="3588273"/>
              <a:ext cx="106816" cy="107963"/>
              <a:chOff x="3114850" y="1783000"/>
              <a:chExt cx="106200" cy="102900"/>
            </a:xfrm>
          </p:grpSpPr>
          <p:sp>
            <p:nvSpPr>
              <p:cNvPr id="1125" name="Google Shape;1125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26" name="Google Shape;1126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27" name="Google Shape;1127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28" name="Google Shape;1128;p88"/>
            <p:cNvGrpSpPr/>
            <p:nvPr/>
          </p:nvGrpSpPr>
          <p:grpSpPr>
            <a:xfrm>
              <a:off x="6411879" y="3740859"/>
              <a:ext cx="106816" cy="107963"/>
              <a:chOff x="3461750" y="1620000"/>
              <a:chExt cx="106200" cy="102900"/>
            </a:xfrm>
          </p:grpSpPr>
          <p:sp>
            <p:nvSpPr>
              <p:cNvPr id="1129" name="Google Shape;1129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30" name="Google Shape;1130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31" name="Google Shape;1131;p88"/>
            <p:cNvGrpSpPr/>
            <p:nvPr/>
          </p:nvGrpSpPr>
          <p:grpSpPr>
            <a:xfrm>
              <a:off x="5600608" y="3974583"/>
              <a:ext cx="106816" cy="107963"/>
              <a:chOff x="3461750" y="1620000"/>
              <a:chExt cx="106200" cy="102900"/>
            </a:xfrm>
          </p:grpSpPr>
          <p:sp>
            <p:nvSpPr>
              <p:cNvPr id="1132" name="Google Shape;1132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33" name="Google Shape;1133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34" name="Google Shape;1134;p88"/>
            <p:cNvGrpSpPr/>
            <p:nvPr/>
          </p:nvGrpSpPr>
          <p:grpSpPr>
            <a:xfrm>
              <a:off x="5905092" y="4082548"/>
              <a:ext cx="106816" cy="107963"/>
              <a:chOff x="3461750" y="1620000"/>
              <a:chExt cx="106200" cy="102900"/>
            </a:xfrm>
          </p:grpSpPr>
          <p:sp>
            <p:nvSpPr>
              <p:cNvPr id="1135" name="Google Shape;1135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36" name="Google Shape;1136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37" name="Google Shape;1137;p88"/>
            <p:cNvGrpSpPr/>
            <p:nvPr/>
          </p:nvGrpSpPr>
          <p:grpSpPr>
            <a:xfrm>
              <a:off x="6011914" y="3826007"/>
              <a:ext cx="106816" cy="107963"/>
              <a:chOff x="3461750" y="1620000"/>
              <a:chExt cx="106200" cy="102900"/>
            </a:xfrm>
          </p:grpSpPr>
          <p:sp>
            <p:nvSpPr>
              <p:cNvPr id="1138" name="Google Shape;1138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39" name="Google Shape;1139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0" name="Google Shape;1140;p88"/>
            <p:cNvGrpSpPr/>
            <p:nvPr/>
          </p:nvGrpSpPr>
          <p:grpSpPr>
            <a:xfrm>
              <a:off x="6966011" y="3624282"/>
              <a:ext cx="106816" cy="107963"/>
              <a:chOff x="3461750" y="1620000"/>
              <a:chExt cx="106200" cy="102900"/>
            </a:xfrm>
          </p:grpSpPr>
          <p:sp>
            <p:nvSpPr>
              <p:cNvPr id="1141" name="Google Shape;1141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42" name="Google Shape;1142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3" name="Google Shape;1143;p88"/>
            <p:cNvGrpSpPr/>
            <p:nvPr/>
          </p:nvGrpSpPr>
          <p:grpSpPr>
            <a:xfrm>
              <a:off x="7158351" y="3732237"/>
              <a:ext cx="106816" cy="107963"/>
              <a:chOff x="3461750" y="1620000"/>
              <a:chExt cx="106200" cy="102900"/>
            </a:xfrm>
          </p:grpSpPr>
          <p:sp>
            <p:nvSpPr>
              <p:cNvPr id="1144" name="Google Shape;1144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45" name="Google Shape;1145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6" name="Google Shape;1146;p88"/>
            <p:cNvGrpSpPr/>
            <p:nvPr/>
          </p:nvGrpSpPr>
          <p:grpSpPr>
            <a:xfrm>
              <a:off x="6722392" y="3826007"/>
              <a:ext cx="106816" cy="107963"/>
              <a:chOff x="3461750" y="1620000"/>
              <a:chExt cx="106200" cy="102900"/>
            </a:xfrm>
          </p:grpSpPr>
          <p:sp>
            <p:nvSpPr>
              <p:cNvPr id="1147" name="Google Shape;1147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48" name="Google Shape;1148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49" name="Google Shape;1149;p88"/>
            <p:cNvGrpSpPr/>
            <p:nvPr/>
          </p:nvGrpSpPr>
          <p:grpSpPr>
            <a:xfrm>
              <a:off x="6338504" y="3933972"/>
              <a:ext cx="106816" cy="107963"/>
              <a:chOff x="3461750" y="1620000"/>
              <a:chExt cx="106200" cy="102900"/>
            </a:xfrm>
          </p:grpSpPr>
          <p:sp>
            <p:nvSpPr>
              <p:cNvPr id="1150" name="Google Shape;1150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51" name="Google Shape;1151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52" name="Google Shape;1152;p88"/>
            <p:cNvGrpSpPr/>
            <p:nvPr/>
          </p:nvGrpSpPr>
          <p:grpSpPr>
            <a:xfrm>
              <a:off x="6704277" y="3624282"/>
              <a:ext cx="106816" cy="107963"/>
              <a:chOff x="3461750" y="1620000"/>
              <a:chExt cx="106200" cy="102900"/>
            </a:xfrm>
          </p:grpSpPr>
          <p:sp>
            <p:nvSpPr>
              <p:cNvPr id="1153" name="Google Shape;1153;p88"/>
              <p:cNvSpPr/>
              <p:nvPr/>
            </p:nvSpPr>
            <p:spPr>
              <a:xfrm>
                <a:off x="3461750" y="1620000"/>
                <a:ext cx="106200" cy="102900"/>
              </a:xfrm>
              <a:prstGeom prst="ellipse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54" name="Google Shape;1154;p88"/>
              <p:cNvCxnSpPr/>
              <p:nvPr/>
            </p:nvCxnSpPr>
            <p:spPr>
              <a:xfrm flipH="1" rot="10800000">
                <a:off x="3485750" y="1670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55" name="Google Shape;1155;p88"/>
            <p:cNvGrpSpPr/>
            <p:nvPr/>
          </p:nvGrpSpPr>
          <p:grpSpPr>
            <a:xfrm>
              <a:off x="5287731" y="3792225"/>
              <a:ext cx="106816" cy="107963"/>
              <a:chOff x="3114850" y="1783000"/>
              <a:chExt cx="106200" cy="102900"/>
            </a:xfrm>
          </p:grpSpPr>
          <p:sp>
            <p:nvSpPr>
              <p:cNvPr id="1156" name="Google Shape;1156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57" name="Google Shape;1157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58" name="Google Shape;1158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59" name="Google Shape;1159;p88"/>
            <p:cNvGrpSpPr/>
            <p:nvPr/>
          </p:nvGrpSpPr>
          <p:grpSpPr>
            <a:xfrm>
              <a:off x="6060734" y="3563615"/>
              <a:ext cx="106816" cy="107963"/>
              <a:chOff x="3114850" y="1783000"/>
              <a:chExt cx="106200" cy="102900"/>
            </a:xfrm>
          </p:grpSpPr>
          <p:sp>
            <p:nvSpPr>
              <p:cNvPr id="1160" name="Google Shape;1160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61" name="Google Shape;1161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2" name="Google Shape;1162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63" name="Google Shape;1163;p88"/>
            <p:cNvGrpSpPr/>
            <p:nvPr/>
          </p:nvGrpSpPr>
          <p:grpSpPr>
            <a:xfrm>
              <a:off x="6445339" y="3425065"/>
              <a:ext cx="106816" cy="107963"/>
              <a:chOff x="3114850" y="1783000"/>
              <a:chExt cx="106200" cy="102900"/>
            </a:xfrm>
          </p:grpSpPr>
          <p:sp>
            <p:nvSpPr>
              <p:cNvPr id="1164" name="Google Shape;1164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65" name="Google Shape;1165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66" name="Google Shape;1166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67" name="Google Shape;1167;p88"/>
            <p:cNvGrpSpPr/>
            <p:nvPr/>
          </p:nvGrpSpPr>
          <p:grpSpPr>
            <a:xfrm>
              <a:off x="6937672" y="3243168"/>
              <a:ext cx="106816" cy="107963"/>
              <a:chOff x="3114850" y="1783000"/>
              <a:chExt cx="106200" cy="102900"/>
            </a:xfrm>
          </p:grpSpPr>
          <p:sp>
            <p:nvSpPr>
              <p:cNvPr id="1168" name="Google Shape;1168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69" name="Google Shape;1169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0" name="Google Shape;1170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71" name="Google Shape;1171;p88"/>
            <p:cNvGrpSpPr/>
            <p:nvPr/>
          </p:nvGrpSpPr>
          <p:grpSpPr>
            <a:xfrm>
              <a:off x="5600612" y="4439099"/>
              <a:ext cx="106816" cy="107963"/>
              <a:chOff x="3114850" y="1783000"/>
              <a:chExt cx="106200" cy="102900"/>
            </a:xfrm>
          </p:grpSpPr>
          <p:sp>
            <p:nvSpPr>
              <p:cNvPr id="1172" name="Google Shape;1172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73" name="Google Shape;1173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4" name="Google Shape;1174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75" name="Google Shape;1175;p88"/>
            <p:cNvGrpSpPr/>
            <p:nvPr/>
          </p:nvGrpSpPr>
          <p:grpSpPr>
            <a:xfrm>
              <a:off x="6507496" y="4217872"/>
              <a:ext cx="106816" cy="107963"/>
              <a:chOff x="3114850" y="1783000"/>
              <a:chExt cx="106200" cy="102900"/>
            </a:xfrm>
          </p:grpSpPr>
          <p:sp>
            <p:nvSpPr>
              <p:cNvPr id="1176" name="Google Shape;1176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77" name="Google Shape;1177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78" name="Google Shape;1178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79" name="Google Shape;1179;p88"/>
            <p:cNvGrpSpPr/>
            <p:nvPr/>
          </p:nvGrpSpPr>
          <p:grpSpPr>
            <a:xfrm>
              <a:off x="6149328" y="4370139"/>
              <a:ext cx="106816" cy="107963"/>
              <a:chOff x="3114850" y="1783000"/>
              <a:chExt cx="106200" cy="102900"/>
            </a:xfrm>
          </p:grpSpPr>
          <p:sp>
            <p:nvSpPr>
              <p:cNvPr id="1180" name="Google Shape;1180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81" name="Google Shape;1181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2" name="Google Shape;1182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183" name="Google Shape;1183;p88"/>
            <p:cNvGrpSpPr/>
            <p:nvPr/>
          </p:nvGrpSpPr>
          <p:grpSpPr>
            <a:xfrm>
              <a:off x="7088215" y="4041933"/>
              <a:ext cx="106816" cy="107963"/>
              <a:chOff x="3114850" y="1783000"/>
              <a:chExt cx="106200" cy="102900"/>
            </a:xfrm>
          </p:grpSpPr>
          <p:sp>
            <p:nvSpPr>
              <p:cNvPr id="1184" name="Google Shape;1184;p88"/>
              <p:cNvSpPr/>
              <p:nvPr/>
            </p:nvSpPr>
            <p:spPr>
              <a:xfrm>
                <a:off x="3114850" y="1783000"/>
                <a:ext cx="106200" cy="102900"/>
              </a:xfrm>
              <a:prstGeom prst="ellipse">
                <a:avLst/>
              </a:prstGeom>
              <a:solidFill>
                <a:srgbClr val="980000"/>
              </a:solidFill>
              <a:ln cap="flat" cmpd="sng" w="9525">
                <a:solidFill>
                  <a:srgbClr val="98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1185" name="Google Shape;1185;p88"/>
              <p:cNvCxnSpPr/>
              <p:nvPr/>
            </p:nvCxnSpPr>
            <p:spPr>
              <a:xfrm flipH="1" rot="10800000">
                <a:off x="3138850" y="1833700"/>
                <a:ext cx="58200" cy="15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186" name="Google Shape;1186;p88"/>
              <p:cNvCxnSpPr/>
              <p:nvPr/>
            </p:nvCxnSpPr>
            <p:spPr>
              <a:xfrm rot="10800000">
                <a:off x="3167350" y="1807312"/>
                <a:ext cx="1200" cy="54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FFFF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pic>
        <p:nvPicPr>
          <p:cNvPr id="1187" name="Google Shape;1187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89537" y="751508"/>
            <a:ext cx="2605500" cy="1736993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88"/>
          <p:cNvSpPr txBox="1"/>
          <p:nvPr/>
        </p:nvSpPr>
        <p:spPr>
          <a:xfrm>
            <a:off x="324000" y="4820400"/>
            <a:ext cx="7521000" cy="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Kor: Gif Simulation by PhET Interactive Simulations, University of Colorado Boulder, licensed under CC-BY-4.0 (https://phet.colorado.edu)</a:t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89"/>
          <p:cNvSpPr txBox="1"/>
          <p:nvPr>
            <p:ph type="title"/>
          </p:nvPr>
        </p:nvSpPr>
        <p:spPr>
          <a:xfrm>
            <a:off x="324000" y="748775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Maxay korontada la arko marka kuwa aan koronto qaadin (insulators) la xoqo loogu yeedhaa koronto taagan (static electricity)?</a:t>
            </a:r>
            <a:endParaRPr/>
          </a:p>
        </p:txBody>
      </p:sp>
      <p:sp>
        <p:nvSpPr>
          <p:cNvPr id="1194" name="Google Shape;1194;p8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Xoog koronto-taag (Electrostatic force)</a:t>
            </a:r>
            <a:endParaRPr/>
          </a:p>
        </p:txBody>
      </p:sp>
      <p:sp>
        <p:nvSpPr>
          <p:cNvPr id="1195" name="Google Shape;1195;p89"/>
          <p:cNvSpPr txBox="1"/>
          <p:nvPr>
            <p:ph idx="1" type="subTitle"/>
          </p:nvPr>
        </p:nvSpPr>
        <p:spPr>
          <a:xfrm>
            <a:off x="1034425" y="1837775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korontadu waa mid taban (negative)</a:t>
            </a:r>
            <a:endParaRPr/>
          </a:p>
        </p:txBody>
      </p:sp>
      <p:sp>
        <p:nvSpPr>
          <p:cNvPr id="1196" name="Google Shape;1196;p89"/>
          <p:cNvSpPr txBox="1"/>
          <p:nvPr>
            <p:ph idx="3" type="subTitle"/>
          </p:nvPr>
        </p:nvSpPr>
        <p:spPr>
          <a:xfrm>
            <a:off x="1034425" y="2794247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korontadu waxay ku sii sugnaataa meesha</a:t>
            </a:r>
            <a:endParaRPr/>
          </a:p>
        </p:txBody>
      </p:sp>
      <p:sp>
        <p:nvSpPr>
          <p:cNvPr id="1197" name="Google Shape;1197;p89"/>
          <p:cNvSpPr txBox="1"/>
          <p:nvPr>
            <p:ph idx="4" type="subTitle"/>
          </p:nvPr>
        </p:nvSpPr>
        <p:spPr>
          <a:xfrm>
            <a:off x="1034425" y="3766965"/>
            <a:ext cx="7464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walxaha waxaa haya xoog</a:t>
            </a:r>
            <a:endParaRPr/>
          </a:p>
        </p:txBody>
      </p:sp>
      <p:pic>
        <p:nvPicPr>
          <p:cNvPr id="1198" name="Google Shape;1198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5158" y="27315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3" name="Google Shape;1203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136841" y="1422728"/>
            <a:ext cx="1287550" cy="2280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4" name="Google Shape;1204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Xoog koronto-taag (Electrostatic force)</a:t>
            </a:r>
            <a:endParaRPr/>
          </a:p>
        </p:txBody>
      </p:sp>
      <p:pic>
        <p:nvPicPr>
          <p:cNvPr id="1205" name="Google Shape;120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0963" y="1422728"/>
            <a:ext cx="1287547" cy="2280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06" name="Google Shape;1206;p90"/>
          <p:cNvCxnSpPr/>
          <p:nvPr/>
        </p:nvCxnSpPr>
        <p:spPr>
          <a:xfrm flipH="1" rot="10800000">
            <a:off x="3565385" y="2128078"/>
            <a:ext cx="736500" cy="9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07" name="Google Shape;1207;p90"/>
          <p:cNvCxnSpPr/>
          <p:nvPr/>
        </p:nvCxnSpPr>
        <p:spPr>
          <a:xfrm rot="10800000">
            <a:off x="876485" y="2133028"/>
            <a:ext cx="7317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208" name="Google Shape;1208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6514900" y="1441813"/>
            <a:ext cx="1547086" cy="201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6322" y="1441813"/>
            <a:ext cx="1547076" cy="2011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10" name="Google Shape;1210;p90"/>
          <p:cNvCxnSpPr/>
          <p:nvPr/>
        </p:nvCxnSpPr>
        <p:spPr>
          <a:xfrm flipH="1" rot="10800000">
            <a:off x="7245925" y="2147163"/>
            <a:ext cx="736500" cy="9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11" name="Google Shape;1211;p90"/>
          <p:cNvCxnSpPr/>
          <p:nvPr/>
        </p:nvCxnSpPr>
        <p:spPr>
          <a:xfrm rot="10800000">
            <a:off x="4910550" y="2152113"/>
            <a:ext cx="7317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12" name="Google Shape;1212;p90"/>
          <p:cNvSpPr txBox="1"/>
          <p:nvPr>
            <p:ph idx="1" type="body"/>
          </p:nvPr>
        </p:nvSpPr>
        <p:spPr>
          <a:xfrm>
            <a:off x="1200647" y="3766800"/>
            <a:ext cx="26511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Koronto taban (negative charge) waxay is celisaa koronto taban (negative charge).</a:t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13" name="Google Shape;1213;p90"/>
          <p:cNvSpPr txBox="1"/>
          <p:nvPr>
            <p:ph idx="1" type="body"/>
          </p:nvPr>
        </p:nvSpPr>
        <p:spPr>
          <a:xfrm>
            <a:off x="5159235" y="3766800"/>
            <a:ext cx="25476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Koronto togan (positive charge) waxay is celisaa koronto togan (positive charge).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214" name="Google Shape;1214;p90"/>
          <p:cNvSpPr txBox="1"/>
          <p:nvPr>
            <p:ph idx="1" type="body"/>
          </p:nvPr>
        </p:nvSpPr>
        <p:spPr>
          <a:xfrm>
            <a:off x="324000" y="759300"/>
            <a:ext cx="71352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Koronto isku mid ah (like charges) way is celin doonaan (isaga riixaya).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91"/>
          <p:cNvSpPr txBox="1"/>
          <p:nvPr>
            <p:ph type="title"/>
          </p:nvPr>
        </p:nvSpPr>
        <p:spPr>
          <a:xfrm>
            <a:off x="324000" y="748763"/>
            <a:ext cx="81792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Maxaa ku dhici doonaan xaakin (ruler) iyo buufinkan?</a:t>
            </a:r>
            <a:endParaRPr/>
          </a:p>
        </p:txBody>
      </p:sp>
      <p:sp>
        <p:nvSpPr>
          <p:cNvPr id="1220" name="Google Shape;1220;p9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Xoog koronto-taag (Electrostatic force)</a:t>
            </a:r>
            <a:endParaRPr/>
          </a:p>
        </p:txBody>
      </p:sp>
      <p:sp>
        <p:nvSpPr>
          <p:cNvPr id="1221" name="Google Shape;1221;p91"/>
          <p:cNvSpPr txBox="1"/>
          <p:nvPr>
            <p:ph idx="1" type="subTitle"/>
          </p:nvPr>
        </p:nvSpPr>
        <p:spPr>
          <a:xfrm>
            <a:off x="1034425" y="1837775"/>
            <a:ext cx="3285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way is celin doonaan (they will repel)</a:t>
            </a:r>
            <a:endParaRPr/>
          </a:p>
        </p:txBody>
      </p:sp>
      <p:sp>
        <p:nvSpPr>
          <p:cNvPr id="1222" name="Google Shape;1222;p91"/>
          <p:cNvSpPr txBox="1"/>
          <p:nvPr>
            <p:ph idx="3" type="subTitle"/>
          </p:nvPr>
        </p:nvSpPr>
        <p:spPr>
          <a:xfrm>
            <a:off x="1034425" y="2794250"/>
            <a:ext cx="3285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way is soo jiidan doonaan (they will attract)</a:t>
            </a:r>
            <a:endParaRPr/>
          </a:p>
        </p:txBody>
      </p:sp>
      <p:sp>
        <p:nvSpPr>
          <p:cNvPr id="1223" name="Google Shape;1223;p91"/>
          <p:cNvSpPr txBox="1"/>
          <p:nvPr>
            <p:ph idx="4" type="subTitle"/>
          </p:nvPr>
        </p:nvSpPr>
        <p:spPr>
          <a:xfrm>
            <a:off x="1034425" y="3766975"/>
            <a:ext cx="3285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Xoog (Force) ma jiri doono (there will be no force)</a:t>
            </a:r>
            <a:endParaRPr/>
          </a:p>
        </p:txBody>
      </p:sp>
      <p:pic>
        <p:nvPicPr>
          <p:cNvPr id="1224" name="Google Shape;1224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3225" y="1341050"/>
            <a:ext cx="3600050" cy="269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6395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92"/>
          <p:cNvSpPr txBox="1"/>
          <p:nvPr>
            <p:ph idx="1" type="body"/>
          </p:nvPr>
        </p:nvSpPr>
        <p:spPr>
          <a:xfrm>
            <a:off x="324000" y="759300"/>
            <a:ext cx="67668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Kordhinta masaafada u dhaxaysa buufinnada waxay yaraynaysaa cabbirka Xoogga Korantada (Electrostatic force).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31" name="Google Shape;1231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Xoogga Korantada (Electrostatic force)</a:t>
            </a:r>
            <a:endParaRPr/>
          </a:p>
        </p:txBody>
      </p:sp>
      <p:pic>
        <p:nvPicPr>
          <p:cNvPr id="1232" name="Google Shape;123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216440" y="1733425"/>
            <a:ext cx="1744533" cy="2301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3" name="Google Shape;1233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49799" y="1810930"/>
            <a:ext cx="1451870" cy="26089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4" name="Google Shape;1234;p92"/>
          <p:cNvCxnSpPr/>
          <p:nvPr/>
        </p:nvCxnSpPr>
        <p:spPr>
          <a:xfrm flipH="1" rot="10800000">
            <a:off x="3157300" y="2701350"/>
            <a:ext cx="850200" cy="36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5" name="Google Shape;1235;p92"/>
          <p:cNvCxnSpPr/>
          <p:nvPr/>
        </p:nvCxnSpPr>
        <p:spPr>
          <a:xfrm flipH="1">
            <a:off x="4095875" y="2700000"/>
            <a:ext cx="779100" cy="15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93"/>
          <p:cNvSpPr txBox="1"/>
          <p:nvPr>
            <p:ph idx="1" type="body"/>
          </p:nvPr>
        </p:nvSpPr>
        <p:spPr>
          <a:xfrm>
            <a:off x="324000" y="759300"/>
            <a:ext cx="67668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Kordhinta masaafada u dhaxaysa buufinnada waxay yaraynaysaa cabbirka Xoogga Korantada (Electrostatic force).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41" name="Google Shape;1241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Xoogga Korantada (Electrostatic force)</a:t>
            </a:r>
            <a:endParaRPr/>
          </a:p>
        </p:txBody>
      </p:sp>
      <p:pic>
        <p:nvPicPr>
          <p:cNvPr id="1242" name="Google Shape;1242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597440" y="1733425"/>
            <a:ext cx="1744533" cy="2301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3" name="Google Shape;1243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8799" y="1810930"/>
            <a:ext cx="1451870" cy="26089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4" name="Google Shape;1244;p93"/>
          <p:cNvCxnSpPr/>
          <p:nvPr/>
        </p:nvCxnSpPr>
        <p:spPr>
          <a:xfrm flipH="1" rot="10800000">
            <a:off x="2776300" y="2702550"/>
            <a:ext cx="494700" cy="24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5" name="Google Shape;1245;p93"/>
          <p:cNvCxnSpPr/>
          <p:nvPr/>
        </p:nvCxnSpPr>
        <p:spPr>
          <a:xfrm rot="10800000">
            <a:off x="4802975" y="2692800"/>
            <a:ext cx="453000" cy="7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p94"/>
          <p:cNvSpPr txBox="1"/>
          <p:nvPr>
            <p:ph idx="1" type="body"/>
          </p:nvPr>
        </p:nvSpPr>
        <p:spPr>
          <a:xfrm>
            <a:off x="324000" y="759300"/>
            <a:ext cx="67668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Kordhinta masaafada u dhaxaysa buufinnada waxay yaraynaysaa cabbirka Xoogga Korantada (Electrostatic force).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51" name="Google Shape;1251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Xoogga Korantada (Electrostatic force)</a:t>
            </a:r>
            <a:endParaRPr/>
          </a:p>
        </p:txBody>
      </p:sp>
      <p:pic>
        <p:nvPicPr>
          <p:cNvPr id="1252" name="Google Shape;1252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978440" y="1733425"/>
            <a:ext cx="1744533" cy="2301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3" name="Google Shape;1253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7799" y="1810930"/>
            <a:ext cx="1451870" cy="260897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54" name="Google Shape;1254;p94"/>
          <p:cNvCxnSpPr/>
          <p:nvPr/>
        </p:nvCxnSpPr>
        <p:spPr>
          <a:xfrm>
            <a:off x="2406125" y="2690250"/>
            <a:ext cx="343500" cy="1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5" name="Google Shape;1255;p94"/>
          <p:cNvCxnSpPr/>
          <p:nvPr/>
        </p:nvCxnSpPr>
        <p:spPr>
          <a:xfrm rot="10800000">
            <a:off x="5149175" y="2681700"/>
            <a:ext cx="335400" cy="183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p95"/>
          <p:cNvSpPr txBox="1"/>
          <p:nvPr>
            <p:ph type="title"/>
          </p:nvPr>
        </p:nvSpPr>
        <p:spPr>
          <a:xfrm>
            <a:off x="324000" y="8100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Saddexda mid ee qoraallada soo socda ee ku saabsan Xoogga Korantada (Electrostatic force) waa sax?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61" name="Google Shape;1261;p9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Xoogga Korantada (Electrostatic force)</a:t>
            </a:r>
            <a:endParaRPr/>
          </a:p>
        </p:txBody>
      </p:sp>
      <p:sp>
        <p:nvSpPr>
          <p:cNvPr id="1262" name="Google Shape;1262;p95"/>
          <p:cNvSpPr txBox="1"/>
          <p:nvPr>
            <p:ph idx="1" type="subTitle"/>
          </p:nvPr>
        </p:nvSpPr>
        <p:spPr>
          <a:xfrm>
            <a:off x="1034425" y="1685375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uma baahna taabasho (it does not require contact)</a:t>
            </a:r>
            <a:endParaRPr/>
          </a:p>
        </p:txBody>
      </p:sp>
      <p:sp>
        <p:nvSpPr>
          <p:cNvPr id="1263" name="Google Shape;1263;p95"/>
          <p:cNvSpPr txBox="1"/>
          <p:nvPr>
            <p:ph idx="3" type="subTitle"/>
          </p:nvPr>
        </p:nvSpPr>
        <p:spPr>
          <a:xfrm>
            <a:off x="1034425" y="2489447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wuxuu kordhaa masaafada (it increases with distance)</a:t>
            </a:r>
            <a:endParaRPr/>
          </a:p>
        </p:txBody>
      </p:sp>
      <p:sp>
        <p:nvSpPr>
          <p:cNvPr id="1264" name="Google Shape;1264;p95"/>
          <p:cNvSpPr txBox="1"/>
          <p:nvPr>
            <p:ph idx="4" type="subTitle"/>
          </p:nvPr>
        </p:nvSpPr>
        <p:spPr>
          <a:xfrm>
            <a:off x="1034425" y="3309765"/>
            <a:ext cx="7464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wuxuu noqon karaa mid soo jiidasho leh (it can be attractive)</a:t>
            </a:r>
            <a:endParaRPr/>
          </a:p>
        </p:txBody>
      </p:sp>
      <p:sp>
        <p:nvSpPr>
          <p:cNvPr id="1265" name="Google Shape;1265;p95"/>
          <p:cNvSpPr txBox="1"/>
          <p:nvPr>
            <p:ph idx="5" type="subTitle"/>
          </p:nvPr>
        </p:nvSpPr>
        <p:spPr>
          <a:xfrm>
            <a:off x="1034425" y="4113837"/>
            <a:ext cx="7506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wuxuu noqon karaa mid celis (it can be repulsive)</a:t>
            </a:r>
            <a:endParaRPr/>
          </a:p>
        </p:txBody>
      </p:sp>
      <p:pic>
        <p:nvPicPr>
          <p:cNvPr id="1266" name="Google Shape;1266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3108" y="16391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7" name="Google Shape;126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6983" y="326848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8" name="Google Shape;126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6308" y="40775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96"/>
          <p:cNvSpPr txBox="1"/>
          <p:nvPr>
            <p:ph idx="1" type="body"/>
          </p:nvPr>
        </p:nvSpPr>
        <p:spPr>
          <a:xfrm>
            <a:off x="324000" y="759300"/>
            <a:ext cx="4685100" cy="163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Xariijintan caagga ah (plastic strip) ayaa lagu xoqay maro, labada qayboodna way is celinayaan (repelling each other).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Sharax sababta ay tani u dhacayso.</a:t>
            </a:r>
            <a:endParaRPr/>
          </a:p>
        </p:txBody>
      </p:sp>
      <p:sp>
        <p:nvSpPr>
          <p:cNvPr id="1274" name="Google Shape;1274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Xoogga Korantada (Electrostatic force)</a:t>
            </a:r>
            <a:endParaRPr/>
          </a:p>
        </p:txBody>
      </p:sp>
      <p:pic>
        <p:nvPicPr>
          <p:cNvPr id="1275" name="Google Shape;127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09698" y="1114800"/>
            <a:ext cx="3109150" cy="3384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6" name="Google Shape;1276;p96"/>
          <p:cNvCxnSpPr/>
          <p:nvPr/>
        </p:nvCxnSpPr>
        <p:spPr>
          <a:xfrm rot="10800000">
            <a:off x="5464950" y="3349900"/>
            <a:ext cx="569700" cy="1179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7" name="Google Shape;1277;p96"/>
          <p:cNvCxnSpPr/>
          <p:nvPr/>
        </p:nvCxnSpPr>
        <p:spPr>
          <a:xfrm flipH="1" rot="10800000">
            <a:off x="7213000" y="3143650"/>
            <a:ext cx="461400" cy="265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78" name="Google Shape;1278;p96"/>
          <p:cNvSpPr txBox="1"/>
          <p:nvPr>
            <p:ph idx="1" type="body"/>
          </p:nvPr>
        </p:nvSpPr>
        <p:spPr>
          <a:xfrm>
            <a:off x="7157825" y="1528200"/>
            <a:ext cx="1701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xariijin caag ah (plastic strip)</a:t>
            </a:r>
            <a:endParaRPr/>
          </a:p>
        </p:txBody>
      </p:sp>
      <p:cxnSp>
        <p:nvCxnSpPr>
          <p:cNvPr id="1279" name="Google Shape;1279;p96"/>
          <p:cNvCxnSpPr>
            <a:stCxn id="1278" idx="2"/>
          </p:cNvCxnSpPr>
          <p:nvPr/>
        </p:nvCxnSpPr>
        <p:spPr>
          <a:xfrm flipH="1">
            <a:off x="6992525" y="1866900"/>
            <a:ext cx="1016100" cy="765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97"/>
          <p:cNvSpPr txBox="1"/>
          <p:nvPr>
            <p:ph idx="1" type="body"/>
          </p:nvPr>
        </p:nvSpPr>
        <p:spPr>
          <a:xfrm>
            <a:off x="324000" y="759300"/>
            <a:ext cx="71352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Xariijintan caagga ah (plastic strip) ayaa lagu xoqay maro, labada qayboodna way is celinayaan (repelling each other).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Sharax sababta ay tani u dhacayso.</a:t>
            </a:r>
            <a:endParaRPr/>
          </a:p>
        </p:txBody>
      </p:sp>
      <p:sp>
        <p:nvSpPr>
          <p:cNvPr id="1285" name="Google Shape;1285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Xoogga Korantada (Electrostatic force)</a:t>
            </a:r>
            <a:endParaRPr/>
          </a:p>
        </p:txBody>
      </p:sp>
      <p:sp>
        <p:nvSpPr>
          <p:cNvPr id="1286" name="Google Shape;1286;p97"/>
          <p:cNvSpPr txBox="1"/>
          <p:nvPr>
            <p:ph idx="1" type="body"/>
          </p:nvPr>
        </p:nvSpPr>
        <p:spPr>
          <a:xfrm>
            <a:off x="324000" y="2145850"/>
            <a:ext cx="8496000" cy="22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Xariijinta balaastiggu waxay noqotaa mid koronto ku shuban (charged) marka lagu xoqo marada.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Labada daraf ee xariijintu waxay leeyihiin koronto isku mid ah (same charge).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Korontooyinka isku midka ahi way iska celiyaan (repel), sidaas darteed labada daraf way iska fogaadaan iyada oo loo eegayo xoogga korantada (electrostatic force).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Natiijada, darafyadu waxay ahaanayaan kuwo kala fogaaday.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98"/>
          <p:cNvSpPr txBox="1"/>
          <p:nvPr>
            <p:ph idx="1" type="body"/>
          </p:nvPr>
        </p:nvSpPr>
        <p:spPr>
          <a:xfrm>
            <a:off x="263100" y="859275"/>
            <a:ext cx="7031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Koronto taagan (static electricity) ama koronto shuban (static charge) waxay ku ururtaa walxaha qaarkood marka la isku xoqo.</a:t>
            </a:r>
            <a:endParaRPr/>
          </a:p>
        </p:txBody>
      </p:sp>
      <p:sp>
        <p:nvSpPr>
          <p:cNvPr id="1292" name="Google Shape;1292;p9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 taagan (static electricity)</a:t>
            </a:r>
            <a:endParaRPr/>
          </a:p>
        </p:txBody>
      </p:sp>
      <p:sp>
        <p:nvSpPr>
          <p:cNvPr id="1293" name="Google Shape;1293;p98"/>
          <p:cNvSpPr txBox="1"/>
          <p:nvPr>
            <p:ph idx="1" type="body"/>
          </p:nvPr>
        </p:nvSpPr>
        <p:spPr>
          <a:xfrm>
            <a:off x="263100" y="1739563"/>
            <a:ext cx="6575400" cy="163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Waxaa jira laba nooc oo koronto shuban (electrostatic charge) ah: koronto togan (positive charge) iyo koronto taban (negative charge).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Walxaha korontada leh waxay ku dhici karaan xoog koronto (electrostatic force) oo aan taaban (non-contact) ah walxo kale.</a:t>
            </a:r>
            <a:endParaRPr/>
          </a:p>
        </p:txBody>
      </p:sp>
      <p:sp>
        <p:nvSpPr>
          <p:cNvPr id="1294" name="Google Shape;1294;p98"/>
          <p:cNvSpPr txBox="1"/>
          <p:nvPr>
            <p:ph idx="1" type="body"/>
          </p:nvPr>
        </p:nvSpPr>
        <p:spPr>
          <a:xfrm>
            <a:off x="263100" y="3527050"/>
            <a:ext cx="8113800" cy="85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Korontooyinka isku midka ahi way iska celiyaan (repel), korontooyinka kala duwanaanna way is soo jiitaan (attract).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Xoogga korantada (electrostatic force) wuu yaraadaa marka masaafada kordho.</a:t>
            </a:r>
            <a:endParaRPr/>
          </a:p>
        </p:txBody>
      </p:sp>
      <p:pic>
        <p:nvPicPr>
          <p:cNvPr id="1295" name="Google Shape;1295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716335" y="1659199"/>
            <a:ext cx="1103665" cy="143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6" name="Google Shape;1296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1075" y="1774970"/>
            <a:ext cx="918514" cy="162822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97" name="Google Shape;1297;p98"/>
          <p:cNvCxnSpPr/>
          <p:nvPr/>
        </p:nvCxnSpPr>
        <p:spPr>
          <a:xfrm flipH="1" rot="10800000">
            <a:off x="6988024" y="2282103"/>
            <a:ext cx="525300" cy="7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8" name="Google Shape;1298;p98"/>
          <p:cNvCxnSpPr/>
          <p:nvPr/>
        </p:nvCxnSpPr>
        <p:spPr>
          <a:xfrm rot="10800000">
            <a:off x="7565294" y="2285769"/>
            <a:ext cx="5220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