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1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C8287E2-7AF8-476E-8597-507AD9815A78}">
  <a:tblStyle styleId="{3C8287E2-7AF8-476E-8597-507AD9815A78}"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50" Type="http://schemas.openxmlformats.org/officeDocument/2006/relationships/slide" Target="slides/slide45.xml"/><Relationship Id="rId51" Type="http://schemas.openxmlformats.org/officeDocument/2006/relationships/slide" Target="slides/slide46.xml"/><Relationship Id="rId52" Type="http://schemas.openxmlformats.org/officeDocument/2006/relationships/slide" Target="slides/slide47.xml"/><Relationship Id="rId53" Type="http://schemas.openxmlformats.org/officeDocument/2006/relationships/slide" Target="slides/slide48.xml"/><Relationship Id="rId54" Type="http://schemas.openxmlformats.org/officeDocument/2006/relationships/slide" Target="slides/slide49.xml"/><Relationship Id="rId55" Type="http://schemas.openxmlformats.org/officeDocument/2006/relationships/slide" Target="slides/slide50.xml"/><Relationship Id="rId56"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g2f6df0f33e7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4" name="Google Shape;834;g2f6df0f33e7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g2f6df0f33e7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0" name="Google Shape;840;g2f6df0f33e7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g2f6df0f33e7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5" name="Google Shape;845;g2f6df0f33e7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g2f6df0f33e7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0" name="Google Shape;850;g2f6df0f33e7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g2f6df0f33e7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5" name="Google Shape;855;g2f6df0f33e7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g2f6df0f33e7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3" name="Google Shape;863;g2f6df0f33e7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g2f6df0f33e7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5" name="Google Shape;885;g2f6df0f33e7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g2f6df0f33e7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8" name="Google Shape;898;g2f6df0f33e7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g2f6df0f33e7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2" name="Google Shape;912;g2f6df0f33e7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g2f6df0f33e7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5" name="Google Shape;925;g2f6df0f33e7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9" name="Shape 939"/>
        <p:cNvGrpSpPr/>
        <p:nvPr/>
      </p:nvGrpSpPr>
      <p:grpSpPr>
        <a:xfrm>
          <a:off x="0" y="0"/>
          <a:ext cx="0" cy="0"/>
          <a:chOff x="0" y="0"/>
          <a:chExt cx="0" cy="0"/>
        </a:xfrm>
      </p:grpSpPr>
      <p:sp>
        <p:nvSpPr>
          <p:cNvPr id="940" name="Google Shape;940;g2f6df0f33e7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1" name="Google Shape;941;g2f6df0f33e7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4" name="Shape 954"/>
        <p:cNvGrpSpPr/>
        <p:nvPr/>
      </p:nvGrpSpPr>
      <p:grpSpPr>
        <a:xfrm>
          <a:off x="0" y="0"/>
          <a:ext cx="0" cy="0"/>
          <a:chOff x="0" y="0"/>
          <a:chExt cx="0" cy="0"/>
        </a:xfrm>
      </p:grpSpPr>
      <p:sp>
        <p:nvSpPr>
          <p:cNvPr id="955" name="Google Shape;955;g2f6df0f33e7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6" name="Google Shape;956;g2f6df0f33e7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8" name="Shape 968"/>
        <p:cNvGrpSpPr/>
        <p:nvPr/>
      </p:nvGrpSpPr>
      <p:grpSpPr>
        <a:xfrm>
          <a:off x="0" y="0"/>
          <a:ext cx="0" cy="0"/>
          <a:chOff x="0" y="0"/>
          <a:chExt cx="0" cy="0"/>
        </a:xfrm>
      </p:grpSpPr>
      <p:sp>
        <p:nvSpPr>
          <p:cNvPr id="969" name="Google Shape;969;g2f6df0f33e7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0" name="Google Shape;970;g2f6df0f33e7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g2f6df0f33e7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4" name="Google Shape;994;g2f6df0f33e7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8" name="Shape 1018"/>
        <p:cNvGrpSpPr/>
        <p:nvPr/>
      </p:nvGrpSpPr>
      <p:grpSpPr>
        <a:xfrm>
          <a:off x="0" y="0"/>
          <a:ext cx="0" cy="0"/>
          <a:chOff x="0" y="0"/>
          <a:chExt cx="0" cy="0"/>
        </a:xfrm>
      </p:grpSpPr>
      <p:sp>
        <p:nvSpPr>
          <p:cNvPr id="1019" name="Google Shape;1019;g2f6df0f33e7_0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0" name="Google Shape;1020;g2f6df0f33e7_0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4" name="Shape 1044"/>
        <p:cNvGrpSpPr/>
        <p:nvPr/>
      </p:nvGrpSpPr>
      <p:grpSpPr>
        <a:xfrm>
          <a:off x="0" y="0"/>
          <a:ext cx="0" cy="0"/>
          <a:chOff x="0" y="0"/>
          <a:chExt cx="0" cy="0"/>
        </a:xfrm>
      </p:grpSpPr>
      <p:sp>
        <p:nvSpPr>
          <p:cNvPr id="1045" name="Google Shape;1045;g2f6df0f33e7_0_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6" name="Google Shape;1046;g2f6df0f33e7_0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1" name="Shape 1061"/>
        <p:cNvGrpSpPr/>
        <p:nvPr/>
      </p:nvGrpSpPr>
      <p:grpSpPr>
        <a:xfrm>
          <a:off x="0" y="0"/>
          <a:ext cx="0" cy="0"/>
          <a:chOff x="0" y="0"/>
          <a:chExt cx="0" cy="0"/>
        </a:xfrm>
      </p:grpSpPr>
      <p:sp>
        <p:nvSpPr>
          <p:cNvPr id="1062" name="Google Shape;1062;g2f6df0f33e7_0_2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3" name="Google Shape;1063;g2f6df0f33e7_0_2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4" name="Shape 1084"/>
        <p:cNvGrpSpPr/>
        <p:nvPr/>
      </p:nvGrpSpPr>
      <p:grpSpPr>
        <a:xfrm>
          <a:off x="0" y="0"/>
          <a:ext cx="0" cy="0"/>
          <a:chOff x="0" y="0"/>
          <a:chExt cx="0" cy="0"/>
        </a:xfrm>
      </p:grpSpPr>
      <p:sp>
        <p:nvSpPr>
          <p:cNvPr id="1085" name="Google Shape;1085;g2f6df0f33e7_0_2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6" name="Google Shape;1086;g2f6df0f33e7_0_2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6" name="Shape 1096"/>
        <p:cNvGrpSpPr/>
        <p:nvPr/>
      </p:nvGrpSpPr>
      <p:grpSpPr>
        <a:xfrm>
          <a:off x="0" y="0"/>
          <a:ext cx="0" cy="0"/>
          <a:chOff x="0" y="0"/>
          <a:chExt cx="0" cy="0"/>
        </a:xfrm>
      </p:grpSpPr>
      <p:sp>
        <p:nvSpPr>
          <p:cNvPr id="1097" name="Google Shape;1097;g2f6df0f33e7_0_3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8" name="Google Shape;1098;g2f6df0f33e7_0_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8" name="Shape 1108"/>
        <p:cNvGrpSpPr/>
        <p:nvPr/>
      </p:nvGrpSpPr>
      <p:grpSpPr>
        <a:xfrm>
          <a:off x="0" y="0"/>
          <a:ext cx="0" cy="0"/>
          <a:chOff x="0" y="0"/>
          <a:chExt cx="0" cy="0"/>
        </a:xfrm>
      </p:grpSpPr>
      <p:sp>
        <p:nvSpPr>
          <p:cNvPr id="1109" name="Google Shape;1109;g2f6df0f33e7_0_3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0" name="Google Shape;1110;g2f6df0f33e7_0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0" name="Shape 1120"/>
        <p:cNvGrpSpPr/>
        <p:nvPr/>
      </p:nvGrpSpPr>
      <p:grpSpPr>
        <a:xfrm>
          <a:off x="0" y="0"/>
          <a:ext cx="0" cy="0"/>
          <a:chOff x="0" y="0"/>
          <a:chExt cx="0" cy="0"/>
        </a:xfrm>
      </p:grpSpPr>
      <p:sp>
        <p:nvSpPr>
          <p:cNvPr id="1121" name="Google Shape;1121;g2f6df0f33e7_0_3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2" name="Google Shape;1122;g2f6df0f33e7_0_3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4" name="Shape 1134"/>
        <p:cNvGrpSpPr/>
        <p:nvPr/>
      </p:nvGrpSpPr>
      <p:grpSpPr>
        <a:xfrm>
          <a:off x="0" y="0"/>
          <a:ext cx="0" cy="0"/>
          <a:chOff x="0" y="0"/>
          <a:chExt cx="0" cy="0"/>
        </a:xfrm>
      </p:grpSpPr>
      <p:sp>
        <p:nvSpPr>
          <p:cNvPr id="1135" name="Google Shape;1135;g2f6df0f33e7_0_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6" name="Google Shape;1136;g2f6df0f33e7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7" name="Shape 1147"/>
        <p:cNvGrpSpPr/>
        <p:nvPr/>
      </p:nvGrpSpPr>
      <p:grpSpPr>
        <a:xfrm>
          <a:off x="0" y="0"/>
          <a:ext cx="0" cy="0"/>
          <a:chOff x="0" y="0"/>
          <a:chExt cx="0" cy="0"/>
        </a:xfrm>
      </p:grpSpPr>
      <p:sp>
        <p:nvSpPr>
          <p:cNvPr id="1148" name="Google Shape;1148;g2f6df0f33e7_0_3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9" name="Google Shape;1149;g2f6df0f33e7_0_3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0" name="Shape 1160"/>
        <p:cNvGrpSpPr/>
        <p:nvPr/>
      </p:nvGrpSpPr>
      <p:grpSpPr>
        <a:xfrm>
          <a:off x="0" y="0"/>
          <a:ext cx="0" cy="0"/>
          <a:chOff x="0" y="0"/>
          <a:chExt cx="0" cy="0"/>
        </a:xfrm>
      </p:grpSpPr>
      <p:sp>
        <p:nvSpPr>
          <p:cNvPr id="1161" name="Google Shape;1161;g2f6df0f33e7_0_3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2" name="Google Shape;1162;g2f6df0f33e7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3" name="Shape 1173"/>
        <p:cNvGrpSpPr/>
        <p:nvPr/>
      </p:nvGrpSpPr>
      <p:grpSpPr>
        <a:xfrm>
          <a:off x="0" y="0"/>
          <a:ext cx="0" cy="0"/>
          <a:chOff x="0" y="0"/>
          <a:chExt cx="0" cy="0"/>
        </a:xfrm>
      </p:grpSpPr>
      <p:sp>
        <p:nvSpPr>
          <p:cNvPr id="1174" name="Google Shape;1174;g2f6df0f33e7_0_3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5" name="Google Shape;1175;g2f6df0f33e7_0_3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7" name="Shape 1187"/>
        <p:cNvGrpSpPr/>
        <p:nvPr/>
      </p:nvGrpSpPr>
      <p:grpSpPr>
        <a:xfrm>
          <a:off x="0" y="0"/>
          <a:ext cx="0" cy="0"/>
          <a:chOff x="0" y="0"/>
          <a:chExt cx="0" cy="0"/>
        </a:xfrm>
      </p:grpSpPr>
      <p:sp>
        <p:nvSpPr>
          <p:cNvPr id="1188" name="Google Shape;1188;g2f6df0f33e7_0_3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9" name="Google Shape;1189;g2f6df0f33e7_0_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5" name="Shape 1195"/>
        <p:cNvGrpSpPr/>
        <p:nvPr/>
      </p:nvGrpSpPr>
      <p:grpSpPr>
        <a:xfrm>
          <a:off x="0" y="0"/>
          <a:ext cx="0" cy="0"/>
          <a:chOff x="0" y="0"/>
          <a:chExt cx="0" cy="0"/>
        </a:xfrm>
      </p:grpSpPr>
      <p:sp>
        <p:nvSpPr>
          <p:cNvPr id="1196" name="Google Shape;1196;g2f6df0f33e7_0_3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7" name="Google Shape;1197;g2f6df0f33e7_0_3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1" name="Shape 1201"/>
        <p:cNvGrpSpPr/>
        <p:nvPr/>
      </p:nvGrpSpPr>
      <p:grpSpPr>
        <a:xfrm>
          <a:off x="0" y="0"/>
          <a:ext cx="0" cy="0"/>
          <a:chOff x="0" y="0"/>
          <a:chExt cx="0" cy="0"/>
        </a:xfrm>
      </p:grpSpPr>
      <p:sp>
        <p:nvSpPr>
          <p:cNvPr id="1202" name="Google Shape;1202;g2f6df0f33e7_0_3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3" name="Google Shape;1203;g2f6df0f33e7_0_3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9" name="Shape 1209"/>
        <p:cNvGrpSpPr/>
        <p:nvPr/>
      </p:nvGrpSpPr>
      <p:grpSpPr>
        <a:xfrm>
          <a:off x="0" y="0"/>
          <a:ext cx="0" cy="0"/>
          <a:chOff x="0" y="0"/>
          <a:chExt cx="0" cy="0"/>
        </a:xfrm>
      </p:grpSpPr>
      <p:sp>
        <p:nvSpPr>
          <p:cNvPr id="1210" name="Google Shape;1210;g2f6df0f33e7_0_4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1" name="Google Shape;1211;g2f6df0f33e7_0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9" name="Shape 1219"/>
        <p:cNvGrpSpPr/>
        <p:nvPr/>
      </p:nvGrpSpPr>
      <p:grpSpPr>
        <a:xfrm>
          <a:off x="0" y="0"/>
          <a:ext cx="0" cy="0"/>
          <a:chOff x="0" y="0"/>
          <a:chExt cx="0" cy="0"/>
        </a:xfrm>
      </p:grpSpPr>
      <p:sp>
        <p:nvSpPr>
          <p:cNvPr id="1220" name="Google Shape;1220;g2f6df0f33e7_0_4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1" name="Google Shape;1221;g2f6df0f33e7_0_4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7" name="Shape 1227"/>
        <p:cNvGrpSpPr/>
        <p:nvPr/>
      </p:nvGrpSpPr>
      <p:grpSpPr>
        <a:xfrm>
          <a:off x="0" y="0"/>
          <a:ext cx="0" cy="0"/>
          <a:chOff x="0" y="0"/>
          <a:chExt cx="0" cy="0"/>
        </a:xfrm>
      </p:grpSpPr>
      <p:sp>
        <p:nvSpPr>
          <p:cNvPr id="1228" name="Google Shape;1228;g2f6df0f33e7_0_4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9" name="Google Shape;1229;g2f6df0f33e7_0_4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7" name="Shape 1237"/>
        <p:cNvGrpSpPr/>
        <p:nvPr/>
      </p:nvGrpSpPr>
      <p:grpSpPr>
        <a:xfrm>
          <a:off x="0" y="0"/>
          <a:ext cx="0" cy="0"/>
          <a:chOff x="0" y="0"/>
          <a:chExt cx="0" cy="0"/>
        </a:xfrm>
      </p:grpSpPr>
      <p:sp>
        <p:nvSpPr>
          <p:cNvPr id="1238" name="Google Shape;1238;g2f6df0f33e7_0_4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9" name="Google Shape;1239;g2f6df0f33e7_0_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7" name="Shape 1247"/>
        <p:cNvGrpSpPr/>
        <p:nvPr/>
      </p:nvGrpSpPr>
      <p:grpSpPr>
        <a:xfrm>
          <a:off x="0" y="0"/>
          <a:ext cx="0" cy="0"/>
          <a:chOff x="0" y="0"/>
          <a:chExt cx="0" cy="0"/>
        </a:xfrm>
      </p:grpSpPr>
      <p:sp>
        <p:nvSpPr>
          <p:cNvPr id="1248" name="Google Shape;1248;g2f6df0f33e7_0_4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9" name="Google Shape;1249;g2f6df0f33e7_0_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6" name="Shape 1256"/>
        <p:cNvGrpSpPr/>
        <p:nvPr/>
      </p:nvGrpSpPr>
      <p:grpSpPr>
        <a:xfrm>
          <a:off x="0" y="0"/>
          <a:ext cx="0" cy="0"/>
          <a:chOff x="0" y="0"/>
          <a:chExt cx="0" cy="0"/>
        </a:xfrm>
      </p:grpSpPr>
      <p:sp>
        <p:nvSpPr>
          <p:cNvPr id="1257" name="Google Shape;1257;g2f6df0f33e7_0_4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8" name="Google Shape;1258;g2f6df0f33e7_0_4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6" name="Shape 1276"/>
        <p:cNvGrpSpPr/>
        <p:nvPr/>
      </p:nvGrpSpPr>
      <p:grpSpPr>
        <a:xfrm>
          <a:off x="0" y="0"/>
          <a:ext cx="0" cy="0"/>
          <a:chOff x="0" y="0"/>
          <a:chExt cx="0" cy="0"/>
        </a:xfrm>
      </p:grpSpPr>
      <p:sp>
        <p:nvSpPr>
          <p:cNvPr id="1277" name="Google Shape;1277;g2f6df0f33e7_0_4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8" name="Google Shape;1278;g2f6df0f33e7_0_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7" name="Shape 1297"/>
        <p:cNvGrpSpPr/>
        <p:nvPr/>
      </p:nvGrpSpPr>
      <p:grpSpPr>
        <a:xfrm>
          <a:off x="0" y="0"/>
          <a:ext cx="0" cy="0"/>
          <a:chOff x="0" y="0"/>
          <a:chExt cx="0" cy="0"/>
        </a:xfrm>
      </p:grpSpPr>
      <p:sp>
        <p:nvSpPr>
          <p:cNvPr id="1298" name="Google Shape;1298;g2f6df0f33e7_0_4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9" name="Google Shape;1299;g2f6df0f33e7_0_4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6" name="Shape 1316"/>
        <p:cNvGrpSpPr/>
        <p:nvPr/>
      </p:nvGrpSpPr>
      <p:grpSpPr>
        <a:xfrm>
          <a:off x="0" y="0"/>
          <a:ext cx="0" cy="0"/>
          <a:chOff x="0" y="0"/>
          <a:chExt cx="0" cy="0"/>
        </a:xfrm>
      </p:grpSpPr>
      <p:sp>
        <p:nvSpPr>
          <p:cNvPr id="1317" name="Google Shape;1317;g2f6df0f33e7_0_5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8" name="Google Shape;1318;g2f6df0f33e7_0_5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6" name="Shape 1326"/>
        <p:cNvGrpSpPr/>
        <p:nvPr/>
      </p:nvGrpSpPr>
      <p:grpSpPr>
        <a:xfrm>
          <a:off x="0" y="0"/>
          <a:ext cx="0" cy="0"/>
          <a:chOff x="0" y="0"/>
          <a:chExt cx="0" cy="0"/>
        </a:xfrm>
      </p:grpSpPr>
      <p:sp>
        <p:nvSpPr>
          <p:cNvPr id="1327" name="Google Shape;1327;g2f6df0f33e7_0_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8" name="Google Shape;1328;g2f6df0f33e7_0_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3" name="Shape 1343"/>
        <p:cNvGrpSpPr/>
        <p:nvPr/>
      </p:nvGrpSpPr>
      <p:grpSpPr>
        <a:xfrm>
          <a:off x="0" y="0"/>
          <a:ext cx="0" cy="0"/>
          <a:chOff x="0" y="0"/>
          <a:chExt cx="0" cy="0"/>
        </a:xfrm>
      </p:grpSpPr>
      <p:sp>
        <p:nvSpPr>
          <p:cNvPr id="1344" name="Google Shape;1344;g2f6df0f33e7_0_5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5" name="Google Shape;1345;g2f6df0f33e7_0_5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9" name="Shape 1359"/>
        <p:cNvGrpSpPr/>
        <p:nvPr/>
      </p:nvGrpSpPr>
      <p:grpSpPr>
        <a:xfrm>
          <a:off x="0" y="0"/>
          <a:ext cx="0" cy="0"/>
          <a:chOff x="0" y="0"/>
          <a:chExt cx="0" cy="0"/>
        </a:xfrm>
      </p:grpSpPr>
      <p:sp>
        <p:nvSpPr>
          <p:cNvPr id="1360" name="Google Shape;1360;g2f6df0f33e7_0_5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1" name="Google Shape;1361;g2f6df0f33e7_0_5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9" name="Shape 1379"/>
        <p:cNvGrpSpPr/>
        <p:nvPr/>
      </p:nvGrpSpPr>
      <p:grpSpPr>
        <a:xfrm>
          <a:off x="0" y="0"/>
          <a:ext cx="0" cy="0"/>
          <a:chOff x="0" y="0"/>
          <a:chExt cx="0" cy="0"/>
        </a:xfrm>
      </p:grpSpPr>
      <p:sp>
        <p:nvSpPr>
          <p:cNvPr id="1380" name="Google Shape;1380;g2f6df0f33e7_0_5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1" name="Google Shape;1381;g2f6df0f33e7_0_5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6" name="Shape 1386"/>
        <p:cNvGrpSpPr/>
        <p:nvPr/>
      </p:nvGrpSpPr>
      <p:grpSpPr>
        <a:xfrm>
          <a:off x="0" y="0"/>
          <a:ext cx="0" cy="0"/>
          <a:chOff x="0" y="0"/>
          <a:chExt cx="0" cy="0"/>
        </a:xfrm>
      </p:grpSpPr>
      <p:sp>
        <p:nvSpPr>
          <p:cNvPr id="1387" name="Google Shape;1387;g2f6df0f33e7_0_5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8" name="Google Shape;1388;g2f6df0f33e7_0_5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1" name="Shape 1401"/>
        <p:cNvGrpSpPr/>
        <p:nvPr/>
      </p:nvGrpSpPr>
      <p:grpSpPr>
        <a:xfrm>
          <a:off x="0" y="0"/>
          <a:ext cx="0" cy="0"/>
          <a:chOff x="0" y="0"/>
          <a:chExt cx="0" cy="0"/>
        </a:xfrm>
      </p:grpSpPr>
      <p:sp>
        <p:nvSpPr>
          <p:cNvPr id="1402" name="Google Shape;1402;g2f6df0f33e7_0_5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3" name="Google Shape;1403;g2f6df0f33e7_0_5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6" name="Shape 1416"/>
        <p:cNvGrpSpPr/>
        <p:nvPr/>
      </p:nvGrpSpPr>
      <p:grpSpPr>
        <a:xfrm>
          <a:off x="0" y="0"/>
          <a:ext cx="0" cy="0"/>
          <a:chOff x="0" y="0"/>
          <a:chExt cx="0" cy="0"/>
        </a:xfrm>
      </p:grpSpPr>
      <p:sp>
        <p:nvSpPr>
          <p:cNvPr id="1417" name="Google Shape;1417;g2f6df0f33e7_0_5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8" name="Google Shape;1418;g2f6df0f33e7_0_5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5" name="Shape 1425"/>
        <p:cNvGrpSpPr/>
        <p:nvPr/>
      </p:nvGrpSpPr>
      <p:grpSpPr>
        <a:xfrm>
          <a:off x="0" y="0"/>
          <a:ext cx="0" cy="0"/>
          <a:chOff x="0" y="0"/>
          <a:chExt cx="0" cy="0"/>
        </a:xfrm>
      </p:grpSpPr>
      <p:sp>
        <p:nvSpPr>
          <p:cNvPr id="1426" name="Google Shape;1426;g2f6df0f33e7_0_6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7" name="Google Shape;1427;g2f6df0f33e7_0_6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4" name="Shape 1434"/>
        <p:cNvGrpSpPr/>
        <p:nvPr/>
      </p:nvGrpSpPr>
      <p:grpSpPr>
        <a:xfrm>
          <a:off x="0" y="0"/>
          <a:ext cx="0" cy="0"/>
          <a:chOff x="0" y="0"/>
          <a:chExt cx="0" cy="0"/>
        </a:xfrm>
      </p:grpSpPr>
      <p:sp>
        <p:nvSpPr>
          <p:cNvPr id="1435" name="Google Shape;1435;g2f6df0f33e7_0_6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6" name="Google Shape;1436;g2f6df0f33e7_0_6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0" name="Shape 1450"/>
        <p:cNvGrpSpPr/>
        <p:nvPr/>
      </p:nvGrpSpPr>
      <p:grpSpPr>
        <a:xfrm>
          <a:off x="0" y="0"/>
          <a:ext cx="0" cy="0"/>
          <a:chOff x="0" y="0"/>
          <a:chExt cx="0" cy="0"/>
        </a:xfrm>
      </p:grpSpPr>
      <p:sp>
        <p:nvSpPr>
          <p:cNvPr id="1451" name="Google Shape;1451;g2f6df0f33e7_0_6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2" name="Google Shape;1452;g2f6df0f33e7_0_6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6" name="Shape 1466"/>
        <p:cNvGrpSpPr/>
        <p:nvPr/>
      </p:nvGrpSpPr>
      <p:grpSpPr>
        <a:xfrm>
          <a:off x="0" y="0"/>
          <a:ext cx="0" cy="0"/>
          <a:chOff x="0" y="0"/>
          <a:chExt cx="0" cy="0"/>
        </a:xfrm>
      </p:grpSpPr>
      <p:sp>
        <p:nvSpPr>
          <p:cNvPr id="1467" name="Google Shape;1467;g2f6df0f33e7_0_6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8" name="Google Shape;1468;g2f6df0f33e7_0_6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2" name="Shape 1482"/>
        <p:cNvGrpSpPr/>
        <p:nvPr/>
      </p:nvGrpSpPr>
      <p:grpSpPr>
        <a:xfrm>
          <a:off x="0" y="0"/>
          <a:ext cx="0" cy="0"/>
          <a:chOff x="0" y="0"/>
          <a:chExt cx="0" cy="0"/>
        </a:xfrm>
      </p:grpSpPr>
      <p:sp>
        <p:nvSpPr>
          <p:cNvPr id="1483" name="Google Shape;1483;g2f6df0f33e7_0_6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4" name="Google Shape;1484;g2f6df0f33e7_0_6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8" name="Shape 1498"/>
        <p:cNvGrpSpPr/>
        <p:nvPr/>
      </p:nvGrpSpPr>
      <p:grpSpPr>
        <a:xfrm>
          <a:off x="0" y="0"/>
          <a:ext cx="0" cy="0"/>
          <a:chOff x="0" y="0"/>
          <a:chExt cx="0" cy="0"/>
        </a:xfrm>
      </p:grpSpPr>
      <p:sp>
        <p:nvSpPr>
          <p:cNvPr id="1499" name="Google Shape;1499;g2f6df0f33e7_0_6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0" name="Google Shape;1500;g2f6df0f33e7_0_6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4" name="Shape 1514"/>
        <p:cNvGrpSpPr/>
        <p:nvPr/>
      </p:nvGrpSpPr>
      <p:grpSpPr>
        <a:xfrm>
          <a:off x="0" y="0"/>
          <a:ext cx="0" cy="0"/>
          <a:chOff x="0" y="0"/>
          <a:chExt cx="0" cy="0"/>
        </a:xfrm>
      </p:grpSpPr>
      <p:sp>
        <p:nvSpPr>
          <p:cNvPr id="1515" name="Google Shape;1515;g2f6df0f33e7_0_6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6" name="Google Shape;1516;g2f6df0f33e7_0_6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1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1.pn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1.png"/><Relationship Id="rId4" Type="http://schemas.openxmlformats.org/officeDocument/2006/relationships/image" Target="../media/image2.png"/><Relationship Id="rId5"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1.png"/><Relationship Id="rId4" Type="http://schemas.openxmlformats.org/officeDocument/2006/relationships/image" Target="../media/image2.png"/><Relationship Id="rId5"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1.png"/><Relationship Id="rId4" Type="http://schemas.openxmlformats.org/officeDocument/2006/relationships/image" Target="../media/image2.png"/><Relationship Id="rId5" Type="http://schemas.openxmlformats.org/officeDocument/2006/relationships/image" Target="../media/image1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1.png"/><Relationship Id="rId4" Type="http://schemas.openxmlformats.org/officeDocument/2006/relationships/image" Target="../media/image1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1.png"/><Relationship Id="rId4" Type="http://schemas.openxmlformats.org/officeDocument/2006/relationships/image" Target="../media/image2.png"/><Relationship Id="rId5" Type="http://schemas.openxmlformats.org/officeDocument/2006/relationships/image" Target="../media/image1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3.png"/><Relationship Id="rId4"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1.png"/><Relationship Id="rId4" Type="http://schemas.openxmlformats.org/officeDocument/2006/relationships/image" Target="../media/image2.png"/><Relationship Id="rId5" Type="http://schemas.openxmlformats.org/officeDocument/2006/relationships/image" Target="../media/image1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1.png"/><Relationship Id="rId4" Type="http://schemas.openxmlformats.org/officeDocument/2006/relationships/image" Target="../media/image14.png"/><Relationship Id="rId5" Type="http://schemas.openxmlformats.org/officeDocument/2006/relationships/image" Target="../media/image1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11.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11.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1.png"/><Relationship Id="rId4" Type="http://schemas.openxmlformats.org/officeDocument/2006/relationships/image" Target="../media/image2.png"/><Relationship Id="rId5" Type="http://schemas.openxmlformats.org/officeDocument/2006/relationships/image" Target="../media/image26.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1.png"/><Relationship Id="rId4" Type="http://schemas.openxmlformats.org/officeDocument/2006/relationships/image" Target="../media/image20.png"/><Relationship Id="rId5" Type="http://schemas.openxmlformats.org/officeDocument/2006/relationships/image" Target="../media/image2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2.png"/><Relationship Id="rId4" Type="http://schemas.openxmlformats.org/officeDocument/2006/relationships/image" Target="../media/image21.png"/><Relationship Id="rId5"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2.png"/><Relationship Id="rId4" Type="http://schemas.openxmlformats.org/officeDocument/2006/relationships/image" Target="../media/image21.png"/><Relationship Id="rId5"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1.png"/><Relationship Id="rId4" Type="http://schemas.openxmlformats.org/officeDocument/2006/relationships/image" Target="../media/image2.png"/><Relationship Id="rId5" Type="http://schemas.openxmlformats.org/officeDocument/2006/relationships/image" Target="../media/image2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3.png"/><Relationship Id="rId4" Type="http://schemas.openxmlformats.org/officeDocument/2006/relationships/image" Target="../media/image24.png"/><Relationship Id="rId5" Type="http://schemas.openxmlformats.org/officeDocument/2006/relationships/image" Target="../media/image28.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1.png"/><Relationship Id="rId4" Type="http://schemas.openxmlformats.org/officeDocument/2006/relationships/image" Target="../media/image2.png"/><Relationship Id="rId5" Type="http://schemas.openxmlformats.org/officeDocument/2006/relationships/image" Target="../media/image30.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2.png"/><Relationship Id="rId4" Type="http://schemas.openxmlformats.org/officeDocument/2006/relationships/image" Target="../media/image31.png"/><Relationship Id="rId5" Type="http://schemas.openxmlformats.org/officeDocument/2006/relationships/image" Target="../media/image35.png"/><Relationship Id="rId6" Type="http://schemas.openxmlformats.org/officeDocument/2006/relationships/image" Target="../media/image33.png"/><Relationship Id="rId7" Type="http://schemas.openxmlformats.org/officeDocument/2006/relationships/image" Target="../media/image3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8.png"/><Relationship Id="rId4" Type="http://schemas.openxmlformats.org/officeDocument/2006/relationships/image" Target="../media/image87.png"/><Relationship Id="rId5" Type="http://schemas.openxmlformats.org/officeDocument/2006/relationships/image" Target="../media/image40.png"/><Relationship Id="rId6" Type="http://schemas.openxmlformats.org/officeDocument/2006/relationships/image" Target="../media/image41.png"/><Relationship Id="rId7" Type="http://schemas.openxmlformats.org/officeDocument/2006/relationships/image" Target="../media/image36.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87.png"/><Relationship Id="rId4" Type="http://schemas.openxmlformats.org/officeDocument/2006/relationships/image" Target="../media/image39.png"/><Relationship Id="rId5" Type="http://schemas.openxmlformats.org/officeDocument/2006/relationships/image" Target="../media/image38.png"/><Relationship Id="rId6" Type="http://schemas.openxmlformats.org/officeDocument/2006/relationships/image" Target="../media/image44.png"/><Relationship Id="rId7" Type="http://schemas.openxmlformats.org/officeDocument/2006/relationships/image" Target="../media/image40.png"/><Relationship Id="rId8" Type="http://schemas.openxmlformats.org/officeDocument/2006/relationships/image" Target="../media/image41.png"/><Relationship Id="rId9" Type="http://schemas.openxmlformats.org/officeDocument/2006/relationships/image" Target="../media/image36.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87.png"/><Relationship Id="rId4" Type="http://schemas.openxmlformats.org/officeDocument/2006/relationships/image" Target="../media/image46.png"/><Relationship Id="rId5" Type="http://schemas.openxmlformats.org/officeDocument/2006/relationships/image" Target="../media/image39.png"/><Relationship Id="rId6" Type="http://schemas.openxmlformats.org/officeDocument/2006/relationships/image" Target="../media/image38.png"/><Relationship Id="rId7" Type="http://schemas.openxmlformats.org/officeDocument/2006/relationships/image" Target="../media/image44.png"/><Relationship Id="rId8" Type="http://schemas.openxmlformats.org/officeDocument/2006/relationships/image" Target="../media/image40.png"/><Relationship Id="rId9" Type="http://schemas.openxmlformats.org/officeDocument/2006/relationships/image" Target="../media/image41.png"/><Relationship Id="rId10" Type="http://schemas.openxmlformats.org/officeDocument/2006/relationships/image" Target="../media/image51.png"/><Relationship Id="rId11" Type="http://schemas.openxmlformats.org/officeDocument/2006/relationships/image" Target="../media/image36.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49.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1.png"/><Relationship Id="rId3" Type="http://schemas.openxmlformats.org/officeDocument/2006/relationships/image" Target="../media/image49.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9.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9.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49.png"/><Relationship Id="rId4" Type="http://schemas.openxmlformats.org/officeDocument/2006/relationships/image" Target="../media/image5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1.png"/><Relationship Id="rId3" Type="http://schemas.openxmlformats.org/officeDocument/2006/relationships/image" Target="../media/image49.png"/><Relationship Id="rId4" Type="http://schemas.openxmlformats.org/officeDocument/2006/relationships/image" Target="../media/image5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9.png"/><Relationship Id="rId4" Type="http://schemas.openxmlformats.org/officeDocument/2006/relationships/image" Target="../media/image5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9.png"/><Relationship Id="rId4" Type="http://schemas.openxmlformats.org/officeDocument/2006/relationships/image" Target="../media/image5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6.png"/><Relationship Id="rId3" Type="http://schemas.openxmlformats.org/officeDocument/2006/relationships/image" Target="../media/image48.png"/><Relationship Id="rId4" Type="http://schemas.openxmlformats.org/officeDocument/2006/relationships/image" Target="../media/image5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1.png"/><Relationship Id="rId3" Type="http://schemas.openxmlformats.org/officeDocument/2006/relationships/image" Target="../media/image54.png"/><Relationship Id="rId4" Type="http://schemas.openxmlformats.org/officeDocument/2006/relationships/image" Target="../media/image56.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6.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4.png"/><Relationship Id="rId4" Type="http://schemas.openxmlformats.org/officeDocument/2006/relationships/image" Target="../media/image56.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6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1.png"/><Relationship Id="rId3" Type="http://schemas.openxmlformats.org/officeDocument/2006/relationships/image" Target="../media/image54.png"/><Relationship Id="rId4" Type="http://schemas.openxmlformats.org/officeDocument/2006/relationships/image" Target="../media/image6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6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4.png"/><Relationship Id="rId4" Type="http://schemas.openxmlformats.org/officeDocument/2006/relationships/image" Target="../media/image6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6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1.png"/><Relationship Id="rId3" Type="http://schemas.openxmlformats.org/officeDocument/2006/relationships/image" Target="../media/image54.png"/><Relationship Id="rId4" Type="http://schemas.openxmlformats.org/officeDocument/2006/relationships/image" Target="../media/image6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6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4.png"/><Relationship Id="rId4" Type="http://schemas.openxmlformats.org/officeDocument/2006/relationships/image" Target="../media/image6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6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1.png"/><Relationship Id="rId3" Type="http://schemas.openxmlformats.org/officeDocument/2006/relationships/image" Target="../media/image54.png"/><Relationship Id="rId4" Type="http://schemas.openxmlformats.org/officeDocument/2006/relationships/image" Target="../media/image6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6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4.png"/><Relationship Id="rId4" Type="http://schemas.openxmlformats.org/officeDocument/2006/relationships/image" Target="../media/image6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4.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1.png"/><Relationship Id="rId3" Type="http://schemas.openxmlformats.org/officeDocument/2006/relationships/image" Target="../media/image54.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4.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67.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1.png"/><Relationship Id="rId3" Type="http://schemas.openxmlformats.org/officeDocument/2006/relationships/image" Target="../media/image67.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7.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7.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68.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1.png"/><Relationship Id="rId3" Type="http://schemas.openxmlformats.org/officeDocument/2006/relationships/image" Target="../media/image68.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8.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8.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2" name="Google Shape;12;p2"/>
          <p:cNvGrpSpPr/>
          <p:nvPr/>
        </p:nvGrpSpPr>
        <p:grpSpPr>
          <a:xfrm>
            <a:off x="6156975" y="0"/>
            <a:ext cx="2987025" cy="3854074"/>
            <a:chOff x="6156975" y="0"/>
            <a:chExt cx="2987025" cy="3854074"/>
          </a:xfrm>
        </p:grpSpPr>
        <p:pic>
          <p:nvPicPr>
            <p:cNvPr id="13" name="Google Shape;13;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4" name="Google Shape;14;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5" name="Google Shape;15;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6" name="Google Shape;16;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7" name="Google Shape;17;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18" name="Google Shape;18;p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 name="Google Shape;19;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5" name="Google Shape;55;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56" name="Google Shape;56;p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57" name="Google Shape;57;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6" name="Google Shape;66;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67" name="Google Shape;67;p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68" name="Google Shape;68;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4" name="Google Shape;74;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5" name="Google Shape;75;p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76" name="Google Shape;76;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grpSp>
        <p:nvGrpSpPr>
          <p:cNvPr id="82" name="Google Shape;82;p9"/>
          <p:cNvGrpSpPr/>
          <p:nvPr/>
        </p:nvGrpSpPr>
        <p:grpSpPr>
          <a:xfrm>
            <a:off x="6156975" y="0"/>
            <a:ext cx="2987025" cy="3854074"/>
            <a:chOff x="6156975" y="0"/>
            <a:chExt cx="2987025" cy="3854074"/>
          </a:xfrm>
        </p:grpSpPr>
        <p:pic>
          <p:nvPicPr>
            <p:cNvPr id="83" name="Google Shape;83;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4" name="Google Shape;84;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5" name="Google Shape;85;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4" name="Google Shape;94;p1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95" name="Google Shape;95;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grpSp>
        <p:nvGrpSpPr>
          <p:cNvPr id="101" name="Google Shape;101;p11"/>
          <p:cNvGrpSpPr/>
          <p:nvPr/>
        </p:nvGrpSpPr>
        <p:grpSpPr>
          <a:xfrm>
            <a:off x="6156975" y="0"/>
            <a:ext cx="2987025" cy="3854074"/>
            <a:chOff x="6156975" y="0"/>
            <a:chExt cx="2987025" cy="3854074"/>
          </a:xfrm>
        </p:grpSpPr>
        <p:pic>
          <p:nvPicPr>
            <p:cNvPr id="102" name="Google Shape;102;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3" name="Google Shape;103;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4" name="Google Shape;104;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105" name="Google Shape;105;p1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06" name="Google Shape;106;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4" name="Google Shape;114;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5" name="Google Shape;115;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16" name="Google Shape;116;p1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17" name="Google Shape;117;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pic>
        <p:nvPicPr>
          <p:cNvPr id="123" name="Google Shape;123;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124" name="Google Shape;124;p1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25" name="Google Shape;125;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pic>
        <p:nvPicPr>
          <p:cNvPr id="131" name="Google Shape;131;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132" name="Google Shape;132;p1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33" name="Google Shape;133;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grpSp>
        <p:nvGrpSpPr>
          <p:cNvPr id="139" name="Google Shape;139;p15"/>
          <p:cNvGrpSpPr/>
          <p:nvPr/>
        </p:nvGrpSpPr>
        <p:grpSpPr>
          <a:xfrm>
            <a:off x="6156975" y="0"/>
            <a:ext cx="2987025" cy="3854074"/>
            <a:chOff x="6156975" y="0"/>
            <a:chExt cx="2987025" cy="3854074"/>
          </a:xfrm>
        </p:grpSpPr>
        <p:pic>
          <p:nvPicPr>
            <p:cNvPr id="140" name="Google Shape;140;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1" name="Google Shape;141;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42" name="Google Shape;142;p1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43" name="Google Shape;143;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44" name="Google Shape;144;p15"/>
          <p:cNvPicPr preferRelativeResize="0"/>
          <p:nvPr/>
        </p:nvPicPr>
        <p:blipFill>
          <a:blip r:embed="rId5">
            <a:alphaModFix/>
          </a:blip>
          <a:stretch>
            <a:fillRect/>
          </a:stretch>
        </p:blipFill>
        <p:spPr>
          <a:xfrm rot="-375628">
            <a:off x="6551506" y="729991"/>
            <a:ext cx="2546513" cy="25464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2" name="Google Shape;152;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54" name="Google Shape;154;p1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55" name="Google Shape;155;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sp>
        <p:nvSpPr>
          <p:cNvPr id="157" name="Google Shape;157;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59" name="Google Shape;159;p17"/>
          <p:cNvGrpSpPr/>
          <p:nvPr/>
        </p:nvGrpSpPr>
        <p:grpSpPr>
          <a:xfrm>
            <a:off x="6156975" y="0"/>
            <a:ext cx="2987025" cy="3854074"/>
            <a:chOff x="6156975" y="0"/>
            <a:chExt cx="2987025" cy="3854074"/>
          </a:xfrm>
        </p:grpSpPr>
        <p:pic>
          <p:nvPicPr>
            <p:cNvPr id="160" name="Google Shape;160;p17"/>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1" name="Google Shape;161;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2" name="Google Shape;162;p17"/>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63" name="Google Shape;163;p1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64" name="Google Shape;164;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65" name="Google Shape;165;p17"/>
          <p:cNvPicPr preferRelativeResize="0"/>
          <p:nvPr/>
        </p:nvPicPr>
        <p:blipFill rotWithShape="1">
          <a:blip r:embed="rId5">
            <a:alphaModFix/>
          </a:blip>
          <a:srcRect b="0" l="6209" r="6209" t="0"/>
          <a:stretch/>
        </p:blipFill>
        <p:spPr>
          <a:xfrm>
            <a:off x="324000" y="4008600"/>
            <a:ext cx="1360800" cy="128000"/>
          </a:xfrm>
          <a:prstGeom prst="rect">
            <a:avLst/>
          </a:prstGeom>
          <a:noFill/>
          <a:ln>
            <a:noFill/>
          </a:ln>
        </p:spPr>
      </p:pic>
      <p:sp>
        <p:nvSpPr>
          <p:cNvPr id="166" name="Google Shape;166;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sp>
        <p:nvSpPr>
          <p:cNvPr id="168" name="Google Shape;168;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70" name="Google Shape;170;p18"/>
          <p:cNvGrpSpPr/>
          <p:nvPr/>
        </p:nvGrpSpPr>
        <p:grpSpPr>
          <a:xfrm>
            <a:off x="6156975" y="0"/>
            <a:ext cx="2987025" cy="3854074"/>
            <a:chOff x="6156975" y="0"/>
            <a:chExt cx="2987025" cy="3854074"/>
          </a:xfrm>
        </p:grpSpPr>
        <p:pic>
          <p:nvPicPr>
            <p:cNvPr id="171" name="Google Shape;171;p1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72" name="Google Shape;172;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3" name="Google Shape;173;p18"/>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74" name="Google Shape;174;p1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75" name="Google Shape;175;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76" name="Google Shape;176;p18"/>
          <p:cNvPicPr preferRelativeResize="0"/>
          <p:nvPr/>
        </p:nvPicPr>
        <p:blipFill rotWithShape="1">
          <a:blip r:embed="rId5">
            <a:alphaModFix/>
          </a:blip>
          <a:srcRect b="0" l="6209" r="6209" t="0"/>
          <a:stretch/>
        </p:blipFill>
        <p:spPr>
          <a:xfrm>
            <a:off x="324000" y="4008600"/>
            <a:ext cx="1511900" cy="128000"/>
          </a:xfrm>
          <a:prstGeom prst="rect">
            <a:avLst/>
          </a:prstGeom>
          <a:noFill/>
          <a:ln>
            <a:noFill/>
          </a:ln>
        </p:spPr>
      </p:pic>
      <p:sp>
        <p:nvSpPr>
          <p:cNvPr id="177" name="Google Shape;177;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RSHE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pic>
        <p:nvPicPr>
          <p:cNvPr id="193" name="Google Shape;193;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7" name="Google Shape;197;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198" name="Google Shape;198;p2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08" name="Google Shape;208;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209" name="Google Shape;209;p2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wh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20853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20853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13" name="Google Shape;413;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4" name="Google Shape;414;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5" name="Google Shape;415;p39"/>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6" name="Google Shape;416;p39"/>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7" name="Google Shape;417;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18" name="Google Shape;418;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19" name="Google Shape;419;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why - jade">
  <p:cSld name="TITLE_AND_TWO_COLUMNS_1_1_9_1_3_1_1_1">
    <p:bg>
      <p:bgPr>
        <a:solidFill>
          <a:srgbClr val="EBEDFE"/>
        </a:solidFill>
      </p:bgPr>
    </p:bg>
    <p:spTree>
      <p:nvGrpSpPr>
        <p:cNvPr id="420" name="Shape 420"/>
        <p:cNvGrpSpPr/>
        <p:nvPr/>
      </p:nvGrpSpPr>
      <p:grpSpPr>
        <a:xfrm>
          <a:off x="0" y="0"/>
          <a:ext cx="0" cy="0"/>
          <a:chOff x="0" y="0"/>
          <a:chExt cx="0" cy="0"/>
        </a:xfrm>
      </p:grpSpPr>
      <p:pic>
        <p:nvPicPr>
          <p:cNvPr id="421" name="Google Shape;421;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22" name="Google Shape;422;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3" name="Google Shape;423;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4" name="Google Shape;424;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5" name="Google Shape;425;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26" name="Google Shape;426;p40"/>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27" name="Google Shape;427;p40"/>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28" name="Google Shape;428;p40"/>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29" name="Google Shape;429;p40"/>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0" name="Google Shape;430;p40"/>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31" name="Google Shape;431;p40"/>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2" name="Google Shape;432;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33" name="Google Shape;433;p40"/>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34" name="Google Shape;434;p40"/>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why - blue">
  <p:cSld name="TITLE_AND_TWO_COLUMNS_1_1_9_1_3_2">
    <p:bg>
      <p:bgPr>
        <a:solidFill>
          <a:srgbClr val="EBEDFE"/>
        </a:solidFill>
      </p:bgPr>
    </p:bg>
    <p:spTree>
      <p:nvGrpSpPr>
        <p:cNvPr id="435" name="Shape 435"/>
        <p:cNvGrpSpPr/>
        <p:nvPr/>
      </p:nvGrpSpPr>
      <p:grpSpPr>
        <a:xfrm>
          <a:off x="0" y="0"/>
          <a:ext cx="0" cy="0"/>
          <a:chOff x="0" y="0"/>
          <a:chExt cx="0" cy="0"/>
        </a:xfrm>
      </p:grpSpPr>
      <p:pic>
        <p:nvPicPr>
          <p:cNvPr id="436" name="Google Shape;436;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7" name="Google Shape;437;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8" name="Google Shape;438;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9" name="Google Shape;439;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0" name="Google Shape;440;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41" name="Google Shape;441;p41"/>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42" name="Google Shape;442;p41"/>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43" name="Google Shape;443;p41"/>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44" name="Google Shape;444;p41"/>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45" name="Google Shape;445;p41"/>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46" name="Google Shape;446;p41"/>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7" name="Google Shape;447;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48" name="Google Shape;448;p41"/>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49" name="Google Shape;449;p41"/>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why - pink">
  <p:cSld name="TITLE_AND_TWO_COLUMNS_1_1_9_1_3_1_1_1_1">
    <p:bg>
      <p:bgPr>
        <a:solidFill>
          <a:srgbClr val="EBEDFE"/>
        </a:solidFill>
      </p:bgPr>
    </p:bg>
    <p:spTree>
      <p:nvGrpSpPr>
        <p:cNvPr id="450" name="Shape 450"/>
        <p:cNvGrpSpPr/>
        <p:nvPr/>
      </p:nvGrpSpPr>
      <p:grpSpPr>
        <a:xfrm>
          <a:off x="0" y="0"/>
          <a:ext cx="0" cy="0"/>
          <a:chOff x="0" y="0"/>
          <a:chExt cx="0" cy="0"/>
        </a:xfrm>
      </p:grpSpPr>
      <p:pic>
        <p:nvPicPr>
          <p:cNvPr id="451" name="Google Shape;451;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2" name="Google Shape;452;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3" name="Google Shape;453;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4" name="Google Shape;454;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5" name="Google Shape;455;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42"/>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57" name="Google Shape;457;p42"/>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58" name="Google Shape;458;p42"/>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59" name="Google Shape;459;p42"/>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60" name="Google Shape;460;p42"/>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61" name="Google Shape;461;p42"/>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63" name="Google Shape;463;p42"/>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64" name="Google Shape;464;p42"/>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65" name="Shape 465"/>
        <p:cNvGrpSpPr/>
        <p:nvPr/>
      </p:nvGrpSpPr>
      <p:grpSpPr>
        <a:xfrm>
          <a:off x="0" y="0"/>
          <a:ext cx="0" cy="0"/>
          <a:chOff x="0" y="0"/>
          <a:chExt cx="0" cy="0"/>
        </a:xfrm>
      </p:grpSpPr>
      <p:pic>
        <p:nvPicPr>
          <p:cNvPr id="466" name="Google Shape;466;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67" name="Google Shape;467;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69" name="Google Shape;469;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70" name="Google Shape;470;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71" name="Google Shape;471;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2" name="Google Shape;472;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3" name="Google Shape;473;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4" name="Google Shape;474;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75" name="Google Shape;475;p43"/>
          <p:cNvGrpSpPr/>
          <p:nvPr/>
        </p:nvGrpSpPr>
        <p:grpSpPr>
          <a:xfrm>
            <a:off x="323653" y="1804438"/>
            <a:ext cx="457200" cy="457200"/>
            <a:chOff x="1020916" y="1442088"/>
            <a:chExt cx="457200" cy="457200"/>
          </a:xfrm>
        </p:grpSpPr>
        <p:pic>
          <p:nvPicPr>
            <p:cNvPr id="476" name="Google Shape;476;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7" name="Google Shape;477;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78" name="Google Shape;478;p43"/>
          <p:cNvGrpSpPr/>
          <p:nvPr/>
        </p:nvGrpSpPr>
        <p:grpSpPr>
          <a:xfrm>
            <a:off x="323653" y="2766575"/>
            <a:ext cx="457200" cy="457200"/>
            <a:chOff x="1020916" y="1442088"/>
            <a:chExt cx="457200" cy="457200"/>
          </a:xfrm>
        </p:grpSpPr>
        <p:pic>
          <p:nvPicPr>
            <p:cNvPr id="479" name="Google Shape;479;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0" name="Google Shape;480;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81" name="Google Shape;481;p43"/>
          <p:cNvGrpSpPr/>
          <p:nvPr/>
        </p:nvGrpSpPr>
        <p:grpSpPr>
          <a:xfrm>
            <a:off x="323641" y="3729038"/>
            <a:ext cx="457200" cy="457200"/>
            <a:chOff x="1020916" y="1442088"/>
            <a:chExt cx="457200" cy="457200"/>
          </a:xfrm>
        </p:grpSpPr>
        <p:pic>
          <p:nvPicPr>
            <p:cNvPr id="482" name="Google Shape;48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3" name="Google Shape;48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484" name="Shape 484"/>
        <p:cNvGrpSpPr/>
        <p:nvPr/>
      </p:nvGrpSpPr>
      <p:grpSpPr>
        <a:xfrm>
          <a:off x="0" y="0"/>
          <a:ext cx="0" cy="0"/>
          <a:chOff x="0" y="0"/>
          <a:chExt cx="0" cy="0"/>
        </a:xfrm>
      </p:grpSpPr>
      <p:pic>
        <p:nvPicPr>
          <p:cNvPr id="485" name="Google Shape;485;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86" name="Google Shape;486;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88" name="Google Shape;488;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9" name="Google Shape;489;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90" name="Google Shape;490;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1" name="Google Shape;491;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2" name="Google Shape;492;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3" name="Google Shape;493;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94" name="Google Shape;494;p44"/>
          <p:cNvGrpSpPr/>
          <p:nvPr/>
        </p:nvGrpSpPr>
        <p:grpSpPr>
          <a:xfrm>
            <a:off x="323653" y="1804438"/>
            <a:ext cx="457200" cy="457200"/>
            <a:chOff x="1020916" y="1442088"/>
            <a:chExt cx="457200" cy="457200"/>
          </a:xfrm>
        </p:grpSpPr>
        <p:pic>
          <p:nvPicPr>
            <p:cNvPr id="495" name="Google Shape;495;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6" name="Google Shape;496;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7" name="Google Shape;497;p44"/>
          <p:cNvGrpSpPr/>
          <p:nvPr/>
        </p:nvGrpSpPr>
        <p:grpSpPr>
          <a:xfrm>
            <a:off x="323653" y="2766575"/>
            <a:ext cx="457200" cy="457200"/>
            <a:chOff x="1020916" y="1442088"/>
            <a:chExt cx="457200" cy="457200"/>
          </a:xfrm>
        </p:grpSpPr>
        <p:pic>
          <p:nvPicPr>
            <p:cNvPr id="498" name="Google Shape;498;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9" name="Google Shape;499;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00" name="Google Shape;500;p44"/>
          <p:cNvGrpSpPr/>
          <p:nvPr/>
        </p:nvGrpSpPr>
        <p:grpSpPr>
          <a:xfrm>
            <a:off x="323641" y="3729038"/>
            <a:ext cx="457200" cy="457200"/>
            <a:chOff x="1020916" y="1442088"/>
            <a:chExt cx="457200" cy="457200"/>
          </a:xfrm>
        </p:grpSpPr>
        <p:pic>
          <p:nvPicPr>
            <p:cNvPr id="501" name="Google Shape;501;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2" name="Google Shape;502;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03" name="Shape 503"/>
        <p:cNvGrpSpPr/>
        <p:nvPr/>
      </p:nvGrpSpPr>
      <p:grpSpPr>
        <a:xfrm>
          <a:off x="0" y="0"/>
          <a:ext cx="0" cy="0"/>
          <a:chOff x="0" y="0"/>
          <a:chExt cx="0" cy="0"/>
        </a:xfrm>
      </p:grpSpPr>
      <p:pic>
        <p:nvPicPr>
          <p:cNvPr id="504" name="Google Shape;504;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5" name="Google Shape;505;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7" name="Google Shape;507;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8" name="Google Shape;508;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9" name="Google Shape;509;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10" name="Google Shape;510;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1" name="Google Shape;511;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2" name="Google Shape;512;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3" name="Google Shape;513;p45"/>
          <p:cNvGrpSpPr/>
          <p:nvPr/>
        </p:nvGrpSpPr>
        <p:grpSpPr>
          <a:xfrm>
            <a:off x="323653" y="1804438"/>
            <a:ext cx="457200" cy="457200"/>
            <a:chOff x="1020916" y="1442088"/>
            <a:chExt cx="457200" cy="457200"/>
          </a:xfrm>
        </p:grpSpPr>
        <p:pic>
          <p:nvPicPr>
            <p:cNvPr id="514" name="Google Shape;514;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6" name="Google Shape;516;p45"/>
          <p:cNvGrpSpPr/>
          <p:nvPr/>
        </p:nvGrpSpPr>
        <p:grpSpPr>
          <a:xfrm>
            <a:off x="323653" y="2766575"/>
            <a:ext cx="457200" cy="457200"/>
            <a:chOff x="1020916" y="1442088"/>
            <a:chExt cx="457200" cy="457200"/>
          </a:xfrm>
        </p:grpSpPr>
        <p:pic>
          <p:nvPicPr>
            <p:cNvPr id="517" name="Google Shape;517;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9" name="Google Shape;519;p45"/>
          <p:cNvGrpSpPr/>
          <p:nvPr/>
        </p:nvGrpSpPr>
        <p:grpSpPr>
          <a:xfrm>
            <a:off x="323641" y="3729038"/>
            <a:ext cx="457200" cy="457200"/>
            <a:chOff x="1020916" y="1442088"/>
            <a:chExt cx="457200" cy="457200"/>
          </a:xfrm>
        </p:grpSpPr>
        <p:pic>
          <p:nvPicPr>
            <p:cNvPr id="520" name="Google Shape;520;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22" name="Shape 522"/>
        <p:cNvGrpSpPr/>
        <p:nvPr/>
      </p:nvGrpSpPr>
      <p:grpSpPr>
        <a:xfrm>
          <a:off x="0" y="0"/>
          <a:ext cx="0" cy="0"/>
          <a:chOff x="0" y="0"/>
          <a:chExt cx="0" cy="0"/>
        </a:xfrm>
      </p:grpSpPr>
      <p:pic>
        <p:nvPicPr>
          <p:cNvPr id="523" name="Google Shape;523;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4" name="Google Shape;524;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6" name="Google Shape;526;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7" name="Google Shape;527;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8" name="Google Shape;528;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9" name="Google Shape;529;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46"/>
          <p:cNvGrpSpPr/>
          <p:nvPr/>
        </p:nvGrpSpPr>
        <p:grpSpPr>
          <a:xfrm>
            <a:off x="323653" y="1804438"/>
            <a:ext cx="457200" cy="457200"/>
            <a:chOff x="1020916" y="1442088"/>
            <a:chExt cx="457200" cy="457200"/>
          </a:xfrm>
        </p:grpSpPr>
        <p:pic>
          <p:nvPicPr>
            <p:cNvPr id="533" name="Google Shape;533;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46"/>
          <p:cNvGrpSpPr/>
          <p:nvPr/>
        </p:nvGrpSpPr>
        <p:grpSpPr>
          <a:xfrm>
            <a:off x="323653" y="2766575"/>
            <a:ext cx="457200" cy="457200"/>
            <a:chOff x="1020916" y="1442088"/>
            <a:chExt cx="457200" cy="457200"/>
          </a:xfrm>
        </p:grpSpPr>
        <p:pic>
          <p:nvPicPr>
            <p:cNvPr id="536" name="Google Shape;536;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46"/>
          <p:cNvGrpSpPr/>
          <p:nvPr/>
        </p:nvGrpSpPr>
        <p:grpSpPr>
          <a:xfrm>
            <a:off x="323641" y="3729038"/>
            <a:ext cx="457200" cy="457200"/>
            <a:chOff x="1020916" y="1442088"/>
            <a:chExt cx="457200" cy="457200"/>
          </a:xfrm>
        </p:grpSpPr>
        <p:pic>
          <p:nvPicPr>
            <p:cNvPr id="539" name="Google Shape;539;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41" name="Shape 541"/>
        <p:cNvGrpSpPr/>
        <p:nvPr/>
      </p:nvGrpSpPr>
      <p:grpSpPr>
        <a:xfrm>
          <a:off x="0" y="0"/>
          <a:ext cx="0" cy="0"/>
          <a:chOff x="0" y="0"/>
          <a:chExt cx="0" cy="0"/>
        </a:xfrm>
      </p:grpSpPr>
      <p:pic>
        <p:nvPicPr>
          <p:cNvPr id="542" name="Google Shape;542;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3" name="Google Shape;543;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5" name="Google Shape;5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6" name="Google Shape;5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47" name="Google Shape;547;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8" name="Google Shape;548;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9" name="Google Shape;549;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0" name="Google Shape;550;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1" name="Google Shape;551;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52" name="Google Shape;552;p47"/>
          <p:cNvGrpSpPr/>
          <p:nvPr/>
        </p:nvGrpSpPr>
        <p:grpSpPr>
          <a:xfrm>
            <a:off x="323653" y="1652038"/>
            <a:ext cx="457200" cy="457200"/>
            <a:chOff x="1020916" y="1442088"/>
            <a:chExt cx="457200" cy="457200"/>
          </a:xfrm>
        </p:grpSpPr>
        <p:pic>
          <p:nvPicPr>
            <p:cNvPr id="553" name="Google Shape;553;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4" name="Google Shape;554;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5" name="Google Shape;555;p47"/>
          <p:cNvGrpSpPr/>
          <p:nvPr/>
        </p:nvGrpSpPr>
        <p:grpSpPr>
          <a:xfrm>
            <a:off x="323653" y="2461775"/>
            <a:ext cx="457200" cy="457200"/>
            <a:chOff x="1020916" y="1442088"/>
            <a:chExt cx="457200" cy="457200"/>
          </a:xfrm>
        </p:grpSpPr>
        <p:pic>
          <p:nvPicPr>
            <p:cNvPr id="556" name="Google Shape;556;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58" name="Google Shape;558;p47"/>
          <p:cNvGrpSpPr/>
          <p:nvPr/>
        </p:nvGrpSpPr>
        <p:grpSpPr>
          <a:xfrm>
            <a:off x="323641" y="3271838"/>
            <a:ext cx="457200" cy="457200"/>
            <a:chOff x="1020916" y="1442088"/>
            <a:chExt cx="457200" cy="457200"/>
          </a:xfrm>
        </p:grpSpPr>
        <p:pic>
          <p:nvPicPr>
            <p:cNvPr id="559" name="Google Shape;559;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61" name="Google Shape;561;p47"/>
          <p:cNvGrpSpPr/>
          <p:nvPr/>
        </p:nvGrpSpPr>
        <p:grpSpPr>
          <a:xfrm>
            <a:off x="323641" y="4081763"/>
            <a:ext cx="457200" cy="457200"/>
            <a:chOff x="1020916" y="1442088"/>
            <a:chExt cx="457200" cy="457200"/>
          </a:xfrm>
        </p:grpSpPr>
        <p:pic>
          <p:nvPicPr>
            <p:cNvPr id="562" name="Google Shape;562;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64" name="Shape 564"/>
        <p:cNvGrpSpPr/>
        <p:nvPr/>
      </p:nvGrpSpPr>
      <p:grpSpPr>
        <a:xfrm>
          <a:off x="0" y="0"/>
          <a:ext cx="0" cy="0"/>
          <a:chOff x="0" y="0"/>
          <a:chExt cx="0" cy="0"/>
        </a:xfrm>
      </p:grpSpPr>
      <p:pic>
        <p:nvPicPr>
          <p:cNvPr id="565" name="Google Shape;565;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6" name="Google Shape;566;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8" name="Google Shape;568;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9" name="Google Shape;569;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0" name="Google Shape;570;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1" name="Google Shape;571;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2" name="Google Shape;572;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3" name="Google Shape;573;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4" name="Google Shape;574;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75" name="Google Shape;575;p48"/>
          <p:cNvGrpSpPr/>
          <p:nvPr/>
        </p:nvGrpSpPr>
        <p:grpSpPr>
          <a:xfrm>
            <a:off x="323653" y="1652038"/>
            <a:ext cx="457200" cy="457200"/>
            <a:chOff x="1020916" y="1442088"/>
            <a:chExt cx="457200" cy="457200"/>
          </a:xfrm>
        </p:grpSpPr>
        <p:pic>
          <p:nvPicPr>
            <p:cNvPr id="576" name="Google Shape;576;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7" name="Google Shape;577;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8" name="Google Shape;578;p48"/>
          <p:cNvGrpSpPr/>
          <p:nvPr/>
        </p:nvGrpSpPr>
        <p:grpSpPr>
          <a:xfrm>
            <a:off x="323653" y="2461775"/>
            <a:ext cx="457200" cy="457200"/>
            <a:chOff x="1020916" y="1442088"/>
            <a:chExt cx="457200" cy="457200"/>
          </a:xfrm>
        </p:grpSpPr>
        <p:pic>
          <p:nvPicPr>
            <p:cNvPr id="579" name="Google Shape;579;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0" name="Google Shape;580;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1" name="Google Shape;581;p48"/>
          <p:cNvGrpSpPr/>
          <p:nvPr/>
        </p:nvGrpSpPr>
        <p:grpSpPr>
          <a:xfrm>
            <a:off x="323641" y="3271838"/>
            <a:ext cx="457200" cy="457200"/>
            <a:chOff x="1020916" y="1442088"/>
            <a:chExt cx="457200" cy="457200"/>
          </a:xfrm>
        </p:grpSpPr>
        <p:pic>
          <p:nvPicPr>
            <p:cNvPr id="582" name="Google Shape;582;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3" name="Google Shape;583;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84" name="Google Shape;584;p48"/>
          <p:cNvGrpSpPr/>
          <p:nvPr/>
        </p:nvGrpSpPr>
        <p:grpSpPr>
          <a:xfrm>
            <a:off x="323641" y="4081763"/>
            <a:ext cx="457200" cy="457200"/>
            <a:chOff x="1020916" y="1442088"/>
            <a:chExt cx="457200" cy="457200"/>
          </a:xfrm>
        </p:grpSpPr>
        <p:pic>
          <p:nvPicPr>
            <p:cNvPr id="585" name="Google Shape;585;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6" name="Google Shape;586;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587" name="Shape 587"/>
        <p:cNvGrpSpPr/>
        <p:nvPr/>
      </p:nvGrpSpPr>
      <p:grpSpPr>
        <a:xfrm>
          <a:off x="0" y="0"/>
          <a:ext cx="0" cy="0"/>
          <a:chOff x="0" y="0"/>
          <a:chExt cx="0" cy="0"/>
        </a:xfrm>
      </p:grpSpPr>
      <p:pic>
        <p:nvPicPr>
          <p:cNvPr id="588" name="Google Shape;588;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9" name="Google Shape;589;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91" name="Google Shape;591;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92" name="Google Shape;592;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93" name="Google Shape;593;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4" name="Google Shape;594;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5" name="Google Shape;595;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6" name="Google Shape;596;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7" name="Google Shape;597;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98" name="Google Shape;598;p49"/>
          <p:cNvGrpSpPr/>
          <p:nvPr/>
        </p:nvGrpSpPr>
        <p:grpSpPr>
          <a:xfrm>
            <a:off x="323653" y="1652038"/>
            <a:ext cx="457200" cy="457200"/>
            <a:chOff x="1020916" y="1442088"/>
            <a:chExt cx="457200" cy="457200"/>
          </a:xfrm>
        </p:grpSpPr>
        <p:pic>
          <p:nvPicPr>
            <p:cNvPr id="599" name="Google Shape;599;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01" name="Google Shape;601;p49"/>
          <p:cNvGrpSpPr/>
          <p:nvPr/>
        </p:nvGrpSpPr>
        <p:grpSpPr>
          <a:xfrm>
            <a:off x="323653" y="2461775"/>
            <a:ext cx="457200" cy="457200"/>
            <a:chOff x="1020916" y="1442088"/>
            <a:chExt cx="457200" cy="457200"/>
          </a:xfrm>
        </p:grpSpPr>
        <p:pic>
          <p:nvPicPr>
            <p:cNvPr id="602" name="Google Shape;602;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3" name="Google Shape;603;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04" name="Google Shape;604;p49"/>
          <p:cNvGrpSpPr/>
          <p:nvPr/>
        </p:nvGrpSpPr>
        <p:grpSpPr>
          <a:xfrm>
            <a:off x="323641" y="3271838"/>
            <a:ext cx="457200" cy="457200"/>
            <a:chOff x="1020916" y="1442088"/>
            <a:chExt cx="457200" cy="457200"/>
          </a:xfrm>
        </p:grpSpPr>
        <p:pic>
          <p:nvPicPr>
            <p:cNvPr id="605" name="Google Shape;605;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6" name="Google Shape;606;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07" name="Google Shape;607;p49"/>
          <p:cNvGrpSpPr/>
          <p:nvPr/>
        </p:nvGrpSpPr>
        <p:grpSpPr>
          <a:xfrm>
            <a:off x="323641" y="4081763"/>
            <a:ext cx="457200" cy="457200"/>
            <a:chOff x="1020916" y="1442088"/>
            <a:chExt cx="457200" cy="457200"/>
          </a:xfrm>
        </p:grpSpPr>
        <p:pic>
          <p:nvPicPr>
            <p:cNvPr id="608" name="Google Shape;608;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9" name="Google Shape;609;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10" name="Shape 610"/>
        <p:cNvGrpSpPr/>
        <p:nvPr/>
      </p:nvGrpSpPr>
      <p:grpSpPr>
        <a:xfrm>
          <a:off x="0" y="0"/>
          <a:ext cx="0" cy="0"/>
          <a:chOff x="0" y="0"/>
          <a:chExt cx="0" cy="0"/>
        </a:xfrm>
      </p:grpSpPr>
      <p:pic>
        <p:nvPicPr>
          <p:cNvPr id="611" name="Google Shape;611;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12" name="Google Shape;612;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14" name="Google Shape;614;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15" name="Google Shape;615;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16" name="Google Shape;616;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7" name="Google Shape;617;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8" name="Google Shape;618;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9" name="Google Shape;619;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0" name="Google Shape;620;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21" name="Google Shape;621;p50"/>
          <p:cNvGrpSpPr/>
          <p:nvPr/>
        </p:nvGrpSpPr>
        <p:grpSpPr>
          <a:xfrm>
            <a:off x="323653" y="1652038"/>
            <a:ext cx="457200" cy="457200"/>
            <a:chOff x="1020916" y="1442088"/>
            <a:chExt cx="457200" cy="457200"/>
          </a:xfrm>
        </p:grpSpPr>
        <p:pic>
          <p:nvPicPr>
            <p:cNvPr id="622" name="Google Shape;622;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3" name="Google Shape;623;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24" name="Google Shape;624;p50"/>
          <p:cNvGrpSpPr/>
          <p:nvPr/>
        </p:nvGrpSpPr>
        <p:grpSpPr>
          <a:xfrm>
            <a:off x="323653" y="2461775"/>
            <a:ext cx="457200" cy="457200"/>
            <a:chOff x="1020916" y="1442088"/>
            <a:chExt cx="457200" cy="457200"/>
          </a:xfrm>
        </p:grpSpPr>
        <p:pic>
          <p:nvPicPr>
            <p:cNvPr id="625" name="Google Shape;625;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6" name="Google Shape;626;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27" name="Google Shape;627;p50"/>
          <p:cNvGrpSpPr/>
          <p:nvPr/>
        </p:nvGrpSpPr>
        <p:grpSpPr>
          <a:xfrm>
            <a:off x="323641" y="3271838"/>
            <a:ext cx="457200" cy="457200"/>
            <a:chOff x="1020916" y="1442088"/>
            <a:chExt cx="457200" cy="457200"/>
          </a:xfrm>
        </p:grpSpPr>
        <p:pic>
          <p:nvPicPr>
            <p:cNvPr id="628" name="Google Shape;628;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9" name="Google Shape;629;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0" name="Google Shape;630;p50"/>
          <p:cNvGrpSpPr/>
          <p:nvPr/>
        </p:nvGrpSpPr>
        <p:grpSpPr>
          <a:xfrm>
            <a:off x="323641" y="4081763"/>
            <a:ext cx="457200" cy="457200"/>
            <a:chOff x="1020916" y="1442088"/>
            <a:chExt cx="457200" cy="457200"/>
          </a:xfrm>
        </p:grpSpPr>
        <p:pic>
          <p:nvPicPr>
            <p:cNvPr id="631" name="Google Shape;631;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2" name="Google Shape;632;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33" name="Shape 633"/>
        <p:cNvGrpSpPr/>
        <p:nvPr/>
      </p:nvGrpSpPr>
      <p:grpSpPr>
        <a:xfrm>
          <a:off x="0" y="0"/>
          <a:ext cx="0" cy="0"/>
          <a:chOff x="0" y="0"/>
          <a:chExt cx="0" cy="0"/>
        </a:xfrm>
      </p:grpSpPr>
      <p:pic>
        <p:nvPicPr>
          <p:cNvPr id="634" name="Google Shape;634;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35" name="Google Shape;635;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37" name="Google Shape;637;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8" name="Google Shape;638;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9" name="Google Shape;639;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0" name="Google Shape;640;p51"/>
          <p:cNvSpPr/>
          <p:nvPr>
            <p:ph idx="3" type="pic"/>
          </p:nvPr>
        </p:nvSpPr>
        <p:spPr>
          <a:xfrm>
            <a:off x="324000" y="1893950"/>
            <a:ext cx="2555400" cy="1939500"/>
          </a:xfrm>
          <a:prstGeom prst="rect">
            <a:avLst/>
          </a:prstGeom>
          <a:noFill/>
          <a:ln>
            <a:noFill/>
          </a:ln>
        </p:spPr>
        <p:txBody>
          <a:bodyPr/>
          <a:p/>
        </p:txBody>
      </p:sp>
      <p:sp>
        <p:nvSpPr>
          <p:cNvPr id="641" name="Google Shape;641;p51"/>
          <p:cNvSpPr/>
          <p:nvPr>
            <p:ph idx="4" type="pic"/>
          </p:nvPr>
        </p:nvSpPr>
        <p:spPr>
          <a:xfrm>
            <a:off x="6256800" y="1893950"/>
            <a:ext cx="2555400" cy="1939500"/>
          </a:xfrm>
          <a:prstGeom prst="rect">
            <a:avLst/>
          </a:prstGeom>
          <a:noFill/>
          <a:ln>
            <a:noFill/>
          </a:ln>
        </p:spPr>
        <p:txBody>
          <a:bodyPr/>
          <a:p/>
        </p:txBody>
      </p:sp>
      <p:sp>
        <p:nvSpPr>
          <p:cNvPr id="642" name="Google Shape;642;p51"/>
          <p:cNvSpPr/>
          <p:nvPr>
            <p:ph idx="5" type="pic"/>
          </p:nvPr>
        </p:nvSpPr>
        <p:spPr>
          <a:xfrm>
            <a:off x="3294300" y="1893950"/>
            <a:ext cx="2555400" cy="1939500"/>
          </a:xfrm>
          <a:prstGeom prst="rect">
            <a:avLst/>
          </a:prstGeom>
          <a:noFill/>
          <a:ln>
            <a:noFill/>
          </a:ln>
        </p:spPr>
        <p:txBody>
          <a:bodyPr/>
          <a:p/>
        </p:txBody>
      </p:sp>
      <p:grpSp>
        <p:nvGrpSpPr>
          <p:cNvPr id="643" name="Google Shape;643;p51"/>
          <p:cNvGrpSpPr/>
          <p:nvPr/>
        </p:nvGrpSpPr>
        <p:grpSpPr>
          <a:xfrm>
            <a:off x="1381028" y="4148538"/>
            <a:ext cx="457200" cy="457200"/>
            <a:chOff x="1020916" y="1442088"/>
            <a:chExt cx="457200" cy="457200"/>
          </a:xfrm>
        </p:grpSpPr>
        <p:pic>
          <p:nvPicPr>
            <p:cNvPr id="644" name="Google Shape;644;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5" name="Google Shape;645;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46" name="Google Shape;646;p51"/>
          <p:cNvGrpSpPr/>
          <p:nvPr/>
        </p:nvGrpSpPr>
        <p:grpSpPr>
          <a:xfrm>
            <a:off x="4331066" y="4148550"/>
            <a:ext cx="457200" cy="457200"/>
            <a:chOff x="1020916" y="1442088"/>
            <a:chExt cx="457200" cy="457200"/>
          </a:xfrm>
        </p:grpSpPr>
        <p:pic>
          <p:nvPicPr>
            <p:cNvPr id="647" name="Google Shape;647;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8" name="Google Shape;648;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49" name="Google Shape;649;p51"/>
          <p:cNvGrpSpPr/>
          <p:nvPr/>
        </p:nvGrpSpPr>
        <p:grpSpPr>
          <a:xfrm>
            <a:off x="7305791" y="4148538"/>
            <a:ext cx="457200" cy="457200"/>
            <a:chOff x="1020916" y="1442088"/>
            <a:chExt cx="457200" cy="457200"/>
          </a:xfrm>
        </p:grpSpPr>
        <p:pic>
          <p:nvPicPr>
            <p:cNvPr id="650" name="Google Shape;650;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1" name="Google Shape;651;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52" name="Shape 652"/>
        <p:cNvGrpSpPr/>
        <p:nvPr/>
      </p:nvGrpSpPr>
      <p:grpSpPr>
        <a:xfrm>
          <a:off x="0" y="0"/>
          <a:ext cx="0" cy="0"/>
          <a:chOff x="0" y="0"/>
          <a:chExt cx="0" cy="0"/>
        </a:xfrm>
      </p:grpSpPr>
      <p:pic>
        <p:nvPicPr>
          <p:cNvPr id="653" name="Google Shape;653;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4" name="Google Shape;654;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56" name="Google Shape;656;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57" name="Google Shape;657;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58" name="Google Shape;658;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59" name="Google Shape;659;p52"/>
          <p:cNvSpPr/>
          <p:nvPr>
            <p:ph idx="3" type="pic"/>
          </p:nvPr>
        </p:nvSpPr>
        <p:spPr>
          <a:xfrm>
            <a:off x="324000" y="1893950"/>
            <a:ext cx="2555400" cy="1939500"/>
          </a:xfrm>
          <a:prstGeom prst="rect">
            <a:avLst/>
          </a:prstGeom>
          <a:noFill/>
          <a:ln>
            <a:noFill/>
          </a:ln>
        </p:spPr>
        <p:txBody>
          <a:bodyPr/>
          <a:p/>
        </p:txBody>
      </p:sp>
      <p:sp>
        <p:nvSpPr>
          <p:cNvPr id="660" name="Google Shape;660;p52"/>
          <p:cNvSpPr/>
          <p:nvPr>
            <p:ph idx="4" type="pic"/>
          </p:nvPr>
        </p:nvSpPr>
        <p:spPr>
          <a:xfrm>
            <a:off x="6256800" y="1893950"/>
            <a:ext cx="2555400" cy="1939500"/>
          </a:xfrm>
          <a:prstGeom prst="rect">
            <a:avLst/>
          </a:prstGeom>
          <a:noFill/>
          <a:ln>
            <a:noFill/>
          </a:ln>
        </p:spPr>
        <p:txBody>
          <a:bodyPr/>
          <a:p/>
        </p:txBody>
      </p:sp>
      <p:sp>
        <p:nvSpPr>
          <p:cNvPr id="661" name="Google Shape;661;p52"/>
          <p:cNvSpPr/>
          <p:nvPr>
            <p:ph idx="5" type="pic"/>
          </p:nvPr>
        </p:nvSpPr>
        <p:spPr>
          <a:xfrm>
            <a:off x="3294300" y="1893950"/>
            <a:ext cx="2555400" cy="1939500"/>
          </a:xfrm>
          <a:prstGeom prst="rect">
            <a:avLst/>
          </a:prstGeom>
          <a:noFill/>
          <a:ln>
            <a:noFill/>
          </a:ln>
        </p:spPr>
        <p:txBody>
          <a:bodyPr/>
          <a:p/>
        </p:txBody>
      </p:sp>
      <p:grpSp>
        <p:nvGrpSpPr>
          <p:cNvPr id="662" name="Google Shape;662;p52"/>
          <p:cNvGrpSpPr/>
          <p:nvPr/>
        </p:nvGrpSpPr>
        <p:grpSpPr>
          <a:xfrm>
            <a:off x="1381028" y="4148538"/>
            <a:ext cx="457200" cy="457200"/>
            <a:chOff x="1020916" y="1442088"/>
            <a:chExt cx="457200" cy="457200"/>
          </a:xfrm>
        </p:grpSpPr>
        <p:pic>
          <p:nvPicPr>
            <p:cNvPr id="663" name="Google Shape;663;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4" name="Google Shape;664;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65" name="Google Shape;665;p52"/>
          <p:cNvGrpSpPr/>
          <p:nvPr/>
        </p:nvGrpSpPr>
        <p:grpSpPr>
          <a:xfrm>
            <a:off x="4331066" y="4148550"/>
            <a:ext cx="457200" cy="457200"/>
            <a:chOff x="1020916" y="1442088"/>
            <a:chExt cx="457200" cy="457200"/>
          </a:xfrm>
        </p:grpSpPr>
        <p:pic>
          <p:nvPicPr>
            <p:cNvPr id="666" name="Google Shape;666;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7" name="Google Shape;667;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68" name="Google Shape;668;p52"/>
          <p:cNvGrpSpPr/>
          <p:nvPr/>
        </p:nvGrpSpPr>
        <p:grpSpPr>
          <a:xfrm>
            <a:off x="7305791" y="4148538"/>
            <a:ext cx="457200" cy="457200"/>
            <a:chOff x="1020916" y="1442088"/>
            <a:chExt cx="457200" cy="457200"/>
          </a:xfrm>
        </p:grpSpPr>
        <p:pic>
          <p:nvPicPr>
            <p:cNvPr id="669" name="Google Shape;669;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0" name="Google Shape;670;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671" name="Shape 671"/>
        <p:cNvGrpSpPr/>
        <p:nvPr/>
      </p:nvGrpSpPr>
      <p:grpSpPr>
        <a:xfrm>
          <a:off x="0" y="0"/>
          <a:ext cx="0" cy="0"/>
          <a:chOff x="0" y="0"/>
          <a:chExt cx="0" cy="0"/>
        </a:xfrm>
      </p:grpSpPr>
      <p:pic>
        <p:nvPicPr>
          <p:cNvPr id="672" name="Google Shape;672;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3" name="Google Shape;673;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75" name="Google Shape;675;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76" name="Google Shape;676;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77" name="Google Shape;677;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8" name="Google Shape;678;p53"/>
          <p:cNvSpPr/>
          <p:nvPr>
            <p:ph idx="3" type="pic"/>
          </p:nvPr>
        </p:nvSpPr>
        <p:spPr>
          <a:xfrm>
            <a:off x="324000" y="1893950"/>
            <a:ext cx="2555400" cy="1939500"/>
          </a:xfrm>
          <a:prstGeom prst="rect">
            <a:avLst/>
          </a:prstGeom>
          <a:noFill/>
          <a:ln>
            <a:noFill/>
          </a:ln>
        </p:spPr>
        <p:txBody>
          <a:bodyPr/>
          <a:p/>
        </p:txBody>
      </p:sp>
      <p:sp>
        <p:nvSpPr>
          <p:cNvPr id="679" name="Google Shape;679;p53"/>
          <p:cNvSpPr/>
          <p:nvPr>
            <p:ph idx="4" type="pic"/>
          </p:nvPr>
        </p:nvSpPr>
        <p:spPr>
          <a:xfrm>
            <a:off x="6256800" y="1893950"/>
            <a:ext cx="2555400" cy="1939500"/>
          </a:xfrm>
          <a:prstGeom prst="rect">
            <a:avLst/>
          </a:prstGeom>
          <a:noFill/>
          <a:ln>
            <a:noFill/>
          </a:ln>
        </p:spPr>
        <p:txBody>
          <a:bodyPr/>
          <a:p/>
        </p:txBody>
      </p:sp>
      <p:sp>
        <p:nvSpPr>
          <p:cNvPr id="680" name="Google Shape;680;p53"/>
          <p:cNvSpPr/>
          <p:nvPr>
            <p:ph idx="5" type="pic"/>
          </p:nvPr>
        </p:nvSpPr>
        <p:spPr>
          <a:xfrm>
            <a:off x="3294300" y="1893950"/>
            <a:ext cx="2555400" cy="1939500"/>
          </a:xfrm>
          <a:prstGeom prst="rect">
            <a:avLst/>
          </a:prstGeom>
          <a:noFill/>
          <a:ln>
            <a:noFill/>
          </a:ln>
        </p:spPr>
        <p:txBody>
          <a:bodyPr/>
          <a:p/>
        </p:txBody>
      </p:sp>
      <p:grpSp>
        <p:nvGrpSpPr>
          <p:cNvPr id="681" name="Google Shape;681;p53"/>
          <p:cNvGrpSpPr/>
          <p:nvPr/>
        </p:nvGrpSpPr>
        <p:grpSpPr>
          <a:xfrm>
            <a:off x="1381028" y="4148538"/>
            <a:ext cx="457200" cy="457200"/>
            <a:chOff x="1020916" y="1442088"/>
            <a:chExt cx="457200" cy="457200"/>
          </a:xfrm>
        </p:grpSpPr>
        <p:pic>
          <p:nvPicPr>
            <p:cNvPr id="682" name="Google Shape;682;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3" name="Google Shape;683;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84" name="Google Shape;684;p53"/>
          <p:cNvGrpSpPr/>
          <p:nvPr/>
        </p:nvGrpSpPr>
        <p:grpSpPr>
          <a:xfrm>
            <a:off x="4331066" y="4148550"/>
            <a:ext cx="457200" cy="457200"/>
            <a:chOff x="1020916" y="1442088"/>
            <a:chExt cx="457200" cy="457200"/>
          </a:xfrm>
        </p:grpSpPr>
        <p:pic>
          <p:nvPicPr>
            <p:cNvPr id="685" name="Google Shape;685;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6" name="Google Shape;686;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87" name="Google Shape;687;p53"/>
          <p:cNvGrpSpPr/>
          <p:nvPr/>
        </p:nvGrpSpPr>
        <p:grpSpPr>
          <a:xfrm>
            <a:off x="7305791" y="4148538"/>
            <a:ext cx="457200" cy="457200"/>
            <a:chOff x="1020916" y="1442088"/>
            <a:chExt cx="457200" cy="457200"/>
          </a:xfrm>
        </p:grpSpPr>
        <p:pic>
          <p:nvPicPr>
            <p:cNvPr id="688" name="Google Shape;688;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9" name="Google Shape;689;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90" name="Shape 690"/>
        <p:cNvGrpSpPr/>
        <p:nvPr/>
      </p:nvGrpSpPr>
      <p:grpSpPr>
        <a:xfrm>
          <a:off x="0" y="0"/>
          <a:ext cx="0" cy="0"/>
          <a:chOff x="0" y="0"/>
          <a:chExt cx="0" cy="0"/>
        </a:xfrm>
      </p:grpSpPr>
      <p:pic>
        <p:nvPicPr>
          <p:cNvPr id="691" name="Google Shape;691;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2" name="Google Shape;692;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94" name="Google Shape;694;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5" name="Google Shape;695;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96" name="Google Shape;696;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7" name="Google Shape;697;p54"/>
          <p:cNvSpPr/>
          <p:nvPr>
            <p:ph idx="3" type="pic"/>
          </p:nvPr>
        </p:nvSpPr>
        <p:spPr>
          <a:xfrm>
            <a:off x="324000" y="1893950"/>
            <a:ext cx="2555400" cy="1939500"/>
          </a:xfrm>
          <a:prstGeom prst="rect">
            <a:avLst/>
          </a:prstGeom>
          <a:noFill/>
          <a:ln>
            <a:noFill/>
          </a:ln>
        </p:spPr>
        <p:txBody>
          <a:bodyPr/>
          <a:p/>
        </p:txBody>
      </p:sp>
      <p:sp>
        <p:nvSpPr>
          <p:cNvPr id="698" name="Google Shape;698;p54"/>
          <p:cNvSpPr/>
          <p:nvPr>
            <p:ph idx="4" type="pic"/>
          </p:nvPr>
        </p:nvSpPr>
        <p:spPr>
          <a:xfrm>
            <a:off x="6256800" y="1893950"/>
            <a:ext cx="2555400" cy="1939500"/>
          </a:xfrm>
          <a:prstGeom prst="rect">
            <a:avLst/>
          </a:prstGeom>
          <a:noFill/>
          <a:ln>
            <a:noFill/>
          </a:ln>
        </p:spPr>
        <p:txBody>
          <a:bodyPr/>
          <a:p/>
        </p:txBody>
      </p:sp>
      <p:sp>
        <p:nvSpPr>
          <p:cNvPr id="699" name="Google Shape;699;p54"/>
          <p:cNvSpPr/>
          <p:nvPr>
            <p:ph idx="5" type="pic"/>
          </p:nvPr>
        </p:nvSpPr>
        <p:spPr>
          <a:xfrm>
            <a:off x="3294300" y="1893950"/>
            <a:ext cx="2555400" cy="1939500"/>
          </a:xfrm>
          <a:prstGeom prst="rect">
            <a:avLst/>
          </a:prstGeom>
          <a:noFill/>
          <a:ln>
            <a:noFill/>
          </a:ln>
        </p:spPr>
        <p:txBody>
          <a:bodyPr/>
          <a:p/>
        </p:txBody>
      </p:sp>
      <p:grpSp>
        <p:nvGrpSpPr>
          <p:cNvPr id="700" name="Google Shape;700;p54"/>
          <p:cNvGrpSpPr/>
          <p:nvPr/>
        </p:nvGrpSpPr>
        <p:grpSpPr>
          <a:xfrm>
            <a:off x="1381028" y="4148538"/>
            <a:ext cx="457200" cy="457200"/>
            <a:chOff x="1020916" y="1442088"/>
            <a:chExt cx="457200" cy="457200"/>
          </a:xfrm>
        </p:grpSpPr>
        <p:pic>
          <p:nvPicPr>
            <p:cNvPr id="701" name="Google Shape;701;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2" name="Google Shape;702;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03" name="Google Shape;703;p54"/>
          <p:cNvGrpSpPr/>
          <p:nvPr/>
        </p:nvGrpSpPr>
        <p:grpSpPr>
          <a:xfrm>
            <a:off x="4331066" y="4148550"/>
            <a:ext cx="457200" cy="457200"/>
            <a:chOff x="1020916" y="1442088"/>
            <a:chExt cx="457200" cy="457200"/>
          </a:xfrm>
        </p:grpSpPr>
        <p:pic>
          <p:nvPicPr>
            <p:cNvPr id="704" name="Google Shape;704;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5" name="Google Shape;705;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06" name="Google Shape;706;p54"/>
          <p:cNvGrpSpPr/>
          <p:nvPr/>
        </p:nvGrpSpPr>
        <p:grpSpPr>
          <a:xfrm>
            <a:off x="7305791" y="4148538"/>
            <a:ext cx="457200" cy="457200"/>
            <a:chOff x="1020916" y="1442088"/>
            <a:chExt cx="457200" cy="457200"/>
          </a:xfrm>
        </p:grpSpPr>
        <p:pic>
          <p:nvPicPr>
            <p:cNvPr id="707" name="Google Shape;707;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8" name="Google Shape;708;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09" name="Shape 709"/>
        <p:cNvGrpSpPr/>
        <p:nvPr/>
      </p:nvGrpSpPr>
      <p:grpSpPr>
        <a:xfrm>
          <a:off x="0" y="0"/>
          <a:ext cx="0" cy="0"/>
          <a:chOff x="0" y="0"/>
          <a:chExt cx="0" cy="0"/>
        </a:xfrm>
      </p:grpSpPr>
      <p:pic>
        <p:nvPicPr>
          <p:cNvPr id="710" name="Google Shape;710;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11" name="Google Shape;711;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13" name="Google Shape;713;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4" name="Google Shape;714;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15" name="Google Shape;715;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16" name="Shape 716"/>
        <p:cNvGrpSpPr/>
        <p:nvPr/>
      </p:nvGrpSpPr>
      <p:grpSpPr>
        <a:xfrm>
          <a:off x="0" y="0"/>
          <a:ext cx="0" cy="0"/>
          <a:chOff x="0" y="0"/>
          <a:chExt cx="0" cy="0"/>
        </a:xfrm>
      </p:grpSpPr>
      <p:pic>
        <p:nvPicPr>
          <p:cNvPr id="717" name="Google Shape;717;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18" name="Google Shape;718;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20" name="Google Shape;720;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1" name="Google Shape;721;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2" name="Google Shape;722;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23" name="Shape 723"/>
        <p:cNvGrpSpPr/>
        <p:nvPr/>
      </p:nvGrpSpPr>
      <p:grpSpPr>
        <a:xfrm>
          <a:off x="0" y="0"/>
          <a:ext cx="0" cy="0"/>
          <a:chOff x="0" y="0"/>
          <a:chExt cx="0" cy="0"/>
        </a:xfrm>
      </p:grpSpPr>
      <p:pic>
        <p:nvPicPr>
          <p:cNvPr id="724" name="Google Shape;724;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5" name="Google Shape;725;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27" name="Google Shape;727;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8" name="Google Shape;728;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9" name="Google Shape;729;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30" name="Shape 730"/>
        <p:cNvGrpSpPr/>
        <p:nvPr/>
      </p:nvGrpSpPr>
      <p:grpSpPr>
        <a:xfrm>
          <a:off x="0" y="0"/>
          <a:ext cx="0" cy="0"/>
          <a:chOff x="0" y="0"/>
          <a:chExt cx="0" cy="0"/>
        </a:xfrm>
      </p:grpSpPr>
      <p:pic>
        <p:nvPicPr>
          <p:cNvPr id="731" name="Google Shape;731;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32" name="Google Shape;732;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34" name="Google Shape;734;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35" name="Google Shape;735;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36" name="Google Shape;736;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37" name="Shape 737"/>
        <p:cNvGrpSpPr/>
        <p:nvPr/>
      </p:nvGrpSpPr>
      <p:grpSpPr>
        <a:xfrm>
          <a:off x="0" y="0"/>
          <a:ext cx="0" cy="0"/>
          <a:chOff x="0" y="0"/>
          <a:chExt cx="0" cy="0"/>
        </a:xfrm>
      </p:grpSpPr>
      <p:pic>
        <p:nvPicPr>
          <p:cNvPr id="738" name="Google Shape;738;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39" name="Google Shape;739;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41" name="Google Shape;741;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42" name="Google Shape;742;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43" name="Google Shape;743;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44" name="Google Shape;744;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45" name="Shape 745"/>
        <p:cNvGrpSpPr/>
        <p:nvPr/>
      </p:nvGrpSpPr>
      <p:grpSpPr>
        <a:xfrm>
          <a:off x="0" y="0"/>
          <a:ext cx="0" cy="0"/>
          <a:chOff x="0" y="0"/>
          <a:chExt cx="0" cy="0"/>
        </a:xfrm>
      </p:grpSpPr>
      <p:pic>
        <p:nvPicPr>
          <p:cNvPr id="746" name="Google Shape;746;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47" name="Google Shape;747;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49" name="Google Shape;749;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0" name="Google Shape;750;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1" name="Google Shape;751;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52" name="Google Shape;752;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53" name="Shape 753"/>
        <p:cNvGrpSpPr/>
        <p:nvPr/>
      </p:nvGrpSpPr>
      <p:grpSpPr>
        <a:xfrm>
          <a:off x="0" y="0"/>
          <a:ext cx="0" cy="0"/>
          <a:chOff x="0" y="0"/>
          <a:chExt cx="0" cy="0"/>
        </a:xfrm>
      </p:grpSpPr>
      <p:pic>
        <p:nvPicPr>
          <p:cNvPr id="754" name="Google Shape;754;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5" name="Google Shape;755;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57" name="Google Shape;757;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8" name="Google Shape;758;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9" name="Google Shape;759;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60" name="Google Shape;760;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61" name="Shape 761"/>
        <p:cNvGrpSpPr/>
        <p:nvPr/>
      </p:nvGrpSpPr>
      <p:grpSpPr>
        <a:xfrm>
          <a:off x="0" y="0"/>
          <a:ext cx="0" cy="0"/>
          <a:chOff x="0" y="0"/>
          <a:chExt cx="0" cy="0"/>
        </a:xfrm>
      </p:grpSpPr>
      <p:pic>
        <p:nvPicPr>
          <p:cNvPr id="762" name="Google Shape;762;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3" name="Google Shape;763;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65" name="Google Shape;765;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66" name="Google Shape;766;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67" name="Google Shape;767;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68" name="Google Shape;768;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769" name="Shape 769"/>
        <p:cNvGrpSpPr/>
        <p:nvPr/>
      </p:nvGrpSpPr>
      <p:grpSpPr>
        <a:xfrm>
          <a:off x="0" y="0"/>
          <a:ext cx="0" cy="0"/>
          <a:chOff x="0" y="0"/>
          <a:chExt cx="0" cy="0"/>
        </a:xfrm>
      </p:grpSpPr>
      <p:pic>
        <p:nvPicPr>
          <p:cNvPr id="770" name="Google Shape;770;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1" name="Google Shape;771;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73" name="Google Shape;773;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74" name="Google Shape;774;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775" name="Google Shape;775;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76" name="Google Shape;776;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777" name="Shape 777"/>
        <p:cNvGrpSpPr/>
        <p:nvPr/>
      </p:nvGrpSpPr>
      <p:grpSpPr>
        <a:xfrm>
          <a:off x="0" y="0"/>
          <a:ext cx="0" cy="0"/>
          <a:chOff x="0" y="0"/>
          <a:chExt cx="0" cy="0"/>
        </a:xfrm>
      </p:grpSpPr>
      <p:pic>
        <p:nvPicPr>
          <p:cNvPr id="778" name="Google Shape;778;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9" name="Google Shape;779;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1" name="Google Shape;781;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82" name="Google Shape;782;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83" name="Google Shape;783;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84" name="Google Shape;784;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785" name="Shape 785"/>
        <p:cNvGrpSpPr/>
        <p:nvPr/>
      </p:nvGrpSpPr>
      <p:grpSpPr>
        <a:xfrm>
          <a:off x="0" y="0"/>
          <a:ext cx="0" cy="0"/>
          <a:chOff x="0" y="0"/>
          <a:chExt cx="0" cy="0"/>
        </a:xfrm>
      </p:grpSpPr>
      <p:pic>
        <p:nvPicPr>
          <p:cNvPr id="786" name="Google Shape;786;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7" name="Google Shape;787;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0" name="Google Shape;790;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91" name="Google Shape;791;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92" name="Google Shape;792;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93" name="Shape 793"/>
        <p:cNvGrpSpPr/>
        <p:nvPr/>
      </p:nvGrpSpPr>
      <p:grpSpPr>
        <a:xfrm>
          <a:off x="0" y="0"/>
          <a:ext cx="0" cy="0"/>
          <a:chOff x="0" y="0"/>
          <a:chExt cx="0" cy="0"/>
        </a:xfrm>
      </p:grpSpPr>
      <p:grpSp>
        <p:nvGrpSpPr>
          <p:cNvPr id="794" name="Google Shape;794;p66"/>
          <p:cNvGrpSpPr/>
          <p:nvPr/>
        </p:nvGrpSpPr>
        <p:grpSpPr>
          <a:xfrm>
            <a:off x="0" y="1"/>
            <a:ext cx="9151202" cy="649234"/>
            <a:chOff x="0" y="1"/>
            <a:chExt cx="9151202" cy="649234"/>
          </a:xfrm>
        </p:grpSpPr>
        <p:pic>
          <p:nvPicPr>
            <p:cNvPr id="795" name="Google Shape;795;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6" name="Google Shape;796;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7" name="Google Shape;797;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8" name="Google Shape;798;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9" name="Google Shape;799;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0" name="Google Shape;800;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01" name="Google Shape;801;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02" name="Shape 802"/>
        <p:cNvGrpSpPr/>
        <p:nvPr/>
      </p:nvGrpSpPr>
      <p:grpSpPr>
        <a:xfrm>
          <a:off x="0" y="0"/>
          <a:ext cx="0" cy="0"/>
          <a:chOff x="0" y="0"/>
          <a:chExt cx="0" cy="0"/>
        </a:xfrm>
      </p:grpSpPr>
      <p:sp>
        <p:nvSpPr>
          <p:cNvPr id="803" name="Google Shape;803;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4" name="Google Shape;804;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05" name="Google Shape;805;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06" name="Google Shape;806;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07" name="Google Shape;807;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08" name="Shape 808"/>
        <p:cNvGrpSpPr/>
        <p:nvPr/>
      </p:nvGrpSpPr>
      <p:grpSpPr>
        <a:xfrm>
          <a:off x="0" y="0"/>
          <a:ext cx="0" cy="0"/>
          <a:chOff x="0" y="0"/>
          <a:chExt cx="0" cy="0"/>
        </a:xfrm>
      </p:grpSpPr>
      <p:sp>
        <p:nvSpPr>
          <p:cNvPr id="809" name="Google Shape;809;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0" name="Google Shape;810;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11" name="Google Shape;811;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2" name="Google Shape;812;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13" name="Google Shape;813;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14" name="Shape 814"/>
        <p:cNvGrpSpPr/>
        <p:nvPr/>
      </p:nvGrpSpPr>
      <p:grpSpPr>
        <a:xfrm>
          <a:off x="0" y="0"/>
          <a:ext cx="0" cy="0"/>
          <a:chOff x="0" y="0"/>
          <a:chExt cx="0" cy="0"/>
        </a:xfrm>
      </p:grpSpPr>
      <p:sp>
        <p:nvSpPr>
          <p:cNvPr id="816" name="Google Shape;816;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17" name="Shape 817"/>
        <p:cNvGrpSpPr/>
        <p:nvPr/>
      </p:nvGrpSpPr>
      <p:grpSpPr>
        <a:xfrm>
          <a:off x="0" y="0"/>
          <a:ext cx="0" cy="0"/>
          <a:chOff x="0" y="0"/>
          <a:chExt cx="0" cy="0"/>
        </a:xfrm>
      </p:grpSpPr>
      <p:sp>
        <p:nvSpPr>
          <p:cNvPr id="818" name="Google Shape;818;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19" name="Google Shape;819;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20" name="Google Shape;820;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21" name="Google Shape;821;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22" name="Google Shape;822;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23" name="Google Shape;823;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24" name="Google Shape;824;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25" name="Google Shape;825;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26" name="Google Shape;826;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27" name="Shape 827"/>
        <p:cNvGrpSpPr/>
        <p:nvPr/>
      </p:nvGrpSpPr>
      <p:grpSpPr>
        <a:xfrm>
          <a:off x="0" y="0"/>
          <a:ext cx="0" cy="0"/>
          <a:chOff x="0" y="0"/>
          <a:chExt cx="0" cy="0"/>
        </a:xfrm>
      </p:grpSpPr>
      <p:pic>
        <p:nvPicPr>
          <p:cNvPr id="828" name="Google Shape;828;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29" name="Google Shape;829;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30" name="Shape 830"/>
        <p:cNvGrpSpPr/>
        <p:nvPr/>
      </p:nvGrpSpPr>
      <p:grpSpPr>
        <a:xfrm>
          <a:off x="0" y="0"/>
          <a:ext cx="0" cy="0"/>
          <a:chOff x="0" y="0"/>
          <a:chExt cx="0" cy="0"/>
        </a:xfrm>
      </p:grpSpPr>
      <p:sp>
        <p:nvSpPr>
          <p:cNvPr id="831" name="Google Shape;831;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xml"/><Relationship Id="rId3" Type="http://schemas.openxmlformats.org/officeDocument/2006/relationships/image" Target="../media/image6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xml"/><Relationship Id="rId3" Type="http://schemas.openxmlformats.org/officeDocument/2006/relationships/image" Target="../media/image70.png"/><Relationship Id="rId4" Type="http://schemas.openxmlformats.org/officeDocument/2006/relationships/image" Target="../media/image71.png"/><Relationship Id="rId5" Type="http://schemas.openxmlformats.org/officeDocument/2006/relationships/image" Target="../media/image75.png"/><Relationship Id="rId6" Type="http://schemas.openxmlformats.org/officeDocument/2006/relationships/image" Target="../media/image4.png"/><Relationship Id="rId7" Type="http://schemas.openxmlformats.org/officeDocument/2006/relationships/image" Target="../media/image2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 Id="rId3" Type="http://schemas.openxmlformats.org/officeDocument/2006/relationships/image" Target="../media/image7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8.xml"/><Relationship Id="rId3" Type="http://schemas.openxmlformats.org/officeDocument/2006/relationships/image" Target="../media/image7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9.xml"/><Relationship Id="rId3" Type="http://schemas.openxmlformats.org/officeDocument/2006/relationships/image" Target="../media/image7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 Id="rId3" Type="http://schemas.openxmlformats.org/officeDocument/2006/relationships/image" Target="../media/image7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1.xml"/><Relationship Id="rId3" Type="http://schemas.openxmlformats.org/officeDocument/2006/relationships/image" Target="../media/image7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2.xml"/><Relationship Id="rId3" Type="http://schemas.openxmlformats.org/officeDocument/2006/relationships/image" Target="../media/image7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3.xml"/><Relationship Id="rId3" Type="http://schemas.openxmlformats.org/officeDocument/2006/relationships/image" Target="../media/image72.png"/><Relationship Id="rId4" Type="http://schemas.openxmlformats.org/officeDocument/2006/relationships/image" Target="../media/image63.png"/><Relationship Id="rId5" Type="http://schemas.openxmlformats.org/officeDocument/2006/relationships/image" Target="../media/image7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4.xml"/><Relationship Id="rId3" Type="http://schemas.openxmlformats.org/officeDocument/2006/relationships/image" Target="../media/image72.png"/><Relationship Id="rId4" Type="http://schemas.openxmlformats.org/officeDocument/2006/relationships/image" Target="../media/image63.png"/><Relationship Id="rId5" Type="http://schemas.openxmlformats.org/officeDocument/2006/relationships/image" Target="../media/image7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5.xml"/><Relationship Id="rId3" Type="http://schemas.openxmlformats.org/officeDocument/2006/relationships/image" Target="../media/image77.png"/><Relationship Id="rId4" Type="http://schemas.openxmlformats.org/officeDocument/2006/relationships/image" Target="../media/image63.png"/><Relationship Id="rId5" Type="http://schemas.openxmlformats.org/officeDocument/2006/relationships/image" Target="../media/image7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6.xml"/><Relationship Id="rId3" Type="http://schemas.openxmlformats.org/officeDocument/2006/relationships/image" Target="../media/image77.png"/><Relationship Id="rId4" Type="http://schemas.openxmlformats.org/officeDocument/2006/relationships/image" Target="../media/image71.png"/><Relationship Id="rId5" Type="http://schemas.openxmlformats.org/officeDocument/2006/relationships/image" Target="../media/image80.png"/><Relationship Id="rId6" Type="http://schemas.openxmlformats.org/officeDocument/2006/relationships/image" Target="../media/image1.png"/><Relationship Id="rId7" Type="http://schemas.openxmlformats.org/officeDocument/2006/relationships/image" Target="../media/image10.png"/><Relationship Id="rId8" Type="http://schemas.openxmlformats.org/officeDocument/2006/relationships/image" Target="../media/image4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7.xml"/><Relationship Id="rId3" Type="http://schemas.openxmlformats.org/officeDocument/2006/relationships/image" Target="../media/image77.png"/><Relationship Id="rId4" Type="http://schemas.openxmlformats.org/officeDocument/2006/relationships/image" Target="../media/image6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8.xml"/><Relationship Id="rId3" Type="http://schemas.openxmlformats.org/officeDocument/2006/relationships/image" Target="../media/image7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9.xml"/><Relationship Id="rId3" Type="http://schemas.openxmlformats.org/officeDocument/2006/relationships/image" Target="../media/image7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0.xml"/><Relationship Id="rId3" Type="http://schemas.openxmlformats.org/officeDocument/2006/relationships/image" Target="../media/image7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1.xml"/><Relationship Id="rId3" Type="http://schemas.openxmlformats.org/officeDocument/2006/relationships/image" Target="../media/image7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2.xml"/><Relationship Id="rId3" Type="http://schemas.openxmlformats.org/officeDocument/2006/relationships/image" Target="../media/image7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3.xml"/><Relationship Id="rId3" Type="http://schemas.openxmlformats.org/officeDocument/2006/relationships/image" Target="../media/image7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4.xml"/><Relationship Id="rId3" Type="http://schemas.openxmlformats.org/officeDocument/2006/relationships/image" Target="../media/image7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5.xml"/><Relationship Id="rId3" Type="http://schemas.openxmlformats.org/officeDocument/2006/relationships/image" Target="../media/image7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6.xml"/><Relationship Id="rId3" Type="http://schemas.openxmlformats.org/officeDocument/2006/relationships/image" Target="../media/image6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8.xml"/><Relationship Id="rId3" Type="http://schemas.openxmlformats.org/officeDocument/2006/relationships/image" Target="../media/image8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9.xml"/><Relationship Id="rId3" Type="http://schemas.openxmlformats.org/officeDocument/2006/relationships/image" Target="../media/image81.png"/><Relationship Id="rId4" Type="http://schemas.openxmlformats.org/officeDocument/2006/relationships/image" Target="../media/image8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0.xml"/><Relationship Id="rId3" Type="http://schemas.openxmlformats.org/officeDocument/2006/relationships/image" Target="../media/image8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1.xml"/><Relationship Id="rId3" Type="http://schemas.openxmlformats.org/officeDocument/2006/relationships/image" Target="../media/image81.png"/><Relationship Id="rId4" Type="http://schemas.openxmlformats.org/officeDocument/2006/relationships/image" Target="../media/image8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2.xml"/><Relationship Id="rId3" Type="http://schemas.openxmlformats.org/officeDocument/2006/relationships/image" Target="../media/image81.png"/><Relationship Id="rId4" Type="http://schemas.openxmlformats.org/officeDocument/2006/relationships/image" Target="../media/image8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3.xml"/><Relationship Id="rId3" Type="http://schemas.openxmlformats.org/officeDocument/2006/relationships/image" Target="../media/image81.png"/><Relationship Id="rId4" Type="http://schemas.openxmlformats.org/officeDocument/2006/relationships/image" Target="../media/image8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4.xml"/><Relationship Id="rId3" Type="http://schemas.openxmlformats.org/officeDocument/2006/relationships/image" Target="../media/image77.png"/><Relationship Id="rId4" Type="http://schemas.openxmlformats.org/officeDocument/2006/relationships/image" Target="../media/image8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5.xml"/><Relationship Id="rId3" Type="http://schemas.openxmlformats.org/officeDocument/2006/relationships/image" Target="../media/image77.png"/><Relationship Id="rId4" Type="http://schemas.openxmlformats.org/officeDocument/2006/relationships/image" Target="../media/image8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6.xml"/><Relationship Id="rId3" Type="http://schemas.openxmlformats.org/officeDocument/2006/relationships/image" Target="../media/image77.png"/><Relationship Id="rId4" Type="http://schemas.openxmlformats.org/officeDocument/2006/relationships/image" Target="../media/image8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7.xml"/><Relationship Id="rId3" Type="http://schemas.openxmlformats.org/officeDocument/2006/relationships/image" Target="../media/image81.png"/><Relationship Id="rId4" Type="http://schemas.openxmlformats.org/officeDocument/2006/relationships/image" Target="../media/image8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8.xml"/><Relationship Id="rId3" Type="http://schemas.openxmlformats.org/officeDocument/2006/relationships/image" Target="../media/image81.png"/><Relationship Id="rId4" Type="http://schemas.openxmlformats.org/officeDocument/2006/relationships/image" Target="../media/image8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9.xml"/><Relationship Id="rId3" Type="http://schemas.openxmlformats.org/officeDocument/2006/relationships/image" Target="../media/image81.png"/><Relationship Id="rId4" Type="http://schemas.openxmlformats.org/officeDocument/2006/relationships/image" Target="../media/image8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0.xml"/><Relationship Id="rId3" Type="http://schemas.openxmlformats.org/officeDocument/2006/relationships/image" Target="../media/image77.png"/><Relationship Id="rId4" Type="http://schemas.openxmlformats.org/officeDocument/2006/relationships/image" Target="../media/image8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42.xml"/><Relationship Id="rId3" Type="http://schemas.openxmlformats.org/officeDocument/2006/relationships/image" Target="../media/image8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43.xml"/><Relationship Id="rId3" Type="http://schemas.openxmlformats.org/officeDocument/2006/relationships/image" Target="../media/image8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4.xml"/><Relationship Id="rId3" Type="http://schemas.openxmlformats.org/officeDocument/2006/relationships/image" Target="../media/image8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6.xml"/><Relationship Id="rId3" Type="http://schemas.openxmlformats.org/officeDocument/2006/relationships/image" Target="../media/image8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7.xml"/><Relationship Id="rId3" Type="http://schemas.openxmlformats.org/officeDocument/2006/relationships/image" Target="../media/image8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8.xml"/><Relationship Id="rId3" Type="http://schemas.openxmlformats.org/officeDocument/2006/relationships/image" Target="../media/image8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9.xml"/><Relationship Id="rId3" Type="http://schemas.openxmlformats.org/officeDocument/2006/relationships/image" Target="../media/image8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50.xml"/><Relationship Id="rId3" Type="http://schemas.openxmlformats.org/officeDocument/2006/relationships/image" Target="../media/image8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5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5" name="Shape 835"/>
        <p:cNvGrpSpPr/>
        <p:nvPr/>
      </p:nvGrpSpPr>
      <p:grpSpPr>
        <a:xfrm>
          <a:off x="0" y="0"/>
          <a:ext cx="0" cy="0"/>
          <a:chOff x="0" y="0"/>
          <a:chExt cx="0" cy="0"/>
        </a:xfrm>
      </p:grpSpPr>
      <p:sp>
        <p:nvSpPr>
          <p:cNvPr id="836" name="Google Shape;836;p73"/>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Barashada isbeddelka cimilada deegaanka</a:t>
            </a:r>
            <a:endParaRPr/>
          </a:p>
        </p:txBody>
      </p:sp>
      <p:sp>
        <p:nvSpPr>
          <p:cNvPr id="837" name="Google Shape;837;p73"/>
          <p:cNvSpPr txBox="1"/>
          <p:nvPr>
            <p:ph idx="1" type="subTitle"/>
          </p:nvPr>
        </p:nvSpPr>
        <p:spPr>
          <a:xfrm>
            <a:off x="966425" y="4327975"/>
            <a:ext cx="59424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Xisaabta iyo deegaanka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41" name="Shape 841"/>
        <p:cNvGrpSpPr/>
        <p:nvPr/>
      </p:nvGrpSpPr>
      <p:grpSpPr>
        <a:xfrm>
          <a:off x="0" y="0"/>
          <a:ext cx="0" cy="0"/>
          <a:chOff x="0" y="0"/>
          <a:chExt cx="0" cy="0"/>
        </a:xfrm>
      </p:grpSpPr>
      <p:sp>
        <p:nvSpPr>
          <p:cNvPr id="842" name="Google Shape;842;p74"/>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6" name="Shape 846"/>
        <p:cNvGrpSpPr/>
        <p:nvPr/>
      </p:nvGrpSpPr>
      <p:grpSpPr>
        <a:xfrm>
          <a:off x="0" y="0"/>
          <a:ext cx="0" cy="0"/>
          <a:chOff x="0" y="0"/>
          <a:chExt cx="0" cy="0"/>
        </a:xfrm>
      </p:grpSpPr>
      <p:sp>
        <p:nvSpPr>
          <p:cNvPr id="847" name="Google Shape;847;p75"/>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fahmi karaa sida cimilada UK u isbeddeshay muddo dheer.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sp>
        <p:nvSpPr>
          <p:cNvPr id="852" name="Google Shape;852;p76"/>
          <p:cNvSpPr txBox="1"/>
          <p:nvPr/>
        </p:nvSpPr>
        <p:spPr>
          <a:xfrm>
            <a:off x="324000" y="778110"/>
            <a:ext cx="8496000" cy="463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Saadaal (forecast) waa saadaalin dhacdo mustaqbalka ah (oo ku salaysan xog).</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lang="en-GB" sz="1800">
                <a:solidFill>
                  <a:schemeClr val="dk1"/>
                </a:solidFill>
                <a:latin typeface="Lexend"/>
                <a:ea typeface="Lexend"/>
                <a:cs typeface="Lexend"/>
                <a:sym typeface="Lexend"/>
              </a:rPr>
              <a:t>Kordhin (extrapolation) waa hab lagu qiyaaso qiimayaal aan la garanayn oo ka baxsan xogta jirta.</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lang="en-GB" sz="1800">
                <a:solidFill>
                  <a:schemeClr val="dk1"/>
                </a:solidFill>
                <a:latin typeface="Lexend"/>
                <a:ea typeface="Lexend"/>
                <a:cs typeface="Lexend"/>
                <a:sym typeface="Lexend"/>
              </a:rPr>
              <a:t>Cimilo (climate) waa celceliska qaabka cimilada aagga muddo dheer.</a:t>
            </a:r>
            <a:endParaRPr sz="1800">
              <a:solidFill>
                <a:schemeClr val="dk1"/>
              </a:solidFill>
              <a:latin typeface="Lexend"/>
              <a:ea typeface="Lexend"/>
              <a:cs typeface="Lexend"/>
              <a:sym typeface="Lexe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6" name="Shape 856"/>
        <p:cNvGrpSpPr/>
        <p:nvPr/>
      </p:nvGrpSpPr>
      <p:grpSpPr>
        <a:xfrm>
          <a:off x="0" y="0"/>
          <a:ext cx="0" cy="0"/>
          <a:chOff x="0" y="0"/>
          <a:chExt cx="0" cy="0"/>
        </a:xfrm>
      </p:grpSpPr>
      <p:sp>
        <p:nvSpPr>
          <p:cNvPr id="857" name="Google Shape;857;p77"/>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Sameynta gabagabo ku saabsan isbeddelka cimilada deegaanka</a:t>
            </a:r>
            <a:endParaRPr/>
          </a:p>
        </p:txBody>
      </p:sp>
      <p:sp>
        <p:nvSpPr>
          <p:cNvPr id="858" name="Google Shape;858;p77"/>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Falanqaynta xogta cimilada deegaanka</a:t>
            </a:r>
            <a:endParaRPr/>
          </a:p>
        </p:txBody>
      </p:sp>
      <p:sp>
        <p:nvSpPr>
          <p:cNvPr id="859" name="Google Shape;859;p77"/>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Barashada isbeddelka cimilada deegaanka</a:t>
            </a:r>
            <a:endParaRPr/>
          </a:p>
        </p:txBody>
      </p:sp>
      <p:pic>
        <p:nvPicPr>
          <p:cNvPr id="860" name="Google Shape;860;p77"/>
          <p:cNvPicPr preferRelativeResize="0"/>
          <p:nvPr/>
        </p:nvPicPr>
        <p:blipFill>
          <a:blip r:embed="rId3">
            <a:alphaModFix/>
          </a:blip>
          <a:stretch>
            <a:fillRect/>
          </a:stretch>
        </p:blipFill>
        <p:spPr>
          <a:xfrm>
            <a:off x="408127" y="2059448"/>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pic>
        <p:nvPicPr>
          <p:cNvPr id="865" name="Google Shape;865;p78"/>
          <p:cNvPicPr preferRelativeResize="0"/>
          <p:nvPr/>
        </p:nvPicPr>
        <p:blipFill>
          <a:blip r:embed="rId3">
            <a:alphaModFix/>
          </a:blip>
          <a:stretch>
            <a:fillRect/>
          </a:stretch>
        </p:blipFill>
        <p:spPr>
          <a:xfrm>
            <a:off x="4518741" y="524007"/>
            <a:ext cx="4119200" cy="2480550"/>
          </a:xfrm>
          <a:prstGeom prst="rect">
            <a:avLst/>
          </a:prstGeom>
          <a:noFill/>
          <a:ln>
            <a:noFill/>
          </a:ln>
        </p:spPr>
      </p:pic>
      <p:sp>
        <p:nvSpPr>
          <p:cNvPr id="866" name="Google Shape;866;p7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Falanqaynta xogta cimilada deegaanka</a:t>
            </a:r>
            <a:endParaRPr/>
          </a:p>
        </p:txBody>
      </p:sp>
      <p:sp>
        <p:nvSpPr>
          <p:cNvPr id="867" name="Google Shape;867;p78"/>
          <p:cNvSpPr txBox="1"/>
          <p:nvPr/>
        </p:nvSpPr>
        <p:spPr>
          <a:xfrm>
            <a:off x="324000" y="593025"/>
            <a:ext cx="36702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Sida cimilada waddanku u isbeddesho waqti ka dib waxay ku kala duwanaan kartaa iyadoo ku xiran goobta, sababo ay ka mid yihiin:</a:t>
            </a:r>
            <a:endParaRPr sz="1800">
              <a:solidFill>
                <a:srgbClr val="000000"/>
              </a:solidFill>
              <a:latin typeface="Lexend"/>
              <a:ea typeface="Lexend"/>
              <a:cs typeface="Lexend"/>
              <a:sym typeface="Lexend"/>
            </a:endParaRPr>
          </a:p>
        </p:txBody>
      </p:sp>
      <p:sp>
        <p:nvSpPr>
          <p:cNvPr id="868" name="Google Shape;868;p78"/>
          <p:cNvSpPr txBox="1"/>
          <p:nvPr/>
        </p:nvSpPr>
        <p:spPr>
          <a:xfrm>
            <a:off x="847900" y="1812337"/>
            <a:ext cx="1562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loolka (latitude)</a:t>
            </a:r>
            <a:endParaRPr sz="1800">
              <a:solidFill>
                <a:srgbClr val="000000"/>
              </a:solidFill>
              <a:latin typeface="Lexend"/>
              <a:ea typeface="Lexend"/>
              <a:cs typeface="Lexend"/>
              <a:sym typeface="Lexend"/>
            </a:endParaRPr>
          </a:p>
        </p:txBody>
      </p:sp>
      <p:cxnSp>
        <p:nvCxnSpPr>
          <p:cNvPr id="869" name="Google Shape;869;p78"/>
          <p:cNvCxnSpPr/>
          <p:nvPr/>
        </p:nvCxnSpPr>
        <p:spPr>
          <a:xfrm>
            <a:off x="4231400" y="1303052"/>
            <a:ext cx="4485900" cy="0"/>
          </a:xfrm>
          <a:prstGeom prst="straightConnector1">
            <a:avLst/>
          </a:prstGeom>
          <a:noFill/>
          <a:ln cap="flat" cmpd="sng" w="38100">
            <a:solidFill>
              <a:schemeClr val="accent4"/>
            </a:solidFill>
            <a:prstDash val="solid"/>
            <a:round/>
            <a:headEnd len="med" w="med" type="none"/>
            <a:tailEnd len="med" w="med" type="none"/>
          </a:ln>
        </p:spPr>
      </p:cxnSp>
      <p:sp>
        <p:nvSpPr>
          <p:cNvPr id="870" name="Google Shape;870;p78"/>
          <p:cNvSpPr txBox="1"/>
          <p:nvPr/>
        </p:nvSpPr>
        <p:spPr>
          <a:xfrm>
            <a:off x="324000" y="5344175"/>
            <a:ext cx="88200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rgbClr val="FF0000"/>
                </a:solidFill>
                <a:latin typeface="Lexend"/>
                <a:ea typeface="Lexend"/>
                <a:cs typeface="Lexend"/>
                <a:sym typeface="Lexend"/>
              </a:rPr>
              <a:t>Qoraallo fiidiyowga: qeexid fudud oo loolka (latitude): masaafada woqooyi ama koonfur ee dhulbaraha.</a:t>
            </a:r>
            <a:endParaRPr sz="1800">
              <a:solidFill>
                <a:srgbClr val="FF0000"/>
              </a:solidFill>
              <a:latin typeface="Lexend"/>
              <a:ea typeface="Lexend"/>
              <a:cs typeface="Lexend"/>
              <a:sym typeface="Lexend"/>
            </a:endParaRPr>
          </a:p>
          <a:p>
            <a:pPr indent="0" lvl="0" marL="0" rtl="0" algn="l">
              <a:spcBef>
                <a:spcPts val="0"/>
              </a:spcBef>
              <a:spcAft>
                <a:spcPts val="0"/>
              </a:spcAft>
              <a:buNone/>
            </a:pPr>
            <a:r>
              <a:rPr lang="en-GB" sz="1100">
                <a:solidFill>
                  <a:srgbClr val="FF0000"/>
                </a:solidFill>
                <a:latin typeface="Lexend"/>
                <a:ea typeface="Lexend"/>
                <a:cs typeface="Lexend"/>
                <a:sym typeface="Lexend"/>
              </a:rPr>
              <a:t>Loolka koowaad wuxuu muujinayaa sida woqooyi ee Cairo, Masar uga fog yahay dhulbaraha.</a:t>
            </a:r>
            <a:endParaRPr sz="1800">
              <a:solidFill>
                <a:srgbClr val="FF0000"/>
              </a:solidFill>
              <a:latin typeface="Lexend"/>
              <a:ea typeface="Lexend"/>
              <a:cs typeface="Lexend"/>
              <a:sym typeface="Lexend"/>
            </a:endParaRPr>
          </a:p>
          <a:p>
            <a:pPr indent="0" lvl="0" marL="0" rtl="0" algn="l">
              <a:spcBef>
                <a:spcPts val="0"/>
              </a:spcBef>
              <a:spcAft>
                <a:spcPts val="0"/>
              </a:spcAft>
              <a:buNone/>
            </a:pPr>
            <a:r>
              <a:rPr lang="en-GB" sz="1100">
                <a:solidFill>
                  <a:srgbClr val="FF0000"/>
                </a:solidFill>
                <a:latin typeface="Lexend"/>
                <a:ea typeface="Lexend"/>
                <a:cs typeface="Lexend"/>
                <a:sym typeface="Lexend"/>
              </a:rPr>
              <a:t>Loolka labaad wuxuu muujinayaa sida woqooyi ee UK uga fog yahay dhulbaraha.</a:t>
            </a:r>
            <a:endParaRPr sz="1800">
              <a:solidFill>
                <a:srgbClr val="FF0000"/>
              </a:solidFill>
              <a:latin typeface="Lexend"/>
              <a:ea typeface="Lexend"/>
              <a:cs typeface="Lexend"/>
              <a:sym typeface="Lexend"/>
            </a:endParaRPr>
          </a:p>
        </p:txBody>
      </p:sp>
      <p:cxnSp>
        <p:nvCxnSpPr>
          <p:cNvPr id="871" name="Google Shape;871;p78"/>
          <p:cNvCxnSpPr/>
          <p:nvPr/>
        </p:nvCxnSpPr>
        <p:spPr>
          <a:xfrm>
            <a:off x="4584650" y="954075"/>
            <a:ext cx="3783000" cy="0"/>
          </a:xfrm>
          <a:prstGeom prst="straightConnector1">
            <a:avLst/>
          </a:prstGeom>
          <a:noFill/>
          <a:ln cap="flat" cmpd="sng" w="38100">
            <a:solidFill>
              <a:schemeClr val="accent4"/>
            </a:solidFill>
            <a:prstDash val="solid"/>
            <a:round/>
            <a:headEnd len="med" w="med" type="none"/>
            <a:tailEnd len="med" w="med" type="none"/>
          </a:ln>
        </p:spPr>
      </p:cxnSp>
      <p:sp>
        <p:nvSpPr>
          <p:cNvPr id="872" name="Google Shape;872;p78"/>
          <p:cNvSpPr txBox="1"/>
          <p:nvPr/>
        </p:nvSpPr>
        <p:spPr>
          <a:xfrm>
            <a:off x="847900" y="2865837"/>
            <a:ext cx="3280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bixinta kaarboon (carbon emissions)</a:t>
            </a:r>
            <a:endParaRPr sz="1800">
              <a:solidFill>
                <a:srgbClr val="000000"/>
              </a:solidFill>
              <a:latin typeface="Lexend"/>
              <a:ea typeface="Lexend"/>
              <a:cs typeface="Lexend"/>
              <a:sym typeface="Lexend"/>
            </a:endParaRPr>
          </a:p>
        </p:txBody>
      </p:sp>
      <p:sp>
        <p:nvSpPr>
          <p:cNvPr id="873" name="Google Shape;873;p78"/>
          <p:cNvSpPr txBox="1"/>
          <p:nvPr/>
        </p:nvSpPr>
        <p:spPr>
          <a:xfrm>
            <a:off x="324000" y="3435000"/>
            <a:ext cx="39960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Waxaa aad u yar in laba gobol ay leeyihiin saameyn isku mid ah arrimahan, sidaas darteed cimiladoodu isku si uma kobci doonto waqti ka dib.</a:t>
            </a:r>
            <a:endParaRPr sz="1800">
              <a:solidFill>
                <a:srgbClr val="000000"/>
              </a:solidFill>
              <a:latin typeface="Lexend"/>
              <a:ea typeface="Lexend"/>
              <a:cs typeface="Lexend"/>
              <a:sym typeface="Lexend"/>
            </a:endParaRPr>
          </a:p>
        </p:txBody>
      </p:sp>
      <p:sp>
        <p:nvSpPr>
          <p:cNvPr id="874" name="Google Shape;874;p78"/>
          <p:cNvSpPr txBox="1"/>
          <p:nvPr/>
        </p:nvSpPr>
        <p:spPr>
          <a:xfrm>
            <a:off x="847900" y="2200637"/>
            <a:ext cx="32808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kuu dhowaanshaha badda ama badweynta</a:t>
            </a:r>
            <a:endParaRPr sz="1800">
              <a:solidFill>
                <a:srgbClr val="000000"/>
              </a:solidFill>
              <a:latin typeface="Lexend"/>
              <a:ea typeface="Lexend"/>
              <a:cs typeface="Lexend"/>
              <a:sym typeface="Lexend"/>
            </a:endParaRPr>
          </a:p>
        </p:txBody>
      </p:sp>
      <p:grpSp>
        <p:nvGrpSpPr>
          <p:cNvPr id="875" name="Google Shape;875;p78"/>
          <p:cNvGrpSpPr/>
          <p:nvPr/>
        </p:nvGrpSpPr>
        <p:grpSpPr>
          <a:xfrm>
            <a:off x="4601220" y="3033991"/>
            <a:ext cx="3908326" cy="1791480"/>
            <a:chOff x="4601220" y="3033991"/>
            <a:chExt cx="3908326" cy="1791480"/>
          </a:xfrm>
        </p:grpSpPr>
        <p:grpSp>
          <p:nvGrpSpPr>
            <p:cNvPr id="876" name="Google Shape;876;p78"/>
            <p:cNvGrpSpPr/>
            <p:nvPr/>
          </p:nvGrpSpPr>
          <p:grpSpPr>
            <a:xfrm>
              <a:off x="4601220" y="3033991"/>
              <a:ext cx="3333228" cy="1355128"/>
              <a:chOff x="4218747" y="3312572"/>
              <a:chExt cx="3333228" cy="1355128"/>
            </a:xfrm>
          </p:grpSpPr>
          <p:pic>
            <p:nvPicPr>
              <p:cNvPr id="877" name="Google Shape;877;p78"/>
              <p:cNvPicPr preferRelativeResize="0"/>
              <p:nvPr/>
            </p:nvPicPr>
            <p:blipFill rotWithShape="1">
              <a:blip r:embed="rId4">
                <a:alphaModFix/>
              </a:blip>
              <a:srcRect b="66617" l="41741" r="0" t="13016"/>
              <a:stretch/>
            </p:blipFill>
            <p:spPr>
              <a:xfrm flipH="1">
                <a:off x="4223028" y="3312572"/>
                <a:ext cx="3324774" cy="553300"/>
              </a:xfrm>
              <a:prstGeom prst="rect">
                <a:avLst/>
              </a:prstGeom>
              <a:noFill/>
              <a:ln>
                <a:noFill/>
              </a:ln>
            </p:spPr>
          </p:pic>
          <p:pic>
            <p:nvPicPr>
              <p:cNvPr id="878" name="Google Shape;878;p78"/>
              <p:cNvPicPr preferRelativeResize="0"/>
              <p:nvPr/>
            </p:nvPicPr>
            <p:blipFill rotWithShape="1">
              <a:blip r:embed="rId4">
                <a:alphaModFix/>
              </a:blip>
              <a:srcRect b="4762" l="41741" r="0" t="62189"/>
              <a:stretch/>
            </p:blipFill>
            <p:spPr>
              <a:xfrm flipH="1">
                <a:off x="4218747" y="3767599"/>
                <a:ext cx="3333228" cy="900100"/>
              </a:xfrm>
              <a:prstGeom prst="rect">
                <a:avLst/>
              </a:prstGeom>
              <a:noFill/>
              <a:ln>
                <a:noFill/>
              </a:ln>
            </p:spPr>
          </p:pic>
        </p:grpSp>
        <p:grpSp>
          <p:nvGrpSpPr>
            <p:cNvPr id="879" name="Google Shape;879;p78"/>
            <p:cNvGrpSpPr/>
            <p:nvPr/>
          </p:nvGrpSpPr>
          <p:grpSpPr>
            <a:xfrm>
              <a:off x="7627246" y="3872031"/>
              <a:ext cx="882300" cy="953440"/>
              <a:chOff x="3745825" y="4553421"/>
              <a:chExt cx="882300" cy="953440"/>
            </a:xfrm>
          </p:grpSpPr>
          <p:pic>
            <p:nvPicPr>
              <p:cNvPr id="880" name="Google Shape;880;p78"/>
              <p:cNvPicPr preferRelativeResize="0"/>
              <p:nvPr/>
            </p:nvPicPr>
            <p:blipFill>
              <a:blip r:embed="rId7">
                <a:alphaModFix/>
              </a:blip>
              <a:stretch>
                <a:fillRect/>
              </a:stretch>
            </p:blipFill>
            <p:spPr>
              <a:xfrm>
                <a:off x="3940144" y="4553421"/>
                <a:ext cx="493661" cy="636575"/>
              </a:xfrm>
              <a:prstGeom prst="rect">
                <a:avLst/>
              </a:prstGeom>
              <a:noFill/>
              <a:ln>
                <a:noFill/>
              </a:ln>
            </p:spPr>
          </p:pic>
          <p:sp>
            <p:nvSpPr>
              <p:cNvPr id="881" name="Google Shape;881;p78"/>
              <p:cNvSpPr txBox="1"/>
              <p:nvPr/>
            </p:nvSpPr>
            <p:spPr>
              <a:xfrm>
                <a:off x="3745825" y="5229660"/>
                <a:ext cx="882300" cy="277200"/>
              </a:xfrm>
              <a:prstGeom prst="rect">
                <a:avLst/>
              </a:prstGeom>
              <a:noFill/>
              <a:ln>
                <a:noFill/>
              </a:ln>
            </p:spPr>
            <p:txBody>
              <a:bodyPr anchorCtr="0" anchor="t" bIns="0" lIns="0" spcFirstLastPara="1" rIns="0" wrap="none" tIns="0">
                <a:spAutoFit/>
              </a:bodyPr>
              <a:lstStyle/>
              <a:p>
                <a:pPr indent="0" lvl="0" marL="0" rtl="0" algn="ctr">
                  <a:spcBef>
                    <a:spcPts val="0"/>
                  </a:spcBef>
                  <a:spcAft>
                    <a:spcPts val="1000"/>
                  </a:spcAft>
                  <a:buNone/>
                </a:pPr>
                <a:r>
                  <a:rPr lang="en-GB" sz="1300">
                    <a:solidFill>
                      <a:srgbClr val="000000"/>
                    </a:solidFill>
                    <a:latin typeface="Lexend"/>
                    <a:ea typeface="Lexend"/>
                    <a:cs typeface="Lexend"/>
                    <a:sym typeface="Lexend"/>
                  </a:rPr>
                  <a:t>Cali</a:t>
                </a:r>
                <a:endParaRPr sz="1800">
                  <a:latin typeface="Lexend"/>
                  <a:ea typeface="Lexend"/>
                  <a:cs typeface="Lexend"/>
                  <a:sym typeface="Lexend"/>
                </a:endParaRPr>
              </a:p>
            </p:txBody>
          </p:sp>
        </p:grpSp>
        <p:sp>
          <p:nvSpPr>
            <p:cNvPr id="882" name="Google Shape;882;p78"/>
            <p:cNvSpPr txBox="1"/>
            <p:nvPr/>
          </p:nvSpPr>
          <p:spPr>
            <a:xfrm>
              <a:off x="4659492" y="3170779"/>
              <a:ext cx="3112800" cy="463800"/>
            </a:xfrm>
            <a:prstGeom prst="rect">
              <a:avLst/>
            </a:prstGeom>
            <a:noFill/>
            <a:ln>
              <a:noFill/>
            </a:ln>
          </p:spPr>
          <p:txBody>
            <a:bodyPr anchorCtr="0" anchor="t" bIns="0" lIns="0" spcFirstLastPara="1" rIns="0" wrap="square" tIns="0">
              <a:noAutofit/>
            </a:bodyPr>
            <a:lstStyle/>
            <a:p>
              <a:pPr indent="0" lvl="0" marL="0" rtl="0" algn="l">
                <a:spcBef>
                  <a:spcPts val="0"/>
                </a:spcBef>
                <a:spcAft>
                  <a:spcPts val="1000"/>
                </a:spcAft>
                <a:buNone/>
              </a:pPr>
              <a:r>
                <a:rPr lang="en-GB" sz="1400">
                  <a:latin typeface="Lexend"/>
                  <a:ea typeface="Lexend"/>
                  <a:cs typeface="Lexend"/>
                  <a:sym typeface="Lexend"/>
                </a:rPr>
                <a:t>Waxaan la yaabanahay sida cimilada UK u isbeddeshay waqti ka dib!</a:t>
              </a:r>
              <a:endParaRPr sz="17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69"/>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7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pic>
        <p:nvPicPr>
          <p:cNvPr id="887" name="Google Shape;887;p79"/>
          <p:cNvPicPr preferRelativeResize="0"/>
          <p:nvPr/>
        </p:nvPicPr>
        <p:blipFill rotWithShape="1">
          <a:blip r:embed="rId3">
            <a:alphaModFix/>
          </a:blip>
          <a:srcRect b="-11433" l="0" r="0" t="0"/>
          <a:stretch/>
        </p:blipFill>
        <p:spPr>
          <a:xfrm>
            <a:off x="324000" y="1364217"/>
            <a:ext cx="4572001" cy="2673124"/>
          </a:xfrm>
          <a:prstGeom prst="rect">
            <a:avLst/>
          </a:prstGeom>
          <a:noFill/>
          <a:ln cap="flat" cmpd="sng" w="19050">
            <a:solidFill>
              <a:schemeClr val="dk1"/>
            </a:solidFill>
            <a:prstDash val="solid"/>
            <a:round/>
            <a:headEnd len="sm" w="sm" type="none"/>
            <a:tailEnd len="sm" w="sm" type="none"/>
          </a:ln>
        </p:spPr>
      </p:pic>
      <p:sp>
        <p:nvSpPr>
          <p:cNvPr id="888" name="Google Shape;888;p79"/>
          <p:cNvSpPr txBox="1"/>
          <p:nvPr/>
        </p:nvSpPr>
        <p:spPr>
          <a:xfrm>
            <a:off x="324000" y="613589"/>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Waxaan isbarbardhigi karnaa sida qayb ka mid ah cimiladu u isbeddesho waqti ka dib laba goobood oo kala duwan oo isku waddan ah.</a:t>
            </a:r>
            <a:endParaRPr sz="1800">
              <a:solidFill>
                <a:srgbClr val="000000"/>
              </a:solidFill>
              <a:latin typeface="Lexend"/>
              <a:ea typeface="Lexend"/>
              <a:cs typeface="Lexend"/>
              <a:sym typeface="Lexend"/>
            </a:endParaRPr>
          </a:p>
        </p:txBody>
      </p:sp>
      <p:sp>
        <p:nvSpPr>
          <p:cNvPr id="889" name="Google Shape;889;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Falanqaynta xogta cimilada deegaanka (Analysing local climate data)</a:t>
            </a:r>
            <a:endParaRPr/>
          </a:p>
        </p:txBody>
      </p:sp>
      <p:sp>
        <p:nvSpPr>
          <p:cNvPr id="890" name="Google Shape;890;p79"/>
          <p:cNvSpPr txBox="1"/>
          <p:nvPr/>
        </p:nvSpPr>
        <p:spPr>
          <a:xfrm>
            <a:off x="5099800" y="1364225"/>
            <a:ext cx="37203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Jaantusku wuxuu muujinayaa xogta Met Office ee celceliska tirada maalmaha qabowga hawada (air frost) bishii intii u dhaxaysay sanadihii 1941 iyo 2022 ee Nairn iyo Oxford.</a:t>
            </a:r>
            <a:endParaRPr sz="1800">
              <a:solidFill>
                <a:srgbClr val="000000"/>
              </a:solidFill>
              <a:latin typeface="Lexend"/>
              <a:ea typeface="Lexend"/>
              <a:cs typeface="Lexend"/>
              <a:sym typeface="Lexend"/>
            </a:endParaRPr>
          </a:p>
        </p:txBody>
      </p:sp>
      <p:grpSp>
        <p:nvGrpSpPr>
          <p:cNvPr id="891" name="Google Shape;891;p79"/>
          <p:cNvGrpSpPr/>
          <p:nvPr/>
        </p:nvGrpSpPr>
        <p:grpSpPr>
          <a:xfrm>
            <a:off x="324000" y="4049543"/>
            <a:ext cx="3491100" cy="738900"/>
            <a:chOff x="5413488" y="2887206"/>
            <a:chExt cx="3491100" cy="738900"/>
          </a:xfrm>
        </p:grpSpPr>
        <p:sp>
          <p:nvSpPr>
            <p:cNvPr id="892" name="Google Shape;892;p79"/>
            <p:cNvSpPr txBox="1"/>
            <p:nvPr/>
          </p:nvSpPr>
          <p:spPr>
            <a:xfrm>
              <a:off x="5413488" y="2887206"/>
              <a:ext cx="34911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latin typeface="Lexend"/>
                  <a:ea typeface="Lexend"/>
                  <a:cs typeface="Lexend"/>
                  <a:sym typeface="Lexend"/>
                </a:rPr>
                <a:t>Furaha (Key)</a:t>
              </a:r>
              <a:endParaRPr sz="1600">
                <a:latin typeface="Lexend"/>
                <a:ea typeface="Lexend"/>
                <a:cs typeface="Lexend"/>
                <a:sym typeface="Lexend"/>
              </a:endParaRPr>
            </a:p>
            <a:p>
              <a:pPr indent="0" lvl="0" marL="0" rtl="0" algn="l">
                <a:spcBef>
                  <a:spcPts val="0"/>
                </a:spcBef>
                <a:spcAft>
                  <a:spcPts val="0"/>
                </a:spcAft>
                <a:buNone/>
              </a:pPr>
              <a:r>
                <a:rPr lang="en-GB" sz="1300">
                  <a:latin typeface="Lexend"/>
                  <a:ea typeface="Lexend"/>
                  <a:cs typeface="Lexend"/>
                  <a:sym typeface="Lexend"/>
                </a:rPr>
                <a:t>Nairn (Scotland)</a:t>
              </a:r>
              <a:endParaRPr sz="1600">
                <a:latin typeface="Lexend"/>
                <a:ea typeface="Lexend"/>
                <a:cs typeface="Lexend"/>
                <a:sym typeface="Lexend"/>
              </a:endParaRPr>
            </a:p>
            <a:p>
              <a:pPr indent="0" lvl="0" marL="0" rtl="0" algn="l">
                <a:spcBef>
                  <a:spcPts val="0"/>
                </a:spcBef>
                <a:spcAft>
                  <a:spcPts val="0"/>
                </a:spcAft>
                <a:buNone/>
              </a:pPr>
              <a:r>
                <a:rPr lang="en-GB" sz="1300">
                  <a:solidFill>
                    <a:schemeClr val="dk1"/>
                  </a:solidFill>
                  <a:latin typeface="Lexend"/>
                  <a:ea typeface="Lexend"/>
                  <a:cs typeface="Lexend"/>
                  <a:sym typeface="Lexend"/>
                </a:rPr>
                <a:t>Oxford (South England)</a:t>
              </a:r>
              <a:endParaRPr sz="1600">
                <a:latin typeface="Lexend"/>
                <a:ea typeface="Lexend"/>
                <a:cs typeface="Lexend"/>
                <a:sym typeface="Lexend"/>
              </a:endParaRPr>
            </a:p>
          </p:txBody>
        </p:sp>
        <p:sp>
          <p:nvSpPr>
            <p:cNvPr id="893" name="Google Shape;893;p79"/>
            <p:cNvSpPr/>
            <p:nvPr/>
          </p:nvSpPr>
          <p:spPr>
            <a:xfrm>
              <a:off x="5517175" y="3173038"/>
              <a:ext cx="189000" cy="189000"/>
            </a:xfrm>
            <a:prstGeom prst="mathMultiply">
              <a:avLst>
                <a:gd fmla="val 15141" name="adj1"/>
              </a:avLst>
            </a:prstGeom>
            <a:solidFill>
              <a:srgbClr val="80808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sp>
          <p:nvSpPr>
            <p:cNvPr id="894" name="Google Shape;894;p79"/>
            <p:cNvSpPr/>
            <p:nvPr/>
          </p:nvSpPr>
          <p:spPr>
            <a:xfrm>
              <a:off x="5538775" y="3431075"/>
              <a:ext cx="145800" cy="145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grpSp>
      <p:sp>
        <p:nvSpPr>
          <p:cNvPr id="895" name="Google Shape;895;p79"/>
          <p:cNvSpPr txBox="1"/>
          <p:nvPr/>
        </p:nvSpPr>
        <p:spPr>
          <a:xfrm>
            <a:off x="324000" y="3790754"/>
            <a:ext cx="4572000" cy="246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jaantus muujinaya qabowga hawada (air frost) muddo ka dib</a:t>
            </a:r>
            <a:endParaRPr sz="16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9" name="Shape 899"/>
        <p:cNvGrpSpPr/>
        <p:nvPr/>
      </p:nvGrpSpPr>
      <p:grpSpPr>
        <a:xfrm>
          <a:off x="0" y="0"/>
          <a:ext cx="0" cy="0"/>
          <a:chOff x="0" y="0"/>
          <a:chExt cx="0" cy="0"/>
        </a:xfrm>
      </p:grpSpPr>
      <p:sp>
        <p:nvSpPr>
          <p:cNvPr id="900" name="Google Shape;900;p80"/>
          <p:cNvSpPr txBox="1"/>
          <p:nvPr/>
        </p:nvSpPr>
        <p:spPr>
          <a:xfrm>
            <a:off x="324000" y="613589"/>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Waxaan isbarbardhigi karnaa sida qayb ka mid ah cimiladu u isbeddeleyso waqti ka dib laba goobood oo kala duwan oo isku waddan ah.</a:t>
            </a:r>
            <a:endParaRPr sz="1800">
              <a:solidFill>
                <a:srgbClr val="000000"/>
              </a:solidFill>
              <a:latin typeface="Lexend"/>
              <a:ea typeface="Lexend"/>
              <a:cs typeface="Lexend"/>
              <a:sym typeface="Lexend"/>
            </a:endParaRPr>
          </a:p>
        </p:txBody>
      </p:sp>
      <p:sp>
        <p:nvSpPr>
          <p:cNvPr id="901" name="Google Shape;901;p80"/>
          <p:cNvSpPr txBox="1"/>
          <p:nvPr/>
        </p:nvSpPr>
        <p:spPr>
          <a:xfrm>
            <a:off x="5099800" y="1364225"/>
            <a:ext cx="3720300" cy="2216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Labadan xog (data points) waxay muujinayaan celceliska tirada maalmaha qabowga hawada (air frost) bishii 1947 ee Nairn iyo Oxford labadaba.</a:t>
            </a:r>
            <a:endParaRPr sz="1800">
              <a:latin typeface="Lexend"/>
              <a:ea typeface="Lexend"/>
              <a:cs typeface="Lexend"/>
              <a:sym typeface="Lexend"/>
            </a:endParaRPr>
          </a:p>
          <a:p>
            <a:pPr indent="0" lvl="0" marL="0" rtl="0" algn="l">
              <a:spcBef>
                <a:spcPts val="0"/>
              </a:spcBef>
              <a:spcAft>
                <a:spcPts val="0"/>
              </a:spcAft>
              <a:buNone/>
            </a:pPr>
            <a:r>
              <a:rPr>
                <a:latin typeface="Lexend"/>
              </a:rPr>
              <a:t/>
            </a:r>
            <a:endParaRPr sz="18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Nairn, celcelisku wuxuu ahaa in ka yar 6 maalmood, halka Oxford uu ahaa in ka yar 6 maalmood.</a:t>
            </a:r>
            <a:endParaRPr sz="1800">
              <a:solidFill>
                <a:srgbClr val="000000"/>
              </a:solidFill>
              <a:latin typeface="Lexend"/>
              <a:ea typeface="Lexend"/>
              <a:cs typeface="Lexend"/>
              <a:sym typeface="Lexend"/>
            </a:endParaRPr>
          </a:p>
        </p:txBody>
      </p:sp>
      <p:sp>
        <p:nvSpPr>
          <p:cNvPr id="902" name="Google Shape;902;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Falanqaynta xogta cimilada deegaanka (Analysing local climate data)</a:t>
            </a:r>
            <a:endParaRPr/>
          </a:p>
        </p:txBody>
      </p:sp>
      <p:pic>
        <p:nvPicPr>
          <p:cNvPr id="903" name="Google Shape;903;p80"/>
          <p:cNvPicPr preferRelativeResize="0"/>
          <p:nvPr/>
        </p:nvPicPr>
        <p:blipFill rotWithShape="1">
          <a:blip r:embed="rId3">
            <a:alphaModFix/>
          </a:blip>
          <a:srcRect b="-11433" l="0" r="0" t="0"/>
          <a:stretch/>
        </p:blipFill>
        <p:spPr>
          <a:xfrm>
            <a:off x="324000" y="1364217"/>
            <a:ext cx="4572001" cy="2673124"/>
          </a:xfrm>
          <a:prstGeom prst="rect">
            <a:avLst/>
          </a:prstGeom>
          <a:noFill/>
          <a:ln cap="flat" cmpd="sng" w="19050">
            <a:solidFill>
              <a:schemeClr val="dk1"/>
            </a:solidFill>
            <a:prstDash val="solid"/>
            <a:round/>
            <a:headEnd len="sm" w="sm" type="none"/>
            <a:tailEnd len="sm" w="sm" type="none"/>
          </a:ln>
        </p:spPr>
      </p:pic>
      <p:grpSp>
        <p:nvGrpSpPr>
          <p:cNvPr id="904" name="Google Shape;904;p80"/>
          <p:cNvGrpSpPr/>
          <p:nvPr/>
        </p:nvGrpSpPr>
        <p:grpSpPr>
          <a:xfrm>
            <a:off x="324000" y="4049543"/>
            <a:ext cx="3491100" cy="738900"/>
            <a:chOff x="5413488" y="2887206"/>
            <a:chExt cx="3491100" cy="738900"/>
          </a:xfrm>
        </p:grpSpPr>
        <p:sp>
          <p:nvSpPr>
            <p:cNvPr id="905" name="Google Shape;905;p80"/>
            <p:cNvSpPr txBox="1"/>
            <p:nvPr/>
          </p:nvSpPr>
          <p:spPr>
            <a:xfrm>
              <a:off x="5413488" y="2887206"/>
              <a:ext cx="34911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latin typeface="Lexend"/>
                  <a:ea typeface="Lexend"/>
                  <a:cs typeface="Lexend"/>
                  <a:sym typeface="Lexend"/>
                </a:rPr>
                <a:t>Furaha (Key)</a:t>
              </a:r>
              <a:endParaRPr sz="1600">
                <a:latin typeface="Lexend"/>
                <a:ea typeface="Lexend"/>
                <a:cs typeface="Lexend"/>
                <a:sym typeface="Lexend"/>
              </a:endParaRPr>
            </a:p>
            <a:p>
              <a:pPr indent="0" lvl="0" marL="0" rtl="0" algn="l">
                <a:spcBef>
                  <a:spcPts val="0"/>
                </a:spcBef>
                <a:spcAft>
                  <a:spcPts val="0"/>
                </a:spcAft>
                <a:buNone/>
              </a:pPr>
              <a:r>
                <a:rPr lang="en-GB" sz="1300">
                  <a:latin typeface="Lexend"/>
                  <a:ea typeface="Lexend"/>
                  <a:cs typeface="Lexend"/>
                  <a:sym typeface="Lexend"/>
                </a:rPr>
                <a:t>Nairn (Scotland)</a:t>
              </a:r>
              <a:endParaRPr sz="1600">
                <a:latin typeface="Lexend"/>
                <a:ea typeface="Lexend"/>
                <a:cs typeface="Lexend"/>
                <a:sym typeface="Lexend"/>
              </a:endParaRPr>
            </a:p>
            <a:p>
              <a:pPr indent="0" lvl="0" marL="0" rtl="0" algn="l">
                <a:spcBef>
                  <a:spcPts val="0"/>
                </a:spcBef>
                <a:spcAft>
                  <a:spcPts val="0"/>
                </a:spcAft>
                <a:buNone/>
              </a:pPr>
              <a:r>
                <a:rPr lang="en-GB" sz="1300">
                  <a:solidFill>
                    <a:schemeClr val="dk1"/>
                  </a:solidFill>
                  <a:latin typeface="Lexend"/>
                  <a:ea typeface="Lexend"/>
                  <a:cs typeface="Lexend"/>
                  <a:sym typeface="Lexend"/>
                </a:rPr>
                <a:t>Oxford (South England)</a:t>
              </a:r>
              <a:endParaRPr sz="1600">
                <a:latin typeface="Lexend"/>
                <a:ea typeface="Lexend"/>
                <a:cs typeface="Lexend"/>
                <a:sym typeface="Lexend"/>
              </a:endParaRPr>
            </a:p>
          </p:txBody>
        </p:sp>
        <p:sp>
          <p:nvSpPr>
            <p:cNvPr id="906" name="Google Shape;906;p80"/>
            <p:cNvSpPr/>
            <p:nvPr/>
          </p:nvSpPr>
          <p:spPr>
            <a:xfrm>
              <a:off x="5517175" y="3173038"/>
              <a:ext cx="189000" cy="189000"/>
            </a:xfrm>
            <a:prstGeom prst="mathMultiply">
              <a:avLst>
                <a:gd fmla="val 15141" name="adj1"/>
              </a:avLst>
            </a:prstGeom>
            <a:solidFill>
              <a:srgbClr val="80808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sp>
          <p:nvSpPr>
            <p:cNvPr id="907" name="Google Shape;907;p80"/>
            <p:cNvSpPr/>
            <p:nvPr/>
          </p:nvSpPr>
          <p:spPr>
            <a:xfrm>
              <a:off x="5538775" y="3431075"/>
              <a:ext cx="145800" cy="145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grpSp>
      <p:sp>
        <p:nvSpPr>
          <p:cNvPr id="908" name="Google Shape;908;p80"/>
          <p:cNvSpPr txBox="1"/>
          <p:nvPr/>
        </p:nvSpPr>
        <p:spPr>
          <a:xfrm>
            <a:off x="324000" y="3790754"/>
            <a:ext cx="4572000" cy="246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jaantus muujinaya qabowga hawada (air frost) muddo ka dib</a:t>
            </a:r>
            <a:endParaRPr sz="1600">
              <a:solidFill>
                <a:srgbClr val="000000"/>
              </a:solidFill>
              <a:latin typeface="Lexend"/>
              <a:ea typeface="Lexend"/>
              <a:cs typeface="Lexend"/>
              <a:sym typeface="Lexend"/>
            </a:endParaRPr>
          </a:p>
        </p:txBody>
      </p:sp>
      <p:sp>
        <p:nvSpPr>
          <p:cNvPr id="909" name="Google Shape;909;p80"/>
          <p:cNvSpPr/>
          <p:nvPr/>
        </p:nvSpPr>
        <p:spPr>
          <a:xfrm>
            <a:off x="1079769" y="1731475"/>
            <a:ext cx="177300" cy="370200"/>
          </a:xfrm>
          <a:prstGeom prst="rect">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3" name="Shape 913"/>
        <p:cNvGrpSpPr/>
        <p:nvPr/>
      </p:nvGrpSpPr>
      <p:grpSpPr>
        <a:xfrm>
          <a:off x="0" y="0"/>
          <a:ext cx="0" cy="0"/>
          <a:chOff x="0" y="0"/>
          <a:chExt cx="0" cy="0"/>
        </a:xfrm>
      </p:grpSpPr>
      <p:sp>
        <p:nvSpPr>
          <p:cNvPr id="914" name="Google Shape;914;p81"/>
          <p:cNvSpPr txBox="1"/>
          <p:nvPr/>
        </p:nvSpPr>
        <p:spPr>
          <a:xfrm>
            <a:off x="5099800" y="1364225"/>
            <a:ext cx="37203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Waxaan eegi karnaa khadadka isbeddelka (trendlines) ee labada goobood si ay nooga caawiyaan fahamka qaababka muddada-dheer iyo isbeddelada qaybtan cimilada.</a:t>
            </a:r>
            <a:endParaRPr sz="1800">
              <a:solidFill>
                <a:srgbClr val="000000"/>
              </a:solidFill>
              <a:latin typeface="Lexend"/>
              <a:ea typeface="Lexend"/>
              <a:cs typeface="Lexend"/>
              <a:sym typeface="Lexend"/>
            </a:endParaRPr>
          </a:p>
        </p:txBody>
      </p:sp>
      <p:sp>
        <p:nvSpPr>
          <p:cNvPr id="915" name="Google Shape;915;p81"/>
          <p:cNvSpPr txBox="1"/>
          <p:nvPr/>
        </p:nvSpPr>
        <p:spPr>
          <a:xfrm>
            <a:off x="324000" y="613589"/>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Waxaan isbarbardhigi karnaa sida qayb ka mid ah cimiladu u isbeddeleyso waqti ka dib laba goobood oo kala duwan oo isku waddan ah.</a:t>
            </a:r>
            <a:endParaRPr sz="1800">
              <a:solidFill>
                <a:srgbClr val="000000"/>
              </a:solidFill>
              <a:latin typeface="Lexend"/>
              <a:ea typeface="Lexend"/>
              <a:cs typeface="Lexend"/>
              <a:sym typeface="Lexend"/>
            </a:endParaRPr>
          </a:p>
        </p:txBody>
      </p:sp>
      <p:sp>
        <p:nvSpPr>
          <p:cNvPr id="916" name="Google Shape;916;p8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Falanqaynta xogta cimilada deegaanka (Analysing local climate data)</a:t>
            </a:r>
            <a:endParaRPr/>
          </a:p>
        </p:txBody>
      </p:sp>
      <p:pic>
        <p:nvPicPr>
          <p:cNvPr id="917" name="Google Shape;917;p81"/>
          <p:cNvPicPr preferRelativeResize="0"/>
          <p:nvPr/>
        </p:nvPicPr>
        <p:blipFill rotWithShape="1">
          <a:blip r:embed="rId3">
            <a:alphaModFix/>
          </a:blip>
          <a:srcRect b="-11433" l="0" r="0" t="0"/>
          <a:stretch/>
        </p:blipFill>
        <p:spPr>
          <a:xfrm>
            <a:off x="324000" y="1364217"/>
            <a:ext cx="4572001" cy="2673124"/>
          </a:xfrm>
          <a:prstGeom prst="rect">
            <a:avLst/>
          </a:prstGeom>
          <a:noFill/>
          <a:ln cap="flat" cmpd="sng" w="19050">
            <a:solidFill>
              <a:schemeClr val="dk1"/>
            </a:solidFill>
            <a:prstDash val="solid"/>
            <a:round/>
            <a:headEnd len="sm" w="sm" type="none"/>
            <a:tailEnd len="sm" w="sm" type="none"/>
          </a:ln>
        </p:spPr>
      </p:pic>
      <p:grpSp>
        <p:nvGrpSpPr>
          <p:cNvPr id="918" name="Google Shape;918;p81"/>
          <p:cNvGrpSpPr/>
          <p:nvPr/>
        </p:nvGrpSpPr>
        <p:grpSpPr>
          <a:xfrm>
            <a:off x="324000" y="4049543"/>
            <a:ext cx="3491100" cy="738900"/>
            <a:chOff x="5413488" y="2887206"/>
            <a:chExt cx="3491100" cy="738900"/>
          </a:xfrm>
        </p:grpSpPr>
        <p:sp>
          <p:nvSpPr>
            <p:cNvPr id="919" name="Google Shape;919;p81"/>
            <p:cNvSpPr txBox="1"/>
            <p:nvPr/>
          </p:nvSpPr>
          <p:spPr>
            <a:xfrm>
              <a:off x="5413488" y="2887206"/>
              <a:ext cx="34911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latin typeface="Lexend"/>
                  <a:ea typeface="Lexend"/>
                  <a:cs typeface="Lexend"/>
                  <a:sym typeface="Lexend"/>
                </a:rPr>
                <a:t>Furaha (Key)</a:t>
              </a:r>
              <a:endParaRPr sz="1600">
                <a:latin typeface="Lexend"/>
                <a:ea typeface="Lexend"/>
                <a:cs typeface="Lexend"/>
                <a:sym typeface="Lexend"/>
              </a:endParaRPr>
            </a:p>
            <a:p>
              <a:pPr indent="0" lvl="0" marL="0" rtl="0" algn="l">
                <a:spcBef>
                  <a:spcPts val="0"/>
                </a:spcBef>
                <a:spcAft>
                  <a:spcPts val="0"/>
                </a:spcAft>
                <a:buNone/>
              </a:pPr>
              <a:r>
                <a:rPr lang="en-GB" sz="1300">
                  <a:latin typeface="Lexend"/>
                  <a:ea typeface="Lexend"/>
                  <a:cs typeface="Lexend"/>
                  <a:sym typeface="Lexend"/>
                </a:rPr>
                <a:t>Nairn (Scotland)</a:t>
              </a:r>
              <a:endParaRPr sz="1600">
                <a:latin typeface="Lexend"/>
                <a:ea typeface="Lexend"/>
                <a:cs typeface="Lexend"/>
                <a:sym typeface="Lexend"/>
              </a:endParaRPr>
            </a:p>
            <a:p>
              <a:pPr indent="0" lvl="0" marL="0" rtl="0" algn="l">
                <a:spcBef>
                  <a:spcPts val="0"/>
                </a:spcBef>
                <a:spcAft>
                  <a:spcPts val="0"/>
                </a:spcAft>
                <a:buNone/>
              </a:pPr>
              <a:r>
                <a:rPr lang="en-GB" sz="1300">
                  <a:solidFill>
                    <a:schemeClr val="dk1"/>
                  </a:solidFill>
                  <a:latin typeface="Lexend"/>
                  <a:ea typeface="Lexend"/>
                  <a:cs typeface="Lexend"/>
                  <a:sym typeface="Lexend"/>
                </a:rPr>
                <a:t>Oxford (South England)</a:t>
              </a:r>
              <a:endParaRPr sz="1600">
                <a:latin typeface="Lexend"/>
                <a:ea typeface="Lexend"/>
                <a:cs typeface="Lexend"/>
                <a:sym typeface="Lexend"/>
              </a:endParaRPr>
            </a:p>
          </p:txBody>
        </p:sp>
        <p:sp>
          <p:nvSpPr>
            <p:cNvPr id="920" name="Google Shape;920;p81"/>
            <p:cNvSpPr/>
            <p:nvPr/>
          </p:nvSpPr>
          <p:spPr>
            <a:xfrm>
              <a:off x="5517175" y="3173038"/>
              <a:ext cx="189000" cy="189000"/>
            </a:xfrm>
            <a:prstGeom prst="mathMultiply">
              <a:avLst>
                <a:gd fmla="val 15141" name="adj1"/>
              </a:avLst>
            </a:prstGeom>
            <a:solidFill>
              <a:srgbClr val="80808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sp>
          <p:nvSpPr>
            <p:cNvPr id="921" name="Google Shape;921;p81"/>
            <p:cNvSpPr/>
            <p:nvPr/>
          </p:nvSpPr>
          <p:spPr>
            <a:xfrm>
              <a:off x="5538775" y="3431075"/>
              <a:ext cx="145800" cy="145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grpSp>
      <p:sp>
        <p:nvSpPr>
          <p:cNvPr id="922" name="Google Shape;922;p81"/>
          <p:cNvSpPr txBox="1"/>
          <p:nvPr/>
        </p:nvSpPr>
        <p:spPr>
          <a:xfrm>
            <a:off x="324000" y="3790754"/>
            <a:ext cx="4572000" cy="246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jaantus muujinaya qabowga hawada (air frost) muddo ka dib</a:t>
            </a:r>
            <a:endParaRPr sz="1600">
              <a:solidFill>
                <a:srgbClr val="000000"/>
              </a:solidFill>
              <a:latin typeface="Lexend"/>
              <a:ea typeface="Lexend"/>
              <a:cs typeface="Lexend"/>
              <a:sym typeface="Lexen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6" name="Shape 926"/>
        <p:cNvGrpSpPr/>
        <p:nvPr/>
      </p:nvGrpSpPr>
      <p:grpSpPr>
        <a:xfrm>
          <a:off x="0" y="0"/>
          <a:ext cx="0" cy="0"/>
          <a:chOff x="0" y="0"/>
          <a:chExt cx="0" cy="0"/>
        </a:xfrm>
      </p:grpSpPr>
      <p:sp>
        <p:nvSpPr>
          <p:cNvPr id="927" name="Google Shape;927;p82"/>
          <p:cNvSpPr txBox="1"/>
          <p:nvPr/>
        </p:nvSpPr>
        <p:spPr>
          <a:xfrm>
            <a:off x="5099800" y="3158100"/>
            <a:ext cx="37203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In kasta oo isbeddelkani (trend) inta badan run yahay, waxaa jiri kara sannado ka baxsan isbeddelka (break the trend).</a:t>
            </a:r>
            <a:endParaRPr sz="1800">
              <a:solidFill>
                <a:srgbClr val="000000"/>
              </a:solidFill>
              <a:latin typeface="Lexend"/>
              <a:ea typeface="Lexend"/>
              <a:cs typeface="Lexend"/>
              <a:sym typeface="Lexend"/>
            </a:endParaRPr>
          </a:p>
        </p:txBody>
      </p:sp>
      <p:sp>
        <p:nvSpPr>
          <p:cNvPr id="928" name="Google Shape;928;p82"/>
          <p:cNvSpPr txBox="1"/>
          <p:nvPr/>
        </p:nvSpPr>
        <p:spPr>
          <a:xfrm>
            <a:off x="324000" y="613589"/>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Waxaan isbarbardhigi karnaa sida qayb ka mid ah cimiladu u isbeddesho waqti ka dib meelo kala duwan oo isku waddan ah.</a:t>
            </a:r>
            <a:endParaRPr sz="1800">
              <a:solidFill>
                <a:srgbClr val="000000"/>
              </a:solidFill>
              <a:latin typeface="Lexend"/>
              <a:ea typeface="Lexend"/>
              <a:cs typeface="Lexend"/>
              <a:sym typeface="Lexend"/>
            </a:endParaRPr>
          </a:p>
        </p:txBody>
      </p:sp>
      <p:sp>
        <p:nvSpPr>
          <p:cNvPr id="929" name="Google Shape;929;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Falanqaynta xogta cimilada deegaanka</a:t>
            </a:r>
            <a:endParaRPr/>
          </a:p>
        </p:txBody>
      </p:sp>
      <p:pic>
        <p:nvPicPr>
          <p:cNvPr id="930" name="Google Shape;930;p82"/>
          <p:cNvPicPr preferRelativeResize="0"/>
          <p:nvPr/>
        </p:nvPicPr>
        <p:blipFill rotWithShape="1">
          <a:blip r:embed="rId3">
            <a:alphaModFix/>
          </a:blip>
          <a:srcRect b="-11433" l="0" r="0" t="0"/>
          <a:stretch/>
        </p:blipFill>
        <p:spPr>
          <a:xfrm>
            <a:off x="324000" y="1364217"/>
            <a:ext cx="4572001" cy="2673124"/>
          </a:xfrm>
          <a:prstGeom prst="rect">
            <a:avLst/>
          </a:prstGeom>
          <a:noFill/>
          <a:ln cap="flat" cmpd="sng" w="19050">
            <a:solidFill>
              <a:schemeClr val="dk1"/>
            </a:solidFill>
            <a:prstDash val="solid"/>
            <a:round/>
            <a:headEnd len="sm" w="sm" type="none"/>
            <a:tailEnd len="sm" w="sm" type="none"/>
          </a:ln>
        </p:spPr>
      </p:pic>
      <p:sp>
        <p:nvSpPr>
          <p:cNvPr id="931" name="Google Shape;931;p82"/>
          <p:cNvSpPr txBox="1"/>
          <p:nvPr/>
        </p:nvSpPr>
        <p:spPr>
          <a:xfrm>
            <a:off x="5099800" y="1254550"/>
            <a:ext cx="37203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Khadka isbeddelka (trendline) ee Nairn wuu ka sarreeyaa Oxford.</a:t>
            </a:r>
            <a:endParaRPr sz="18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Sidaas darteed, qaabka guud waa waxaan filaynaa inaan aragno maalmo badan bishiiba oo dhaxan hawo ah (air frost) Nairn marka loo eego Oxford.</a:t>
            </a:r>
            <a:r>
              <a:rPr lang="en-GB" sz="1400">
                <a:solidFill>
                  <a:schemeClr val="accent4"/>
                </a:solidFill>
                <a:latin typeface="Lexend"/>
                <a:ea typeface="Lexend"/>
                <a:cs typeface="Lexend"/>
                <a:sym typeface="Lexend"/>
              </a:rPr>
              <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932" name="Google Shape;932;p82"/>
          <p:cNvGrpSpPr/>
          <p:nvPr/>
        </p:nvGrpSpPr>
        <p:grpSpPr>
          <a:xfrm>
            <a:off x="324000" y="4049543"/>
            <a:ext cx="3491100" cy="738900"/>
            <a:chOff x="5413488" y="2887206"/>
            <a:chExt cx="3491100" cy="738900"/>
          </a:xfrm>
        </p:grpSpPr>
        <p:sp>
          <p:nvSpPr>
            <p:cNvPr id="933" name="Google Shape;933;p82"/>
            <p:cNvSpPr txBox="1"/>
            <p:nvPr/>
          </p:nvSpPr>
          <p:spPr>
            <a:xfrm>
              <a:off x="5413488" y="2887206"/>
              <a:ext cx="34911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400">
                  <a:latin typeface="Lexend"/>
                  <a:ea typeface="Lexend"/>
                  <a:cs typeface="Lexend"/>
                  <a:sym typeface="Lexend"/>
                </a:rPr>
                <a:t>Fure (Key)</a:t>
              </a:r>
              <a:endParaRPr sz="16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Nairn (Scotland)</a:t>
              </a:r>
              <a:endParaRPr sz="1600">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Oxford (South England)</a:t>
              </a:r>
              <a:endParaRPr sz="1600">
                <a:latin typeface="Lexend"/>
                <a:ea typeface="Lexend"/>
                <a:cs typeface="Lexend"/>
                <a:sym typeface="Lexend"/>
              </a:endParaRPr>
            </a:p>
          </p:txBody>
        </p:sp>
        <p:sp>
          <p:nvSpPr>
            <p:cNvPr id="934" name="Google Shape;934;p82"/>
            <p:cNvSpPr/>
            <p:nvPr/>
          </p:nvSpPr>
          <p:spPr>
            <a:xfrm>
              <a:off x="5517175" y="3173038"/>
              <a:ext cx="189000" cy="189000"/>
            </a:xfrm>
            <a:prstGeom prst="mathMultiply">
              <a:avLst>
                <a:gd fmla="val 15141" name="adj1"/>
              </a:avLst>
            </a:prstGeom>
            <a:solidFill>
              <a:srgbClr val="80808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sp>
          <p:nvSpPr>
            <p:cNvPr id="935" name="Google Shape;935;p82"/>
            <p:cNvSpPr/>
            <p:nvPr/>
          </p:nvSpPr>
          <p:spPr>
            <a:xfrm>
              <a:off x="5538775" y="3431075"/>
              <a:ext cx="145800" cy="145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grpSp>
      <p:sp>
        <p:nvSpPr>
          <p:cNvPr id="936" name="Google Shape;936;p82"/>
          <p:cNvSpPr txBox="1"/>
          <p:nvPr/>
        </p:nvSpPr>
        <p:spPr>
          <a:xfrm>
            <a:off x="324000" y="3790754"/>
            <a:ext cx="4572000" cy="246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jaantus muujinaya dhaxan hawo (air frost) waqti ka dib</a:t>
            </a:r>
            <a:endParaRPr sz="1600">
              <a:solidFill>
                <a:srgbClr val="000000"/>
              </a:solidFill>
              <a:latin typeface="Lexend"/>
              <a:ea typeface="Lexend"/>
              <a:cs typeface="Lexend"/>
              <a:sym typeface="Lexend"/>
            </a:endParaRPr>
          </a:p>
        </p:txBody>
      </p:sp>
      <p:sp>
        <p:nvSpPr>
          <p:cNvPr id="937" name="Google Shape;937;p82"/>
          <p:cNvSpPr/>
          <p:nvPr/>
        </p:nvSpPr>
        <p:spPr>
          <a:xfrm>
            <a:off x="1488414" y="2050364"/>
            <a:ext cx="117300" cy="188700"/>
          </a:xfrm>
          <a:prstGeom prst="rect">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38" name="Google Shape;938;p82"/>
          <p:cNvSpPr txBox="1"/>
          <p:nvPr/>
        </p:nvSpPr>
        <p:spPr>
          <a:xfrm>
            <a:off x="5099800" y="3986962"/>
            <a:ext cx="37203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Tusaale ahaan, 1955 markii Oxford lahaa celcelis ahaan wax yar ka sarreeya Nairn.</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2" name="Shape 942"/>
        <p:cNvGrpSpPr/>
        <p:nvPr/>
      </p:nvGrpSpPr>
      <p:grpSpPr>
        <a:xfrm>
          <a:off x="0" y="0"/>
          <a:ext cx="0" cy="0"/>
          <a:chOff x="0" y="0"/>
          <a:chExt cx="0" cy="0"/>
        </a:xfrm>
      </p:grpSpPr>
      <p:sp>
        <p:nvSpPr>
          <p:cNvPr id="943" name="Google Shape;943;p83"/>
          <p:cNvSpPr txBox="1"/>
          <p:nvPr/>
        </p:nvSpPr>
        <p:spPr>
          <a:xfrm>
            <a:off x="5099800" y="2364975"/>
            <a:ext cx="3720300" cy="1939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Khadka isbeddelka (trendline) ee Nairn wuxuu leeyahay jiiro (gradient) aad u yar oo taban.</a:t>
            </a:r>
            <a:endParaRPr sz="1800">
              <a:latin typeface="Lexend"/>
              <a:ea typeface="Lexend"/>
              <a:cs typeface="Lexend"/>
              <a:sym typeface="Lexend"/>
            </a:endParaRPr>
          </a:p>
          <a:p>
            <a:pPr indent="0" lvl="0" marL="0" rtl="0" algn="l">
              <a:spcBef>
                <a:spcPts val="0"/>
              </a:spcBef>
              <a:spcAft>
                <a:spcPts val="0"/>
              </a:spcAft>
              <a:buNone/>
            </a:pPr>
            <a:r>
              <a:rPr>
                <a:latin typeface="Lexend"/>
              </a:rPr>
              <a:t/>
            </a:r>
            <a:endParaRPr sz="1800">
              <a:latin typeface="Lexend"/>
              <a:ea typeface="Lexend"/>
              <a:cs typeface="Lexend"/>
              <a:sym typeface="Lexend"/>
            </a:endParaRPr>
          </a:p>
          <a:p>
            <a:pPr indent="0" lvl="0" marL="0" rtl="0" algn="l">
              <a:spcBef>
                <a:spcPts val="0"/>
              </a:spcBef>
              <a:spcAft>
                <a:spcPts val="0"/>
              </a:spcAft>
              <a:buNone/>
            </a:pPr>
            <a:r>
              <a:rPr lang="en-GB" sz="1100">
                <a:latin typeface="Lexend"/>
                <a:ea typeface="Lexend"/>
                <a:cs typeface="Lexend"/>
                <a:sym typeface="Lexend"/>
              </a:rPr>
              <a:t>Tani waxay ka dhigan tahay isbeddelka muddada dheer ee celceliska tirada maalmaha dhaxan hawo (air frost) bishiiba waa:</a:t>
            </a:r>
            <a:endParaRPr sz="1800">
              <a:latin typeface="Lexend"/>
              <a:ea typeface="Lexend"/>
              <a:cs typeface="Lexend"/>
              <a:sym typeface="Lexend"/>
            </a:endParaRPr>
          </a:p>
          <a:p>
            <a:pPr indent="0" lvl="0" marL="0" rtl="0" algn="l">
              <a:spcBef>
                <a:spcPts val="0"/>
              </a:spcBef>
              <a:spcAft>
                <a:spcPts val="0"/>
              </a:spcAft>
              <a:buNone/>
            </a:pPr>
            <a:r>
              <a:rPr lang="en-GB" sz="1100">
                <a:latin typeface="Lexend"/>
                <a:ea typeface="Lexend"/>
                <a:cs typeface="Lexend"/>
                <a:sym typeface="Lexend"/>
              </a:rPr>
              <a:t>hoos u dhacaya... laakiin aan badnayn.</a:t>
            </a:r>
            <a:endParaRPr sz="1800">
              <a:latin typeface="Lexend"/>
              <a:ea typeface="Lexend"/>
              <a:cs typeface="Lexend"/>
              <a:sym typeface="Lexend"/>
            </a:endParaRPr>
          </a:p>
        </p:txBody>
      </p:sp>
      <p:sp>
        <p:nvSpPr>
          <p:cNvPr id="944" name="Google Shape;944;p83"/>
          <p:cNvSpPr txBox="1"/>
          <p:nvPr/>
        </p:nvSpPr>
        <p:spPr>
          <a:xfrm>
            <a:off x="324000" y="613589"/>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Waxaan isbarbardhigi karnaa sida qayb ka mid ah cimiladu u isbeddesho waqti ka dib meelo kala duwan oo isku waddan ah.</a:t>
            </a:r>
            <a:endParaRPr sz="1800">
              <a:solidFill>
                <a:srgbClr val="000000"/>
              </a:solidFill>
              <a:latin typeface="Lexend"/>
              <a:ea typeface="Lexend"/>
              <a:cs typeface="Lexend"/>
              <a:sym typeface="Lexend"/>
            </a:endParaRPr>
          </a:p>
        </p:txBody>
      </p:sp>
      <p:sp>
        <p:nvSpPr>
          <p:cNvPr id="945" name="Google Shape;945;p8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Falanqaynta xogta cimilada deegaanka</a:t>
            </a:r>
            <a:endParaRPr/>
          </a:p>
        </p:txBody>
      </p:sp>
      <p:pic>
        <p:nvPicPr>
          <p:cNvPr id="946" name="Google Shape;946;p83"/>
          <p:cNvPicPr preferRelativeResize="0"/>
          <p:nvPr/>
        </p:nvPicPr>
        <p:blipFill rotWithShape="1">
          <a:blip r:embed="rId3">
            <a:alphaModFix/>
          </a:blip>
          <a:srcRect b="-11433" l="0" r="0" t="0"/>
          <a:stretch/>
        </p:blipFill>
        <p:spPr>
          <a:xfrm>
            <a:off x="324000" y="1364217"/>
            <a:ext cx="4572001" cy="2673124"/>
          </a:xfrm>
          <a:prstGeom prst="rect">
            <a:avLst/>
          </a:prstGeom>
          <a:noFill/>
          <a:ln cap="flat" cmpd="sng" w="19050">
            <a:solidFill>
              <a:schemeClr val="dk1"/>
            </a:solidFill>
            <a:prstDash val="solid"/>
            <a:round/>
            <a:headEnd len="sm" w="sm" type="none"/>
            <a:tailEnd len="sm" w="sm" type="none"/>
          </a:ln>
        </p:spPr>
      </p:pic>
      <p:sp>
        <p:nvSpPr>
          <p:cNvPr id="947" name="Google Shape;947;p83"/>
          <p:cNvSpPr txBox="1"/>
          <p:nvPr/>
        </p:nvSpPr>
        <p:spPr>
          <a:xfrm>
            <a:off x="5099800" y="1254550"/>
            <a:ext cx="37203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Jiirada (gradient) khadka isbeddelka (trendline) waxay muujinaysaa sida degdegga ah uu isbeddelku u dhacayo.</a:t>
            </a:r>
            <a:endParaRPr sz="1800">
              <a:solidFill>
                <a:srgbClr val="000000"/>
              </a:solidFill>
              <a:latin typeface="Lexend"/>
              <a:ea typeface="Lexend"/>
              <a:cs typeface="Lexend"/>
              <a:sym typeface="Lexend"/>
            </a:endParaRPr>
          </a:p>
        </p:txBody>
      </p:sp>
      <p:grpSp>
        <p:nvGrpSpPr>
          <p:cNvPr id="948" name="Google Shape;948;p83"/>
          <p:cNvGrpSpPr/>
          <p:nvPr/>
        </p:nvGrpSpPr>
        <p:grpSpPr>
          <a:xfrm>
            <a:off x="324000" y="4049543"/>
            <a:ext cx="3491100" cy="738900"/>
            <a:chOff x="5413488" y="2887206"/>
            <a:chExt cx="3491100" cy="738900"/>
          </a:xfrm>
        </p:grpSpPr>
        <p:sp>
          <p:nvSpPr>
            <p:cNvPr id="949" name="Google Shape;949;p83"/>
            <p:cNvSpPr txBox="1"/>
            <p:nvPr/>
          </p:nvSpPr>
          <p:spPr>
            <a:xfrm>
              <a:off x="5413488" y="2887206"/>
              <a:ext cx="34911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400">
                  <a:latin typeface="Lexend"/>
                  <a:ea typeface="Lexend"/>
                  <a:cs typeface="Lexend"/>
                  <a:sym typeface="Lexend"/>
                </a:rPr>
                <a:t>Fure (Key)</a:t>
              </a:r>
              <a:endParaRPr sz="16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Nairn (Scotland)</a:t>
              </a:r>
              <a:endParaRPr sz="1600">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Oxford (South England)</a:t>
              </a:r>
              <a:endParaRPr sz="1600">
                <a:latin typeface="Lexend"/>
                <a:ea typeface="Lexend"/>
                <a:cs typeface="Lexend"/>
                <a:sym typeface="Lexend"/>
              </a:endParaRPr>
            </a:p>
          </p:txBody>
        </p:sp>
        <p:sp>
          <p:nvSpPr>
            <p:cNvPr id="950" name="Google Shape;950;p83"/>
            <p:cNvSpPr/>
            <p:nvPr/>
          </p:nvSpPr>
          <p:spPr>
            <a:xfrm>
              <a:off x="5517175" y="3173038"/>
              <a:ext cx="189000" cy="189000"/>
            </a:xfrm>
            <a:prstGeom prst="mathMultiply">
              <a:avLst>
                <a:gd fmla="val 15141" name="adj1"/>
              </a:avLst>
            </a:prstGeom>
            <a:solidFill>
              <a:srgbClr val="80808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sp>
          <p:nvSpPr>
            <p:cNvPr id="951" name="Google Shape;951;p83"/>
            <p:cNvSpPr/>
            <p:nvPr/>
          </p:nvSpPr>
          <p:spPr>
            <a:xfrm>
              <a:off x="5538775" y="3431075"/>
              <a:ext cx="145800" cy="145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grpSp>
      <p:sp>
        <p:nvSpPr>
          <p:cNvPr id="952" name="Google Shape;952;p83"/>
          <p:cNvSpPr txBox="1"/>
          <p:nvPr/>
        </p:nvSpPr>
        <p:spPr>
          <a:xfrm>
            <a:off x="324000" y="3790754"/>
            <a:ext cx="4572000" cy="246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jaantus muujinaya dhaxan hawo (air frost) waqti ka dib</a:t>
            </a:r>
            <a:endParaRPr sz="1600">
              <a:solidFill>
                <a:srgbClr val="000000"/>
              </a:solidFill>
              <a:latin typeface="Lexend"/>
              <a:ea typeface="Lexend"/>
              <a:cs typeface="Lexend"/>
              <a:sym typeface="Lexend"/>
            </a:endParaRPr>
          </a:p>
        </p:txBody>
      </p:sp>
      <p:cxnSp>
        <p:nvCxnSpPr>
          <p:cNvPr id="953" name="Google Shape;953;p83"/>
          <p:cNvCxnSpPr/>
          <p:nvPr/>
        </p:nvCxnSpPr>
        <p:spPr>
          <a:xfrm>
            <a:off x="871100" y="2321825"/>
            <a:ext cx="3892800" cy="111600"/>
          </a:xfrm>
          <a:prstGeom prst="straightConnector1">
            <a:avLst/>
          </a:prstGeom>
          <a:noFill/>
          <a:ln cap="flat" cmpd="sng" w="38100">
            <a:solidFill>
              <a:schemeClr val="accent4"/>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3">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7" name="Shape 957"/>
        <p:cNvGrpSpPr/>
        <p:nvPr/>
      </p:nvGrpSpPr>
      <p:grpSpPr>
        <a:xfrm>
          <a:off x="0" y="0"/>
          <a:ext cx="0" cy="0"/>
          <a:chOff x="0" y="0"/>
          <a:chExt cx="0" cy="0"/>
        </a:xfrm>
      </p:grpSpPr>
      <p:sp>
        <p:nvSpPr>
          <p:cNvPr id="958" name="Google Shape;958;p84"/>
          <p:cNvSpPr txBox="1"/>
          <p:nvPr/>
        </p:nvSpPr>
        <p:spPr>
          <a:xfrm>
            <a:off x="5099800" y="1364225"/>
            <a:ext cx="3720300" cy="2216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Khadka isbeddelka (trendline) ee Oxford sidoo kale wuxuu leeyahay jiiro (gradient) taban.</a:t>
            </a:r>
            <a:endParaRPr sz="1800">
              <a:latin typeface="Lexend"/>
              <a:ea typeface="Lexend"/>
              <a:cs typeface="Lexend"/>
              <a:sym typeface="Lexend"/>
            </a:endParaRPr>
          </a:p>
          <a:p>
            <a:pPr indent="0" lvl="0" marL="0" rtl="0" algn="l">
              <a:spcBef>
                <a:spcPts val="0"/>
              </a:spcBef>
              <a:spcAft>
                <a:spcPts val="0"/>
              </a:spcAft>
              <a:buNone/>
            </a:pPr>
            <a:r>
              <a:rPr>
                <a:latin typeface="Lexend"/>
              </a:rPr>
              <a:t/>
            </a:r>
            <a:endParaRPr sz="1800">
              <a:latin typeface="Lexend"/>
              <a:ea typeface="Lexend"/>
              <a:cs typeface="Lexend"/>
              <a:sym typeface="Lexend"/>
            </a:endParaRPr>
          </a:p>
          <a:p>
            <a:pPr indent="0" lvl="0" marL="0" rtl="0" algn="l">
              <a:spcBef>
                <a:spcPts val="0"/>
              </a:spcBef>
              <a:spcAft>
                <a:spcPts val="0"/>
              </a:spcAft>
              <a:buNone/>
            </a:pPr>
            <a:r>
              <a:rPr lang="en-GB" sz="1100">
                <a:latin typeface="Lexend"/>
                <a:ea typeface="Lexend"/>
                <a:cs typeface="Lexend"/>
                <a:sym typeface="Lexend"/>
              </a:rPr>
              <a:t>Hase yeeshe, jiiradan (gradient) waa mid ka sii dheer, taasoo la macno ah in celceliska tirada maalmaha dhaxan hawo (air frost) bishiiba ee Oxford uu hoos u dhacayo si ka degdeg badan Nairn.</a:t>
            </a:r>
            <a:r>
              <a:rPr lang="en-GB" sz="1100">
                <a:solidFill>
                  <a:srgbClr val="4F7BE8"/>
                </a:solidFill>
                <a:latin typeface="Lexend"/>
                <a:ea typeface="Lexend"/>
                <a:cs typeface="Lexend"/>
                <a:sym typeface="Lexend"/>
              </a:rPr>
              <a:t/>
            </a:r>
            <a:r>
              <a:rPr lang="en-GB" sz="1100">
                <a:solidFill>
                  <a:schemeClr val="accent4"/>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959" name="Google Shape;959;p84"/>
          <p:cNvSpPr txBox="1"/>
          <p:nvPr/>
        </p:nvSpPr>
        <p:spPr>
          <a:xfrm>
            <a:off x="324000" y="613589"/>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Waxaan isbarbardhigi karnaa sida qayb ka mid ah cimiladu u isbeddesho waqti ka dib meelo kala duwan oo isku waddan ah.</a:t>
            </a:r>
            <a:endParaRPr sz="1800">
              <a:solidFill>
                <a:srgbClr val="000000"/>
              </a:solidFill>
              <a:latin typeface="Lexend"/>
              <a:ea typeface="Lexend"/>
              <a:cs typeface="Lexend"/>
              <a:sym typeface="Lexend"/>
            </a:endParaRPr>
          </a:p>
        </p:txBody>
      </p:sp>
      <p:sp>
        <p:nvSpPr>
          <p:cNvPr id="960" name="Google Shape;960;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Falanqaynta xogta cimilada maxalliga ah</a:t>
            </a:r>
            <a:endParaRPr/>
          </a:p>
        </p:txBody>
      </p:sp>
      <p:pic>
        <p:nvPicPr>
          <p:cNvPr id="961" name="Google Shape;961;p84"/>
          <p:cNvPicPr preferRelativeResize="0"/>
          <p:nvPr/>
        </p:nvPicPr>
        <p:blipFill rotWithShape="1">
          <a:blip r:embed="rId3">
            <a:alphaModFix/>
          </a:blip>
          <a:srcRect b="-11433" l="0" r="0" t="0"/>
          <a:stretch/>
        </p:blipFill>
        <p:spPr>
          <a:xfrm>
            <a:off x="324000" y="1364217"/>
            <a:ext cx="4572001" cy="2673124"/>
          </a:xfrm>
          <a:prstGeom prst="rect">
            <a:avLst/>
          </a:prstGeom>
          <a:noFill/>
          <a:ln cap="flat" cmpd="sng" w="19050">
            <a:solidFill>
              <a:schemeClr val="dk1"/>
            </a:solidFill>
            <a:prstDash val="solid"/>
            <a:round/>
            <a:headEnd len="sm" w="sm" type="none"/>
            <a:tailEnd len="sm" w="sm" type="none"/>
          </a:ln>
        </p:spPr>
      </p:pic>
      <p:grpSp>
        <p:nvGrpSpPr>
          <p:cNvPr id="962" name="Google Shape;962;p84"/>
          <p:cNvGrpSpPr/>
          <p:nvPr/>
        </p:nvGrpSpPr>
        <p:grpSpPr>
          <a:xfrm>
            <a:off x="324000" y="4049543"/>
            <a:ext cx="3491100" cy="738900"/>
            <a:chOff x="5413488" y="2887206"/>
            <a:chExt cx="3491100" cy="738900"/>
          </a:xfrm>
        </p:grpSpPr>
        <p:sp>
          <p:nvSpPr>
            <p:cNvPr id="963" name="Google Shape;963;p84"/>
            <p:cNvSpPr txBox="1"/>
            <p:nvPr/>
          </p:nvSpPr>
          <p:spPr>
            <a:xfrm>
              <a:off x="5413488" y="2887206"/>
              <a:ext cx="34911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latin typeface="Lexend"/>
                  <a:ea typeface="Lexend"/>
                  <a:cs typeface="Lexend"/>
                  <a:sym typeface="Lexend"/>
                </a:rPr>
                <a:t>Furaha (Key)</a:t>
              </a:r>
              <a:endParaRPr sz="1600">
                <a:latin typeface="Lexend"/>
                <a:ea typeface="Lexend"/>
                <a:cs typeface="Lexend"/>
                <a:sym typeface="Lexend"/>
              </a:endParaRPr>
            </a:p>
            <a:p>
              <a:pPr indent="0" lvl="0" marL="0" rtl="0" algn="l">
                <a:spcBef>
                  <a:spcPts val="0"/>
                </a:spcBef>
                <a:spcAft>
                  <a:spcPts val="0"/>
                </a:spcAft>
                <a:buNone/>
              </a:pPr>
              <a:r>
                <a:rPr lang="en-GB" sz="1300">
                  <a:latin typeface="Lexend"/>
                  <a:ea typeface="Lexend"/>
                  <a:cs typeface="Lexend"/>
                  <a:sym typeface="Lexend"/>
                </a:rPr>
                <a:t>Nairn (Scotland)</a:t>
              </a:r>
              <a:endParaRPr sz="1600">
                <a:latin typeface="Lexend"/>
                <a:ea typeface="Lexend"/>
                <a:cs typeface="Lexend"/>
                <a:sym typeface="Lexend"/>
              </a:endParaRPr>
            </a:p>
            <a:p>
              <a:pPr indent="0" lvl="0" marL="0" rtl="0" algn="l">
                <a:spcBef>
                  <a:spcPts val="0"/>
                </a:spcBef>
                <a:spcAft>
                  <a:spcPts val="0"/>
                </a:spcAft>
                <a:buNone/>
              </a:pPr>
              <a:r>
                <a:rPr lang="en-GB" sz="1300">
                  <a:solidFill>
                    <a:schemeClr val="dk1"/>
                  </a:solidFill>
                  <a:latin typeface="Lexend"/>
                  <a:ea typeface="Lexend"/>
                  <a:cs typeface="Lexend"/>
                  <a:sym typeface="Lexend"/>
                </a:rPr>
                <a:t>Oxford (Koonfurta England)</a:t>
              </a:r>
              <a:endParaRPr sz="1600">
                <a:latin typeface="Lexend"/>
                <a:ea typeface="Lexend"/>
                <a:cs typeface="Lexend"/>
                <a:sym typeface="Lexend"/>
              </a:endParaRPr>
            </a:p>
          </p:txBody>
        </p:sp>
        <p:sp>
          <p:nvSpPr>
            <p:cNvPr id="964" name="Google Shape;964;p84"/>
            <p:cNvSpPr/>
            <p:nvPr/>
          </p:nvSpPr>
          <p:spPr>
            <a:xfrm>
              <a:off x="5517175" y="3173038"/>
              <a:ext cx="189000" cy="189000"/>
            </a:xfrm>
            <a:prstGeom prst="mathMultiply">
              <a:avLst>
                <a:gd fmla="val 15141" name="adj1"/>
              </a:avLst>
            </a:prstGeom>
            <a:solidFill>
              <a:srgbClr val="80808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sp>
          <p:nvSpPr>
            <p:cNvPr id="965" name="Google Shape;965;p84"/>
            <p:cNvSpPr/>
            <p:nvPr/>
          </p:nvSpPr>
          <p:spPr>
            <a:xfrm>
              <a:off x="5538775" y="3431075"/>
              <a:ext cx="145800" cy="145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grpSp>
      <p:sp>
        <p:nvSpPr>
          <p:cNvPr id="966" name="Google Shape;966;p84"/>
          <p:cNvSpPr txBox="1"/>
          <p:nvPr/>
        </p:nvSpPr>
        <p:spPr>
          <a:xfrm>
            <a:off x="324000" y="3790754"/>
            <a:ext cx="4572000" cy="246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jaantus muujinaya qabowga hawada (air frost) muddo ka dib</a:t>
            </a:r>
            <a:endParaRPr sz="1600">
              <a:solidFill>
                <a:srgbClr val="000000"/>
              </a:solidFill>
              <a:latin typeface="Lexend"/>
              <a:ea typeface="Lexend"/>
              <a:cs typeface="Lexend"/>
              <a:sym typeface="Lexend"/>
            </a:endParaRPr>
          </a:p>
        </p:txBody>
      </p:sp>
      <p:cxnSp>
        <p:nvCxnSpPr>
          <p:cNvPr id="967" name="Google Shape;967;p84"/>
          <p:cNvCxnSpPr/>
          <p:nvPr/>
        </p:nvCxnSpPr>
        <p:spPr>
          <a:xfrm>
            <a:off x="869933" y="2513685"/>
            <a:ext cx="3861900" cy="375600"/>
          </a:xfrm>
          <a:prstGeom prst="straightConnector1">
            <a:avLst/>
          </a:prstGeom>
          <a:noFill/>
          <a:ln cap="flat" cmpd="sng" w="38100">
            <a:solidFill>
              <a:schemeClr val="accent4"/>
            </a:solidFill>
            <a:prstDash val="solid"/>
            <a:round/>
            <a:headEnd len="med" w="med" type="none"/>
            <a:tailEnd len="med" w="med" type="non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1" name="Shape 971"/>
        <p:cNvGrpSpPr/>
        <p:nvPr/>
      </p:nvGrpSpPr>
      <p:grpSpPr>
        <a:xfrm>
          <a:off x="0" y="0"/>
          <a:ext cx="0" cy="0"/>
          <a:chOff x="0" y="0"/>
          <a:chExt cx="0" cy="0"/>
        </a:xfrm>
      </p:grpSpPr>
      <p:sp>
        <p:nvSpPr>
          <p:cNvPr id="972" name="Google Shape;972;p85"/>
          <p:cNvSpPr txBox="1"/>
          <p:nvPr/>
        </p:nvSpPr>
        <p:spPr>
          <a:xfrm>
            <a:off x="5920575" y="612150"/>
            <a:ext cx="28995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Jaantusku wuxuu muujinayaa xogta Met Office ee celceliska heerkulka sanadlaha ah laga bilaabo 1941 ilaa 2022 ee Wick iyo Oxford.</a:t>
            </a:r>
            <a:r>
              <a:rPr lang="en-GB" sz="1400">
                <a:solidFill>
                  <a:schemeClr val="dk1"/>
                </a:solidFill>
                <a:latin typeface="Lexend"/>
                <a:ea typeface="Lexend"/>
                <a:cs typeface="Lexend"/>
                <a:sym typeface="Lexend"/>
              </a:rPr>
              <a:t/>
            </a:r>
            <a:r>
              <a:rPr lang="en-GB" sz="1400">
                <a:latin typeface="Lexend"/>
                <a:ea typeface="Lexend"/>
                <a:cs typeface="Lexend"/>
                <a:sym typeface="Lexend"/>
              </a:rPr>
              <a:t/>
            </a:r>
            <a:r>
              <a:rPr lang="en-GB" sz="1400">
                <a:solidFill>
                  <a:schemeClr val="dk1"/>
                </a:solidFill>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p:txBody>
      </p:sp>
      <p:pic>
        <p:nvPicPr>
          <p:cNvPr id="973" name="Google Shape;973;p85"/>
          <p:cNvPicPr preferRelativeResize="0"/>
          <p:nvPr/>
        </p:nvPicPr>
        <p:blipFill rotWithShape="1">
          <a:blip r:embed="rId3">
            <a:alphaModFix/>
          </a:blip>
          <a:srcRect b="0" l="0" r="0" t="5455"/>
          <a:stretch/>
        </p:blipFill>
        <p:spPr>
          <a:xfrm>
            <a:off x="371100" y="650865"/>
            <a:ext cx="5403300" cy="2253812"/>
          </a:xfrm>
          <a:prstGeom prst="rect">
            <a:avLst/>
          </a:prstGeom>
          <a:noFill/>
          <a:ln cap="flat" cmpd="sng" w="19050">
            <a:solidFill>
              <a:schemeClr val="dk1"/>
            </a:solidFill>
            <a:prstDash val="solid"/>
            <a:round/>
            <a:headEnd len="sm" w="sm" type="none"/>
            <a:tailEnd len="sm" w="sm" type="none"/>
          </a:ln>
        </p:spPr>
      </p:pic>
      <p:sp>
        <p:nvSpPr>
          <p:cNvPr id="974" name="Google Shape;974;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Falanqaynta xogta cimilada maxalliga ah</a:t>
            </a:r>
            <a:endParaRPr/>
          </a:p>
        </p:txBody>
      </p:sp>
      <p:grpSp>
        <p:nvGrpSpPr>
          <p:cNvPr id="975" name="Google Shape;975;p85"/>
          <p:cNvGrpSpPr/>
          <p:nvPr/>
        </p:nvGrpSpPr>
        <p:grpSpPr>
          <a:xfrm>
            <a:off x="822883" y="2491442"/>
            <a:ext cx="124002" cy="97648"/>
            <a:chOff x="776825" y="2447425"/>
            <a:chExt cx="58500" cy="78225"/>
          </a:xfrm>
        </p:grpSpPr>
        <p:cxnSp>
          <p:nvCxnSpPr>
            <p:cNvPr id="976" name="Google Shape;976;p85"/>
            <p:cNvCxnSpPr/>
            <p:nvPr/>
          </p:nvCxnSpPr>
          <p:spPr>
            <a:xfrm flipH="1">
              <a:off x="776825" y="2447425"/>
              <a:ext cx="58500" cy="43500"/>
            </a:xfrm>
            <a:prstGeom prst="straightConnector1">
              <a:avLst/>
            </a:prstGeom>
            <a:noFill/>
            <a:ln cap="flat" cmpd="sng" w="9525">
              <a:solidFill>
                <a:srgbClr val="000000"/>
              </a:solidFill>
              <a:prstDash val="solid"/>
              <a:round/>
              <a:headEnd len="med" w="med" type="none"/>
              <a:tailEnd len="med" w="med" type="none"/>
            </a:ln>
          </p:spPr>
        </p:cxnSp>
        <p:cxnSp>
          <p:nvCxnSpPr>
            <p:cNvPr id="977" name="Google Shape;977;p85"/>
            <p:cNvCxnSpPr/>
            <p:nvPr/>
          </p:nvCxnSpPr>
          <p:spPr>
            <a:xfrm flipH="1">
              <a:off x="776825" y="2482150"/>
              <a:ext cx="58500" cy="43500"/>
            </a:xfrm>
            <a:prstGeom prst="straightConnector1">
              <a:avLst/>
            </a:prstGeom>
            <a:noFill/>
            <a:ln cap="flat" cmpd="sng" w="9525">
              <a:solidFill>
                <a:srgbClr val="000000"/>
              </a:solidFill>
              <a:prstDash val="solid"/>
              <a:round/>
              <a:headEnd len="med" w="med" type="none"/>
              <a:tailEnd len="med" w="med" type="none"/>
            </a:ln>
          </p:spPr>
        </p:cxnSp>
      </p:grpSp>
      <p:grpSp>
        <p:nvGrpSpPr>
          <p:cNvPr id="978" name="Google Shape;978;p85"/>
          <p:cNvGrpSpPr/>
          <p:nvPr/>
        </p:nvGrpSpPr>
        <p:grpSpPr>
          <a:xfrm>
            <a:off x="5920575" y="2176125"/>
            <a:ext cx="2899500" cy="738900"/>
            <a:chOff x="5413489" y="2887208"/>
            <a:chExt cx="2899500" cy="738900"/>
          </a:xfrm>
        </p:grpSpPr>
        <p:sp>
          <p:nvSpPr>
            <p:cNvPr id="979" name="Google Shape;979;p85"/>
            <p:cNvSpPr txBox="1"/>
            <p:nvPr/>
          </p:nvSpPr>
          <p:spPr>
            <a:xfrm>
              <a:off x="5413489" y="2887208"/>
              <a:ext cx="28995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latin typeface="Lexend"/>
                  <a:ea typeface="Lexend"/>
                  <a:cs typeface="Lexend"/>
                  <a:sym typeface="Lexend"/>
                </a:rPr>
                <a:t>Furaha (Key)</a:t>
              </a:r>
              <a:endParaRPr sz="1600">
                <a:latin typeface="Lexend"/>
                <a:ea typeface="Lexend"/>
                <a:cs typeface="Lexend"/>
                <a:sym typeface="Lexend"/>
              </a:endParaRPr>
            </a:p>
            <a:p>
              <a:pPr indent="0" lvl="0" marL="0" rtl="0" algn="l">
                <a:spcBef>
                  <a:spcPts val="0"/>
                </a:spcBef>
                <a:spcAft>
                  <a:spcPts val="0"/>
                </a:spcAft>
                <a:buNone/>
              </a:pPr>
              <a:r>
                <a:rPr lang="en-GB" sz="1600">
                  <a:latin typeface="Lexend"/>
                  <a:ea typeface="Lexend"/>
                  <a:cs typeface="Lexend"/>
                  <a:sym typeface="Lexend"/>
                </a:rPr>
                <a:t>Wick</a:t>
              </a:r>
              <a:endParaRPr sz="1600">
                <a:latin typeface="Lexend"/>
                <a:ea typeface="Lexend"/>
                <a:cs typeface="Lexend"/>
                <a:sym typeface="Lexend"/>
              </a:endParaRPr>
            </a:p>
            <a:p>
              <a:pPr indent="0" lvl="0" marL="0" rtl="0" algn="l">
                <a:spcBef>
                  <a:spcPts val="0"/>
                </a:spcBef>
                <a:spcAft>
                  <a:spcPts val="0"/>
                </a:spcAft>
                <a:buNone/>
              </a:pPr>
              <a:r>
                <a:rPr lang="en-GB" sz="1600">
                  <a:solidFill>
                    <a:schemeClr val="dk1"/>
                  </a:solidFill>
                  <a:latin typeface="Lexend"/>
                  <a:ea typeface="Lexend"/>
                  <a:cs typeface="Lexend"/>
                  <a:sym typeface="Lexend"/>
                </a:rPr>
                <a:t>Oxford</a:t>
              </a:r>
              <a:endParaRPr sz="1600">
                <a:latin typeface="Lexend"/>
                <a:ea typeface="Lexend"/>
                <a:cs typeface="Lexend"/>
                <a:sym typeface="Lexend"/>
              </a:endParaRPr>
            </a:p>
          </p:txBody>
        </p:sp>
        <p:sp>
          <p:nvSpPr>
            <p:cNvPr id="980" name="Google Shape;980;p85"/>
            <p:cNvSpPr/>
            <p:nvPr/>
          </p:nvSpPr>
          <p:spPr>
            <a:xfrm>
              <a:off x="5517175" y="3173038"/>
              <a:ext cx="189000" cy="189000"/>
            </a:xfrm>
            <a:prstGeom prst="mathMultiply">
              <a:avLst>
                <a:gd fmla="val 15141" name="adj1"/>
              </a:avLst>
            </a:prstGeom>
            <a:solidFill>
              <a:srgbClr val="80808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sp>
          <p:nvSpPr>
            <p:cNvPr id="981" name="Google Shape;981;p85"/>
            <p:cNvSpPr/>
            <p:nvPr/>
          </p:nvSpPr>
          <p:spPr>
            <a:xfrm>
              <a:off x="5538775" y="3431075"/>
              <a:ext cx="145800" cy="145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grpSp>
      <p:sp>
        <p:nvSpPr>
          <p:cNvPr id="982" name="Google Shape;982;p85"/>
          <p:cNvSpPr txBox="1"/>
          <p:nvPr/>
        </p:nvSpPr>
        <p:spPr>
          <a:xfrm>
            <a:off x="324000" y="3087589"/>
            <a:ext cx="8496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Mid ka mid ah hadalladan ayaa sax ah?</a:t>
            </a:r>
            <a:endParaRPr sz="1800">
              <a:solidFill>
                <a:srgbClr val="000000"/>
              </a:solidFill>
              <a:latin typeface="Lexend"/>
              <a:ea typeface="Lexend"/>
              <a:cs typeface="Lexend"/>
              <a:sym typeface="Lexend"/>
            </a:endParaRPr>
          </a:p>
        </p:txBody>
      </p:sp>
      <p:sp>
        <p:nvSpPr>
          <p:cNvPr id="983" name="Google Shape;983;p85"/>
          <p:cNvSpPr txBox="1"/>
          <p:nvPr/>
        </p:nvSpPr>
        <p:spPr>
          <a:xfrm>
            <a:off x="1103825" y="3489850"/>
            <a:ext cx="7563600" cy="5541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Celceliska heerkulka Wick ee 2022 wuxuu ka sarreeyay celceliska heerkulka sanad kasta oo kale.</a:t>
            </a:r>
            <a:endParaRPr sz="1800">
              <a:latin typeface="Lexend"/>
              <a:ea typeface="Lexend"/>
              <a:cs typeface="Lexend"/>
              <a:sym typeface="Lexend"/>
            </a:endParaRPr>
          </a:p>
        </p:txBody>
      </p:sp>
      <p:grpSp>
        <p:nvGrpSpPr>
          <p:cNvPr id="984" name="Google Shape;984;p85"/>
          <p:cNvGrpSpPr/>
          <p:nvPr/>
        </p:nvGrpSpPr>
        <p:grpSpPr>
          <a:xfrm>
            <a:off x="734901" y="3475769"/>
            <a:ext cx="305364" cy="305364"/>
            <a:chOff x="1020916" y="1442088"/>
            <a:chExt cx="457200" cy="457200"/>
          </a:xfrm>
        </p:grpSpPr>
        <p:pic>
          <p:nvPicPr>
            <p:cNvPr id="985" name="Google Shape;985;p8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86" name="Google Shape;986;p8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sp>
        <p:nvSpPr>
          <p:cNvPr id="987" name="Google Shape;987;p85"/>
          <p:cNvSpPr txBox="1"/>
          <p:nvPr/>
        </p:nvSpPr>
        <p:spPr>
          <a:xfrm>
            <a:off x="1103825" y="4169000"/>
            <a:ext cx="7563600" cy="5541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Celceliska heerkulka Oxford ee 2022 wuxuu ka sarreeyay celceliska heerkulka sanad kasta oo kale.</a:t>
            </a:r>
            <a:endParaRPr sz="1800">
              <a:latin typeface="Lexend"/>
              <a:ea typeface="Lexend"/>
              <a:cs typeface="Lexend"/>
              <a:sym typeface="Lexend"/>
            </a:endParaRPr>
          </a:p>
        </p:txBody>
      </p:sp>
      <p:grpSp>
        <p:nvGrpSpPr>
          <p:cNvPr id="988" name="Google Shape;988;p85"/>
          <p:cNvGrpSpPr/>
          <p:nvPr/>
        </p:nvGrpSpPr>
        <p:grpSpPr>
          <a:xfrm>
            <a:off x="734901" y="4154919"/>
            <a:ext cx="305364" cy="305364"/>
            <a:chOff x="1020916" y="1442088"/>
            <a:chExt cx="457200" cy="457200"/>
          </a:xfrm>
        </p:grpSpPr>
        <p:pic>
          <p:nvPicPr>
            <p:cNvPr id="989" name="Google Shape;989;p8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90" name="Google Shape;990;p8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991" name="Google Shape;991;p85"/>
          <p:cNvPicPr preferRelativeResize="0"/>
          <p:nvPr/>
        </p:nvPicPr>
        <p:blipFill>
          <a:blip r:embed="rId5">
            <a:alphaModFix/>
          </a:blip>
          <a:stretch>
            <a:fillRect/>
          </a:stretch>
        </p:blipFill>
        <p:spPr>
          <a:xfrm>
            <a:off x="371112" y="4128382"/>
            <a:ext cx="338700" cy="35843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 name="Shape 995"/>
        <p:cNvGrpSpPr/>
        <p:nvPr/>
      </p:nvGrpSpPr>
      <p:grpSpPr>
        <a:xfrm>
          <a:off x="0" y="0"/>
          <a:ext cx="0" cy="0"/>
          <a:chOff x="0" y="0"/>
          <a:chExt cx="0" cy="0"/>
        </a:xfrm>
      </p:grpSpPr>
      <p:pic>
        <p:nvPicPr>
          <p:cNvPr id="996" name="Google Shape;996;p86"/>
          <p:cNvPicPr preferRelativeResize="0"/>
          <p:nvPr/>
        </p:nvPicPr>
        <p:blipFill rotWithShape="1">
          <a:blip r:embed="rId3">
            <a:alphaModFix/>
          </a:blip>
          <a:srcRect b="0" l="0" r="0" t="5455"/>
          <a:stretch/>
        </p:blipFill>
        <p:spPr>
          <a:xfrm>
            <a:off x="371100" y="650865"/>
            <a:ext cx="5403300" cy="2253812"/>
          </a:xfrm>
          <a:prstGeom prst="rect">
            <a:avLst/>
          </a:prstGeom>
          <a:noFill/>
          <a:ln cap="flat" cmpd="sng" w="19050">
            <a:solidFill>
              <a:schemeClr val="dk1"/>
            </a:solidFill>
            <a:prstDash val="solid"/>
            <a:round/>
            <a:headEnd len="sm" w="sm" type="none"/>
            <a:tailEnd len="sm" w="sm" type="none"/>
          </a:ln>
        </p:spPr>
      </p:pic>
      <p:sp>
        <p:nvSpPr>
          <p:cNvPr id="997" name="Google Shape;997;p86"/>
          <p:cNvSpPr txBox="1"/>
          <p:nvPr/>
        </p:nvSpPr>
        <p:spPr>
          <a:xfrm>
            <a:off x="1103825" y="4016600"/>
            <a:ext cx="7053000" cy="5541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Oxford, isbeddelka guud (ama muddada-dheer) waa in heerkulku kordhayo.</a:t>
            </a:r>
            <a:endParaRPr sz="1800">
              <a:latin typeface="Lexend"/>
              <a:ea typeface="Lexend"/>
              <a:cs typeface="Lexend"/>
              <a:sym typeface="Lexend"/>
            </a:endParaRPr>
          </a:p>
        </p:txBody>
      </p:sp>
      <p:sp>
        <p:nvSpPr>
          <p:cNvPr id="998" name="Google Shape;998;p86"/>
          <p:cNvSpPr txBox="1"/>
          <p:nvPr/>
        </p:nvSpPr>
        <p:spPr>
          <a:xfrm>
            <a:off x="1103825" y="3489850"/>
            <a:ext cx="75636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Oxford, maalin kasta oo 2022 ah waxay ka kululayd maalin kasta oo 1990 ah.</a:t>
            </a:r>
            <a:endParaRPr sz="1800">
              <a:latin typeface="Lexend"/>
              <a:ea typeface="Lexend"/>
              <a:cs typeface="Lexend"/>
              <a:sym typeface="Lexend"/>
            </a:endParaRPr>
          </a:p>
        </p:txBody>
      </p:sp>
      <p:sp>
        <p:nvSpPr>
          <p:cNvPr id="999" name="Google Shape;999;p86"/>
          <p:cNvSpPr txBox="1"/>
          <p:nvPr/>
        </p:nvSpPr>
        <p:spPr>
          <a:xfrm>
            <a:off x="5920575" y="612150"/>
            <a:ext cx="28995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Jaantusku wuxuu muujinayaa xogta Met Office ee celceliska heerkulka sanadlaha ah laga bilaabo 1941 ilaa 2022 ee Wick iyo Oxford.</a:t>
            </a:r>
            <a:endParaRPr sz="1800">
              <a:latin typeface="Lexend"/>
              <a:ea typeface="Lexend"/>
              <a:cs typeface="Lexend"/>
              <a:sym typeface="Lexend"/>
            </a:endParaRPr>
          </a:p>
        </p:txBody>
      </p:sp>
      <p:sp>
        <p:nvSpPr>
          <p:cNvPr id="1000" name="Google Shape;1000;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Falanqaynta xogta cimilada maxalliga ah</a:t>
            </a:r>
            <a:endParaRPr/>
          </a:p>
        </p:txBody>
      </p:sp>
      <p:grpSp>
        <p:nvGrpSpPr>
          <p:cNvPr id="1001" name="Google Shape;1001;p86"/>
          <p:cNvGrpSpPr/>
          <p:nvPr/>
        </p:nvGrpSpPr>
        <p:grpSpPr>
          <a:xfrm>
            <a:off x="822883" y="2491442"/>
            <a:ext cx="124002" cy="97648"/>
            <a:chOff x="776825" y="2447425"/>
            <a:chExt cx="58500" cy="78225"/>
          </a:xfrm>
        </p:grpSpPr>
        <p:cxnSp>
          <p:nvCxnSpPr>
            <p:cNvPr id="1002" name="Google Shape;1002;p86"/>
            <p:cNvCxnSpPr/>
            <p:nvPr/>
          </p:nvCxnSpPr>
          <p:spPr>
            <a:xfrm flipH="1">
              <a:off x="776825" y="2447425"/>
              <a:ext cx="58500" cy="43500"/>
            </a:xfrm>
            <a:prstGeom prst="straightConnector1">
              <a:avLst/>
            </a:prstGeom>
            <a:noFill/>
            <a:ln cap="flat" cmpd="sng" w="9525">
              <a:solidFill>
                <a:srgbClr val="000000"/>
              </a:solidFill>
              <a:prstDash val="solid"/>
              <a:round/>
              <a:headEnd len="med" w="med" type="none"/>
              <a:tailEnd len="med" w="med" type="none"/>
            </a:ln>
          </p:spPr>
        </p:cxnSp>
        <p:cxnSp>
          <p:nvCxnSpPr>
            <p:cNvPr id="1003" name="Google Shape;1003;p86"/>
            <p:cNvCxnSpPr/>
            <p:nvPr/>
          </p:nvCxnSpPr>
          <p:spPr>
            <a:xfrm flipH="1">
              <a:off x="776825" y="2482150"/>
              <a:ext cx="58500" cy="43500"/>
            </a:xfrm>
            <a:prstGeom prst="straightConnector1">
              <a:avLst/>
            </a:prstGeom>
            <a:noFill/>
            <a:ln cap="flat" cmpd="sng" w="9525">
              <a:solidFill>
                <a:srgbClr val="000000"/>
              </a:solidFill>
              <a:prstDash val="solid"/>
              <a:round/>
              <a:headEnd len="med" w="med" type="none"/>
              <a:tailEnd len="med" w="med" type="none"/>
            </a:ln>
          </p:spPr>
        </p:cxnSp>
      </p:grpSp>
      <p:grpSp>
        <p:nvGrpSpPr>
          <p:cNvPr id="1004" name="Google Shape;1004;p86"/>
          <p:cNvGrpSpPr/>
          <p:nvPr/>
        </p:nvGrpSpPr>
        <p:grpSpPr>
          <a:xfrm>
            <a:off x="5920575" y="2176125"/>
            <a:ext cx="2899500" cy="738900"/>
            <a:chOff x="5413489" y="2887208"/>
            <a:chExt cx="2899500" cy="738900"/>
          </a:xfrm>
        </p:grpSpPr>
        <p:sp>
          <p:nvSpPr>
            <p:cNvPr id="1005" name="Google Shape;1005;p86"/>
            <p:cNvSpPr txBox="1"/>
            <p:nvPr/>
          </p:nvSpPr>
          <p:spPr>
            <a:xfrm>
              <a:off x="5413489" y="2887208"/>
              <a:ext cx="28995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latin typeface="Lexend"/>
                  <a:ea typeface="Lexend"/>
                  <a:cs typeface="Lexend"/>
                  <a:sym typeface="Lexend"/>
                </a:rPr>
                <a:t>Furaha (Key)</a:t>
              </a:r>
              <a:endParaRPr sz="1600">
                <a:latin typeface="Lexend"/>
                <a:ea typeface="Lexend"/>
                <a:cs typeface="Lexend"/>
                <a:sym typeface="Lexend"/>
              </a:endParaRPr>
            </a:p>
            <a:p>
              <a:pPr indent="0" lvl="0" marL="0" rtl="0" algn="l">
                <a:spcBef>
                  <a:spcPts val="0"/>
                </a:spcBef>
                <a:spcAft>
                  <a:spcPts val="0"/>
                </a:spcAft>
                <a:buNone/>
              </a:pPr>
              <a:r>
                <a:rPr lang="en-GB" sz="1600">
                  <a:latin typeface="Lexend"/>
                  <a:ea typeface="Lexend"/>
                  <a:cs typeface="Lexend"/>
                  <a:sym typeface="Lexend"/>
                </a:rPr>
                <a:t>Wick</a:t>
              </a:r>
              <a:endParaRPr sz="1600">
                <a:latin typeface="Lexend"/>
                <a:ea typeface="Lexend"/>
                <a:cs typeface="Lexend"/>
                <a:sym typeface="Lexend"/>
              </a:endParaRPr>
            </a:p>
            <a:p>
              <a:pPr indent="0" lvl="0" marL="0" rtl="0" algn="l">
                <a:spcBef>
                  <a:spcPts val="0"/>
                </a:spcBef>
                <a:spcAft>
                  <a:spcPts val="0"/>
                </a:spcAft>
                <a:buNone/>
              </a:pPr>
              <a:r>
                <a:rPr lang="en-GB" sz="1600">
                  <a:solidFill>
                    <a:schemeClr val="dk1"/>
                  </a:solidFill>
                  <a:latin typeface="Lexend"/>
                  <a:ea typeface="Lexend"/>
                  <a:cs typeface="Lexend"/>
                  <a:sym typeface="Lexend"/>
                </a:rPr>
                <a:t>Oxford</a:t>
              </a:r>
              <a:endParaRPr sz="1600">
                <a:latin typeface="Lexend"/>
                <a:ea typeface="Lexend"/>
                <a:cs typeface="Lexend"/>
                <a:sym typeface="Lexend"/>
              </a:endParaRPr>
            </a:p>
          </p:txBody>
        </p:sp>
        <p:sp>
          <p:nvSpPr>
            <p:cNvPr id="1006" name="Google Shape;1006;p86"/>
            <p:cNvSpPr/>
            <p:nvPr/>
          </p:nvSpPr>
          <p:spPr>
            <a:xfrm>
              <a:off x="5517175" y="3173038"/>
              <a:ext cx="189000" cy="189000"/>
            </a:xfrm>
            <a:prstGeom prst="mathMultiply">
              <a:avLst>
                <a:gd fmla="val 15141" name="adj1"/>
              </a:avLst>
            </a:prstGeom>
            <a:solidFill>
              <a:srgbClr val="80808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sp>
          <p:nvSpPr>
            <p:cNvPr id="1007" name="Google Shape;1007;p86"/>
            <p:cNvSpPr/>
            <p:nvPr/>
          </p:nvSpPr>
          <p:spPr>
            <a:xfrm>
              <a:off x="5538775" y="3431075"/>
              <a:ext cx="145800" cy="145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grpSp>
      <p:sp>
        <p:nvSpPr>
          <p:cNvPr id="1008" name="Google Shape;1008;p86"/>
          <p:cNvSpPr txBox="1"/>
          <p:nvPr/>
        </p:nvSpPr>
        <p:spPr>
          <a:xfrm>
            <a:off x="324000" y="3087589"/>
            <a:ext cx="8496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Mid ka mid ah hadalladan ayaa sax ah?</a:t>
            </a:r>
            <a:endParaRPr sz="1800">
              <a:solidFill>
                <a:srgbClr val="000000"/>
              </a:solidFill>
              <a:latin typeface="Lexend"/>
              <a:ea typeface="Lexend"/>
              <a:cs typeface="Lexend"/>
              <a:sym typeface="Lexend"/>
            </a:endParaRPr>
          </a:p>
        </p:txBody>
      </p:sp>
      <p:grpSp>
        <p:nvGrpSpPr>
          <p:cNvPr id="1009" name="Google Shape;1009;p86"/>
          <p:cNvGrpSpPr/>
          <p:nvPr/>
        </p:nvGrpSpPr>
        <p:grpSpPr>
          <a:xfrm>
            <a:off x="734901" y="3475769"/>
            <a:ext cx="305364" cy="305364"/>
            <a:chOff x="1020916" y="1442088"/>
            <a:chExt cx="457200" cy="457200"/>
          </a:xfrm>
        </p:grpSpPr>
        <p:pic>
          <p:nvPicPr>
            <p:cNvPr id="1010" name="Google Shape;1010;p8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11" name="Google Shape;1011;p8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12" name="Google Shape;1012;p86"/>
          <p:cNvGrpSpPr/>
          <p:nvPr/>
        </p:nvGrpSpPr>
        <p:grpSpPr>
          <a:xfrm>
            <a:off x="734901" y="4002519"/>
            <a:ext cx="305364" cy="305364"/>
            <a:chOff x="1020916" y="1442088"/>
            <a:chExt cx="457200" cy="457200"/>
          </a:xfrm>
        </p:grpSpPr>
        <p:pic>
          <p:nvPicPr>
            <p:cNvPr id="1013" name="Google Shape;1013;p8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14" name="Google Shape;1014;p8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015" name="Google Shape;1015;p86"/>
          <p:cNvPicPr preferRelativeResize="0"/>
          <p:nvPr/>
        </p:nvPicPr>
        <p:blipFill>
          <a:blip r:embed="rId5">
            <a:alphaModFix/>
          </a:blip>
          <a:stretch>
            <a:fillRect/>
          </a:stretch>
        </p:blipFill>
        <p:spPr>
          <a:xfrm>
            <a:off x="371112" y="3975982"/>
            <a:ext cx="338700" cy="358436"/>
          </a:xfrm>
          <a:prstGeom prst="rect">
            <a:avLst/>
          </a:prstGeom>
          <a:noFill/>
          <a:ln>
            <a:noFill/>
          </a:ln>
        </p:spPr>
      </p:pic>
      <p:sp>
        <p:nvSpPr>
          <p:cNvPr id="1016" name="Google Shape;1016;p86"/>
          <p:cNvSpPr txBox="1"/>
          <p:nvPr/>
        </p:nvSpPr>
        <p:spPr>
          <a:xfrm>
            <a:off x="324000" y="3892100"/>
            <a:ext cx="8127600" cy="923400"/>
          </a:xfrm>
          <a:prstGeom prst="rect">
            <a:avLst/>
          </a:prstGeom>
          <a:solidFill>
            <a:srgbClr val="EBEDFE"/>
          </a:solid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Sababtoo ah celceliska heerkulka 2022 (Oxford) wuxuu ka sarreeyay celceliska heerkulka 1990, kuma xirna in maalin kasta oo 2022 ah ay leedahay heerkul ka sarreeya maalinta ugu kulul ee 1990.</a:t>
            </a:r>
            <a:endParaRPr sz="2000">
              <a:latin typeface="Kalam"/>
              <a:ea typeface="Kalam"/>
              <a:cs typeface="Kalam"/>
              <a:sym typeface="Kalam"/>
            </a:endParaRPr>
          </a:p>
        </p:txBody>
      </p:sp>
      <p:sp>
        <p:nvSpPr>
          <p:cNvPr id="1017" name="Google Shape;1017;p86"/>
          <p:cNvSpPr txBox="1"/>
          <p:nvPr/>
        </p:nvSpPr>
        <p:spPr>
          <a:xfrm>
            <a:off x="324000" y="3892100"/>
            <a:ext cx="8127600" cy="923400"/>
          </a:xfrm>
          <a:prstGeom prst="rect">
            <a:avLst/>
          </a:prstGeom>
          <a:solidFill>
            <a:srgbClr val="EBEDFE"/>
          </a:solid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Tusaale ahaan, maalin jiilaal 2022 ayaa weli ahayd mid aad uga qabow maalin xagaag 1990.</a:t>
            </a:r>
            <a:endParaRPr sz="2000">
              <a:solidFill>
                <a:schemeClr val="dk1"/>
              </a:solidFill>
              <a:latin typeface="Kalam"/>
              <a:ea typeface="Kalam"/>
              <a:cs typeface="Kalam"/>
              <a:sym typeface="Kalam"/>
            </a:endParaRPr>
          </a:p>
          <a:p>
            <a:pPr indent="0" lvl="0" marL="0" rtl="0" algn="l">
              <a:spcBef>
                <a:spcPts val="0"/>
              </a:spcBef>
              <a:spcAft>
                <a:spcPts val="0"/>
              </a:spcAft>
              <a:buNone/>
            </a:pPr>
            <a:r>
              <a:rPr>
                <a:latin typeface="Lexend"/>
              </a:rPr>
              <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1" name="Shape 1021"/>
        <p:cNvGrpSpPr/>
        <p:nvPr/>
      </p:nvGrpSpPr>
      <p:grpSpPr>
        <a:xfrm>
          <a:off x="0" y="0"/>
          <a:ext cx="0" cy="0"/>
          <a:chOff x="0" y="0"/>
          <a:chExt cx="0" cy="0"/>
        </a:xfrm>
      </p:grpSpPr>
      <p:sp>
        <p:nvSpPr>
          <p:cNvPr id="1022" name="Google Shape;1022;p87"/>
          <p:cNvSpPr txBox="1"/>
          <p:nvPr/>
        </p:nvSpPr>
        <p:spPr>
          <a:xfrm>
            <a:off x="1103825" y="3528882"/>
            <a:ext cx="75636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Isbeddel muddo dheer ah ayaa ah in tirada maalmaha dhaxan hawada (air frost) bishiiba ay sii yaraanayso.</a:t>
            </a:r>
            <a:endParaRPr sz="1800">
              <a:latin typeface="Lexend"/>
              <a:ea typeface="Lexend"/>
              <a:cs typeface="Lexend"/>
              <a:sym typeface="Lexend"/>
            </a:endParaRPr>
          </a:p>
        </p:txBody>
      </p:sp>
      <p:pic>
        <p:nvPicPr>
          <p:cNvPr id="1023" name="Google Shape;1023;p87"/>
          <p:cNvPicPr preferRelativeResize="0"/>
          <p:nvPr/>
        </p:nvPicPr>
        <p:blipFill>
          <a:blip r:embed="rId3">
            <a:alphaModFix/>
          </a:blip>
          <a:stretch>
            <a:fillRect/>
          </a:stretch>
        </p:blipFill>
        <p:spPr>
          <a:xfrm>
            <a:off x="324000" y="690501"/>
            <a:ext cx="5579324" cy="1710563"/>
          </a:xfrm>
          <a:prstGeom prst="rect">
            <a:avLst/>
          </a:prstGeom>
          <a:noFill/>
          <a:ln cap="flat" cmpd="sng" w="19050">
            <a:solidFill>
              <a:schemeClr val="dk1"/>
            </a:solidFill>
            <a:prstDash val="solid"/>
            <a:round/>
            <a:headEnd len="sm" w="sm" type="none"/>
            <a:tailEnd len="sm" w="sm" type="none"/>
          </a:ln>
        </p:spPr>
      </p:pic>
      <p:sp>
        <p:nvSpPr>
          <p:cNvPr id="1024" name="Google Shape;1024;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Falanqaynta xogta cimilada deegaanka</a:t>
            </a:r>
            <a:endParaRPr/>
          </a:p>
        </p:txBody>
      </p:sp>
      <p:sp>
        <p:nvSpPr>
          <p:cNvPr id="1025" name="Google Shape;1025;p87"/>
          <p:cNvSpPr txBox="1"/>
          <p:nvPr/>
        </p:nvSpPr>
        <p:spPr>
          <a:xfrm>
            <a:off x="6059450" y="612154"/>
            <a:ext cx="27606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Jaantuskani wuxuu muujinayaa tirada maalmaha dhaxan hawada (air frost) ee Oakfield bisha Janaayo iyo Febraayo laga bilaabo 1970 ilaa 2024.</a:t>
            </a:r>
            <a:endParaRPr sz="1800">
              <a:solidFill>
                <a:srgbClr val="000000"/>
              </a:solidFill>
              <a:latin typeface="Lexend"/>
              <a:ea typeface="Lexend"/>
              <a:cs typeface="Lexend"/>
              <a:sym typeface="Lexend"/>
            </a:endParaRPr>
          </a:p>
        </p:txBody>
      </p:sp>
      <p:grpSp>
        <p:nvGrpSpPr>
          <p:cNvPr id="1026" name="Google Shape;1026;p87"/>
          <p:cNvGrpSpPr/>
          <p:nvPr/>
        </p:nvGrpSpPr>
        <p:grpSpPr>
          <a:xfrm>
            <a:off x="1076157" y="2030498"/>
            <a:ext cx="76799" cy="60476"/>
            <a:chOff x="776825" y="2447425"/>
            <a:chExt cx="58500" cy="78225"/>
          </a:xfrm>
        </p:grpSpPr>
        <p:cxnSp>
          <p:nvCxnSpPr>
            <p:cNvPr id="1027" name="Google Shape;1027;p87"/>
            <p:cNvCxnSpPr/>
            <p:nvPr/>
          </p:nvCxnSpPr>
          <p:spPr>
            <a:xfrm flipH="1">
              <a:off x="776825" y="2447425"/>
              <a:ext cx="58500" cy="43500"/>
            </a:xfrm>
            <a:prstGeom prst="straightConnector1">
              <a:avLst/>
            </a:prstGeom>
            <a:noFill/>
            <a:ln cap="flat" cmpd="sng" w="9525">
              <a:solidFill>
                <a:srgbClr val="000000"/>
              </a:solidFill>
              <a:prstDash val="solid"/>
              <a:round/>
              <a:headEnd len="med" w="med" type="none"/>
              <a:tailEnd len="med" w="med" type="none"/>
            </a:ln>
          </p:spPr>
        </p:cxnSp>
        <p:cxnSp>
          <p:nvCxnSpPr>
            <p:cNvPr id="1028" name="Google Shape;1028;p87"/>
            <p:cNvCxnSpPr/>
            <p:nvPr/>
          </p:nvCxnSpPr>
          <p:spPr>
            <a:xfrm flipH="1">
              <a:off x="776825" y="2482150"/>
              <a:ext cx="58500" cy="43500"/>
            </a:xfrm>
            <a:prstGeom prst="straightConnector1">
              <a:avLst/>
            </a:prstGeom>
            <a:noFill/>
            <a:ln cap="flat" cmpd="sng" w="9525">
              <a:solidFill>
                <a:srgbClr val="000000"/>
              </a:solidFill>
              <a:prstDash val="solid"/>
              <a:round/>
              <a:headEnd len="med" w="med" type="none"/>
              <a:tailEnd len="med" w="med" type="none"/>
            </a:ln>
          </p:spPr>
        </p:cxnSp>
      </p:grpSp>
      <p:sp>
        <p:nvSpPr>
          <p:cNvPr id="1029" name="Google Shape;1029;p87"/>
          <p:cNvSpPr txBox="1"/>
          <p:nvPr/>
        </p:nvSpPr>
        <p:spPr>
          <a:xfrm>
            <a:off x="324000" y="2734875"/>
            <a:ext cx="8495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Kee ka mid ah weedhahan ayaa sax ah oo ku saabsan dhaxan hawada (air frost) ee Oakfield?</a:t>
            </a:r>
            <a:endParaRPr sz="1800">
              <a:solidFill>
                <a:srgbClr val="000000"/>
              </a:solidFill>
              <a:latin typeface="Lexend"/>
              <a:ea typeface="Lexend"/>
              <a:cs typeface="Lexend"/>
              <a:sym typeface="Lexend"/>
            </a:endParaRPr>
          </a:p>
        </p:txBody>
      </p:sp>
      <p:cxnSp>
        <p:nvCxnSpPr>
          <p:cNvPr id="1030" name="Google Shape;1030;p87"/>
          <p:cNvCxnSpPr/>
          <p:nvPr/>
        </p:nvCxnSpPr>
        <p:spPr>
          <a:xfrm>
            <a:off x="1248375" y="878680"/>
            <a:ext cx="4393500" cy="727200"/>
          </a:xfrm>
          <a:prstGeom prst="straightConnector1">
            <a:avLst/>
          </a:prstGeom>
          <a:noFill/>
          <a:ln cap="flat" cmpd="sng" w="38100">
            <a:solidFill>
              <a:schemeClr val="accent4"/>
            </a:solidFill>
            <a:prstDash val="solid"/>
            <a:round/>
            <a:headEnd len="med" w="med" type="none"/>
            <a:tailEnd len="med" w="med" type="none"/>
          </a:ln>
        </p:spPr>
      </p:cxnSp>
      <p:grpSp>
        <p:nvGrpSpPr>
          <p:cNvPr id="1031" name="Google Shape;1031;p87"/>
          <p:cNvGrpSpPr/>
          <p:nvPr/>
        </p:nvGrpSpPr>
        <p:grpSpPr>
          <a:xfrm>
            <a:off x="734901" y="3105601"/>
            <a:ext cx="305364" cy="305364"/>
            <a:chOff x="1020916" y="1442088"/>
            <a:chExt cx="457200" cy="457200"/>
          </a:xfrm>
        </p:grpSpPr>
        <p:pic>
          <p:nvPicPr>
            <p:cNvPr id="1032" name="Google Shape;1032;p8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33" name="Google Shape;1033;p8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sp>
        <p:nvSpPr>
          <p:cNvPr id="1034" name="Google Shape;1034;p87"/>
          <p:cNvSpPr txBox="1"/>
          <p:nvPr/>
        </p:nvSpPr>
        <p:spPr>
          <a:xfrm>
            <a:off x="1103825" y="3119682"/>
            <a:ext cx="75636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Sannad kasta, tirada maalmaha dhaxan hawada (air frost) bishiiba waa yaraanaysaa.</a:t>
            </a:r>
            <a:endParaRPr sz="1800">
              <a:latin typeface="Lexend"/>
              <a:ea typeface="Lexend"/>
              <a:cs typeface="Lexend"/>
              <a:sym typeface="Lexend"/>
            </a:endParaRPr>
          </a:p>
        </p:txBody>
      </p:sp>
      <p:grpSp>
        <p:nvGrpSpPr>
          <p:cNvPr id="1035" name="Google Shape;1035;p87"/>
          <p:cNvGrpSpPr/>
          <p:nvPr/>
        </p:nvGrpSpPr>
        <p:grpSpPr>
          <a:xfrm>
            <a:off x="734901" y="3514801"/>
            <a:ext cx="305364" cy="305364"/>
            <a:chOff x="1020916" y="1442088"/>
            <a:chExt cx="457200" cy="457200"/>
          </a:xfrm>
        </p:grpSpPr>
        <p:pic>
          <p:nvPicPr>
            <p:cNvPr id="1036" name="Google Shape;1036;p8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37" name="Google Shape;1037;p8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1038" name="Google Shape;1038;p87"/>
          <p:cNvSpPr txBox="1"/>
          <p:nvPr/>
        </p:nvSpPr>
        <p:spPr>
          <a:xfrm>
            <a:off x="1103825" y="4229057"/>
            <a:ext cx="75636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Isbeddel muddo dheer ah ayaa ah in hadda jiro kala duwanaansho badan tirada maalmaha dhaxan hawada (air frost) bishiiba marka loo eego wakhtigii hore.</a:t>
            </a:r>
            <a:endParaRPr sz="1800">
              <a:latin typeface="Lexend"/>
              <a:ea typeface="Lexend"/>
              <a:cs typeface="Lexend"/>
              <a:sym typeface="Lexend"/>
            </a:endParaRPr>
          </a:p>
        </p:txBody>
      </p:sp>
      <p:grpSp>
        <p:nvGrpSpPr>
          <p:cNvPr id="1039" name="Google Shape;1039;p87"/>
          <p:cNvGrpSpPr/>
          <p:nvPr/>
        </p:nvGrpSpPr>
        <p:grpSpPr>
          <a:xfrm>
            <a:off x="734901" y="4214976"/>
            <a:ext cx="305364" cy="305364"/>
            <a:chOff x="1020916" y="1442088"/>
            <a:chExt cx="457200" cy="457200"/>
          </a:xfrm>
        </p:grpSpPr>
        <p:pic>
          <p:nvPicPr>
            <p:cNvPr id="1040" name="Google Shape;1040;p8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41" name="Google Shape;1041;p8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pic>
        <p:nvPicPr>
          <p:cNvPr id="1042" name="Google Shape;1042;p87"/>
          <p:cNvPicPr preferRelativeResize="0"/>
          <p:nvPr/>
        </p:nvPicPr>
        <p:blipFill>
          <a:blip r:embed="rId5">
            <a:alphaModFix/>
          </a:blip>
          <a:stretch>
            <a:fillRect/>
          </a:stretch>
        </p:blipFill>
        <p:spPr>
          <a:xfrm>
            <a:off x="352662" y="3488269"/>
            <a:ext cx="338700" cy="358436"/>
          </a:xfrm>
          <a:prstGeom prst="rect">
            <a:avLst/>
          </a:prstGeom>
          <a:noFill/>
          <a:ln>
            <a:noFill/>
          </a:ln>
        </p:spPr>
      </p:pic>
      <p:pic>
        <p:nvPicPr>
          <p:cNvPr id="1043" name="Google Shape;1043;p87"/>
          <p:cNvPicPr preferRelativeResize="0"/>
          <p:nvPr/>
        </p:nvPicPr>
        <p:blipFill>
          <a:blip r:embed="rId5">
            <a:alphaModFix/>
          </a:blip>
          <a:stretch>
            <a:fillRect/>
          </a:stretch>
        </p:blipFill>
        <p:spPr>
          <a:xfrm>
            <a:off x="352651" y="4188425"/>
            <a:ext cx="338700" cy="358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7" name="Shape 1047"/>
        <p:cNvGrpSpPr/>
        <p:nvPr/>
      </p:nvGrpSpPr>
      <p:grpSpPr>
        <a:xfrm>
          <a:off x="0" y="0"/>
          <a:ext cx="0" cy="0"/>
          <a:chOff x="0" y="0"/>
          <a:chExt cx="0" cy="0"/>
        </a:xfrm>
      </p:grpSpPr>
      <p:sp>
        <p:nvSpPr>
          <p:cNvPr id="1048" name="Google Shape;1048;p88"/>
          <p:cNvSpPr txBox="1"/>
          <p:nvPr/>
        </p:nvSpPr>
        <p:spPr>
          <a:xfrm>
            <a:off x="3424896" y="3102209"/>
            <a:ext cx="5125500" cy="1539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Dhidibka y (y-axis) ee jaantuskan wuxuu ka bilaabmaa 10 maalmood, ma aha 0 maalmood.</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Inkasta oo isbeddelku yahay in tirada maalmaha dhaxan hawada (air frost) bishiiba ay sii yaraanayso, bilaha 2024 weli waxay leeyihiin 13 iyo 14 maalmood oo dhaxan hawada (air frost) ah.</a:t>
            </a:r>
            <a:endParaRPr sz="2000">
              <a:solidFill>
                <a:srgbClr val="000000"/>
              </a:solidFill>
              <a:latin typeface="Kalam"/>
              <a:ea typeface="Kalam"/>
              <a:cs typeface="Kalam"/>
              <a:sym typeface="Kalam"/>
            </a:endParaRPr>
          </a:p>
        </p:txBody>
      </p:sp>
      <p:pic>
        <p:nvPicPr>
          <p:cNvPr id="1049" name="Google Shape;1049;p88"/>
          <p:cNvPicPr preferRelativeResize="0"/>
          <p:nvPr/>
        </p:nvPicPr>
        <p:blipFill>
          <a:blip r:embed="rId3">
            <a:alphaModFix/>
          </a:blip>
          <a:stretch>
            <a:fillRect/>
          </a:stretch>
        </p:blipFill>
        <p:spPr>
          <a:xfrm>
            <a:off x="324000" y="690501"/>
            <a:ext cx="5579324" cy="1710563"/>
          </a:xfrm>
          <a:prstGeom prst="rect">
            <a:avLst/>
          </a:prstGeom>
          <a:noFill/>
          <a:ln cap="flat" cmpd="sng" w="19050">
            <a:solidFill>
              <a:schemeClr val="dk1"/>
            </a:solidFill>
            <a:prstDash val="solid"/>
            <a:round/>
            <a:headEnd len="sm" w="sm" type="none"/>
            <a:tailEnd len="sm" w="sm" type="none"/>
          </a:ln>
        </p:spPr>
      </p:pic>
      <p:sp>
        <p:nvSpPr>
          <p:cNvPr id="1050" name="Google Shape;1050;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Falanqaynta xogta cimilada deegaanka</a:t>
            </a:r>
            <a:endParaRPr/>
          </a:p>
        </p:txBody>
      </p:sp>
      <p:sp>
        <p:nvSpPr>
          <p:cNvPr id="1051" name="Google Shape;1051;p88"/>
          <p:cNvSpPr txBox="1"/>
          <p:nvPr/>
        </p:nvSpPr>
        <p:spPr>
          <a:xfrm>
            <a:off x="6059450" y="612154"/>
            <a:ext cx="27606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Jaantuskani wuxuu muujinayaa tirada maalmaha dhaxan hawada (air frost) ee Oakfield bisha Janaayo iyo Febraayo laga bilaabo 1970 ilaa 2024.</a:t>
            </a:r>
            <a:endParaRPr sz="1800">
              <a:solidFill>
                <a:srgbClr val="000000"/>
              </a:solidFill>
              <a:latin typeface="Lexend"/>
              <a:ea typeface="Lexend"/>
              <a:cs typeface="Lexend"/>
              <a:sym typeface="Lexend"/>
            </a:endParaRPr>
          </a:p>
        </p:txBody>
      </p:sp>
      <p:grpSp>
        <p:nvGrpSpPr>
          <p:cNvPr id="1052" name="Google Shape;1052;p88"/>
          <p:cNvGrpSpPr/>
          <p:nvPr/>
        </p:nvGrpSpPr>
        <p:grpSpPr>
          <a:xfrm>
            <a:off x="1076157" y="2030498"/>
            <a:ext cx="76799" cy="60476"/>
            <a:chOff x="776825" y="2447425"/>
            <a:chExt cx="58500" cy="78225"/>
          </a:xfrm>
        </p:grpSpPr>
        <p:cxnSp>
          <p:nvCxnSpPr>
            <p:cNvPr id="1053" name="Google Shape;1053;p88"/>
            <p:cNvCxnSpPr/>
            <p:nvPr/>
          </p:nvCxnSpPr>
          <p:spPr>
            <a:xfrm flipH="1">
              <a:off x="776825" y="2447425"/>
              <a:ext cx="58500" cy="43500"/>
            </a:xfrm>
            <a:prstGeom prst="straightConnector1">
              <a:avLst/>
            </a:prstGeom>
            <a:noFill/>
            <a:ln cap="flat" cmpd="sng" w="9525">
              <a:solidFill>
                <a:srgbClr val="000000"/>
              </a:solidFill>
              <a:prstDash val="solid"/>
              <a:round/>
              <a:headEnd len="med" w="med" type="none"/>
              <a:tailEnd len="med" w="med" type="none"/>
            </a:ln>
          </p:spPr>
        </p:cxnSp>
        <p:cxnSp>
          <p:nvCxnSpPr>
            <p:cNvPr id="1054" name="Google Shape;1054;p88"/>
            <p:cNvCxnSpPr/>
            <p:nvPr/>
          </p:nvCxnSpPr>
          <p:spPr>
            <a:xfrm flipH="1">
              <a:off x="776825" y="2482150"/>
              <a:ext cx="58500" cy="43500"/>
            </a:xfrm>
            <a:prstGeom prst="straightConnector1">
              <a:avLst/>
            </a:prstGeom>
            <a:noFill/>
            <a:ln cap="flat" cmpd="sng" w="9525">
              <a:solidFill>
                <a:srgbClr val="000000"/>
              </a:solidFill>
              <a:prstDash val="solid"/>
              <a:round/>
              <a:headEnd len="med" w="med" type="none"/>
              <a:tailEnd len="med" w="med" type="none"/>
            </a:ln>
          </p:spPr>
        </p:cxnSp>
      </p:grpSp>
      <p:pic>
        <p:nvPicPr>
          <p:cNvPr id="1055" name="Google Shape;1055;p88"/>
          <p:cNvPicPr preferRelativeResize="0"/>
          <p:nvPr/>
        </p:nvPicPr>
        <p:blipFill rotWithShape="1">
          <a:blip r:embed="rId4">
            <a:alphaModFix/>
          </a:blip>
          <a:srcRect b="43690" l="-2720" r="57903" t="0"/>
          <a:stretch/>
        </p:blipFill>
        <p:spPr>
          <a:xfrm flipH="1">
            <a:off x="340017" y="2582475"/>
            <a:ext cx="2932475" cy="1527525"/>
          </a:xfrm>
          <a:prstGeom prst="rect">
            <a:avLst/>
          </a:prstGeom>
          <a:noFill/>
          <a:ln>
            <a:noFill/>
          </a:ln>
        </p:spPr>
      </p:pic>
      <p:sp>
        <p:nvSpPr>
          <p:cNvPr id="1056" name="Google Shape;1056;p88"/>
          <p:cNvSpPr txBox="1"/>
          <p:nvPr/>
        </p:nvSpPr>
        <p:spPr>
          <a:xfrm>
            <a:off x="192176" y="4534448"/>
            <a:ext cx="882300" cy="277200"/>
          </a:xfrm>
          <a:prstGeom prst="rect">
            <a:avLst/>
          </a:prstGeom>
          <a:noFill/>
          <a:ln>
            <a:noFill/>
          </a:ln>
        </p:spPr>
        <p:txBody>
          <a:bodyPr anchorCtr="0" anchor="t" bIns="0" lIns="0" spcFirstLastPara="1" rIns="0" wrap="none" tIns="0">
            <a:normAutofit/>
          </a:bodyPr>
          <a:lstStyle/>
          <a:p>
            <a:pPr indent="0" lvl="0" marL="0" rtl="0" algn="ctr">
              <a:spcBef>
                <a:spcPts val="0"/>
              </a:spcBef>
              <a:spcAft>
                <a:spcPts val="1000"/>
              </a:spcAft>
              <a:buNone/>
            </a:pPr>
            <a:r>
              <a:rPr lang="en-GB" sz="1400">
                <a:solidFill>
                  <a:srgbClr val="000000"/>
                </a:solidFill>
                <a:latin typeface="Lexend"/>
                <a:ea typeface="Lexend"/>
                <a:cs typeface="Lexend"/>
                <a:sym typeface="Lexend"/>
              </a:rPr>
              <a:t>Caasha</a:t>
            </a:r>
            <a:endParaRPr sz="1800">
              <a:latin typeface="Lexend"/>
              <a:ea typeface="Lexend"/>
              <a:cs typeface="Lexend"/>
              <a:sym typeface="Lexend"/>
            </a:endParaRPr>
          </a:p>
        </p:txBody>
      </p:sp>
      <p:pic>
        <p:nvPicPr>
          <p:cNvPr id="1057" name="Google Shape;1057;p88"/>
          <p:cNvPicPr preferRelativeResize="0"/>
          <p:nvPr/>
        </p:nvPicPr>
        <p:blipFill>
          <a:blip r:embed="rId8">
            <a:alphaModFix/>
          </a:blip>
          <a:stretch>
            <a:fillRect/>
          </a:stretch>
        </p:blipFill>
        <p:spPr>
          <a:xfrm>
            <a:off x="469415" y="3933174"/>
            <a:ext cx="327809" cy="618975"/>
          </a:xfrm>
          <a:prstGeom prst="rect">
            <a:avLst/>
          </a:prstGeom>
          <a:noFill/>
          <a:ln>
            <a:noFill/>
          </a:ln>
        </p:spPr>
      </p:pic>
      <p:sp>
        <p:nvSpPr>
          <p:cNvPr id="1058" name="Google Shape;1058;p88"/>
          <p:cNvSpPr txBox="1"/>
          <p:nvPr/>
        </p:nvSpPr>
        <p:spPr>
          <a:xfrm>
            <a:off x="543654" y="2677796"/>
            <a:ext cx="2489100" cy="641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ea typeface="Lexend"/>
                <a:cs typeface="Lexend"/>
                <a:sym typeface="Lexend"/>
              </a:rPr>
              <a:t>Waa yaab! Tirada maalmaha dhaxan hawada (air frost) bishiiba ee 2024 waxay u dhowdahay eber!</a:t>
            </a:r>
            <a:endParaRPr sz="1800">
              <a:latin typeface="Lexend"/>
              <a:ea typeface="Lexend"/>
              <a:cs typeface="Lexend"/>
              <a:sym typeface="Lexend"/>
            </a:endParaRPr>
          </a:p>
        </p:txBody>
      </p:sp>
      <p:sp>
        <p:nvSpPr>
          <p:cNvPr id="1059" name="Google Shape;1059;p88"/>
          <p:cNvSpPr txBox="1"/>
          <p:nvPr/>
        </p:nvSpPr>
        <p:spPr>
          <a:xfrm>
            <a:off x="3424896" y="2734875"/>
            <a:ext cx="4796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Sharax sababta gabagabada Caasha ay u khaldan tahay.</a:t>
            </a:r>
            <a:endParaRPr sz="1800">
              <a:solidFill>
                <a:srgbClr val="000000"/>
              </a:solidFill>
              <a:latin typeface="Lexend"/>
              <a:ea typeface="Lexend"/>
              <a:cs typeface="Lexend"/>
              <a:sym typeface="Lexend"/>
            </a:endParaRPr>
          </a:p>
        </p:txBody>
      </p:sp>
      <p:cxnSp>
        <p:nvCxnSpPr>
          <p:cNvPr id="1060" name="Google Shape;1060;p88"/>
          <p:cNvCxnSpPr/>
          <p:nvPr/>
        </p:nvCxnSpPr>
        <p:spPr>
          <a:xfrm>
            <a:off x="1248375" y="878680"/>
            <a:ext cx="4393500" cy="727200"/>
          </a:xfrm>
          <a:prstGeom prst="straightConnector1">
            <a:avLst/>
          </a:prstGeom>
          <a:noFill/>
          <a:ln cap="flat" cmpd="sng" w="38100">
            <a:solidFill>
              <a:schemeClr val="accent4"/>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4" name="Shape 1064"/>
        <p:cNvGrpSpPr/>
        <p:nvPr/>
      </p:nvGrpSpPr>
      <p:grpSpPr>
        <a:xfrm>
          <a:off x="0" y="0"/>
          <a:ext cx="0" cy="0"/>
          <a:chOff x="0" y="0"/>
          <a:chExt cx="0" cy="0"/>
        </a:xfrm>
      </p:grpSpPr>
      <p:sp>
        <p:nvSpPr>
          <p:cNvPr id="1065" name="Google Shape;1065;p89"/>
          <p:cNvSpPr txBox="1"/>
          <p:nvPr/>
        </p:nvSpPr>
        <p:spPr>
          <a:xfrm>
            <a:off x="1103825" y="3563155"/>
            <a:ext cx="75636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Tirada maalmaha dhaxan hawada (air frost) ee Janaayo iyo Febraayo kasta ayaa laga yaabaa inay sii yaraanayso guud ahaan UK.</a:t>
            </a:r>
            <a:endParaRPr sz="1800">
              <a:latin typeface="Lexend"/>
              <a:ea typeface="Lexend"/>
              <a:cs typeface="Lexend"/>
              <a:sym typeface="Lexend"/>
            </a:endParaRPr>
          </a:p>
        </p:txBody>
      </p:sp>
      <p:pic>
        <p:nvPicPr>
          <p:cNvPr id="1066" name="Google Shape;1066;p89"/>
          <p:cNvPicPr preferRelativeResize="0"/>
          <p:nvPr/>
        </p:nvPicPr>
        <p:blipFill>
          <a:blip r:embed="rId3">
            <a:alphaModFix/>
          </a:blip>
          <a:stretch>
            <a:fillRect/>
          </a:stretch>
        </p:blipFill>
        <p:spPr>
          <a:xfrm>
            <a:off x="324000" y="690501"/>
            <a:ext cx="5579324" cy="1710563"/>
          </a:xfrm>
          <a:prstGeom prst="rect">
            <a:avLst/>
          </a:prstGeom>
          <a:noFill/>
          <a:ln cap="flat" cmpd="sng" w="19050">
            <a:solidFill>
              <a:schemeClr val="dk1"/>
            </a:solidFill>
            <a:prstDash val="solid"/>
            <a:round/>
            <a:headEnd len="sm" w="sm" type="none"/>
            <a:tailEnd len="sm" w="sm" type="none"/>
          </a:ln>
        </p:spPr>
      </p:pic>
      <p:sp>
        <p:nvSpPr>
          <p:cNvPr id="1067" name="Google Shape;1067;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Falanqaynta xogta cimilada deegaanka</a:t>
            </a:r>
            <a:endParaRPr/>
          </a:p>
        </p:txBody>
      </p:sp>
      <p:sp>
        <p:nvSpPr>
          <p:cNvPr id="1068" name="Google Shape;1068;p89"/>
          <p:cNvSpPr txBox="1"/>
          <p:nvPr/>
        </p:nvSpPr>
        <p:spPr>
          <a:xfrm>
            <a:off x="6059450" y="612154"/>
            <a:ext cx="27606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Jaantuskani wuxuu muujinayaa tirada maalmaha dhaxan hawada (air frost) ee Oakfield bisha Janaayo iyo Febraayo laga bilaabo 1970 ilaa 2024.</a:t>
            </a:r>
            <a:endParaRPr sz="1800">
              <a:solidFill>
                <a:srgbClr val="000000"/>
              </a:solidFill>
              <a:latin typeface="Lexend"/>
              <a:ea typeface="Lexend"/>
              <a:cs typeface="Lexend"/>
              <a:sym typeface="Lexend"/>
            </a:endParaRPr>
          </a:p>
        </p:txBody>
      </p:sp>
      <p:grpSp>
        <p:nvGrpSpPr>
          <p:cNvPr id="1069" name="Google Shape;1069;p89"/>
          <p:cNvGrpSpPr/>
          <p:nvPr/>
        </p:nvGrpSpPr>
        <p:grpSpPr>
          <a:xfrm>
            <a:off x="1076157" y="2030498"/>
            <a:ext cx="76799" cy="60476"/>
            <a:chOff x="776825" y="2447425"/>
            <a:chExt cx="58500" cy="78225"/>
          </a:xfrm>
        </p:grpSpPr>
        <p:cxnSp>
          <p:nvCxnSpPr>
            <p:cNvPr id="1070" name="Google Shape;1070;p89"/>
            <p:cNvCxnSpPr/>
            <p:nvPr/>
          </p:nvCxnSpPr>
          <p:spPr>
            <a:xfrm flipH="1">
              <a:off x="776825" y="2447425"/>
              <a:ext cx="58500" cy="43500"/>
            </a:xfrm>
            <a:prstGeom prst="straightConnector1">
              <a:avLst/>
            </a:prstGeom>
            <a:noFill/>
            <a:ln cap="flat" cmpd="sng" w="9525">
              <a:solidFill>
                <a:srgbClr val="000000"/>
              </a:solidFill>
              <a:prstDash val="solid"/>
              <a:round/>
              <a:headEnd len="med" w="med" type="none"/>
              <a:tailEnd len="med" w="med" type="none"/>
            </a:ln>
          </p:spPr>
        </p:cxnSp>
        <p:cxnSp>
          <p:nvCxnSpPr>
            <p:cNvPr id="1071" name="Google Shape;1071;p89"/>
            <p:cNvCxnSpPr/>
            <p:nvPr/>
          </p:nvCxnSpPr>
          <p:spPr>
            <a:xfrm flipH="1">
              <a:off x="776825" y="2482150"/>
              <a:ext cx="58500" cy="43500"/>
            </a:xfrm>
            <a:prstGeom prst="straightConnector1">
              <a:avLst/>
            </a:prstGeom>
            <a:noFill/>
            <a:ln cap="flat" cmpd="sng" w="9525">
              <a:solidFill>
                <a:srgbClr val="000000"/>
              </a:solidFill>
              <a:prstDash val="solid"/>
              <a:round/>
              <a:headEnd len="med" w="med" type="none"/>
              <a:tailEnd len="med" w="med" type="none"/>
            </a:ln>
          </p:spPr>
        </p:cxnSp>
      </p:grpSp>
      <p:sp>
        <p:nvSpPr>
          <p:cNvPr id="1072" name="Google Shape;1072;p89"/>
          <p:cNvSpPr txBox="1"/>
          <p:nvPr/>
        </p:nvSpPr>
        <p:spPr>
          <a:xfrm>
            <a:off x="324000" y="2506275"/>
            <a:ext cx="8495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Kee ayaa laga yaabaa inay gabagabo macquul ah ka yimaadaan xogtan oo keliya?</a:t>
            </a:r>
            <a:endParaRPr sz="1800">
              <a:solidFill>
                <a:srgbClr val="000000"/>
              </a:solidFill>
              <a:latin typeface="Lexend"/>
              <a:ea typeface="Lexend"/>
              <a:cs typeface="Lexend"/>
              <a:sym typeface="Lexend"/>
            </a:endParaRPr>
          </a:p>
        </p:txBody>
      </p:sp>
      <p:cxnSp>
        <p:nvCxnSpPr>
          <p:cNvPr id="1073" name="Google Shape;1073;p89"/>
          <p:cNvCxnSpPr/>
          <p:nvPr/>
        </p:nvCxnSpPr>
        <p:spPr>
          <a:xfrm>
            <a:off x="1248375" y="878680"/>
            <a:ext cx="4393500" cy="727200"/>
          </a:xfrm>
          <a:prstGeom prst="straightConnector1">
            <a:avLst/>
          </a:prstGeom>
          <a:noFill/>
          <a:ln cap="flat" cmpd="sng" w="38100">
            <a:solidFill>
              <a:schemeClr val="accent4"/>
            </a:solidFill>
            <a:prstDash val="solid"/>
            <a:round/>
            <a:headEnd len="med" w="med" type="none"/>
            <a:tailEnd len="med" w="med" type="none"/>
          </a:ln>
        </p:spPr>
      </p:cxnSp>
      <p:grpSp>
        <p:nvGrpSpPr>
          <p:cNvPr id="1074" name="Google Shape;1074;p89"/>
          <p:cNvGrpSpPr/>
          <p:nvPr/>
        </p:nvGrpSpPr>
        <p:grpSpPr>
          <a:xfrm>
            <a:off x="734901" y="2877001"/>
            <a:ext cx="305364" cy="305364"/>
            <a:chOff x="1020916" y="1442088"/>
            <a:chExt cx="457200" cy="457200"/>
          </a:xfrm>
        </p:grpSpPr>
        <p:pic>
          <p:nvPicPr>
            <p:cNvPr id="1075" name="Google Shape;1075;p8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76" name="Google Shape;1076;p8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sp>
        <p:nvSpPr>
          <p:cNvPr id="1077" name="Google Shape;1077;p89"/>
          <p:cNvSpPr txBox="1"/>
          <p:nvPr/>
        </p:nvSpPr>
        <p:spPr>
          <a:xfrm>
            <a:off x="1103825" y="2891082"/>
            <a:ext cx="7563600" cy="5541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Celceliska heerkulka Oakfield ee Janaayo iyo Febraayo ayaa laga yaabaa inuu sii kordhayo waqti ka dib.</a:t>
            </a:r>
            <a:endParaRPr sz="1800">
              <a:latin typeface="Lexend"/>
              <a:ea typeface="Lexend"/>
              <a:cs typeface="Lexend"/>
              <a:sym typeface="Lexend"/>
            </a:endParaRPr>
          </a:p>
        </p:txBody>
      </p:sp>
      <p:grpSp>
        <p:nvGrpSpPr>
          <p:cNvPr id="1078" name="Google Shape;1078;p89"/>
          <p:cNvGrpSpPr/>
          <p:nvPr/>
        </p:nvGrpSpPr>
        <p:grpSpPr>
          <a:xfrm>
            <a:off x="734901" y="3549074"/>
            <a:ext cx="305364" cy="305364"/>
            <a:chOff x="1020916" y="1442088"/>
            <a:chExt cx="457200" cy="457200"/>
          </a:xfrm>
        </p:grpSpPr>
        <p:pic>
          <p:nvPicPr>
            <p:cNvPr id="1079" name="Google Shape;1079;p8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80" name="Google Shape;1080;p8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1081" name="Google Shape;1081;p89"/>
          <p:cNvSpPr txBox="1"/>
          <p:nvPr/>
        </p:nvSpPr>
        <p:spPr>
          <a:xfrm>
            <a:off x="514100" y="4193525"/>
            <a:ext cx="83055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Midna gabagabo laguma gaari karo si kalsooni leh.</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Waa adag tahay in la sameeyo gabagabo ballaadhan oo ka yimaada xog xaddidan.</a:t>
            </a:r>
            <a:endParaRPr sz="2000">
              <a:latin typeface="Kalam"/>
              <a:ea typeface="Kalam"/>
              <a:cs typeface="Kalam"/>
              <a:sym typeface="Kalam"/>
            </a:endParaRPr>
          </a:p>
        </p:txBody>
      </p:sp>
      <p:sp>
        <p:nvSpPr>
          <p:cNvPr id="1082" name="Google Shape;1082;p89"/>
          <p:cNvSpPr txBox="1"/>
          <p:nvPr/>
        </p:nvSpPr>
        <p:spPr>
          <a:xfrm>
            <a:off x="514100" y="4193525"/>
            <a:ext cx="7885200" cy="615600"/>
          </a:xfrm>
          <a:prstGeom prst="rect">
            <a:avLst/>
          </a:prstGeom>
          <a:solidFill>
            <a:srgbClr val="EBEDFE"/>
          </a:solid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Ma naqaanno wax ku saabsan arrimo kale, sidaas darteed ma u qaadan karno in kororka heerkulka uu yahay sababta hoos u dhaca dhaxan hawada (air frost).</a:t>
            </a:r>
            <a:endParaRPr sz="2000">
              <a:latin typeface="Kalam"/>
              <a:ea typeface="Kalam"/>
              <a:cs typeface="Kalam"/>
              <a:sym typeface="Kalam"/>
            </a:endParaRPr>
          </a:p>
        </p:txBody>
      </p:sp>
      <p:sp>
        <p:nvSpPr>
          <p:cNvPr id="1083" name="Google Shape;1083;p89"/>
          <p:cNvSpPr txBox="1"/>
          <p:nvPr/>
        </p:nvSpPr>
        <p:spPr>
          <a:xfrm>
            <a:off x="514100" y="4193525"/>
            <a:ext cx="7885200" cy="615600"/>
          </a:xfrm>
          <a:prstGeom prst="rect">
            <a:avLst/>
          </a:prstGeom>
          <a:solidFill>
            <a:srgbClr val="EBEDFE"/>
          </a:solid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Oo kaliya sababtoo ah isbeddel (trend) ayaa ka jira qayb ka mid ah UK ma micneheyno in isla isbeddelkaasi uu ka jiro guud ahaan UK.</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7" name="Shape 1087"/>
        <p:cNvGrpSpPr/>
        <p:nvPr/>
      </p:nvGrpSpPr>
      <p:grpSpPr>
        <a:xfrm>
          <a:off x="0" y="0"/>
          <a:ext cx="0" cy="0"/>
          <a:chOff x="0" y="0"/>
          <a:chExt cx="0" cy="0"/>
        </a:xfrm>
      </p:grpSpPr>
      <p:sp>
        <p:nvSpPr>
          <p:cNvPr id="1088" name="Google Shape;1088;p9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Falanqaynta xogta cimilada maxalliga ah (local climate data)</a:t>
            </a:r>
            <a:endParaRPr/>
          </a:p>
        </p:txBody>
      </p:sp>
      <p:pic>
        <p:nvPicPr>
          <p:cNvPr id="1089" name="Google Shape;1089;p90"/>
          <p:cNvPicPr preferRelativeResize="0"/>
          <p:nvPr/>
        </p:nvPicPr>
        <p:blipFill>
          <a:blip r:embed="rId3">
            <a:alphaModFix/>
          </a:blip>
          <a:stretch>
            <a:fillRect/>
          </a:stretch>
        </p:blipFill>
        <p:spPr>
          <a:xfrm>
            <a:off x="371100" y="627932"/>
            <a:ext cx="5181099" cy="2361250"/>
          </a:xfrm>
          <a:prstGeom prst="rect">
            <a:avLst/>
          </a:prstGeom>
          <a:noFill/>
          <a:ln cap="flat" cmpd="sng" w="19050">
            <a:solidFill>
              <a:schemeClr val="dk1"/>
            </a:solidFill>
            <a:prstDash val="solid"/>
            <a:round/>
            <a:headEnd len="sm" w="sm" type="none"/>
            <a:tailEnd len="sm" w="sm" type="none"/>
          </a:ln>
        </p:spPr>
      </p:pic>
      <p:sp>
        <p:nvSpPr>
          <p:cNvPr id="1090" name="Google Shape;1090;p90"/>
          <p:cNvSpPr txBox="1"/>
          <p:nvPr/>
        </p:nvSpPr>
        <p:spPr>
          <a:xfrm>
            <a:off x="5774400" y="595029"/>
            <a:ext cx="30456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Jaantuskan (graph) ee Met Office wuxuu muujinayaa celceliska roobabka bishii (mm) sannad kasta laga bilaabo 1941 ilaa 2000 ee Stornoway iyo Southampton.</a:t>
            </a:r>
            <a:endParaRPr sz="1800">
              <a:latin typeface="Lexend"/>
              <a:ea typeface="Lexend"/>
              <a:cs typeface="Lexend"/>
              <a:sym typeface="Lexend"/>
            </a:endParaRPr>
          </a:p>
        </p:txBody>
      </p:sp>
      <p:grpSp>
        <p:nvGrpSpPr>
          <p:cNvPr id="1091" name="Google Shape;1091;p90"/>
          <p:cNvGrpSpPr/>
          <p:nvPr/>
        </p:nvGrpSpPr>
        <p:grpSpPr>
          <a:xfrm>
            <a:off x="5774400" y="2321282"/>
            <a:ext cx="2969400" cy="738900"/>
            <a:chOff x="5413488" y="2887213"/>
            <a:chExt cx="2969400" cy="738900"/>
          </a:xfrm>
        </p:grpSpPr>
        <p:sp>
          <p:nvSpPr>
            <p:cNvPr id="1092" name="Google Shape;1092;p90"/>
            <p:cNvSpPr txBox="1"/>
            <p:nvPr/>
          </p:nvSpPr>
          <p:spPr>
            <a:xfrm>
              <a:off x="5413488" y="2887213"/>
              <a:ext cx="29694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latin typeface="Lexend"/>
                  <a:ea typeface="Lexend"/>
                  <a:cs typeface="Lexend"/>
                  <a:sym typeface="Lexend"/>
                </a:rPr>
                <a:t>Furaha (Key)</a:t>
              </a:r>
              <a:endParaRPr sz="1600">
                <a:latin typeface="Lexend"/>
                <a:ea typeface="Lexend"/>
                <a:cs typeface="Lexend"/>
                <a:sym typeface="Lexend"/>
              </a:endParaRPr>
            </a:p>
            <a:p>
              <a:pPr indent="0" lvl="0" marL="0" rtl="0" algn="l">
                <a:spcBef>
                  <a:spcPts val="0"/>
                </a:spcBef>
                <a:spcAft>
                  <a:spcPts val="0"/>
                </a:spcAft>
                <a:buNone/>
              </a:pPr>
              <a:r>
                <a:rPr lang="en-GB" sz="1600">
                  <a:latin typeface="Lexend"/>
                  <a:ea typeface="Lexend"/>
                  <a:cs typeface="Lexend"/>
                  <a:sym typeface="Lexend"/>
                </a:rPr>
                <a:t>Stornoway</a:t>
              </a:r>
              <a:endParaRPr sz="1600">
                <a:latin typeface="Lexend"/>
                <a:ea typeface="Lexend"/>
                <a:cs typeface="Lexend"/>
                <a:sym typeface="Lexend"/>
              </a:endParaRPr>
            </a:p>
            <a:p>
              <a:pPr indent="0" lvl="0" marL="0" rtl="0" algn="l">
                <a:spcBef>
                  <a:spcPts val="0"/>
                </a:spcBef>
                <a:spcAft>
                  <a:spcPts val="0"/>
                </a:spcAft>
                <a:buNone/>
              </a:pPr>
              <a:r>
                <a:rPr lang="en-GB" sz="1600">
                  <a:solidFill>
                    <a:schemeClr val="dk1"/>
                  </a:solidFill>
                  <a:latin typeface="Lexend"/>
                  <a:ea typeface="Lexend"/>
                  <a:cs typeface="Lexend"/>
                  <a:sym typeface="Lexend"/>
                </a:rPr>
                <a:t>Southampton</a:t>
              </a:r>
              <a:endParaRPr sz="1600">
                <a:latin typeface="Lexend"/>
                <a:ea typeface="Lexend"/>
                <a:cs typeface="Lexend"/>
                <a:sym typeface="Lexend"/>
              </a:endParaRPr>
            </a:p>
          </p:txBody>
        </p:sp>
        <p:sp>
          <p:nvSpPr>
            <p:cNvPr id="1093" name="Google Shape;1093;p90"/>
            <p:cNvSpPr/>
            <p:nvPr/>
          </p:nvSpPr>
          <p:spPr>
            <a:xfrm>
              <a:off x="5517175" y="3173038"/>
              <a:ext cx="189000" cy="189000"/>
            </a:xfrm>
            <a:prstGeom prst="mathMultiply">
              <a:avLst>
                <a:gd fmla="val 15141" name="adj1"/>
              </a:avLst>
            </a:prstGeom>
            <a:solidFill>
              <a:srgbClr val="80808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sp>
          <p:nvSpPr>
            <p:cNvPr id="1094" name="Google Shape;1094;p90"/>
            <p:cNvSpPr/>
            <p:nvPr/>
          </p:nvSpPr>
          <p:spPr>
            <a:xfrm>
              <a:off x="5538775" y="3431075"/>
              <a:ext cx="145800" cy="145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grpSp>
      <p:sp>
        <p:nvSpPr>
          <p:cNvPr id="1095" name="Google Shape;1095;p90"/>
          <p:cNvSpPr txBox="1"/>
          <p:nvPr/>
        </p:nvSpPr>
        <p:spPr>
          <a:xfrm>
            <a:off x="324000" y="3209558"/>
            <a:ext cx="8495700" cy="1631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Cali wuxuu yidhi: "Waxaan caadi ahaan u filaynaa in roobab badan ku da'o bil kasta ee Stornoway marka loo eego Southampton."</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8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1a) Sharax sida Cali uu u yimaaddo gabagabadan (conclusion).</a:t>
            </a:r>
            <a:endParaRPr sz="1800">
              <a:latin typeface="Lexend"/>
              <a:ea typeface="Lexend"/>
              <a:cs typeface="Lexend"/>
              <a:sym typeface="Lexend"/>
            </a:endParaRPr>
          </a:p>
          <a:p>
            <a:pPr indent="0" lvl="0" marL="0" rtl="0" algn="l">
              <a:spcBef>
                <a:spcPts val="0"/>
              </a:spcBef>
              <a:spcAft>
                <a:spcPts val="0"/>
              </a:spcAft>
              <a:buNone/>
            </a:pPr>
            <a:r>
              <a:rPr>
                <a:latin typeface="Lexend"/>
              </a:rPr>
              <a:t/>
            </a:r>
            <a:endParaRPr sz="8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b) Sannadkii 1968, roob badan ayaa ku da'ay Southampton marka loo eego Stornoway. Sharax haddii tani ka dhigayso sheegashada Cali mid khaldan (incorrect) iyo in kale.</a:t>
            </a:r>
            <a:endParaRPr sz="1800">
              <a:latin typeface="Lexend"/>
              <a:ea typeface="Lexend"/>
              <a:cs typeface="Lexend"/>
              <a:sym typeface="Lexen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9" name="Shape 1099"/>
        <p:cNvGrpSpPr/>
        <p:nvPr/>
      </p:nvGrpSpPr>
      <p:grpSpPr>
        <a:xfrm>
          <a:off x="0" y="0"/>
          <a:ext cx="0" cy="0"/>
          <a:chOff x="0" y="0"/>
          <a:chExt cx="0" cy="0"/>
        </a:xfrm>
      </p:grpSpPr>
      <p:sp>
        <p:nvSpPr>
          <p:cNvPr id="1100" name="Google Shape;1100;p91"/>
          <p:cNvSpPr txBox="1"/>
          <p:nvPr/>
        </p:nvSpPr>
        <p:spPr>
          <a:xfrm>
            <a:off x="324000" y="3236373"/>
            <a:ext cx="8495700" cy="1631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Suad waxay tiri: "Waqti ka dib, isbeddelka guud (general trend) ee Stornoway waa in celceliska qadarka roobabku uu kordhayo."</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8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c) Suad waa sax. Sharax sida Suad ugu iman karto gabagabadan (conclusion).</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8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d) Qor jumlad (sentence) sharraxaysa isbeddelka muddada-dheer (long-term trend) ee roobabka Southampton.</a:t>
            </a:r>
            <a:endParaRPr sz="1800">
              <a:solidFill>
                <a:schemeClr val="dk1"/>
              </a:solidFill>
              <a:latin typeface="Lexend"/>
              <a:ea typeface="Lexend"/>
              <a:cs typeface="Lexend"/>
              <a:sym typeface="Lexend"/>
            </a:endParaRPr>
          </a:p>
        </p:txBody>
      </p:sp>
      <p:sp>
        <p:nvSpPr>
          <p:cNvPr id="1101" name="Google Shape;1101;p9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Falanqaynta xogta cimilada maxalliga ah (local climate data)</a:t>
            </a:r>
            <a:endParaRPr/>
          </a:p>
        </p:txBody>
      </p:sp>
      <p:pic>
        <p:nvPicPr>
          <p:cNvPr id="1102" name="Google Shape;1102;p91"/>
          <p:cNvPicPr preferRelativeResize="0"/>
          <p:nvPr/>
        </p:nvPicPr>
        <p:blipFill>
          <a:blip r:embed="rId3">
            <a:alphaModFix/>
          </a:blip>
          <a:stretch>
            <a:fillRect/>
          </a:stretch>
        </p:blipFill>
        <p:spPr>
          <a:xfrm>
            <a:off x="371100" y="627932"/>
            <a:ext cx="5181099" cy="2361250"/>
          </a:xfrm>
          <a:prstGeom prst="rect">
            <a:avLst/>
          </a:prstGeom>
          <a:noFill/>
          <a:ln cap="flat" cmpd="sng" w="19050">
            <a:solidFill>
              <a:schemeClr val="dk1"/>
            </a:solidFill>
            <a:prstDash val="solid"/>
            <a:round/>
            <a:headEnd len="sm" w="sm" type="none"/>
            <a:tailEnd len="sm" w="sm" type="none"/>
          </a:ln>
        </p:spPr>
      </p:pic>
      <p:sp>
        <p:nvSpPr>
          <p:cNvPr id="1103" name="Google Shape;1103;p91"/>
          <p:cNvSpPr txBox="1"/>
          <p:nvPr/>
        </p:nvSpPr>
        <p:spPr>
          <a:xfrm>
            <a:off x="5774400" y="595029"/>
            <a:ext cx="30456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Jaantuskan (graph) ee Met Office wuxuu muujinayaa celceliska roobabka bishii (mm) sannad kasta laga bilaabo 1941 ilaa 2000 ee Stornoway iyo Southampton.</a:t>
            </a:r>
            <a:endParaRPr sz="1800">
              <a:latin typeface="Lexend"/>
              <a:ea typeface="Lexend"/>
              <a:cs typeface="Lexend"/>
              <a:sym typeface="Lexend"/>
            </a:endParaRPr>
          </a:p>
        </p:txBody>
      </p:sp>
      <p:grpSp>
        <p:nvGrpSpPr>
          <p:cNvPr id="1104" name="Google Shape;1104;p91"/>
          <p:cNvGrpSpPr/>
          <p:nvPr/>
        </p:nvGrpSpPr>
        <p:grpSpPr>
          <a:xfrm>
            <a:off x="5774400" y="2321282"/>
            <a:ext cx="2969400" cy="738900"/>
            <a:chOff x="5413488" y="2887213"/>
            <a:chExt cx="2969400" cy="738900"/>
          </a:xfrm>
        </p:grpSpPr>
        <p:sp>
          <p:nvSpPr>
            <p:cNvPr id="1105" name="Google Shape;1105;p91"/>
            <p:cNvSpPr txBox="1"/>
            <p:nvPr/>
          </p:nvSpPr>
          <p:spPr>
            <a:xfrm>
              <a:off x="5413488" y="2887213"/>
              <a:ext cx="29694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latin typeface="Lexend"/>
                  <a:ea typeface="Lexend"/>
                  <a:cs typeface="Lexend"/>
                  <a:sym typeface="Lexend"/>
                </a:rPr>
                <a:t>Furaha (Key)</a:t>
              </a:r>
              <a:endParaRPr sz="1600">
                <a:latin typeface="Lexend"/>
                <a:ea typeface="Lexend"/>
                <a:cs typeface="Lexend"/>
                <a:sym typeface="Lexend"/>
              </a:endParaRPr>
            </a:p>
            <a:p>
              <a:pPr indent="0" lvl="0" marL="0" rtl="0" algn="l">
                <a:spcBef>
                  <a:spcPts val="0"/>
                </a:spcBef>
                <a:spcAft>
                  <a:spcPts val="0"/>
                </a:spcAft>
                <a:buNone/>
              </a:pPr>
              <a:r>
                <a:rPr lang="en-GB" sz="1600">
                  <a:latin typeface="Lexend"/>
                  <a:ea typeface="Lexend"/>
                  <a:cs typeface="Lexend"/>
                  <a:sym typeface="Lexend"/>
                </a:rPr>
                <a:t>Stornoway</a:t>
              </a:r>
              <a:endParaRPr sz="1600">
                <a:latin typeface="Lexend"/>
                <a:ea typeface="Lexend"/>
                <a:cs typeface="Lexend"/>
                <a:sym typeface="Lexend"/>
              </a:endParaRPr>
            </a:p>
            <a:p>
              <a:pPr indent="0" lvl="0" marL="0" rtl="0" algn="l">
                <a:spcBef>
                  <a:spcPts val="0"/>
                </a:spcBef>
                <a:spcAft>
                  <a:spcPts val="0"/>
                </a:spcAft>
                <a:buNone/>
              </a:pPr>
              <a:r>
                <a:rPr lang="en-GB" sz="1600">
                  <a:solidFill>
                    <a:schemeClr val="dk1"/>
                  </a:solidFill>
                  <a:latin typeface="Lexend"/>
                  <a:ea typeface="Lexend"/>
                  <a:cs typeface="Lexend"/>
                  <a:sym typeface="Lexend"/>
                </a:rPr>
                <a:t>Southampton</a:t>
              </a:r>
              <a:endParaRPr sz="1600">
                <a:latin typeface="Lexend"/>
                <a:ea typeface="Lexend"/>
                <a:cs typeface="Lexend"/>
                <a:sym typeface="Lexend"/>
              </a:endParaRPr>
            </a:p>
          </p:txBody>
        </p:sp>
        <p:sp>
          <p:nvSpPr>
            <p:cNvPr id="1106" name="Google Shape;1106;p91"/>
            <p:cNvSpPr/>
            <p:nvPr/>
          </p:nvSpPr>
          <p:spPr>
            <a:xfrm>
              <a:off x="5517175" y="3173038"/>
              <a:ext cx="189000" cy="189000"/>
            </a:xfrm>
            <a:prstGeom prst="mathMultiply">
              <a:avLst>
                <a:gd fmla="val 15141" name="adj1"/>
              </a:avLst>
            </a:prstGeom>
            <a:solidFill>
              <a:srgbClr val="80808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sp>
          <p:nvSpPr>
            <p:cNvPr id="1107" name="Google Shape;1107;p91"/>
            <p:cNvSpPr/>
            <p:nvPr/>
          </p:nvSpPr>
          <p:spPr>
            <a:xfrm>
              <a:off x="5538775" y="3431075"/>
              <a:ext cx="145800" cy="145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1" name="Shape 1111"/>
        <p:cNvGrpSpPr/>
        <p:nvPr/>
      </p:nvGrpSpPr>
      <p:grpSpPr>
        <a:xfrm>
          <a:off x="0" y="0"/>
          <a:ext cx="0" cy="0"/>
          <a:chOff x="0" y="0"/>
          <a:chExt cx="0" cy="0"/>
        </a:xfrm>
      </p:grpSpPr>
      <p:sp>
        <p:nvSpPr>
          <p:cNvPr id="1112" name="Google Shape;1112;p92"/>
          <p:cNvSpPr txBox="1"/>
          <p:nvPr/>
        </p:nvSpPr>
        <p:spPr>
          <a:xfrm>
            <a:off x="324000" y="3209558"/>
            <a:ext cx="8495700" cy="954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Isra waxay tiri: "Stornoway waxay ku taallaa Scotland. Taas macneheedu waa in qadarka roobabka ee qaybaha kale ee Scotland uu sidoo kale kordhayo waqtiga."</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800">
              <a:solidFill>
                <a:schemeClr val="dk1"/>
              </a:solidFill>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e) Sharax haddii hadalka Isra uu sax yahay (correct) iyo in kale.</a:t>
            </a:r>
            <a:endParaRPr sz="1800">
              <a:solidFill>
                <a:schemeClr val="dk1"/>
              </a:solidFill>
              <a:latin typeface="Lexend"/>
              <a:ea typeface="Lexend"/>
              <a:cs typeface="Lexend"/>
              <a:sym typeface="Lexend"/>
            </a:endParaRPr>
          </a:p>
        </p:txBody>
      </p:sp>
      <p:sp>
        <p:nvSpPr>
          <p:cNvPr id="1113" name="Google Shape;1113;p9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Falanqaynta xogta cimilada maxalliga ah (local climate data)</a:t>
            </a:r>
            <a:endParaRPr/>
          </a:p>
        </p:txBody>
      </p:sp>
      <p:pic>
        <p:nvPicPr>
          <p:cNvPr id="1114" name="Google Shape;1114;p92"/>
          <p:cNvPicPr preferRelativeResize="0"/>
          <p:nvPr/>
        </p:nvPicPr>
        <p:blipFill>
          <a:blip r:embed="rId3">
            <a:alphaModFix/>
          </a:blip>
          <a:stretch>
            <a:fillRect/>
          </a:stretch>
        </p:blipFill>
        <p:spPr>
          <a:xfrm>
            <a:off x="371100" y="627932"/>
            <a:ext cx="5181099" cy="2361250"/>
          </a:xfrm>
          <a:prstGeom prst="rect">
            <a:avLst/>
          </a:prstGeom>
          <a:noFill/>
          <a:ln cap="flat" cmpd="sng" w="19050">
            <a:solidFill>
              <a:schemeClr val="dk1"/>
            </a:solidFill>
            <a:prstDash val="solid"/>
            <a:round/>
            <a:headEnd len="sm" w="sm" type="none"/>
            <a:tailEnd len="sm" w="sm" type="none"/>
          </a:ln>
        </p:spPr>
      </p:pic>
      <p:sp>
        <p:nvSpPr>
          <p:cNvPr id="1115" name="Google Shape;1115;p92"/>
          <p:cNvSpPr txBox="1"/>
          <p:nvPr/>
        </p:nvSpPr>
        <p:spPr>
          <a:xfrm>
            <a:off x="5774400" y="595029"/>
            <a:ext cx="30456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Jaantuskan (graph) ee Met Office wuxuu muujinayaa celceliska roobabka bishii (mm) sannad kasta laga bilaabo 1941 ilaa 2000 ee Stornoway iyo Southampton.</a:t>
            </a:r>
            <a:endParaRPr sz="1800">
              <a:latin typeface="Lexend"/>
              <a:ea typeface="Lexend"/>
              <a:cs typeface="Lexend"/>
              <a:sym typeface="Lexend"/>
            </a:endParaRPr>
          </a:p>
        </p:txBody>
      </p:sp>
      <p:grpSp>
        <p:nvGrpSpPr>
          <p:cNvPr id="1116" name="Google Shape;1116;p92"/>
          <p:cNvGrpSpPr/>
          <p:nvPr/>
        </p:nvGrpSpPr>
        <p:grpSpPr>
          <a:xfrm>
            <a:off x="5774400" y="2321282"/>
            <a:ext cx="2969400" cy="738900"/>
            <a:chOff x="5413488" y="2887213"/>
            <a:chExt cx="2969400" cy="738900"/>
          </a:xfrm>
        </p:grpSpPr>
        <p:sp>
          <p:nvSpPr>
            <p:cNvPr id="1117" name="Google Shape;1117;p92"/>
            <p:cNvSpPr txBox="1"/>
            <p:nvPr/>
          </p:nvSpPr>
          <p:spPr>
            <a:xfrm>
              <a:off x="5413488" y="2887213"/>
              <a:ext cx="29694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latin typeface="Lexend"/>
                  <a:ea typeface="Lexend"/>
                  <a:cs typeface="Lexend"/>
                  <a:sym typeface="Lexend"/>
                </a:rPr>
                <a:t>Furaha (Key)</a:t>
              </a:r>
              <a:endParaRPr sz="1600">
                <a:latin typeface="Lexend"/>
                <a:ea typeface="Lexend"/>
                <a:cs typeface="Lexend"/>
                <a:sym typeface="Lexend"/>
              </a:endParaRPr>
            </a:p>
            <a:p>
              <a:pPr indent="0" lvl="0" marL="0" rtl="0" algn="l">
                <a:spcBef>
                  <a:spcPts val="0"/>
                </a:spcBef>
                <a:spcAft>
                  <a:spcPts val="0"/>
                </a:spcAft>
                <a:buNone/>
              </a:pPr>
              <a:r>
                <a:rPr lang="en-GB" sz="1600">
                  <a:latin typeface="Lexend"/>
                  <a:ea typeface="Lexend"/>
                  <a:cs typeface="Lexend"/>
                  <a:sym typeface="Lexend"/>
                </a:rPr>
                <a:t>Stornoway</a:t>
              </a:r>
              <a:endParaRPr sz="1600">
                <a:latin typeface="Lexend"/>
                <a:ea typeface="Lexend"/>
                <a:cs typeface="Lexend"/>
                <a:sym typeface="Lexend"/>
              </a:endParaRPr>
            </a:p>
            <a:p>
              <a:pPr indent="0" lvl="0" marL="0" rtl="0" algn="l">
                <a:spcBef>
                  <a:spcPts val="0"/>
                </a:spcBef>
                <a:spcAft>
                  <a:spcPts val="0"/>
                </a:spcAft>
                <a:buNone/>
              </a:pPr>
              <a:r>
                <a:rPr lang="en-GB" sz="1600">
                  <a:solidFill>
                    <a:schemeClr val="dk1"/>
                  </a:solidFill>
                  <a:latin typeface="Lexend"/>
                  <a:ea typeface="Lexend"/>
                  <a:cs typeface="Lexend"/>
                  <a:sym typeface="Lexend"/>
                </a:rPr>
                <a:t>Southampton</a:t>
              </a:r>
              <a:endParaRPr sz="1600">
                <a:latin typeface="Lexend"/>
                <a:ea typeface="Lexend"/>
                <a:cs typeface="Lexend"/>
                <a:sym typeface="Lexend"/>
              </a:endParaRPr>
            </a:p>
          </p:txBody>
        </p:sp>
        <p:sp>
          <p:nvSpPr>
            <p:cNvPr id="1118" name="Google Shape;1118;p92"/>
            <p:cNvSpPr/>
            <p:nvPr/>
          </p:nvSpPr>
          <p:spPr>
            <a:xfrm>
              <a:off x="5517175" y="3173038"/>
              <a:ext cx="189000" cy="189000"/>
            </a:xfrm>
            <a:prstGeom prst="mathMultiply">
              <a:avLst>
                <a:gd fmla="val 15141" name="adj1"/>
              </a:avLst>
            </a:prstGeom>
            <a:solidFill>
              <a:srgbClr val="80808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sp>
          <p:nvSpPr>
            <p:cNvPr id="1119" name="Google Shape;1119;p92"/>
            <p:cNvSpPr/>
            <p:nvPr/>
          </p:nvSpPr>
          <p:spPr>
            <a:xfrm>
              <a:off x="5538775" y="3431075"/>
              <a:ext cx="145800" cy="145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3" name="Shape 1123"/>
        <p:cNvGrpSpPr/>
        <p:nvPr/>
      </p:nvGrpSpPr>
      <p:grpSpPr>
        <a:xfrm>
          <a:off x="0" y="0"/>
          <a:ext cx="0" cy="0"/>
          <a:chOff x="0" y="0"/>
          <a:chExt cx="0" cy="0"/>
        </a:xfrm>
      </p:grpSpPr>
      <p:sp>
        <p:nvSpPr>
          <p:cNvPr id="1124" name="Google Shape;1124;p9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Falanqaynta xogta cimilada deegaanka</a:t>
            </a:r>
            <a:endParaRPr/>
          </a:p>
        </p:txBody>
      </p:sp>
      <p:pic>
        <p:nvPicPr>
          <p:cNvPr id="1125" name="Google Shape;1125;p93"/>
          <p:cNvPicPr preferRelativeResize="0"/>
          <p:nvPr/>
        </p:nvPicPr>
        <p:blipFill>
          <a:blip r:embed="rId3">
            <a:alphaModFix/>
          </a:blip>
          <a:stretch>
            <a:fillRect/>
          </a:stretch>
        </p:blipFill>
        <p:spPr>
          <a:xfrm>
            <a:off x="371100" y="627932"/>
            <a:ext cx="5181099" cy="2361250"/>
          </a:xfrm>
          <a:prstGeom prst="rect">
            <a:avLst/>
          </a:prstGeom>
          <a:noFill/>
          <a:ln cap="flat" cmpd="sng" w="19050">
            <a:solidFill>
              <a:schemeClr val="dk1"/>
            </a:solidFill>
            <a:prstDash val="solid"/>
            <a:round/>
            <a:headEnd len="sm" w="sm" type="none"/>
            <a:tailEnd len="sm" w="sm" type="none"/>
          </a:ln>
        </p:spPr>
      </p:pic>
      <p:sp>
        <p:nvSpPr>
          <p:cNvPr id="1126" name="Google Shape;1126;p93"/>
          <p:cNvSpPr txBox="1"/>
          <p:nvPr/>
        </p:nvSpPr>
        <p:spPr>
          <a:xfrm>
            <a:off x="5774400" y="595029"/>
            <a:ext cx="30456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Jaantuskan oo ka socda Met Office wuxuu muujinayaa celceliska roobabka bishii (mm) sannad kasta laga bilaabo 1941 ilaa 2000 ee Stornoway iyo Southampton.</a:t>
            </a:r>
            <a:endParaRPr sz="1800">
              <a:latin typeface="Lexend"/>
              <a:ea typeface="Lexend"/>
              <a:cs typeface="Lexend"/>
              <a:sym typeface="Lexend"/>
            </a:endParaRPr>
          </a:p>
        </p:txBody>
      </p:sp>
      <p:grpSp>
        <p:nvGrpSpPr>
          <p:cNvPr id="1127" name="Google Shape;1127;p93"/>
          <p:cNvGrpSpPr/>
          <p:nvPr/>
        </p:nvGrpSpPr>
        <p:grpSpPr>
          <a:xfrm>
            <a:off x="5774400" y="2321282"/>
            <a:ext cx="2969400" cy="738900"/>
            <a:chOff x="5413488" y="2887213"/>
            <a:chExt cx="2969400" cy="738900"/>
          </a:xfrm>
        </p:grpSpPr>
        <p:sp>
          <p:nvSpPr>
            <p:cNvPr id="1128" name="Google Shape;1128;p93"/>
            <p:cNvSpPr txBox="1"/>
            <p:nvPr/>
          </p:nvSpPr>
          <p:spPr>
            <a:xfrm>
              <a:off x="5413488" y="2887213"/>
              <a:ext cx="29694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latin typeface="Lexend"/>
                  <a:ea typeface="Lexend"/>
                  <a:cs typeface="Lexend"/>
                  <a:sym typeface="Lexend"/>
                </a:rPr>
                <a:t>Fure</a:t>
              </a:r>
              <a:endParaRPr sz="1600">
                <a:latin typeface="Lexend"/>
                <a:ea typeface="Lexend"/>
                <a:cs typeface="Lexend"/>
                <a:sym typeface="Lexend"/>
              </a:endParaRPr>
            </a:p>
            <a:p>
              <a:pPr indent="0" lvl="0" marL="0" rtl="0" algn="l">
                <a:spcBef>
                  <a:spcPts val="0"/>
                </a:spcBef>
                <a:spcAft>
                  <a:spcPts val="0"/>
                </a:spcAft>
                <a:buNone/>
              </a:pPr>
              <a:r>
                <a:rPr lang="en-GB" sz="1600">
                  <a:latin typeface="Lexend"/>
                  <a:ea typeface="Lexend"/>
                  <a:cs typeface="Lexend"/>
                  <a:sym typeface="Lexend"/>
                </a:rPr>
                <a:t>Stornoway</a:t>
              </a:r>
              <a:endParaRPr sz="1600">
                <a:latin typeface="Lexend"/>
                <a:ea typeface="Lexend"/>
                <a:cs typeface="Lexend"/>
                <a:sym typeface="Lexend"/>
              </a:endParaRPr>
            </a:p>
            <a:p>
              <a:pPr indent="0" lvl="0" marL="0" rtl="0" algn="l">
                <a:spcBef>
                  <a:spcPts val="0"/>
                </a:spcBef>
                <a:spcAft>
                  <a:spcPts val="0"/>
                </a:spcAft>
                <a:buNone/>
              </a:pPr>
              <a:r>
                <a:rPr lang="en-GB" sz="1600">
                  <a:solidFill>
                    <a:schemeClr val="dk1"/>
                  </a:solidFill>
                  <a:latin typeface="Lexend"/>
                  <a:ea typeface="Lexend"/>
                  <a:cs typeface="Lexend"/>
                  <a:sym typeface="Lexend"/>
                </a:rPr>
                <a:t>Southampton</a:t>
              </a:r>
              <a:endParaRPr sz="1600">
                <a:latin typeface="Lexend"/>
                <a:ea typeface="Lexend"/>
                <a:cs typeface="Lexend"/>
                <a:sym typeface="Lexend"/>
              </a:endParaRPr>
            </a:p>
          </p:txBody>
        </p:sp>
        <p:sp>
          <p:nvSpPr>
            <p:cNvPr id="1129" name="Google Shape;1129;p93"/>
            <p:cNvSpPr/>
            <p:nvPr/>
          </p:nvSpPr>
          <p:spPr>
            <a:xfrm>
              <a:off x="5517175" y="3173038"/>
              <a:ext cx="189000" cy="189000"/>
            </a:xfrm>
            <a:prstGeom prst="mathMultiply">
              <a:avLst>
                <a:gd fmla="val 15141" name="adj1"/>
              </a:avLst>
            </a:prstGeom>
            <a:solidFill>
              <a:srgbClr val="80808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sp>
          <p:nvSpPr>
            <p:cNvPr id="1130" name="Google Shape;1130;p93"/>
            <p:cNvSpPr/>
            <p:nvPr/>
          </p:nvSpPr>
          <p:spPr>
            <a:xfrm>
              <a:off x="5538775" y="3431075"/>
              <a:ext cx="145800" cy="145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grpSp>
      <p:sp>
        <p:nvSpPr>
          <p:cNvPr id="1131" name="Google Shape;1131;p93"/>
          <p:cNvSpPr txBox="1"/>
          <p:nvPr/>
        </p:nvSpPr>
        <p:spPr>
          <a:xfrm>
            <a:off x="324000" y="3209558"/>
            <a:ext cx="8495700" cy="954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Cali wuxuu yidhi: "Sida caadiga ah waxaan filaynaa in roobab badan bishii ku da'o Stornoway marka loo eego Southampton."</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8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1a) Sharax sida Cali uu u yimaado gabagabadan.</a:t>
            </a:r>
            <a:endParaRPr sz="1800">
              <a:latin typeface="Lexend"/>
              <a:ea typeface="Lexend"/>
              <a:cs typeface="Lexend"/>
              <a:sym typeface="Lexend"/>
            </a:endParaRPr>
          </a:p>
        </p:txBody>
      </p:sp>
      <p:sp>
        <p:nvSpPr>
          <p:cNvPr id="1132" name="Google Shape;1132;p93"/>
          <p:cNvSpPr txBox="1"/>
          <p:nvPr/>
        </p:nvSpPr>
        <p:spPr>
          <a:xfrm>
            <a:off x="688300" y="4197108"/>
            <a:ext cx="77106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Khadka isbeddelka (trendline) ee Stornoway wuxuu ka sarreeyaa khadka isbeddelka ee Southampton.</a:t>
            </a:r>
            <a:endParaRPr sz="2000">
              <a:latin typeface="Kalam"/>
              <a:ea typeface="Kalam"/>
              <a:cs typeface="Kalam"/>
              <a:sym typeface="Kalam"/>
            </a:endParaRPr>
          </a:p>
        </p:txBody>
      </p:sp>
      <p:sp>
        <p:nvSpPr>
          <p:cNvPr id="1133" name="Google Shape;1133;p93"/>
          <p:cNvSpPr txBox="1"/>
          <p:nvPr/>
        </p:nvSpPr>
        <p:spPr>
          <a:xfrm>
            <a:off x="688300" y="4197108"/>
            <a:ext cx="7710600" cy="615600"/>
          </a:xfrm>
          <a:prstGeom prst="rect">
            <a:avLst/>
          </a:prstGeom>
          <a:solidFill>
            <a:srgbClr val="EBEDFE"/>
          </a:solid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Tani waxay ka dhigan tahay in jiro isbeddel (trend) ah in Stornoway ay leedahay qadar roobab ka badan Southampton.</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7" name="Shape 1137"/>
        <p:cNvGrpSpPr/>
        <p:nvPr/>
      </p:nvGrpSpPr>
      <p:grpSpPr>
        <a:xfrm>
          <a:off x="0" y="0"/>
          <a:ext cx="0" cy="0"/>
          <a:chOff x="0" y="0"/>
          <a:chExt cx="0" cy="0"/>
        </a:xfrm>
      </p:grpSpPr>
      <p:sp>
        <p:nvSpPr>
          <p:cNvPr id="1138" name="Google Shape;1138;p94"/>
          <p:cNvSpPr txBox="1"/>
          <p:nvPr/>
        </p:nvSpPr>
        <p:spPr>
          <a:xfrm>
            <a:off x="688300" y="3858297"/>
            <a:ext cx="7710600" cy="9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Cali waa sax. Isbeddelka (trend) waa hubaal in Stornoway ay ka badan tahay roobabka Southampton. Dhowr sano oo aan ku habboonayn isbeddelkan macnaheedu ma aha in isbeddelku aan run ahayn muddo dheer.</a:t>
            </a:r>
            <a:endParaRPr sz="2000">
              <a:latin typeface="Kalam"/>
              <a:ea typeface="Kalam"/>
              <a:cs typeface="Kalam"/>
              <a:sym typeface="Kalam"/>
            </a:endParaRPr>
          </a:p>
        </p:txBody>
      </p:sp>
      <p:sp>
        <p:nvSpPr>
          <p:cNvPr id="1139" name="Google Shape;1139;p9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Falanqaynta xogta cimilada deegaanka</a:t>
            </a:r>
            <a:endParaRPr/>
          </a:p>
        </p:txBody>
      </p:sp>
      <p:pic>
        <p:nvPicPr>
          <p:cNvPr id="1140" name="Google Shape;1140;p94"/>
          <p:cNvPicPr preferRelativeResize="0"/>
          <p:nvPr/>
        </p:nvPicPr>
        <p:blipFill>
          <a:blip r:embed="rId3">
            <a:alphaModFix/>
          </a:blip>
          <a:stretch>
            <a:fillRect/>
          </a:stretch>
        </p:blipFill>
        <p:spPr>
          <a:xfrm>
            <a:off x="371100" y="627932"/>
            <a:ext cx="5181099" cy="2361250"/>
          </a:xfrm>
          <a:prstGeom prst="rect">
            <a:avLst/>
          </a:prstGeom>
          <a:noFill/>
          <a:ln cap="flat" cmpd="sng" w="19050">
            <a:solidFill>
              <a:schemeClr val="dk1"/>
            </a:solidFill>
            <a:prstDash val="solid"/>
            <a:round/>
            <a:headEnd len="sm" w="sm" type="none"/>
            <a:tailEnd len="sm" w="sm" type="none"/>
          </a:ln>
        </p:spPr>
      </p:pic>
      <p:sp>
        <p:nvSpPr>
          <p:cNvPr id="1141" name="Google Shape;1141;p94"/>
          <p:cNvSpPr txBox="1"/>
          <p:nvPr/>
        </p:nvSpPr>
        <p:spPr>
          <a:xfrm>
            <a:off x="5774400" y="595029"/>
            <a:ext cx="30456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Jaantuskan oo ka socda Met Office wuxuu muujinayaa celceliska roobabka bishii (mm) sannad kasta laga bilaabo 1941 ilaa 2000 ee Stornoway iyo Southampton.</a:t>
            </a:r>
            <a:endParaRPr sz="1800">
              <a:latin typeface="Lexend"/>
              <a:ea typeface="Lexend"/>
              <a:cs typeface="Lexend"/>
              <a:sym typeface="Lexend"/>
            </a:endParaRPr>
          </a:p>
        </p:txBody>
      </p:sp>
      <p:grpSp>
        <p:nvGrpSpPr>
          <p:cNvPr id="1142" name="Google Shape;1142;p94"/>
          <p:cNvGrpSpPr/>
          <p:nvPr/>
        </p:nvGrpSpPr>
        <p:grpSpPr>
          <a:xfrm>
            <a:off x="5774400" y="2321282"/>
            <a:ext cx="2969400" cy="738900"/>
            <a:chOff x="5413488" y="2887213"/>
            <a:chExt cx="2969400" cy="738900"/>
          </a:xfrm>
        </p:grpSpPr>
        <p:sp>
          <p:nvSpPr>
            <p:cNvPr id="1143" name="Google Shape;1143;p94"/>
            <p:cNvSpPr txBox="1"/>
            <p:nvPr/>
          </p:nvSpPr>
          <p:spPr>
            <a:xfrm>
              <a:off x="5413488" y="2887213"/>
              <a:ext cx="29694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latin typeface="Lexend"/>
                  <a:ea typeface="Lexend"/>
                  <a:cs typeface="Lexend"/>
                  <a:sym typeface="Lexend"/>
                </a:rPr>
                <a:t>Fure</a:t>
              </a:r>
              <a:endParaRPr sz="1600">
                <a:latin typeface="Lexend"/>
                <a:ea typeface="Lexend"/>
                <a:cs typeface="Lexend"/>
                <a:sym typeface="Lexend"/>
              </a:endParaRPr>
            </a:p>
            <a:p>
              <a:pPr indent="0" lvl="0" marL="0" rtl="0" algn="l">
                <a:spcBef>
                  <a:spcPts val="0"/>
                </a:spcBef>
                <a:spcAft>
                  <a:spcPts val="0"/>
                </a:spcAft>
                <a:buNone/>
              </a:pPr>
              <a:r>
                <a:rPr lang="en-GB" sz="1600">
                  <a:latin typeface="Lexend"/>
                  <a:ea typeface="Lexend"/>
                  <a:cs typeface="Lexend"/>
                  <a:sym typeface="Lexend"/>
                </a:rPr>
                <a:t>Stornoway</a:t>
              </a:r>
              <a:endParaRPr sz="1600">
                <a:latin typeface="Lexend"/>
                <a:ea typeface="Lexend"/>
                <a:cs typeface="Lexend"/>
                <a:sym typeface="Lexend"/>
              </a:endParaRPr>
            </a:p>
            <a:p>
              <a:pPr indent="0" lvl="0" marL="0" rtl="0" algn="l">
                <a:spcBef>
                  <a:spcPts val="0"/>
                </a:spcBef>
                <a:spcAft>
                  <a:spcPts val="0"/>
                </a:spcAft>
                <a:buNone/>
              </a:pPr>
              <a:r>
                <a:rPr lang="en-GB" sz="1600">
                  <a:solidFill>
                    <a:schemeClr val="dk1"/>
                  </a:solidFill>
                  <a:latin typeface="Lexend"/>
                  <a:ea typeface="Lexend"/>
                  <a:cs typeface="Lexend"/>
                  <a:sym typeface="Lexend"/>
                </a:rPr>
                <a:t>Southampton</a:t>
              </a:r>
              <a:endParaRPr sz="1600">
                <a:latin typeface="Lexend"/>
                <a:ea typeface="Lexend"/>
                <a:cs typeface="Lexend"/>
                <a:sym typeface="Lexend"/>
              </a:endParaRPr>
            </a:p>
          </p:txBody>
        </p:sp>
        <p:sp>
          <p:nvSpPr>
            <p:cNvPr id="1144" name="Google Shape;1144;p94"/>
            <p:cNvSpPr/>
            <p:nvPr/>
          </p:nvSpPr>
          <p:spPr>
            <a:xfrm>
              <a:off x="5517175" y="3173038"/>
              <a:ext cx="189000" cy="189000"/>
            </a:xfrm>
            <a:prstGeom prst="mathMultiply">
              <a:avLst>
                <a:gd fmla="val 15141" name="adj1"/>
              </a:avLst>
            </a:prstGeom>
            <a:solidFill>
              <a:srgbClr val="80808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sp>
          <p:nvSpPr>
            <p:cNvPr id="1145" name="Google Shape;1145;p94"/>
            <p:cNvSpPr/>
            <p:nvPr/>
          </p:nvSpPr>
          <p:spPr>
            <a:xfrm>
              <a:off x="5538775" y="3431075"/>
              <a:ext cx="145800" cy="145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grpSp>
      <p:sp>
        <p:nvSpPr>
          <p:cNvPr id="1146" name="Google Shape;1146;p94"/>
          <p:cNvSpPr txBox="1"/>
          <p:nvPr/>
        </p:nvSpPr>
        <p:spPr>
          <a:xfrm>
            <a:off x="324000" y="3209558"/>
            <a:ext cx="84957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b) Sannadkii 1968, roobab badan ayaa ku da'ay Southampton marka loo eego Stornoway. Sharax in tani ay ka dhigayso sheegashada Cali mid khaldan iyo in kale.</a:t>
            </a:r>
            <a:endParaRPr sz="1800">
              <a:latin typeface="Lexend"/>
              <a:ea typeface="Lexend"/>
              <a:cs typeface="Lexend"/>
              <a:sym typeface="Lexen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0" name="Shape 1150"/>
        <p:cNvGrpSpPr/>
        <p:nvPr/>
      </p:nvGrpSpPr>
      <p:grpSpPr>
        <a:xfrm>
          <a:off x="0" y="0"/>
          <a:ext cx="0" cy="0"/>
          <a:chOff x="0" y="0"/>
          <a:chExt cx="0" cy="0"/>
        </a:xfrm>
      </p:grpSpPr>
      <p:sp>
        <p:nvSpPr>
          <p:cNvPr id="1151" name="Google Shape;1151;p95"/>
          <p:cNvSpPr txBox="1"/>
          <p:nvPr/>
        </p:nvSpPr>
        <p:spPr>
          <a:xfrm>
            <a:off x="324000" y="3236373"/>
            <a:ext cx="8495700" cy="954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Suad waxay tidhi: "Waqti ka dib, isbeddelka guud ee Stornoway waa in celceliska qadarka roobabku uu kordhayo."</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800">
              <a:solidFill>
                <a:schemeClr val="dk1"/>
              </a:solidFill>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c) Suad waa sax. Sharax sida Suad ay u timaado gabagabadan.</a:t>
            </a:r>
            <a:endParaRPr sz="1800">
              <a:solidFill>
                <a:schemeClr val="dk1"/>
              </a:solidFill>
              <a:latin typeface="Lexend"/>
              <a:ea typeface="Lexend"/>
              <a:cs typeface="Lexend"/>
              <a:sym typeface="Lexend"/>
            </a:endParaRPr>
          </a:p>
        </p:txBody>
      </p:sp>
      <p:sp>
        <p:nvSpPr>
          <p:cNvPr id="1152" name="Google Shape;1152;p9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Falanqaynta xogta cimilada deegaanka</a:t>
            </a:r>
            <a:endParaRPr/>
          </a:p>
        </p:txBody>
      </p:sp>
      <p:pic>
        <p:nvPicPr>
          <p:cNvPr id="1153" name="Google Shape;1153;p95"/>
          <p:cNvPicPr preferRelativeResize="0"/>
          <p:nvPr/>
        </p:nvPicPr>
        <p:blipFill>
          <a:blip r:embed="rId3">
            <a:alphaModFix/>
          </a:blip>
          <a:stretch>
            <a:fillRect/>
          </a:stretch>
        </p:blipFill>
        <p:spPr>
          <a:xfrm>
            <a:off x="371100" y="627932"/>
            <a:ext cx="5181099" cy="2361250"/>
          </a:xfrm>
          <a:prstGeom prst="rect">
            <a:avLst/>
          </a:prstGeom>
          <a:noFill/>
          <a:ln cap="flat" cmpd="sng" w="19050">
            <a:solidFill>
              <a:schemeClr val="dk1"/>
            </a:solidFill>
            <a:prstDash val="solid"/>
            <a:round/>
            <a:headEnd len="sm" w="sm" type="none"/>
            <a:tailEnd len="sm" w="sm" type="none"/>
          </a:ln>
        </p:spPr>
      </p:pic>
      <p:sp>
        <p:nvSpPr>
          <p:cNvPr id="1154" name="Google Shape;1154;p95"/>
          <p:cNvSpPr txBox="1"/>
          <p:nvPr/>
        </p:nvSpPr>
        <p:spPr>
          <a:xfrm>
            <a:off x="5774400" y="595029"/>
            <a:ext cx="30456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Jaantuskan oo ka socda Met Office wuxuu muujinayaa celceliska roobabka bishii (mm) sannad kasta laga bilaabo 1941 ilaa 2000 ee Stornoway iyo Southampton.</a:t>
            </a:r>
            <a:endParaRPr sz="1800">
              <a:latin typeface="Lexend"/>
              <a:ea typeface="Lexend"/>
              <a:cs typeface="Lexend"/>
              <a:sym typeface="Lexend"/>
            </a:endParaRPr>
          </a:p>
        </p:txBody>
      </p:sp>
      <p:sp>
        <p:nvSpPr>
          <p:cNvPr id="1155" name="Google Shape;1155;p95"/>
          <p:cNvSpPr txBox="1"/>
          <p:nvPr/>
        </p:nvSpPr>
        <p:spPr>
          <a:xfrm>
            <a:off x="688300" y="4197582"/>
            <a:ext cx="77106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Stornoway’s trendline has a positive gradient (the line is going up from left to right).</a:t>
            </a:r>
            <a:endParaRPr sz="2000">
              <a:latin typeface="Kalam"/>
              <a:ea typeface="Kalam"/>
              <a:cs typeface="Kalam"/>
              <a:sym typeface="Kalam"/>
            </a:endParaRPr>
          </a:p>
        </p:txBody>
      </p:sp>
      <p:grpSp>
        <p:nvGrpSpPr>
          <p:cNvPr id="1156" name="Google Shape;1156;p95"/>
          <p:cNvGrpSpPr/>
          <p:nvPr/>
        </p:nvGrpSpPr>
        <p:grpSpPr>
          <a:xfrm>
            <a:off x="5774400" y="2321282"/>
            <a:ext cx="2969400" cy="738900"/>
            <a:chOff x="5413488" y="2887213"/>
            <a:chExt cx="2969400" cy="738900"/>
          </a:xfrm>
        </p:grpSpPr>
        <p:sp>
          <p:nvSpPr>
            <p:cNvPr id="1157" name="Google Shape;1157;p95"/>
            <p:cNvSpPr txBox="1"/>
            <p:nvPr/>
          </p:nvSpPr>
          <p:spPr>
            <a:xfrm>
              <a:off x="5413488" y="2887213"/>
              <a:ext cx="29694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latin typeface="Lexend"/>
                  <a:ea typeface="Lexend"/>
                  <a:cs typeface="Lexend"/>
                  <a:sym typeface="Lexend"/>
                </a:rPr>
                <a:t>Key</a:t>
              </a:r>
              <a:endParaRPr sz="1600">
                <a:latin typeface="Lexend"/>
                <a:ea typeface="Lexend"/>
                <a:cs typeface="Lexend"/>
                <a:sym typeface="Lexend"/>
              </a:endParaRPr>
            </a:p>
            <a:p>
              <a:pPr indent="0" lvl="0" marL="0" rtl="0" algn="l">
                <a:spcBef>
                  <a:spcPts val="0"/>
                </a:spcBef>
                <a:spcAft>
                  <a:spcPts val="0"/>
                </a:spcAft>
                <a:buNone/>
              </a:pPr>
              <a:r>
                <a:rPr lang="en-GB" sz="1600">
                  <a:latin typeface="Lexend"/>
                  <a:ea typeface="Lexend"/>
                  <a:cs typeface="Lexend"/>
                  <a:sym typeface="Lexend"/>
                </a:rPr>
                <a:t>        Stornoway </a:t>
              </a:r>
              <a:endParaRPr sz="1600">
                <a:latin typeface="Lexend"/>
                <a:ea typeface="Lexend"/>
                <a:cs typeface="Lexend"/>
                <a:sym typeface="Lexend"/>
              </a:endParaRPr>
            </a:p>
            <a:p>
              <a:pPr indent="0" lvl="0" marL="0" rtl="0" algn="l">
                <a:spcBef>
                  <a:spcPts val="0"/>
                </a:spcBef>
                <a:spcAft>
                  <a:spcPts val="0"/>
                </a:spcAft>
                <a:buNone/>
              </a:pPr>
              <a:r>
                <a:rPr lang="en-GB" sz="1600">
                  <a:solidFill>
                    <a:schemeClr val="dk1"/>
                  </a:solidFill>
                  <a:latin typeface="Lexend"/>
                  <a:ea typeface="Lexend"/>
                  <a:cs typeface="Lexend"/>
                  <a:sym typeface="Lexend"/>
                </a:rPr>
                <a:t>        Southampton</a:t>
              </a:r>
              <a:endParaRPr sz="1600">
                <a:latin typeface="Lexend"/>
                <a:ea typeface="Lexend"/>
                <a:cs typeface="Lexend"/>
                <a:sym typeface="Lexend"/>
              </a:endParaRPr>
            </a:p>
          </p:txBody>
        </p:sp>
        <p:sp>
          <p:nvSpPr>
            <p:cNvPr id="1158" name="Google Shape;1158;p95"/>
            <p:cNvSpPr/>
            <p:nvPr/>
          </p:nvSpPr>
          <p:spPr>
            <a:xfrm>
              <a:off x="5517175" y="3173038"/>
              <a:ext cx="189000" cy="189000"/>
            </a:xfrm>
            <a:prstGeom prst="mathMultiply">
              <a:avLst>
                <a:gd fmla="val 15141" name="adj1"/>
              </a:avLst>
            </a:prstGeom>
            <a:solidFill>
              <a:srgbClr val="80808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sp>
          <p:nvSpPr>
            <p:cNvPr id="1159" name="Google Shape;1159;p95"/>
            <p:cNvSpPr/>
            <p:nvPr/>
          </p:nvSpPr>
          <p:spPr>
            <a:xfrm>
              <a:off x="5538775" y="3431075"/>
              <a:ext cx="145800" cy="145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3" name="Shape 1163"/>
        <p:cNvGrpSpPr/>
        <p:nvPr/>
      </p:nvGrpSpPr>
      <p:grpSpPr>
        <a:xfrm>
          <a:off x="0" y="0"/>
          <a:ext cx="0" cy="0"/>
          <a:chOff x="0" y="0"/>
          <a:chExt cx="0" cy="0"/>
        </a:xfrm>
      </p:grpSpPr>
      <p:sp>
        <p:nvSpPr>
          <p:cNvPr id="1164" name="Google Shape;1164;p96"/>
          <p:cNvSpPr txBox="1"/>
          <p:nvPr/>
        </p:nvSpPr>
        <p:spPr>
          <a:xfrm>
            <a:off x="688300" y="3856475"/>
            <a:ext cx="7828500" cy="9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Over time, the general trend in Southampton is that the average amount of rainfall is very slightly decreasing.</a:t>
            </a:r>
            <a:endParaRPr sz="2000">
              <a:solidFill>
                <a:schemeClr val="dk1"/>
              </a:solidFill>
              <a:latin typeface="Kalam"/>
              <a:ea typeface="Kalam"/>
              <a:cs typeface="Kalam"/>
              <a:sym typeface="Kalam"/>
            </a:endParaRPr>
          </a:p>
          <a:p>
            <a:pPr indent="0" lvl="0" marL="0" rtl="0" algn="l">
              <a:spcBef>
                <a:spcPts val="0"/>
              </a:spcBef>
              <a:spcAft>
                <a:spcPts val="0"/>
              </a:spcAft>
              <a:buNone/>
            </a:pPr>
            <a:r>
              <a:rPr lang="en-GB" sz="1100">
                <a:solidFill>
                  <a:schemeClr val="dk1"/>
                </a:solidFill>
                <a:latin typeface="Kalam"/>
                <a:ea typeface="Kalam"/>
                <a:cs typeface="Kalam"/>
                <a:sym typeface="Kalam"/>
              </a:rPr>
              <a:t>ama  Celceliska roobka waa uu joogto yahay waqti ka dib.</a:t>
            </a:r>
            <a:endParaRPr sz="2000">
              <a:solidFill>
                <a:schemeClr val="dk1"/>
              </a:solidFill>
              <a:latin typeface="Kalam"/>
              <a:ea typeface="Kalam"/>
              <a:cs typeface="Kalam"/>
              <a:sym typeface="Kalam"/>
            </a:endParaRPr>
          </a:p>
        </p:txBody>
      </p:sp>
      <p:sp>
        <p:nvSpPr>
          <p:cNvPr id="1165" name="Google Shape;1165;p96"/>
          <p:cNvSpPr txBox="1"/>
          <p:nvPr/>
        </p:nvSpPr>
        <p:spPr>
          <a:xfrm>
            <a:off x="324000" y="3236373"/>
            <a:ext cx="84957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d) Qor jumlad sharxaysa isbeddelka muddada dheer ee roobka Southampton.</a:t>
            </a:r>
            <a:endParaRPr sz="1800">
              <a:solidFill>
                <a:schemeClr val="dk1"/>
              </a:solidFill>
              <a:latin typeface="Lexend"/>
              <a:ea typeface="Lexend"/>
              <a:cs typeface="Lexend"/>
              <a:sym typeface="Lexend"/>
            </a:endParaRPr>
          </a:p>
        </p:txBody>
      </p:sp>
      <p:sp>
        <p:nvSpPr>
          <p:cNvPr id="1166" name="Google Shape;1166;p9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Analysing local climate data</a:t>
            </a:r>
            <a:endParaRPr/>
          </a:p>
        </p:txBody>
      </p:sp>
      <p:pic>
        <p:nvPicPr>
          <p:cNvPr id="1167" name="Google Shape;1167;p96"/>
          <p:cNvPicPr preferRelativeResize="0"/>
          <p:nvPr/>
        </p:nvPicPr>
        <p:blipFill>
          <a:blip r:embed="rId3">
            <a:alphaModFix/>
          </a:blip>
          <a:stretch>
            <a:fillRect/>
          </a:stretch>
        </p:blipFill>
        <p:spPr>
          <a:xfrm>
            <a:off x="371100" y="627932"/>
            <a:ext cx="5181099" cy="2361250"/>
          </a:xfrm>
          <a:prstGeom prst="rect">
            <a:avLst/>
          </a:prstGeom>
          <a:noFill/>
          <a:ln cap="flat" cmpd="sng" w="19050">
            <a:solidFill>
              <a:schemeClr val="dk1"/>
            </a:solidFill>
            <a:prstDash val="solid"/>
            <a:round/>
            <a:headEnd len="sm" w="sm" type="none"/>
            <a:tailEnd len="sm" w="sm" type="none"/>
          </a:ln>
        </p:spPr>
      </p:pic>
      <p:sp>
        <p:nvSpPr>
          <p:cNvPr id="1168" name="Google Shape;1168;p96"/>
          <p:cNvSpPr txBox="1"/>
          <p:nvPr/>
        </p:nvSpPr>
        <p:spPr>
          <a:xfrm>
            <a:off x="5774400" y="595029"/>
            <a:ext cx="30456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This graph from the Met Office shows the average monthly rainfall (in mm) each year from 1941 to 2000 in Stornoway and Southampton.</a:t>
            </a:r>
            <a:endParaRPr sz="1800">
              <a:latin typeface="Lexend"/>
              <a:ea typeface="Lexend"/>
              <a:cs typeface="Lexend"/>
              <a:sym typeface="Lexend"/>
            </a:endParaRPr>
          </a:p>
        </p:txBody>
      </p:sp>
      <p:grpSp>
        <p:nvGrpSpPr>
          <p:cNvPr id="1169" name="Google Shape;1169;p96"/>
          <p:cNvGrpSpPr/>
          <p:nvPr/>
        </p:nvGrpSpPr>
        <p:grpSpPr>
          <a:xfrm>
            <a:off x="5774400" y="2321282"/>
            <a:ext cx="2969400" cy="738900"/>
            <a:chOff x="5413488" y="2887213"/>
            <a:chExt cx="2969400" cy="738900"/>
          </a:xfrm>
        </p:grpSpPr>
        <p:sp>
          <p:nvSpPr>
            <p:cNvPr id="1170" name="Google Shape;1170;p96"/>
            <p:cNvSpPr txBox="1"/>
            <p:nvPr/>
          </p:nvSpPr>
          <p:spPr>
            <a:xfrm>
              <a:off x="5413488" y="2887213"/>
              <a:ext cx="29694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latin typeface="Lexend"/>
                  <a:ea typeface="Lexend"/>
                  <a:cs typeface="Lexend"/>
                  <a:sym typeface="Lexend"/>
                </a:rPr>
                <a:t>Key</a:t>
              </a:r>
              <a:endParaRPr sz="1600">
                <a:latin typeface="Lexend"/>
                <a:ea typeface="Lexend"/>
                <a:cs typeface="Lexend"/>
                <a:sym typeface="Lexend"/>
              </a:endParaRPr>
            </a:p>
            <a:p>
              <a:pPr indent="0" lvl="0" marL="0" rtl="0" algn="l">
                <a:spcBef>
                  <a:spcPts val="0"/>
                </a:spcBef>
                <a:spcAft>
                  <a:spcPts val="0"/>
                </a:spcAft>
                <a:buNone/>
              </a:pPr>
              <a:r>
                <a:rPr lang="en-GB" sz="1600">
                  <a:latin typeface="Lexend"/>
                  <a:ea typeface="Lexend"/>
                  <a:cs typeface="Lexend"/>
                  <a:sym typeface="Lexend"/>
                </a:rPr>
                <a:t>        Stornoway </a:t>
              </a:r>
              <a:endParaRPr sz="1600">
                <a:latin typeface="Lexend"/>
                <a:ea typeface="Lexend"/>
                <a:cs typeface="Lexend"/>
                <a:sym typeface="Lexend"/>
              </a:endParaRPr>
            </a:p>
            <a:p>
              <a:pPr indent="0" lvl="0" marL="0" rtl="0" algn="l">
                <a:spcBef>
                  <a:spcPts val="0"/>
                </a:spcBef>
                <a:spcAft>
                  <a:spcPts val="0"/>
                </a:spcAft>
                <a:buNone/>
              </a:pPr>
              <a:r>
                <a:rPr lang="en-GB" sz="1600">
                  <a:solidFill>
                    <a:schemeClr val="dk1"/>
                  </a:solidFill>
                  <a:latin typeface="Lexend"/>
                  <a:ea typeface="Lexend"/>
                  <a:cs typeface="Lexend"/>
                  <a:sym typeface="Lexend"/>
                </a:rPr>
                <a:t>        Southampton</a:t>
              </a:r>
              <a:endParaRPr sz="1600">
                <a:latin typeface="Lexend"/>
                <a:ea typeface="Lexend"/>
                <a:cs typeface="Lexend"/>
                <a:sym typeface="Lexend"/>
              </a:endParaRPr>
            </a:p>
          </p:txBody>
        </p:sp>
        <p:sp>
          <p:nvSpPr>
            <p:cNvPr id="1171" name="Google Shape;1171;p96"/>
            <p:cNvSpPr/>
            <p:nvPr/>
          </p:nvSpPr>
          <p:spPr>
            <a:xfrm>
              <a:off x="5517175" y="3173038"/>
              <a:ext cx="189000" cy="189000"/>
            </a:xfrm>
            <a:prstGeom prst="mathMultiply">
              <a:avLst>
                <a:gd fmla="val 15141" name="adj1"/>
              </a:avLst>
            </a:prstGeom>
            <a:solidFill>
              <a:srgbClr val="80808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sp>
          <p:nvSpPr>
            <p:cNvPr id="1172" name="Google Shape;1172;p96"/>
            <p:cNvSpPr/>
            <p:nvPr/>
          </p:nvSpPr>
          <p:spPr>
            <a:xfrm>
              <a:off x="5538775" y="3431075"/>
              <a:ext cx="145800" cy="145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6" name="Shape 1176"/>
        <p:cNvGrpSpPr/>
        <p:nvPr/>
      </p:nvGrpSpPr>
      <p:grpSpPr>
        <a:xfrm>
          <a:off x="0" y="0"/>
          <a:ext cx="0" cy="0"/>
          <a:chOff x="0" y="0"/>
          <a:chExt cx="0" cy="0"/>
        </a:xfrm>
      </p:grpSpPr>
      <p:sp>
        <p:nvSpPr>
          <p:cNvPr id="1177" name="Google Shape;1177;p97"/>
          <p:cNvSpPr txBox="1"/>
          <p:nvPr/>
        </p:nvSpPr>
        <p:spPr>
          <a:xfrm>
            <a:off x="324000" y="3209558"/>
            <a:ext cx="8495700" cy="954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Izzy says: “Stornoway is in Scotland. That means the amount of rainfall in other parts of Scotland is also increasing over time.”</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800">
              <a:solidFill>
                <a:schemeClr val="dk1"/>
              </a:solidFill>
              <a:latin typeface="Lexend"/>
              <a:ea typeface="Lexend"/>
              <a:cs typeface="Lexend"/>
              <a:sym typeface="Lexend"/>
            </a:endParaRPr>
          </a:p>
          <a:p>
            <a:pPr indent="0" lvl="0" marL="0" rtl="0" algn="l">
              <a:spcBef>
                <a:spcPts val="0"/>
              </a:spcBef>
              <a:spcAft>
                <a:spcPts val="0"/>
              </a:spcAft>
              <a:buNone/>
            </a:pPr>
            <a:r>
              <a:rPr lang="en-GB" sz="1800">
                <a:solidFill>
                  <a:schemeClr val="dk1"/>
                </a:solidFill>
                <a:latin typeface="Lexend"/>
                <a:ea typeface="Lexend"/>
                <a:cs typeface="Lexend"/>
                <a:sym typeface="Lexend"/>
              </a:rPr>
              <a:t>e) Sharax haddii hadalka Izzy uu sax yahay iyo in kale.</a:t>
            </a:r>
            <a:endParaRPr sz="1800">
              <a:solidFill>
                <a:schemeClr val="dk1"/>
              </a:solidFill>
              <a:latin typeface="Lexend"/>
              <a:ea typeface="Lexend"/>
              <a:cs typeface="Lexend"/>
              <a:sym typeface="Lexend"/>
            </a:endParaRPr>
          </a:p>
        </p:txBody>
      </p:sp>
      <p:sp>
        <p:nvSpPr>
          <p:cNvPr id="1178" name="Google Shape;1178;p9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Analysing local climate data</a:t>
            </a:r>
            <a:endParaRPr/>
          </a:p>
        </p:txBody>
      </p:sp>
      <p:pic>
        <p:nvPicPr>
          <p:cNvPr id="1179" name="Google Shape;1179;p97"/>
          <p:cNvPicPr preferRelativeResize="0"/>
          <p:nvPr/>
        </p:nvPicPr>
        <p:blipFill>
          <a:blip r:embed="rId3">
            <a:alphaModFix/>
          </a:blip>
          <a:stretch>
            <a:fillRect/>
          </a:stretch>
        </p:blipFill>
        <p:spPr>
          <a:xfrm>
            <a:off x="371100" y="627932"/>
            <a:ext cx="5181099" cy="2361250"/>
          </a:xfrm>
          <a:prstGeom prst="rect">
            <a:avLst/>
          </a:prstGeom>
          <a:noFill/>
          <a:ln cap="flat" cmpd="sng" w="19050">
            <a:solidFill>
              <a:schemeClr val="dk1"/>
            </a:solidFill>
            <a:prstDash val="solid"/>
            <a:round/>
            <a:headEnd len="sm" w="sm" type="none"/>
            <a:tailEnd len="sm" w="sm" type="none"/>
          </a:ln>
        </p:spPr>
      </p:pic>
      <p:sp>
        <p:nvSpPr>
          <p:cNvPr id="1180" name="Google Shape;1180;p97"/>
          <p:cNvSpPr txBox="1"/>
          <p:nvPr/>
        </p:nvSpPr>
        <p:spPr>
          <a:xfrm>
            <a:off x="5774400" y="595029"/>
            <a:ext cx="30456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This graph from the Met Office shows the average monthly rainfall (in mm) each year from 1941 to 2000 in Stornoway and Southampton.</a:t>
            </a:r>
            <a:endParaRPr sz="1800">
              <a:latin typeface="Lexend"/>
              <a:ea typeface="Lexend"/>
              <a:cs typeface="Lexend"/>
              <a:sym typeface="Lexend"/>
            </a:endParaRPr>
          </a:p>
        </p:txBody>
      </p:sp>
      <p:grpSp>
        <p:nvGrpSpPr>
          <p:cNvPr id="1181" name="Google Shape;1181;p97"/>
          <p:cNvGrpSpPr/>
          <p:nvPr/>
        </p:nvGrpSpPr>
        <p:grpSpPr>
          <a:xfrm>
            <a:off x="5774400" y="2321282"/>
            <a:ext cx="2969400" cy="738900"/>
            <a:chOff x="5413488" y="2887213"/>
            <a:chExt cx="2969400" cy="738900"/>
          </a:xfrm>
        </p:grpSpPr>
        <p:sp>
          <p:nvSpPr>
            <p:cNvPr id="1182" name="Google Shape;1182;p97"/>
            <p:cNvSpPr txBox="1"/>
            <p:nvPr/>
          </p:nvSpPr>
          <p:spPr>
            <a:xfrm>
              <a:off x="5413488" y="2887213"/>
              <a:ext cx="29694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latin typeface="Lexend"/>
                  <a:ea typeface="Lexend"/>
                  <a:cs typeface="Lexend"/>
                  <a:sym typeface="Lexend"/>
                </a:rPr>
                <a:t>Key</a:t>
              </a:r>
              <a:endParaRPr sz="1600">
                <a:latin typeface="Lexend"/>
                <a:ea typeface="Lexend"/>
                <a:cs typeface="Lexend"/>
                <a:sym typeface="Lexend"/>
              </a:endParaRPr>
            </a:p>
            <a:p>
              <a:pPr indent="0" lvl="0" marL="0" rtl="0" algn="l">
                <a:spcBef>
                  <a:spcPts val="0"/>
                </a:spcBef>
                <a:spcAft>
                  <a:spcPts val="0"/>
                </a:spcAft>
                <a:buNone/>
              </a:pPr>
              <a:r>
                <a:rPr lang="en-GB" sz="1600">
                  <a:latin typeface="Lexend"/>
                  <a:ea typeface="Lexend"/>
                  <a:cs typeface="Lexend"/>
                  <a:sym typeface="Lexend"/>
                </a:rPr>
                <a:t>        Stornoway </a:t>
              </a:r>
              <a:endParaRPr sz="1600">
                <a:latin typeface="Lexend"/>
                <a:ea typeface="Lexend"/>
                <a:cs typeface="Lexend"/>
                <a:sym typeface="Lexend"/>
              </a:endParaRPr>
            </a:p>
            <a:p>
              <a:pPr indent="0" lvl="0" marL="0" rtl="0" algn="l">
                <a:spcBef>
                  <a:spcPts val="0"/>
                </a:spcBef>
                <a:spcAft>
                  <a:spcPts val="0"/>
                </a:spcAft>
                <a:buNone/>
              </a:pPr>
              <a:r>
                <a:rPr lang="en-GB" sz="1600">
                  <a:solidFill>
                    <a:schemeClr val="dk1"/>
                  </a:solidFill>
                  <a:latin typeface="Lexend"/>
                  <a:ea typeface="Lexend"/>
                  <a:cs typeface="Lexend"/>
                  <a:sym typeface="Lexend"/>
                </a:rPr>
                <a:t>        Southampton</a:t>
              </a:r>
              <a:endParaRPr sz="1600">
                <a:latin typeface="Lexend"/>
                <a:ea typeface="Lexend"/>
                <a:cs typeface="Lexend"/>
                <a:sym typeface="Lexend"/>
              </a:endParaRPr>
            </a:p>
          </p:txBody>
        </p:sp>
        <p:sp>
          <p:nvSpPr>
            <p:cNvPr id="1183" name="Google Shape;1183;p97"/>
            <p:cNvSpPr/>
            <p:nvPr/>
          </p:nvSpPr>
          <p:spPr>
            <a:xfrm>
              <a:off x="5517175" y="3173038"/>
              <a:ext cx="189000" cy="189000"/>
            </a:xfrm>
            <a:prstGeom prst="mathMultiply">
              <a:avLst>
                <a:gd fmla="val 15141" name="adj1"/>
              </a:avLst>
            </a:prstGeom>
            <a:solidFill>
              <a:srgbClr val="80808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sp>
          <p:nvSpPr>
            <p:cNvPr id="1184" name="Google Shape;1184;p97"/>
            <p:cNvSpPr/>
            <p:nvPr/>
          </p:nvSpPr>
          <p:spPr>
            <a:xfrm>
              <a:off x="5538775" y="3431075"/>
              <a:ext cx="145800" cy="145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grpSp>
      <p:sp>
        <p:nvSpPr>
          <p:cNvPr id="1185" name="Google Shape;1185;p97"/>
          <p:cNvSpPr txBox="1"/>
          <p:nvPr/>
        </p:nvSpPr>
        <p:spPr>
          <a:xfrm>
            <a:off x="688300" y="4204795"/>
            <a:ext cx="78285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Ma fiicna in la guudmariyo gabagabada meel kale, xataa gudaha waddan isku mid ah.</a:t>
            </a:r>
            <a:endParaRPr sz="2000">
              <a:solidFill>
                <a:schemeClr val="dk1"/>
              </a:solidFill>
              <a:latin typeface="Kalam"/>
              <a:ea typeface="Kalam"/>
              <a:cs typeface="Kalam"/>
              <a:sym typeface="Kalam"/>
            </a:endParaRPr>
          </a:p>
        </p:txBody>
      </p:sp>
      <p:sp>
        <p:nvSpPr>
          <p:cNvPr id="1186" name="Google Shape;1186;p97"/>
          <p:cNvSpPr txBox="1"/>
          <p:nvPr/>
        </p:nvSpPr>
        <p:spPr>
          <a:xfrm>
            <a:off x="688300" y="4205908"/>
            <a:ext cx="7710600" cy="615600"/>
          </a:xfrm>
          <a:prstGeom prst="rect">
            <a:avLst/>
          </a:prstGeom>
          <a:solidFill>
            <a:srgbClr val="EBEDFE"/>
          </a:solid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Waxaa jira sababo badan oo tan keena, sida u dhowaanshaha badda ee Stornoway, marka loo barbardhigo qaybaha kale ee Scotland.</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0" name="Shape 1190"/>
        <p:cNvGrpSpPr/>
        <p:nvPr/>
      </p:nvGrpSpPr>
      <p:grpSpPr>
        <a:xfrm>
          <a:off x="0" y="0"/>
          <a:ext cx="0" cy="0"/>
          <a:chOff x="0" y="0"/>
          <a:chExt cx="0" cy="0"/>
        </a:xfrm>
      </p:grpSpPr>
      <p:sp>
        <p:nvSpPr>
          <p:cNvPr id="1191" name="Google Shape;1191;p98"/>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Forming conclusions about local climate change</a:t>
            </a:r>
            <a:endParaRPr/>
          </a:p>
        </p:txBody>
      </p:sp>
      <p:sp>
        <p:nvSpPr>
          <p:cNvPr id="1192" name="Google Shape;1192;p98"/>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Falanqaynta xogta cimilada deegaanka</a:t>
            </a:r>
            <a:endParaRPr/>
          </a:p>
        </p:txBody>
      </p:sp>
      <p:sp>
        <p:nvSpPr>
          <p:cNvPr id="1193" name="Google Shape;1193;p98"/>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Barashada isbeddelka cimilada deegaanka</a:t>
            </a:r>
            <a:endParaRPr/>
          </a:p>
        </p:txBody>
      </p:sp>
      <p:pic>
        <p:nvPicPr>
          <p:cNvPr id="1194" name="Google Shape;1194;p98"/>
          <p:cNvPicPr preferRelativeResize="0"/>
          <p:nvPr/>
        </p:nvPicPr>
        <p:blipFill>
          <a:blip r:embed="rId3">
            <a:alphaModFix/>
          </a:blip>
          <a:stretch>
            <a:fillRect/>
          </a:stretch>
        </p:blipFill>
        <p:spPr>
          <a:xfrm>
            <a:off x="408127" y="2988373"/>
            <a:ext cx="450575" cy="4467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8" name="Shape 1198"/>
        <p:cNvGrpSpPr/>
        <p:nvPr/>
      </p:nvGrpSpPr>
      <p:grpSpPr>
        <a:xfrm>
          <a:off x="0" y="0"/>
          <a:ext cx="0" cy="0"/>
          <a:chOff x="0" y="0"/>
          <a:chExt cx="0" cy="0"/>
        </a:xfrm>
      </p:grpSpPr>
      <p:sp>
        <p:nvSpPr>
          <p:cNvPr id="1199" name="Google Shape;1199;p9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Sameynta gabagabo ku saabsan isbeddelka cimilada deegaanka</a:t>
            </a:r>
            <a:endParaRPr/>
          </a:p>
        </p:txBody>
      </p:sp>
      <p:sp>
        <p:nvSpPr>
          <p:cNvPr id="1200" name="Google Shape;1200;p99"/>
          <p:cNvSpPr txBox="1"/>
          <p:nvPr/>
        </p:nvSpPr>
        <p:spPr>
          <a:xfrm>
            <a:off x="324000" y="634207"/>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Waa suurtagal in la isku daro xog cimilo oo kala duwan oo ku saabsan goob si loo aqoonsado xiriirka (correlation) ee ku lug leh waqtiga.</a:t>
            </a:r>
            <a:endParaRPr sz="1800">
              <a:solidFill>
                <a:srgbClr val="000000"/>
              </a:solidFill>
              <a:latin typeface="Lexend"/>
              <a:ea typeface="Lexend"/>
              <a:cs typeface="Lexend"/>
              <a:sym typeface="Lexen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4" name="Shape 1204"/>
        <p:cNvGrpSpPr/>
        <p:nvPr/>
      </p:nvGrpSpPr>
      <p:grpSpPr>
        <a:xfrm>
          <a:off x="0" y="0"/>
          <a:ext cx="0" cy="0"/>
          <a:chOff x="0" y="0"/>
          <a:chExt cx="0" cy="0"/>
        </a:xfrm>
      </p:grpSpPr>
      <p:sp>
        <p:nvSpPr>
          <p:cNvPr id="1205" name="Google Shape;1205;p100"/>
          <p:cNvSpPr txBox="1"/>
          <p:nvPr/>
        </p:nvSpPr>
        <p:spPr>
          <a:xfrm>
            <a:off x="6059450" y="680700"/>
            <a:ext cx="2760600" cy="463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Jaantuskani wuxuu muujinayaa xogta Met Office ee wadarta saacadaha qorraxda ee bisha Janaayo sannad kasta laga bilaabo 1941 ilaa 2022 ee Sheffield.</a:t>
            </a:r>
            <a:r>
              <a:rPr lang="en-GB" sz="1800">
                <a:solidFill>
                  <a:schemeClr val="accent5"/>
                </a:solidFill>
                <a:latin typeface="Lexend"/>
                <a:ea typeface="Lexend"/>
                <a:cs typeface="Lexend"/>
                <a:sym typeface="Lexend"/>
              </a:rPr>
              <a:t/>
            </a:r>
            <a:r>
              <a:rPr lang="en-GB" sz="1800">
                <a:latin typeface="Lexend"/>
                <a:ea typeface="Lexend"/>
                <a:cs typeface="Lexend"/>
                <a:sym typeface="Lexend"/>
              </a:rPr>
              <a:t/>
            </a:r>
            <a:r>
              <a:rPr lang="en-GB" sz="1800">
                <a:solidFill>
                  <a:srgbClr val="000000"/>
                </a:solidFill>
                <a:latin typeface="Lexend"/>
                <a:ea typeface="Lexend"/>
                <a:cs typeface="Lexend"/>
                <a:sym typeface="Lexend"/>
              </a:rPr>
              <a:t/>
            </a:r>
            <a:r>
              <a:rPr lang="en-GB" sz="18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206" name="Google Shape;1206;p10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Sameynta gabagabo ku saabsan isbeddelka cimilada deegaanka</a:t>
            </a:r>
            <a:endParaRPr/>
          </a:p>
        </p:txBody>
      </p:sp>
      <p:pic>
        <p:nvPicPr>
          <p:cNvPr id="1207" name="Google Shape;1207;p100"/>
          <p:cNvPicPr preferRelativeResize="0"/>
          <p:nvPr/>
        </p:nvPicPr>
        <p:blipFill rotWithShape="1">
          <a:blip r:embed="rId3">
            <a:alphaModFix/>
          </a:blip>
          <a:srcRect b="0" l="0" r="0" t="13666"/>
          <a:stretch/>
        </p:blipFill>
        <p:spPr>
          <a:xfrm>
            <a:off x="324000" y="680550"/>
            <a:ext cx="5586726" cy="1878925"/>
          </a:xfrm>
          <a:prstGeom prst="rect">
            <a:avLst/>
          </a:prstGeom>
          <a:noFill/>
          <a:ln cap="flat" cmpd="sng" w="19050">
            <a:solidFill>
              <a:schemeClr val="dk1"/>
            </a:solidFill>
            <a:prstDash val="solid"/>
            <a:round/>
            <a:headEnd len="sm" w="sm" type="none"/>
            <a:tailEnd len="sm" w="sm" type="none"/>
          </a:ln>
        </p:spPr>
      </p:pic>
      <p:sp>
        <p:nvSpPr>
          <p:cNvPr id="1208" name="Google Shape;1208;p100"/>
          <p:cNvSpPr txBox="1"/>
          <p:nvPr/>
        </p:nvSpPr>
        <p:spPr>
          <a:xfrm>
            <a:off x="952775" y="2700000"/>
            <a:ext cx="7867200" cy="463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Isbeddelka muddada-dheer ee xogtan wuxuu soo jeedinayaa in wadarta saacadaha qorraxda ee Janaayo ee Sheffield ay kordheen waqti ka dib.</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2" name="Shape 1212"/>
        <p:cNvGrpSpPr/>
        <p:nvPr/>
      </p:nvGrpSpPr>
      <p:grpSpPr>
        <a:xfrm>
          <a:off x="0" y="0"/>
          <a:ext cx="0" cy="0"/>
          <a:chOff x="0" y="0"/>
          <a:chExt cx="0" cy="0"/>
        </a:xfrm>
      </p:grpSpPr>
      <p:sp>
        <p:nvSpPr>
          <p:cNvPr id="1213" name="Google Shape;1213;p10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Sameynta gabagabo ku saabsan isbeddelka cimilada deegaanka</a:t>
            </a:r>
            <a:endParaRPr/>
          </a:p>
        </p:txBody>
      </p:sp>
      <p:pic>
        <p:nvPicPr>
          <p:cNvPr id="1214" name="Google Shape;1214;p101"/>
          <p:cNvPicPr preferRelativeResize="0"/>
          <p:nvPr/>
        </p:nvPicPr>
        <p:blipFill rotWithShape="1">
          <a:blip r:embed="rId3">
            <a:alphaModFix/>
          </a:blip>
          <a:srcRect b="0" l="0" r="0" t="13666"/>
          <a:stretch/>
        </p:blipFill>
        <p:spPr>
          <a:xfrm>
            <a:off x="324000" y="680550"/>
            <a:ext cx="5586726" cy="1878925"/>
          </a:xfrm>
          <a:prstGeom prst="rect">
            <a:avLst/>
          </a:prstGeom>
          <a:noFill/>
          <a:ln cap="flat" cmpd="sng" w="19050">
            <a:solidFill>
              <a:schemeClr val="dk1"/>
            </a:solidFill>
            <a:prstDash val="solid"/>
            <a:round/>
            <a:headEnd len="sm" w="sm" type="none"/>
            <a:tailEnd len="sm" w="sm" type="none"/>
          </a:ln>
        </p:spPr>
      </p:pic>
      <p:pic>
        <p:nvPicPr>
          <p:cNvPr id="1215" name="Google Shape;1215;p101"/>
          <p:cNvPicPr preferRelativeResize="0"/>
          <p:nvPr/>
        </p:nvPicPr>
        <p:blipFill>
          <a:blip r:embed="rId4">
            <a:alphaModFix/>
          </a:blip>
          <a:stretch>
            <a:fillRect/>
          </a:stretch>
        </p:blipFill>
        <p:spPr>
          <a:xfrm>
            <a:off x="324000" y="2700000"/>
            <a:ext cx="5586725" cy="2108695"/>
          </a:xfrm>
          <a:prstGeom prst="rect">
            <a:avLst/>
          </a:prstGeom>
          <a:noFill/>
          <a:ln cap="flat" cmpd="sng" w="19050">
            <a:solidFill>
              <a:schemeClr val="dk1"/>
            </a:solidFill>
            <a:prstDash val="solid"/>
            <a:round/>
            <a:headEnd len="sm" w="sm" type="none"/>
            <a:tailEnd len="sm" w="sm" type="none"/>
          </a:ln>
        </p:spPr>
      </p:pic>
      <p:sp>
        <p:nvSpPr>
          <p:cNvPr id="1216" name="Google Shape;1216;p101"/>
          <p:cNvSpPr txBox="1"/>
          <p:nvPr/>
        </p:nvSpPr>
        <p:spPr>
          <a:xfrm>
            <a:off x="6059450" y="2632200"/>
            <a:ext cx="2760600" cy="463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Jaantuska labaad wuxuu muujinayaa xogta Met Office ee heerkulka ugu sarreeya maalin kasta iyo wadarta saacadaha qorraxda ee bisha kasta laga bilaabo 1990 ilaa 2022 ee Sheffield.</a:t>
            </a:r>
            <a:r>
              <a:rPr lang="en-GB" sz="1800">
                <a:solidFill>
                  <a:schemeClr val="accent4"/>
                </a:solidFill>
                <a:latin typeface="Lexend"/>
                <a:ea typeface="Lexend"/>
                <a:cs typeface="Lexend"/>
                <a:sym typeface="Lexend"/>
              </a:rPr>
              <a:t/>
            </a:r>
            <a:r>
              <a:rPr lang="en-GB" sz="1800">
                <a:latin typeface="Lexend"/>
                <a:ea typeface="Lexend"/>
                <a:cs typeface="Lexend"/>
                <a:sym typeface="Lexend"/>
              </a:rPr>
              <a:t/>
            </a:r>
            <a:r>
              <a:rPr lang="en-GB" sz="1800">
                <a:solidFill>
                  <a:schemeClr val="accent5"/>
                </a:solidFill>
                <a:latin typeface="Lexend"/>
                <a:ea typeface="Lexend"/>
                <a:cs typeface="Lexend"/>
                <a:sym typeface="Lexend"/>
              </a:rPr>
              <a:t/>
            </a:r>
            <a:r>
              <a:rPr lang="en-GB" sz="1800">
                <a:latin typeface="Lexend"/>
                <a:ea typeface="Lexend"/>
                <a:cs typeface="Lexend"/>
                <a:sym typeface="Lexend"/>
              </a:rPr>
              <a:t/>
            </a:r>
            <a:r>
              <a:rPr lang="en-GB" sz="1800">
                <a:solidFill>
                  <a:srgbClr val="000000"/>
                </a:solidFill>
                <a:latin typeface="Lexend"/>
                <a:ea typeface="Lexend"/>
                <a:cs typeface="Lexend"/>
                <a:sym typeface="Lexend"/>
              </a:rPr>
              <a:t/>
            </a:r>
            <a:r>
              <a:rPr lang="en-GB" sz="18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217" name="Google Shape;1217;p101"/>
          <p:cNvSpPr txBox="1"/>
          <p:nvPr/>
        </p:nvSpPr>
        <p:spPr>
          <a:xfrm>
            <a:off x="6059450" y="680700"/>
            <a:ext cx="2760600" cy="463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Jaantuskani wuxuu muujinayaa xogta Met Office ee wadarta saacadaha qorraxda ee bisha Janaayo sannad kasta laga bilaabo 1941 ilaa 2022 ee Sheffield.</a:t>
            </a:r>
            <a:r>
              <a:rPr lang="en-GB" sz="1800">
                <a:solidFill>
                  <a:schemeClr val="accent5"/>
                </a:solidFill>
                <a:latin typeface="Lexend"/>
                <a:ea typeface="Lexend"/>
                <a:cs typeface="Lexend"/>
                <a:sym typeface="Lexend"/>
              </a:rPr>
              <a:t/>
            </a:r>
            <a:r>
              <a:rPr lang="en-GB" sz="1800">
                <a:latin typeface="Lexend"/>
                <a:ea typeface="Lexend"/>
                <a:cs typeface="Lexend"/>
                <a:sym typeface="Lexend"/>
              </a:rPr>
              <a:t/>
            </a:r>
            <a:r>
              <a:rPr lang="en-GB" sz="1800">
                <a:solidFill>
                  <a:srgbClr val="000000"/>
                </a:solidFill>
                <a:latin typeface="Lexend"/>
                <a:ea typeface="Lexend"/>
                <a:cs typeface="Lexend"/>
                <a:sym typeface="Lexend"/>
              </a:rPr>
              <a:t/>
            </a:r>
            <a:r>
              <a:rPr lang="en-GB" sz="18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218" name="Google Shape;1218;p101"/>
          <p:cNvSpPr/>
          <p:nvPr/>
        </p:nvSpPr>
        <p:spPr>
          <a:xfrm>
            <a:off x="253625" y="653875"/>
            <a:ext cx="8629800" cy="1978200"/>
          </a:xfrm>
          <a:prstGeom prst="rect">
            <a:avLst/>
          </a:prstGeom>
          <a:solidFill>
            <a:srgbClr val="FFFFFF">
              <a:alpha val="60000"/>
            </a:srgbClr>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2" name="Shape 1222"/>
        <p:cNvGrpSpPr/>
        <p:nvPr/>
      </p:nvGrpSpPr>
      <p:grpSpPr>
        <a:xfrm>
          <a:off x="0" y="0"/>
          <a:ext cx="0" cy="0"/>
          <a:chOff x="0" y="0"/>
          <a:chExt cx="0" cy="0"/>
        </a:xfrm>
      </p:grpSpPr>
      <p:sp>
        <p:nvSpPr>
          <p:cNvPr id="1223" name="Google Shape;1223;p10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Sameynta gabagabo ku saabsan isbeddelka cimilada deegaanka</a:t>
            </a:r>
            <a:endParaRPr/>
          </a:p>
        </p:txBody>
      </p:sp>
      <p:sp>
        <p:nvSpPr>
          <p:cNvPr id="1224" name="Google Shape;1224;p102"/>
          <p:cNvSpPr txBox="1"/>
          <p:nvPr/>
        </p:nvSpPr>
        <p:spPr>
          <a:xfrm>
            <a:off x="952775" y="833825"/>
            <a:ext cx="7867200" cy="463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Waxaa jira xiriir togan (positive correlation) oo u dhexeeya heerkulka ugu sarreeya maalin kasta iyo wadarta saacadaha qorraxda ee bisha.</a:t>
            </a:r>
            <a:endParaRPr sz="1800">
              <a:latin typeface="Lexend"/>
              <a:ea typeface="Lexend"/>
              <a:cs typeface="Lexend"/>
              <a:sym typeface="Lexend"/>
            </a:endParaRPr>
          </a:p>
          <a:p>
            <a:pPr indent="0" lvl="0" marL="0" rtl="0" algn="l">
              <a:spcBef>
                <a:spcPts val="0"/>
              </a:spcBef>
              <a:spcAft>
                <a:spcPts val="0"/>
              </a:spcAft>
              <a:buNone/>
            </a:pPr>
            <a:r>
              <a:rPr>
                <a:latin typeface="Lexend"/>
              </a:rPr>
              <a:t/>
            </a:r>
            <a:endParaRPr sz="1800">
              <a:latin typeface="Lexend"/>
              <a:ea typeface="Lexend"/>
              <a:cs typeface="Lexend"/>
              <a:sym typeface="Lexend"/>
            </a:endParaRPr>
          </a:p>
          <a:p>
            <a:pPr indent="0" lvl="0" marL="0" rtl="0" algn="l">
              <a:spcBef>
                <a:spcPts val="0"/>
              </a:spcBef>
              <a:spcAft>
                <a:spcPts val="0"/>
              </a:spcAft>
              <a:buNone/>
            </a:pPr>
            <a:r>
              <a:rPr lang="en-GB" sz="1800">
                <a:latin typeface="Lexend"/>
                <a:ea typeface="Lexend"/>
                <a:cs typeface="Lexend"/>
                <a:sym typeface="Lexend"/>
              </a:rPr>
              <a:t>Isbeddelka xogtan wuxuu soo jeedinayaa in marka heerkulka ugu sarreeya uu kordho, wadarta saacadaha qorraxda ee bishuna ay kordhaan.</a:t>
            </a:r>
            <a:endParaRPr sz="1800">
              <a:solidFill>
                <a:srgbClr val="000000"/>
              </a:solidFill>
              <a:latin typeface="Lexend"/>
              <a:ea typeface="Lexend"/>
              <a:cs typeface="Lexend"/>
              <a:sym typeface="Lexend"/>
            </a:endParaRPr>
          </a:p>
        </p:txBody>
      </p:sp>
      <p:pic>
        <p:nvPicPr>
          <p:cNvPr id="1225" name="Google Shape;1225;p102"/>
          <p:cNvPicPr preferRelativeResize="0"/>
          <p:nvPr/>
        </p:nvPicPr>
        <p:blipFill>
          <a:blip r:embed="rId3">
            <a:alphaModFix/>
          </a:blip>
          <a:stretch>
            <a:fillRect/>
          </a:stretch>
        </p:blipFill>
        <p:spPr>
          <a:xfrm>
            <a:off x="324000" y="2700000"/>
            <a:ext cx="5586725" cy="2108695"/>
          </a:xfrm>
          <a:prstGeom prst="rect">
            <a:avLst/>
          </a:prstGeom>
          <a:noFill/>
          <a:ln cap="flat" cmpd="sng" w="19050">
            <a:solidFill>
              <a:schemeClr val="dk1"/>
            </a:solidFill>
            <a:prstDash val="solid"/>
            <a:round/>
            <a:headEnd len="sm" w="sm" type="none"/>
            <a:tailEnd len="sm" w="sm" type="none"/>
          </a:ln>
        </p:spPr>
      </p:pic>
      <p:sp>
        <p:nvSpPr>
          <p:cNvPr id="1226" name="Google Shape;1226;p102"/>
          <p:cNvSpPr txBox="1"/>
          <p:nvPr/>
        </p:nvSpPr>
        <p:spPr>
          <a:xfrm>
            <a:off x="6059450" y="2632200"/>
            <a:ext cx="2760600" cy="463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Jaantuska labaad wuxuu muujinayaa xogta Met Office ee heerkulka ugu sarreeya maalin kasta iyo wadarta saacadaha qorraxda ee bisha kasta laga bilaabo 1990 ilaa 2022 ee Sheffield.</a:t>
            </a:r>
            <a:r>
              <a:rPr lang="en-GB" sz="1800">
                <a:solidFill>
                  <a:schemeClr val="accent4"/>
                </a:solidFill>
                <a:latin typeface="Lexend"/>
                <a:ea typeface="Lexend"/>
                <a:cs typeface="Lexend"/>
                <a:sym typeface="Lexend"/>
              </a:rPr>
              <a:t/>
            </a:r>
            <a:r>
              <a:rPr lang="en-GB" sz="1800">
                <a:latin typeface="Lexend"/>
                <a:ea typeface="Lexend"/>
                <a:cs typeface="Lexend"/>
                <a:sym typeface="Lexend"/>
              </a:rPr>
              <a:t/>
            </a:r>
            <a:r>
              <a:rPr lang="en-GB" sz="1800">
                <a:solidFill>
                  <a:schemeClr val="accent5"/>
                </a:solidFill>
                <a:latin typeface="Lexend"/>
                <a:ea typeface="Lexend"/>
                <a:cs typeface="Lexend"/>
                <a:sym typeface="Lexend"/>
              </a:rPr>
              <a:t/>
            </a:r>
            <a:r>
              <a:rPr lang="en-GB" sz="1800">
                <a:latin typeface="Lexend"/>
                <a:ea typeface="Lexend"/>
                <a:cs typeface="Lexend"/>
                <a:sym typeface="Lexend"/>
              </a:rPr>
              <a:t/>
            </a:r>
            <a:r>
              <a:rPr lang="en-GB" sz="1800">
                <a:solidFill>
                  <a:srgbClr val="000000"/>
                </a:solidFill>
                <a:latin typeface="Lexend"/>
                <a:ea typeface="Lexend"/>
                <a:cs typeface="Lexend"/>
                <a:sym typeface="Lexend"/>
              </a:rPr>
              <a:t/>
            </a:r>
            <a:r>
              <a:rPr lang="en-GB" sz="1800">
                <a:latin typeface="Lexend"/>
                <a:ea typeface="Lexend"/>
                <a:cs typeface="Lexend"/>
                <a:sym typeface="Lexend"/>
              </a:rPr>
              <a:t/>
            </a:r>
            <a:endParaRPr sz="1800">
              <a:solidFill>
                <a:srgbClr val="000000"/>
              </a:solidFill>
              <a:latin typeface="Lexend"/>
              <a:ea typeface="Lexend"/>
              <a:cs typeface="Lexend"/>
              <a:sym typeface="Lexen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0" name="Shape 1230"/>
        <p:cNvGrpSpPr/>
        <p:nvPr/>
      </p:nvGrpSpPr>
      <p:grpSpPr>
        <a:xfrm>
          <a:off x="0" y="0"/>
          <a:ext cx="0" cy="0"/>
          <a:chOff x="0" y="0"/>
          <a:chExt cx="0" cy="0"/>
        </a:xfrm>
      </p:grpSpPr>
      <p:sp>
        <p:nvSpPr>
          <p:cNvPr id="1231" name="Google Shape;1231;p10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Sameynta gabagabo ku saabsan isbeddelka cimilada deegaanka</a:t>
            </a:r>
            <a:endParaRPr/>
          </a:p>
        </p:txBody>
      </p:sp>
      <p:sp>
        <p:nvSpPr>
          <p:cNvPr id="1232" name="Google Shape;1232;p103"/>
          <p:cNvSpPr txBox="1"/>
          <p:nvPr/>
        </p:nvSpPr>
        <p:spPr>
          <a:xfrm>
            <a:off x="6059450" y="1486675"/>
            <a:ext cx="27606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Intaa waxaa dheer, labada jaantus waxay wadaagaan doorsoome (variable) guud oo ah 'wadarta saacadaha qorraxda ee bisha'.</a:t>
            </a:r>
            <a:endParaRPr sz="1800">
              <a:solidFill>
                <a:srgbClr val="000000"/>
              </a:solidFill>
              <a:latin typeface="Lexend"/>
              <a:ea typeface="Lexend"/>
              <a:cs typeface="Lexend"/>
              <a:sym typeface="Lexend"/>
            </a:endParaRPr>
          </a:p>
        </p:txBody>
      </p:sp>
      <p:pic>
        <p:nvPicPr>
          <p:cNvPr id="1233" name="Google Shape;1233;p103"/>
          <p:cNvPicPr preferRelativeResize="0"/>
          <p:nvPr/>
        </p:nvPicPr>
        <p:blipFill rotWithShape="1">
          <a:blip r:embed="rId3">
            <a:alphaModFix/>
          </a:blip>
          <a:srcRect b="0" l="0" r="0" t="13666"/>
          <a:stretch/>
        </p:blipFill>
        <p:spPr>
          <a:xfrm>
            <a:off x="324000" y="680550"/>
            <a:ext cx="5586726" cy="1878925"/>
          </a:xfrm>
          <a:prstGeom prst="rect">
            <a:avLst/>
          </a:prstGeom>
          <a:noFill/>
          <a:ln cap="flat" cmpd="sng" w="19050">
            <a:solidFill>
              <a:schemeClr val="dk1"/>
            </a:solidFill>
            <a:prstDash val="solid"/>
            <a:round/>
            <a:headEnd len="sm" w="sm" type="none"/>
            <a:tailEnd len="sm" w="sm" type="none"/>
          </a:ln>
        </p:spPr>
      </p:pic>
      <p:pic>
        <p:nvPicPr>
          <p:cNvPr id="1234" name="Google Shape;1234;p103"/>
          <p:cNvPicPr preferRelativeResize="0"/>
          <p:nvPr/>
        </p:nvPicPr>
        <p:blipFill>
          <a:blip r:embed="rId4">
            <a:alphaModFix/>
          </a:blip>
          <a:stretch>
            <a:fillRect/>
          </a:stretch>
        </p:blipFill>
        <p:spPr>
          <a:xfrm>
            <a:off x="324000" y="2700000"/>
            <a:ext cx="5586725" cy="2108695"/>
          </a:xfrm>
          <a:prstGeom prst="rect">
            <a:avLst/>
          </a:prstGeom>
          <a:noFill/>
          <a:ln cap="flat" cmpd="sng" w="19050">
            <a:solidFill>
              <a:schemeClr val="dk1"/>
            </a:solidFill>
            <a:prstDash val="solid"/>
            <a:round/>
            <a:headEnd len="sm" w="sm" type="none"/>
            <a:tailEnd len="sm" w="sm" type="none"/>
          </a:ln>
        </p:spPr>
      </p:pic>
      <p:sp>
        <p:nvSpPr>
          <p:cNvPr id="1235" name="Google Shape;1235;p103"/>
          <p:cNvSpPr txBox="1"/>
          <p:nvPr/>
        </p:nvSpPr>
        <p:spPr>
          <a:xfrm>
            <a:off x="6059450" y="3123950"/>
            <a:ext cx="27606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Waxaa laga yaabaa in la aqoonsado xiriir (correlation) u dhexeeya doorsoomaha aan guud ee jaantus kasta.</a:t>
            </a:r>
            <a:endParaRPr sz="1800">
              <a:solidFill>
                <a:srgbClr val="000000"/>
              </a:solidFill>
              <a:latin typeface="Lexend"/>
              <a:ea typeface="Lexend"/>
              <a:cs typeface="Lexend"/>
              <a:sym typeface="Lexend"/>
            </a:endParaRPr>
          </a:p>
        </p:txBody>
      </p:sp>
      <p:sp>
        <p:nvSpPr>
          <p:cNvPr id="1236" name="Google Shape;1236;p103"/>
          <p:cNvSpPr txBox="1"/>
          <p:nvPr/>
        </p:nvSpPr>
        <p:spPr>
          <a:xfrm>
            <a:off x="6059450" y="680700"/>
            <a:ext cx="27606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Labada jaantus waxay muujinayaan xiriir togan (positive correlation).</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0" name="Shape 1240"/>
        <p:cNvGrpSpPr/>
        <p:nvPr/>
      </p:nvGrpSpPr>
      <p:grpSpPr>
        <a:xfrm>
          <a:off x="0" y="0"/>
          <a:ext cx="0" cy="0"/>
          <a:chOff x="0" y="0"/>
          <a:chExt cx="0" cy="0"/>
        </a:xfrm>
      </p:grpSpPr>
      <p:sp>
        <p:nvSpPr>
          <p:cNvPr id="1241" name="Google Shape;1241;p10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Sameynta gabagabo ku saabsan isbeddelka cimilada deegaanka</a:t>
            </a:r>
            <a:endParaRPr/>
          </a:p>
        </p:txBody>
      </p:sp>
      <p:pic>
        <p:nvPicPr>
          <p:cNvPr id="1242" name="Google Shape;1242;p104"/>
          <p:cNvPicPr preferRelativeResize="0"/>
          <p:nvPr/>
        </p:nvPicPr>
        <p:blipFill rotWithShape="1">
          <a:blip r:embed="rId3">
            <a:alphaModFix/>
          </a:blip>
          <a:srcRect b="0" l="0" r="0" t="13666"/>
          <a:stretch/>
        </p:blipFill>
        <p:spPr>
          <a:xfrm>
            <a:off x="324000" y="680550"/>
            <a:ext cx="5586726" cy="1878925"/>
          </a:xfrm>
          <a:prstGeom prst="rect">
            <a:avLst/>
          </a:prstGeom>
          <a:noFill/>
          <a:ln cap="flat" cmpd="sng" w="19050">
            <a:solidFill>
              <a:schemeClr val="dk1"/>
            </a:solidFill>
            <a:prstDash val="solid"/>
            <a:round/>
            <a:headEnd len="sm" w="sm" type="none"/>
            <a:tailEnd len="sm" w="sm" type="none"/>
          </a:ln>
        </p:spPr>
      </p:pic>
      <p:pic>
        <p:nvPicPr>
          <p:cNvPr id="1243" name="Google Shape;1243;p104"/>
          <p:cNvPicPr preferRelativeResize="0"/>
          <p:nvPr/>
        </p:nvPicPr>
        <p:blipFill>
          <a:blip r:embed="rId4">
            <a:alphaModFix/>
          </a:blip>
          <a:stretch>
            <a:fillRect/>
          </a:stretch>
        </p:blipFill>
        <p:spPr>
          <a:xfrm>
            <a:off x="324000" y="2700000"/>
            <a:ext cx="5586725" cy="2108695"/>
          </a:xfrm>
          <a:prstGeom prst="rect">
            <a:avLst/>
          </a:prstGeom>
          <a:noFill/>
          <a:ln cap="flat" cmpd="sng" w="19050">
            <a:solidFill>
              <a:schemeClr val="dk1"/>
            </a:solidFill>
            <a:prstDash val="solid"/>
            <a:round/>
            <a:headEnd len="sm" w="sm" type="none"/>
            <a:tailEnd len="sm" w="sm" type="none"/>
          </a:ln>
        </p:spPr>
      </p:pic>
      <p:sp>
        <p:nvSpPr>
          <p:cNvPr id="1244" name="Google Shape;1244;p104"/>
          <p:cNvSpPr txBox="1"/>
          <p:nvPr/>
        </p:nvSpPr>
        <p:spPr>
          <a:xfrm>
            <a:off x="6059450" y="680700"/>
            <a:ext cx="27606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Jaantuska 1 wuxuu muujinayaa in wadarta saacadaha qorraxda ee bishu ay kordhaan waqti ka dib.</a:t>
            </a:r>
            <a:endParaRPr sz="1800">
              <a:solidFill>
                <a:srgbClr val="000000"/>
              </a:solidFill>
              <a:latin typeface="Lexend"/>
              <a:ea typeface="Lexend"/>
              <a:cs typeface="Lexend"/>
              <a:sym typeface="Lexend"/>
            </a:endParaRPr>
          </a:p>
        </p:txBody>
      </p:sp>
      <p:sp>
        <p:nvSpPr>
          <p:cNvPr id="1245" name="Google Shape;1245;p104"/>
          <p:cNvSpPr txBox="1"/>
          <p:nvPr/>
        </p:nvSpPr>
        <p:spPr>
          <a:xfrm>
            <a:off x="6059450" y="2145900"/>
            <a:ext cx="27606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Jaantuska 2 wuxuu muujinayaa in wadarta saacadaha qorraxda ee bishu ay kordhaan marka heerkulka ugu sarreeya uu kordho.</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246" name="Google Shape;1246;p104"/>
          <p:cNvSpPr txBox="1"/>
          <p:nvPr/>
        </p:nvSpPr>
        <p:spPr>
          <a:xfrm>
            <a:off x="6059450" y="3888300"/>
            <a:ext cx="27606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Sidaa darteed, heerkulka ugu sarreeya ayaa laga yaabaa inuu sidoo kale kordho waqti ka dib.</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0" name="Shape 1250"/>
        <p:cNvGrpSpPr/>
        <p:nvPr/>
      </p:nvGrpSpPr>
      <p:grpSpPr>
        <a:xfrm>
          <a:off x="0" y="0"/>
          <a:ext cx="0" cy="0"/>
          <a:chOff x="0" y="0"/>
          <a:chExt cx="0" cy="0"/>
        </a:xfrm>
      </p:grpSpPr>
      <p:sp>
        <p:nvSpPr>
          <p:cNvPr id="1251" name="Google Shape;1251;p10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Samaynta gunaanad ku saabsan isbeddelka cimilada deegaanka (local climate change)</a:t>
            </a:r>
            <a:endParaRPr/>
          </a:p>
        </p:txBody>
      </p:sp>
      <p:pic>
        <p:nvPicPr>
          <p:cNvPr id="1252" name="Google Shape;1252;p105"/>
          <p:cNvPicPr preferRelativeResize="0"/>
          <p:nvPr/>
        </p:nvPicPr>
        <p:blipFill rotWithShape="1">
          <a:blip r:embed="rId3">
            <a:alphaModFix/>
          </a:blip>
          <a:srcRect b="0" l="0" r="0" t="13666"/>
          <a:stretch/>
        </p:blipFill>
        <p:spPr>
          <a:xfrm>
            <a:off x="324000" y="680550"/>
            <a:ext cx="5586726" cy="1878925"/>
          </a:xfrm>
          <a:prstGeom prst="rect">
            <a:avLst/>
          </a:prstGeom>
          <a:noFill/>
          <a:ln cap="flat" cmpd="sng" w="19050">
            <a:solidFill>
              <a:schemeClr val="dk1"/>
            </a:solidFill>
            <a:prstDash val="solid"/>
            <a:round/>
            <a:headEnd len="sm" w="sm" type="none"/>
            <a:tailEnd len="sm" w="sm" type="none"/>
          </a:ln>
        </p:spPr>
      </p:pic>
      <p:sp>
        <p:nvSpPr>
          <p:cNvPr id="1253" name="Google Shape;1253;p105"/>
          <p:cNvSpPr txBox="1"/>
          <p:nvPr/>
        </p:nvSpPr>
        <p:spPr>
          <a:xfrm>
            <a:off x="6059450" y="680700"/>
            <a:ext cx="2760600" cy="1939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Laba jaantus oo kala duwan ayaa muujinaya xiriir togan (positive correlation) oo suurtagal ah inta u dhaxaysa wakhtiga iyo heerkulka celceliska maalinlaha ah ee ugu sarreeya (mean daily maximum temperature) ee Sheffield.</a:t>
            </a:r>
            <a:endParaRPr sz="1800">
              <a:solidFill>
                <a:srgbClr val="000000"/>
              </a:solidFill>
              <a:latin typeface="Lexend"/>
              <a:ea typeface="Lexend"/>
              <a:cs typeface="Lexend"/>
              <a:sym typeface="Lexend"/>
            </a:endParaRPr>
          </a:p>
        </p:txBody>
      </p:sp>
      <p:pic>
        <p:nvPicPr>
          <p:cNvPr id="1254" name="Google Shape;1254;p105"/>
          <p:cNvPicPr preferRelativeResize="0"/>
          <p:nvPr/>
        </p:nvPicPr>
        <p:blipFill>
          <a:blip r:embed="rId4">
            <a:alphaModFix/>
          </a:blip>
          <a:stretch>
            <a:fillRect/>
          </a:stretch>
        </p:blipFill>
        <p:spPr>
          <a:xfrm>
            <a:off x="324000" y="2700000"/>
            <a:ext cx="5586725" cy="2108695"/>
          </a:xfrm>
          <a:prstGeom prst="rect">
            <a:avLst/>
          </a:prstGeom>
          <a:noFill/>
          <a:ln cap="flat" cmpd="sng" w="19050">
            <a:solidFill>
              <a:schemeClr val="dk1"/>
            </a:solidFill>
            <a:prstDash val="solid"/>
            <a:round/>
            <a:headEnd len="sm" w="sm" type="none"/>
            <a:tailEnd len="sm" w="sm" type="none"/>
          </a:ln>
        </p:spPr>
      </p:pic>
      <p:sp>
        <p:nvSpPr>
          <p:cNvPr id="1255" name="Google Shape;1255;p105"/>
          <p:cNvSpPr txBox="1"/>
          <p:nvPr/>
        </p:nvSpPr>
        <p:spPr>
          <a:xfrm>
            <a:off x="6059450" y="3097800"/>
            <a:ext cx="26364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Gunaanadka laga soo saaro isbarbardhigga xog badan (multiple sets of data) ayaa laga yaabaa inuu ka sax yahay kan laga soo saaro hal xog oo keliya.</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9" name="Shape 1259"/>
        <p:cNvGrpSpPr/>
        <p:nvPr/>
      </p:nvGrpSpPr>
      <p:grpSpPr>
        <a:xfrm>
          <a:off x="0" y="0"/>
          <a:ext cx="0" cy="0"/>
          <a:chOff x="0" y="0"/>
          <a:chExt cx="0" cy="0"/>
        </a:xfrm>
      </p:grpSpPr>
      <p:sp>
        <p:nvSpPr>
          <p:cNvPr id="1260" name="Google Shape;1260;p10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Samaynta gunaanad ku saabsan isbeddelka cimilada deegaanka (local climate change)</a:t>
            </a:r>
            <a:endParaRPr/>
          </a:p>
        </p:txBody>
      </p:sp>
      <p:sp>
        <p:nvSpPr>
          <p:cNvPr id="1261" name="Google Shape;1261;p106"/>
          <p:cNvSpPr txBox="1"/>
          <p:nvPr/>
        </p:nvSpPr>
        <p:spPr>
          <a:xfrm>
            <a:off x="6127150" y="612150"/>
            <a:ext cx="26928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Jaantusyada labaduba waxay muujinayaan xogta Oakfield bilihii Janaayo iyo Febraayo laga soo bilaabo 1970 ilaa 2024.</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800">
              <a:latin typeface="Lexend"/>
              <a:ea typeface="Lexend"/>
              <a:cs typeface="Lexend"/>
              <a:sym typeface="Lexend"/>
            </a:endParaRPr>
          </a:p>
        </p:txBody>
      </p:sp>
      <p:sp>
        <p:nvSpPr>
          <p:cNvPr id="1262" name="Google Shape;1262;p106"/>
          <p:cNvSpPr txBox="1"/>
          <p:nvPr/>
        </p:nvSpPr>
        <p:spPr>
          <a:xfrm>
            <a:off x="6127150" y="2284350"/>
            <a:ext cx="26928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Waa maxay doorsoomaha guud (common variable) ee labada jaantus?</a:t>
            </a:r>
            <a:endParaRPr sz="1800">
              <a:latin typeface="Lexend"/>
              <a:ea typeface="Lexend"/>
              <a:cs typeface="Lexend"/>
              <a:sym typeface="Lexend"/>
            </a:endParaRPr>
          </a:p>
        </p:txBody>
      </p:sp>
      <p:sp>
        <p:nvSpPr>
          <p:cNvPr id="1263" name="Google Shape;1263;p106"/>
          <p:cNvSpPr txBox="1"/>
          <p:nvPr/>
        </p:nvSpPr>
        <p:spPr>
          <a:xfrm>
            <a:off x="6594225" y="3270800"/>
            <a:ext cx="22257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tirada maalmaha qabowga hawada (air frost)</a:t>
            </a:r>
            <a:endParaRPr sz="2000">
              <a:latin typeface="Kalam"/>
              <a:ea typeface="Kalam"/>
              <a:cs typeface="Kalam"/>
              <a:sym typeface="Kalam"/>
            </a:endParaRPr>
          </a:p>
        </p:txBody>
      </p:sp>
      <p:sp>
        <p:nvSpPr>
          <p:cNvPr id="1264" name="Google Shape;1264;p106"/>
          <p:cNvSpPr txBox="1"/>
          <p:nvPr/>
        </p:nvSpPr>
        <p:spPr>
          <a:xfrm>
            <a:off x="324000" y="608815"/>
            <a:ext cx="5579400" cy="246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tirada maalmaha qabowga hawada (air frost) bishii</a:t>
            </a:r>
            <a:endParaRPr sz="1600">
              <a:solidFill>
                <a:srgbClr val="000000"/>
              </a:solidFill>
              <a:latin typeface="Lexend"/>
              <a:ea typeface="Lexend"/>
              <a:cs typeface="Lexend"/>
              <a:sym typeface="Lexend"/>
            </a:endParaRPr>
          </a:p>
        </p:txBody>
      </p:sp>
      <p:sp>
        <p:nvSpPr>
          <p:cNvPr id="1265" name="Google Shape;1265;p106"/>
          <p:cNvSpPr txBox="1"/>
          <p:nvPr/>
        </p:nvSpPr>
        <p:spPr>
          <a:xfrm>
            <a:off x="324000" y="4327800"/>
            <a:ext cx="3842400" cy="492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heerkulka ugu hooseeya ee celceliska maalinlaha ah (mean daily minimum temperature) vs. tirada maalmaha qabowga hawada (air frost)</a:t>
            </a:r>
            <a:endParaRPr sz="1600">
              <a:solidFill>
                <a:srgbClr val="000000"/>
              </a:solidFill>
              <a:latin typeface="Lexend"/>
              <a:ea typeface="Lexend"/>
              <a:cs typeface="Lexend"/>
              <a:sym typeface="Lexend"/>
            </a:endParaRPr>
          </a:p>
        </p:txBody>
      </p:sp>
      <p:grpSp>
        <p:nvGrpSpPr>
          <p:cNvPr id="1266" name="Google Shape;1266;p106"/>
          <p:cNvGrpSpPr/>
          <p:nvPr/>
        </p:nvGrpSpPr>
        <p:grpSpPr>
          <a:xfrm>
            <a:off x="324012" y="882514"/>
            <a:ext cx="5372889" cy="1647272"/>
            <a:chOff x="324000" y="882466"/>
            <a:chExt cx="5579324" cy="1710563"/>
          </a:xfrm>
        </p:grpSpPr>
        <p:pic>
          <p:nvPicPr>
            <p:cNvPr id="1267" name="Google Shape;1267;p106"/>
            <p:cNvPicPr preferRelativeResize="0"/>
            <p:nvPr/>
          </p:nvPicPr>
          <p:blipFill>
            <a:blip r:embed="rId3">
              <a:alphaModFix/>
            </a:blip>
            <a:stretch>
              <a:fillRect/>
            </a:stretch>
          </p:blipFill>
          <p:spPr>
            <a:xfrm>
              <a:off x="324000" y="882466"/>
              <a:ext cx="5579324" cy="1710563"/>
            </a:xfrm>
            <a:prstGeom prst="rect">
              <a:avLst/>
            </a:prstGeom>
            <a:noFill/>
            <a:ln cap="flat" cmpd="sng" w="19050">
              <a:solidFill>
                <a:schemeClr val="dk1"/>
              </a:solidFill>
              <a:prstDash val="solid"/>
              <a:round/>
              <a:headEnd len="sm" w="sm" type="none"/>
              <a:tailEnd len="sm" w="sm" type="none"/>
            </a:ln>
          </p:spPr>
        </p:pic>
        <p:grpSp>
          <p:nvGrpSpPr>
            <p:cNvPr id="1268" name="Google Shape;1268;p106"/>
            <p:cNvGrpSpPr/>
            <p:nvPr/>
          </p:nvGrpSpPr>
          <p:grpSpPr>
            <a:xfrm>
              <a:off x="1076157" y="2222464"/>
              <a:ext cx="76799" cy="60476"/>
              <a:chOff x="776825" y="2447425"/>
              <a:chExt cx="58500" cy="78225"/>
            </a:xfrm>
          </p:grpSpPr>
          <p:cxnSp>
            <p:nvCxnSpPr>
              <p:cNvPr id="1269" name="Google Shape;1269;p106"/>
              <p:cNvCxnSpPr/>
              <p:nvPr/>
            </p:nvCxnSpPr>
            <p:spPr>
              <a:xfrm flipH="1">
                <a:off x="776825" y="2447425"/>
                <a:ext cx="58500" cy="43500"/>
              </a:xfrm>
              <a:prstGeom prst="straightConnector1">
                <a:avLst/>
              </a:prstGeom>
              <a:noFill/>
              <a:ln cap="flat" cmpd="sng" w="9525">
                <a:solidFill>
                  <a:srgbClr val="000000"/>
                </a:solidFill>
                <a:prstDash val="solid"/>
                <a:round/>
                <a:headEnd len="med" w="med" type="none"/>
                <a:tailEnd len="med" w="med" type="none"/>
              </a:ln>
            </p:spPr>
          </p:cxnSp>
          <p:cxnSp>
            <p:nvCxnSpPr>
              <p:cNvPr id="1270" name="Google Shape;1270;p106"/>
              <p:cNvCxnSpPr/>
              <p:nvPr/>
            </p:nvCxnSpPr>
            <p:spPr>
              <a:xfrm flipH="1">
                <a:off x="776825" y="2482150"/>
                <a:ext cx="58500" cy="43500"/>
              </a:xfrm>
              <a:prstGeom prst="straightConnector1">
                <a:avLst/>
              </a:prstGeom>
              <a:noFill/>
              <a:ln cap="flat" cmpd="sng" w="9525">
                <a:solidFill>
                  <a:srgbClr val="000000"/>
                </a:solidFill>
                <a:prstDash val="solid"/>
                <a:round/>
                <a:headEnd len="med" w="med" type="none"/>
                <a:tailEnd len="med" w="med" type="none"/>
              </a:ln>
            </p:spPr>
          </p:cxnSp>
        </p:grpSp>
      </p:grpSp>
      <p:grpSp>
        <p:nvGrpSpPr>
          <p:cNvPr id="1271" name="Google Shape;1271;p106"/>
          <p:cNvGrpSpPr/>
          <p:nvPr/>
        </p:nvGrpSpPr>
        <p:grpSpPr>
          <a:xfrm>
            <a:off x="324013" y="2626881"/>
            <a:ext cx="5049779" cy="1700908"/>
            <a:chOff x="324001" y="2569478"/>
            <a:chExt cx="5243799" cy="1766259"/>
          </a:xfrm>
        </p:grpSpPr>
        <p:pic>
          <p:nvPicPr>
            <p:cNvPr id="1272" name="Google Shape;1272;p106"/>
            <p:cNvPicPr preferRelativeResize="0"/>
            <p:nvPr/>
          </p:nvPicPr>
          <p:blipFill>
            <a:blip r:embed="rId4">
              <a:alphaModFix/>
            </a:blip>
            <a:stretch>
              <a:fillRect/>
            </a:stretch>
          </p:blipFill>
          <p:spPr>
            <a:xfrm>
              <a:off x="324001" y="2569478"/>
              <a:ext cx="5243799" cy="1766259"/>
            </a:xfrm>
            <a:prstGeom prst="rect">
              <a:avLst/>
            </a:prstGeom>
            <a:noFill/>
            <a:ln cap="flat" cmpd="sng" w="19050">
              <a:solidFill>
                <a:schemeClr val="dk1"/>
              </a:solidFill>
              <a:prstDash val="solid"/>
              <a:round/>
              <a:headEnd len="sm" w="sm" type="none"/>
              <a:tailEnd len="sm" w="sm" type="none"/>
            </a:ln>
          </p:spPr>
        </p:pic>
        <p:grpSp>
          <p:nvGrpSpPr>
            <p:cNvPr id="1273" name="Google Shape;1273;p106"/>
            <p:cNvGrpSpPr/>
            <p:nvPr/>
          </p:nvGrpSpPr>
          <p:grpSpPr>
            <a:xfrm>
              <a:off x="1117532" y="3930943"/>
              <a:ext cx="76799" cy="60476"/>
              <a:chOff x="776825" y="2447425"/>
              <a:chExt cx="58500" cy="78225"/>
            </a:xfrm>
          </p:grpSpPr>
          <p:cxnSp>
            <p:nvCxnSpPr>
              <p:cNvPr id="1274" name="Google Shape;1274;p106"/>
              <p:cNvCxnSpPr/>
              <p:nvPr/>
            </p:nvCxnSpPr>
            <p:spPr>
              <a:xfrm flipH="1">
                <a:off x="776825" y="2447425"/>
                <a:ext cx="58500" cy="43500"/>
              </a:xfrm>
              <a:prstGeom prst="straightConnector1">
                <a:avLst/>
              </a:prstGeom>
              <a:noFill/>
              <a:ln cap="flat" cmpd="sng" w="9525">
                <a:solidFill>
                  <a:srgbClr val="000000"/>
                </a:solidFill>
                <a:prstDash val="solid"/>
                <a:round/>
                <a:headEnd len="med" w="med" type="none"/>
                <a:tailEnd len="med" w="med" type="none"/>
              </a:ln>
            </p:spPr>
          </p:cxnSp>
          <p:cxnSp>
            <p:nvCxnSpPr>
              <p:cNvPr id="1275" name="Google Shape;1275;p106"/>
              <p:cNvCxnSpPr/>
              <p:nvPr/>
            </p:nvCxnSpPr>
            <p:spPr>
              <a:xfrm flipH="1">
                <a:off x="776825" y="2482150"/>
                <a:ext cx="58500" cy="43500"/>
              </a:xfrm>
              <a:prstGeom prst="straightConnector1">
                <a:avLst/>
              </a:prstGeom>
              <a:noFill/>
              <a:ln cap="flat" cmpd="sng" w="9525">
                <a:solidFill>
                  <a:srgbClr val="000000"/>
                </a:solidFill>
                <a:prstDash val="solid"/>
                <a:round/>
                <a:headEnd len="med" w="med" type="none"/>
                <a:tailEnd len="med" w="med" type="none"/>
              </a:ln>
            </p:spPr>
          </p:cxn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9" name="Shape 1279"/>
        <p:cNvGrpSpPr/>
        <p:nvPr/>
      </p:nvGrpSpPr>
      <p:grpSpPr>
        <a:xfrm>
          <a:off x="0" y="0"/>
          <a:ext cx="0" cy="0"/>
          <a:chOff x="0" y="0"/>
          <a:chExt cx="0" cy="0"/>
        </a:xfrm>
      </p:grpSpPr>
      <p:sp>
        <p:nvSpPr>
          <p:cNvPr id="1280" name="Google Shape;1280;p10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Samaynta gunaanad ku saabsan isbeddelka cimilada deegaanka (local climate change)</a:t>
            </a:r>
            <a:endParaRPr/>
          </a:p>
        </p:txBody>
      </p:sp>
      <p:sp>
        <p:nvSpPr>
          <p:cNvPr id="1281" name="Google Shape;1281;p107"/>
          <p:cNvSpPr txBox="1"/>
          <p:nvPr/>
        </p:nvSpPr>
        <p:spPr>
          <a:xfrm>
            <a:off x="6127150" y="612150"/>
            <a:ext cx="26928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Jaantusyada labaduba waxay muujinayaan xogta Oakfield bilihii Janaayo iyo Febraayo laga soo bilaabo 1970 ilaa 2024.</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800">
              <a:latin typeface="Lexend"/>
              <a:ea typeface="Lexend"/>
              <a:cs typeface="Lexend"/>
              <a:sym typeface="Lexend"/>
            </a:endParaRPr>
          </a:p>
        </p:txBody>
      </p:sp>
      <p:sp>
        <p:nvSpPr>
          <p:cNvPr id="1282" name="Google Shape;1282;p107"/>
          <p:cNvSpPr txBox="1"/>
          <p:nvPr/>
        </p:nvSpPr>
        <p:spPr>
          <a:xfrm>
            <a:off x="6127150" y="2284350"/>
            <a:ext cx="26928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Sharax xiriirka (correlation) u dhexeeya heerkulka ugu hooseeya ee celceliska maalinlaha ah (mean daily minimum temperature) iyo tirada maalmaha qabowga hawada (air frost).</a:t>
            </a:r>
            <a:endParaRPr sz="1800">
              <a:latin typeface="Lexend"/>
              <a:ea typeface="Lexend"/>
              <a:cs typeface="Lexend"/>
              <a:sym typeface="Lexend"/>
            </a:endParaRPr>
          </a:p>
        </p:txBody>
      </p:sp>
      <p:sp>
        <p:nvSpPr>
          <p:cNvPr id="1283" name="Google Shape;1283;p107"/>
          <p:cNvSpPr txBox="1"/>
          <p:nvPr/>
        </p:nvSpPr>
        <p:spPr>
          <a:xfrm>
            <a:off x="6441825" y="3779998"/>
            <a:ext cx="22257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xiriir taban (negative correlation)</a:t>
            </a:r>
            <a:endParaRPr sz="2000">
              <a:latin typeface="Kalam"/>
              <a:ea typeface="Kalam"/>
              <a:cs typeface="Kalam"/>
              <a:sym typeface="Kalam"/>
            </a:endParaRPr>
          </a:p>
        </p:txBody>
      </p:sp>
      <p:sp>
        <p:nvSpPr>
          <p:cNvPr id="1284" name="Google Shape;1284;p107"/>
          <p:cNvSpPr txBox="1"/>
          <p:nvPr/>
        </p:nvSpPr>
        <p:spPr>
          <a:xfrm>
            <a:off x="5696685" y="3627600"/>
            <a:ext cx="3007500" cy="9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Marka heerkulku kordho, tirada maalmaha qabowga hawada (air frost) way yaraataa.</a:t>
            </a:r>
            <a:endParaRPr sz="2000">
              <a:latin typeface="Kalam"/>
              <a:ea typeface="Kalam"/>
              <a:cs typeface="Kalam"/>
              <a:sym typeface="Kalam"/>
            </a:endParaRPr>
          </a:p>
        </p:txBody>
      </p:sp>
      <p:sp>
        <p:nvSpPr>
          <p:cNvPr id="1285" name="Google Shape;1285;p107"/>
          <p:cNvSpPr txBox="1"/>
          <p:nvPr/>
        </p:nvSpPr>
        <p:spPr>
          <a:xfrm>
            <a:off x="324000" y="608815"/>
            <a:ext cx="5579400" cy="246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tirada maalmaha qabowga hawada (air frost) bishii</a:t>
            </a:r>
            <a:endParaRPr sz="1600">
              <a:solidFill>
                <a:srgbClr val="000000"/>
              </a:solidFill>
              <a:latin typeface="Lexend"/>
              <a:ea typeface="Lexend"/>
              <a:cs typeface="Lexend"/>
              <a:sym typeface="Lexend"/>
            </a:endParaRPr>
          </a:p>
        </p:txBody>
      </p:sp>
      <p:sp>
        <p:nvSpPr>
          <p:cNvPr id="1286" name="Google Shape;1286;p107"/>
          <p:cNvSpPr txBox="1"/>
          <p:nvPr/>
        </p:nvSpPr>
        <p:spPr>
          <a:xfrm>
            <a:off x="324000" y="4327800"/>
            <a:ext cx="3842400" cy="492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heerkulka ugu hooseeya ee celceliska maalinlaha ah (mean daily minimum temperature) vs. tirada maalmaha qabowga hawada (air frost)</a:t>
            </a:r>
            <a:endParaRPr sz="1600">
              <a:solidFill>
                <a:srgbClr val="000000"/>
              </a:solidFill>
              <a:latin typeface="Lexend"/>
              <a:ea typeface="Lexend"/>
              <a:cs typeface="Lexend"/>
              <a:sym typeface="Lexend"/>
            </a:endParaRPr>
          </a:p>
        </p:txBody>
      </p:sp>
      <p:grpSp>
        <p:nvGrpSpPr>
          <p:cNvPr id="1287" name="Google Shape;1287;p107"/>
          <p:cNvGrpSpPr/>
          <p:nvPr/>
        </p:nvGrpSpPr>
        <p:grpSpPr>
          <a:xfrm>
            <a:off x="324012" y="882514"/>
            <a:ext cx="5372889" cy="1647272"/>
            <a:chOff x="324000" y="882466"/>
            <a:chExt cx="5579324" cy="1710563"/>
          </a:xfrm>
        </p:grpSpPr>
        <p:pic>
          <p:nvPicPr>
            <p:cNvPr id="1288" name="Google Shape;1288;p107"/>
            <p:cNvPicPr preferRelativeResize="0"/>
            <p:nvPr/>
          </p:nvPicPr>
          <p:blipFill>
            <a:blip r:embed="rId3">
              <a:alphaModFix/>
            </a:blip>
            <a:stretch>
              <a:fillRect/>
            </a:stretch>
          </p:blipFill>
          <p:spPr>
            <a:xfrm>
              <a:off x="324000" y="882466"/>
              <a:ext cx="5579324" cy="1710563"/>
            </a:xfrm>
            <a:prstGeom prst="rect">
              <a:avLst/>
            </a:prstGeom>
            <a:noFill/>
            <a:ln cap="flat" cmpd="sng" w="19050">
              <a:solidFill>
                <a:schemeClr val="dk1"/>
              </a:solidFill>
              <a:prstDash val="solid"/>
              <a:round/>
              <a:headEnd len="sm" w="sm" type="none"/>
              <a:tailEnd len="sm" w="sm" type="none"/>
            </a:ln>
          </p:spPr>
        </p:pic>
        <p:grpSp>
          <p:nvGrpSpPr>
            <p:cNvPr id="1289" name="Google Shape;1289;p107"/>
            <p:cNvGrpSpPr/>
            <p:nvPr/>
          </p:nvGrpSpPr>
          <p:grpSpPr>
            <a:xfrm>
              <a:off x="1076157" y="2222464"/>
              <a:ext cx="76799" cy="60476"/>
              <a:chOff x="776825" y="2447425"/>
              <a:chExt cx="58500" cy="78225"/>
            </a:xfrm>
          </p:grpSpPr>
          <p:cxnSp>
            <p:nvCxnSpPr>
              <p:cNvPr id="1290" name="Google Shape;1290;p107"/>
              <p:cNvCxnSpPr/>
              <p:nvPr/>
            </p:nvCxnSpPr>
            <p:spPr>
              <a:xfrm flipH="1">
                <a:off x="776825" y="2447425"/>
                <a:ext cx="58500" cy="43500"/>
              </a:xfrm>
              <a:prstGeom prst="straightConnector1">
                <a:avLst/>
              </a:prstGeom>
              <a:noFill/>
              <a:ln cap="flat" cmpd="sng" w="9525">
                <a:solidFill>
                  <a:srgbClr val="000000"/>
                </a:solidFill>
                <a:prstDash val="solid"/>
                <a:round/>
                <a:headEnd len="med" w="med" type="none"/>
                <a:tailEnd len="med" w="med" type="none"/>
              </a:ln>
            </p:spPr>
          </p:cxnSp>
          <p:cxnSp>
            <p:nvCxnSpPr>
              <p:cNvPr id="1291" name="Google Shape;1291;p107"/>
              <p:cNvCxnSpPr/>
              <p:nvPr/>
            </p:nvCxnSpPr>
            <p:spPr>
              <a:xfrm flipH="1">
                <a:off x="776825" y="2482150"/>
                <a:ext cx="58500" cy="43500"/>
              </a:xfrm>
              <a:prstGeom prst="straightConnector1">
                <a:avLst/>
              </a:prstGeom>
              <a:noFill/>
              <a:ln cap="flat" cmpd="sng" w="9525">
                <a:solidFill>
                  <a:srgbClr val="000000"/>
                </a:solidFill>
                <a:prstDash val="solid"/>
                <a:round/>
                <a:headEnd len="med" w="med" type="none"/>
                <a:tailEnd len="med" w="med" type="none"/>
              </a:ln>
            </p:spPr>
          </p:cxnSp>
        </p:grpSp>
      </p:grpSp>
      <p:grpSp>
        <p:nvGrpSpPr>
          <p:cNvPr id="1292" name="Google Shape;1292;p107"/>
          <p:cNvGrpSpPr/>
          <p:nvPr/>
        </p:nvGrpSpPr>
        <p:grpSpPr>
          <a:xfrm>
            <a:off x="324013" y="2626881"/>
            <a:ext cx="5049779" cy="1700908"/>
            <a:chOff x="324001" y="2569478"/>
            <a:chExt cx="5243799" cy="1766259"/>
          </a:xfrm>
        </p:grpSpPr>
        <p:pic>
          <p:nvPicPr>
            <p:cNvPr id="1293" name="Google Shape;1293;p107"/>
            <p:cNvPicPr preferRelativeResize="0"/>
            <p:nvPr/>
          </p:nvPicPr>
          <p:blipFill>
            <a:blip r:embed="rId4">
              <a:alphaModFix/>
            </a:blip>
            <a:stretch>
              <a:fillRect/>
            </a:stretch>
          </p:blipFill>
          <p:spPr>
            <a:xfrm>
              <a:off x="324001" y="2569478"/>
              <a:ext cx="5243799" cy="1766259"/>
            </a:xfrm>
            <a:prstGeom prst="rect">
              <a:avLst/>
            </a:prstGeom>
            <a:noFill/>
            <a:ln cap="flat" cmpd="sng" w="19050">
              <a:solidFill>
                <a:schemeClr val="dk1"/>
              </a:solidFill>
              <a:prstDash val="solid"/>
              <a:round/>
              <a:headEnd len="sm" w="sm" type="none"/>
              <a:tailEnd len="sm" w="sm" type="none"/>
            </a:ln>
          </p:spPr>
        </p:pic>
        <p:grpSp>
          <p:nvGrpSpPr>
            <p:cNvPr id="1294" name="Google Shape;1294;p107"/>
            <p:cNvGrpSpPr/>
            <p:nvPr/>
          </p:nvGrpSpPr>
          <p:grpSpPr>
            <a:xfrm>
              <a:off x="1117532" y="3930943"/>
              <a:ext cx="76799" cy="60476"/>
              <a:chOff x="776825" y="2447425"/>
              <a:chExt cx="58500" cy="78225"/>
            </a:xfrm>
          </p:grpSpPr>
          <p:cxnSp>
            <p:nvCxnSpPr>
              <p:cNvPr id="1295" name="Google Shape;1295;p107"/>
              <p:cNvCxnSpPr/>
              <p:nvPr/>
            </p:nvCxnSpPr>
            <p:spPr>
              <a:xfrm flipH="1">
                <a:off x="776825" y="2447425"/>
                <a:ext cx="58500" cy="43500"/>
              </a:xfrm>
              <a:prstGeom prst="straightConnector1">
                <a:avLst/>
              </a:prstGeom>
              <a:noFill/>
              <a:ln cap="flat" cmpd="sng" w="9525">
                <a:solidFill>
                  <a:srgbClr val="000000"/>
                </a:solidFill>
                <a:prstDash val="solid"/>
                <a:round/>
                <a:headEnd len="med" w="med" type="none"/>
                <a:tailEnd len="med" w="med" type="none"/>
              </a:ln>
            </p:spPr>
          </p:cxnSp>
          <p:cxnSp>
            <p:nvCxnSpPr>
              <p:cNvPr id="1296" name="Google Shape;1296;p107"/>
              <p:cNvCxnSpPr/>
              <p:nvPr/>
            </p:nvCxnSpPr>
            <p:spPr>
              <a:xfrm flipH="1">
                <a:off x="776825" y="2482150"/>
                <a:ext cx="58500" cy="43500"/>
              </a:xfrm>
              <a:prstGeom prst="straightConnector1">
                <a:avLst/>
              </a:prstGeom>
              <a:noFill/>
              <a:ln cap="flat" cmpd="sng" w="9525">
                <a:solidFill>
                  <a:srgbClr val="000000"/>
                </a:solidFill>
                <a:prstDash val="solid"/>
                <a:round/>
                <a:headEnd len="med" w="med" type="none"/>
                <a:tailEnd len="med" w="med" type="none"/>
              </a:ln>
            </p:spPr>
          </p:cxn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8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2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0" name="Shape 1300"/>
        <p:cNvGrpSpPr/>
        <p:nvPr/>
      </p:nvGrpSpPr>
      <p:grpSpPr>
        <a:xfrm>
          <a:off x="0" y="0"/>
          <a:ext cx="0" cy="0"/>
          <a:chOff x="0" y="0"/>
          <a:chExt cx="0" cy="0"/>
        </a:xfrm>
      </p:grpSpPr>
      <p:sp>
        <p:nvSpPr>
          <p:cNvPr id="1301" name="Google Shape;1301;p108"/>
          <p:cNvSpPr txBox="1"/>
          <p:nvPr/>
        </p:nvSpPr>
        <p:spPr>
          <a:xfrm>
            <a:off x="5995950" y="882475"/>
            <a:ext cx="2823900" cy="3047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Dhammeysti gunaanaddan suurtagalka ah adigoo isticmaalaya labada jaantus:</a:t>
            </a:r>
            <a:endParaRPr sz="1800">
              <a:latin typeface="Lexend"/>
              <a:ea typeface="Lexend"/>
              <a:cs typeface="Lexend"/>
              <a:sym typeface="Lexend"/>
            </a:endParaRPr>
          </a:p>
          <a:p>
            <a:pPr indent="0" lvl="0" marL="0" rtl="0" algn="l">
              <a:spcBef>
                <a:spcPts val="0"/>
              </a:spcBef>
              <a:spcAft>
                <a:spcPts val="0"/>
              </a:spcAft>
              <a:buNone/>
            </a:pPr>
            <a:r>
              <a:rPr>
                <a:latin typeface="Lexend"/>
              </a:rPr>
              <a:t/>
            </a:r>
            <a:endParaRPr sz="1800">
              <a:latin typeface="Lexend"/>
              <a:ea typeface="Lexend"/>
              <a:cs typeface="Lexend"/>
              <a:sym typeface="Lexend"/>
            </a:endParaRPr>
          </a:p>
          <a:p>
            <a:pPr indent="0" lvl="0" marL="0" rtl="0" algn="l">
              <a:spcBef>
                <a:spcPts val="0"/>
              </a:spcBef>
              <a:spcAft>
                <a:spcPts val="0"/>
              </a:spcAft>
              <a:buNone/>
            </a:pPr>
            <a:r>
              <a:rPr lang="en-GB" sz="1100">
                <a:latin typeface="Lexend"/>
                <a:ea typeface="Lexend"/>
                <a:cs typeface="Lexend"/>
                <a:sym typeface="Lexend"/>
              </a:rPr>
              <a:t>Sababtoo ah isbeddelka muddada-dheer (long-term trend) waa in tirada maalmaha qabowga hawada (air frost) bishii ay sii yaraanayso wakhti ka dib, heerkulka ugu hooseeya ee celceliska maalinlaha ah (mean daily minimum temperature) wuu _____________ wakhti ka dib.</a:t>
            </a:r>
            <a:r>
              <a:rPr lang="en-GB" sz="1100">
                <a:latin typeface="Lexend"/>
                <a:ea typeface="Times New Roman"/>
                <a:cs typeface="Times New Roman"/>
                <a:sym typeface="Times New Roman"/>
              </a:rPr>
              <a:t/>
            </a:r>
            <a:r>
              <a:rPr lang="en-GB" sz="1100">
                <a:latin typeface="Lexend"/>
                <a:ea typeface="Lexend"/>
                <a:cs typeface="Lexend"/>
                <a:sym typeface="Lexend"/>
              </a:rPr>
              <a:t/>
            </a:r>
            <a:endParaRPr sz="1800">
              <a:latin typeface="Lexend"/>
              <a:ea typeface="Lexend"/>
              <a:cs typeface="Lexend"/>
              <a:sym typeface="Lexend"/>
            </a:endParaRPr>
          </a:p>
        </p:txBody>
      </p:sp>
      <p:sp>
        <p:nvSpPr>
          <p:cNvPr id="1302" name="Google Shape;1302;p10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Samaynta gunaanad ku saabsan isbeddelka cimilada deegaanka (local climate change)</a:t>
            </a:r>
            <a:endParaRPr/>
          </a:p>
        </p:txBody>
      </p:sp>
      <p:sp>
        <p:nvSpPr>
          <p:cNvPr id="1303" name="Google Shape;1303;p108"/>
          <p:cNvSpPr txBox="1"/>
          <p:nvPr/>
        </p:nvSpPr>
        <p:spPr>
          <a:xfrm>
            <a:off x="5995950" y="3617416"/>
            <a:ext cx="1404900" cy="307800"/>
          </a:xfrm>
          <a:prstGeom prst="rect">
            <a:avLst/>
          </a:prstGeom>
          <a:solidFill>
            <a:srgbClr val="EBEDFE"/>
          </a:solidFill>
          <a:ln>
            <a:noFill/>
          </a:ln>
        </p:spPr>
        <p:txBody>
          <a:bodyPr anchorCtr="0" anchor="b"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kordhaya (increasing)</a:t>
            </a:r>
            <a:endParaRPr sz="2000">
              <a:latin typeface="Kalam"/>
              <a:ea typeface="Kalam"/>
              <a:cs typeface="Kalam"/>
              <a:sym typeface="Kalam"/>
            </a:endParaRPr>
          </a:p>
        </p:txBody>
      </p:sp>
      <p:sp>
        <p:nvSpPr>
          <p:cNvPr id="1304" name="Google Shape;1304;p108"/>
          <p:cNvSpPr txBox="1"/>
          <p:nvPr/>
        </p:nvSpPr>
        <p:spPr>
          <a:xfrm>
            <a:off x="324000" y="608815"/>
            <a:ext cx="5579400" cy="246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tirada maalmaha qabowga hawada (air frost) bishii</a:t>
            </a:r>
            <a:endParaRPr sz="1600">
              <a:solidFill>
                <a:srgbClr val="000000"/>
              </a:solidFill>
              <a:latin typeface="Lexend"/>
              <a:ea typeface="Lexend"/>
              <a:cs typeface="Lexend"/>
              <a:sym typeface="Lexend"/>
            </a:endParaRPr>
          </a:p>
        </p:txBody>
      </p:sp>
      <p:sp>
        <p:nvSpPr>
          <p:cNvPr id="1305" name="Google Shape;1305;p108"/>
          <p:cNvSpPr txBox="1"/>
          <p:nvPr/>
        </p:nvSpPr>
        <p:spPr>
          <a:xfrm>
            <a:off x="324000" y="4327800"/>
            <a:ext cx="3842400" cy="492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heerkulka ugu hooseeya ee celceliska maalinlaha ah (mean daily minimum temperature) vs. tirada maalmaha qabowga hawada (air frost)</a:t>
            </a:r>
            <a:endParaRPr sz="1600">
              <a:solidFill>
                <a:srgbClr val="000000"/>
              </a:solidFill>
              <a:latin typeface="Lexend"/>
              <a:ea typeface="Lexend"/>
              <a:cs typeface="Lexend"/>
              <a:sym typeface="Lexend"/>
            </a:endParaRPr>
          </a:p>
        </p:txBody>
      </p:sp>
      <p:grpSp>
        <p:nvGrpSpPr>
          <p:cNvPr id="1306" name="Google Shape;1306;p108"/>
          <p:cNvGrpSpPr/>
          <p:nvPr/>
        </p:nvGrpSpPr>
        <p:grpSpPr>
          <a:xfrm>
            <a:off x="324012" y="882514"/>
            <a:ext cx="5372889" cy="1647272"/>
            <a:chOff x="324000" y="882466"/>
            <a:chExt cx="5579324" cy="1710563"/>
          </a:xfrm>
        </p:grpSpPr>
        <p:pic>
          <p:nvPicPr>
            <p:cNvPr id="1307" name="Google Shape;1307;p108"/>
            <p:cNvPicPr preferRelativeResize="0"/>
            <p:nvPr/>
          </p:nvPicPr>
          <p:blipFill>
            <a:blip r:embed="rId3">
              <a:alphaModFix/>
            </a:blip>
            <a:stretch>
              <a:fillRect/>
            </a:stretch>
          </p:blipFill>
          <p:spPr>
            <a:xfrm>
              <a:off x="324000" y="882466"/>
              <a:ext cx="5579324" cy="1710563"/>
            </a:xfrm>
            <a:prstGeom prst="rect">
              <a:avLst/>
            </a:prstGeom>
            <a:noFill/>
            <a:ln cap="flat" cmpd="sng" w="19050">
              <a:solidFill>
                <a:schemeClr val="dk1"/>
              </a:solidFill>
              <a:prstDash val="solid"/>
              <a:round/>
              <a:headEnd len="sm" w="sm" type="none"/>
              <a:tailEnd len="sm" w="sm" type="none"/>
            </a:ln>
          </p:spPr>
        </p:pic>
        <p:grpSp>
          <p:nvGrpSpPr>
            <p:cNvPr id="1308" name="Google Shape;1308;p108"/>
            <p:cNvGrpSpPr/>
            <p:nvPr/>
          </p:nvGrpSpPr>
          <p:grpSpPr>
            <a:xfrm>
              <a:off x="1076157" y="2222464"/>
              <a:ext cx="76799" cy="60476"/>
              <a:chOff x="776825" y="2447425"/>
              <a:chExt cx="58500" cy="78225"/>
            </a:xfrm>
          </p:grpSpPr>
          <p:cxnSp>
            <p:nvCxnSpPr>
              <p:cNvPr id="1309" name="Google Shape;1309;p108"/>
              <p:cNvCxnSpPr/>
              <p:nvPr/>
            </p:nvCxnSpPr>
            <p:spPr>
              <a:xfrm flipH="1">
                <a:off x="776825" y="2447425"/>
                <a:ext cx="58500" cy="43500"/>
              </a:xfrm>
              <a:prstGeom prst="straightConnector1">
                <a:avLst/>
              </a:prstGeom>
              <a:noFill/>
              <a:ln cap="flat" cmpd="sng" w="9525">
                <a:solidFill>
                  <a:srgbClr val="000000"/>
                </a:solidFill>
                <a:prstDash val="solid"/>
                <a:round/>
                <a:headEnd len="med" w="med" type="none"/>
                <a:tailEnd len="med" w="med" type="none"/>
              </a:ln>
            </p:spPr>
          </p:cxnSp>
          <p:cxnSp>
            <p:nvCxnSpPr>
              <p:cNvPr id="1310" name="Google Shape;1310;p108"/>
              <p:cNvCxnSpPr/>
              <p:nvPr/>
            </p:nvCxnSpPr>
            <p:spPr>
              <a:xfrm flipH="1">
                <a:off x="776825" y="2482150"/>
                <a:ext cx="58500" cy="43500"/>
              </a:xfrm>
              <a:prstGeom prst="straightConnector1">
                <a:avLst/>
              </a:prstGeom>
              <a:noFill/>
              <a:ln cap="flat" cmpd="sng" w="9525">
                <a:solidFill>
                  <a:srgbClr val="000000"/>
                </a:solidFill>
                <a:prstDash val="solid"/>
                <a:round/>
                <a:headEnd len="med" w="med" type="none"/>
                <a:tailEnd len="med" w="med" type="none"/>
              </a:ln>
            </p:spPr>
          </p:cxnSp>
        </p:grpSp>
      </p:grpSp>
      <p:grpSp>
        <p:nvGrpSpPr>
          <p:cNvPr id="1311" name="Google Shape;1311;p108"/>
          <p:cNvGrpSpPr/>
          <p:nvPr/>
        </p:nvGrpSpPr>
        <p:grpSpPr>
          <a:xfrm>
            <a:off x="324013" y="2626881"/>
            <a:ext cx="5049779" cy="1700908"/>
            <a:chOff x="324001" y="2569478"/>
            <a:chExt cx="5243799" cy="1766259"/>
          </a:xfrm>
        </p:grpSpPr>
        <p:pic>
          <p:nvPicPr>
            <p:cNvPr id="1312" name="Google Shape;1312;p108"/>
            <p:cNvPicPr preferRelativeResize="0"/>
            <p:nvPr/>
          </p:nvPicPr>
          <p:blipFill>
            <a:blip r:embed="rId4">
              <a:alphaModFix/>
            </a:blip>
            <a:stretch>
              <a:fillRect/>
            </a:stretch>
          </p:blipFill>
          <p:spPr>
            <a:xfrm>
              <a:off x="324001" y="2569478"/>
              <a:ext cx="5243799" cy="1766259"/>
            </a:xfrm>
            <a:prstGeom prst="rect">
              <a:avLst/>
            </a:prstGeom>
            <a:noFill/>
            <a:ln cap="flat" cmpd="sng" w="19050">
              <a:solidFill>
                <a:schemeClr val="dk1"/>
              </a:solidFill>
              <a:prstDash val="solid"/>
              <a:round/>
              <a:headEnd len="sm" w="sm" type="none"/>
              <a:tailEnd len="sm" w="sm" type="none"/>
            </a:ln>
          </p:spPr>
        </p:pic>
        <p:grpSp>
          <p:nvGrpSpPr>
            <p:cNvPr id="1313" name="Google Shape;1313;p108"/>
            <p:cNvGrpSpPr/>
            <p:nvPr/>
          </p:nvGrpSpPr>
          <p:grpSpPr>
            <a:xfrm>
              <a:off x="1117532" y="3930943"/>
              <a:ext cx="76799" cy="60476"/>
              <a:chOff x="776825" y="2447425"/>
              <a:chExt cx="58500" cy="78225"/>
            </a:xfrm>
          </p:grpSpPr>
          <p:cxnSp>
            <p:nvCxnSpPr>
              <p:cNvPr id="1314" name="Google Shape;1314;p108"/>
              <p:cNvCxnSpPr/>
              <p:nvPr/>
            </p:nvCxnSpPr>
            <p:spPr>
              <a:xfrm flipH="1">
                <a:off x="776825" y="2447425"/>
                <a:ext cx="58500" cy="43500"/>
              </a:xfrm>
              <a:prstGeom prst="straightConnector1">
                <a:avLst/>
              </a:prstGeom>
              <a:noFill/>
              <a:ln cap="flat" cmpd="sng" w="9525">
                <a:solidFill>
                  <a:srgbClr val="000000"/>
                </a:solidFill>
                <a:prstDash val="solid"/>
                <a:round/>
                <a:headEnd len="med" w="med" type="none"/>
                <a:tailEnd len="med" w="med" type="none"/>
              </a:ln>
            </p:spPr>
          </p:cxnSp>
          <p:cxnSp>
            <p:nvCxnSpPr>
              <p:cNvPr id="1315" name="Google Shape;1315;p108"/>
              <p:cNvCxnSpPr/>
              <p:nvPr/>
            </p:nvCxnSpPr>
            <p:spPr>
              <a:xfrm flipH="1">
                <a:off x="776825" y="2482150"/>
                <a:ext cx="58500" cy="43500"/>
              </a:xfrm>
              <a:prstGeom prst="straightConnector1">
                <a:avLst/>
              </a:prstGeom>
              <a:noFill/>
              <a:ln cap="flat" cmpd="sng" w="9525">
                <a:solidFill>
                  <a:srgbClr val="000000"/>
                </a:solidFill>
                <a:prstDash val="solid"/>
                <a:round/>
                <a:headEnd len="med" w="med" type="none"/>
                <a:tailEnd len="med" w="med" type="none"/>
              </a:ln>
            </p:spPr>
          </p:cxn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9" name="Shape 1319"/>
        <p:cNvGrpSpPr/>
        <p:nvPr/>
      </p:nvGrpSpPr>
      <p:grpSpPr>
        <a:xfrm>
          <a:off x="0" y="0"/>
          <a:ext cx="0" cy="0"/>
          <a:chOff x="0" y="0"/>
          <a:chExt cx="0" cy="0"/>
        </a:xfrm>
      </p:grpSpPr>
      <p:sp>
        <p:nvSpPr>
          <p:cNvPr id="1320" name="Google Shape;1320;p109"/>
          <p:cNvSpPr txBox="1"/>
          <p:nvPr/>
        </p:nvSpPr>
        <p:spPr>
          <a:xfrm>
            <a:off x="324000" y="3692050"/>
            <a:ext cx="8496000" cy="463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Si kastaba ha ahaatee, heerka ay sax noqon karto gunaanadku wuxuu ku xirnaan karaa saxnaanta isbarbardhigyada la sameeyay ee u dhexeeya labada garaaf.</a:t>
            </a:r>
            <a:endParaRPr sz="1800">
              <a:solidFill>
                <a:srgbClr val="000000"/>
              </a:solidFill>
              <a:latin typeface="Lexend"/>
              <a:ea typeface="Lexend"/>
              <a:cs typeface="Lexend"/>
              <a:sym typeface="Lexend"/>
            </a:endParaRPr>
          </a:p>
        </p:txBody>
      </p:sp>
      <p:sp>
        <p:nvSpPr>
          <p:cNvPr id="1321" name="Google Shape;1321;p10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Sameynta gunaanad ku saabsan isbeddelka cimilada deegaanka</a:t>
            </a:r>
            <a:endParaRPr/>
          </a:p>
        </p:txBody>
      </p:sp>
      <p:pic>
        <p:nvPicPr>
          <p:cNvPr id="1322" name="Google Shape;1322;p109"/>
          <p:cNvPicPr preferRelativeResize="0"/>
          <p:nvPr/>
        </p:nvPicPr>
        <p:blipFill rotWithShape="1">
          <a:blip r:embed="rId3">
            <a:alphaModFix/>
          </a:blip>
          <a:srcRect b="0" l="0" r="0" t="13666"/>
          <a:stretch/>
        </p:blipFill>
        <p:spPr>
          <a:xfrm>
            <a:off x="324000" y="680550"/>
            <a:ext cx="3007325" cy="1011422"/>
          </a:xfrm>
          <a:prstGeom prst="rect">
            <a:avLst/>
          </a:prstGeom>
          <a:noFill/>
          <a:ln cap="flat" cmpd="sng" w="19050">
            <a:solidFill>
              <a:schemeClr val="dk1"/>
            </a:solidFill>
            <a:prstDash val="solid"/>
            <a:round/>
            <a:headEnd len="sm" w="sm" type="none"/>
            <a:tailEnd len="sm" w="sm" type="none"/>
          </a:ln>
        </p:spPr>
      </p:pic>
      <p:sp>
        <p:nvSpPr>
          <p:cNvPr id="1323" name="Google Shape;1323;p109"/>
          <p:cNvSpPr txBox="1"/>
          <p:nvPr/>
        </p:nvSpPr>
        <p:spPr>
          <a:xfrm>
            <a:off x="3530150" y="1767625"/>
            <a:ext cx="5289900" cy="463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Garaafka labaad wuxuu muujinayaa xogta Met Office ee ku saabsan celceliska heerkulka ugu sarreeya ee maalinlaha ah iyo wadarta saacadaha qorraxda ee bille ah, bil kasta laga bilaabo 1990 ilaa 2022 ee Sheffield.</a:t>
            </a:r>
            <a:r>
              <a:rPr lang="en-GB" sz="1400">
                <a:solidFill>
                  <a:schemeClr val="accent4"/>
                </a:solidFill>
                <a:latin typeface="Lexend"/>
                <a:ea typeface="Lexend"/>
                <a:cs typeface="Lexend"/>
                <a:sym typeface="Lexend"/>
              </a:rPr>
              <a:t/>
            </a:r>
            <a:r>
              <a:rPr lang="en-GB" sz="1400">
                <a:latin typeface="Lexend"/>
                <a:ea typeface="Lexend"/>
                <a:cs typeface="Lexend"/>
                <a:sym typeface="Lexend"/>
              </a:rPr>
              <a:t/>
            </a:r>
            <a:r>
              <a:rPr lang="en-GB" sz="1400">
                <a:solidFill>
                  <a:schemeClr val="accent5"/>
                </a:solidFill>
                <a:latin typeface="Lexend"/>
                <a:ea typeface="Lexend"/>
                <a:cs typeface="Lexend"/>
                <a:sym typeface="Lexend"/>
              </a:rPr>
              <a:t/>
            </a:r>
            <a:r>
              <a:rPr lang="en-GB" sz="1400">
                <a:latin typeface="Lexend"/>
                <a:ea typeface="Lexend"/>
                <a:cs typeface="Lexend"/>
                <a:sym typeface="Lexend"/>
              </a:rPr>
              <a:t/>
            </a:r>
            <a:r>
              <a:rPr lang="en-GB" sz="1400">
                <a:solidFill>
                  <a:srgbClr val="000000"/>
                </a:solidFill>
                <a:latin typeface="Lexend"/>
                <a:ea typeface="Lexend"/>
                <a:cs typeface="Lexend"/>
                <a:sym typeface="Lexend"/>
              </a:rPr>
              <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324" name="Google Shape;1324;p109"/>
          <p:cNvSpPr txBox="1"/>
          <p:nvPr/>
        </p:nvSpPr>
        <p:spPr>
          <a:xfrm>
            <a:off x="3530100" y="680700"/>
            <a:ext cx="5289900" cy="463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Garaafkani wuxuu muujinayaa xogta Met Office ee ku saabsan wadarta saacadaha qorraxda ee bille ah ee Janaayo, sannad kasta laga bilaabo 1941 ilaa 2022 ee Sheffield.</a:t>
            </a:r>
            <a:r>
              <a:rPr lang="en-GB" sz="1400">
                <a:solidFill>
                  <a:schemeClr val="accent5"/>
                </a:solidFill>
                <a:latin typeface="Lexend"/>
                <a:ea typeface="Lexend"/>
                <a:cs typeface="Lexend"/>
                <a:sym typeface="Lexend"/>
              </a:rPr>
              <a:t/>
            </a:r>
            <a:r>
              <a:rPr lang="en-GB" sz="1400">
                <a:latin typeface="Lexend"/>
                <a:ea typeface="Lexend"/>
                <a:cs typeface="Lexend"/>
                <a:sym typeface="Lexend"/>
              </a:rPr>
              <a:t/>
            </a:r>
            <a:r>
              <a:rPr lang="en-GB" sz="1400">
                <a:solidFill>
                  <a:srgbClr val="000000"/>
                </a:solidFill>
                <a:latin typeface="Lexend"/>
                <a:ea typeface="Lexend"/>
                <a:cs typeface="Lexend"/>
                <a:sym typeface="Lexend"/>
              </a:rPr>
              <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1325" name="Google Shape;1325;p109"/>
          <p:cNvPicPr preferRelativeResize="0"/>
          <p:nvPr/>
        </p:nvPicPr>
        <p:blipFill>
          <a:blip r:embed="rId4">
            <a:alphaModFix/>
          </a:blip>
          <a:stretch>
            <a:fillRect/>
          </a:stretch>
        </p:blipFill>
        <p:spPr>
          <a:xfrm>
            <a:off x="324000" y="1842992"/>
            <a:ext cx="3007325" cy="1135108"/>
          </a:xfrm>
          <a:prstGeom prst="rect">
            <a:avLst/>
          </a:prstGeom>
          <a:noFill/>
          <a:ln cap="flat" cmpd="sng" w="19050">
            <a:solidFill>
              <a:schemeClr val="dk1"/>
            </a:solidFill>
            <a:prstDash val="solid"/>
            <a:round/>
            <a:headEnd len="sm" w="sm" type="none"/>
            <a:tailEnd len="sm" w="sm" type="none"/>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9" name="Shape 1329"/>
        <p:cNvGrpSpPr/>
        <p:nvPr/>
      </p:nvGrpSpPr>
      <p:grpSpPr>
        <a:xfrm>
          <a:off x="0" y="0"/>
          <a:ext cx="0" cy="0"/>
          <a:chOff x="0" y="0"/>
          <a:chExt cx="0" cy="0"/>
        </a:xfrm>
      </p:grpSpPr>
      <p:grpSp>
        <p:nvGrpSpPr>
          <p:cNvPr id="1330" name="Google Shape;1330;p110"/>
          <p:cNvGrpSpPr/>
          <p:nvPr/>
        </p:nvGrpSpPr>
        <p:grpSpPr>
          <a:xfrm>
            <a:off x="4572000" y="930475"/>
            <a:ext cx="3899278" cy="1972250"/>
            <a:chOff x="4572000" y="930475"/>
            <a:chExt cx="3899278" cy="1972250"/>
          </a:xfrm>
        </p:grpSpPr>
        <p:sp>
          <p:nvSpPr>
            <p:cNvPr id="1331" name="Google Shape;1331;p110"/>
            <p:cNvSpPr/>
            <p:nvPr/>
          </p:nvSpPr>
          <p:spPr>
            <a:xfrm>
              <a:off x="4572000" y="2580525"/>
              <a:ext cx="1436100" cy="322200"/>
            </a:xfrm>
            <a:prstGeom prst="rect">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32" name="Google Shape;1332;p110"/>
            <p:cNvSpPr/>
            <p:nvPr/>
          </p:nvSpPr>
          <p:spPr>
            <a:xfrm>
              <a:off x="7421578" y="930475"/>
              <a:ext cx="1049700" cy="322200"/>
            </a:xfrm>
            <a:prstGeom prst="rect">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333" name="Google Shape;1333;p110"/>
          <p:cNvGrpSpPr/>
          <p:nvPr/>
        </p:nvGrpSpPr>
        <p:grpSpPr>
          <a:xfrm>
            <a:off x="5263254" y="1207850"/>
            <a:ext cx="2787496" cy="1694875"/>
            <a:chOff x="5263254" y="1207850"/>
            <a:chExt cx="2787496" cy="1694875"/>
          </a:xfrm>
        </p:grpSpPr>
        <p:sp>
          <p:nvSpPr>
            <p:cNvPr id="1334" name="Google Shape;1334;p110"/>
            <p:cNvSpPr/>
            <p:nvPr/>
          </p:nvSpPr>
          <p:spPr>
            <a:xfrm>
              <a:off x="6614650" y="2580525"/>
              <a:ext cx="1436100" cy="322200"/>
            </a:xfrm>
            <a:prstGeom prst="rect">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35" name="Google Shape;1335;p110"/>
            <p:cNvSpPr/>
            <p:nvPr/>
          </p:nvSpPr>
          <p:spPr>
            <a:xfrm>
              <a:off x="5263254" y="1207850"/>
              <a:ext cx="1429500" cy="322200"/>
            </a:xfrm>
            <a:prstGeom prst="rect">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336" name="Google Shape;1336;p11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Sameynta gunaanad ku saabsan isbeddelka cimilada deegaanka</a:t>
            </a:r>
            <a:endParaRPr/>
          </a:p>
        </p:txBody>
      </p:sp>
      <p:pic>
        <p:nvPicPr>
          <p:cNvPr id="1337" name="Google Shape;1337;p110"/>
          <p:cNvPicPr preferRelativeResize="0"/>
          <p:nvPr/>
        </p:nvPicPr>
        <p:blipFill rotWithShape="1">
          <a:blip r:embed="rId3">
            <a:alphaModFix/>
          </a:blip>
          <a:srcRect b="0" l="0" r="0" t="13666"/>
          <a:stretch/>
        </p:blipFill>
        <p:spPr>
          <a:xfrm>
            <a:off x="324000" y="680550"/>
            <a:ext cx="3007325" cy="1011422"/>
          </a:xfrm>
          <a:prstGeom prst="rect">
            <a:avLst/>
          </a:prstGeom>
          <a:noFill/>
          <a:ln cap="flat" cmpd="sng" w="19050">
            <a:solidFill>
              <a:schemeClr val="dk1"/>
            </a:solidFill>
            <a:prstDash val="solid"/>
            <a:round/>
            <a:headEnd len="sm" w="sm" type="none"/>
            <a:tailEnd len="sm" w="sm" type="none"/>
          </a:ln>
        </p:spPr>
      </p:pic>
      <p:sp>
        <p:nvSpPr>
          <p:cNvPr id="1338" name="Google Shape;1338;p110"/>
          <p:cNvSpPr txBox="1"/>
          <p:nvPr/>
        </p:nvSpPr>
        <p:spPr>
          <a:xfrm>
            <a:off x="3530150" y="1767625"/>
            <a:ext cx="5289900" cy="463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Garaafka labaad wuxuu muujinayaa xogta Met Office ee ku saabsan celceliska heerkulka ugu sarreeya ee maalinlaha ah iyo wadarta saacadaha qorraxda ee bille ah, bil kasta laga bilaabo 1990 ilaa 2022 ee Sheffield.</a:t>
            </a:r>
            <a:r>
              <a:rPr lang="en-GB" sz="1400">
                <a:solidFill>
                  <a:schemeClr val="accent4"/>
                </a:solidFill>
                <a:latin typeface="Lexend"/>
                <a:ea typeface="Lexend"/>
                <a:cs typeface="Lexend"/>
                <a:sym typeface="Lexend"/>
              </a:rPr>
              <a:t/>
            </a:r>
            <a:r>
              <a:rPr lang="en-GB" sz="1400">
                <a:latin typeface="Lexend"/>
                <a:ea typeface="Lexend"/>
                <a:cs typeface="Lexend"/>
                <a:sym typeface="Lexend"/>
              </a:rPr>
              <a:t/>
            </a:r>
            <a:r>
              <a:rPr lang="en-GB" sz="1400">
                <a:solidFill>
                  <a:schemeClr val="accent5"/>
                </a:solidFill>
                <a:latin typeface="Lexend"/>
                <a:ea typeface="Lexend"/>
                <a:cs typeface="Lexend"/>
                <a:sym typeface="Lexend"/>
              </a:rPr>
              <a:t/>
            </a:r>
            <a:r>
              <a:rPr lang="en-GB" sz="1400">
                <a:latin typeface="Lexend"/>
                <a:ea typeface="Lexend"/>
                <a:cs typeface="Lexend"/>
                <a:sym typeface="Lexend"/>
              </a:rPr>
              <a:t/>
            </a:r>
            <a:r>
              <a:rPr lang="en-GB" sz="1400">
                <a:solidFill>
                  <a:srgbClr val="000000"/>
                </a:solidFill>
                <a:latin typeface="Lexend"/>
                <a:ea typeface="Lexend"/>
                <a:cs typeface="Lexend"/>
                <a:sym typeface="Lexend"/>
              </a:rPr>
              <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339" name="Google Shape;1339;p110"/>
          <p:cNvSpPr txBox="1"/>
          <p:nvPr/>
        </p:nvSpPr>
        <p:spPr>
          <a:xfrm>
            <a:off x="3530100" y="680700"/>
            <a:ext cx="5289900" cy="463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Garaafkani wuxuu muujinayaa xogta Met Office ee ku saabsan wadarta saacadaha qorraxda ee bille ah ee Janaayo, sannad kasta laga bilaabo 1941 ilaa 2022 ee Sheffield.</a:t>
            </a:r>
            <a:r>
              <a:rPr lang="en-GB" sz="1400">
                <a:solidFill>
                  <a:schemeClr val="accent5"/>
                </a:solidFill>
                <a:latin typeface="Lexend"/>
                <a:ea typeface="Lexend"/>
                <a:cs typeface="Lexend"/>
                <a:sym typeface="Lexend"/>
              </a:rPr>
              <a:t/>
            </a:r>
            <a:r>
              <a:rPr lang="en-GB" sz="1400">
                <a:latin typeface="Lexend"/>
                <a:ea typeface="Lexend"/>
                <a:cs typeface="Lexend"/>
                <a:sym typeface="Lexend"/>
              </a:rPr>
              <a:t/>
            </a:r>
            <a:r>
              <a:rPr lang="en-GB" sz="1400">
                <a:solidFill>
                  <a:srgbClr val="000000"/>
                </a:solidFill>
                <a:latin typeface="Lexend"/>
                <a:ea typeface="Lexend"/>
                <a:cs typeface="Lexend"/>
                <a:sym typeface="Lexend"/>
              </a:rPr>
              <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340" name="Google Shape;1340;p110"/>
          <p:cNvSpPr txBox="1"/>
          <p:nvPr/>
        </p:nvSpPr>
        <p:spPr>
          <a:xfrm>
            <a:off x="324000" y="3417075"/>
            <a:ext cx="8496000" cy="463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Garaafku wuxuu muujinayaa xogta kaliya ee Janaayo ee sannad kasta, halka kan kalena uu muujinayo xogta bil kasta ee sannad kasta.</a:t>
            </a:r>
            <a:endParaRPr sz="1800">
              <a:latin typeface="Lexend"/>
              <a:ea typeface="Lexend"/>
              <a:cs typeface="Lexend"/>
              <a:sym typeface="Lexend"/>
            </a:endParaRPr>
          </a:p>
        </p:txBody>
      </p:sp>
      <p:sp>
        <p:nvSpPr>
          <p:cNvPr id="1341" name="Google Shape;1341;p110"/>
          <p:cNvSpPr txBox="1"/>
          <p:nvPr/>
        </p:nvSpPr>
        <p:spPr>
          <a:xfrm>
            <a:off x="324000" y="4040825"/>
            <a:ext cx="8496000" cy="463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Muddadaha labada garaaf sidoo kale way kala duwan yihiin, iyadoo isbeddellada muddada-dheer ee garaafka koowaad ay ka kooban yihiin sannado badan oo xog ah marka loo eego kan labaad.</a:t>
            </a:r>
            <a:endParaRPr sz="1800">
              <a:latin typeface="Lexend"/>
              <a:ea typeface="Lexend"/>
              <a:cs typeface="Lexend"/>
              <a:sym typeface="Lexend"/>
            </a:endParaRPr>
          </a:p>
        </p:txBody>
      </p:sp>
      <p:pic>
        <p:nvPicPr>
          <p:cNvPr id="1342" name="Google Shape;1342;p110"/>
          <p:cNvPicPr preferRelativeResize="0"/>
          <p:nvPr/>
        </p:nvPicPr>
        <p:blipFill>
          <a:blip r:embed="rId4">
            <a:alphaModFix/>
          </a:blip>
          <a:stretch>
            <a:fillRect/>
          </a:stretch>
        </p:blipFill>
        <p:spPr>
          <a:xfrm>
            <a:off x="324000" y="1842992"/>
            <a:ext cx="3007325" cy="1135108"/>
          </a:xfrm>
          <a:prstGeom prst="rect">
            <a:avLst/>
          </a:prstGeom>
          <a:noFill/>
          <a:ln cap="flat" cmpd="sng" w="19050">
            <a:solidFill>
              <a:schemeClr val="dk1"/>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33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3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6" name="Shape 1346"/>
        <p:cNvGrpSpPr/>
        <p:nvPr/>
      </p:nvGrpSpPr>
      <p:grpSpPr>
        <a:xfrm>
          <a:off x="0" y="0"/>
          <a:ext cx="0" cy="0"/>
          <a:chOff x="0" y="0"/>
          <a:chExt cx="0" cy="0"/>
        </a:xfrm>
      </p:grpSpPr>
      <p:grpSp>
        <p:nvGrpSpPr>
          <p:cNvPr id="1347" name="Google Shape;1347;p111"/>
          <p:cNvGrpSpPr/>
          <p:nvPr/>
        </p:nvGrpSpPr>
        <p:grpSpPr>
          <a:xfrm>
            <a:off x="4572000" y="930475"/>
            <a:ext cx="3899278" cy="1972250"/>
            <a:chOff x="4572000" y="930475"/>
            <a:chExt cx="3899278" cy="1972250"/>
          </a:xfrm>
        </p:grpSpPr>
        <p:sp>
          <p:nvSpPr>
            <p:cNvPr id="1348" name="Google Shape;1348;p111"/>
            <p:cNvSpPr/>
            <p:nvPr/>
          </p:nvSpPr>
          <p:spPr>
            <a:xfrm>
              <a:off x="4572000" y="2580525"/>
              <a:ext cx="1436100" cy="322200"/>
            </a:xfrm>
            <a:prstGeom prst="rect">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49" name="Google Shape;1349;p111"/>
            <p:cNvSpPr/>
            <p:nvPr/>
          </p:nvSpPr>
          <p:spPr>
            <a:xfrm>
              <a:off x="7421578" y="930475"/>
              <a:ext cx="1049700" cy="322200"/>
            </a:xfrm>
            <a:prstGeom prst="rect">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350" name="Google Shape;1350;p111"/>
          <p:cNvGrpSpPr/>
          <p:nvPr/>
        </p:nvGrpSpPr>
        <p:grpSpPr>
          <a:xfrm>
            <a:off x="5263254" y="1207850"/>
            <a:ext cx="2787496" cy="1694875"/>
            <a:chOff x="5263254" y="1207850"/>
            <a:chExt cx="2787496" cy="1694875"/>
          </a:xfrm>
        </p:grpSpPr>
        <p:sp>
          <p:nvSpPr>
            <p:cNvPr id="1351" name="Google Shape;1351;p111"/>
            <p:cNvSpPr/>
            <p:nvPr/>
          </p:nvSpPr>
          <p:spPr>
            <a:xfrm>
              <a:off x="6614650" y="2580525"/>
              <a:ext cx="1436100" cy="322200"/>
            </a:xfrm>
            <a:prstGeom prst="rect">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52" name="Google Shape;1352;p111"/>
            <p:cNvSpPr/>
            <p:nvPr/>
          </p:nvSpPr>
          <p:spPr>
            <a:xfrm>
              <a:off x="5263254" y="1207850"/>
              <a:ext cx="1429500" cy="322200"/>
            </a:xfrm>
            <a:prstGeom prst="rect">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353" name="Google Shape;1353;p11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Sameynta gunaanad ku saabsan isbeddelka cimilada deegaanka</a:t>
            </a:r>
            <a:endParaRPr/>
          </a:p>
        </p:txBody>
      </p:sp>
      <p:pic>
        <p:nvPicPr>
          <p:cNvPr id="1354" name="Google Shape;1354;p111"/>
          <p:cNvPicPr preferRelativeResize="0"/>
          <p:nvPr/>
        </p:nvPicPr>
        <p:blipFill rotWithShape="1">
          <a:blip r:embed="rId3">
            <a:alphaModFix/>
          </a:blip>
          <a:srcRect b="0" l="0" r="0" t="13666"/>
          <a:stretch/>
        </p:blipFill>
        <p:spPr>
          <a:xfrm>
            <a:off x="324000" y="680550"/>
            <a:ext cx="3007325" cy="1011422"/>
          </a:xfrm>
          <a:prstGeom prst="rect">
            <a:avLst/>
          </a:prstGeom>
          <a:noFill/>
          <a:ln cap="flat" cmpd="sng" w="19050">
            <a:solidFill>
              <a:schemeClr val="dk1"/>
            </a:solidFill>
            <a:prstDash val="solid"/>
            <a:round/>
            <a:headEnd len="sm" w="sm" type="none"/>
            <a:tailEnd len="sm" w="sm" type="none"/>
          </a:ln>
        </p:spPr>
      </p:pic>
      <p:pic>
        <p:nvPicPr>
          <p:cNvPr id="1355" name="Google Shape;1355;p111"/>
          <p:cNvPicPr preferRelativeResize="0"/>
          <p:nvPr/>
        </p:nvPicPr>
        <p:blipFill>
          <a:blip r:embed="rId4">
            <a:alphaModFix/>
          </a:blip>
          <a:stretch>
            <a:fillRect/>
          </a:stretch>
        </p:blipFill>
        <p:spPr>
          <a:xfrm>
            <a:off x="324000" y="1842992"/>
            <a:ext cx="3007325" cy="1135108"/>
          </a:xfrm>
          <a:prstGeom prst="rect">
            <a:avLst/>
          </a:prstGeom>
          <a:noFill/>
          <a:ln cap="flat" cmpd="sng" w="19050">
            <a:solidFill>
              <a:schemeClr val="dk1"/>
            </a:solidFill>
            <a:prstDash val="solid"/>
            <a:round/>
            <a:headEnd len="sm" w="sm" type="none"/>
            <a:tailEnd len="sm" w="sm" type="none"/>
          </a:ln>
        </p:spPr>
      </p:pic>
      <p:sp>
        <p:nvSpPr>
          <p:cNvPr id="1356" name="Google Shape;1356;p111"/>
          <p:cNvSpPr txBox="1"/>
          <p:nvPr/>
        </p:nvSpPr>
        <p:spPr>
          <a:xfrm>
            <a:off x="324000" y="3569475"/>
            <a:ext cx="8496000" cy="463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Gunaanadka ah “heerkulka ugu sarreeya ayaa laga yaabaa inuu sidoo kale kordho waqti ka dib” ma noqon karo mid sax ah, sababtoo ah qayb yar oo ka mid ah xogta koox kasta ayaa laga soo qaaday isku waqti.</a:t>
            </a:r>
            <a:r>
              <a:rPr lang="en-GB" sz="1400">
                <a:solidFill>
                  <a:schemeClr val="dk1"/>
                </a:solidFill>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p:txBody>
      </p:sp>
      <p:sp>
        <p:nvSpPr>
          <p:cNvPr id="1357" name="Google Shape;1357;p111"/>
          <p:cNvSpPr txBox="1"/>
          <p:nvPr/>
        </p:nvSpPr>
        <p:spPr>
          <a:xfrm>
            <a:off x="3530150" y="1767625"/>
            <a:ext cx="5289900" cy="463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Garaafka labaad wuxuu muujinayaa xogta Met Office ee ku saabsan celceliska heerkulka ugu sarreeya ee maalinlaha ah iyo wadarta saacadaha qorraxda ee bille ah, bil kasta laga bilaabo 1990 ilaa 2022 ee Sheffield.</a:t>
            </a:r>
            <a:r>
              <a:rPr lang="en-GB" sz="1400">
                <a:solidFill>
                  <a:schemeClr val="accent4"/>
                </a:solidFill>
                <a:latin typeface="Lexend"/>
                <a:ea typeface="Lexend"/>
                <a:cs typeface="Lexend"/>
                <a:sym typeface="Lexend"/>
              </a:rPr>
              <a:t/>
            </a:r>
            <a:r>
              <a:rPr lang="en-GB" sz="1400">
                <a:latin typeface="Lexend"/>
                <a:ea typeface="Lexend"/>
                <a:cs typeface="Lexend"/>
                <a:sym typeface="Lexend"/>
              </a:rPr>
              <a:t/>
            </a:r>
            <a:r>
              <a:rPr lang="en-GB" sz="1400">
                <a:solidFill>
                  <a:schemeClr val="accent5"/>
                </a:solidFill>
                <a:latin typeface="Lexend"/>
                <a:ea typeface="Lexend"/>
                <a:cs typeface="Lexend"/>
                <a:sym typeface="Lexend"/>
              </a:rPr>
              <a:t/>
            </a:r>
            <a:r>
              <a:rPr lang="en-GB" sz="1400">
                <a:latin typeface="Lexend"/>
                <a:ea typeface="Lexend"/>
                <a:cs typeface="Lexend"/>
                <a:sym typeface="Lexend"/>
              </a:rPr>
              <a:t/>
            </a:r>
            <a:r>
              <a:rPr lang="en-GB" sz="1400">
                <a:solidFill>
                  <a:srgbClr val="000000"/>
                </a:solidFill>
                <a:latin typeface="Lexend"/>
                <a:ea typeface="Lexend"/>
                <a:cs typeface="Lexend"/>
                <a:sym typeface="Lexend"/>
              </a:rPr>
              <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358" name="Google Shape;1358;p111"/>
          <p:cNvSpPr txBox="1"/>
          <p:nvPr/>
        </p:nvSpPr>
        <p:spPr>
          <a:xfrm>
            <a:off x="3530100" y="680700"/>
            <a:ext cx="5289900" cy="463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Garaafkani wuxuu muujinayaa xogta Met Office ee ku saabsan wadarta saacadaha qorraxda ee bille ah ee Janaayo, sannad kasta laga bilaabo 1941 ilaa 2022 ee Sheffield.</a:t>
            </a:r>
            <a:r>
              <a:rPr lang="en-GB" sz="1400">
                <a:solidFill>
                  <a:schemeClr val="accent5"/>
                </a:solidFill>
                <a:latin typeface="Lexend"/>
                <a:ea typeface="Lexend"/>
                <a:cs typeface="Lexend"/>
                <a:sym typeface="Lexend"/>
              </a:rPr>
              <a:t/>
            </a:r>
            <a:r>
              <a:rPr lang="en-GB" sz="1400">
                <a:latin typeface="Lexend"/>
                <a:ea typeface="Lexend"/>
                <a:cs typeface="Lexend"/>
                <a:sym typeface="Lexend"/>
              </a:rPr>
              <a:t/>
            </a:r>
            <a:r>
              <a:rPr lang="en-GB" sz="1400">
                <a:solidFill>
                  <a:srgbClr val="000000"/>
                </a:solidFill>
                <a:latin typeface="Lexend"/>
                <a:ea typeface="Lexend"/>
                <a:cs typeface="Lexend"/>
                <a:sym typeface="Lexend"/>
              </a:rPr>
              <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2" name="Shape 1362"/>
        <p:cNvGrpSpPr/>
        <p:nvPr/>
      </p:nvGrpSpPr>
      <p:grpSpPr>
        <a:xfrm>
          <a:off x="0" y="0"/>
          <a:ext cx="0" cy="0"/>
          <a:chOff x="0" y="0"/>
          <a:chExt cx="0" cy="0"/>
        </a:xfrm>
      </p:grpSpPr>
      <p:sp>
        <p:nvSpPr>
          <p:cNvPr id="1363" name="Google Shape;1363;p112"/>
          <p:cNvSpPr txBox="1"/>
          <p:nvPr/>
        </p:nvSpPr>
        <p:spPr>
          <a:xfrm>
            <a:off x="324000" y="608815"/>
            <a:ext cx="5579400" cy="246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tirada maalmaha qabowga hawada (air frost) ee bil kasta</a:t>
            </a:r>
            <a:endParaRPr sz="1600">
              <a:solidFill>
                <a:srgbClr val="000000"/>
              </a:solidFill>
              <a:latin typeface="Lexend"/>
              <a:ea typeface="Lexend"/>
              <a:cs typeface="Lexend"/>
              <a:sym typeface="Lexend"/>
            </a:endParaRPr>
          </a:p>
        </p:txBody>
      </p:sp>
      <p:sp>
        <p:nvSpPr>
          <p:cNvPr id="1364" name="Google Shape;1364;p112"/>
          <p:cNvSpPr txBox="1"/>
          <p:nvPr/>
        </p:nvSpPr>
        <p:spPr>
          <a:xfrm>
            <a:off x="324000" y="4327800"/>
            <a:ext cx="3842400" cy="492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celceliska heerkulka ugu hooseeya ee maalinlaha ah vs. tirada maalmaha qabowga hawada (air frost)</a:t>
            </a:r>
            <a:endParaRPr sz="1600">
              <a:solidFill>
                <a:srgbClr val="000000"/>
              </a:solidFill>
              <a:latin typeface="Lexend"/>
              <a:ea typeface="Lexend"/>
              <a:cs typeface="Lexend"/>
              <a:sym typeface="Lexend"/>
            </a:endParaRPr>
          </a:p>
        </p:txBody>
      </p:sp>
      <p:sp>
        <p:nvSpPr>
          <p:cNvPr id="1365" name="Google Shape;1365;p11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Sameynta gunaanad ku saabsan isbeddelka cimilada deegaanka</a:t>
            </a:r>
            <a:endParaRPr/>
          </a:p>
        </p:txBody>
      </p:sp>
      <p:grpSp>
        <p:nvGrpSpPr>
          <p:cNvPr id="1366" name="Google Shape;1366;p112"/>
          <p:cNvGrpSpPr/>
          <p:nvPr/>
        </p:nvGrpSpPr>
        <p:grpSpPr>
          <a:xfrm>
            <a:off x="324012" y="882514"/>
            <a:ext cx="5372889" cy="1647272"/>
            <a:chOff x="324000" y="882466"/>
            <a:chExt cx="5579324" cy="1710563"/>
          </a:xfrm>
        </p:grpSpPr>
        <p:pic>
          <p:nvPicPr>
            <p:cNvPr id="1367" name="Google Shape;1367;p112"/>
            <p:cNvPicPr preferRelativeResize="0"/>
            <p:nvPr/>
          </p:nvPicPr>
          <p:blipFill>
            <a:blip r:embed="rId3">
              <a:alphaModFix/>
            </a:blip>
            <a:stretch>
              <a:fillRect/>
            </a:stretch>
          </p:blipFill>
          <p:spPr>
            <a:xfrm>
              <a:off x="324000" y="882466"/>
              <a:ext cx="5579324" cy="1710563"/>
            </a:xfrm>
            <a:prstGeom prst="rect">
              <a:avLst/>
            </a:prstGeom>
            <a:noFill/>
            <a:ln cap="flat" cmpd="sng" w="19050">
              <a:solidFill>
                <a:schemeClr val="dk1"/>
              </a:solidFill>
              <a:prstDash val="solid"/>
              <a:round/>
              <a:headEnd len="sm" w="sm" type="none"/>
              <a:tailEnd len="sm" w="sm" type="none"/>
            </a:ln>
          </p:spPr>
        </p:pic>
        <p:grpSp>
          <p:nvGrpSpPr>
            <p:cNvPr id="1368" name="Google Shape;1368;p112"/>
            <p:cNvGrpSpPr/>
            <p:nvPr/>
          </p:nvGrpSpPr>
          <p:grpSpPr>
            <a:xfrm>
              <a:off x="1076157" y="2222464"/>
              <a:ext cx="76799" cy="60476"/>
              <a:chOff x="776825" y="2447425"/>
              <a:chExt cx="58500" cy="78225"/>
            </a:xfrm>
          </p:grpSpPr>
          <p:cxnSp>
            <p:nvCxnSpPr>
              <p:cNvPr id="1369" name="Google Shape;1369;p112"/>
              <p:cNvCxnSpPr/>
              <p:nvPr/>
            </p:nvCxnSpPr>
            <p:spPr>
              <a:xfrm flipH="1">
                <a:off x="776825" y="2447425"/>
                <a:ext cx="58500" cy="43500"/>
              </a:xfrm>
              <a:prstGeom prst="straightConnector1">
                <a:avLst/>
              </a:prstGeom>
              <a:noFill/>
              <a:ln cap="flat" cmpd="sng" w="9525">
                <a:solidFill>
                  <a:srgbClr val="000000"/>
                </a:solidFill>
                <a:prstDash val="solid"/>
                <a:round/>
                <a:headEnd len="med" w="med" type="none"/>
                <a:tailEnd len="med" w="med" type="none"/>
              </a:ln>
            </p:spPr>
          </p:cxnSp>
          <p:cxnSp>
            <p:nvCxnSpPr>
              <p:cNvPr id="1370" name="Google Shape;1370;p112"/>
              <p:cNvCxnSpPr/>
              <p:nvPr/>
            </p:nvCxnSpPr>
            <p:spPr>
              <a:xfrm flipH="1">
                <a:off x="776825" y="2482150"/>
                <a:ext cx="58500" cy="43500"/>
              </a:xfrm>
              <a:prstGeom prst="straightConnector1">
                <a:avLst/>
              </a:prstGeom>
              <a:noFill/>
              <a:ln cap="flat" cmpd="sng" w="9525">
                <a:solidFill>
                  <a:srgbClr val="000000"/>
                </a:solidFill>
                <a:prstDash val="solid"/>
                <a:round/>
                <a:headEnd len="med" w="med" type="none"/>
                <a:tailEnd len="med" w="med" type="none"/>
              </a:ln>
            </p:spPr>
          </p:cxnSp>
        </p:grpSp>
      </p:grpSp>
      <p:sp>
        <p:nvSpPr>
          <p:cNvPr id="1371" name="Google Shape;1371;p112"/>
          <p:cNvSpPr txBox="1"/>
          <p:nvPr/>
        </p:nvSpPr>
        <p:spPr>
          <a:xfrm>
            <a:off x="6127150" y="612150"/>
            <a:ext cx="26928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Labada garaaf waxay muujinayaan xogta Oakfield ee bilaha Janaayo iyo Febraayo laga bilaabo 1970 ilaa 2024.</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800">
              <a:latin typeface="Lexend"/>
              <a:ea typeface="Lexend"/>
              <a:cs typeface="Lexend"/>
              <a:sym typeface="Lexend"/>
            </a:endParaRPr>
          </a:p>
        </p:txBody>
      </p:sp>
      <p:sp>
        <p:nvSpPr>
          <p:cNvPr id="1372" name="Google Shape;1372;p112"/>
          <p:cNvSpPr txBox="1"/>
          <p:nvPr/>
        </p:nvSpPr>
        <p:spPr>
          <a:xfrm>
            <a:off x="5968550" y="2284350"/>
            <a:ext cx="28515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Sheeg hal sabab oo gunaanadka laga soo qaaday isbarbardhigga labadan garaaf ay u noqon karaan kuwo sax ah.</a:t>
            </a:r>
            <a:endParaRPr sz="1800">
              <a:latin typeface="Lexend"/>
              <a:ea typeface="Lexend"/>
              <a:cs typeface="Lexend"/>
              <a:sym typeface="Lexend"/>
            </a:endParaRPr>
          </a:p>
        </p:txBody>
      </p:sp>
      <p:grpSp>
        <p:nvGrpSpPr>
          <p:cNvPr id="1373" name="Google Shape;1373;p112"/>
          <p:cNvGrpSpPr/>
          <p:nvPr/>
        </p:nvGrpSpPr>
        <p:grpSpPr>
          <a:xfrm>
            <a:off x="324013" y="2626881"/>
            <a:ext cx="5049779" cy="1700908"/>
            <a:chOff x="324001" y="2569478"/>
            <a:chExt cx="5243799" cy="1766259"/>
          </a:xfrm>
        </p:grpSpPr>
        <p:pic>
          <p:nvPicPr>
            <p:cNvPr id="1374" name="Google Shape;1374;p112"/>
            <p:cNvPicPr preferRelativeResize="0"/>
            <p:nvPr/>
          </p:nvPicPr>
          <p:blipFill>
            <a:blip r:embed="rId4">
              <a:alphaModFix/>
            </a:blip>
            <a:stretch>
              <a:fillRect/>
            </a:stretch>
          </p:blipFill>
          <p:spPr>
            <a:xfrm>
              <a:off x="324001" y="2569478"/>
              <a:ext cx="5243799" cy="1766259"/>
            </a:xfrm>
            <a:prstGeom prst="rect">
              <a:avLst/>
            </a:prstGeom>
            <a:noFill/>
            <a:ln cap="flat" cmpd="sng" w="19050">
              <a:solidFill>
                <a:schemeClr val="dk1"/>
              </a:solidFill>
              <a:prstDash val="solid"/>
              <a:round/>
              <a:headEnd len="sm" w="sm" type="none"/>
              <a:tailEnd len="sm" w="sm" type="none"/>
            </a:ln>
          </p:spPr>
        </p:pic>
        <p:grpSp>
          <p:nvGrpSpPr>
            <p:cNvPr id="1375" name="Google Shape;1375;p112"/>
            <p:cNvGrpSpPr/>
            <p:nvPr/>
          </p:nvGrpSpPr>
          <p:grpSpPr>
            <a:xfrm>
              <a:off x="1117532" y="3930943"/>
              <a:ext cx="76799" cy="60476"/>
              <a:chOff x="776825" y="2447425"/>
              <a:chExt cx="58500" cy="78225"/>
            </a:xfrm>
          </p:grpSpPr>
          <p:cxnSp>
            <p:nvCxnSpPr>
              <p:cNvPr id="1376" name="Google Shape;1376;p112"/>
              <p:cNvCxnSpPr/>
              <p:nvPr/>
            </p:nvCxnSpPr>
            <p:spPr>
              <a:xfrm flipH="1">
                <a:off x="776825" y="2447425"/>
                <a:ext cx="58500" cy="43500"/>
              </a:xfrm>
              <a:prstGeom prst="straightConnector1">
                <a:avLst/>
              </a:prstGeom>
              <a:noFill/>
              <a:ln cap="flat" cmpd="sng" w="9525">
                <a:solidFill>
                  <a:srgbClr val="000000"/>
                </a:solidFill>
                <a:prstDash val="solid"/>
                <a:round/>
                <a:headEnd len="med" w="med" type="none"/>
                <a:tailEnd len="med" w="med" type="none"/>
              </a:ln>
            </p:spPr>
          </p:cxnSp>
          <p:cxnSp>
            <p:nvCxnSpPr>
              <p:cNvPr id="1377" name="Google Shape;1377;p112"/>
              <p:cNvCxnSpPr/>
              <p:nvPr/>
            </p:nvCxnSpPr>
            <p:spPr>
              <a:xfrm flipH="1">
                <a:off x="776825" y="2482150"/>
                <a:ext cx="58500" cy="43500"/>
              </a:xfrm>
              <a:prstGeom prst="straightConnector1">
                <a:avLst/>
              </a:prstGeom>
              <a:noFill/>
              <a:ln cap="flat" cmpd="sng" w="9525">
                <a:solidFill>
                  <a:srgbClr val="000000"/>
                </a:solidFill>
                <a:prstDash val="solid"/>
                <a:round/>
                <a:headEnd len="med" w="med" type="none"/>
                <a:tailEnd len="med" w="med" type="none"/>
              </a:ln>
            </p:spPr>
          </p:cxnSp>
        </p:grpSp>
      </p:grpSp>
      <p:sp>
        <p:nvSpPr>
          <p:cNvPr id="1378" name="Google Shape;1378;p112"/>
          <p:cNvSpPr txBox="1"/>
          <p:nvPr/>
        </p:nvSpPr>
        <p:spPr>
          <a:xfrm>
            <a:off x="5571100" y="3440925"/>
            <a:ext cx="3248700" cy="1231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Labada garaaf waxay muujinayaan xog isku meel ah iyo isku waqti (Janaayo &amp; Febraayo 1970 ilaa 2024).</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2" name="Shape 1382"/>
        <p:cNvGrpSpPr/>
        <p:nvPr/>
      </p:nvGrpSpPr>
      <p:grpSpPr>
        <a:xfrm>
          <a:off x="0" y="0"/>
          <a:ext cx="0" cy="0"/>
          <a:chOff x="0" y="0"/>
          <a:chExt cx="0" cy="0"/>
        </a:xfrm>
      </p:grpSpPr>
      <p:graphicFrame>
        <p:nvGraphicFramePr>
          <p:cNvPr id="1383" name="Google Shape;1383;p113"/>
          <p:cNvGraphicFramePr/>
          <p:nvPr/>
        </p:nvGraphicFramePr>
        <p:xfrm>
          <a:off x="324050" y="674100"/>
          <a:ext cx="3000000" cy="3000000"/>
        </p:xfrm>
        <a:graphic>
          <a:graphicData uri="http://schemas.openxmlformats.org/drawingml/2006/table">
            <a:tbl>
              <a:tblPr>
                <a:noFill/>
                <a:tableStyleId>{3C8287E2-7AF8-476E-8597-507AD9815A78}</a:tableStyleId>
              </a:tblPr>
              <a:tblGrid>
                <a:gridCol w="625275"/>
                <a:gridCol w="829675"/>
                <a:gridCol w="1049500"/>
                <a:gridCol w="1049500"/>
                <a:gridCol w="1049500"/>
                <a:gridCol w="1049500"/>
                <a:gridCol w="1049500"/>
                <a:gridCol w="1049500"/>
                <a:gridCol w="743925"/>
              </a:tblGrid>
              <a:tr h="100000">
                <a:tc>
                  <a:txBody>
                    <a:bodyPr/>
                    <a:lstStyle/>
                    <a:p>
                      <a:pPr indent="0" lvl="0" marL="0" rtl="0" algn="l">
                        <a:spcBef>
                          <a:spcPts val="0"/>
                        </a:spcBef>
                        <a:spcAft>
                          <a:spcPts val="0"/>
                        </a:spcAft>
                        <a:buNone/>
                      </a:pPr>
                      <a:r>
                        <a:t/>
                      </a:r>
                      <a:endParaRPr sz="1600">
                        <a:latin typeface="Times New Roman"/>
                        <a:ea typeface="Times New Roman"/>
                        <a:cs typeface="Times New Roman"/>
                        <a:sym typeface="Times New Roman"/>
                      </a:endParaRPr>
                    </a:p>
                  </a:txBody>
                  <a:tcPr marT="0" marB="0" marR="0" marL="0">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c gridSpan="8">
                  <a:txBody>
                    <a:bodyPr/>
                    <a:lstStyle/>
                    <a:p>
                      <a:pPr indent="0" lvl="0" marL="0" rtl="0" algn="ctr">
                        <a:spcBef>
                          <a:spcPts val="0"/>
                        </a:spcBef>
                        <a:spcAft>
                          <a:spcPts val="0"/>
                        </a:spcAft>
                        <a:buNone/>
                      </a:pPr>
                      <a:r>
                        <a:rPr lang="en-GB" sz="1300">
                          <a:solidFill>
                            <a:schemeClr val="lt1"/>
                          </a:solidFill>
                          <a:latin typeface="Lexend"/>
                          <a:ea typeface="Lexend"/>
                          <a:cs typeface="Lexend"/>
                          <a:sym typeface="Lexend"/>
                        </a:rPr>
                        <a:t>fogaanta (d), ee km</a:t>
                      </a:r>
                      <a:r>
                        <a:rPr i="1" lang="en-GB" sz="1300">
                          <a:solidFill>
                            <a:schemeClr val="lt1"/>
                          </a:solidFill>
                          <a:latin typeface="Times New Roman"/>
                          <a:ea typeface="Times New Roman"/>
                          <a:cs typeface="Times New Roman"/>
                          <a:sym typeface="Times New Roman"/>
                        </a:rPr>
                        <a:t/>
                      </a:r>
                      <a:r>
                        <a:rPr lang="en-GB" sz="13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0" marB="0" marR="0" marL="0">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666666"/>
                    </a:solidFill>
                  </a:tcPr>
                </a:tc>
                <a:tc hMerge="1">
                  <a:txBody>
                    <a:bodyPr/>
                    <a:p/>
                  </a:txBody>
                </a:tc>
                <a:tc hMerge="1">
                  <a:txBody>
                    <a:bodyPr/>
                    <a:p/>
                  </a:txBody>
                </a:tc>
                <a:tc hMerge="1">
                  <a:txBody>
                    <a:bodyPr/>
                    <a:p/>
                  </a:txBody>
                </a:tc>
                <a:tc hMerge="1">
                  <a:txBody>
                    <a:bodyPr/>
                    <a:p/>
                  </a:txBody>
                </a:tc>
                <a:tc hMerge="1">
                  <a:txBody>
                    <a:bodyPr/>
                    <a:p/>
                  </a:txBody>
                </a:tc>
                <a:tc hMerge="1">
                  <a:txBody>
                    <a:bodyPr/>
                    <a:p/>
                  </a:txBody>
                </a:tc>
                <a:tc hMerge="1">
                  <a:txBody>
                    <a:bodyPr/>
                    <a:p/>
                  </a:txBody>
                </a:tc>
              </a:tr>
              <a:tr h="100000">
                <a:tc>
                  <a:txBody>
                    <a:bodyPr/>
                    <a:lstStyle/>
                    <a:p>
                      <a:pPr indent="0" lvl="0" marL="0" rtl="0" algn="l">
                        <a:spcBef>
                          <a:spcPts val="0"/>
                        </a:spcBef>
                        <a:spcAft>
                          <a:spcPts val="0"/>
                        </a:spcAft>
                        <a:buNone/>
                      </a:pPr>
                      <a:r>
                        <a:t/>
                      </a:r>
                      <a:endParaRPr sz="1600">
                        <a:latin typeface="Times New Roman"/>
                        <a:ea typeface="Times New Roman"/>
                        <a:cs typeface="Times New Roman"/>
                        <a:sym typeface="Times New Roman"/>
                      </a:endParaRPr>
                    </a:p>
                  </a:txBody>
                  <a:tcPr marT="0" marB="0" marR="0" marL="0">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i="1" lang="en-GB" sz="1300">
                          <a:solidFill>
                            <a:schemeClr val="lt1"/>
                          </a:solidFill>
                          <a:latin typeface="Times New Roman"/>
                          <a:ea typeface="Times New Roman"/>
                          <a:cs typeface="Times New Roman"/>
                          <a:sym typeface="Times New Roman"/>
                        </a:rPr>
                        <a:t>d</a:t>
                      </a:r>
                      <a:r>
                        <a:rPr lang="en-GB" sz="1300">
                          <a:solidFill>
                            <a:schemeClr val="lt1"/>
                          </a:solidFill>
                          <a:latin typeface="Times New Roman"/>
                          <a:ea typeface="Times New Roman"/>
                          <a:cs typeface="Times New Roman"/>
                          <a:sym typeface="Times New Roman"/>
                        </a:rPr>
                        <a:t> &lt; 2</a:t>
                      </a:r>
                      <a:endParaRPr sz="1600">
                        <a:solidFill>
                          <a:schemeClr val="lt1"/>
                        </a:solidFill>
                        <a:latin typeface="Lexend"/>
                        <a:ea typeface="Lexend"/>
                        <a:cs typeface="Lexend"/>
                        <a:sym typeface="Lexend"/>
                      </a:endParaRPr>
                    </a:p>
                  </a:txBody>
                  <a:tcPr marT="0" marB="0" marR="0" marL="0">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Clr>
                          <a:schemeClr val="dk1"/>
                        </a:buClr>
                        <a:buSzPts val="1100"/>
                        <a:buFont typeface="Arial"/>
                        <a:buNone/>
                      </a:pPr>
                      <a:r>
                        <a:rPr lang="en-GB" sz="1300">
                          <a:solidFill>
                            <a:schemeClr val="lt1"/>
                          </a:solidFill>
                          <a:latin typeface="Times New Roman"/>
                          <a:ea typeface="Times New Roman"/>
                          <a:cs typeface="Times New Roman"/>
                          <a:sym typeface="Times New Roman"/>
                        </a:rPr>
                        <a:t>2 ≤ </a:t>
                      </a:r>
                      <a:r>
                        <a:rPr i="1" lang="en-GB" sz="1300">
                          <a:solidFill>
                            <a:schemeClr val="lt1"/>
                          </a:solidFill>
                          <a:latin typeface="Times New Roman"/>
                          <a:ea typeface="Times New Roman"/>
                          <a:cs typeface="Times New Roman"/>
                          <a:sym typeface="Times New Roman"/>
                        </a:rPr>
                        <a:t>d</a:t>
                      </a:r>
                      <a:r>
                        <a:rPr lang="en-GB" sz="1300">
                          <a:solidFill>
                            <a:schemeClr val="lt1"/>
                          </a:solidFill>
                          <a:latin typeface="Times New Roman"/>
                          <a:ea typeface="Times New Roman"/>
                          <a:cs typeface="Times New Roman"/>
                          <a:sym typeface="Times New Roman"/>
                        </a:rPr>
                        <a:t> &lt; 5</a:t>
                      </a:r>
                      <a:endParaRPr sz="1600">
                        <a:solidFill>
                          <a:schemeClr val="lt1"/>
                        </a:solidFill>
                        <a:latin typeface="Lexend"/>
                        <a:ea typeface="Lexend"/>
                        <a:cs typeface="Lexend"/>
                        <a:sym typeface="Lexend"/>
                      </a:endParaRPr>
                    </a:p>
                  </a:txBody>
                  <a:tcPr marT="0" marB="0" marR="0" marL="0">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rPr lang="en-GB" sz="1300">
                          <a:solidFill>
                            <a:schemeClr val="lt1"/>
                          </a:solidFill>
                          <a:latin typeface="Times New Roman"/>
                          <a:ea typeface="Times New Roman"/>
                          <a:cs typeface="Times New Roman"/>
                          <a:sym typeface="Times New Roman"/>
                        </a:rPr>
                        <a:t>5 ≤ </a:t>
                      </a:r>
                      <a:r>
                        <a:rPr i="1" lang="en-GB" sz="1300">
                          <a:solidFill>
                            <a:schemeClr val="lt1"/>
                          </a:solidFill>
                          <a:latin typeface="Times New Roman"/>
                          <a:ea typeface="Times New Roman"/>
                          <a:cs typeface="Times New Roman"/>
                          <a:sym typeface="Times New Roman"/>
                        </a:rPr>
                        <a:t>d</a:t>
                      </a:r>
                      <a:r>
                        <a:rPr lang="en-GB" sz="1300">
                          <a:solidFill>
                            <a:schemeClr val="lt1"/>
                          </a:solidFill>
                          <a:latin typeface="Times New Roman"/>
                          <a:ea typeface="Times New Roman"/>
                          <a:cs typeface="Times New Roman"/>
                          <a:sym typeface="Times New Roman"/>
                        </a:rPr>
                        <a:t> &lt; 10</a:t>
                      </a:r>
                      <a:endParaRPr sz="1600">
                        <a:solidFill>
                          <a:schemeClr val="lt1"/>
                        </a:solidFill>
                        <a:latin typeface="Lexend"/>
                        <a:ea typeface="Lexend"/>
                        <a:cs typeface="Lexend"/>
                        <a:sym typeface="Lexend"/>
                      </a:endParaRPr>
                    </a:p>
                  </a:txBody>
                  <a:tcPr marT="0" marB="0" marR="0" marL="0">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Clr>
                          <a:schemeClr val="dk1"/>
                        </a:buClr>
                        <a:buSzPts val="1100"/>
                        <a:buFont typeface="Arial"/>
                        <a:buNone/>
                      </a:pPr>
                      <a:r>
                        <a:rPr lang="en-GB" sz="1300">
                          <a:solidFill>
                            <a:schemeClr val="lt1"/>
                          </a:solidFill>
                          <a:latin typeface="Times New Roman"/>
                          <a:ea typeface="Times New Roman"/>
                          <a:cs typeface="Times New Roman"/>
                          <a:sym typeface="Times New Roman"/>
                        </a:rPr>
                        <a:t>10 ≤ </a:t>
                      </a:r>
                      <a:r>
                        <a:rPr i="1" lang="en-GB" sz="1300">
                          <a:solidFill>
                            <a:schemeClr val="lt1"/>
                          </a:solidFill>
                          <a:latin typeface="Times New Roman"/>
                          <a:ea typeface="Times New Roman"/>
                          <a:cs typeface="Times New Roman"/>
                          <a:sym typeface="Times New Roman"/>
                        </a:rPr>
                        <a:t>d</a:t>
                      </a:r>
                      <a:r>
                        <a:rPr lang="en-GB" sz="1300">
                          <a:solidFill>
                            <a:schemeClr val="lt1"/>
                          </a:solidFill>
                          <a:latin typeface="Times New Roman"/>
                          <a:ea typeface="Times New Roman"/>
                          <a:cs typeface="Times New Roman"/>
                          <a:sym typeface="Times New Roman"/>
                        </a:rPr>
                        <a:t> &lt; 20</a:t>
                      </a:r>
                      <a:endParaRPr sz="1600">
                        <a:solidFill>
                          <a:schemeClr val="lt1"/>
                        </a:solidFill>
                        <a:latin typeface="Lexend"/>
                        <a:ea typeface="Lexend"/>
                        <a:cs typeface="Lexend"/>
                        <a:sym typeface="Lexend"/>
                      </a:endParaRPr>
                    </a:p>
                  </a:txBody>
                  <a:tcPr marT="0" marB="0" marR="0" marL="0">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Clr>
                          <a:schemeClr val="dk1"/>
                        </a:buClr>
                        <a:buSzPts val="1100"/>
                        <a:buFont typeface="Arial"/>
                        <a:buNone/>
                      </a:pPr>
                      <a:r>
                        <a:rPr lang="en-GB" sz="1300">
                          <a:solidFill>
                            <a:schemeClr val="lt1"/>
                          </a:solidFill>
                          <a:latin typeface="Times New Roman"/>
                          <a:ea typeface="Times New Roman"/>
                          <a:cs typeface="Times New Roman"/>
                          <a:sym typeface="Times New Roman"/>
                        </a:rPr>
                        <a:t>20 ≤ </a:t>
                      </a:r>
                      <a:r>
                        <a:rPr i="1" lang="en-GB" sz="1300">
                          <a:solidFill>
                            <a:schemeClr val="lt1"/>
                          </a:solidFill>
                          <a:latin typeface="Times New Roman"/>
                          <a:ea typeface="Times New Roman"/>
                          <a:cs typeface="Times New Roman"/>
                          <a:sym typeface="Times New Roman"/>
                        </a:rPr>
                        <a:t>d</a:t>
                      </a:r>
                      <a:r>
                        <a:rPr lang="en-GB" sz="1300">
                          <a:solidFill>
                            <a:schemeClr val="lt1"/>
                          </a:solidFill>
                          <a:latin typeface="Times New Roman"/>
                          <a:ea typeface="Times New Roman"/>
                          <a:cs typeface="Times New Roman"/>
                          <a:sym typeface="Times New Roman"/>
                        </a:rPr>
                        <a:t> &lt; 30</a:t>
                      </a:r>
                      <a:endParaRPr sz="1600">
                        <a:solidFill>
                          <a:schemeClr val="lt1"/>
                        </a:solidFill>
                        <a:latin typeface="Lexend"/>
                        <a:ea typeface="Lexend"/>
                        <a:cs typeface="Lexend"/>
                        <a:sym typeface="Lexend"/>
                      </a:endParaRPr>
                    </a:p>
                  </a:txBody>
                  <a:tcPr marT="0" marB="0" marR="0" marL="0">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Clr>
                          <a:schemeClr val="dk1"/>
                        </a:buClr>
                        <a:buSzPts val="1100"/>
                        <a:buFont typeface="Arial"/>
                        <a:buNone/>
                      </a:pPr>
                      <a:r>
                        <a:rPr lang="en-GB" sz="1300">
                          <a:solidFill>
                            <a:schemeClr val="lt1"/>
                          </a:solidFill>
                          <a:latin typeface="Times New Roman"/>
                          <a:ea typeface="Times New Roman"/>
                          <a:cs typeface="Times New Roman"/>
                          <a:sym typeface="Times New Roman"/>
                        </a:rPr>
                        <a:t>30 ≤ </a:t>
                      </a:r>
                      <a:r>
                        <a:rPr i="1" lang="en-GB" sz="1300">
                          <a:solidFill>
                            <a:schemeClr val="lt1"/>
                          </a:solidFill>
                          <a:latin typeface="Times New Roman"/>
                          <a:ea typeface="Times New Roman"/>
                          <a:cs typeface="Times New Roman"/>
                          <a:sym typeface="Times New Roman"/>
                        </a:rPr>
                        <a:t>d</a:t>
                      </a:r>
                      <a:r>
                        <a:rPr lang="en-GB" sz="1300">
                          <a:solidFill>
                            <a:schemeClr val="lt1"/>
                          </a:solidFill>
                          <a:latin typeface="Times New Roman"/>
                          <a:ea typeface="Times New Roman"/>
                          <a:cs typeface="Times New Roman"/>
                          <a:sym typeface="Times New Roman"/>
                        </a:rPr>
                        <a:t> &lt; 40</a:t>
                      </a:r>
                      <a:endParaRPr sz="1600">
                        <a:solidFill>
                          <a:schemeClr val="lt1"/>
                        </a:solidFill>
                        <a:latin typeface="Lexend"/>
                        <a:ea typeface="Lexend"/>
                        <a:cs typeface="Lexend"/>
                        <a:sym typeface="Lexend"/>
                      </a:endParaRPr>
                    </a:p>
                  </a:txBody>
                  <a:tcPr marT="0" marB="0" marR="0" marL="0">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Clr>
                          <a:schemeClr val="dk1"/>
                        </a:buClr>
                        <a:buSzPts val="1100"/>
                        <a:buFont typeface="Arial"/>
                        <a:buNone/>
                      </a:pPr>
                      <a:r>
                        <a:rPr lang="en-GB" sz="1300">
                          <a:solidFill>
                            <a:schemeClr val="lt1"/>
                          </a:solidFill>
                          <a:latin typeface="Times New Roman"/>
                          <a:ea typeface="Times New Roman"/>
                          <a:cs typeface="Times New Roman"/>
                          <a:sym typeface="Times New Roman"/>
                        </a:rPr>
                        <a:t>40 ≤ </a:t>
                      </a:r>
                      <a:r>
                        <a:rPr i="1" lang="en-GB" sz="1300">
                          <a:solidFill>
                            <a:schemeClr val="lt1"/>
                          </a:solidFill>
                          <a:latin typeface="Times New Roman"/>
                          <a:ea typeface="Times New Roman"/>
                          <a:cs typeface="Times New Roman"/>
                          <a:sym typeface="Times New Roman"/>
                        </a:rPr>
                        <a:t>d</a:t>
                      </a:r>
                      <a:r>
                        <a:rPr lang="en-GB" sz="1300">
                          <a:solidFill>
                            <a:schemeClr val="lt1"/>
                          </a:solidFill>
                          <a:latin typeface="Times New Roman"/>
                          <a:ea typeface="Times New Roman"/>
                          <a:cs typeface="Times New Roman"/>
                          <a:sym typeface="Times New Roman"/>
                        </a:rPr>
                        <a:t> &lt; 60</a:t>
                      </a:r>
                      <a:endParaRPr sz="1600">
                        <a:solidFill>
                          <a:schemeClr val="lt1"/>
                        </a:solidFill>
                        <a:latin typeface="Lexend"/>
                        <a:ea typeface="Lexend"/>
                        <a:cs typeface="Lexend"/>
                        <a:sym typeface="Lexend"/>
                      </a:endParaRPr>
                    </a:p>
                  </a:txBody>
                  <a:tcPr marT="0" marB="0" marR="0" marL="0">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Clr>
                          <a:schemeClr val="dk1"/>
                        </a:buClr>
                        <a:buSzPts val="1100"/>
                        <a:buFont typeface="Arial"/>
                        <a:buNone/>
                      </a:pPr>
                      <a:r>
                        <a:rPr i="1" lang="en-GB" sz="1300">
                          <a:solidFill>
                            <a:schemeClr val="lt1"/>
                          </a:solidFill>
                          <a:latin typeface="Times New Roman"/>
                          <a:ea typeface="Times New Roman"/>
                          <a:cs typeface="Times New Roman"/>
                          <a:sym typeface="Times New Roman"/>
                        </a:rPr>
                        <a:t>d</a:t>
                      </a:r>
                      <a:r>
                        <a:rPr lang="en-GB" sz="1300">
                          <a:solidFill>
                            <a:schemeClr val="lt1"/>
                          </a:solidFill>
                          <a:latin typeface="Times New Roman"/>
                          <a:ea typeface="Times New Roman"/>
                          <a:cs typeface="Times New Roman"/>
                          <a:sym typeface="Times New Roman"/>
                        </a:rPr>
                        <a:t> ≥ 60</a:t>
                      </a:r>
                      <a:endParaRPr sz="1600">
                        <a:solidFill>
                          <a:schemeClr val="lt1"/>
                        </a:solidFill>
                        <a:latin typeface="Lexend"/>
                        <a:ea typeface="Lexend"/>
                        <a:cs typeface="Lexend"/>
                        <a:sym typeface="Lexend"/>
                      </a:endParaRPr>
                    </a:p>
                  </a:txBody>
                  <a:tcPr marT="0" marB="0" marR="0" marL="0">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666666"/>
                    </a:solidFill>
                  </a:tcPr>
                </a:tc>
              </a:tr>
              <a:tr h="190500">
                <a:tc>
                  <a:txBody>
                    <a:bodyPr/>
                    <a:lstStyle/>
                    <a:p>
                      <a:pPr indent="0" lvl="0" marL="0" rtl="0" algn="l">
                        <a:spcBef>
                          <a:spcPts val="0"/>
                        </a:spcBef>
                        <a:spcAft>
                          <a:spcPts val="0"/>
                        </a:spcAft>
                        <a:buNone/>
                      </a:pPr>
                      <a:r>
                        <a:rPr lang="en-GB" sz="1300">
                          <a:latin typeface="Lexend"/>
                          <a:ea typeface="Lexend"/>
                          <a:cs typeface="Lexend"/>
                          <a:sym typeface="Lexend"/>
                        </a:rPr>
                        <a:t>Waqooyi</a:t>
                      </a:r>
                      <a:endParaRPr sz="1600">
                        <a:latin typeface="Lexend"/>
                        <a:ea typeface="Lexend"/>
                        <a:cs typeface="Lexend"/>
                        <a:sym typeface="Lexend"/>
                      </a:endParaRPr>
                    </a:p>
                    <a:p>
                      <a:pPr indent="0" lvl="0" marL="0" rtl="0" algn="l">
                        <a:spcBef>
                          <a:spcPts val="0"/>
                        </a:spcBef>
                        <a:spcAft>
                          <a:spcPts val="0"/>
                        </a:spcAft>
                        <a:buNone/>
                      </a:pPr>
                      <a:r>
                        <a:rPr lang="en-GB" sz="1300">
                          <a:latin typeface="Lexend"/>
                          <a:ea typeface="Lexend"/>
                          <a:cs typeface="Lexend"/>
                          <a:sym typeface="Lexend"/>
                        </a:rPr>
                        <a:t>Bari</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202 172</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235 849</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220 617</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192 451</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55 976</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20 205</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15 795</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33 880</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190500">
                <a:tc>
                  <a:txBody>
                    <a:bodyPr/>
                    <a:lstStyle/>
                    <a:p>
                      <a:pPr indent="0" lvl="0" marL="0" rtl="0" algn="l">
                        <a:spcBef>
                          <a:spcPts val="0"/>
                        </a:spcBef>
                        <a:spcAft>
                          <a:spcPts val="0"/>
                        </a:spcAft>
                        <a:buNone/>
                      </a:pPr>
                      <a:r>
                        <a:rPr lang="en-GB" sz="1300">
                          <a:latin typeface="Lexend"/>
                          <a:ea typeface="Lexend"/>
                          <a:cs typeface="Lexend"/>
                          <a:sym typeface="Lexend"/>
                        </a:rPr>
                        <a:t>Koonfur Bari</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706 167</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688 146</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604 950</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582 465</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301 705</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156 951</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168 384</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169 351</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bl>
          </a:graphicData>
        </a:graphic>
      </p:graphicFrame>
      <p:sp>
        <p:nvSpPr>
          <p:cNvPr id="1384" name="Google Shape;1384;p11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Samaynta gunaanad ku saabsan isbeddelka cimilada deegaanka (local climate change)</a:t>
            </a:r>
            <a:endParaRPr/>
          </a:p>
        </p:txBody>
      </p:sp>
      <p:sp>
        <p:nvSpPr>
          <p:cNvPr id="1385" name="Google Shape;1385;p113"/>
          <p:cNvSpPr txBox="1"/>
          <p:nvPr/>
        </p:nvSpPr>
        <p:spPr>
          <a:xfrm>
            <a:off x="324050" y="2335450"/>
            <a:ext cx="8496000" cy="463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1) Jadwalkan ONS wuxuu muujinayaa masaafada dadka Waqooyi-Bari iyo Koonfur-Bari ee England u safrayeen shaqada maalin kasta sanadkii 2011.</a:t>
            </a:r>
            <a:endParaRPr sz="1600">
              <a:latin typeface="Lexend"/>
              <a:ea typeface="Lexend"/>
              <a:cs typeface="Lexend"/>
              <a:sym typeface="Lexend"/>
            </a:endParaRPr>
          </a:p>
          <a:p>
            <a:pPr indent="0" lvl="0" marL="0" rtl="0" algn="l">
              <a:spcBef>
                <a:spcPts val="1000"/>
              </a:spcBef>
              <a:spcAft>
                <a:spcPts val="0"/>
              </a:spcAft>
              <a:buNone/>
            </a:pPr>
            <a:r>
              <a:rPr lang="en-GB" sz="1100">
                <a:latin typeface="Lexend"/>
                <a:ea typeface="Lexend"/>
                <a:cs typeface="Lexend"/>
                <a:sym typeface="Lexend"/>
              </a:rPr>
              <a:t>a) Immisa qof oo Waqooyi-Bari ah ayaa macluumaadkooda loo soo ururiyay sahankan?</a:t>
            </a:r>
            <a:endParaRPr sz="1600">
              <a:latin typeface="Lexend"/>
              <a:ea typeface="Lexend"/>
              <a:cs typeface="Lexend"/>
              <a:sym typeface="Lexend"/>
            </a:endParaRPr>
          </a:p>
          <a:p>
            <a:pPr indent="0" lvl="0" marL="0" rtl="0" algn="l">
              <a:spcBef>
                <a:spcPts val="1000"/>
              </a:spcBef>
              <a:spcAft>
                <a:spcPts val="0"/>
              </a:spcAft>
              <a:buNone/>
            </a:pPr>
            <a:r>
              <a:rPr lang="en-GB" sz="1100">
                <a:latin typeface="Lexend"/>
                <a:ea typeface="Lexend"/>
                <a:cs typeface="Lexend"/>
                <a:sym typeface="Lexend"/>
              </a:rPr>
              <a:t>b) Waa maxay jajabka (fraction) dadka Koonfur-Bari ee u safraa in ka yar 10 km maalin kasta si ay u taga shaqada?</a:t>
            </a:r>
            <a:endParaRPr sz="1600">
              <a:latin typeface="Lexend"/>
              <a:ea typeface="Lexend"/>
              <a:cs typeface="Lexend"/>
              <a:sym typeface="Lexend"/>
            </a:endParaRPr>
          </a:p>
          <a:p>
            <a:pPr indent="0" lvl="0" marL="0" rtl="0" algn="l">
              <a:spcBef>
                <a:spcPts val="1000"/>
              </a:spcBef>
              <a:spcAft>
                <a:spcPts val="0"/>
              </a:spcAft>
              <a:buNone/>
            </a:pPr>
            <a:r>
              <a:rPr lang="en-GB" sz="1100">
                <a:latin typeface="Lexend"/>
                <a:ea typeface="Lexend"/>
                <a:cs typeface="Lexend"/>
                <a:sym typeface="Lexend"/>
              </a:rPr>
              <a:t>Mid ka mid ah saamaynta suurtagalka ah ee cimilada deegaanka waa xaddiga bixinta (emission) kaarboonka (oo la xidhiidha safarrada dhaadheer).</a:t>
            </a:r>
            <a:endParaRPr sz="1600">
              <a:latin typeface="Lexend"/>
              <a:ea typeface="Lexend"/>
              <a:cs typeface="Lexend"/>
              <a:sym typeface="Lexend"/>
            </a:endParaRPr>
          </a:p>
          <a:p>
            <a:pPr indent="0" lvl="0" marL="0" rtl="0" algn="l">
              <a:spcBef>
                <a:spcPts val="1000"/>
              </a:spcBef>
              <a:spcAft>
                <a:spcPts val="1000"/>
              </a:spcAft>
              <a:buNone/>
            </a:pPr>
            <a:r>
              <a:rPr lang="en-GB" sz="1100">
                <a:latin typeface="Lexend"/>
                <a:ea typeface="Lexend"/>
                <a:cs typeface="Lexend"/>
                <a:sym typeface="Lexend"/>
              </a:rPr>
              <a:t>c) Goorta (Waqooyi-Bari ama Koonfur-Bari) ayaa boqolkiiba (percentage) dadka u safra 20 km ama ka badan maalin kasta shaqada ka sarreeya?</a:t>
            </a:r>
            <a:endParaRPr sz="1600">
              <a:latin typeface="Lexend"/>
              <a:ea typeface="Lexend"/>
              <a:cs typeface="Lexend"/>
              <a:sym typeface="Lexend"/>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9" name="Shape 1389"/>
        <p:cNvGrpSpPr/>
        <p:nvPr/>
      </p:nvGrpSpPr>
      <p:grpSpPr>
        <a:xfrm>
          <a:off x="0" y="0"/>
          <a:ext cx="0" cy="0"/>
          <a:chOff x="0" y="0"/>
          <a:chExt cx="0" cy="0"/>
        </a:xfrm>
      </p:grpSpPr>
      <p:sp>
        <p:nvSpPr>
          <p:cNvPr id="1390" name="Google Shape;1390;p114"/>
          <p:cNvSpPr txBox="1"/>
          <p:nvPr/>
        </p:nvSpPr>
        <p:spPr>
          <a:xfrm>
            <a:off x="324050" y="3278068"/>
            <a:ext cx="8496000" cy="463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2) Isbeddellada muddada-dheer ee Manston iyo Durham waa isku mid. Labada gooboodba waxay muujinayaan kororka heerkulka celceliska sanadlaha ah (mean yearly temperature) waqti ka dib.</a:t>
            </a:r>
            <a:endParaRPr sz="1600">
              <a:latin typeface="Lexend"/>
              <a:ea typeface="Lexend"/>
              <a:cs typeface="Lexend"/>
              <a:sym typeface="Lexend"/>
            </a:endParaRPr>
          </a:p>
          <a:p>
            <a:pPr indent="0" lvl="0" marL="0" rtl="0" algn="l">
              <a:spcBef>
                <a:spcPts val="1000"/>
              </a:spcBef>
              <a:spcAft>
                <a:spcPts val="1000"/>
              </a:spcAft>
              <a:buNone/>
            </a:pPr>
            <a:r>
              <a:rPr lang="en-GB" sz="1400">
                <a:latin typeface="Lexend"/>
                <a:ea typeface="Lexend"/>
                <a:cs typeface="Lexend"/>
                <a:sym typeface="Lexend"/>
              </a:rPr>
              <a:t>Goorta heerkulka celceliska sanadlaha ah uu ku kordhayo xawaare dheereeya? Sharax sida aad u ogaatay.</a:t>
            </a:r>
            <a:endParaRPr sz="1600">
              <a:latin typeface="Lexend"/>
              <a:ea typeface="Lexend"/>
              <a:cs typeface="Lexend"/>
              <a:sym typeface="Lexend"/>
            </a:endParaRPr>
          </a:p>
        </p:txBody>
      </p:sp>
      <p:sp>
        <p:nvSpPr>
          <p:cNvPr id="1391" name="Google Shape;1391;p114"/>
          <p:cNvSpPr txBox="1"/>
          <p:nvPr/>
        </p:nvSpPr>
        <p:spPr>
          <a:xfrm>
            <a:off x="5328850" y="708918"/>
            <a:ext cx="3491100" cy="1231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Jadwalkan wuxuu muujinayaa xogta Met Office ee heerkulka celceliska sanadlaha ah laba goobood oo UK ah: Manston (1961 – 2022) iyo Durham (1941 – 2022).</a:t>
            </a:r>
            <a:endParaRPr sz="1600">
              <a:latin typeface="Lexend"/>
              <a:ea typeface="Lexend"/>
              <a:cs typeface="Lexend"/>
              <a:sym typeface="Lexend"/>
            </a:endParaRPr>
          </a:p>
        </p:txBody>
      </p:sp>
      <p:sp>
        <p:nvSpPr>
          <p:cNvPr id="1392" name="Google Shape;1392;p11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Samaynta gunaanad ku saabsan isbeddelka cimilada deegaanka (local climate change)</a:t>
            </a:r>
            <a:endParaRPr/>
          </a:p>
        </p:txBody>
      </p:sp>
      <p:pic>
        <p:nvPicPr>
          <p:cNvPr id="1393" name="Google Shape;1393;p114"/>
          <p:cNvPicPr preferRelativeResize="0"/>
          <p:nvPr/>
        </p:nvPicPr>
        <p:blipFill rotWithShape="1">
          <a:blip r:embed="rId3">
            <a:alphaModFix/>
          </a:blip>
          <a:srcRect b="0" l="0" r="1835" t="0"/>
          <a:stretch/>
        </p:blipFill>
        <p:spPr>
          <a:xfrm>
            <a:off x="324000" y="708293"/>
            <a:ext cx="4927775" cy="2019925"/>
          </a:xfrm>
          <a:prstGeom prst="rect">
            <a:avLst/>
          </a:prstGeom>
          <a:noFill/>
          <a:ln cap="flat" cmpd="sng" w="19050">
            <a:solidFill>
              <a:schemeClr val="dk1"/>
            </a:solidFill>
            <a:prstDash val="solid"/>
            <a:round/>
            <a:headEnd len="sm" w="sm" type="none"/>
            <a:tailEnd len="sm" w="sm" type="none"/>
          </a:ln>
        </p:spPr>
      </p:pic>
      <p:grpSp>
        <p:nvGrpSpPr>
          <p:cNvPr id="1394" name="Google Shape;1394;p114"/>
          <p:cNvGrpSpPr/>
          <p:nvPr/>
        </p:nvGrpSpPr>
        <p:grpSpPr>
          <a:xfrm>
            <a:off x="5328850" y="2147643"/>
            <a:ext cx="3491100" cy="738900"/>
            <a:chOff x="5413488" y="2887206"/>
            <a:chExt cx="3491100" cy="738900"/>
          </a:xfrm>
        </p:grpSpPr>
        <p:sp>
          <p:nvSpPr>
            <p:cNvPr id="1395" name="Google Shape;1395;p114"/>
            <p:cNvSpPr txBox="1"/>
            <p:nvPr/>
          </p:nvSpPr>
          <p:spPr>
            <a:xfrm>
              <a:off x="5413488" y="2887206"/>
              <a:ext cx="34911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500">
                  <a:latin typeface="Lexend"/>
                  <a:ea typeface="Lexend"/>
                  <a:cs typeface="Lexend"/>
                  <a:sym typeface="Lexend"/>
                </a:rPr>
                <a:t>Furaha (Key)</a:t>
              </a:r>
              <a:endParaRPr sz="1600">
                <a:latin typeface="Lexend"/>
                <a:ea typeface="Lexend"/>
                <a:cs typeface="Lexend"/>
                <a:sym typeface="Lexend"/>
              </a:endParaRPr>
            </a:p>
            <a:p>
              <a:pPr indent="0" lvl="0" marL="0" rtl="0" algn="l">
                <a:spcBef>
                  <a:spcPts val="0"/>
                </a:spcBef>
                <a:spcAft>
                  <a:spcPts val="0"/>
                </a:spcAft>
                <a:buNone/>
              </a:pPr>
              <a:r>
                <a:rPr lang="en-GB" sz="1500">
                  <a:latin typeface="Lexend"/>
                  <a:ea typeface="Lexend"/>
                  <a:cs typeface="Lexend"/>
                  <a:sym typeface="Lexend"/>
                </a:rPr>
                <a:t>Manston (Koonfur-Bari England)</a:t>
              </a:r>
              <a:endParaRPr sz="1600">
                <a:latin typeface="Lexend"/>
                <a:ea typeface="Lexend"/>
                <a:cs typeface="Lexend"/>
                <a:sym typeface="Lexend"/>
              </a:endParaRPr>
            </a:p>
            <a:p>
              <a:pPr indent="0" lvl="0" marL="0" rtl="0" algn="l">
                <a:spcBef>
                  <a:spcPts val="0"/>
                </a:spcBef>
                <a:spcAft>
                  <a:spcPts val="0"/>
                </a:spcAft>
                <a:buNone/>
              </a:pPr>
              <a:r>
                <a:rPr lang="en-GB" sz="1500">
                  <a:solidFill>
                    <a:schemeClr val="dk1"/>
                  </a:solidFill>
                  <a:latin typeface="Lexend"/>
                  <a:ea typeface="Lexend"/>
                  <a:cs typeface="Lexend"/>
                  <a:sym typeface="Lexend"/>
                </a:rPr>
                <a:t>Durham (Waqooyi-Bari England)</a:t>
              </a:r>
              <a:endParaRPr sz="1600">
                <a:latin typeface="Lexend"/>
                <a:ea typeface="Lexend"/>
                <a:cs typeface="Lexend"/>
                <a:sym typeface="Lexend"/>
              </a:endParaRPr>
            </a:p>
          </p:txBody>
        </p:sp>
        <p:sp>
          <p:nvSpPr>
            <p:cNvPr id="1396" name="Google Shape;1396;p114"/>
            <p:cNvSpPr/>
            <p:nvPr/>
          </p:nvSpPr>
          <p:spPr>
            <a:xfrm>
              <a:off x="5517175" y="3173038"/>
              <a:ext cx="189000" cy="189000"/>
            </a:xfrm>
            <a:prstGeom prst="mathMultiply">
              <a:avLst>
                <a:gd fmla="val 15141" name="adj1"/>
              </a:avLst>
            </a:prstGeom>
            <a:solidFill>
              <a:srgbClr val="80808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sp>
          <p:nvSpPr>
            <p:cNvPr id="1397" name="Google Shape;1397;p114"/>
            <p:cNvSpPr/>
            <p:nvPr/>
          </p:nvSpPr>
          <p:spPr>
            <a:xfrm>
              <a:off x="5538775" y="3431075"/>
              <a:ext cx="145800" cy="145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grpSp>
      <p:grpSp>
        <p:nvGrpSpPr>
          <p:cNvPr id="1398" name="Google Shape;1398;p114"/>
          <p:cNvGrpSpPr/>
          <p:nvPr/>
        </p:nvGrpSpPr>
        <p:grpSpPr>
          <a:xfrm>
            <a:off x="755896" y="2268890"/>
            <a:ext cx="109898" cy="86525"/>
            <a:chOff x="776825" y="2447425"/>
            <a:chExt cx="58500" cy="78225"/>
          </a:xfrm>
        </p:grpSpPr>
        <p:cxnSp>
          <p:nvCxnSpPr>
            <p:cNvPr id="1399" name="Google Shape;1399;p114"/>
            <p:cNvCxnSpPr/>
            <p:nvPr/>
          </p:nvCxnSpPr>
          <p:spPr>
            <a:xfrm flipH="1">
              <a:off x="776825" y="2447425"/>
              <a:ext cx="58500" cy="43500"/>
            </a:xfrm>
            <a:prstGeom prst="straightConnector1">
              <a:avLst/>
            </a:prstGeom>
            <a:noFill/>
            <a:ln cap="flat" cmpd="sng" w="9525">
              <a:solidFill>
                <a:srgbClr val="000000"/>
              </a:solidFill>
              <a:prstDash val="solid"/>
              <a:round/>
              <a:headEnd len="med" w="med" type="none"/>
              <a:tailEnd len="med" w="med" type="none"/>
            </a:ln>
          </p:spPr>
        </p:cxnSp>
        <p:cxnSp>
          <p:nvCxnSpPr>
            <p:cNvPr id="1400" name="Google Shape;1400;p114"/>
            <p:cNvCxnSpPr/>
            <p:nvPr/>
          </p:nvCxnSpPr>
          <p:spPr>
            <a:xfrm flipH="1">
              <a:off x="776825" y="2482150"/>
              <a:ext cx="58500" cy="43500"/>
            </a:xfrm>
            <a:prstGeom prst="straightConnector1">
              <a:avLst/>
            </a:prstGeom>
            <a:noFill/>
            <a:ln cap="flat" cmpd="sng" w="9525">
              <a:solidFill>
                <a:srgbClr val="000000"/>
              </a:solidFill>
              <a:prstDash val="solid"/>
              <a:round/>
              <a:headEnd len="med" w="med" type="none"/>
              <a:tailEnd len="med" w="med" type="none"/>
            </a:ln>
          </p:spPr>
        </p:cxnSp>
      </p:gr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4" name="Shape 1404"/>
        <p:cNvGrpSpPr/>
        <p:nvPr/>
      </p:nvGrpSpPr>
      <p:grpSpPr>
        <a:xfrm>
          <a:off x="0" y="0"/>
          <a:ext cx="0" cy="0"/>
          <a:chOff x="0" y="0"/>
          <a:chExt cx="0" cy="0"/>
        </a:xfrm>
      </p:grpSpPr>
      <p:sp>
        <p:nvSpPr>
          <p:cNvPr id="1405" name="Google Shape;1405;p115"/>
          <p:cNvSpPr txBox="1"/>
          <p:nvPr/>
        </p:nvSpPr>
        <p:spPr>
          <a:xfrm>
            <a:off x="324050" y="3278068"/>
            <a:ext cx="8496000" cy="463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3a) Adigoo isticmaalaya jawaabahaaga su'aalaha 1c iyo 2, qor xiriir suurtagal ah oo u dhexeeya masaafada loo safro shaqada iyo heerkulka celceliska sanadlaha ah.</a:t>
            </a:r>
            <a:endParaRPr sz="1600">
              <a:solidFill>
                <a:schemeClr val="dk1"/>
              </a:solidFill>
              <a:latin typeface="Lexend"/>
              <a:ea typeface="Lexend"/>
              <a:cs typeface="Lexend"/>
              <a:sym typeface="Lexend"/>
            </a:endParaRPr>
          </a:p>
          <a:p>
            <a:pPr indent="0" lvl="0" marL="0" rtl="0" algn="l">
              <a:spcBef>
                <a:spcPts val="1000"/>
              </a:spcBef>
              <a:spcAft>
                <a:spcPts val="1000"/>
              </a:spcAft>
              <a:buNone/>
            </a:pPr>
            <a:r>
              <a:rPr lang="en-GB" sz="1400">
                <a:solidFill>
                  <a:schemeClr val="dk1"/>
                </a:solidFill>
                <a:latin typeface="Lexend"/>
                <a:ea typeface="Lexend"/>
                <a:cs typeface="Lexend"/>
                <a:sym typeface="Lexend"/>
              </a:rPr>
              <a:t>b) Sharax inta uu xiriirkan sax yahay ama qaldan yahay adigoo qiimeynaya ansaxnimada (validity) isbarbardhigga labada xogood.</a:t>
            </a:r>
            <a:endParaRPr sz="1600">
              <a:solidFill>
                <a:schemeClr val="dk1"/>
              </a:solidFill>
              <a:latin typeface="Lexend"/>
              <a:ea typeface="Lexend"/>
              <a:cs typeface="Lexend"/>
              <a:sym typeface="Lexend"/>
            </a:endParaRPr>
          </a:p>
        </p:txBody>
      </p:sp>
      <p:sp>
        <p:nvSpPr>
          <p:cNvPr id="1406" name="Google Shape;1406;p115"/>
          <p:cNvSpPr txBox="1"/>
          <p:nvPr/>
        </p:nvSpPr>
        <p:spPr>
          <a:xfrm>
            <a:off x="5328850" y="708918"/>
            <a:ext cx="3491100" cy="1231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Jadwalkan wuxuu muujinayaa xogta Met Office ee heerkulka celceliska sanadlaha ah laba goobood oo UK ah: Manston (1961 – 2022) iyo Durham (1941 – 2022).</a:t>
            </a:r>
            <a:endParaRPr sz="1600">
              <a:latin typeface="Lexend"/>
              <a:ea typeface="Lexend"/>
              <a:cs typeface="Lexend"/>
              <a:sym typeface="Lexend"/>
            </a:endParaRPr>
          </a:p>
        </p:txBody>
      </p:sp>
      <p:sp>
        <p:nvSpPr>
          <p:cNvPr id="1407" name="Google Shape;1407;p11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Samaynta gunaanad ku saabsan isbeddelka cimilada deegaanka (local climate change)</a:t>
            </a:r>
            <a:endParaRPr/>
          </a:p>
        </p:txBody>
      </p:sp>
      <p:pic>
        <p:nvPicPr>
          <p:cNvPr id="1408" name="Google Shape;1408;p115"/>
          <p:cNvPicPr preferRelativeResize="0"/>
          <p:nvPr/>
        </p:nvPicPr>
        <p:blipFill rotWithShape="1">
          <a:blip r:embed="rId3">
            <a:alphaModFix/>
          </a:blip>
          <a:srcRect b="0" l="0" r="1835" t="0"/>
          <a:stretch/>
        </p:blipFill>
        <p:spPr>
          <a:xfrm>
            <a:off x="324000" y="708293"/>
            <a:ext cx="4927775" cy="2019925"/>
          </a:xfrm>
          <a:prstGeom prst="rect">
            <a:avLst/>
          </a:prstGeom>
          <a:noFill/>
          <a:ln cap="flat" cmpd="sng" w="19050">
            <a:solidFill>
              <a:schemeClr val="dk1"/>
            </a:solidFill>
            <a:prstDash val="solid"/>
            <a:round/>
            <a:headEnd len="sm" w="sm" type="none"/>
            <a:tailEnd len="sm" w="sm" type="none"/>
          </a:ln>
        </p:spPr>
      </p:pic>
      <p:grpSp>
        <p:nvGrpSpPr>
          <p:cNvPr id="1409" name="Google Shape;1409;p115"/>
          <p:cNvGrpSpPr/>
          <p:nvPr/>
        </p:nvGrpSpPr>
        <p:grpSpPr>
          <a:xfrm>
            <a:off x="5328850" y="2147643"/>
            <a:ext cx="3491100" cy="738900"/>
            <a:chOff x="5413488" y="2887206"/>
            <a:chExt cx="3491100" cy="738900"/>
          </a:xfrm>
        </p:grpSpPr>
        <p:sp>
          <p:nvSpPr>
            <p:cNvPr id="1410" name="Google Shape;1410;p115"/>
            <p:cNvSpPr txBox="1"/>
            <p:nvPr/>
          </p:nvSpPr>
          <p:spPr>
            <a:xfrm>
              <a:off x="5413488" y="2887206"/>
              <a:ext cx="34911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600">
                  <a:latin typeface="Lexend"/>
                  <a:ea typeface="Lexend"/>
                  <a:cs typeface="Lexend"/>
                  <a:sym typeface="Lexend"/>
                </a:rPr>
                <a:t>Furaha (Key)</a:t>
              </a:r>
              <a:endParaRPr sz="1600">
                <a:latin typeface="Lexend"/>
                <a:ea typeface="Lexend"/>
                <a:cs typeface="Lexend"/>
                <a:sym typeface="Lexend"/>
              </a:endParaRPr>
            </a:p>
            <a:p>
              <a:pPr indent="0" lvl="0" marL="0" rtl="0" algn="l">
                <a:spcBef>
                  <a:spcPts val="0"/>
                </a:spcBef>
                <a:spcAft>
                  <a:spcPts val="0"/>
                </a:spcAft>
                <a:buNone/>
              </a:pPr>
              <a:r>
                <a:rPr lang="en-GB" sz="1600">
                  <a:latin typeface="Lexend"/>
                  <a:ea typeface="Lexend"/>
                  <a:cs typeface="Lexend"/>
                  <a:sym typeface="Lexend"/>
                </a:rPr>
                <a:t>Manston (Koonfur-Bari England)</a:t>
              </a:r>
              <a:endParaRPr sz="1600">
                <a:latin typeface="Lexend"/>
                <a:ea typeface="Lexend"/>
                <a:cs typeface="Lexend"/>
                <a:sym typeface="Lexend"/>
              </a:endParaRPr>
            </a:p>
            <a:p>
              <a:pPr indent="0" lvl="0" marL="0" rtl="0" algn="l">
                <a:spcBef>
                  <a:spcPts val="0"/>
                </a:spcBef>
                <a:spcAft>
                  <a:spcPts val="0"/>
                </a:spcAft>
                <a:buNone/>
              </a:pPr>
              <a:r>
                <a:rPr lang="en-GB" sz="1600">
                  <a:solidFill>
                    <a:schemeClr val="dk1"/>
                  </a:solidFill>
                  <a:latin typeface="Lexend"/>
                  <a:ea typeface="Lexend"/>
                  <a:cs typeface="Lexend"/>
                  <a:sym typeface="Lexend"/>
                </a:rPr>
                <a:t>Durham (Waqooyi-Bari England)</a:t>
              </a:r>
              <a:endParaRPr sz="1600">
                <a:latin typeface="Lexend"/>
                <a:ea typeface="Lexend"/>
                <a:cs typeface="Lexend"/>
                <a:sym typeface="Lexend"/>
              </a:endParaRPr>
            </a:p>
          </p:txBody>
        </p:sp>
        <p:sp>
          <p:nvSpPr>
            <p:cNvPr id="1411" name="Google Shape;1411;p115"/>
            <p:cNvSpPr/>
            <p:nvPr/>
          </p:nvSpPr>
          <p:spPr>
            <a:xfrm>
              <a:off x="5517175" y="3173038"/>
              <a:ext cx="189000" cy="189000"/>
            </a:xfrm>
            <a:prstGeom prst="mathMultiply">
              <a:avLst>
                <a:gd fmla="val 15141" name="adj1"/>
              </a:avLst>
            </a:prstGeom>
            <a:solidFill>
              <a:srgbClr val="80808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sp>
          <p:nvSpPr>
            <p:cNvPr id="1412" name="Google Shape;1412;p115"/>
            <p:cNvSpPr/>
            <p:nvPr/>
          </p:nvSpPr>
          <p:spPr>
            <a:xfrm>
              <a:off x="5538775" y="3431075"/>
              <a:ext cx="145800" cy="145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Lexend"/>
                <a:ea typeface="Lexend"/>
                <a:cs typeface="Lexend"/>
                <a:sym typeface="Lexend"/>
              </a:endParaRPr>
            </a:p>
          </p:txBody>
        </p:sp>
      </p:grpSp>
      <p:grpSp>
        <p:nvGrpSpPr>
          <p:cNvPr id="1413" name="Google Shape;1413;p115"/>
          <p:cNvGrpSpPr/>
          <p:nvPr/>
        </p:nvGrpSpPr>
        <p:grpSpPr>
          <a:xfrm>
            <a:off x="755896" y="2268890"/>
            <a:ext cx="109898" cy="86525"/>
            <a:chOff x="776825" y="2447425"/>
            <a:chExt cx="58500" cy="78225"/>
          </a:xfrm>
        </p:grpSpPr>
        <p:cxnSp>
          <p:nvCxnSpPr>
            <p:cNvPr id="1414" name="Google Shape;1414;p115"/>
            <p:cNvCxnSpPr/>
            <p:nvPr/>
          </p:nvCxnSpPr>
          <p:spPr>
            <a:xfrm flipH="1">
              <a:off x="776825" y="2447425"/>
              <a:ext cx="58500" cy="43500"/>
            </a:xfrm>
            <a:prstGeom prst="straightConnector1">
              <a:avLst/>
            </a:prstGeom>
            <a:noFill/>
            <a:ln cap="flat" cmpd="sng" w="9525">
              <a:solidFill>
                <a:srgbClr val="000000"/>
              </a:solidFill>
              <a:prstDash val="solid"/>
              <a:round/>
              <a:headEnd len="med" w="med" type="none"/>
              <a:tailEnd len="med" w="med" type="none"/>
            </a:ln>
          </p:spPr>
        </p:cxnSp>
        <p:cxnSp>
          <p:nvCxnSpPr>
            <p:cNvPr id="1415" name="Google Shape;1415;p115"/>
            <p:cNvCxnSpPr/>
            <p:nvPr/>
          </p:nvCxnSpPr>
          <p:spPr>
            <a:xfrm flipH="1">
              <a:off x="776825" y="2482150"/>
              <a:ext cx="58500" cy="43500"/>
            </a:xfrm>
            <a:prstGeom prst="straightConnector1">
              <a:avLst/>
            </a:prstGeom>
            <a:noFill/>
            <a:ln cap="flat" cmpd="sng" w="9525">
              <a:solidFill>
                <a:srgbClr val="000000"/>
              </a:solidFill>
              <a:prstDash val="solid"/>
              <a:round/>
              <a:headEnd len="med" w="med" type="none"/>
              <a:tailEnd len="med" w="med" type="none"/>
            </a:ln>
          </p:spPr>
        </p:cxnSp>
      </p:gr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9" name="Shape 1419"/>
        <p:cNvGrpSpPr/>
        <p:nvPr/>
      </p:nvGrpSpPr>
      <p:grpSpPr>
        <a:xfrm>
          <a:off x="0" y="0"/>
          <a:ext cx="0" cy="0"/>
          <a:chOff x="0" y="0"/>
          <a:chExt cx="0" cy="0"/>
        </a:xfrm>
      </p:grpSpPr>
      <p:graphicFrame>
        <p:nvGraphicFramePr>
          <p:cNvPr id="1420" name="Google Shape;1420;p116"/>
          <p:cNvGraphicFramePr/>
          <p:nvPr/>
        </p:nvGraphicFramePr>
        <p:xfrm>
          <a:off x="324050" y="674100"/>
          <a:ext cx="3000000" cy="3000000"/>
        </p:xfrm>
        <a:graphic>
          <a:graphicData uri="http://schemas.openxmlformats.org/drawingml/2006/table">
            <a:tbl>
              <a:tblPr>
                <a:noFill/>
                <a:tableStyleId>{3C8287E2-7AF8-476E-8597-507AD9815A78}</a:tableStyleId>
              </a:tblPr>
              <a:tblGrid>
                <a:gridCol w="625275"/>
                <a:gridCol w="829675"/>
                <a:gridCol w="1049500"/>
                <a:gridCol w="1049500"/>
                <a:gridCol w="1049500"/>
                <a:gridCol w="1049500"/>
                <a:gridCol w="1049500"/>
                <a:gridCol w="1049500"/>
                <a:gridCol w="743925"/>
              </a:tblGrid>
              <a:tr h="100000">
                <a:tc>
                  <a:txBody>
                    <a:bodyPr/>
                    <a:lstStyle/>
                    <a:p>
                      <a:pPr indent="0" lvl="0" marL="0" rtl="0" algn="l">
                        <a:spcBef>
                          <a:spcPts val="0"/>
                        </a:spcBef>
                        <a:spcAft>
                          <a:spcPts val="0"/>
                        </a:spcAft>
                        <a:buNone/>
                      </a:pPr>
                      <a:r>
                        <a:t/>
                      </a:r>
                      <a:endParaRPr sz="1600">
                        <a:latin typeface="Times New Roman"/>
                        <a:ea typeface="Times New Roman"/>
                        <a:cs typeface="Times New Roman"/>
                        <a:sym typeface="Times New Roman"/>
                      </a:endParaRPr>
                    </a:p>
                  </a:txBody>
                  <a:tcPr marT="0" marB="0" marR="0" marL="0">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c gridSpan="8">
                  <a:txBody>
                    <a:bodyPr/>
                    <a:lstStyle/>
                    <a:p>
                      <a:pPr indent="0" lvl="0" marL="0" rtl="0" algn="ctr">
                        <a:spcBef>
                          <a:spcPts val="0"/>
                        </a:spcBef>
                        <a:spcAft>
                          <a:spcPts val="0"/>
                        </a:spcAft>
                        <a:buNone/>
                      </a:pPr>
                      <a:r>
                        <a:rPr lang="en-GB" sz="1300">
                          <a:solidFill>
                            <a:schemeClr val="lt1"/>
                          </a:solidFill>
                          <a:latin typeface="Lexend"/>
                          <a:ea typeface="Lexend"/>
                          <a:cs typeface="Lexend"/>
                          <a:sym typeface="Lexend"/>
                        </a:rPr>
                        <a:t>masaafada (d), km gudahood</a:t>
                      </a:r>
                      <a:r>
                        <a:rPr i="1" lang="en-GB" sz="1300">
                          <a:solidFill>
                            <a:schemeClr val="lt1"/>
                          </a:solidFill>
                          <a:latin typeface="Times New Roman"/>
                          <a:ea typeface="Times New Roman"/>
                          <a:cs typeface="Times New Roman"/>
                          <a:sym typeface="Times New Roman"/>
                        </a:rPr>
                        <a:t/>
                      </a:r>
                      <a:r>
                        <a:rPr lang="en-GB" sz="13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0" marB="0" marR="0" marL="0">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666666"/>
                    </a:solidFill>
                  </a:tcPr>
                </a:tc>
                <a:tc hMerge="1">
                  <a:txBody>
                    <a:bodyPr/>
                    <a:p/>
                  </a:txBody>
                </a:tc>
                <a:tc hMerge="1">
                  <a:txBody>
                    <a:bodyPr/>
                    <a:p/>
                  </a:txBody>
                </a:tc>
                <a:tc hMerge="1">
                  <a:txBody>
                    <a:bodyPr/>
                    <a:p/>
                  </a:txBody>
                </a:tc>
                <a:tc hMerge="1">
                  <a:txBody>
                    <a:bodyPr/>
                    <a:p/>
                  </a:txBody>
                </a:tc>
                <a:tc hMerge="1">
                  <a:txBody>
                    <a:bodyPr/>
                    <a:p/>
                  </a:txBody>
                </a:tc>
                <a:tc hMerge="1">
                  <a:txBody>
                    <a:bodyPr/>
                    <a:p/>
                  </a:txBody>
                </a:tc>
                <a:tc hMerge="1">
                  <a:txBody>
                    <a:bodyPr/>
                    <a:p/>
                  </a:txBody>
                </a:tc>
              </a:tr>
              <a:tr h="100000">
                <a:tc>
                  <a:txBody>
                    <a:bodyPr/>
                    <a:lstStyle/>
                    <a:p>
                      <a:pPr indent="0" lvl="0" marL="0" rtl="0" algn="l">
                        <a:spcBef>
                          <a:spcPts val="0"/>
                        </a:spcBef>
                        <a:spcAft>
                          <a:spcPts val="0"/>
                        </a:spcAft>
                        <a:buNone/>
                      </a:pPr>
                      <a:r>
                        <a:t/>
                      </a:r>
                      <a:endParaRPr sz="1600">
                        <a:latin typeface="Times New Roman"/>
                        <a:ea typeface="Times New Roman"/>
                        <a:cs typeface="Times New Roman"/>
                        <a:sym typeface="Times New Roman"/>
                      </a:endParaRPr>
                    </a:p>
                  </a:txBody>
                  <a:tcPr marT="0" marB="0" marR="0" marL="0">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i="1" lang="en-GB" sz="1300">
                          <a:solidFill>
                            <a:schemeClr val="lt1"/>
                          </a:solidFill>
                          <a:latin typeface="Times New Roman"/>
                          <a:ea typeface="Times New Roman"/>
                          <a:cs typeface="Times New Roman"/>
                          <a:sym typeface="Times New Roman"/>
                        </a:rPr>
                        <a:t>d</a:t>
                      </a:r>
                      <a:r>
                        <a:rPr lang="en-GB" sz="1300">
                          <a:solidFill>
                            <a:schemeClr val="lt1"/>
                          </a:solidFill>
                          <a:latin typeface="Times New Roman"/>
                          <a:ea typeface="Times New Roman"/>
                          <a:cs typeface="Times New Roman"/>
                          <a:sym typeface="Times New Roman"/>
                        </a:rPr>
                        <a:t> &lt; 2</a:t>
                      </a:r>
                      <a:endParaRPr sz="1600">
                        <a:solidFill>
                          <a:schemeClr val="lt1"/>
                        </a:solidFill>
                        <a:latin typeface="Lexend"/>
                        <a:ea typeface="Lexend"/>
                        <a:cs typeface="Lexend"/>
                        <a:sym typeface="Lexend"/>
                      </a:endParaRPr>
                    </a:p>
                  </a:txBody>
                  <a:tcPr marT="0" marB="0" marR="0" marL="0">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rPr lang="en-GB" sz="1300">
                          <a:solidFill>
                            <a:schemeClr val="lt1"/>
                          </a:solidFill>
                          <a:latin typeface="Times New Roman"/>
                          <a:ea typeface="Times New Roman"/>
                          <a:cs typeface="Times New Roman"/>
                          <a:sym typeface="Times New Roman"/>
                        </a:rPr>
                        <a:t>2 ≤ </a:t>
                      </a:r>
                      <a:r>
                        <a:rPr i="1" lang="en-GB" sz="1300">
                          <a:solidFill>
                            <a:schemeClr val="lt1"/>
                          </a:solidFill>
                          <a:latin typeface="Times New Roman"/>
                          <a:ea typeface="Times New Roman"/>
                          <a:cs typeface="Times New Roman"/>
                          <a:sym typeface="Times New Roman"/>
                        </a:rPr>
                        <a:t>d</a:t>
                      </a:r>
                      <a:r>
                        <a:rPr lang="en-GB" sz="1300">
                          <a:solidFill>
                            <a:schemeClr val="lt1"/>
                          </a:solidFill>
                          <a:latin typeface="Times New Roman"/>
                          <a:ea typeface="Times New Roman"/>
                          <a:cs typeface="Times New Roman"/>
                          <a:sym typeface="Times New Roman"/>
                        </a:rPr>
                        <a:t> &lt; 5</a:t>
                      </a:r>
                      <a:endParaRPr sz="1600">
                        <a:solidFill>
                          <a:schemeClr val="lt1"/>
                        </a:solidFill>
                        <a:latin typeface="Lexend"/>
                        <a:ea typeface="Lexend"/>
                        <a:cs typeface="Lexend"/>
                        <a:sym typeface="Lexend"/>
                      </a:endParaRPr>
                    </a:p>
                  </a:txBody>
                  <a:tcPr marT="0" marB="0" marR="0" marL="0">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rPr lang="en-GB" sz="1300">
                          <a:solidFill>
                            <a:schemeClr val="lt1"/>
                          </a:solidFill>
                          <a:latin typeface="Times New Roman"/>
                          <a:ea typeface="Times New Roman"/>
                          <a:cs typeface="Times New Roman"/>
                          <a:sym typeface="Times New Roman"/>
                        </a:rPr>
                        <a:t>5 ≤ </a:t>
                      </a:r>
                      <a:r>
                        <a:rPr i="1" lang="en-GB" sz="1300">
                          <a:solidFill>
                            <a:schemeClr val="lt1"/>
                          </a:solidFill>
                          <a:latin typeface="Times New Roman"/>
                          <a:ea typeface="Times New Roman"/>
                          <a:cs typeface="Times New Roman"/>
                          <a:sym typeface="Times New Roman"/>
                        </a:rPr>
                        <a:t>d</a:t>
                      </a:r>
                      <a:r>
                        <a:rPr lang="en-GB" sz="1300">
                          <a:solidFill>
                            <a:schemeClr val="lt1"/>
                          </a:solidFill>
                          <a:latin typeface="Times New Roman"/>
                          <a:ea typeface="Times New Roman"/>
                          <a:cs typeface="Times New Roman"/>
                          <a:sym typeface="Times New Roman"/>
                        </a:rPr>
                        <a:t> &lt; 10</a:t>
                      </a:r>
                      <a:endParaRPr sz="1600">
                        <a:solidFill>
                          <a:schemeClr val="lt1"/>
                        </a:solidFill>
                        <a:latin typeface="Lexend"/>
                        <a:ea typeface="Lexend"/>
                        <a:cs typeface="Lexend"/>
                        <a:sym typeface="Lexend"/>
                      </a:endParaRPr>
                    </a:p>
                  </a:txBody>
                  <a:tcPr marT="0" marB="0" marR="0" marL="0">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rPr lang="en-GB" sz="1300">
                          <a:solidFill>
                            <a:schemeClr val="lt1"/>
                          </a:solidFill>
                          <a:latin typeface="Times New Roman"/>
                          <a:ea typeface="Times New Roman"/>
                          <a:cs typeface="Times New Roman"/>
                          <a:sym typeface="Times New Roman"/>
                        </a:rPr>
                        <a:t>10 ≤ </a:t>
                      </a:r>
                      <a:r>
                        <a:rPr i="1" lang="en-GB" sz="1300">
                          <a:solidFill>
                            <a:schemeClr val="lt1"/>
                          </a:solidFill>
                          <a:latin typeface="Times New Roman"/>
                          <a:ea typeface="Times New Roman"/>
                          <a:cs typeface="Times New Roman"/>
                          <a:sym typeface="Times New Roman"/>
                        </a:rPr>
                        <a:t>d</a:t>
                      </a:r>
                      <a:r>
                        <a:rPr lang="en-GB" sz="1300">
                          <a:solidFill>
                            <a:schemeClr val="lt1"/>
                          </a:solidFill>
                          <a:latin typeface="Times New Roman"/>
                          <a:ea typeface="Times New Roman"/>
                          <a:cs typeface="Times New Roman"/>
                          <a:sym typeface="Times New Roman"/>
                        </a:rPr>
                        <a:t> &lt; 20</a:t>
                      </a:r>
                      <a:endParaRPr sz="1600">
                        <a:solidFill>
                          <a:schemeClr val="lt1"/>
                        </a:solidFill>
                        <a:latin typeface="Lexend"/>
                        <a:ea typeface="Lexend"/>
                        <a:cs typeface="Lexend"/>
                        <a:sym typeface="Lexend"/>
                      </a:endParaRPr>
                    </a:p>
                  </a:txBody>
                  <a:tcPr marT="0" marB="0" marR="0" marL="0">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rPr lang="en-GB" sz="1300">
                          <a:solidFill>
                            <a:schemeClr val="lt1"/>
                          </a:solidFill>
                          <a:latin typeface="Times New Roman"/>
                          <a:ea typeface="Times New Roman"/>
                          <a:cs typeface="Times New Roman"/>
                          <a:sym typeface="Times New Roman"/>
                        </a:rPr>
                        <a:t>20 ≤ </a:t>
                      </a:r>
                      <a:r>
                        <a:rPr i="1" lang="en-GB" sz="1300">
                          <a:solidFill>
                            <a:schemeClr val="lt1"/>
                          </a:solidFill>
                          <a:latin typeface="Times New Roman"/>
                          <a:ea typeface="Times New Roman"/>
                          <a:cs typeface="Times New Roman"/>
                          <a:sym typeface="Times New Roman"/>
                        </a:rPr>
                        <a:t>d</a:t>
                      </a:r>
                      <a:r>
                        <a:rPr lang="en-GB" sz="1300">
                          <a:solidFill>
                            <a:schemeClr val="lt1"/>
                          </a:solidFill>
                          <a:latin typeface="Times New Roman"/>
                          <a:ea typeface="Times New Roman"/>
                          <a:cs typeface="Times New Roman"/>
                          <a:sym typeface="Times New Roman"/>
                        </a:rPr>
                        <a:t> &lt; 30</a:t>
                      </a:r>
                      <a:endParaRPr sz="1600">
                        <a:solidFill>
                          <a:schemeClr val="lt1"/>
                        </a:solidFill>
                        <a:latin typeface="Lexend"/>
                        <a:ea typeface="Lexend"/>
                        <a:cs typeface="Lexend"/>
                        <a:sym typeface="Lexend"/>
                      </a:endParaRPr>
                    </a:p>
                  </a:txBody>
                  <a:tcPr marT="0" marB="0" marR="0" marL="0">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rPr lang="en-GB" sz="1300">
                          <a:solidFill>
                            <a:schemeClr val="lt1"/>
                          </a:solidFill>
                          <a:latin typeface="Times New Roman"/>
                          <a:ea typeface="Times New Roman"/>
                          <a:cs typeface="Times New Roman"/>
                          <a:sym typeface="Times New Roman"/>
                        </a:rPr>
                        <a:t>30 ≤ </a:t>
                      </a:r>
                      <a:r>
                        <a:rPr i="1" lang="en-GB" sz="1300">
                          <a:solidFill>
                            <a:schemeClr val="lt1"/>
                          </a:solidFill>
                          <a:latin typeface="Times New Roman"/>
                          <a:ea typeface="Times New Roman"/>
                          <a:cs typeface="Times New Roman"/>
                          <a:sym typeface="Times New Roman"/>
                        </a:rPr>
                        <a:t>d</a:t>
                      </a:r>
                      <a:r>
                        <a:rPr lang="en-GB" sz="1300">
                          <a:solidFill>
                            <a:schemeClr val="lt1"/>
                          </a:solidFill>
                          <a:latin typeface="Times New Roman"/>
                          <a:ea typeface="Times New Roman"/>
                          <a:cs typeface="Times New Roman"/>
                          <a:sym typeface="Times New Roman"/>
                        </a:rPr>
                        <a:t> &lt; 40</a:t>
                      </a:r>
                      <a:endParaRPr sz="1600">
                        <a:solidFill>
                          <a:schemeClr val="lt1"/>
                        </a:solidFill>
                        <a:latin typeface="Lexend"/>
                        <a:ea typeface="Lexend"/>
                        <a:cs typeface="Lexend"/>
                        <a:sym typeface="Lexend"/>
                      </a:endParaRPr>
                    </a:p>
                  </a:txBody>
                  <a:tcPr marT="0" marB="0" marR="0" marL="0">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rPr lang="en-GB" sz="1300">
                          <a:solidFill>
                            <a:schemeClr val="lt1"/>
                          </a:solidFill>
                          <a:latin typeface="Times New Roman"/>
                          <a:ea typeface="Times New Roman"/>
                          <a:cs typeface="Times New Roman"/>
                          <a:sym typeface="Times New Roman"/>
                        </a:rPr>
                        <a:t>40 ≤ </a:t>
                      </a:r>
                      <a:r>
                        <a:rPr i="1" lang="en-GB" sz="1300">
                          <a:solidFill>
                            <a:schemeClr val="lt1"/>
                          </a:solidFill>
                          <a:latin typeface="Times New Roman"/>
                          <a:ea typeface="Times New Roman"/>
                          <a:cs typeface="Times New Roman"/>
                          <a:sym typeface="Times New Roman"/>
                        </a:rPr>
                        <a:t>d</a:t>
                      </a:r>
                      <a:r>
                        <a:rPr lang="en-GB" sz="1300">
                          <a:solidFill>
                            <a:schemeClr val="lt1"/>
                          </a:solidFill>
                          <a:latin typeface="Times New Roman"/>
                          <a:ea typeface="Times New Roman"/>
                          <a:cs typeface="Times New Roman"/>
                          <a:sym typeface="Times New Roman"/>
                        </a:rPr>
                        <a:t> &lt; 60</a:t>
                      </a:r>
                      <a:endParaRPr sz="1600">
                        <a:solidFill>
                          <a:schemeClr val="lt1"/>
                        </a:solidFill>
                        <a:latin typeface="Lexend"/>
                        <a:ea typeface="Lexend"/>
                        <a:cs typeface="Lexend"/>
                        <a:sym typeface="Lexend"/>
                      </a:endParaRPr>
                    </a:p>
                  </a:txBody>
                  <a:tcPr marT="0" marB="0" marR="0" marL="0">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rPr i="1" lang="en-GB" sz="1300">
                          <a:solidFill>
                            <a:schemeClr val="lt1"/>
                          </a:solidFill>
                          <a:latin typeface="Times New Roman"/>
                          <a:ea typeface="Times New Roman"/>
                          <a:cs typeface="Times New Roman"/>
                          <a:sym typeface="Times New Roman"/>
                        </a:rPr>
                        <a:t>d</a:t>
                      </a:r>
                      <a:r>
                        <a:rPr lang="en-GB" sz="1300">
                          <a:solidFill>
                            <a:schemeClr val="lt1"/>
                          </a:solidFill>
                          <a:latin typeface="Times New Roman"/>
                          <a:ea typeface="Times New Roman"/>
                          <a:cs typeface="Times New Roman"/>
                          <a:sym typeface="Times New Roman"/>
                        </a:rPr>
                        <a:t> ≥ 60</a:t>
                      </a:r>
                      <a:endParaRPr sz="1600">
                        <a:solidFill>
                          <a:schemeClr val="lt1"/>
                        </a:solidFill>
                        <a:latin typeface="Lexend"/>
                        <a:ea typeface="Lexend"/>
                        <a:cs typeface="Lexend"/>
                        <a:sym typeface="Lexend"/>
                      </a:endParaRPr>
                    </a:p>
                  </a:txBody>
                  <a:tcPr marT="0" marB="0" marR="0" marL="0">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666666"/>
                    </a:solidFill>
                  </a:tcPr>
                </a:tc>
              </a:tr>
              <a:tr h="190500">
                <a:tc>
                  <a:txBody>
                    <a:bodyPr/>
                    <a:lstStyle/>
                    <a:p>
                      <a:pPr indent="0" lvl="0" marL="0" rtl="0" algn="l">
                        <a:spcBef>
                          <a:spcPts val="0"/>
                        </a:spcBef>
                        <a:spcAft>
                          <a:spcPts val="0"/>
                        </a:spcAft>
                        <a:buNone/>
                      </a:pPr>
                      <a:r>
                        <a:rPr lang="en-GB" sz="1300">
                          <a:latin typeface="Lexend"/>
                          <a:ea typeface="Lexend"/>
                          <a:cs typeface="Lexend"/>
                          <a:sym typeface="Lexend"/>
                        </a:rPr>
                        <a:t>Waqooyi (North)</a:t>
                      </a:r>
                      <a:endParaRPr sz="1600">
                        <a:latin typeface="Lexend"/>
                        <a:ea typeface="Lexend"/>
                        <a:cs typeface="Lexend"/>
                        <a:sym typeface="Lexend"/>
                      </a:endParaRPr>
                    </a:p>
                    <a:p>
                      <a:pPr indent="0" lvl="0" marL="0" rtl="0" algn="l">
                        <a:spcBef>
                          <a:spcPts val="0"/>
                        </a:spcBef>
                        <a:spcAft>
                          <a:spcPts val="0"/>
                        </a:spcAft>
                        <a:buNone/>
                      </a:pPr>
                      <a:r>
                        <a:rPr lang="en-GB" sz="1300">
                          <a:latin typeface="Lexend"/>
                          <a:ea typeface="Lexend"/>
                          <a:cs typeface="Lexend"/>
                          <a:sym typeface="Lexend"/>
                        </a:rPr>
                        <a:t>Bari (East)</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202 172</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235 849</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220 617</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192 451</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55 976</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20 205</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15 795</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33 880</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190500">
                <a:tc>
                  <a:txBody>
                    <a:bodyPr/>
                    <a:lstStyle/>
                    <a:p>
                      <a:pPr indent="0" lvl="0" marL="0" rtl="0" algn="l">
                        <a:spcBef>
                          <a:spcPts val="0"/>
                        </a:spcBef>
                        <a:spcAft>
                          <a:spcPts val="0"/>
                        </a:spcAft>
                        <a:buNone/>
                      </a:pPr>
                      <a:r>
                        <a:rPr lang="en-GB" sz="1300">
                          <a:latin typeface="Lexend"/>
                          <a:ea typeface="Lexend"/>
                          <a:cs typeface="Lexend"/>
                          <a:sym typeface="Lexend"/>
                        </a:rPr>
                        <a:t>Koonfur Bari (South East)</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706 167</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688 146</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604 950</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582 465</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301 705</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156 951</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168 384</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300">
                          <a:latin typeface="Lexend"/>
                          <a:ea typeface="Lexend"/>
                          <a:cs typeface="Lexend"/>
                          <a:sym typeface="Lexend"/>
                        </a:rPr>
                        <a:t>169 351</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bl>
          </a:graphicData>
        </a:graphic>
      </p:graphicFrame>
      <p:sp>
        <p:nvSpPr>
          <p:cNvPr id="1421" name="Google Shape;1421;p116"/>
          <p:cNvSpPr txBox="1"/>
          <p:nvPr/>
        </p:nvSpPr>
        <p:spPr>
          <a:xfrm>
            <a:off x="324050" y="2335450"/>
            <a:ext cx="8553000" cy="2763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1) Jadwalkan oo ka yimid ONS wuxuu muujinayaa masaafada dadka Waqooyi-Bari iyo Koonfur-Bari ee England ay u safraan shaqada maalin kasta 2011.</a:t>
            </a:r>
            <a:endParaRPr sz="1600">
              <a:latin typeface="Lexend"/>
              <a:ea typeface="Lexend"/>
              <a:cs typeface="Lexend"/>
              <a:sym typeface="Lexend"/>
            </a:endParaRPr>
          </a:p>
          <a:p>
            <a:pPr indent="0" lvl="0" marL="0" rtl="0" algn="l">
              <a:spcBef>
                <a:spcPts val="1000"/>
              </a:spcBef>
              <a:spcAft>
                <a:spcPts val="0"/>
              </a:spcAft>
              <a:buNone/>
            </a:pPr>
            <a:r>
              <a:rPr lang="en-GB" sz="1100">
                <a:latin typeface="Lexend"/>
                <a:ea typeface="Lexend"/>
                <a:cs typeface="Lexend"/>
                <a:sym typeface="Lexend"/>
              </a:rPr>
              <a:t>a) Immisa qof oo macluumaadkooda laga soo ururiyay Waqooyi-Bari ee sahankan?</a:t>
            </a:r>
            <a:endParaRPr sz="1600">
              <a:latin typeface="Lexend"/>
              <a:ea typeface="Lexend"/>
              <a:cs typeface="Lexend"/>
              <a:sym typeface="Lexend"/>
            </a:endParaRPr>
          </a:p>
          <a:p>
            <a:pPr indent="0" lvl="0" marL="0" rtl="0" algn="l">
              <a:spcBef>
                <a:spcPts val="1000"/>
              </a:spcBef>
              <a:spcAft>
                <a:spcPts val="0"/>
              </a:spcAft>
              <a:buNone/>
            </a:pPr>
            <a:r>
              <a:rPr>
                <a:latin typeface="Lexend"/>
              </a:rPr>
              <a:t/>
            </a:r>
            <a:endParaRPr sz="1600">
              <a:latin typeface="Lexend"/>
              <a:ea typeface="Lexend"/>
              <a:cs typeface="Lexend"/>
              <a:sym typeface="Lexend"/>
            </a:endParaRPr>
          </a:p>
          <a:p>
            <a:pPr indent="0" lvl="0" marL="0" rtl="0" algn="l">
              <a:spcBef>
                <a:spcPts val="1000"/>
              </a:spcBef>
              <a:spcAft>
                <a:spcPts val="1000"/>
              </a:spcAft>
              <a:buNone/>
            </a:pPr>
            <a:r>
              <a:rPr lang="en-GB" sz="1100">
                <a:latin typeface="Lexend"/>
                <a:ea typeface="Lexend"/>
                <a:cs typeface="Lexend"/>
                <a:sym typeface="Lexend"/>
              </a:rPr>
              <a:t>b) Waa imisa jajab (fraction) dadka Koonfur-Bari ee u safraa in ka yar 10 km maalin kasta si ay u shaqeeyaan?</a:t>
            </a:r>
            <a:endParaRPr sz="1600">
              <a:latin typeface="Lexend"/>
              <a:ea typeface="Lexend"/>
              <a:cs typeface="Lexend"/>
              <a:sym typeface="Lexend"/>
            </a:endParaRPr>
          </a:p>
        </p:txBody>
      </p:sp>
      <p:sp>
        <p:nvSpPr>
          <p:cNvPr id="1422" name="Google Shape;1422;p11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Sameynta gabagabo (conclusions) ku saabsan isbeddelka cimilada deegaanka</a:t>
            </a:r>
            <a:endParaRPr/>
          </a:p>
        </p:txBody>
      </p:sp>
      <p:sp>
        <p:nvSpPr>
          <p:cNvPr id="1423" name="Google Shape;1423;p116"/>
          <p:cNvSpPr txBox="1"/>
          <p:nvPr/>
        </p:nvSpPr>
        <p:spPr>
          <a:xfrm>
            <a:off x="1439985" y="3240000"/>
            <a:ext cx="30075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976 945 qof</a:t>
            </a:r>
            <a:endParaRPr sz="2000">
              <a:latin typeface="Kalam"/>
              <a:ea typeface="Kalam"/>
              <a:cs typeface="Kalam"/>
              <a:sym typeface="Kalam"/>
            </a:endParaRPr>
          </a:p>
        </p:txBody>
      </p:sp>
      <p:pic>
        <p:nvPicPr>
          <p:cNvPr descr="&lt;math xmlns=&quot;http://www.w3.org/1998/Math/MathML&quot; display=&quot;block&quot; data-is-equatio=&quot;1&quot; data-latex=&quot;\frac{1\ 999\ 263}{3\ 378\ 119}&quot;&gt;&lt;mfrac&gt;&lt;mrow&gt;&lt;mn&gt;1&lt;/mn&gt;&lt;mtext&gt;&lt;/mtext&gt;&lt;mn&gt;999&lt;/mn&gt;&lt;mtext&gt;&lt;/mtext&gt;&lt;mn&gt;263&lt;/mn&gt;&lt;/mrow&gt;&lt;mrow&gt;&lt;mn&gt;3&lt;/mn&gt;&lt;mtext&gt;&lt;/mtext&gt;&lt;mn&gt;378&lt;/mn&gt;&lt;mtext&gt;&lt;/mtext&gt;&lt;mn&gt;119&lt;/mn&gt;&lt;/mrow&gt;&lt;/mfrac&gt;&lt;/math&gt;" id="1424" name="Google Shape;1424;p116" title="the fraction with numerator 1 999 263 and denominator 3 378 119"/>
          <p:cNvPicPr preferRelativeResize="0"/>
          <p:nvPr/>
        </p:nvPicPr>
        <p:blipFill>
          <a:blip r:embed="rId3">
            <a:alphaModFix/>
          </a:blip>
          <a:stretch>
            <a:fillRect/>
          </a:stretch>
        </p:blipFill>
        <p:spPr>
          <a:xfrm>
            <a:off x="1479293" y="4239975"/>
            <a:ext cx="1111969" cy="561599"/>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8" name="Shape 1428"/>
        <p:cNvGrpSpPr/>
        <p:nvPr/>
      </p:nvGrpSpPr>
      <p:grpSpPr>
        <a:xfrm>
          <a:off x="0" y="0"/>
          <a:ext cx="0" cy="0"/>
          <a:chOff x="0" y="0"/>
          <a:chExt cx="0" cy="0"/>
        </a:xfrm>
      </p:grpSpPr>
      <p:sp>
        <p:nvSpPr>
          <p:cNvPr id="1429" name="Google Shape;1429;p117"/>
          <p:cNvSpPr txBox="1"/>
          <p:nvPr/>
        </p:nvSpPr>
        <p:spPr>
          <a:xfrm>
            <a:off x="324050" y="2335450"/>
            <a:ext cx="8496000" cy="463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1) Jadwalkan oo ka yimid ONS wuxuu muujinayaa masaafada dadka Waqooyi-Bari iyo Koonfur-Bari ee England ay u safraan shaqada maalin kasta 2011.</a:t>
            </a:r>
            <a:endParaRPr sz="1600">
              <a:latin typeface="Lexend"/>
              <a:ea typeface="Lexend"/>
              <a:cs typeface="Lexend"/>
              <a:sym typeface="Lexend"/>
            </a:endParaRPr>
          </a:p>
          <a:p>
            <a:pPr indent="0" lvl="0" marL="0" rtl="0" algn="l">
              <a:spcBef>
                <a:spcPts val="1000"/>
              </a:spcBef>
              <a:spcAft>
                <a:spcPts val="0"/>
              </a:spcAft>
              <a:buClr>
                <a:schemeClr val="dk1"/>
              </a:buClr>
              <a:buSzPts val="1100"/>
              <a:buFont typeface="Arial"/>
              <a:buNone/>
            </a:pPr>
            <a:r>
              <a:rPr lang="en-GB" sz="1400">
                <a:solidFill>
                  <a:schemeClr val="dk1"/>
                </a:solidFill>
                <a:latin typeface="Lexend"/>
                <a:ea typeface="Lexend"/>
                <a:cs typeface="Lexend"/>
                <a:sym typeface="Lexend"/>
              </a:rPr>
              <a:t>Hal saameyn oo suurtagal ah ee cimilada aagga waa xadiga bixinta (emission) kaarboon (oo la xiriirta safarka masaafo dheer).</a:t>
            </a:r>
            <a:endParaRPr sz="1600">
              <a:latin typeface="Lexend"/>
              <a:ea typeface="Lexend"/>
              <a:cs typeface="Lexend"/>
              <a:sym typeface="Lexend"/>
            </a:endParaRPr>
          </a:p>
          <a:p>
            <a:pPr indent="0" lvl="0" marL="0" rtl="0" algn="l">
              <a:spcBef>
                <a:spcPts val="1000"/>
              </a:spcBef>
              <a:spcAft>
                <a:spcPts val="1000"/>
              </a:spcAft>
              <a:buNone/>
            </a:pPr>
            <a:r>
              <a:rPr lang="en-GB" sz="1400">
                <a:latin typeface="Lexend"/>
                <a:ea typeface="Lexend"/>
                <a:cs typeface="Lexend"/>
                <a:sym typeface="Lexend"/>
              </a:rPr>
              <a:t>c) Goorma (Waqooyi-Bari ama Koonfur-Bari) ayay boqolkiiba dadka u safra 20 km ama ka badan maalin kasta si ay u shaqeeyaan?</a:t>
            </a:r>
            <a:endParaRPr sz="1600">
              <a:latin typeface="Lexend"/>
              <a:ea typeface="Lexend"/>
              <a:cs typeface="Lexend"/>
              <a:sym typeface="Lexend"/>
            </a:endParaRPr>
          </a:p>
        </p:txBody>
      </p:sp>
      <p:graphicFrame>
        <p:nvGraphicFramePr>
          <p:cNvPr id="1430" name="Google Shape;1430;p117"/>
          <p:cNvGraphicFramePr/>
          <p:nvPr/>
        </p:nvGraphicFramePr>
        <p:xfrm>
          <a:off x="324050" y="674100"/>
          <a:ext cx="3000000" cy="3000000"/>
        </p:xfrm>
        <a:graphic>
          <a:graphicData uri="http://schemas.openxmlformats.org/drawingml/2006/table">
            <a:tbl>
              <a:tblPr>
                <a:noFill/>
                <a:tableStyleId>{3C8287E2-7AF8-476E-8597-507AD9815A78}</a:tableStyleId>
              </a:tblPr>
              <a:tblGrid>
                <a:gridCol w="625275"/>
                <a:gridCol w="829675"/>
                <a:gridCol w="1049500"/>
                <a:gridCol w="1049500"/>
                <a:gridCol w="1049500"/>
                <a:gridCol w="1049500"/>
                <a:gridCol w="1049500"/>
                <a:gridCol w="1049500"/>
                <a:gridCol w="743925"/>
              </a:tblGrid>
              <a:tr h="100000">
                <a:tc>
                  <a:txBody>
                    <a:bodyPr/>
                    <a:lstStyle/>
                    <a:p>
                      <a:pPr indent="0" lvl="0" marL="0" rtl="0" algn="l">
                        <a:spcBef>
                          <a:spcPts val="0"/>
                        </a:spcBef>
                        <a:spcAft>
                          <a:spcPts val="0"/>
                        </a:spcAft>
                        <a:buNone/>
                      </a:pPr>
                      <a:r>
                        <a:t/>
                      </a:r>
                      <a:endParaRPr sz="1600">
                        <a:latin typeface="Times New Roman"/>
                        <a:ea typeface="Times New Roman"/>
                        <a:cs typeface="Times New Roman"/>
                        <a:sym typeface="Times New Roman"/>
                      </a:endParaRPr>
                    </a:p>
                  </a:txBody>
                  <a:tcPr marT="0" marB="0" marR="0" marL="0">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alpha val="0"/>
                        </a:srgbClr>
                      </a:solidFill>
                      <a:prstDash val="solid"/>
                      <a:round/>
                      <a:headEnd len="sm" w="sm" type="none"/>
                      <a:tailEnd len="sm" w="sm" type="none"/>
                    </a:lnB>
                  </a:tcPr>
                </a:tc>
                <a:tc gridSpan="8">
                  <a:txBody>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masaafada (d), km</a:t>
                      </a:r>
                      <a:r>
                        <a:rPr i="1" lang="en-GB" sz="1600">
                          <a:solidFill>
                            <a:schemeClr val="lt1"/>
                          </a:solidFill>
                          <a:latin typeface="Times New Roman"/>
                          <a:ea typeface="Times New Roman"/>
                          <a:cs typeface="Times New Roman"/>
                          <a:sym typeface="Times New Roman"/>
                        </a:rPr>
                        <a:t/>
                      </a:r>
                      <a:r>
                        <a:rPr lang="en-GB" sz="16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0" marB="0" marR="0" marL="0">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666666"/>
                    </a:solidFill>
                  </a:tcPr>
                </a:tc>
                <a:tc hMerge="1">
                  <a:txBody>
                    <a:bodyPr/>
                    <a:p/>
                  </a:txBody>
                </a:tc>
                <a:tc hMerge="1">
                  <a:txBody>
                    <a:bodyPr/>
                    <a:p/>
                  </a:txBody>
                </a:tc>
                <a:tc hMerge="1">
                  <a:txBody>
                    <a:bodyPr/>
                    <a:p/>
                  </a:txBody>
                </a:tc>
                <a:tc hMerge="1">
                  <a:txBody>
                    <a:bodyPr/>
                    <a:p/>
                  </a:txBody>
                </a:tc>
                <a:tc hMerge="1">
                  <a:txBody>
                    <a:bodyPr/>
                    <a:p/>
                  </a:txBody>
                </a:tc>
                <a:tc hMerge="1">
                  <a:txBody>
                    <a:bodyPr/>
                    <a:p/>
                  </a:txBody>
                </a:tc>
                <a:tc hMerge="1">
                  <a:txBody>
                    <a:bodyPr/>
                    <a:p/>
                  </a:txBody>
                </a:tc>
              </a:tr>
              <a:tr h="100000">
                <a:tc>
                  <a:txBody>
                    <a:bodyPr/>
                    <a:lstStyle/>
                    <a:p>
                      <a:pPr indent="0" lvl="0" marL="0" rtl="0" algn="l">
                        <a:spcBef>
                          <a:spcPts val="0"/>
                        </a:spcBef>
                        <a:spcAft>
                          <a:spcPts val="0"/>
                        </a:spcAft>
                        <a:buNone/>
                      </a:pPr>
                      <a:r>
                        <a:t/>
                      </a:r>
                      <a:endParaRPr sz="1600">
                        <a:latin typeface="Times New Roman"/>
                        <a:ea typeface="Times New Roman"/>
                        <a:cs typeface="Times New Roman"/>
                        <a:sym typeface="Times New Roman"/>
                      </a:endParaRPr>
                    </a:p>
                  </a:txBody>
                  <a:tcPr marT="0" marB="0" marR="0" marL="0">
                    <a:lnL cap="flat" cmpd="sng" w="9525">
                      <a:solidFill>
                        <a:srgbClr val="999999">
                          <a:alpha val="0"/>
                        </a:srgbClr>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alpha val="0"/>
                        </a:srgbClr>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i="1" lang="en-GB" sz="1600">
                          <a:solidFill>
                            <a:schemeClr val="lt1"/>
                          </a:solidFill>
                          <a:latin typeface="Times New Roman"/>
                          <a:ea typeface="Times New Roman"/>
                          <a:cs typeface="Times New Roman"/>
                          <a:sym typeface="Times New Roman"/>
                        </a:rPr>
                        <a:t>d</a:t>
                      </a:r>
                      <a:r>
                        <a:rPr lang="en-GB" sz="1600">
                          <a:solidFill>
                            <a:schemeClr val="lt1"/>
                          </a:solidFill>
                          <a:latin typeface="Times New Roman"/>
                          <a:ea typeface="Times New Roman"/>
                          <a:cs typeface="Times New Roman"/>
                          <a:sym typeface="Times New Roman"/>
                        </a:rPr>
                        <a:t> &lt; 2</a:t>
                      </a:r>
                      <a:endParaRPr sz="1600">
                        <a:solidFill>
                          <a:schemeClr val="lt1"/>
                        </a:solidFill>
                        <a:latin typeface="Lexend"/>
                        <a:ea typeface="Lexend"/>
                        <a:cs typeface="Lexend"/>
                        <a:sym typeface="Lexend"/>
                      </a:endParaRPr>
                    </a:p>
                  </a:txBody>
                  <a:tcPr marT="0" marB="0" marR="0" marL="0">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rPr lang="en-GB" sz="1600">
                          <a:solidFill>
                            <a:schemeClr val="lt1"/>
                          </a:solidFill>
                          <a:latin typeface="Times New Roman"/>
                          <a:ea typeface="Times New Roman"/>
                          <a:cs typeface="Times New Roman"/>
                          <a:sym typeface="Times New Roman"/>
                        </a:rPr>
                        <a:t>2 ≤ </a:t>
                      </a:r>
                      <a:r>
                        <a:rPr i="1" lang="en-GB" sz="1600">
                          <a:solidFill>
                            <a:schemeClr val="lt1"/>
                          </a:solidFill>
                          <a:latin typeface="Times New Roman"/>
                          <a:ea typeface="Times New Roman"/>
                          <a:cs typeface="Times New Roman"/>
                          <a:sym typeface="Times New Roman"/>
                        </a:rPr>
                        <a:t>d</a:t>
                      </a:r>
                      <a:r>
                        <a:rPr lang="en-GB" sz="1600">
                          <a:solidFill>
                            <a:schemeClr val="lt1"/>
                          </a:solidFill>
                          <a:latin typeface="Times New Roman"/>
                          <a:ea typeface="Times New Roman"/>
                          <a:cs typeface="Times New Roman"/>
                          <a:sym typeface="Times New Roman"/>
                        </a:rPr>
                        <a:t> &lt; 5</a:t>
                      </a:r>
                      <a:endParaRPr sz="1600">
                        <a:solidFill>
                          <a:schemeClr val="lt1"/>
                        </a:solidFill>
                        <a:latin typeface="Lexend"/>
                        <a:ea typeface="Lexend"/>
                        <a:cs typeface="Lexend"/>
                        <a:sym typeface="Lexend"/>
                      </a:endParaRPr>
                    </a:p>
                  </a:txBody>
                  <a:tcPr marT="0" marB="0" marR="0" marL="0">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rPr lang="en-GB" sz="1600">
                          <a:solidFill>
                            <a:schemeClr val="lt1"/>
                          </a:solidFill>
                          <a:latin typeface="Times New Roman"/>
                          <a:ea typeface="Times New Roman"/>
                          <a:cs typeface="Times New Roman"/>
                          <a:sym typeface="Times New Roman"/>
                        </a:rPr>
                        <a:t>5 ≤ </a:t>
                      </a:r>
                      <a:r>
                        <a:rPr i="1" lang="en-GB" sz="1600">
                          <a:solidFill>
                            <a:schemeClr val="lt1"/>
                          </a:solidFill>
                          <a:latin typeface="Times New Roman"/>
                          <a:ea typeface="Times New Roman"/>
                          <a:cs typeface="Times New Roman"/>
                          <a:sym typeface="Times New Roman"/>
                        </a:rPr>
                        <a:t>d</a:t>
                      </a:r>
                      <a:r>
                        <a:rPr lang="en-GB" sz="1600">
                          <a:solidFill>
                            <a:schemeClr val="lt1"/>
                          </a:solidFill>
                          <a:latin typeface="Times New Roman"/>
                          <a:ea typeface="Times New Roman"/>
                          <a:cs typeface="Times New Roman"/>
                          <a:sym typeface="Times New Roman"/>
                        </a:rPr>
                        <a:t> &lt; 10</a:t>
                      </a:r>
                      <a:endParaRPr sz="1600">
                        <a:solidFill>
                          <a:schemeClr val="lt1"/>
                        </a:solidFill>
                        <a:latin typeface="Lexend"/>
                        <a:ea typeface="Lexend"/>
                        <a:cs typeface="Lexend"/>
                        <a:sym typeface="Lexend"/>
                      </a:endParaRPr>
                    </a:p>
                  </a:txBody>
                  <a:tcPr marT="0" marB="0" marR="0" marL="0">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rPr lang="en-GB" sz="1600">
                          <a:solidFill>
                            <a:schemeClr val="lt1"/>
                          </a:solidFill>
                          <a:latin typeface="Times New Roman"/>
                          <a:ea typeface="Times New Roman"/>
                          <a:cs typeface="Times New Roman"/>
                          <a:sym typeface="Times New Roman"/>
                        </a:rPr>
                        <a:t>10 ≤ </a:t>
                      </a:r>
                      <a:r>
                        <a:rPr i="1" lang="en-GB" sz="1600">
                          <a:solidFill>
                            <a:schemeClr val="lt1"/>
                          </a:solidFill>
                          <a:latin typeface="Times New Roman"/>
                          <a:ea typeface="Times New Roman"/>
                          <a:cs typeface="Times New Roman"/>
                          <a:sym typeface="Times New Roman"/>
                        </a:rPr>
                        <a:t>d</a:t>
                      </a:r>
                      <a:r>
                        <a:rPr lang="en-GB" sz="1600">
                          <a:solidFill>
                            <a:schemeClr val="lt1"/>
                          </a:solidFill>
                          <a:latin typeface="Times New Roman"/>
                          <a:ea typeface="Times New Roman"/>
                          <a:cs typeface="Times New Roman"/>
                          <a:sym typeface="Times New Roman"/>
                        </a:rPr>
                        <a:t> &lt; 20</a:t>
                      </a:r>
                      <a:endParaRPr sz="1600">
                        <a:solidFill>
                          <a:schemeClr val="lt1"/>
                        </a:solidFill>
                        <a:latin typeface="Lexend"/>
                        <a:ea typeface="Lexend"/>
                        <a:cs typeface="Lexend"/>
                        <a:sym typeface="Lexend"/>
                      </a:endParaRPr>
                    </a:p>
                  </a:txBody>
                  <a:tcPr marT="0" marB="0" marR="0" marL="0">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rPr lang="en-GB" sz="1600">
                          <a:solidFill>
                            <a:schemeClr val="lt1"/>
                          </a:solidFill>
                          <a:latin typeface="Times New Roman"/>
                          <a:ea typeface="Times New Roman"/>
                          <a:cs typeface="Times New Roman"/>
                          <a:sym typeface="Times New Roman"/>
                        </a:rPr>
                        <a:t>20 ≤ </a:t>
                      </a:r>
                      <a:r>
                        <a:rPr i="1" lang="en-GB" sz="1600">
                          <a:solidFill>
                            <a:schemeClr val="lt1"/>
                          </a:solidFill>
                          <a:latin typeface="Times New Roman"/>
                          <a:ea typeface="Times New Roman"/>
                          <a:cs typeface="Times New Roman"/>
                          <a:sym typeface="Times New Roman"/>
                        </a:rPr>
                        <a:t>d</a:t>
                      </a:r>
                      <a:r>
                        <a:rPr lang="en-GB" sz="1600">
                          <a:solidFill>
                            <a:schemeClr val="lt1"/>
                          </a:solidFill>
                          <a:latin typeface="Times New Roman"/>
                          <a:ea typeface="Times New Roman"/>
                          <a:cs typeface="Times New Roman"/>
                          <a:sym typeface="Times New Roman"/>
                        </a:rPr>
                        <a:t> &lt; 30</a:t>
                      </a:r>
                      <a:endParaRPr sz="1600">
                        <a:solidFill>
                          <a:schemeClr val="lt1"/>
                        </a:solidFill>
                        <a:latin typeface="Lexend"/>
                        <a:ea typeface="Lexend"/>
                        <a:cs typeface="Lexend"/>
                        <a:sym typeface="Lexend"/>
                      </a:endParaRPr>
                    </a:p>
                  </a:txBody>
                  <a:tcPr marT="0" marB="0" marR="0" marL="0">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rPr lang="en-GB" sz="1600">
                          <a:solidFill>
                            <a:schemeClr val="lt1"/>
                          </a:solidFill>
                          <a:latin typeface="Times New Roman"/>
                          <a:ea typeface="Times New Roman"/>
                          <a:cs typeface="Times New Roman"/>
                          <a:sym typeface="Times New Roman"/>
                        </a:rPr>
                        <a:t>30 ≤ </a:t>
                      </a:r>
                      <a:r>
                        <a:rPr i="1" lang="en-GB" sz="1600">
                          <a:solidFill>
                            <a:schemeClr val="lt1"/>
                          </a:solidFill>
                          <a:latin typeface="Times New Roman"/>
                          <a:ea typeface="Times New Roman"/>
                          <a:cs typeface="Times New Roman"/>
                          <a:sym typeface="Times New Roman"/>
                        </a:rPr>
                        <a:t>d</a:t>
                      </a:r>
                      <a:r>
                        <a:rPr lang="en-GB" sz="1600">
                          <a:solidFill>
                            <a:schemeClr val="lt1"/>
                          </a:solidFill>
                          <a:latin typeface="Times New Roman"/>
                          <a:ea typeface="Times New Roman"/>
                          <a:cs typeface="Times New Roman"/>
                          <a:sym typeface="Times New Roman"/>
                        </a:rPr>
                        <a:t> &lt; 40</a:t>
                      </a:r>
                      <a:endParaRPr sz="1600">
                        <a:solidFill>
                          <a:schemeClr val="lt1"/>
                        </a:solidFill>
                        <a:latin typeface="Lexend"/>
                        <a:ea typeface="Lexend"/>
                        <a:cs typeface="Lexend"/>
                        <a:sym typeface="Lexend"/>
                      </a:endParaRPr>
                    </a:p>
                  </a:txBody>
                  <a:tcPr marT="0" marB="0" marR="0" marL="0">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rPr lang="en-GB" sz="1600">
                          <a:solidFill>
                            <a:schemeClr val="lt1"/>
                          </a:solidFill>
                          <a:latin typeface="Times New Roman"/>
                          <a:ea typeface="Times New Roman"/>
                          <a:cs typeface="Times New Roman"/>
                          <a:sym typeface="Times New Roman"/>
                        </a:rPr>
                        <a:t>40 ≤ </a:t>
                      </a:r>
                      <a:r>
                        <a:rPr i="1" lang="en-GB" sz="1600">
                          <a:solidFill>
                            <a:schemeClr val="lt1"/>
                          </a:solidFill>
                          <a:latin typeface="Times New Roman"/>
                          <a:ea typeface="Times New Roman"/>
                          <a:cs typeface="Times New Roman"/>
                          <a:sym typeface="Times New Roman"/>
                        </a:rPr>
                        <a:t>d</a:t>
                      </a:r>
                      <a:r>
                        <a:rPr lang="en-GB" sz="1600">
                          <a:solidFill>
                            <a:schemeClr val="lt1"/>
                          </a:solidFill>
                          <a:latin typeface="Times New Roman"/>
                          <a:ea typeface="Times New Roman"/>
                          <a:cs typeface="Times New Roman"/>
                          <a:sym typeface="Times New Roman"/>
                        </a:rPr>
                        <a:t> &lt; 60</a:t>
                      </a:r>
                      <a:endParaRPr sz="1600">
                        <a:solidFill>
                          <a:schemeClr val="lt1"/>
                        </a:solidFill>
                        <a:latin typeface="Lexend"/>
                        <a:ea typeface="Lexend"/>
                        <a:cs typeface="Lexend"/>
                        <a:sym typeface="Lexend"/>
                      </a:endParaRPr>
                    </a:p>
                  </a:txBody>
                  <a:tcPr marT="0" marB="0" marR="0" marL="0">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666666"/>
                    </a:solidFill>
                  </a:tcPr>
                </a:tc>
                <a:tc>
                  <a:txBody>
                    <a:bodyPr/>
                    <a:lstStyle/>
                    <a:p>
                      <a:pPr indent="0" lvl="0" marL="0" rtl="0" algn="ctr">
                        <a:spcBef>
                          <a:spcPts val="0"/>
                        </a:spcBef>
                        <a:spcAft>
                          <a:spcPts val="0"/>
                        </a:spcAft>
                        <a:buNone/>
                      </a:pPr>
                      <a:r>
                        <a:rPr i="1" lang="en-GB" sz="1600">
                          <a:solidFill>
                            <a:schemeClr val="lt1"/>
                          </a:solidFill>
                          <a:latin typeface="Times New Roman"/>
                          <a:ea typeface="Times New Roman"/>
                          <a:cs typeface="Times New Roman"/>
                          <a:sym typeface="Times New Roman"/>
                        </a:rPr>
                        <a:t>d</a:t>
                      </a:r>
                      <a:r>
                        <a:rPr lang="en-GB" sz="1600">
                          <a:solidFill>
                            <a:schemeClr val="lt1"/>
                          </a:solidFill>
                          <a:latin typeface="Times New Roman"/>
                          <a:ea typeface="Times New Roman"/>
                          <a:cs typeface="Times New Roman"/>
                          <a:sym typeface="Times New Roman"/>
                        </a:rPr>
                        <a:t> ≥ 60</a:t>
                      </a:r>
                      <a:endParaRPr sz="1600">
                        <a:solidFill>
                          <a:schemeClr val="lt1"/>
                        </a:solidFill>
                        <a:latin typeface="Lexend"/>
                        <a:ea typeface="Lexend"/>
                        <a:cs typeface="Lexend"/>
                        <a:sym typeface="Lexend"/>
                      </a:endParaRPr>
                    </a:p>
                  </a:txBody>
                  <a:tcPr marT="0" marB="0" marR="0" marL="0">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666666"/>
                    </a:solidFill>
                  </a:tcPr>
                </a:tc>
              </a:tr>
              <a:tr h="190500">
                <a:tc>
                  <a:txBody>
                    <a:bodyPr/>
                    <a:lstStyle/>
                    <a:p>
                      <a:pPr indent="0" lvl="0" marL="0" rtl="0" algn="l">
                        <a:spcBef>
                          <a:spcPts val="0"/>
                        </a:spcBef>
                        <a:spcAft>
                          <a:spcPts val="0"/>
                        </a:spcAft>
                        <a:buNone/>
                      </a:pPr>
                      <a:r>
                        <a:rPr lang="en-GB" sz="1600">
                          <a:latin typeface="Lexend"/>
                          <a:ea typeface="Lexend"/>
                          <a:cs typeface="Lexend"/>
                          <a:sym typeface="Lexend"/>
                        </a:rPr>
                        <a:t>Waqooyi (North)</a:t>
                      </a:r>
                      <a:endParaRPr sz="1600">
                        <a:latin typeface="Lexend"/>
                        <a:ea typeface="Lexend"/>
                        <a:cs typeface="Lexend"/>
                        <a:sym typeface="Lexend"/>
                      </a:endParaRPr>
                    </a:p>
                    <a:p>
                      <a:pPr indent="0" lvl="0" marL="0" rtl="0" algn="l">
                        <a:spcBef>
                          <a:spcPts val="0"/>
                        </a:spcBef>
                        <a:spcAft>
                          <a:spcPts val="0"/>
                        </a:spcAft>
                        <a:buNone/>
                      </a:pPr>
                      <a:r>
                        <a:rPr lang="en-GB" sz="1600">
                          <a:latin typeface="Lexend"/>
                          <a:ea typeface="Lexend"/>
                          <a:cs typeface="Lexend"/>
                          <a:sym typeface="Lexend"/>
                        </a:rPr>
                        <a:t>Bari (East)</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600">
                          <a:latin typeface="Lexend"/>
                          <a:ea typeface="Lexend"/>
                          <a:cs typeface="Lexend"/>
                          <a:sym typeface="Lexend"/>
                        </a:rPr>
                        <a:t>202 172</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600">
                          <a:latin typeface="Lexend"/>
                          <a:ea typeface="Lexend"/>
                          <a:cs typeface="Lexend"/>
                          <a:sym typeface="Lexend"/>
                        </a:rPr>
                        <a:t>235 849</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600">
                          <a:latin typeface="Lexend"/>
                          <a:ea typeface="Lexend"/>
                          <a:cs typeface="Lexend"/>
                          <a:sym typeface="Lexend"/>
                        </a:rPr>
                        <a:t>220 617</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600">
                          <a:latin typeface="Lexend"/>
                          <a:ea typeface="Lexend"/>
                          <a:cs typeface="Lexend"/>
                          <a:sym typeface="Lexend"/>
                        </a:rPr>
                        <a:t>192 451</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600">
                          <a:latin typeface="Lexend"/>
                          <a:ea typeface="Lexend"/>
                          <a:cs typeface="Lexend"/>
                          <a:sym typeface="Lexend"/>
                        </a:rPr>
                        <a:t>55 976</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600">
                          <a:latin typeface="Lexend"/>
                          <a:ea typeface="Lexend"/>
                          <a:cs typeface="Lexend"/>
                          <a:sym typeface="Lexend"/>
                        </a:rPr>
                        <a:t>20 205</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600">
                          <a:latin typeface="Lexend"/>
                          <a:ea typeface="Lexend"/>
                          <a:cs typeface="Lexend"/>
                          <a:sym typeface="Lexend"/>
                        </a:rPr>
                        <a:t>15 795</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600">
                          <a:latin typeface="Lexend"/>
                          <a:ea typeface="Lexend"/>
                          <a:cs typeface="Lexend"/>
                          <a:sym typeface="Lexend"/>
                        </a:rPr>
                        <a:t>33 880</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190500">
                <a:tc>
                  <a:txBody>
                    <a:bodyPr/>
                    <a:lstStyle/>
                    <a:p>
                      <a:pPr indent="0" lvl="0" marL="0" rtl="0" algn="l">
                        <a:spcBef>
                          <a:spcPts val="0"/>
                        </a:spcBef>
                        <a:spcAft>
                          <a:spcPts val="0"/>
                        </a:spcAft>
                        <a:buNone/>
                      </a:pPr>
                      <a:r>
                        <a:rPr lang="en-GB" sz="1600">
                          <a:latin typeface="Lexend"/>
                          <a:ea typeface="Lexend"/>
                          <a:cs typeface="Lexend"/>
                          <a:sym typeface="Lexend"/>
                        </a:rPr>
                        <a:t>Koonfur Bari (South East)</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600">
                          <a:latin typeface="Lexend"/>
                          <a:ea typeface="Lexend"/>
                          <a:cs typeface="Lexend"/>
                          <a:sym typeface="Lexend"/>
                        </a:rPr>
                        <a:t>706 167</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600">
                          <a:latin typeface="Lexend"/>
                          <a:ea typeface="Lexend"/>
                          <a:cs typeface="Lexend"/>
                          <a:sym typeface="Lexend"/>
                        </a:rPr>
                        <a:t>688 146</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600">
                          <a:latin typeface="Lexend"/>
                          <a:ea typeface="Lexend"/>
                          <a:cs typeface="Lexend"/>
                          <a:sym typeface="Lexend"/>
                        </a:rPr>
                        <a:t>604 950</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600">
                          <a:latin typeface="Lexend"/>
                          <a:ea typeface="Lexend"/>
                          <a:cs typeface="Lexend"/>
                          <a:sym typeface="Lexend"/>
                        </a:rPr>
                        <a:t>582 465</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600">
                          <a:latin typeface="Lexend"/>
                          <a:ea typeface="Lexend"/>
                          <a:cs typeface="Lexend"/>
                          <a:sym typeface="Lexend"/>
                        </a:rPr>
                        <a:t>301 705</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600">
                          <a:latin typeface="Lexend"/>
                          <a:ea typeface="Lexend"/>
                          <a:cs typeface="Lexend"/>
                          <a:sym typeface="Lexend"/>
                        </a:rPr>
                        <a:t>156 951</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600">
                          <a:latin typeface="Lexend"/>
                          <a:ea typeface="Lexend"/>
                          <a:cs typeface="Lexend"/>
                          <a:sym typeface="Lexend"/>
                        </a:rPr>
                        <a:t>168 384</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600">
                          <a:latin typeface="Lexend"/>
                          <a:ea typeface="Lexend"/>
                          <a:cs typeface="Lexend"/>
                          <a:sym typeface="Lexend"/>
                        </a:rPr>
                        <a:t>169 351</a:t>
                      </a:r>
                      <a:endParaRPr sz="16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bl>
          </a:graphicData>
        </a:graphic>
      </p:graphicFrame>
      <p:sp>
        <p:nvSpPr>
          <p:cNvPr id="1431" name="Google Shape;1431;p11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Sameynta gabagabo (conclusions) ku saabsan isbeddelka cimilada deegaanka</a:t>
            </a:r>
            <a:endParaRPr/>
          </a:p>
        </p:txBody>
      </p:sp>
      <p:sp>
        <p:nvSpPr>
          <p:cNvPr id="1432" name="Google Shape;1432;p117"/>
          <p:cNvSpPr txBox="1"/>
          <p:nvPr/>
        </p:nvSpPr>
        <p:spPr>
          <a:xfrm>
            <a:off x="324049" y="4166100"/>
            <a:ext cx="33318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Waqooyi-Bari: 12.9% (1 d.p.)</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Koonfur-Bari: 23.6% (1 d.p.)</a:t>
            </a:r>
            <a:r>
              <a:rPr lang="en-GB" sz="1100">
                <a:solidFill>
                  <a:schemeClr val="dk1"/>
                </a:solidFill>
                <a:latin typeface="Kalam"/>
                <a:ea typeface="Kalam"/>
                <a:cs typeface="Kalam"/>
                <a:sym typeface="Kalam"/>
              </a:rPr>
              <a:t/>
            </a:r>
            <a:endParaRPr sz="2000">
              <a:latin typeface="Kalam"/>
              <a:ea typeface="Kalam"/>
              <a:cs typeface="Kalam"/>
              <a:sym typeface="Kalam"/>
            </a:endParaRPr>
          </a:p>
        </p:txBody>
      </p:sp>
      <p:sp>
        <p:nvSpPr>
          <p:cNvPr id="1433" name="Google Shape;1433;p117"/>
          <p:cNvSpPr txBox="1"/>
          <p:nvPr/>
        </p:nvSpPr>
        <p:spPr>
          <a:xfrm>
            <a:off x="4320000" y="4166100"/>
            <a:ext cx="41346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Boqolkiiba dadka Koonfur-Bari ee u safra 20 km ama ka badan ayaa ka badan.</a:t>
            </a:r>
            <a:endParaRPr sz="2000">
              <a:latin typeface="Kalam"/>
              <a:ea typeface="Kalam"/>
              <a:cs typeface="Kalam"/>
              <a:sym typeface="Kalam"/>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7" name="Shape 1437"/>
        <p:cNvGrpSpPr/>
        <p:nvPr/>
      </p:nvGrpSpPr>
      <p:grpSpPr>
        <a:xfrm>
          <a:off x="0" y="0"/>
          <a:ext cx="0" cy="0"/>
          <a:chOff x="0" y="0"/>
          <a:chExt cx="0" cy="0"/>
        </a:xfrm>
      </p:grpSpPr>
      <p:sp>
        <p:nvSpPr>
          <p:cNvPr id="1438" name="Google Shape;1438;p118"/>
          <p:cNvSpPr txBox="1"/>
          <p:nvPr/>
        </p:nvSpPr>
        <p:spPr>
          <a:xfrm>
            <a:off x="324050" y="2427168"/>
            <a:ext cx="8496000" cy="463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2) Isbeddellada muddada-dheer ee Manston iyo Durham waa isku mid. Labada goobood waxay muujinayaan kororka heerkulka celceliska sannadlaha ah ee waqtiga.</a:t>
            </a:r>
            <a:endParaRPr sz="1600">
              <a:latin typeface="Lexend"/>
              <a:ea typeface="Lexend"/>
              <a:cs typeface="Lexend"/>
              <a:sym typeface="Lexend"/>
            </a:endParaRPr>
          </a:p>
          <a:p>
            <a:pPr indent="0" lvl="0" marL="0" rtl="0" algn="l">
              <a:spcBef>
                <a:spcPts val="1000"/>
              </a:spcBef>
              <a:spcAft>
                <a:spcPts val="1000"/>
              </a:spcAft>
              <a:buNone/>
            </a:pPr>
            <a:r>
              <a:rPr lang="en-GB" sz="1400">
                <a:latin typeface="Lexend"/>
                <a:ea typeface="Lexend"/>
                <a:cs typeface="Lexend"/>
                <a:sym typeface="Lexend"/>
              </a:rPr>
              <a:t>Goorma ayuu heerkulka celceliska sannadlaha ah u kordhaya si dhakhso leh? Sharax sida aad u ogaatay.</a:t>
            </a:r>
            <a:endParaRPr sz="1600">
              <a:latin typeface="Lexend"/>
              <a:ea typeface="Lexend"/>
              <a:cs typeface="Lexend"/>
              <a:sym typeface="Lexend"/>
            </a:endParaRPr>
          </a:p>
        </p:txBody>
      </p:sp>
      <p:sp>
        <p:nvSpPr>
          <p:cNvPr id="1439" name="Google Shape;1439;p11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Sameynta gabagabo (conclusions) ku saabsan isbeddelka cimilada deegaanka</a:t>
            </a:r>
            <a:endParaRPr/>
          </a:p>
        </p:txBody>
      </p:sp>
      <p:sp>
        <p:nvSpPr>
          <p:cNvPr id="1440" name="Google Shape;1440;p118"/>
          <p:cNvSpPr txBox="1"/>
          <p:nvPr/>
        </p:nvSpPr>
        <p:spPr>
          <a:xfrm>
            <a:off x="4034091" y="708757"/>
            <a:ext cx="2588100" cy="9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Jaantuskani wuxuu muujinayaa xogta Met Office ee celceliska heerkulka sanadlaha ah ee laba goobood oo UK ah: Manston (1961 – 2022) iyo Durham (1941 – 2022).</a:t>
            </a:r>
            <a:endParaRPr sz="1200">
              <a:latin typeface="Lexend"/>
              <a:ea typeface="Lexend"/>
              <a:cs typeface="Lexend"/>
              <a:sym typeface="Lexend"/>
            </a:endParaRPr>
          </a:p>
        </p:txBody>
      </p:sp>
      <p:pic>
        <p:nvPicPr>
          <p:cNvPr id="1441" name="Google Shape;1441;p118"/>
          <p:cNvPicPr preferRelativeResize="0"/>
          <p:nvPr/>
        </p:nvPicPr>
        <p:blipFill rotWithShape="1">
          <a:blip r:embed="rId3">
            <a:alphaModFix/>
          </a:blip>
          <a:srcRect b="0" l="0" r="1835" t="0"/>
          <a:stretch/>
        </p:blipFill>
        <p:spPr>
          <a:xfrm>
            <a:off x="323996" y="708294"/>
            <a:ext cx="3652958" cy="1497371"/>
          </a:xfrm>
          <a:prstGeom prst="rect">
            <a:avLst/>
          </a:prstGeom>
          <a:noFill/>
          <a:ln cap="flat" cmpd="sng" w="19050">
            <a:solidFill>
              <a:schemeClr val="dk1"/>
            </a:solidFill>
            <a:prstDash val="solid"/>
            <a:round/>
            <a:headEnd len="sm" w="sm" type="none"/>
            <a:tailEnd len="sm" w="sm" type="none"/>
          </a:ln>
        </p:spPr>
      </p:pic>
      <p:grpSp>
        <p:nvGrpSpPr>
          <p:cNvPr id="1442" name="Google Shape;1442;p118"/>
          <p:cNvGrpSpPr/>
          <p:nvPr/>
        </p:nvGrpSpPr>
        <p:grpSpPr>
          <a:xfrm>
            <a:off x="4034100" y="1693650"/>
            <a:ext cx="3963657" cy="554196"/>
            <a:chOff x="5413499" y="2887218"/>
            <a:chExt cx="5346900" cy="747600"/>
          </a:xfrm>
        </p:grpSpPr>
        <p:sp>
          <p:nvSpPr>
            <p:cNvPr id="1443" name="Google Shape;1443;p118"/>
            <p:cNvSpPr txBox="1"/>
            <p:nvPr/>
          </p:nvSpPr>
          <p:spPr>
            <a:xfrm>
              <a:off x="5413499" y="2887218"/>
              <a:ext cx="5346900" cy="747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200">
                  <a:latin typeface="Lexend"/>
                  <a:ea typeface="Lexend"/>
                  <a:cs typeface="Lexend"/>
                  <a:sym typeface="Lexend"/>
                </a:rPr>
                <a:t>Furaha (Key)</a:t>
              </a:r>
              <a:endParaRPr sz="1200">
                <a:latin typeface="Lexend"/>
                <a:ea typeface="Lexend"/>
                <a:cs typeface="Lexend"/>
                <a:sym typeface="Lexend"/>
              </a:endParaRPr>
            </a:p>
            <a:p>
              <a:pPr indent="0" lvl="0" marL="0" rtl="0" algn="l">
                <a:spcBef>
                  <a:spcPts val="0"/>
                </a:spcBef>
                <a:spcAft>
                  <a:spcPts val="0"/>
                </a:spcAft>
                <a:buNone/>
              </a:pPr>
              <a:r>
                <a:rPr lang="en-GB" sz="1200">
                  <a:latin typeface="Lexend"/>
                  <a:ea typeface="Lexend"/>
                  <a:cs typeface="Lexend"/>
                  <a:sym typeface="Lexend"/>
                </a:rPr>
                <a:t>Manston (Koonfur-Bari England)</a:t>
              </a:r>
              <a:endParaRPr sz="1200">
                <a:latin typeface="Lexend"/>
                <a:ea typeface="Lexend"/>
                <a:cs typeface="Lexend"/>
                <a:sym typeface="Lexend"/>
              </a:endParaRPr>
            </a:p>
            <a:p>
              <a:pPr indent="0" lvl="0" marL="0" rtl="0" algn="l">
                <a:spcBef>
                  <a:spcPts val="0"/>
                </a:spcBef>
                <a:spcAft>
                  <a:spcPts val="0"/>
                </a:spcAft>
                <a:buNone/>
              </a:pPr>
              <a:r>
                <a:rPr lang="en-GB" sz="1200">
                  <a:solidFill>
                    <a:schemeClr val="dk1"/>
                  </a:solidFill>
                  <a:latin typeface="Lexend"/>
                  <a:ea typeface="Lexend"/>
                  <a:cs typeface="Lexend"/>
                  <a:sym typeface="Lexend"/>
                </a:rPr>
                <a:t>Durham (Waqooyi-Bari England)</a:t>
              </a:r>
              <a:endParaRPr sz="1200">
                <a:latin typeface="Lexend"/>
                <a:ea typeface="Lexend"/>
                <a:cs typeface="Lexend"/>
                <a:sym typeface="Lexend"/>
              </a:endParaRPr>
            </a:p>
          </p:txBody>
        </p:sp>
        <p:sp>
          <p:nvSpPr>
            <p:cNvPr id="1444" name="Google Shape;1444;p118"/>
            <p:cNvSpPr/>
            <p:nvPr/>
          </p:nvSpPr>
          <p:spPr>
            <a:xfrm>
              <a:off x="5517175" y="3173038"/>
              <a:ext cx="189000" cy="189000"/>
            </a:xfrm>
            <a:prstGeom prst="mathMultiply">
              <a:avLst>
                <a:gd fmla="val 15141" name="adj1"/>
              </a:avLst>
            </a:prstGeom>
            <a:solidFill>
              <a:srgbClr val="80808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latin typeface="Lexend"/>
                <a:ea typeface="Lexend"/>
                <a:cs typeface="Lexend"/>
                <a:sym typeface="Lexend"/>
              </a:endParaRPr>
            </a:p>
          </p:txBody>
        </p:sp>
        <p:sp>
          <p:nvSpPr>
            <p:cNvPr id="1445" name="Google Shape;1445;p118"/>
            <p:cNvSpPr/>
            <p:nvPr/>
          </p:nvSpPr>
          <p:spPr>
            <a:xfrm>
              <a:off x="5538775" y="3431075"/>
              <a:ext cx="145800" cy="145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latin typeface="Lexend"/>
                <a:ea typeface="Lexend"/>
                <a:cs typeface="Lexend"/>
                <a:sym typeface="Lexend"/>
              </a:endParaRPr>
            </a:p>
          </p:txBody>
        </p:sp>
      </p:grpSp>
      <p:sp>
        <p:nvSpPr>
          <p:cNvPr id="1446" name="Google Shape;1446;p118"/>
          <p:cNvSpPr txBox="1"/>
          <p:nvPr/>
        </p:nvSpPr>
        <p:spPr>
          <a:xfrm>
            <a:off x="884250" y="3621800"/>
            <a:ext cx="79359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Celceliska heerkulka sanadlaha ah ee Manston wuxuu kordhayaa heer ka dhaqso badan kan Durham, sababtoo ah khadka isbeddelka muddada-dheer ee Manston wuxuu leeyahay jiiro (gradient) ka dheer.</a:t>
            </a:r>
            <a:endParaRPr sz="2000">
              <a:latin typeface="Kalam"/>
              <a:ea typeface="Kalam"/>
              <a:cs typeface="Kalam"/>
              <a:sym typeface="Kalam"/>
            </a:endParaRPr>
          </a:p>
        </p:txBody>
      </p:sp>
      <p:grpSp>
        <p:nvGrpSpPr>
          <p:cNvPr id="1447" name="Google Shape;1447;p118"/>
          <p:cNvGrpSpPr/>
          <p:nvPr/>
        </p:nvGrpSpPr>
        <p:grpSpPr>
          <a:xfrm>
            <a:off x="644155" y="1865282"/>
            <a:ext cx="81467" cy="64144"/>
            <a:chOff x="776825" y="2447425"/>
            <a:chExt cx="58500" cy="78225"/>
          </a:xfrm>
        </p:grpSpPr>
        <p:cxnSp>
          <p:nvCxnSpPr>
            <p:cNvPr id="1448" name="Google Shape;1448;p118"/>
            <p:cNvCxnSpPr/>
            <p:nvPr/>
          </p:nvCxnSpPr>
          <p:spPr>
            <a:xfrm flipH="1">
              <a:off x="776825" y="2447425"/>
              <a:ext cx="58500" cy="43500"/>
            </a:xfrm>
            <a:prstGeom prst="straightConnector1">
              <a:avLst/>
            </a:prstGeom>
            <a:noFill/>
            <a:ln cap="flat" cmpd="sng" w="9525">
              <a:solidFill>
                <a:srgbClr val="000000"/>
              </a:solidFill>
              <a:prstDash val="solid"/>
              <a:round/>
              <a:headEnd len="med" w="med" type="none"/>
              <a:tailEnd len="med" w="med" type="none"/>
            </a:ln>
          </p:spPr>
        </p:cxnSp>
        <p:cxnSp>
          <p:nvCxnSpPr>
            <p:cNvPr id="1449" name="Google Shape;1449;p118"/>
            <p:cNvCxnSpPr/>
            <p:nvPr/>
          </p:nvCxnSpPr>
          <p:spPr>
            <a:xfrm flipH="1">
              <a:off x="776825" y="2482150"/>
              <a:ext cx="58500" cy="43500"/>
            </a:xfrm>
            <a:prstGeom prst="straightConnector1">
              <a:avLst/>
            </a:prstGeom>
            <a:noFill/>
            <a:ln cap="flat" cmpd="sng" w="9525">
              <a:solidFill>
                <a:srgbClr val="000000"/>
              </a:solidFill>
              <a:prstDash val="solid"/>
              <a:round/>
              <a:headEnd len="med" w="med" type="none"/>
              <a:tailEnd len="med" w="med" type="none"/>
            </a:ln>
          </p:spPr>
        </p:cxnSp>
      </p:gr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3" name="Shape 1453"/>
        <p:cNvGrpSpPr/>
        <p:nvPr/>
      </p:nvGrpSpPr>
      <p:grpSpPr>
        <a:xfrm>
          <a:off x="0" y="0"/>
          <a:ext cx="0" cy="0"/>
          <a:chOff x="0" y="0"/>
          <a:chExt cx="0" cy="0"/>
        </a:xfrm>
      </p:grpSpPr>
      <p:sp>
        <p:nvSpPr>
          <p:cNvPr id="1454" name="Google Shape;1454;p119"/>
          <p:cNvSpPr txBox="1"/>
          <p:nvPr/>
        </p:nvSpPr>
        <p:spPr>
          <a:xfrm>
            <a:off x="324050" y="2427168"/>
            <a:ext cx="8496000" cy="463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2) Isbeddellada muddada-dheer ee Manston iyo Durham labaduba waa isku mid. Labada goobood waxay muujinayaan kororka celceliska heerkulka sanadlaha ah waqti ka dib.</a:t>
            </a:r>
            <a:endParaRPr sz="1600">
              <a:latin typeface="Lexend"/>
              <a:ea typeface="Lexend"/>
              <a:cs typeface="Lexend"/>
              <a:sym typeface="Lexend"/>
            </a:endParaRPr>
          </a:p>
          <a:p>
            <a:pPr indent="0" lvl="0" marL="0" rtl="0" algn="l">
              <a:spcBef>
                <a:spcPts val="1000"/>
              </a:spcBef>
              <a:spcAft>
                <a:spcPts val="1000"/>
              </a:spcAft>
              <a:buNone/>
            </a:pPr>
            <a:r>
              <a:rPr lang="en-GB" sz="1400">
                <a:latin typeface="Lexend"/>
                <a:ea typeface="Lexend"/>
                <a:cs typeface="Lexend"/>
                <a:sym typeface="Lexend"/>
              </a:rPr>
              <a:t>Goobta heerkulkeeda celcelis ahi uu kordho heerka ugu dhaqsaha badan? Sharax sida aad u ogaatay.</a:t>
            </a:r>
            <a:endParaRPr sz="1600">
              <a:latin typeface="Lexend"/>
              <a:ea typeface="Lexend"/>
              <a:cs typeface="Lexend"/>
              <a:sym typeface="Lexend"/>
            </a:endParaRPr>
          </a:p>
        </p:txBody>
      </p:sp>
      <p:sp>
        <p:nvSpPr>
          <p:cNvPr id="1455" name="Google Shape;1455;p11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Samaynta gunaanad ku saabsan isbeddelka cimilada maxalliga ah (local climate change)</a:t>
            </a:r>
            <a:endParaRPr/>
          </a:p>
        </p:txBody>
      </p:sp>
      <p:sp>
        <p:nvSpPr>
          <p:cNvPr id="1456" name="Google Shape;1456;p119"/>
          <p:cNvSpPr txBox="1"/>
          <p:nvPr/>
        </p:nvSpPr>
        <p:spPr>
          <a:xfrm>
            <a:off x="4034091" y="708757"/>
            <a:ext cx="2588100" cy="9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Jaantuskani wuxuu muujinayaa xogta Met Office ee celceliska heerkulka sanadlaha ah ee laba goobood oo UK ah: Manston (1961 – 2022) iyo Durham (1941 – 2022).</a:t>
            </a:r>
            <a:endParaRPr sz="1200">
              <a:latin typeface="Lexend"/>
              <a:ea typeface="Lexend"/>
              <a:cs typeface="Lexend"/>
              <a:sym typeface="Lexend"/>
            </a:endParaRPr>
          </a:p>
        </p:txBody>
      </p:sp>
      <p:pic>
        <p:nvPicPr>
          <p:cNvPr id="1457" name="Google Shape;1457;p119"/>
          <p:cNvPicPr preferRelativeResize="0"/>
          <p:nvPr/>
        </p:nvPicPr>
        <p:blipFill rotWithShape="1">
          <a:blip r:embed="rId3">
            <a:alphaModFix/>
          </a:blip>
          <a:srcRect b="0" l="0" r="1835" t="0"/>
          <a:stretch/>
        </p:blipFill>
        <p:spPr>
          <a:xfrm>
            <a:off x="323996" y="708294"/>
            <a:ext cx="3652958" cy="1497371"/>
          </a:xfrm>
          <a:prstGeom prst="rect">
            <a:avLst/>
          </a:prstGeom>
          <a:noFill/>
          <a:ln cap="flat" cmpd="sng" w="19050">
            <a:solidFill>
              <a:schemeClr val="dk1"/>
            </a:solidFill>
            <a:prstDash val="solid"/>
            <a:round/>
            <a:headEnd len="sm" w="sm" type="none"/>
            <a:tailEnd len="sm" w="sm" type="none"/>
          </a:ln>
        </p:spPr>
      </p:pic>
      <p:sp>
        <p:nvSpPr>
          <p:cNvPr id="1458" name="Google Shape;1458;p119"/>
          <p:cNvSpPr txBox="1"/>
          <p:nvPr/>
        </p:nvSpPr>
        <p:spPr>
          <a:xfrm>
            <a:off x="884250" y="3621800"/>
            <a:ext cx="7935900" cy="9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Fiiro gaar ah: Heerkulka kordhaya heer dhaqso wuxuu ugu wacan yahay jiirada (steepness) khadka isbeddelka ee Manston, ma aha sababtoo ah khadka laftiisu wuu ka sarreeyaa kan Durham.</a:t>
            </a:r>
            <a:r>
              <a:rPr lang="en-GB" sz="1100">
                <a:solidFill>
                  <a:schemeClr val="accent5"/>
                </a:solidFill>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grpSp>
        <p:nvGrpSpPr>
          <p:cNvPr id="1459" name="Google Shape;1459;p119"/>
          <p:cNvGrpSpPr/>
          <p:nvPr/>
        </p:nvGrpSpPr>
        <p:grpSpPr>
          <a:xfrm>
            <a:off x="4034103" y="1693650"/>
            <a:ext cx="3475733" cy="554196"/>
            <a:chOff x="5413504" y="2887218"/>
            <a:chExt cx="4688700" cy="747600"/>
          </a:xfrm>
        </p:grpSpPr>
        <p:sp>
          <p:nvSpPr>
            <p:cNvPr id="1460" name="Google Shape;1460;p119"/>
            <p:cNvSpPr txBox="1"/>
            <p:nvPr/>
          </p:nvSpPr>
          <p:spPr>
            <a:xfrm>
              <a:off x="5413504" y="2887218"/>
              <a:ext cx="4688700" cy="747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200">
                  <a:latin typeface="Lexend"/>
                  <a:ea typeface="Lexend"/>
                  <a:cs typeface="Lexend"/>
                  <a:sym typeface="Lexend"/>
                </a:rPr>
                <a:t>Furaha (Key)</a:t>
              </a:r>
              <a:endParaRPr sz="1200">
                <a:latin typeface="Lexend"/>
                <a:ea typeface="Lexend"/>
                <a:cs typeface="Lexend"/>
                <a:sym typeface="Lexend"/>
              </a:endParaRPr>
            </a:p>
            <a:p>
              <a:pPr indent="0" lvl="0" marL="0" rtl="0" algn="l">
                <a:spcBef>
                  <a:spcPts val="0"/>
                </a:spcBef>
                <a:spcAft>
                  <a:spcPts val="0"/>
                </a:spcAft>
                <a:buNone/>
              </a:pPr>
              <a:r>
                <a:rPr lang="en-GB" sz="1200">
                  <a:latin typeface="Lexend"/>
                  <a:ea typeface="Lexend"/>
                  <a:cs typeface="Lexend"/>
                  <a:sym typeface="Lexend"/>
                </a:rPr>
                <a:t>Manston (Koonfur-Bari England)</a:t>
              </a:r>
              <a:endParaRPr sz="1200">
                <a:latin typeface="Lexend"/>
                <a:ea typeface="Lexend"/>
                <a:cs typeface="Lexend"/>
                <a:sym typeface="Lexend"/>
              </a:endParaRPr>
            </a:p>
            <a:p>
              <a:pPr indent="0" lvl="0" marL="0" rtl="0" algn="l">
                <a:spcBef>
                  <a:spcPts val="0"/>
                </a:spcBef>
                <a:spcAft>
                  <a:spcPts val="0"/>
                </a:spcAft>
                <a:buNone/>
              </a:pPr>
              <a:r>
                <a:rPr lang="en-GB" sz="1200">
                  <a:solidFill>
                    <a:schemeClr val="dk1"/>
                  </a:solidFill>
                  <a:latin typeface="Lexend"/>
                  <a:ea typeface="Lexend"/>
                  <a:cs typeface="Lexend"/>
                  <a:sym typeface="Lexend"/>
                </a:rPr>
                <a:t>Durham (Waqooyi-Bari England)</a:t>
              </a:r>
              <a:endParaRPr sz="1200">
                <a:latin typeface="Lexend"/>
                <a:ea typeface="Lexend"/>
                <a:cs typeface="Lexend"/>
                <a:sym typeface="Lexend"/>
              </a:endParaRPr>
            </a:p>
          </p:txBody>
        </p:sp>
        <p:sp>
          <p:nvSpPr>
            <p:cNvPr id="1461" name="Google Shape;1461;p119"/>
            <p:cNvSpPr/>
            <p:nvPr/>
          </p:nvSpPr>
          <p:spPr>
            <a:xfrm>
              <a:off x="5517175" y="3173038"/>
              <a:ext cx="189000" cy="189000"/>
            </a:xfrm>
            <a:prstGeom prst="mathMultiply">
              <a:avLst>
                <a:gd fmla="val 15141" name="adj1"/>
              </a:avLst>
            </a:prstGeom>
            <a:solidFill>
              <a:srgbClr val="80808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latin typeface="Lexend"/>
                <a:ea typeface="Lexend"/>
                <a:cs typeface="Lexend"/>
                <a:sym typeface="Lexend"/>
              </a:endParaRPr>
            </a:p>
          </p:txBody>
        </p:sp>
        <p:sp>
          <p:nvSpPr>
            <p:cNvPr id="1462" name="Google Shape;1462;p119"/>
            <p:cNvSpPr/>
            <p:nvPr/>
          </p:nvSpPr>
          <p:spPr>
            <a:xfrm>
              <a:off x="5538775" y="3431075"/>
              <a:ext cx="145800" cy="145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latin typeface="Lexend"/>
                <a:ea typeface="Lexend"/>
                <a:cs typeface="Lexend"/>
                <a:sym typeface="Lexend"/>
              </a:endParaRPr>
            </a:p>
          </p:txBody>
        </p:sp>
      </p:grpSp>
      <p:grpSp>
        <p:nvGrpSpPr>
          <p:cNvPr id="1463" name="Google Shape;1463;p119"/>
          <p:cNvGrpSpPr/>
          <p:nvPr/>
        </p:nvGrpSpPr>
        <p:grpSpPr>
          <a:xfrm>
            <a:off x="644155" y="1865282"/>
            <a:ext cx="81467" cy="64144"/>
            <a:chOff x="776825" y="2447425"/>
            <a:chExt cx="58500" cy="78225"/>
          </a:xfrm>
        </p:grpSpPr>
        <p:cxnSp>
          <p:nvCxnSpPr>
            <p:cNvPr id="1464" name="Google Shape;1464;p119"/>
            <p:cNvCxnSpPr/>
            <p:nvPr/>
          </p:nvCxnSpPr>
          <p:spPr>
            <a:xfrm flipH="1">
              <a:off x="776825" y="2447425"/>
              <a:ext cx="58500" cy="43500"/>
            </a:xfrm>
            <a:prstGeom prst="straightConnector1">
              <a:avLst/>
            </a:prstGeom>
            <a:noFill/>
            <a:ln cap="flat" cmpd="sng" w="9525">
              <a:solidFill>
                <a:srgbClr val="000000"/>
              </a:solidFill>
              <a:prstDash val="solid"/>
              <a:round/>
              <a:headEnd len="med" w="med" type="none"/>
              <a:tailEnd len="med" w="med" type="none"/>
            </a:ln>
          </p:spPr>
        </p:cxnSp>
        <p:cxnSp>
          <p:nvCxnSpPr>
            <p:cNvPr id="1465" name="Google Shape;1465;p119"/>
            <p:cNvCxnSpPr/>
            <p:nvPr/>
          </p:nvCxnSpPr>
          <p:spPr>
            <a:xfrm flipH="1">
              <a:off x="776825" y="2482150"/>
              <a:ext cx="58500" cy="43500"/>
            </a:xfrm>
            <a:prstGeom prst="straightConnector1">
              <a:avLst/>
            </a:prstGeom>
            <a:noFill/>
            <a:ln cap="flat" cmpd="sng" w="9525">
              <a:solidFill>
                <a:srgbClr val="000000"/>
              </a:solidFill>
              <a:prstDash val="solid"/>
              <a:round/>
              <a:headEnd len="med" w="med" type="none"/>
              <a:tailEnd len="med" w="med" type="none"/>
            </a:ln>
          </p:spPr>
        </p:cxnSp>
      </p:gr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9" name="Shape 1469"/>
        <p:cNvGrpSpPr/>
        <p:nvPr/>
      </p:nvGrpSpPr>
      <p:grpSpPr>
        <a:xfrm>
          <a:off x="0" y="0"/>
          <a:ext cx="0" cy="0"/>
          <a:chOff x="0" y="0"/>
          <a:chExt cx="0" cy="0"/>
        </a:xfrm>
      </p:grpSpPr>
      <p:sp>
        <p:nvSpPr>
          <p:cNvPr id="1470" name="Google Shape;1470;p120"/>
          <p:cNvSpPr txBox="1"/>
          <p:nvPr/>
        </p:nvSpPr>
        <p:spPr>
          <a:xfrm>
            <a:off x="884250" y="3040418"/>
            <a:ext cx="7935900" cy="1231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Xidhiidhku wuxuu noqon karaa in goobaha dadku u safraan masaafo dheer si ay uga shaqeeyaan (iyo bixinta (emission) kaarboon ee sareysa) ay heerkulku u kordho heer ka dhaqso badan goobaha dadka yar ee u safra masaafo dheer si ay u shaqeeyaan.</a:t>
            </a:r>
            <a:r>
              <a:rPr lang="en-GB" sz="1100">
                <a:solidFill>
                  <a:schemeClr val="dk1"/>
                </a:solidFill>
                <a:latin typeface="Kalam"/>
                <a:ea typeface="Kalam"/>
                <a:cs typeface="Kalam"/>
                <a:sym typeface="Kalam"/>
              </a:rPr>
              <a:t/>
            </a:r>
            <a:r>
              <a:rPr lang="en-GB" sz="1100">
                <a:latin typeface="Kalam"/>
                <a:ea typeface="Kalam"/>
                <a:cs typeface="Kalam"/>
                <a:sym typeface="Kalam"/>
              </a:rPr>
              <a:t/>
            </a:r>
            <a:r>
              <a:rPr lang="en-GB" sz="1100">
                <a:solidFill>
                  <a:schemeClr val="dk1"/>
                </a:solidFill>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
        <p:nvSpPr>
          <p:cNvPr id="1471" name="Google Shape;1471;p120"/>
          <p:cNvSpPr txBox="1"/>
          <p:nvPr/>
        </p:nvSpPr>
        <p:spPr>
          <a:xfrm>
            <a:off x="324050" y="2380123"/>
            <a:ext cx="8496000" cy="463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1000"/>
              </a:spcAft>
              <a:buNone/>
            </a:pPr>
            <a:r>
              <a:rPr lang="en-GB" sz="1400">
                <a:solidFill>
                  <a:schemeClr val="dk1"/>
                </a:solidFill>
                <a:latin typeface="Lexend"/>
                <a:ea typeface="Lexend"/>
                <a:cs typeface="Lexend"/>
                <a:sym typeface="Lexend"/>
              </a:rPr>
              <a:t>3a) Isticmaal labada jawaab ee su'aalaha 1c iyo 2, qor xidhiidh suurtagal ah oo u dhexeeya masaafada la safray shaqada iyo celceliska heerkulka sanadlaha ah.</a:t>
            </a:r>
            <a:endParaRPr sz="1600">
              <a:solidFill>
                <a:schemeClr val="dk1"/>
              </a:solidFill>
              <a:latin typeface="Lexend"/>
              <a:ea typeface="Lexend"/>
              <a:cs typeface="Lexend"/>
              <a:sym typeface="Lexend"/>
            </a:endParaRPr>
          </a:p>
        </p:txBody>
      </p:sp>
      <p:sp>
        <p:nvSpPr>
          <p:cNvPr id="1472" name="Google Shape;1472;p12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Samaynta gunaanad ku saabsan isbeddelka cimilada maxalliga ah (local climate change)</a:t>
            </a:r>
            <a:endParaRPr/>
          </a:p>
        </p:txBody>
      </p:sp>
      <p:sp>
        <p:nvSpPr>
          <p:cNvPr id="1473" name="Google Shape;1473;p120"/>
          <p:cNvSpPr txBox="1"/>
          <p:nvPr/>
        </p:nvSpPr>
        <p:spPr>
          <a:xfrm>
            <a:off x="4034091" y="708757"/>
            <a:ext cx="2588100" cy="9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Jaantuskani wuxuu muujinayaa xogta Met Office ee celceliska heerkulka sanadlaha ah ee laba goobood oo UK ah: Manston (1961 – 2022) iyo Durham (1941 – 2022).</a:t>
            </a:r>
            <a:endParaRPr sz="1200">
              <a:latin typeface="Lexend"/>
              <a:ea typeface="Lexend"/>
              <a:cs typeface="Lexend"/>
              <a:sym typeface="Lexend"/>
            </a:endParaRPr>
          </a:p>
        </p:txBody>
      </p:sp>
      <p:pic>
        <p:nvPicPr>
          <p:cNvPr id="1474" name="Google Shape;1474;p120"/>
          <p:cNvPicPr preferRelativeResize="0"/>
          <p:nvPr/>
        </p:nvPicPr>
        <p:blipFill rotWithShape="1">
          <a:blip r:embed="rId3">
            <a:alphaModFix/>
          </a:blip>
          <a:srcRect b="0" l="0" r="1835" t="0"/>
          <a:stretch/>
        </p:blipFill>
        <p:spPr>
          <a:xfrm>
            <a:off x="323996" y="708294"/>
            <a:ext cx="3652958" cy="1497371"/>
          </a:xfrm>
          <a:prstGeom prst="rect">
            <a:avLst/>
          </a:prstGeom>
          <a:noFill/>
          <a:ln cap="flat" cmpd="sng" w="19050">
            <a:solidFill>
              <a:schemeClr val="dk1"/>
            </a:solidFill>
            <a:prstDash val="solid"/>
            <a:round/>
            <a:headEnd len="sm" w="sm" type="none"/>
            <a:tailEnd len="sm" w="sm" type="none"/>
          </a:ln>
        </p:spPr>
      </p:pic>
      <p:grpSp>
        <p:nvGrpSpPr>
          <p:cNvPr id="1475" name="Google Shape;1475;p120"/>
          <p:cNvGrpSpPr/>
          <p:nvPr/>
        </p:nvGrpSpPr>
        <p:grpSpPr>
          <a:xfrm>
            <a:off x="4034103" y="1693650"/>
            <a:ext cx="3373434" cy="554196"/>
            <a:chOff x="5413504" y="2887218"/>
            <a:chExt cx="4550700" cy="747600"/>
          </a:xfrm>
        </p:grpSpPr>
        <p:sp>
          <p:nvSpPr>
            <p:cNvPr id="1476" name="Google Shape;1476;p120"/>
            <p:cNvSpPr txBox="1"/>
            <p:nvPr/>
          </p:nvSpPr>
          <p:spPr>
            <a:xfrm>
              <a:off x="5413504" y="2887218"/>
              <a:ext cx="4550700" cy="747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200">
                  <a:latin typeface="Lexend"/>
                  <a:ea typeface="Lexend"/>
                  <a:cs typeface="Lexend"/>
                  <a:sym typeface="Lexend"/>
                </a:rPr>
                <a:t>Furaha (Key)</a:t>
              </a:r>
              <a:endParaRPr sz="1200">
                <a:latin typeface="Lexend"/>
                <a:ea typeface="Lexend"/>
                <a:cs typeface="Lexend"/>
                <a:sym typeface="Lexend"/>
              </a:endParaRPr>
            </a:p>
            <a:p>
              <a:pPr indent="0" lvl="0" marL="0" rtl="0" algn="l">
                <a:spcBef>
                  <a:spcPts val="0"/>
                </a:spcBef>
                <a:spcAft>
                  <a:spcPts val="0"/>
                </a:spcAft>
                <a:buNone/>
              </a:pPr>
              <a:r>
                <a:rPr lang="en-GB" sz="1200">
                  <a:latin typeface="Lexend"/>
                  <a:ea typeface="Lexend"/>
                  <a:cs typeface="Lexend"/>
                  <a:sym typeface="Lexend"/>
                </a:rPr>
                <a:t>Manston (Koonfur-Bari England)</a:t>
              </a:r>
              <a:endParaRPr sz="1200">
                <a:latin typeface="Lexend"/>
                <a:ea typeface="Lexend"/>
                <a:cs typeface="Lexend"/>
                <a:sym typeface="Lexend"/>
              </a:endParaRPr>
            </a:p>
            <a:p>
              <a:pPr indent="0" lvl="0" marL="0" rtl="0" algn="l">
                <a:spcBef>
                  <a:spcPts val="0"/>
                </a:spcBef>
                <a:spcAft>
                  <a:spcPts val="0"/>
                </a:spcAft>
                <a:buNone/>
              </a:pPr>
              <a:r>
                <a:rPr lang="en-GB" sz="1200">
                  <a:solidFill>
                    <a:schemeClr val="dk1"/>
                  </a:solidFill>
                  <a:latin typeface="Lexend"/>
                  <a:ea typeface="Lexend"/>
                  <a:cs typeface="Lexend"/>
                  <a:sym typeface="Lexend"/>
                </a:rPr>
                <a:t>Durham (Waqooyi-Bari England)</a:t>
              </a:r>
              <a:endParaRPr sz="1200">
                <a:latin typeface="Lexend"/>
                <a:ea typeface="Lexend"/>
                <a:cs typeface="Lexend"/>
                <a:sym typeface="Lexend"/>
              </a:endParaRPr>
            </a:p>
          </p:txBody>
        </p:sp>
        <p:sp>
          <p:nvSpPr>
            <p:cNvPr id="1477" name="Google Shape;1477;p120"/>
            <p:cNvSpPr/>
            <p:nvPr/>
          </p:nvSpPr>
          <p:spPr>
            <a:xfrm>
              <a:off x="5517175" y="3173038"/>
              <a:ext cx="189000" cy="189000"/>
            </a:xfrm>
            <a:prstGeom prst="mathMultiply">
              <a:avLst>
                <a:gd fmla="val 15141" name="adj1"/>
              </a:avLst>
            </a:prstGeom>
            <a:solidFill>
              <a:srgbClr val="80808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latin typeface="Lexend"/>
                <a:ea typeface="Lexend"/>
                <a:cs typeface="Lexend"/>
                <a:sym typeface="Lexend"/>
              </a:endParaRPr>
            </a:p>
          </p:txBody>
        </p:sp>
        <p:sp>
          <p:nvSpPr>
            <p:cNvPr id="1478" name="Google Shape;1478;p120"/>
            <p:cNvSpPr/>
            <p:nvPr/>
          </p:nvSpPr>
          <p:spPr>
            <a:xfrm>
              <a:off x="5538775" y="3431075"/>
              <a:ext cx="145800" cy="145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latin typeface="Lexend"/>
                <a:ea typeface="Lexend"/>
                <a:cs typeface="Lexend"/>
                <a:sym typeface="Lexend"/>
              </a:endParaRPr>
            </a:p>
          </p:txBody>
        </p:sp>
      </p:grpSp>
      <p:grpSp>
        <p:nvGrpSpPr>
          <p:cNvPr id="1479" name="Google Shape;1479;p120"/>
          <p:cNvGrpSpPr/>
          <p:nvPr/>
        </p:nvGrpSpPr>
        <p:grpSpPr>
          <a:xfrm>
            <a:off x="644155" y="1865282"/>
            <a:ext cx="81467" cy="64144"/>
            <a:chOff x="776825" y="2447425"/>
            <a:chExt cx="58500" cy="78225"/>
          </a:xfrm>
        </p:grpSpPr>
        <p:cxnSp>
          <p:nvCxnSpPr>
            <p:cNvPr id="1480" name="Google Shape;1480;p120"/>
            <p:cNvCxnSpPr/>
            <p:nvPr/>
          </p:nvCxnSpPr>
          <p:spPr>
            <a:xfrm flipH="1">
              <a:off x="776825" y="2447425"/>
              <a:ext cx="58500" cy="43500"/>
            </a:xfrm>
            <a:prstGeom prst="straightConnector1">
              <a:avLst/>
            </a:prstGeom>
            <a:noFill/>
            <a:ln cap="flat" cmpd="sng" w="9525">
              <a:solidFill>
                <a:srgbClr val="000000"/>
              </a:solidFill>
              <a:prstDash val="solid"/>
              <a:round/>
              <a:headEnd len="med" w="med" type="none"/>
              <a:tailEnd len="med" w="med" type="none"/>
            </a:ln>
          </p:spPr>
        </p:cxnSp>
        <p:cxnSp>
          <p:nvCxnSpPr>
            <p:cNvPr id="1481" name="Google Shape;1481;p120"/>
            <p:cNvCxnSpPr/>
            <p:nvPr/>
          </p:nvCxnSpPr>
          <p:spPr>
            <a:xfrm flipH="1">
              <a:off x="776825" y="2482150"/>
              <a:ext cx="58500" cy="43500"/>
            </a:xfrm>
            <a:prstGeom prst="straightConnector1">
              <a:avLst/>
            </a:prstGeom>
            <a:noFill/>
            <a:ln cap="flat" cmpd="sng" w="9525">
              <a:solidFill>
                <a:srgbClr val="000000"/>
              </a:solidFill>
              <a:prstDash val="solid"/>
              <a:round/>
              <a:headEnd len="med" w="med" type="none"/>
              <a:tailEnd len="med" w="med" type="none"/>
            </a:ln>
          </p:spPr>
        </p:cxnSp>
      </p:gr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5" name="Shape 1485"/>
        <p:cNvGrpSpPr/>
        <p:nvPr/>
      </p:nvGrpSpPr>
      <p:grpSpPr>
        <a:xfrm>
          <a:off x="0" y="0"/>
          <a:ext cx="0" cy="0"/>
          <a:chOff x="0" y="0"/>
          <a:chExt cx="0" cy="0"/>
        </a:xfrm>
      </p:grpSpPr>
      <p:sp>
        <p:nvSpPr>
          <p:cNvPr id="1486" name="Google Shape;1486;p121"/>
          <p:cNvSpPr txBox="1"/>
          <p:nvPr/>
        </p:nvSpPr>
        <p:spPr>
          <a:xfrm>
            <a:off x="324050" y="2380123"/>
            <a:ext cx="8496000" cy="463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1000"/>
              </a:spcAft>
              <a:buNone/>
            </a:pPr>
            <a:r>
              <a:rPr lang="en-GB" sz="1400">
                <a:solidFill>
                  <a:schemeClr val="dk1"/>
                </a:solidFill>
                <a:latin typeface="Lexend"/>
                <a:ea typeface="Lexend"/>
                <a:cs typeface="Lexend"/>
                <a:sym typeface="Lexend"/>
              </a:rPr>
              <a:t>b) Sharax inta ay xidhiidhkani sax yahay ama qaldan yahay, adoo qiimeynaya ansaxnimada (validity) isbarbardhigga labada xogood.</a:t>
            </a:r>
            <a:endParaRPr sz="1600">
              <a:solidFill>
                <a:schemeClr val="dk1"/>
              </a:solidFill>
              <a:latin typeface="Lexend"/>
              <a:ea typeface="Lexend"/>
              <a:cs typeface="Lexend"/>
              <a:sym typeface="Lexend"/>
            </a:endParaRPr>
          </a:p>
        </p:txBody>
      </p:sp>
      <p:sp>
        <p:nvSpPr>
          <p:cNvPr id="1487" name="Google Shape;1487;p12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Samaynta gunaanad ku saabsan isbeddelka cimilada maxalliga ah (local climate change)</a:t>
            </a:r>
            <a:endParaRPr/>
          </a:p>
        </p:txBody>
      </p:sp>
      <p:sp>
        <p:nvSpPr>
          <p:cNvPr id="1488" name="Google Shape;1488;p121"/>
          <p:cNvSpPr txBox="1"/>
          <p:nvPr/>
        </p:nvSpPr>
        <p:spPr>
          <a:xfrm>
            <a:off x="4034091" y="708757"/>
            <a:ext cx="2588100" cy="9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Jaantuskani wuxuu muujinayaa xogta Met Office ee heerkulka celceliska sanadlaha ah ee laba goobood oo UK ah: Manston (1961 – 2022) iyo Durham (1941 – 2022).</a:t>
            </a:r>
            <a:endParaRPr sz="1200">
              <a:latin typeface="Lexend"/>
              <a:ea typeface="Lexend"/>
              <a:cs typeface="Lexend"/>
              <a:sym typeface="Lexend"/>
            </a:endParaRPr>
          </a:p>
        </p:txBody>
      </p:sp>
      <p:pic>
        <p:nvPicPr>
          <p:cNvPr id="1489" name="Google Shape;1489;p121"/>
          <p:cNvPicPr preferRelativeResize="0"/>
          <p:nvPr/>
        </p:nvPicPr>
        <p:blipFill rotWithShape="1">
          <a:blip r:embed="rId3">
            <a:alphaModFix/>
          </a:blip>
          <a:srcRect b="0" l="0" r="1835" t="0"/>
          <a:stretch/>
        </p:blipFill>
        <p:spPr>
          <a:xfrm>
            <a:off x="323996" y="708294"/>
            <a:ext cx="3652958" cy="1497371"/>
          </a:xfrm>
          <a:prstGeom prst="rect">
            <a:avLst/>
          </a:prstGeom>
          <a:noFill/>
          <a:ln cap="flat" cmpd="sng" w="19050">
            <a:solidFill>
              <a:schemeClr val="dk1"/>
            </a:solidFill>
            <a:prstDash val="solid"/>
            <a:round/>
            <a:headEnd len="sm" w="sm" type="none"/>
            <a:tailEnd len="sm" w="sm" type="none"/>
          </a:ln>
        </p:spPr>
      </p:pic>
      <p:grpSp>
        <p:nvGrpSpPr>
          <p:cNvPr id="1490" name="Google Shape;1490;p121"/>
          <p:cNvGrpSpPr/>
          <p:nvPr/>
        </p:nvGrpSpPr>
        <p:grpSpPr>
          <a:xfrm>
            <a:off x="4034103" y="1693650"/>
            <a:ext cx="3554015" cy="554196"/>
            <a:chOff x="5413505" y="2887218"/>
            <a:chExt cx="4794300" cy="747600"/>
          </a:xfrm>
        </p:grpSpPr>
        <p:sp>
          <p:nvSpPr>
            <p:cNvPr id="1491" name="Google Shape;1491;p121"/>
            <p:cNvSpPr txBox="1"/>
            <p:nvPr/>
          </p:nvSpPr>
          <p:spPr>
            <a:xfrm>
              <a:off x="5413505" y="2887218"/>
              <a:ext cx="4794300" cy="747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200">
                  <a:latin typeface="Lexend"/>
                  <a:ea typeface="Lexend"/>
                  <a:cs typeface="Lexend"/>
                  <a:sym typeface="Lexend"/>
                </a:rPr>
                <a:t>Fure</a:t>
              </a:r>
              <a:endParaRPr sz="1200">
                <a:latin typeface="Lexend"/>
                <a:ea typeface="Lexend"/>
                <a:cs typeface="Lexend"/>
                <a:sym typeface="Lexend"/>
              </a:endParaRPr>
            </a:p>
            <a:p>
              <a:pPr indent="0" lvl="0" marL="0" rtl="0" algn="l">
                <a:spcBef>
                  <a:spcPts val="0"/>
                </a:spcBef>
                <a:spcAft>
                  <a:spcPts val="0"/>
                </a:spcAft>
                <a:buNone/>
              </a:pPr>
              <a:r>
                <a:rPr lang="en-GB" sz="1200">
                  <a:latin typeface="Lexend"/>
                  <a:ea typeface="Lexend"/>
                  <a:cs typeface="Lexend"/>
                  <a:sym typeface="Lexend"/>
                </a:rPr>
                <a:t>Manston (Koonfur-Bari England)</a:t>
              </a:r>
              <a:endParaRPr sz="1200">
                <a:latin typeface="Lexend"/>
                <a:ea typeface="Lexend"/>
                <a:cs typeface="Lexend"/>
                <a:sym typeface="Lexend"/>
              </a:endParaRPr>
            </a:p>
            <a:p>
              <a:pPr indent="0" lvl="0" marL="0" rtl="0" algn="l">
                <a:spcBef>
                  <a:spcPts val="0"/>
                </a:spcBef>
                <a:spcAft>
                  <a:spcPts val="0"/>
                </a:spcAft>
                <a:buNone/>
              </a:pPr>
              <a:r>
                <a:rPr lang="en-GB" sz="1200">
                  <a:solidFill>
                    <a:schemeClr val="dk1"/>
                  </a:solidFill>
                  <a:latin typeface="Lexend"/>
                  <a:ea typeface="Lexend"/>
                  <a:cs typeface="Lexend"/>
                  <a:sym typeface="Lexend"/>
                </a:rPr>
                <a:t>Durham (Waqooyi-Bari England)</a:t>
              </a:r>
              <a:endParaRPr sz="1200">
                <a:latin typeface="Lexend"/>
                <a:ea typeface="Lexend"/>
                <a:cs typeface="Lexend"/>
                <a:sym typeface="Lexend"/>
              </a:endParaRPr>
            </a:p>
          </p:txBody>
        </p:sp>
        <p:sp>
          <p:nvSpPr>
            <p:cNvPr id="1492" name="Google Shape;1492;p121"/>
            <p:cNvSpPr/>
            <p:nvPr/>
          </p:nvSpPr>
          <p:spPr>
            <a:xfrm>
              <a:off x="5517175" y="3173038"/>
              <a:ext cx="189000" cy="189000"/>
            </a:xfrm>
            <a:prstGeom prst="mathMultiply">
              <a:avLst>
                <a:gd fmla="val 15141" name="adj1"/>
              </a:avLst>
            </a:prstGeom>
            <a:solidFill>
              <a:srgbClr val="80808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latin typeface="Lexend"/>
                <a:ea typeface="Lexend"/>
                <a:cs typeface="Lexend"/>
                <a:sym typeface="Lexend"/>
              </a:endParaRPr>
            </a:p>
          </p:txBody>
        </p:sp>
        <p:sp>
          <p:nvSpPr>
            <p:cNvPr id="1493" name="Google Shape;1493;p121"/>
            <p:cNvSpPr/>
            <p:nvPr/>
          </p:nvSpPr>
          <p:spPr>
            <a:xfrm>
              <a:off x="5538775" y="3431075"/>
              <a:ext cx="145800" cy="145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latin typeface="Lexend"/>
                <a:ea typeface="Lexend"/>
                <a:cs typeface="Lexend"/>
                <a:sym typeface="Lexend"/>
              </a:endParaRPr>
            </a:p>
          </p:txBody>
        </p:sp>
      </p:grpSp>
      <p:sp>
        <p:nvSpPr>
          <p:cNvPr id="1494" name="Google Shape;1494;p121"/>
          <p:cNvSpPr txBox="1"/>
          <p:nvPr/>
        </p:nvSpPr>
        <p:spPr>
          <a:xfrm>
            <a:off x="884250" y="2896500"/>
            <a:ext cx="7677000" cy="1924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In kastoo jaantuska (su'aasha 2) iyo shaxda (su'aasha 1) ay muujinayaan xogta Koonfur-Bari iyo Waqooyi-Bari England, jaantusku wuxuu muujinayaa oo kaliya hal qayb oo kasta oo gobolka ah.</a:t>
            </a:r>
            <a:endParaRPr sz="2000">
              <a:latin typeface="Kalam"/>
              <a:ea typeface="Kalam"/>
              <a:cs typeface="Kalam"/>
              <a:sym typeface="Kalam"/>
            </a:endParaRPr>
          </a:p>
          <a:p>
            <a:pPr indent="0" lvl="0" marL="0" rtl="0" algn="l">
              <a:spcBef>
                <a:spcPts val="600"/>
              </a:spcBef>
              <a:spcAft>
                <a:spcPts val="600"/>
              </a:spcAft>
              <a:buNone/>
            </a:pPr>
            <a:r>
              <a:rPr lang="en-GB" sz="1100">
                <a:latin typeface="Kalam"/>
                <a:ea typeface="Kalam"/>
                <a:cs typeface="Kalam"/>
                <a:sym typeface="Kalam"/>
              </a:rPr>
              <a:t>Sidaa darteed, waxaa laga yaabaa inaysan ansax ahayn in la guudgeliyo gabagabada aan ka qaadano heerka kororka heerkulka ee Manston iyo Durham inta ka hartay gobolka.</a:t>
            </a:r>
            <a:endParaRPr sz="2000">
              <a:latin typeface="Kalam"/>
              <a:ea typeface="Kalam"/>
              <a:cs typeface="Kalam"/>
              <a:sym typeface="Kalam"/>
            </a:endParaRPr>
          </a:p>
        </p:txBody>
      </p:sp>
      <p:grpSp>
        <p:nvGrpSpPr>
          <p:cNvPr id="1495" name="Google Shape;1495;p121"/>
          <p:cNvGrpSpPr/>
          <p:nvPr/>
        </p:nvGrpSpPr>
        <p:grpSpPr>
          <a:xfrm>
            <a:off x="644155" y="1865282"/>
            <a:ext cx="81467" cy="64144"/>
            <a:chOff x="776825" y="2447425"/>
            <a:chExt cx="58500" cy="78225"/>
          </a:xfrm>
        </p:grpSpPr>
        <p:cxnSp>
          <p:nvCxnSpPr>
            <p:cNvPr id="1496" name="Google Shape;1496;p121"/>
            <p:cNvCxnSpPr/>
            <p:nvPr/>
          </p:nvCxnSpPr>
          <p:spPr>
            <a:xfrm flipH="1">
              <a:off x="776825" y="2447425"/>
              <a:ext cx="58500" cy="43500"/>
            </a:xfrm>
            <a:prstGeom prst="straightConnector1">
              <a:avLst/>
            </a:prstGeom>
            <a:noFill/>
            <a:ln cap="flat" cmpd="sng" w="9525">
              <a:solidFill>
                <a:srgbClr val="000000"/>
              </a:solidFill>
              <a:prstDash val="solid"/>
              <a:round/>
              <a:headEnd len="med" w="med" type="none"/>
              <a:tailEnd len="med" w="med" type="none"/>
            </a:ln>
          </p:spPr>
        </p:cxnSp>
        <p:cxnSp>
          <p:nvCxnSpPr>
            <p:cNvPr id="1497" name="Google Shape;1497;p121"/>
            <p:cNvCxnSpPr/>
            <p:nvPr/>
          </p:nvCxnSpPr>
          <p:spPr>
            <a:xfrm flipH="1">
              <a:off x="776825" y="2482150"/>
              <a:ext cx="58500" cy="43500"/>
            </a:xfrm>
            <a:prstGeom prst="straightConnector1">
              <a:avLst/>
            </a:prstGeom>
            <a:noFill/>
            <a:ln cap="flat" cmpd="sng" w="9525">
              <a:solidFill>
                <a:srgbClr val="000000"/>
              </a:solidFill>
              <a:prstDash val="solid"/>
              <a:round/>
              <a:headEnd len="med" w="med" type="none"/>
              <a:tailEnd len="med" w="med" type="none"/>
            </a:ln>
          </p:spPr>
        </p:cxnSp>
      </p:gr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1" name="Shape 1501"/>
        <p:cNvGrpSpPr/>
        <p:nvPr/>
      </p:nvGrpSpPr>
      <p:grpSpPr>
        <a:xfrm>
          <a:off x="0" y="0"/>
          <a:ext cx="0" cy="0"/>
          <a:chOff x="0" y="0"/>
          <a:chExt cx="0" cy="0"/>
        </a:xfrm>
      </p:grpSpPr>
      <p:sp>
        <p:nvSpPr>
          <p:cNvPr id="1502" name="Google Shape;1502;p122"/>
          <p:cNvSpPr txBox="1"/>
          <p:nvPr/>
        </p:nvSpPr>
        <p:spPr>
          <a:xfrm>
            <a:off x="324050" y="2380123"/>
            <a:ext cx="8496000" cy="463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1000"/>
              </a:spcAft>
              <a:buNone/>
            </a:pPr>
            <a:r>
              <a:rPr lang="en-GB" sz="1400">
                <a:solidFill>
                  <a:schemeClr val="dk1"/>
                </a:solidFill>
                <a:latin typeface="Lexend"/>
                <a:ea typeface="Lexend"/>
                <a:cs typeface="Lexend"/>
                <a:sym typeface="Lexend"/>
              </a:rPr>
              <a:t>b) Sharax inta ay tahay saxnaanta ama qaladka xiriirkan adoo qiimeynaya ansaxnimada isbarbardhigyada labada xogood.</a:t>
            </a:r>
            <a:endParaRPr sz="1600">
              <a:solidFill>
                <a:schemeClr val="dk1"/>
              </a:solidFill>
              <a:latin typeface="Lexend"/>
              <a:ea typeface="Lexend"/>
              <a:cs typeface="Lexend"/>
              <a:sym typeface="Lexend"/>
            </a:endParaRPr>
          </a:p>
        </p:txBody>
      </p:sp>
      <p:sp>
        <p:nvSpPr>
          <p:cNvPr id="1503" name="Google Shape;1503;p12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Samaynta gabagabo ku saabsan isbeddelka cimilada deegaanka</a:t>
            </a:r>
            <a:endParaRPr/>
          </a:p>
        </p:txBody>
      </p:sp>
      <p:sp>
        <p:nvSpPr>
          <p:cNvPr id="1504" name="Google Shape;1504;p122"/>
          <p:cNvSpPr txBox="1"/>
          <p:nvPr/>
        </p:nvSpPr>
        <p:spPr>
          <a:xfrm>
            <a:off x="884250" y="2896500"/>
            <a:ext cx="7677000" cy="1847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600"/>
              </a:spcAft>
              <a:buNone/>
            </a:pPr>
            <a:r>
              <a:rPr lang="en-GB" sz="1100">
                <a:latin typeface="Kalam"/>
                <a:ea typeface="Kalam"/>
                <a:cs typeface="Kalam"/>
                <a:sym typeface="Kalam"/>
              </a:rPr>
              <a:t>Waxyaabaha ansaxinta isbarbardhigyada waxaa ka mid ah waqtiyada. Labada gobol ee jaantuska waxay muujinayaan xogta 1961 ilaa 2022 (iyadoo Durham ay leedahay xog laga soo bilaabo 1941), taas oo u oggolaanaysa isbarbardhigyo la mid ah oo u dhexeeya gobollada. Intaa waxaa dheer, shaxda su'aasha 1 waxay muujinaysaa xogta la ururiyay 2011, taas oo ku jirta waqtiga 1961 ilaa 2022.</a:t>
            </a:r>
            <a:endParaRPr sz="2000">
              <a:latin typeface="Kalam"/>
              <a:ea typeface="Kalam"/>
              <a:cs typeface="Kalam"/>
              <a:sym typeface="Kalam"/>
            </a:endParaRPr>
          </a:p>
        </p:txBody>
      </p:sp>
      <p:sp>
        <p:nvSpPr>
          <p:cNvPr id="1505" name="Google Shape;1505;p122"/>
          <p:cNvSpPr txBox="1"/>
          <p:nvPr/>
        </p:nvSpPr>
        <p:spPr>
          <a:xfrm>
            <a:off x="4034091" y="708757"/>
            <a:ext cx="2588100" cy="9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Jaantuskani wuxuu muujinayaa xogta Met Office ee heerkulka celceliska sanadlaha ah ee laba goobood oo UK ah: Manston (1961 – 2022) iyo Durham (1941 – 2022).</a:t>
            </a:r>
            <a:endParaRPr sz="1200">
              <a:latin typeface="Lexend"/>
              <a:ea typeface="Lexend"/>
              <a:cs typeface="Lexend"/>
              <a:sym typeface="Lexend"/>
            </a:endParaRPr>
          </a:p>
        </p:txBody>
      </p:sp>
      <p:pic>
        <p:nvPicPr>
          <p:cNvPr id="1506" name="Google Shape;1506;p122"/>
          <p:cNvPicPr preferRelativeResize="0"/>
          <p:nvPr/>
        </p:nvPicPr>
        <p:blipFill rotWithShape="1">
          <a:blip r:embed="rId3">
            <a:alphaModFix/>
          </a:blip>
          <a:srcRect b="0" l="0" r="1835" t="0"/>
          <a:stretch/>
        </p:blipFill>
        <p:spPr>
          <a:xfrm>
            <a:off x="323996" y="708294"/>
            <a:ext cx="3652958" cy="1497371"/>
          </a:xfrm>
          <a:prstGeom prst="rect">
            <a:avLst/>
          </a:prstGeom>
          <a:noFill/>
          <a:ln cap="flat" cmpd="sng" w="19050">
            <a:solidFill>
              <a:schemeClr val="dk1"/>
            </a:solidFill>
            <a:prstDash val="solid"/>
            <a:round/>
            <a:headEnd len="sm" w="sm" type="none"/>
            <a:tailEnd len="sm" w="sm" type="none"/>
          </a:ln>
        </p:spPr>
      </p:pic>
      <p:grpSp>
        <p:nvGrpSpPr>
          <p:cNvPr id="1507" name="Google Shape;1507;p122"/>
          <p:cNvGrpSpPr/>
          <p:nvPr/>
        </p:nvGrpSpPr>
        <p:grpSpPr>
          <a:xfrm>
            <a:off x="4034102" y="1693650"/>
            <a:ext cx="3319171" cy="554196"/>
            <a:chOff x="5413503" y="2887218"/>
            <a:chExt cx="4477500" cy="747600"/>
          </a:xfrm>
        </p:grpSpPr>
        <p:sp>
          <p:nvSpPr>
            <p:cNvPr id="1508" name="Google Shape;1508;p122"/>
            <p:cNvSpPr txBox="1"/>
            <p:nvPr/>
          </p:nvSpPr>
          <p:spPr>
            <a:xfrm>
              <a:off x="5413503" y="2887218"/>
              <a:ext cx="4477500" cy="747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200">
                  <a:latin typeface="Lexend"/>
                  <a:ea typeface="Lexend"/>
                  <a:cs typeface="Lexend"/>
                  <a:sym typeface="Lexend"/>
                </a:rPr>
                <a:t>Fure</a:t>
              </a:r>
              <a:endParaRPr sz="1200">
                <a:latin typeface="Lexend"/>
                <a:ea typeface="Lexend"/>
                <a:cs typeface="Lexend"/>
                <a:sym typeface="Lexend"/>
              </a:endParaRPr>
            </a:p>
            <a:p>
              <a:pPr indent="0" lvl="0" marL="0" rtl="0" algn="l">
                <a:spcBef>
                  <a:spcPts val="0"/>
                </a:spcBef>
                <a:spcAft>
                  <a:spcPts val="0"/>
                </a:spcAft>
                <a:buNone/>
              </a:pPr>
              <a:r>
                <a:rPr lang="en-GB" sz="1200">
                  <a:latin typeface="Lexend"/>
                  <a:ea typeface="Lexend"/>
                  <a:cs typeface="Lexend"/>
                  <a:sym typeface="Lexend"/>
                </a:rPr>
                <a:t>Manston (Koonfur-Bari England)</a:t>
              </a:r>
              <a:endParaRPr sz="1200">
                <a:latin typeface="Lexend"/>
                <a:ea typeface="Lexend"/>
                <a:cs typeface="Lexend"/>
                <a:sym typeface="Lexend"/>
              </a:endParaRPr>
            </a:p>
            <a:p>
              <a:pPr indent="0" lvl="0" marL="0" rtl="0" algn="l">
                <a:spcBef>
                  <a:spcPts val="0"/>
                </a:spcBef>
                <a:spcAft>
                  <a:spcPts val="0"/>
                </a:spcAft>
                <a:buNone/>
              </a:pPr>
              <a:r>
                <a:rPr lang="en-GB" sz="1200">
                  <a:solidFill>
                    <a:schemeClr val="dk1"/>
                  </a:solidFill>
                  <a:latin typeface="Lexend"/>
                  <a:ea typeface="Lexend"/>
                  <a:cs typeface="Lexend"/>
                  <a:sym typeface="Lexend"/>
                </a:rPr>
                <a:t>Durham (Waqooyi-Bari England)</a:t>
              </a:r>
              <a:endParaRPr sz="1200">
                <a:latin typeface="Lexend"/>
                <a:ea typeface="Lexend"/>
                <a:cs typeface="Lexend"/>
                <a:sym typeface="Lexend"/>
              </a:endParaRPr>
            </a:p>
          </p:txBody>
        </p:sp>
        <p:sp>
          <p:nvSpPr>
            <p:cNvPr id="1509" name="Google Shape;1509;p122"/>
            <p:cNvSpPr/>
            <p:nvPr/>
          </p:nvSpPr>
          <p:spPr>
            <a:xfrm>
              <a:off x="5517175" y="3173038"/>
              <a:ext cx="189000" cy="189000"/>
            </a:xfrm>
            <a:prstGeom prst="mathMultiply">
              <a:avLst>
                <a:gd fmla="val 15141" name="adj1"/>
              </a:avLst>
            </a:prstGeom>
            <a:solidFill>
              <a:srgbClr val="80808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latin typeface="Lexend"/>
                <a:ea typeface="Lexend"/>
                <a:cs typeface="Lexend"/>
                <a:sym typeface="Lexend"/>
              </a:endParaRPr>
            </a:p>
          </p:txBody>
        </p:sp>
        <p:sp>
          <p:nvSpPr>
            <p:cNvPr id="1510" name="Google Shape;1510;p122"/>
            <p:cNvSpPr/>
            <p:nvPr/>
          </p:nvSpPr>
          <p:spPr>
            <a:xfrm>
              <a:off x="5538775" y="3431075"/>
              <a:ext cx="145800" cy="145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latin typeface="Lexend"/>
                <a:ea typeface="Lexend"/>
                <a:cs typeface="Lexend"/>
                <a:sym typeface="Lexend"/>
              </a:endParaRPr>
            </a:p>
          </p:txBody>
        </p:sp>
      </p:grpSp>
      <p:grpSp>
        <p:nvGrpSpPr>
          <p:cNvPr id="1511" name="Google Shape;1511;p122"/>
          <p:cNvGrpSpPr/>
          <p:nvPr/>
        </p:nvGrpSpPr>
        <p:grpSpPr>
          <a:xfrm>
            <a:off x="644155" y="1865282"/>
            <a:ext cx="81467" cy="64144"/>
            <a:chOff x="776825" y="2447425"/>
            <a:chExt cx="58500" cy="78225"/>
          </a:xfrm>
        </p:grpSpPr>
        <p:cxnSp>
          <p:nvCxnSpPr>
            <p:cNvPr id="1512" name="Google Shape;1512;p122"/>
            <p:cNvCxnSpPr/>
            <p:nvPr/>
          </p:nvCxnSpPr>
          <p:spPr>
            <a:xfrm flipH="1">
              <a:off x="776825" y="2447425"/>
              <a:ext cx="58500" cy="43500"/>
            </a:xfrm>
            <a:prstGeom prst="straightConnector1">
              <a:avLst/>
            </a:prstGeom>
            <a:noFill/>
            <a:ln cap="flat" cmpd="sng" w="9525">
              <a:solidFill>
                <a:srgbClr val="000000"/>
              </a:solidFill>
              <a:prstDash val="solid"/>
              <a:round/>
              <a:headEnd len="med" w="med" type="none"/>
              <a:tailEnd len="med" w="med" type="none"/>
            </a:ln>
          </p:spPr>
        </p:cxnSp>
        <p:cxnSp>
          <p:nvCxnSpPr>
            <p:cNvPr id="1513" name="Google Shape;1513;p122"/>
            <p:cNvCxnSpPr/>
            <p:nvPr/>
          </p:nvCxnSpPr>
          <p:spPr>
            <a:xfrm flipH="1">
              <a:off x="776825" y="2482150"/>
              <a:ext cx="58500" cy="43500"/>
            </a:xfrm>
            <a:prstGeom prst="straightConnector1">
              <a:avLst/>
            </a:prstGeom>
            <a:noFill/>
            <a:ln cap="flat" cmpd="sng" w="9525">
              <a:solidFill>
                <a:srgbClr val="000000"/>
              </a:solidFill>
              <a:prstDash val="solid"/>
              <a:round/>
              <a:headEnd len="med" w="med" type="none"/>
              <a:tailEnd len="med" w="med" type="none"/>
            </a:ln>
          </p:spPr>
        </p:cxnSp>
      </p:gr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7" name="Shape 1517"/>
        <p:cNvGrpSpPr/>
        <p:nvPr/>
      </p:nvGrpSpPr>
      <p:grpSpPr>
        <a:xfrm>
          <a:off x="0" y="0"/>
          <a:ext cx="0" cy="0"/>
          <a:chOff x="0" y="0"/>
          <a:chExt cx="0" cy="0"/>
        </a:xfrm>
      </p:grpSpPr>
      <p:sp>
        <p:nvSpPr>
          <p:cNvPr id="1518" name="Google Shape;1518;p123"/>
          <p:cNvSpPr txBox="1"/>
          <p:nvPr/>
        </p:nvSpPr>
        <p:spPr>
          <a:xfrm>
            <a:off x="324000" y="751197"/>
            <a:ext cx="8496000" cy="463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latin typeface="Lexend"/>
                <a:ea typeface="Lexend"/>
                <a:cs typeface="Lexend"/>
                <a:sym typeface="Lexend"/>
              </a:rPr>
              <a:t>Waxaa jira curiye (element) badan oo cimilo ah, sida heerkulka, qadarka roobka, qadarka qabowga hawada, iwm.</a:t>
            </a:r>
            <a:endParaRPr sz="1800">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a:latin typeface="Lexend"/>
              </a:rPr>
              <a:t/>
            </a:r>
            <a:endParaRPr sz="800">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800">
                <a:latin typeface="Lexend"/>
                <a:ea typeface="Lexend"/>
                <a:cs typeface="Lexend"/>
                <a:sym typeface="Lexend"/>
              </a:rPr>
              <a:t>Curiye (element) la qiyaasi karo oo cimilada ah oo ku yaal goobo badan ayaa lagu barbardhigi karaa jaantus. Waxaa suurtagal ah in la aasaaso oo la barbardhigo isbeddellada muddada dheer ee u dhexeeya goobahan.</a:t>
            </a:r>
            <a:r>
              <a:rPr lang="en-GB" sz="1800">
                <a:latin typeface="Lexend"/>
                <a:ea typeface="Lexend"/>
                <a:cs typeface="Lexend"/>
                <a:sym typeface="Lexend"/>
              </a:rPr>
              <a:t/>
            </a:r>
            <a:r>
              <a:rPr lang="en-GB" sz="18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a:latin typeface="Lexend"/>
              </a:rPr>
              <a:t/>
            </a:r>
            <a:endParaRPr sz="800">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800">
                <a:latin typeface="Lexend"/>
                <a:ea typeface="Lexend"/>
                <a:cs typeface="Lexend"/>
                <a:sym typeface="Lexend"/>
              </a:rPr>
              <a:t>Hase yeeshee, isbeddelladan laguma guudgelin karo goobo kale ama curiye (element) kale oo cimilada ah iyada oo aan la helin macluumaad dheeri ah.</a:t>
            </a:r>
            <a:endParaRPr sz="1800">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a:latin typeface="Lexend"/>
              </a:rPr>
              <a:t/>
            </a:r>
            <a:endParaRPr sz="800">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800">
                <a:latin typeface="Lexend"/>
                <a:ea typeface="Lexend"/>
                <a:cs typeface="Lexend"/>
                <a:sym typeface="Lexend"/>
              </a:rPr>
              <a:t>Waxaa suurtagal ah in la bilaabo samaynta gabagabo ku saabsan cimilada goobta adoo tixgelinaya xogta ka imanaysa curiye (element) kala duwan oo cimiladeeda ah iyo falanqaynta xiriirka ka dhexeeya xog kasta.</a:t>
            </a:r>
            <a:endParaRPr sz="1800">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a:latin typeface="Lexend"/>
              </a:rPr>
              <a:t/>
            </a:r>
            <a:endParaRPr sz="800">
              <a:latin typeface="Lexend"/>
              <a:ea typeface="Lexend"/>
              <a:cs typeface="Lexend"/>
              <a:sym typeface="Lexend"/>
            </a:endParaRPr>
          </a:p>
          <a:p>
            <a:pPr indent="0" lvl="0" marL="0" rtl="0" algn="l">
              <a:spcBef>
                <a:spcPts val="0"/>
              </a:spcBef>
              <a:spcAft>
                <a:spcPts val="0"/>
              </a:spcAft>
              <a:buNone/>
            </a:pPr>
            <a:r>
              <a:rPr lang="en-GB" sz="1800">
                <a:latin typeface="Lexend"/>
                <a:ea typeface="Lexend"/>
                <a:cs typeface="Lexend"/>
                <a:sym typeface="Lexend"/>
              </a:rPr>
              <a:t>Hase yeeshee, inta ay faa'iidada leedahay gabagabadani waxay ku xiran tahay in xog kastaa ay muujinayso isbeddellada isla goobta isla muddadaas.</a:t>
            </a:r>
            <a:endParaRPr sz="1800">
              <a:latin typeface="Lexend"/>
              <a:ea typeface="Lexend"/>
              <a:cs typeface="Lexend"/>
              <a:sym typeface="Lexend"/>
            </a:endParaRPr>
          </a:p>
        </p:txBody>
      </p:sp>
      <p:sp>
        <p:nvSpPr>
          <p:cNvPr id="1519" name="Google Shape;1519;p123"/>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Barashada isbeddelka cimilada deegaanka</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