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0CFBC0F-D988-4C38-8D58-C15ADF9019C8}">
  <a:tblStyle styleId="{D0CFBC0F-D988-4C38-8D58-C15ADF9019C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513F6AC-94B1-407E-9884-1D27A46A35A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1f2a6ef81a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1f2a6ef81a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1f2a6ef81a3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1f2a6ef81a3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f2a6ef81a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f2a6ef81a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1f2a6ef81a3_0_2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1f2a6ef81a3_0_2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1f2a6ef81a3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1f2a6ef81a3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1f2a6ef81a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1f2a6ef81a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1f2a6ef81a3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1f2a6ef81a3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1f2a6ef81a3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1f2a6ef81a3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1f2a6ef81a3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1f2a6ef81a3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1f2a6ef81a3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1f2a6ef81a3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1f2a6ef81a3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1f2a6ef81a3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1f2a6ef81a3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1f2a6ef81a3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1f2a6ef81a3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5" name="Google Shape;1065;g1f2a6ef81a3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1f2a6ef81a3_0_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1f2a6ef81a3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1f2a6ef81a3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1f2a6ef81a3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1f2a6ef81a3_0_3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1f2a6ef81a3_0_3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1f2a6ef81a3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1f2a6ef81a3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0" name="Shape 1280"/>
        <p:cNvGrpSpPr/>
        <p:nvPr/>
      </p:nvGrpSpPr>
      <p:grpSpPr>
        <a:xfrm>
          <a:off x="0" y="0"/>
          <a:ext cx="0" cy="0"/>
          <a:chOff x="0" y="0"/>
          <a:chExt cx="0" cy="0"/>
        </a:xfrm>
      </p:grpSpPr>
      <p:sp>
        <p:nvSpPr>
          <p:cNvPr id="1281" name="Google Shape;1281;g1f2a6ef81a3_0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2" name="Google Shape;1282;g1f2a6ef81a3_0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1f2a6ef81a3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1f2a6ef81a3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1f2a6ef81a3_0_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1f2a6ef81a3_0_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1f2a6ef81a3_0_1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1f2a6ef81a3_0_1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g1f2a6ef81a3_0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9" name="Google Shape;1399;g1f2a6ef81a3_0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1f2a6ef81a3_0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1f2a6ef81a3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1f2a6ef81a3_0_3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1f2a6ef81a3_0_3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1f2a6ef81a3_0_4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1f2a6ef81a3_0_4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1f2a6ef81a3_0_4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1f2a6ef81a3_0_4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1f2a6ef81a3_0_4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1f2a6ef81a3_0_4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1f2a6ef81a3_0_1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1f2a6ef81a3_0_1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1f2a6ef81a3_0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1f2a6ef81a3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2" name="Shape 1762"/>
        <p:cNvGrpSpPr/>
        <p:nvPr/>
      </p:nvGrpSpPr>
      <p:grpSpPr>
        <a:xfrm>
          <a:off x="0" y="0"/>
          <a:ext cx="0" cy="0"/>
          <a:chOff x="0" y="0"/>
          <a:chExt cx="0" cy="0"/>
        </a:xfrm>
      </p:grpSpPr>
      <p:sp>
        <p:nvSpPr>
          <p:cNvPr id="1763" name="Google Shape;1763;g1f2a6ef81a3_0_1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4" name="Google Shape;1764;g1f2a6ef81a3_0_1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1f2a6ef81a3_0_1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1f2a6ef81a3_0_1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g1f2a6ef81a3_0_1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5" name="Google Shape;1805;g1f2a6ef81a3_0_1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1f2a6ef81a3_0_1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1f2a6ef81a3_0_1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1f2a6ef81a3_0_1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1f2a6ef81a3_0_1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4" name="Shape 1934"/>
        <p:cNvGrpSpPr/>
        <p:nvPr/>
      </p:nvGrpSpPr>
      <p:grpSpPr>
        <a:xfrm>
          <a:off x="0" y="0"/>
          <a:ext cx="0" cy="0"/>
          <a:chOff x="0" y="0"/>
          <a:chExt cx="0" cy="0"/>
        </a:xfrm>
      </p:grpSpPr>
      <p:sp>
        <p:nvSpPr>
          <p:cNvPr id="1935" name="Google Shape;1935;g1f2a6ef81a3_0_1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6" name="Google Shape;1936;g1f2a6ef81a3_0_1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1f2a6ef81a3_0_1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1f2a6ef81a3_0_1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1f2a6ef81a3_0_1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1f2a6ef81a3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6" name="Shape 2106"/>
        <p:cNvGrpSpPr/>
        <p:nvPr/>
      </p:nvGrpSpPr>
      <p:grpSpPr>
        <a:xfrm>
          <a:off x="0" y="0"/>
          <a:ext cx="0" cy="0"/>
          <a:chOff x="0" y="0"/>
          <a:chExt cx="0" cy="0"/>
        </a:xfrm>
      </p:grpSpPr>
      <p:sp>
        <p:nvSpPr>
          <p:cNvPr id="2107" name="Google Shape;2107;g1f2a6ef81a3_0_1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8" name="Google Shape;2108;g1f2a6ef81a3_0_1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g1f2a6ef81a3_0_1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6" name="Google Shape;2136;g1f2a6ef81a3_0_1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g1f2a6ef81a3_0_1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5" name="Google Shape;2205;g1f2a6ef81a3_0_1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g1f2a6ef81a3_0_1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3" name="Google Shape;2253;g1f2a6ef81a3_0_1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6" name="Shape 2326"/>
        <p:cNvGrpSpPr/>
        <p:nvPr/>
      </p:nvGrpSpPr>
      <p:grpSpPr>
        <a:xfrm>
          <a:off x="0" y="0"/>
          <a:ext cx="0" cy="0"/>
          <a:chOff x="0" y="0"/>
          <a:chExt cx="0" cy="0"/>
        </a:xfrm>
      </p:grpSpPr>
      <p:sp>
        <p:nvSpPr>
          <p:cNvPr id="2327" name="Google Shape;2327;g1f2a6ef81a3_0_1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8" name="Google Shape;2328;g1f2a6ef81a3_0_1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image" Target="../media/image25.png"/><Relationship Id="rId7"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75.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5.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32.png"/><Relationship Id="rId7" Type="http://schemas.openxmlformats.org/officeDocument/2006/relationships/image" Target="../media/image26.png"/><Relationship Id="rId8" Type="http://schemas.openxmlformats.org/officeDocument/2006/relationships/image" Target="../media/image30.png"/><Relationship Id="rId9"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5.png"/><Relationship Id="rId4" Type="http://schemas.openxmlformats.org/officeDocument/2006/relationships/image" Target="../media/image31.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32.png"/><Relationship Id="rId8" Type="http://schemas.openxmlformats.org/officeDocument/2006/relationships/image" Target="../media/image26.png"/><Relationship Id="rId9" Type="http://schemas.openxmlformats.org/officeDocument/2006/relationships/image" Target="../media/image30.png"/><Relationship Id="rId10" Type="http://schemas.openxmlformats.org/officeDocument/2006/relationships/image" Target="../media/image37.png"/><Relationship Id="rId11" Type="http://schemas.openxmlformats.org/officeDocument/2006/relationships/image" Target="../media/image2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2.png"/><Relationship Id="rId6" Type="http://schemas.openxmlformats.org/officeDocument/2006/relationships/image" Target="../media/image29.png"/><Relationship Id="rId7"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6.png"/><Relationship Id="rId7" Type="http://schemas.openxmlformats.org/officeDocument/2006/relationships/image" Target="../media/image29.pn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6.png"/><Relationship Id="rId7" Type="http://schemas.openxmlformats.org/officeDocument/2006/relationships/image" Target="../media/image29.png"/><Relationship Id="rId8"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54.png"/><Relationship Id="rId4" Type="http://schemas.openxmlformats.org/officeDocument/2006/relationships/image" Target="../media/image44.png"/><Relationship Id="rId5"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56.png"/><Relationship Id="rId5" Type="http://schemas.openxmlformats.org/officeDocument/2006/relationships/image" Target="../media/image5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4.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54.png"/><Relationship Id="rId4" Type="http://schemas.openxmlformats.org/officeDocument/2006/relationships/image" Target="../media/image44.png"/><Relationship Id="rId5" Type="http://schemas.openxmlformats.org/officeDocument/2006/relationships/image" Target="../media/image5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54.png"/><Relationship Id="rId4" Type="http://schemas.openxmlformats.org/officeDocument/2006/relationships/image" Target="../media/image44.png"/><Relationship Id="rId5" Type="http://schemas.openxmlformats.org/officeDocument/2006/relationships/image" Target="../media/image5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62.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 Id="rId3"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6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61.png"/><Relationship Id="rId6" Type="http://schemas.openxmlformats.org/officeDocument/2006/relationships/image" Target="../media/image29.png"/><Relationship Id="rId7"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3.xml"/><Relationship Id="rId3"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4.xml"/><Relationship Id="rId3" Type="http://schemas.openxmlformats.org/officeDocument/2006/relationships/image" Target="../media/image6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5.xml"/><Relationship Id="rId3" Type="http://schemas.openxmlformats.org/officeDocument/2006/relationships/image" Target="../media/image64.png"/><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6.xml"/><Relationship Id="rId3"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7.xml"/><Relationship Id="rId3"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5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52.png"/><Relationship Id="rId4" Type="http://schemas.openxmlformats.org/officeDocument/2006/relationships/image" Target="../media/image67.png"/><Relationship Id="rId5" Type="http://schemas.openxmlformats.org/officeDocument/2006/relationships/image" Target="../media/image69.png"/><Relationship Id="rId6" Type="http://schemas.openxmlformats.org/officeDocument/2006/relationships/image" Target="../media/image27.png"/><Relationship Id="rId7" Type="http://schemas.openxmlformats.org/officeDocument/2006/relationships/image" Target="../media/image33.png"/><Relationship Id="rId8"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52.png"/><Relationship Id="rId4" Type="http://schemas.openxmlformats.org/officeDocument/2006/relationships/image" Target="../media/image67.png"/><Relationship Id="rId5" Type="http://schemas.openxmlformats.org/officeDocument/2006/relationships/image" Target="../media/image69.png"/><Relationship Id="rId6" Type="http://schemas.openxmlformats.org/officeDocument/2006/relationships/image" Target="../media/image27.png"/><Relationship Id="rId7" Type="http://schemas.openxmlformats.org/officeDocument/2006/relationships/image" Target="../media/image33.png"/><Relationship Id="rId8"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68.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52.png"/><Relationship Id="rId4" Type="http://schemas.openxmlformats.org/officeDocument/2006/relationships/image" Target="../media/image67.png"/><Relationship Id="rId5" Type="http://schemas.openxmlformats.org/officeDocument/2006/relationships/image" Target="../media/image27.png"/><Relationship Id="rId6" Type="http://schemas.openxmlformats.org/officeDocument/2006/relationships/image" Target="../media/image33.png"/><Relationship Id="rId7"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73.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6.xml"/><Relationship Id="rId3"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7.xml"/><Relationship Id="rId3" Type="http://schemas.openxmlformats.org/officeDocument/2006/relationships/image" Target="../media/image44.png"/><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 Id="rId3" Type="http://schemas.openxmlformats.org/officeDocument/2006/relationships/image" Target="../media/image7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1.xml"/><Relationship Id="rId3" Type="http://schemas.openxmlformats.org/officeDocument/2006/relationships/image" Target="../media/image7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Saamiga taanjanta (Tangent ratio)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Trigonometry (Trigonometry)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ka soo saari karaa saamiga taanjanta (tangent ratio) dhinacyada saddexagalka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4" type="subTitle"/>
          </p:nvPr>
        </p:nvSpPr>
        <p:spPr>
          <a:xfrm>
            <a:off x="324000" y="66645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Dhinaca ku xiga (adjacent side) ee saddexagalka qumman waa dhinaca ku xiga xagasha qumman iyo xagasha calaamadeysan labadaba.</a:t>
            </a:r>
            <a:endParaRPr/>
          </a:p>
        </p:txBody>
      </p:sp>
      <p:sp>
        <p:nvSpPr>
          <p:cNvPr id="763" name="Google Shape;763;p65"/>
          <p:cNvSpPr txBox="1"/>
          <p:nvPr>
            <p:ph idx="6" type="subTitle"/>
          </p:nvPr>
        </p:nvSpPr>
        <p:spPr>
          <a:xfrm>
            <a:off x="324000" y="16401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Dhinaca ka soo horjeeda (opposite side) ee saddexagalka qumman waa dhinaca ka soo horjeeda xagasha calaamadeysan.</a:t>
            </a:r>
            <a:endParaRPr/>
          </a:p>
        </p:txBody>
      </p:sp>
      <p:sp>
        <p:nvSpPr>
          <p:cNvPr id="764" name="Google Shape;764;p65"/>
          <p:cNvSpPr txBox="1"/>
          <p:nvPr>
            <p:ph idx="6" type="subTitle"/>
          </p:nvPr>
        </p:nvSpPr>
        <p:spPr>
          <a:xfrm>
            <a:off x="324000" y="2613750"/>
            <a:ext cx="46956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Saamiyada trigonometric (trigonometric ratios) waa saamiyo u dhexeeya laba dhinac oo ka mid ah dhererka saddexagalka qumman.</a:t>
            </a:r>
            <a:endParaRPr/>
          </a:p>
        </p:txBody>
      </p:sp>
      <p:sp>
        <p:nvSpPr>
          <p:cNvPr id="765" name="Google Shape;765;p65"/>
          <p:cNvSpPr txBox="1"/>
          <p:nvPr>
            <p:ph idx="6" type="subTitle"/>
          </p:nvPr>
        </p:nvSpPr>
        <p:spPr>
          <a:xfrm>
            <a:off x="324000" y="3906000"/>
            <a:ext cx="51222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Taanjanta xagal (tan(θ°)) waa isku-dubbaridka y (y-coordinate) ee barta Q ee saddexagalka ka soo baxa goobada halbeegga (unit circle).</a:t>
            </a:r>
            <a:r>
              <a:rPr i="1" lang="en-GB" sz="1400">
                <a:latin typeface="Lexend"/>
              </a:rPr>
              <a:t/>
            </a:r>
            <a:r>
              <a:rPr lang="en-GB" sz="1400">
                <a:latin typeface="Lexend"/>
              </a:rPr>
              <a:t/>
            </a:r>
            <a:endParaRPr/>
          </a:p>
        </p:txBody>
      </p:sp>
      <p:pic>
        <p:nvPicPr>
          <p:cNvPr descr="p &#10;tan 9 &#10;Sin 9 &#10;9 &#10;cos 9 " id="766" name="Google Shape;766;p65"/>
          <p:cNvPicPr preferRelativeResize="0"/>
          <p:nvPr/>
        </p:nvPicPr>
        <p:blipFill rotWithShape="1">
          <a:blip r:embed="rId3">
            <a:alphaModFix/>
          </a:blip>
          <a:srcRect b="0" l="0" r="13919" t="0"/>
          <a:stretch/>
        </p:blipFill>
        <p:spPr>
          <a:xfrm>
            <a:off x="5576700" y="1975775"/>
            <a:ext cx="2791800" cy="2862925"/>
          </a:xfrm>
          <a:prstGeom prst="rect">
            <a:avLst/>
          </a:prstGeom>
          <a:noFill/>
          <a:ln>
            <a:noFill/>
          </a:ln>
        </p:spPr>
      </p:pic>
      <p:pic>
        <p:nvPicPr>
          <p:cNvPr descr="p &#10;tan 9 &#10;Sin 9 &#10;9 &#10;cos 9 " id="767" name="Google Shape;767;p65"/>
          <p:cNvPicPr preferRelativeResize="0"/>
          <p:nvPr/>
        </p:nvPicPr>
        <p:blipFill rotWithShape="1">
          <a:blip r:embed="rId3">
            <a:alphaModFix/>
          </a:blip>
          <a:srcRect b="27541" l="86080" r="0" t="0"/>
          <a:stretch/>
        </p:blipFill>
        <p:spPr>
          <a:xfrm>
            <a:off x="8368500" y="1975775"/>
            <a:ext cx="451425" cy="2074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66"/>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Shaxaha saamiyada (ratio tables), goobada halbeegga (unit circle), iyo taanjanta (tangents)</a:t>
            </a:r>
            <a:endParaRPr/>
          </a:p>
        </p:txBody>
      </p:sp>
      <p:sp>
        <p:nvSpPr>
          <p:cNvPr id="773" name="Google Shape;773;p66"/>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sp>
        <p:nvSpPr>
          <p:cNvPr id="774" name="Google Shape;774;p66"/>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rPr>
              <a:t>Si wax ku ool ah u isticmaalka xisaabiyaha (calculator) saamiga taanjanta (tan ratio)</a:t>
            </a:r>
            <a:endParaRPr/>
          </a:p>
        </p:txBody>
      </p:sp>
      <p:sp>
        <p:nvSpPr>
          <p:cNvPr id="775" name="Google Shape;775;p66"/>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Saamiga taanjanta (Tangent ratio)</a:t>
            </a:r>
            <a:endParaRPr/>
          </a:p>
        </p:txBody>
      </p:sp>
      <p:pic>
        <p:nvPicPr>
          <p:cNvPr id="776" name="Google Shape;776;p66"/>
          <p:cNvPicPr preferRelativeResize="0"/>
          <p:nvPr/>
        </p:nvPicPr>
        <p:blipFill>
          <a:blip r:embed="rId3">
            <a:alphaModFix/>
          </a:blip>
          <a:stretch>
            <a:fillRect/>
          </a:stretch>
        </p:blipFill>
        <p:spPr>
          <a:xfrm>
            <a:off x="415477"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id="781" name="Google Shape;781;p67"/>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grpSp>
        <p:nvGrpSpPr>
          <p:cNvPr id="782" name="Google Shape;782;p67"/>
          <p:cNvGrpSpPr/>
          <p:nvPr/>
        </p:nvGrpSpPr>
        <p:grpSpPr>
          <a:xfrm>
            <a:off x="-168425" y="3745150"/>
            <a:ext cx="1719296" cy="1682100"/>
            <a:chOff x="-168425" y="3745150"/>
            <a:chExt cx="1719296" cy="1682100"/>
          </a:xfrm>
        </p:grpSpPr>
        <p:sp>
          <p:nvSpPr>
            <p:cNvPr id="783" name="Google Shape;783;p67"/>
            <p:cNvSpPr/>
            <p:nvPr/>
          </p:nvSpPr>
          <p:spPr>
            <a:xfrm flipH="1">
              <a:off x="-168425" y="3745150"/>
              <a:ext cx="1681800" cy="1682100"/>
            </a:xfrm>
            <a:prstGeom prst="arc">
              <a:avLst>
                <a:gd fmla="val 10794690" name="adj1"/>
                <a:gd fmla="val 1228097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84" name="Google Shape;784;p67"/>
            <p:cNvSpPr txBox="1"/>
            <p:nvPr/>
          </p:nvSpPr>
          <p:spPr>
            <a:xfrm>
              <a:off x="1076571" y="4316006"/>
              <a:ext cx="474300" cy="227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1000">
                  <a:solidFill>
                    <a:schemeClr val="dk1"/>
                  </a:solidFill>
                  <a:latin typeface="Lexend"/>
                  <a:ea typeface="Lexend"/>
                  <a:cs typeface="Lexend"/>
                  <a:sym typeface="Lexend"/>
                </a:rPr>
                <a:t>θ</a:t>
              </a:r>
              <a:r>
                <a:rPr lang="en-GB" sz="1000">
                  <a:solidFill>
                    <a:schemeClr val="dk1"/>
                  </a:solidFill>
                  <a:latin typeface="Lexend"/>
                  <a:ea typeface="Lexend"/>
                  <a:cs typeface="Lexend"/>
                  <a:sym typeface="Lexend"/>
                </a:rPr>
                <a:t>°</a:t>
              </a:r>
              <a:endParaRPr sz="1800">
                <a:latin typeface="Lexend"/>
                <a:ea typeface="Lexend"/>
                <a:cs typeface="Lexend"/>
                <a:sym typeface="Lexend"/>
              </a:endParaRPr>
            </a:p>
          </p:txBody>
        </p:sp>
      </p:grpSp>
      <p:sp>
        <p:nvSpPr>
          <p:cNvPr id="785" name="Google Shape;785;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Shaxaha saamiyada (ratio tables), goobada halbeegga (unit circle), iyo taanjanta (tangents)</a:t>
            </a:r>
            <a:endParaRPr/>
          </a:p>
        </p:txBody>
      </p:sp>
      <p:cxnSp>
        <p:nvCxnSpPr>
          <p:cNvPr id="786" name="Google Shape;786;p67"/>
          <p:cNvCxnSpPr/>
          <p:nvPr/>
        </p:nvCxnSpPr>
        <p:spPr>
          <a:xfrm>
            <a:off x="4401375" y="869925"/>
            <a:ext cx="0" cy="3717300"/>
          </a:xfrm>
          <a:prstGeom prst="straightConnector1">
            <a:avLst/>
          </a:prstGeom>
          <a:noFill/>
          <a:ln cap="flat" cmpd="sng" w="76200">
            <a:solidFill>
              <a:schemeClr val="accent3"/>
            </a:solidFill>
            <a:prstDash val="solid"/>
            <a:round/>
            <a:headEnd len="med" w="med" type="none"/>
            <a:tailEnd len="med" w="med" type="none"/>
          </a:ln>
        </p:spPr>
      </p:cxnSp>
      <p:sp>
        <p:nvSpPr>
          <p:cNvPr id="787" name="Google Shape;787;p67"/>
          <p:cNvSpPr txBox="1"/>
          <p:nvPr/>
        </p:nvSpPr>
        <p:spPr>
          <a:xfrm>
            <a:off x="3844750" y="606600"/>
            <a:ext cx="1113000" cy="5091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taanjanta goobada (tangent to circle)</a:t>
            </a:r>
            <a:endParaRPr sz="1800">
              <a:latin typeface="Lexend"/>
              <a:ea typeface="Lexend"/>
              <a:cs typeface="Lexend"/>
              <a:sym typeface="Lexend"/>
            </a:endParaRPr>
          </a:p>
        </p:txBody>
      </p:sp>
      <p:cxnSp>
        <p:nvCxnSpPr>
          <p:cNvPr id="788" name="Google Shape;788;p67"/>
          <p:cNvCxnSpPr/>
          <p:nvPr/>
        </p:nvCxnSpPr>
        <p:spPr>
          <a:xfrm flipH="1">
            <a:off x="677801" y="2848907"/>
            <a:ext cx="3723453" cy="1735287"/>
          </a:xfrm>
          <a:prstGeom prst="straightConnector1">
            <a:avLst/>
          </a:prstGeom>
          <a:noFill/>
          <a:ln cap="flat" cmpd="sng" w="28575">
            <a:solidFill>
              <a:srgbClr val="0B5FA5"/>
            </a:solidFill>
            <a:prstDash val="solid"/>
            <a:round/>
            <a:headEnd len="med" w="med" type="none"/>
            <a:tailEnd len="med" w="med" type="none"/>
          </a:ln>
        </p:spPr>
      </p:cxnSp>
      <p:cxnSp>
        <p:nvCxnSpPr>
          <p:cNvPr id="789" name="Google Shape;789;p67"/>
          <p:cNvCxnSpPr/>
          <p:nvPr/>
        </p:nvCxnSpPr>
        <p:spPr>
          <a:xfrm>
            <a:off x="4401253" y="2848907"/>
            <a:ext cx="0" cy="1743258"/>
          </a:xfrm>
          <a:prstGeom prst="straightConnector1">
            <a:avLst/>
          </a:prstGeom>
          <a:noFill/>
          <a:ln cap="flat" cmpd="sng" w="28575">
            <a:solidFill>
              <a:srgbClr val="0B5FA5"/>
            </a:solidFill>
            <a:prstDash val="solid"/>
            <a:round/>
            <a:headEnd len="med" w="med" type="none"/>
            <a:tailEnd len="med" w="med" type="none"/>
          </a:ln>
        </p:spPr>
      </p:cxnSp>
      <p:grpSp>
        <p:nvGrpSpPr>
          <p:cNvPr id="790" name="Google Shape;790;p67"/>
          <p:cNvGrpSpPr/>
          <p:nvPr/>
        </p:nvGrpSpPr>
        <p:grpSpPr>
          <a:xfrm>
            <a:off x="664063" y="858725"/>
            <a:ext cx="4066781" cy="3743700"/>
            <a:chOff x="664075" y="858724"/>
            <a:chExt cx="3743700" cy="3743700"/>
          </a:xfrm>
        </p:grpSpPr>
        <p:cxnSp>
          <p:nvCxnSpPr>
            <p:cNvPr id="791" name="Google Shape;791;p67"/>
            <p:cNvCxnSpPr/>
            <p:nvPr/>
          </p:nvCxnSpPr>
          <p:spPr>
            <a:xfrm>
              <a:off x="664075" y="4588975"/>
              <a:ext cx="3743700" cy="0"/>
            </a:xfrm>
            <a:prstGeom prst="straightConnector1">
              <a:avLst/>
            </a:prstGeom>
            <a:noFill/>
            <a:ln cap="flat" cmpd="sng" w="28575">
              <a:solidFill>
                <a:srgbClr val="000000"/>
              </a:solidFill>
              <a:prstDash val="solid"/>
              <a:round/>
              <a:headEnd len="med" w="med" type="none"/>
              <a:tailEnd len="med" w="med" type="none"/>
            </a:ln>
          </p:spPr>
        </p:cxnSp>
        <p:cxnSp>
          <p:nvCxnSpPr>
            <p:cNvPr id="792" name="Google Shape;792;p67"/>
            <p:cNvCxnSpPr/>
            <p:nvPr/>
          </p:nvCxnSpPr>
          <p:spPr>
            <a:xfrm rot="5400000">
              <a:off x="-1198500" y="2730574"/>
              <a:ext cx="3743700" cy="0"/>
            </a:xfrm>
            <a:prstGeom prst="straightConnector1">
              <a:avLst/>
            </a:prstGeom>
            <a:noFill/>
            <a:ln cap="flat" cmpd="sng" w="28575">
              <a:solidFill>
                <a:srgbClr val="000000"/>
              </a:solidFill>
              <a:prstDash val="solid"/>
              <a:round/>
              <a:headEnd len="med" w="med" type="none"/>
              <a:tailEnd len="med" w="med" type="none"/>
            </a:ln>
          </p:spPr>
        </p:cxnSp>
      </p:grpSp>
      <p:grpSp>
        <p:nvGrpSpPr>
          <p:cNvPr id="793" name="Google Shape;793;p67"/>
          <p:cNvGrpSpPr/>
          <p:nvPr/>
        </p:nvGrpSpPr>
        <p:grpSpPr>
          <a:xfrm>
            <a:off x="677775" y="4046728"/>
            <a:ext cx="3723600" cy="540397"/>
            <a:chOff x="677775" y="4046728"/>
            <a:chExt cx="3723600" cy="540397"/>
          </a:xfrm>
        </p:grpSpPr>
        <p:cxnSp>
          <p:nvCxnSpPr>
            <p:cNvPr id="794" name="Google Shape;794;p67"/>
            <p:cNvCxnSpPr>
              <a:stCxn id="795" idx="4"/>
              <a:endCxn id="795" idx="2"/>
            </p:cNvCxnSpPr>
            <p:nvPr/>
          </p:nvCxnSpPr>
          <p:spPr>
            <a:xfrm>
              <a:off x="677775" y="4587125"/>
              <a:ext cx="3723600" cy="0"/>
            </a:xfrm>
            <a:prstGeom prst="straightConnector1">
              <a:avLst/>
            </a:prstGeom>
            <a:noFill/>
            <a:ln cap="flat" cmpd="sng" w="38100">
              <a:solidFill>
                <a:schemeClr val="accent3"/>
              </a:solidFill>
              <a:prstDash val="solid"/>
              <a:round/>
              <a:headEnd len="med" w="med" type="triangle"/>
              <a:tailEnd len="med" w="med" type="triangle"/>
            </a:ln>
          </p:spPr>
        </p:cxnSp>
        <p:sp>
          <p:nvSpPr>
            <p:cNvPr id="796" name="Google Shape;796;p67"/>
            <p:cNvSpPr txBox="1"/>
            <p:nvPr/>
          </p:nvSpPr>
          <p:spPr>
            <a:xfrm>
              <a:off x="1898063" y="4046728"/>
              <a:ext cx="1258800" cy="509100"/>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dhinaca ku xiga (adjacent)</a:t>
              </a:r>
              <a:endParaRPr sz="1800">
                <a:latin typeface="Lexend"/>
                <a:ea typeface="Lexend"/>
                <a:cs typeface="Lexend"/>
                <a:sym typeface="Lexend"/>
              </a:endParaRPr>
            </a:p>
            <a:p>
              <a:pPr indent="0" lvl="0" marL="0" rtl="0" algn="ctr">
                <a:spcBef>
                  <a:spcPts val="0"/>
                </a:spcBef>
                <a:spcAft>
                  <a:spcPts val="0"/>
                </a:spcAft>
                <a:buNone/>
              </a:pPr>
              <a:r>
                <a:rPr lang="en-GB" sz="1000">
                  <a:latin typeface="Lexend"/>
                  <a:ea typeface="Lexend"/>
                  <a:cs typeface="Lexend"/>
                  <a:sym typeface="Lexend"/>
                </a:rPr>
                <a:t>1 halbeeg (1 unit)</a:t>
              </a:r>
              <a:endParaRPr sz="1800">
                <a:latin typeface="Lexend"/>
                <a:ea typeface="Lexend"/>
                <a:cs typeface="Lexend"/>
                <a:sym typeface="Lexend"/>
              </a:endParaRPr>
            </a:p>
          </p:txBody>
        </p:sp>
      </p:grpSp>
      <p:grpSp>
        <p:nvGrpSpPr>
          <p:cNvPr id="797" name="Google Shape;797;p67"/>
          <p:cNvGrpSpPr/>
          <p:nvPr/>
        </p:nvGrpSpPr>
        <p:grpSpPr>
          <a:xfrm>
            <a:off x="8123750" y="2301897"/>
            <a:ext cx="696250" cy="911539"/>
            <a:chOff x="8123750" y="1498639"/>
            <a:chExt cx="696250" cy="911539"/>
          </a:xfrm>
        </p:grpSpPr>
        <p:pic>
          <p:nvPicPr>
            <p:cNvPr id="798" name="Google Shape;798;p67"/>
            <p:cNvPicPr preferRelativeResize="0"/>
            <p:nvPr/>
          </p:nvPicPr>
          <p:blipFill>
            <a:blip r:embed="rId7">
              <a:alphaModFix/>
            </a:blip>
            <a:stretch>
              <a:fillRect/>
            </a:stretch>
          </p:blipFill>
          <p:spPr>
            <a:xfrm>
              <a:off x="8123750" y="1498639"/>
              <a:ext cx="696250" cy="673801"/>
            </a:xfrm>
            <a:prstGeom prst="rect">
              <a:avLst/>
            </a:prstGeom>
            <a:noFill/>
            <a:ln>
              <a:noFill/>
            </a:ln>
          </p:spPr>
        </p:pic>
        <p:sp>
          <p:nvSpPr>
            <p:cNvPr id="799" name="Google Shape;799;p67"/>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Isra</a:t>
              </a:r>
              <a:endParaRPr sz="1800">
                <a:latin typeface="Lexend"/>
                <a:ea typeface="Lexend"/>
                <a:cs typeface="Lexend"/>
                <a:sym typeface="Lexend"/>
              </a:endParaRPr>
            </a:p>
          </p:txBody>
        </p:sp>
      </p:grpSp>
      <p:sp>
        <p:nvSpPr>
          <p:cNvPr id="800" name="Google Shape;800;p67"/>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01" name="Google Shape;801;p67"/>
          <p:cNvGrpSpPr/>
          <p:nvPr/>
        </p:nvGrpSpPr>
        <p:grpSpPr>
          <a:xfrm>
            <a:off x="5074776" y="711776"/>
            <a:ext cx="3334259" cy="2120827"/>
            <a:chOff x="4950696" y="682200"/>
            <a:chExt cx="3320975" cy="1767651"/>
          </a:xfrm>
        </p:grpSpPr>
        <p:pic>
          <p:nvPicPr>
            <p:cNvPr id="802" name="Google Shape;802;p67"/>
            <p:cNvPicPr preferRelativeResize="0"/>
            <p:nvPr/>
          </p:nvPicPr>
          <p:blipFill rotWithShape="1">
            <a:blip r:embed="rId5">
              <a:alphaModFix/>
            </a:blip>
            <a:srcRect b="43690" l="0" r="57905" t="0"/>
            <a:stretch/>
          </p:blipFill>
          <p:spPr>
            <a:xfrm>
              <a:off x="4950696" y="682200"/>
              <a:ext cx="3320975" cy="1767651"/>
            </a:xfrm>
            <a:prstGeom prst="rect">
              <a:avLst/>
            </a:prstGeom>
            <a:noFill/>
            <a:ln>
              <a:noFill/>
            </a:ln>
          </p:spPr>
        </p:pic>
        <p:sp>
          <p:nvSpPr>
            <p:cNvPr id="803" name="Google Shape;803;p67"/>
            <p:cNvSpPr txBox="1"/>
            <p:nvPr/>
          </p:nvSpPr>
          <p:spPr>
            <a:xfrm>
              <a:off x="5015206" y="71610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Qiyamyada kala duwan ee θ°, waxaan diiwaangelin karaa dhererka kala duwan ee dhinaca ka soo horjeeda θ°.</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Si kasta ha ahaatee, dhinaca ku xiga θ° wali waa 1 halbeeg (1 unit).</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cxnSp>
        <p:nvCxnSpPr>
          <p:cNvPr id="804" name="Google Shape;804;p67"/>
          <p:cNvCxnSpPr/>
          <p:nvPr/>
        </p:nvCxnSpPr>
        <p:spPr>
          <a:xfrm rot="10800000">
            <a:off x="671000" y="2873402"/>
            <a:ext cx="3729000" cy="0"/>
          </a:xfrm>
          <a:prstGeom prst="straightConnector1">
            <a:avLst/>
          </a:prstGeom>
          <a:noFill/>
          <a:ln cap="flat" cmpd="sng" w="28575">
            <a:solidFill>
              <a:schemeClr val="accent2"/>
            </a:solidFill>
            <a:prstDash val="dash"/>
            <a:round/>
            <a:headEnd len="med" w="med" type="none"/>
            <a:tailEnd len="med" w="med" type="triangle"/>
          </a:ln>
        </p:spPr>
      </p:cxnSp>
      <p:graphicFrame>
        <p:nvGraphicFramePr>
          <p:cNvPr id="805" name="Google Shape;805;p67"/>
          <p:cNvGraphicFramePr/>
          <p:nvPr/>
        </p:nvGraphicFramePr>
        <p:xfrm>
          <a:off x="5842325" y="3015174"/>
          <a:ext cx="3000000" cy="3000000"/>
        </p:xfrm>
        <a:graphic>
          <a:graphicData uri="http://schemas.openxmlformats.org/drawingml/2006/table">
            <a:tbl>
              <a:tblPr>
                <a:noFill/>
                <a:tableStyleId>{D0CFBC0F-D988-4C38-8D58-C15ADF9019C8}</a:tableStyleId>
              </a:tblPr>
              <a:tblGrid>
                <a:gridCol w="727525"/>
                <a:gridCol w="1300650"/>
              </a:tblGrid>
              <a:tr h="473300">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xagal (angle)</a:t>
                      </a:r>
                      <a:endParaRPr sz="1800">
                        <a:solidFill>
                          <a:schemeClr val="lt1"/>
                        </a:solidFill>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solidFill>
                            <a:schemeClr val="lt1"/>
                          </a:solidFill>
                          <a:latin typeface="Lexend"/>
                          <a:ea typeface="Lexend"/>
                          <a:cs typeface="Lexend"/>
                          <a:sym typeface="Lexend"/>
                        </a:rPr>
                        <a:t>(</a:t>
                      </a:r>
                      <a:r>
                        <a:rPr i="1" lang="en-GB" sz="1000">
                          <a:solidFill>
                            <a:schemeClr val="lt1"/>
                          </a:solidFill>
                          <a:latin typeface="Lexend"/>
                          <a:ea typeface="Lexend"/>
                          <a:cs typeface="Lexend"/>
                          <a:sym typeface="Lexend"/>
                        </a:rPr>
                        <a:t>θ</a:t>
                      </a:r>
                      <a:r>
                        <a:rPr lang="en-GB" sz="1000">
                          <a:solidFill>
                            <a:schemeClr val="lt1"/>
                          </a:solidFill>
                          <a:latin typeface="Lexend"/>
                          <a:ea typeface="Lexend"/>
                          <a:cs typeface="Lexend"/>
                          <a:sym typeface="Lexend"/>
                        </a:rPr>
                        <a:t>°)</a:t>
                      </a:r>
                      <a:endParaRPr sz="18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4"/>
                    </a:solidFill>
                  </a:tcPr>
                </a:tc>
                <a:tc>
                  <a:txBody>
                    <a:bodyPr/>
                    <a:lstStyle/>
                    <a:p>
                      <a:pPr indent="0" lvl="0" marL="0" rtl="0" algn="ctr">
                        <a:lnSpc>
                          <a:spcPct val="100000"/>
                        </a:lnSpc>
                        <a:spcBef>
                          <a:spcPts val="0"/>
                        </a:spcBef>
                        <a:spcAft>
                          <a:spcPts val="0"/>
                        </a:spcAft>
                        <a:buNone/>
                      </a:pPr>
                      <a:r>
                        <a:rPr lang="en-GB" sz="1000">
                          <a:solidFill>
                            <a:srgbClr val="FFFFFF"/>
                          </a:solidFill>
                          <a:latin typeface="Lexend"/>
                          <a:ea typeface="Lexend"/>
                          <a:cs typeface="Lexend"/>
                          <a:sym typeface="Lexend"/>
                        </a:rPr>
                        <a:t>dhererka taanjanta (length of tangent)</a:t>
                      </a:r>
                      <a:endParaRPr sz="18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4"/>
                    </a:solidFill>
                  </a:tcPr>
                </a:tc>
              </a:tr>
              <a:tr h="347600">
                <a:tc>
                  <a:txBody>
                    <a:bodyPr/>
                    <a:lstStyle/>
                    <a:p>
                      <a:pPr indent="0" lvl="0" marL="0" rtl="0" algn="ctr">
                        <a:lnSpc>
                          <a:spcPct val="100000"/>
                        </a:lnSpc>
                        <a:spcBef>
                          <a:spcPts val="0"/>
                        </a:spcBef>
                        <a:spcAft>
                          <a:spcPts val="0"/>
                        </a:spcAft>
                        <a:buNone/>
                      </a:pPr>
                      <a:r>
                        <a:rPr lang="en-GB" sz="1000">
                          <a:latin typeface="Lexend"/>
                          <a:ea typeface="Lexend"/>
                          <a:cs typeface="Lexend"/>
                          <a:sym typeface="Lexend"/>
                        </a:rPr>
                        <a:t>40°</a:t>
                      </a:r>
                      <a:endParaRPr sz="18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000">
                          <a:latin typeface="Lexend"/>
                          <a:ea typeface="Lexend"/>
                          <a:cs typeface="Lexend"/>
                          <a:sym typeface="Lexend"/>
                        </a:rPr>
                        <a:t>0.84</a:t>
                      </a:r>
                      <a:endParaRPr sz="18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7600">
                <a:tc>
                  <a:txBody>
                    <a:bodyPr/>
                    <a:lstStyle/>
                    <a:p>
                      <a:pPr indent="0" lvl="0" marL="0" rtl="0" algn="ctr">
                        <a:lnSpc>
                          <a:spcPct val="100000"/>
                        </a:lnSpc>
                        <a:spcBef>
                          <a:spcPts val="0"/>
                        </a:spcBef>
                        <a:spcAft>
                          <a:spcPts val="0"/>
                        </a:spcAft>
                        <a:buNone/>
                      </a:pPr>
                      <a:r>
                        <a:rPr lang="en-GB" sz="1000">
                          <a:latin typeface="Lexend"/>
                          <a:ea typeface="Lexend"/>
                          <a:cs typeface="Lexend"/>
                          <a:sym typeface="Lexend"/>
                        </a:rPr>
                        <a:t>30°</a:t>
                      </a:r>
                      <a:endParaRPr sz="18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000">
                          <a:latin typeface="Lexend"/>
                          <a:ea typeface="Lexend"/>
                          <a:cs typeface="Lexend"/>
                          <a:sym typeface="Lexend"/>
                        </a:rPr>
                        <a:t>0.57</a:t>
                      </a:r>
                      <a:endParaRPr sz="18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347600">
                <a:tc>
                  <a:txBody>
                    <a:bodyPr/>
                    <a:lstStyle/>
                    <a:p>
                      <a:pPr indent="0" lvl="0" marL="0" rtl="0" algn="ctr">
                        <a:lnSpc>
                          <a:spcPct val="10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25°</a:t>
                      </a:r>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0.46</a:t>
                      </a:r>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cxnSp>
        <p:nvCxnSpPr>
          <p:cNvPr id="806" name="Google Shape;806;p67"/>
          <p:cNvCxnSpPr/>
          <p:nvPr/>
        </p:nvCxnSpPr>
        <p:spPr>
          <a:xfrm rot="10800000">
            <a:off x="4521925" y="2848550"/>
            <a:ext cx="0" cy="1743300"/>
          </a:xfrm>
          <a:prstGeom prst="straightConnector1">
            <a:avLst/>
          </a:prstGeom>
          <a:noFill/>
          <a:ln cap="flat" cmpd="sng" w="28575">
            <a:solidFill>
              <a:schemeClr val="dk1"/>
            </a:solidFill>
            <a:prstDash val="solid"/>
            <a:round/>
            <a:headEnd len="med" w="med" type="triangle"/>
            <a:tailEnd len="med" w="med" type="triangle"/>
          </a:ln>
        </p:spPr>
      </p:cxnSp>
      <p:sp>
        <p:nvSpPr>
          <p:cNvPr id="807" name="Google Shape;807;p67"/>
          <p:cNvSpPr txBox="1"/>
          <p:nvPr/>
        </p:nvSpPr>
        <p:spPr>
          <a:xfrm>
            <a:off x="4565288" y="3461557"/>
            <a:ext cx="1113000" cy="2850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dhererka taanjanta (length of tangent)</a:t>
            </a:r>
            <a:endParaRPr sz="1800">
              <a:latin typeface="Lexend"/>
              <a:ea typeface="Lexend"/>
              <a:cs typeface="Lexend"/>
              <a:sym typeface="Lexend"/>
            </a:endParaRPr>
          </a:p>
        </p:txBody>
      </p:sp>
      <p:cxnSp>
        <p:nvCxnSpPr>
          <p:cNvPr id="808" name="Google Shape;808;p67"/>
          <p:cNvCxnSpPr/>
          <p:nvPr/>
        </p:nvCxnSpPr>
        <p:spPr>
          <a:xfrm>
            <a:off x="4397611" y="2711884"/>
            <a:ext cx="0" cy="139800"/>
          </a:xfrm>
          <a:prstGeom prst="straightConnector1">
            <a:avLst/>
          </a:prstGeom>
          <a:noFill/>
          <a:ln cap="flat" cmpd="sng" w="38100">
            <a:solidFill>
              <a:srgbClr val="2563EB"/>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pic>
        <p:nvPicPr>
          <p:cNvPr id="813" name="Google Shape;813;p68"/>
          <p:cNvPicPr preferRelativeResize="0"/>
          <p:nvPr/>
        </p:nvPicPr>
        <p:blipFill>
          <a:blip r:embed="rId3">
            <a:alphaModFix/>
          </a:blip>
          <a:stretch>
            <a:fillRect/>
          </a:stretch>
        </p:blipFill>
        <p:spPr>
          <a:xfrm>
            <a:off x="324000" y="594000"/>
            <a:ext cx="2462200" cy="4129200"/>
          </a:xfrm>
          <a:prstGeom prst="rect">
            <a:avLst/>
          </a:prstGeom>
          <a:noFill/>
          <a:ln>
            <a:noFill/>
          </a:ln>
        </p:spPr>
      </p:pic>
      <p:sp>
        <p:nvSpPr>
          <p:cNvPr id="814" name="Google Shape;814;p68"/>
          <p:cNvSpPr txBox="1"/>
          <p:nvPr/>
        </p:nvSpPr>
        <p:spPr>
          <a:xfrm>
            <a:off x="4648154" y="4565070"/>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halbeeg (unit)</a:t>
            </a:r>
            <a:endParaRPr sz="1800">
              <a:latin typeface="Lexend"/>
              <a:ea typeface="Lexend"/>
              <a:cs typeface="Lexend"/>
              <a:sym typeface="Lexend"/>
            </a:endParaRPr>
          </a:p>
        </p:txBody>
      </p:sp>
      <p:sp>
        <p:nvSpPr>
          <p:cNvPr id="815" name="Google Shape;815;p68"/>
          <p:cNvSpPr txBox="1"/>
          <p:nvPr/>
        </p:nvSpPr>
        <p:spPr>
          <a:xfrm>
            <a:off x="5807500" y="776750"/>
            <a:ext cx="3012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Haddii dhererka dhinaca ku xiga xagal uu yahay 1 halbeeg (unit), markaas dhinaca ka soo horjeeda xagasha wuxuu ku yaalaa taangent (tangent) goobada halbeegga (unit circle).</a:t>
            </a:r>
            <a:endParaRPr sz="1800">
              <a:latin typeface="Lexend"/>
              <a:ea typeface="Lexend"/>
              <a:cs typeface="Lexend"/>
              <a:sym typeface="Lexend"/>
            </a:endParaRPr>
          </a:p>
        </p:txBody>
      </p:sp>
      <p:sp>
        <p:nvSpPr>
          <p:cNvPr id="816" name="Google Shape;816;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halbeegga (unit circle), iyo taangent-yada (tangents)</a:t>
            </a:r>
            <a:endParaRPr/>
          </a:p>
        </p:txBody>
      </p:sp>
      <p:grpSp>
        <p:nvGrpSpPr>
          <p:cNvPr id="817" name="Google Shape;817;p68"/>
          <p:cNvGrpSpPr/>
          <p:nvPr/>
        </p:nvGrpSpPr>
        <p:grpSpPr>
          <a:xfrm>
            <a:off x="4880850" y="639754"/>
            <a:ext cx="3939300" cy="1875600"/>
            <a:chOff x="4880850" y="639754"/>
            <a:chExt cx="3939300" cy="1875600"/>
          </a:xfrm>
        </p:grpSpPr>
        <p:sp>
          <p:nvSpPr>
            <p:cNvPr id="818" name="Google Shape;818;p68"/>
            <p:cNvSpPr/>
            <p:nvPr/>
          </p:nvSpPr>
          <p:spPr>
            <a:xfrm>
              <a:off x="4880850" y="639754"/>
              <a:ext cx="3939300" cy="187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819" name="Google Shape;819;p68"/>
            <p:cNvGrpSpPr/>
            <p:nvPr/>
          </p:nvGrpSpPr>
          <p:grpSpPr>
            <a:xfrm>
              <a:off x="4939800" y="688713"/>
              <a:ext cx="3365809" cy="1358440"/>
              <a:chOff x="4950696" y="682200"/>
              <a:chExt cx="3320975" cy="1767651"/>
            </a:xfrm>
          </p:grpSpPr>
          <p:pic>
            <p:nvPicPr>
              <p:cNvPr id="820" name="Google Shape;820;p68"/>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821" name="Google Shape;821;p68"/>
              <p:cNvSpPr txBox="1"/>
              <p:nvPr/>
            </p:nvSpPr>
            <p:spPr>
              <a:xfrm>
                <a:off x="5015206" y="71610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Oh, tirooyinkan waxay u muuqdaan kuwo la yaqaan. Hadda waxaan dib u abuuray shaxda qiimaha trig ee saamiga tan.</a:t>
                </a:r>
                <a:endParaRPr sz="1800">
                  <a:solidFill>
                    <a:srgbClr val="000000"/>
                  </a:solidFill>
                  <a:latin typeface="Lexend"/>
                  <a:ea typeface="Lexend"/>
                  <a:cs typeface="Lexend"/>
                  <a:sym typeface="Lexend"/>
                </a:endParaRPr>
              </a:p>
            </p:txBody>
          </p:sp>
        </p:grpSp>
        <p:grpSp>
          <p:nvGrpSpPr>
            <p:cNvPr id="822" name="Google Shape;822;p68"/>
            <p:cNvGrpSpPr/>
            <p:nvPr/>
          </p:nvGrpSpPr>
          <p:grpSpPr>
            <a:xfrm>
              <a:off x="8123750" y="1519268"/>
              <a:ext cx="696250" cy="911539"/>
              <a:chOff x="8123750" y="1498639"/>
              <a:chExt cx="696250" cy="911539"/>
            </a:xfrm>
          </p:grpSpPr>
          <p:pic>
            <p:nvPicPr>
              <p:cNvPr id="823" name="Google Shape;823;p68"/>
              <p:cNvPicPr preferRelativeResize="0"/>
              <p:nvPr/>
            </p:nvPicPr>
            <p:blipFill>
              <a:blip r:embed="rId8">
                <a:alphaModFix/>
              </a:blip>
              <a:stretch>
                <a:fillRect/>
              </a:stretch>
            </p:blipFill>
            <p:spPr>
              <a:xfrm>
                <a:off x="8123750" y="1498639"/>
                <a:ext cx="696250" cy="673801"/>
              </a:xfrm>
              <a:prstGeom prst="rect">
                <a:avLst/>
              </a:prstGeom>
              <a:noFill/>
              <a:ln>
                <a:noFill/>
              </a:ln>
            </p:spPr>
          </p:pic>
          <p:sp>
            <p:nvSpPr>
              <p:cNvPr id="824" name="Google Shape;824;p68"/>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Isra</a:t>
                </a:r>
                <a:endParaRPr sz="1800">
                  <a:latin typeface="Lexend"/>
                  <a:ea typeface="Lexend"/>
                  <a:cs typeface="Lexend"/>
                  <a:sym typeface="Lexend"/>
                </a:endParaRPr>
              </a:p>
            </p:txBody>
          </p:sp>
        </p:grpSp>
      </p:grpSp>
      <p:sp>
        <p:nvSpPr>
          <p:cNvPr id="825" name="Google Shape;825;p68"/>
          <p:cNvSpPr/>
          <p:nvPr/>
        </p:nvSpPr>
        <p:spPr>
          <a:xfrm>
            <a:off x="4157200" y="2752920"/>
            <a:ext cx="1614300" cy="16143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6" name="Google Shape;826;p68"/>
          <p:cNvSpPr/>
          <p:nvPr/>
        </p:nvSpPr>
        <p:spPr>
          <a:xfrm>
            <a:off x="4157200" y="40589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27" name="Google Shape;827;p68"/>
          <p:cNvCxnSpPr/>
          <p:nvPr/>
        </p:nvCxnSpPr>
        <p:spPr>
          <a:xfrm>
            <a:off x="3969097" y="2752920"/>
            <a:ext cx="0" cy="1620300"/>
          </a:xfrm>
          <a:prstGeom prst="straightConnector1">
            <a:avLst/>
          </a:prstGeom>
          <a:noFill/>
          <a:ln cap="flat" cmpd="sng" w="28575">
            <a:solidFill>
              <a:srgbClr val="4F7BE8"/>
            </a:solidFill>
            <a:prstDash val="solid"/>
            <a:round/>
            <a:headEnd len="med" w="med" type="triangle"/>
            <a:tailEnd len="med" w="med" type="triangle"/>
          </a:ln>
        </p:spPr>
      </p:cxnSp>
      <p:sp>
        <p:nvSpPr>
          <p:cNvPr id="828" name="Google Shape;828;p68"/>
          <p:cNvSpPr/>
          <p:nvPr/>
        </p:nvSpPr>
        <p:spPr>
          <a:xfrm>
            <a:off x="5116379" y="3720616"/>
            <a:ext cx="1274100" cy="1274100"/>
          </a:xfrm>
          <a:prstGeom prst="arc">
            <a:avLst>
              <a:gd fmla="val 10771373" name="adj1"/>
              <a:gd fmla="val 13506230" name="adj2"/>
            </a:avLst>
          </a:prstGeom>
          <a:solidFill>
            <a:srgbClr val="FFFFFF"/>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9" name="Google Shape;829;p68"/>
          <p:cNvSpPr txBox="1"/>
          <p:nvPr/>
        </p:nvSpPr>
        <p:spPr>
          <a:xfrm>
            <a:off x="5116386" y="4114557"/>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35°</a:t>
            </a:r>
            <a:endParaRPr sz="1800">
              <a:latin typeface="Lexend"/>
              <a:ea typeface="Lexend"/>
              <a:cs typeface="Lexend"/>
              <a:sym typeface="Lexend"/>
            </a:endParaRPr>
          </a:p>
        </p:txBody>
      </p:sp>
      <p:sp>
        <p:nvSpPr>
          <p:cNvPr id="830" name="Google Shape;830;p68"/>
          <p:cNvSpPr/>
          <p:nvPr/>
        </p:nvSpPr>
        <p:spPr>
          <a:xfrm>
            <a:off x="4157200" y="2752920"/>
            <a:ext cx="1614600" cy="16146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1" name="Google Shape;831;p68"/>
          <p:cNvSpPr txBox="1"/>
          <p:nvPr/>
        </p:nvSpPr>
        <p:spPr>
          <a:xfrm>
            <a:off x="5807500" y="2554183"/>
            <a:ext cx="3012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Sidaa darteed, waxaan isticmaali karnaa saamiga tan (tan ratio) ee shaxda qiimaha trig si aan u helno dhererka dhinaca ka soo horjeeda xagasha.</a:t>
            </a:r>
            <a:endParaRPr sz="1800">
              <a:latin typeface="Lexend"/>
              <a:ea typeface="Lexend"/>
              <a:cs typeface="Lexend"/>
              <a:sym typeface="Lexend"/>
            </a:endParaRPr>
          </a:p>
        </p:txBody>
      </p:sp>
      <p:sp>
        <p:nvSpPr>
          <p:cNvPr id="832" name="Google Shape;832;p68"/>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tan</a:t>
            </a:r>
            <a:endParaRPr sz="1800">
              <a:solidFill>
                <a:srgbClr val="FFFFFF"/>
              </a:solidFill>
              <a:latin typeface="Lexend"/>
              <a:ea typeface="Lexend"/>
              <a:cs typeface="Lexend"/>
              <a:sym typeface="Lexend"/>
            </a:endParaRPr>
          </a:p>
        </p:txBody>
      </p:sp>
      <p:sp>
        <p:nvSpPr>
          <p:cNvPr id="833" name="Google Shape;833;p68"/>
          <p:cNvSpPr/>
          <p:nvPr/>
        </p:nvSpPr>
        <p:spPr>
          <a:xfrm>
            <a:off x="324000" y="22325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35</a:t>
            </a:r>
            <a:endParaRPr sz="1800">
              <a:solidFill>
                <a:srgbClr val="000000"/>
              </a:solidFill>
              <a:latin typeface="Lexend"/>
              <a:ea typeface="Lexend"/>
              <a:cs typeface="Lexend"/>
              <a:sym typeface="Lexend"/>
            </a:endParaRPr>
          </a:p>
        </p:txBody>
      </p:sp>
      <p:sp>
        <p:nvSpPr>
          <p:cNvPr id="834" name="Google Shape;834;p68"/>
          <p:cNvSpPr/>
          <p:nvPr/>
        </p:nvSpPr>
        <p:spPr>
          <a:xfrm>
            <a:off x="2983225" y="3372725"/>
            <a:ext cx="938400" cy="209700"/>
          </a:xfrm>
          <a:prstGeom prst="rect">
            <a:avLst/>
          </a:prstGeom>
          <a:solidFill>
            <a:srgbClr val="FFFFFF"/>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0.7 halbeeg (units)</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35" name="Google Shape;835;p68"/>
          <p:cNvSpPr/>
          <p:nvPr/>
        </p:nvSpPr>
        <p:spPr>
          <a:xfrm>
            <a:off x="2170650" y="22325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0.</a:t>
            </a: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836" name="Google Shape;836;p68"/>
          <p:cNvSpPr txBox="1"/>
          <p:nvPr/>
        </p:nvSpPr>
        <p:spPr>
          <a:xfrm>
            <a:off x="3013512" y="3635874"/>
            <a:ext cx="9456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tan(35°)</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pic>
        <p:nvPicPr>
          <p:cNvPr id="837" name="Google Shape;837;p68"/>
          <p:cNvPicPr preferRelativeResize="0"/>
          <p:nvPr/>
        </p:nvPicPr>
        <p:blipFill>
          <a:blip r:embed="rId6">
            <a:alphaModFix/>
          </a:blip>
          <a:stretch>
            <a:fillRect/>
          </a:stretch>
        </p:blipFill>
        <p:spPr>
          <a:xfrm>
            <a:off x="4024000" y="4401300"/>
            <a:ext cx="1834400" cy="163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69"/>
          <p:cNvPicPr preferRelativeResize="0"/>
          <p:nvPr/>
        </p:nvPicPr>
        <p:blipFill>
          <a:blip r:embed="rId3">
            <a:alphaModFix/>
          </a:blip>
          <a:stretch>
            <a:fillRect/>
          </a:stretch>
        </p:blipFill>
        <p:spPr>
          <a:xfrm>
            <a:off x="324000" y="594000"/>
            <a:ext cx="2462200" cy="4129200"/>
          </a:xfrm>
          <a:prstGeom prst="rect">
            <a:avLst/>
          </a:prstGeom>
          <a:noFill/>
          <a:ln>
            <a:noFill/>
          </a:ln>
        </p:spPr>
      </p:pic>
      <p:sp>
        <p:nvSpPr>
          <p:cNvPr id="843" name="Google Shape;843;p69"/>
          <p:cNvSpPr/>
          <p:nvPr/>
        </p:nvSpPr>
        <p:spPr>
          <a:xfrm>
            <a:off x="2965642" y="3328200"/>
            <a:ext cx="743700" cy="256800"/>
          </a:xfrm>
          <a:prstGeom prst="rect">
            <a:avLst/>
          </a:prstGeom>
          <a:solidFill>
            <a:srgbClr val="FFFFFF"/>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1.192</a:t>
            </a:r>
            <a:endParaRPr sz="1800">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a:t>
            </a:r>
            <a:endParaRPr sz="1800">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10.2</a:t>
            </a:r>
            <a:endParaRPr sz="1800">
              <a:solidFill>
                <a:srgbClr val="000000"/>
              </a:solidFill>
              <a:latin typeface="Lexend"/>
              <a:ea typeface="Lexend"/>
              <a:cs typeface="Lexend"/>
              <a:sym typeface="Lexend"/>
            </a:endParaRPr>
          </a:p>
        </p:txBody>
      </p:sp>
      <p:sp>
        <p:nvSpPr>
          <p:cNvPr id="844" name="Google Shape;844;p69"/>
          <p:cNvSpPr/>
          <p:nvPr/>
        </p:nvSpPr>
        <p:spPr>
          <a:xfrm>
            <a:off x="4811579" y="3644416"/>
            <a:ext cx="1274100" cy="12741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5" name="Google Shape;845;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halbeegga (unit circle), iyo taangent-yada (tangents)</a:t>
            </a:r>
            <a:endParaRPr/>
          </a:p>
        </p:txBody>
      </p:sp>
      <p:grpSp>
        <p:nvGrpSpPr>
          <p:cNvPr id="846" name="Google Shape;846;p69"/>
          <p:cNvGrpSpPr/>
          <p:nvPr/>
        </p:nvGrpSpPr>
        <p:grpSpPr>
          <a:xfrm>
            <a:off x="4352496" y="688721"/>
            <a:ext cx="3953621" cy="1358440"/>
            <a:chOff x="4950696" y="682200"/>
            <a:chExt cx="3320975" cy="1767651"/>
          </a:xfrm>
        </p:grpSpPr>
        <p:pic>
          <p:nvPicPr>
            <p:cNvPr id="847" name="Google Shape;847;p69"/>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848" name="Google Shape;848;p69"/>
            <p:cNvSpPr txBox="1"/>
            <p:nvPr/>
          </p:nvSpPr>
          <p:spPr>
            <a:xfrm>
              <a:off x="5015206" y="698267"/>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Oh, laakiin sidoo kale waa suurtagal in la helo dhererka dhinaca ka soo horjeeda xagal xitaa haddii dhinaca ku xiga xagasha uusan ahayn 1 halbeeg (unit)!</a:t>
              </a:r>
              <a:endParaRPr sz="1800">
                <a:latin typeface="Lexend"/>
                <a:ea typeface="Lexend"/>
                <a:cs typeface="Lexend"/>
                <a:sym typeface="Lexend"/>
              </a:endParaRPr>
            </a:p>
          </p:txBody>
        </p:sp>
      </p:grpSp>
      <p:sp>
        <p:nvSpPr>
          <p:cNvPr id="849" name="Google Shape;849;p69"/>
          <p:cNvSpPr/>
          <p:nvPr/>
        </p:nvSpPr>
        <p:spPr>
          <a:xfrm>
            <a:off x="3852400" y="2305801"/>
            <a:ext cx="1614300" cy="1985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0" name="Google Shape;850;p69"/>
          <p:cNvSpPr/>
          <p:nvPr/>
        </p:nvSpPr>
        <p:spPr>
          <a:xfrm>
            <a:off x="3852400" y="39827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1" name="Google Shape;851;p69"/>
          <p:cNvSpPr txBox="1"/>
          <p:nvPr/>
        </p:nvSpPr>
        <p:spPr>
          <a:xfrm>
            <a:off x="4832215" y="40108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50°</a:t>
            </a:r>
            <a:endParaRPr sz="1800">
              <a:latin typeface="Lexend"/>
              <a:ea typeface="Lexend"/>
              <a:cs typeface="Lexend"/>
              <a:sym typeface="Lexend"/>
            </a:endParaRPr>
          </a:p>
        </p:txBody>
      </p:sp>
      <p:sp>
        <p:nvSpPr>
          <p:cNvPr id="852" name="Google Shape;852;p69"/>
          <p:cNvSpPr txBox="1"/>
          <p:nvPr/>
        </p:nvSpPr>
        <p:spPr>
          <a:xfrm>
            <a:off x="4134648" y="44512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10.2 cm</a:t>
            </a:r>
            <a:endParaRPr sz="1800">
              <a:latin typeface="Lexend"/>
              <a:ea typeface="Lexend"/>
              <a:cs typeface="Lexend"/>
              <a:sym typeface="Lexend"/>
            </a:endParaRPr>
          </a:p>
        </p:txBody>
      </p:sp>
      <p:grpSp>
        <p:nvGrpSpPr>
          <p:cNvPr id="853" name="Google Shape;853;p69"/>
          <p:cNvGrpSpPr/>
          <p:nvPr/>
        </p:nvGrpSpPr>
        <p:grpSpPr>
          <a:xfrm>
            <a:off x="7197965" y="2859322"/>
            <a:ext cx="1837585" cy="1999327"/>
            <a:chOff x="7045565" y="2859322"/>
            <a:chExt cx="1837585" cy="1999327"/>
          </a:xfrm>
        </p:grpSpPr>
        <p:sp>
          <p:nvSpPr>
            <p:cNvPr id="854" name="Google Shape;854;p69"/>
            <p:cNvSpPr/>
            <p:nvPr/>
          </p:nvSpPr>
          <p:spPr>
            <a:xfrm>
              <a:off x="7768349" y="3743850"/>
              <a:ext cx="1114800" cy="11148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5" name="Google Shape;855;p69"/>
            <p:cNvSpPr/>
            <p:nvPr/>
          </p:nvSpPr>
          <p:spPr>
            <a:xfrm>
              <a:off x="7160742" y="2859322"/>
              <a:ext cx="1178100" cy="1448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6" name="Google Shape;856;p69"/>
            <p:cNvSpPr/>
            <p:nvPr/>
          </p:nvSpPr>
          <p:spPr>
            <a:xfrm>
              <a:off x="71607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57" name="Google Shape;857;p69"/>
            <p:cNvCxnSpPr/>
            <p:nvPr/>
          </p:nvCxnSpPr>
          <p:spPr>
            <a:xfrm>
              <a:off x="7045565" y="2863792"/>
              <a:ext cx="0" cy="1448700"/>
            </a:xfrm>
            <a:prstGeom prst="straightConnector1">
              <a:avLst/>
            </a:prstGeom>
            <a:noFill/>
            <a:ln cap="flat" cmpd="sng" w="28575">
              <a:solidFill>
                <a:srgbClr val="4F7BE8"/>
              </a:solidFill>
              <a:prstDash val="solid"/>
              <a:round/>
              <a:headEnd len="med" w="med" type="triangle"/>
              <a:tailEnd len="med" w="med" type="triangle"/>
            </a:ln>
          </p:spPr>
        </p:cxnSp>
        <p:sp>
          <p:nvSpPr>
            <p:cNvPr id="858" name="Google Shape;858;p69"/>
            <p:cNvSpPr txBox="1"/>
            <p:nvPr/>
          </p:nvSpPr>
          <p:spPr>
            <a:xfrm>
              <a:off x="73366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859" name="Google Shape;859;p69"/>
            <p:cNvSpPr txBox="1"/>
            <p:nvPr/>
          </p:nvSpPr>
          <p:spPr>
            <a:xfrm>
              <a:off x="7792001"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50°</a:t>
              </a:r>
              <a:endParaRPr sz="1800">
                <a:latin typeface="Lexend"/>
                <a:ea typeface="Lexend"/>
                <a:cs typeface="Lexend"/>
                <a:sym typeface="Lexend"/>
              </a:endParaRPr>
            </a:p>
          </p:txBody>
        </p:sp>
      </p:grpSp>
      <p:grpSp>
        <p:nvGrpSpPr>
          <p:cNvPr id="860" name="Google Shape;860;p69"/>
          <p:cNvGrpSpPr/>
          <p:nvPr/>
        </p:nvGrpSpPr>
        <p:grpSpPr>
          <a:xfrm>
            <a:off x="4236450" y="651700"/>
            <a:ext cx="4069667" cy="1422900"/>
            <a:chOff x="4236450" y="5528500"/>
            <a:chExt cx="4069667" cy="1422900"/>
          </a:xfrm>
        </p:grpSpPr>
        <p:sp>
          <p:nvSpPr>
            <p:cNvPr id="861" name="Google Shape;861;p69"/>
            <p:cNvSpPr/>
            <p:nvPr/>
          </p:nvSpPr>
          <p:spPr>
            <a:xfrm>
              <a:off x="4236450" y="5528500"/>
              <a:ext cx="3939300" cy="1422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862" name="Google Shape;862;p69"/>
            <p:cNvGrpSpPr/>
            <p:nvPr/>
          </p:nvGrpSpPr>
          <p:grpSpPr>
            <a:xfrm>
              <a:off x="4352496" y="5565521"/>
              <a:ext cx="3953621" cy="1358440"/>
              <a:chOff x="4950696" y="682200"/>
              <a:chExt cx="3320975" cy="1767651"/>
            </a:xfrm>
          </p:grpSpPr>
          <p:pic>
            <p:nvPicPr>
              <p:cNvPr id="863" name="Google Shape;863;p69"/>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864" name="Google Shape;864;p69"/>
              <p:cNvSpPr txBox="1"/>
              <p:nvPr/>
            </p:nvSpPr>
            <p:spPr>
              <a:xfrm>
                <a:off x="5015206" y="698267"/>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u baahanahay inaan sawiro saddexagal la mid ah oo leh dhinac ku xiga oo dhererkiisu yahay 1 halbeeg (unit), oo aan isticmaalo saamiga tan (tan ratio) ee xagashaas.</a:t>
                </a:r>
                <a:endParaRPr sz="1800">
                  <a:latin typeface="Lexend"/>
                  <a:ea typeface="Lexend"/>
                  <a:cs typeface="Lexend"/>
                  <a:sym typeface="Lexend"/>
                </a:endParaRPr>
              </a:p>
            </p:txBody>
          </p:sp>
        </p:grpSp>
      </p:grpSp>
      <p:grpSp>
        <p:nvGrpSpPr>
          <p:cNvPr id="865" name="Google Shape;865;p69"/>
          <p:cNvGrpSpPr/>
          <p:nvPr/>
        </p:nvGrpSpPr>
        <p:grpSpPr>
          <a:xfrm>
            <a:off x="8123750" y="1519268"/>
            <a:ext cx="696250" cy="911539"/>
            <a:chOff x="8123750" y="1498639"/>
            <a:chExt cx="696250" cy="911539"/>
          </a:xfrm>
        </p:grpSpPr>
        <p:pic>
          <p:nvPicPr>
            <p:cNvPr id="866" name="Google Shape;866;p69"/>
            <p:cNvPicPr preferRelativeResize="0"/>
            <p:nvPr/>
          </p:nvPicPr>
          <p:blipFill>
            <a:blip r:embed="rId8">
              <a:alphaModFix/>
            </a:blip>
            <a:stretch>
              <a:fillRect/>
            </a:stretch>
          </p:blipFill>
          <p:spPr>
            <a:xfrm>
              <a:off x="8123750" y="1498639"/>
              <a:ext cx="696250" cy="673801"/>
            </a:xfrm>
            <a:prstGeom prst="rect">
              <a:avLst/>
            </a:prstGeom>
            <a:noFill/>
            <a:ln>
              <a:noFill/>
            </a:ln>
          </p:spPr>
        </p:pic>
        <p:sp>
          <p:nvSpPr>
            <p:cNvPr id="867" name="Google Shape;867;p69"/>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Isra</a:t>
              </a:r>
              <a:endParaRPr sz="1800">
                <a:latin typeface="Lexend"/>
                <a:ea typeface="Lexend"/>
                <a:cs typeface="Lexend"/>
                <a:sym typeface="Lexend"/>
              </a:endParaRPr>
            </a:p>
          </p:txBody>
        </p:sp>
      </p:grpSp>
      <p:grpSp>
        <p:nvGrpSpPr>
          <p:cNvPr id="868" name="Google Shape;868;p69"/>
          <p:cNvGrpSpPr/>
          <p:nvPr/>
        </p:nvGrpSpPr>
        <p:grpSpPr>
          <a:xfrm>
            <a:off x="4351150" y="2284688"/>
            <a:ext cx="2952900" cy="339365"/>
            <a:chOff x="4351150" y="2284688"/>
            <a:chExt cx="2952900" cy="339365"/>
          </a:xfrm>
        </p:grpSpPr>
        <p:sp>
          <p:nvSpPr>
            <p:cNvPr id="869" name="Google Shape;869;p69"/>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870" name="Google Shape;870;p69"/>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sp>
        <p:nvSpPr>
          <p:cNvPr id="871" name="Google Shape;871;p69"/>
          <p:cNvSpPr txBox="1"/>
          <p:nvPr/>
        </p:nvSpPr>
        <p:spPr>
          <a:xfrm>
            <a:off x="6213912" y="3635874"/>
            <a:ext cx="9456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tan(50°)</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872" name="Google Shape;872;p69"/>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tan</a:t>
            </a:r>
            <a:endParaRPr sz="1800">
              <a:solidFill>
                <a:srgbClr val="FFFFFF"/>
              </a:solidFill>
              <a:latin typeface="Lexend"/>
              <a:ea typeface="Lexend"/>
              <a:cs typeface="Lexend"/>
              <a:sym typeface="Lexend"/>
            </a:endParaRPr>
          </a:p>
        </p:txBody>
      </p:sp>
      <p:sp>
        <p:nvSpPr>
          <p:cNvPr id="873" name="Google Shape;873;p69"/>
          <p:cNvSpPr/>
          <p:nvPr/>
        </p:nvSpPr>
        <p:spPr>
          <a:xfrm>
            <a:off x="323975" y="28275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50</a:t>
            </a:r>
            <a:endParaRPr sz="1800">
              <a:solidFill>
                <a:srgbClr val="000000"/>
              </a:solidFill>
              <a:latin typeface="Lexend"/>
              <a:ea typeface="Lexend"/>
              <a:cs typeface="Lexend"/>
              <a:sym typeface="Lexend"/>
            </a:endParaRPr>
          </a:p>
        </p:txBody>
      </p:sp>
      <p:sp>
        <p:nvSpPr>
          <p:cNvPr id="874" name="Google Shape;874;p69"/>
          <p:cNvSpPr/>
          <p:nvPr/>
        </p:nvSpPr>
        <p:spPr>
          <a:xfrm>
            <a:off x="2170625" y="28275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1.192</a:t>
            </a:r>
            <a:endParaRPr sz="1800">
              <a:solidFill>
                <a:srgbClr val="000000"/>
              </a:solidFill>
              <a:latin typeface="Lexend"/>
              <a:ea typeface="Lexend"/>
              <a:cs typeface="Lexend"/>
              <a:sym typeface="Lexend"/>
            </a:endParaRPr>
          </a:p>
        </p:txBody>
      </p:sp>
      <p:sp>
        <p:nvSpPr>
          <p:cNvPr id="875" name="Google Shape;875;p69"/>
          <p:cNvSpPr/>
          <p:nvPr/>
        </p:nvSpPr>
        <p:spPr>
          <a:xfrm>
            <a:off x="6206325" y="3372725"/>
            <a:ext cx="960600" cy="20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1.192 cm</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876" name="Google Shape;876;p69"/>
          <p:cNvGrpSpPr/>
          <p:nvPr/>
        </p:nvGrpSpPr>
        <p:grpSpPr>
          <a:xfrm rot="10800000">
            <a:off x="5420131" y="4361058"/>
            <a:ext cx="1881588" cy="498140"/>
            <a:chOff x="4351150" y="2284688"/>
            <a:chExt cx="2952900" cy="498140"/>
          </a:xfrm>
        </p:grpSpPr>
        <p:sp>
          <p:nvSpPr>
            <p:cNvPr id="877" name="Google Shape;877;p69"/>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878" name="Google Shape;878;p69"/>
            <p:cNvSpPr txBox="1"/>
            <p:nvPr/>
          </p:nvSpPr>
          <p:spPr>
            <a:xfrm rot="10800000">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 10.2</a:t>
              </a:r>
              <a:endParaRPr sz="1800">
                <a:latin typeface="Lexend"/>
                <a:ea typeface="Lexend"/>
                <a:cs typeface="Lexend"/>
                <a:sym typeface="Lexend"/>
              </a:endParaRPr>
            </a:p>
          </p:txBody>
        </p:sp>
      </p:grpSp>
      <p:sp>
        <p:nvSpPr>
          <p:cNvPr id="879" name="Google Shape;879;p69"/>
          <p:cNvSpPr/>
          <p:nvPr/>
        </p:nvSpPr>
        <p:spPr>
          <a:xfrm>
            <a:off x="2965650" y="2970600"/>
            <a:ext cx="743700" cy="972000"/>
          </a:xfrm>
          <a:prstGeom prst="rect">
            <a:avLst/>
          </a:prstGeom>
          <a:solidFill>
            <a:srgbClr val="FFFFFF"/>
          </a:solid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12.16</a:t>
            </a:r>
            <a:endParaRPr sz="1800">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cm</a:t>
            </a:r>
            <a:endParaRPr sz="1800">
              <a:latin typeface="Lexend"/>
              <a:ea typeface="Lexend"/>
              <a:cs typeface="Lexend"/>
              <a:sym typeface="Lexend"/>
            </a:endParaRPr>
          </a:p>
        </p:txBody>
      </p:sp>
      <p:cxnSp>
        <p:nvCxnSpPr>
          <p:cNvPr id="880" name="Google Shape;880;p69"/>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grpSp>
        <p:nvGrpSpPr>
          <p:cNvPr id="881" name="Google Shape;881;p69"/>
          <p:cNvGrpSpPr/>
          <p:nvPr/>
        </p:nvGrpSpPr>
        <p:grpSpPr>
          <a:xfrm>
            <a:off x="4186750" y="4413175"/>
            <a:ext cx="4063675" cy="318600"/>
            <a:chOff x="4186750" y="4413175"/>
            <a:chExt cx="4063675" cy="318600"/>
          </a:xfrm>
        </p:grpSpPr>
        <p:sp>
          <p:nvSpPr>
            <p:cNvPr id="882" name="Google Shape;882;p69"/>
            <p:cNvSpPr/>
            <p:nvPr/>
          </p:nvSpPr>
          <p:spPr>
            <a:xfrm>
              <a:off x="4186750" y="4413175"/>
              <a:ext cx="945600" cy="318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883" name="Google Shape;883;p69"/>
            <p:cNvSpPr/>
            <p:nvPr/>
          </p:nvSpPr>
          <p:spPr>
            <a:xfrm>
              <a:off x="7554125" y="4423325"/>
              <a:ext cx="696300" cy="232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pic>
        <p:nvPicPr>
          <p:cNvPr id="884" name="Google Shape;884;p69"/>
          <p:cNvPicPr preferRelativeResize="0"/>
          <p:nvPr/>
        </p:nvPicPr>
        <p:blipFill>
          <a:blip r:embed="rId6">
            <a:alphaModFix/>
          </a:blip>
          <a:stretch>
            <a:fillRect/>
          </a:stretch>
        </p:blipFill>
        <p:spPr>
          <a:xfrm>
            <a:off x="3852400" y="4295250"/>
            <a:ext cx="1646325" cy="209700"/>
          </a:xfrm>
          <a:prstGeom prst="rect">
            <a:avLst/>
          </a:prstGeom>
          <a:noFill/>
          <a:ln>
            <a:noFill/>
          </a:ln>
        </p:spPr>
      </p:pic>
      <p:pic>
        <p:nvPicPr>
          <p:cNvPr id="885" name="Google Shape;885;p69"/>
          <p:cNvPicPr preferRelativeResize="0"/>
          <p:nvPr/>
        </p:nvPicPr>
        <p:blipFill>
          <a:blip r:embed="rId6">
            <a:alphaModFix/>
          </a:blip>
          <a:stretch>
            <a:fillRect/>
          </a:stretch>
        </p:blipFill>
        <p:spPr>
          <a:xfrm>
            <a:off x="7301725" y="4320000"/>
            <a:ext cx="1307240"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pic>
        <p:nvPicPr>
          <p:cNvPr id="890" name="Google Shape;890;p70"/>
          <p:cNvPicPr preferRelativeResize="0"/>
          <p:nvPr/>
        </p:nvPicPr>
        <p:blipFill>
          <a:blip r:embed="rId3">
            <a:alphaModFix/>
          </a:blip>
          <a:stretch>
            <a:fillRect/>
          </a:stretch>
        </p:blipFill>
        <p:spPr>
          <a:xfrm>
            <a:off x="324000" y="594000"/>
            <a:ext cx="2462200" cy="4129200"/>
          </a:xfrm>
          <a:prstGeom prst="rect">
            <a:avLst/>
          </a:prstGeom>
          <a:noFill/>
          <a:ln>
            <a:noFill/>
          </a:ln>
        </p:spPr>
      </p:pic>
      <p:sp>
        <p:nvSpPr>
          <p:cNvPr id="891" name="Google Shape;891;p70"/>
          <p:cNvSpPr/>
          <p:nvPr/>
        </p:nvSpPr>
        <p:spPr>
          <a:xfrm>
            <a:off x="6116925" y="3525125"/>
            <a:ext cx="1050000" cy="20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1.428 cm</a:t>
            </a:r>
            <a:endParaRPr sz="1800">
              <a:latin typeface="Lexend"/>
              <a:ea typeface="Lexend"/>
              <a:cs typeface="Lexend"/>
              <a:sym typeface="Lexend"/>
            </a:endParaRPr>
          </a:p>
        </p:txBody>
      </p:sp>
      <p:sp>
        <p:nvSpPr>
          <p:cNvPr id="892" name="Google Shape;892;p70"/>
          <p:cNvSpPr/>
          <p:nvPr/>
        </p:nvSpPr>
        <p:spPr>
          <a:xfrm>
            <a:off x="4811579" y="3644416"/>
            <a:ext cx="1274100" cy="12741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3" name="Google Shape;893;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halbeegga (unit circle), iyo taangent-yada (tangents)</a:t>
            </a:r>
            <a:endParaRPr/>
          </a:p>
        </p:txBody>
      </p:sp>
      <p:sp>
        <p:nvSpPr>
          <p:cNvPr id="894" name="Google Shape;894;p70"/>
          <p:cNvSpPr/>
          <p:nvPr/>
        </p:nvSpPr>
        <p:spPr>
          <a:xfrm>
            <a:off x="3852400" y="2305801"/>
            <a:ext cx="1614300" cy="1985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5" name="Google Shape;895;p70"/>
          <p:cNvSpPr/>
          <p:nvPr/>
        </p:nvSpPr>
        <p:spPr>
          <a:xfrm>
            <a:off x="3852400" y="39827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6" name="Google Shape;896;p70"/>
          <p:cNvSpPr txBox="1"/>
          <p:nvPr/>
        </p:nvSpPr>
        <p:spPr>
          <a:xfrm>
            <a:off x="4832215" y="40108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sp>
        <p:nvSpPr>
          <p:cNvPr id="897" name="Google Shape;897;p70"/>
          <p:cNvSpPr txBox="1"/>
          <p:nvPr/>
        </p:nvSpPr>
        <p:spPr>
          <a:xfrm>
            <a:off x="4134648" y="44512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 cm</a:t>
            </a:r>
            <a:endParaRPr sz="1800">
              <a:latin typeface="Lexend"/>
              <a:ea typeface="Lexend"/>
              <a:cs typeface="Lexend"/>
              <a:sym typeface="Lexend"/>
            </a:endParaRPr>
          </a:p>
        </p:txBody>
      </p:sp>
      <p:grpSp>
        <p:nvGrpSpPr>
          <p:cNvPr id="898" name="Google Shape;898;p70"/>
          <p:cNvGrpSpPr/>
          <p:nvPr/>
        </p:nvGrpSpPr>
        <p:grpSpPr>
          <a:xfrm>
            <a:off x="7197965" y="2859322"/>
            <a:ext cx="1837585" cy="1999327"/>
            <a:chOff x="7045565" y="2859322"/>
            <a:chExt cx="1837585" cy="1999327"/>
          </a:xfrm>
        </p:grpSpPr>
        <p:sp>
          <p:nvSpPr>
            <p:cNvPr id="899" name="Google Shape;899;p70"/>
            <p:cNvSpPr/>
            <p:nvPr/>
          </p:nvSpPr>
          <p:spPr>
            <a:xfrm>
              <a:off x="7768349" y="3743850"/>
              <a:ext cx="1114800" cy="11148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0" name="Google Shape;900;p70"/>
            <p:cNvSpPr/>
            <p:nvPr/>
          </p:nvSpPr>
          <p:spPr>
            <a:xfrm>
              <a:off x="7160742" y="2859322"/>
              <a:ext cx="1178100" cy="1448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01" name="Google Shape;901;p70"/>
            <p:cNvSpPr/>
            <p:nvPr/>
          </p:nvSpPr>
          <p:spPr>
            <a:xfrm>
              <a:off x="71607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02" name="Google Shape;902;p70"/>
            <p:cNvCxnSpPr/>
            <p:nvPr/>
          </p:nvCxnSpPr>
          <p:spPr>
            <a:xfrm>
              <a:off x="7045565" y="2863792"/>
              <a:ext cx="0" cy="1448700"/>
            </a:xfrm>
            <a:prstGeom prst="straightConnector1">
              <a:avLst/>
            </a:prstGeom>
            <a:noFill/>
            <a:ln cap="flat" cmpd="sng" w="28575">
              <a:solidFill>
                <a:srgbClr val="4F7BE8"/>
              </a:solidFill>
              <a:prstDash val="solid"/>
              <a:round/>
              <a:headEnd len="med" w="med" type="triangle"/>
              <a:tailEnd len="med" w="med" type="triangle"/>
            </a:ln>
          </p:spPr>
        </p:cxnSp>
        <p:sp>
          <p:nvSpPr>
            <p:cNvPr id="903" name="Google Shape;903;p70"/>
            <p:cNvSpPr txBox="1"/>
            <p:nvPr/>
          </p:nvSpPr>
          <p:spPr>
            <a:xfrm>
              <a:off x="73366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904" name="Google Shape;904;p70"/>
            <p:cNvSpPr txBox="1"/>
            <p:nvPr/>
          </p:nvSpPr>
          <p:spPr>
            <a:xfrm>
              <a:off x="7792001"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grpSp>
      <p:grpSp>
        <p:nvGrpSpPr>
          <p:cNvPr id="905" name="Google Shape;905;p70"/>
          <p:cNvGrpSpPr/>
          <p:nvPr/>
        </p:nvGrpSpPr>
        <p:grpSpPr>
          <a:xfrm>
            <a:off x="4351150" y="2284688"/>
            <a:ext cx="2952900" cy="339365"/>
            <a:chOff x="4351150" y="2284688"/>
            <a:chExt cx="2952900" cy="339365"/>
          </a:xfrm>
        </p:grpSpPr>
        <p:sp>
          <p:nvSpPr>
            <p:cNvPr id="906" name="Google Shape;906;p70"/>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907" name="Google Shape;907;p70"/>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sp>
        <p:nvSpPr>
          <p:cNvPr id="908" name="Google Shape;908;p70"/>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Kalam"/>
                <a:ea typeface="Kalam"/>
                <a:cs typeface="Kalam"/>
                <a:sym typeface="Kalam"/>
              </a:rPr>
              <a:t>tan</a:t>
            </a:r>
            <a:endParaRPr sz="2000">
              <a:solidFill>
                <a:srgbClr val="FFFFFF"/>
              </a:solidFill>
              <a:latin typeface="Kalam"/>
              <a:ea typeface="Kalam"/>
              <a:cs typeface="Kalam"/>
              <a:sym typeface="Kalam"/>
            </a:endParaRPr>
          </a:p>
        </p:txBody>
      </p:sp>
      <p:sp>
        <p:nvSpPr>
          <p:cNvPr id="909" name="Google Shape;909;p70"/>
          <p:cNvSpPr/>
          <p:nvPr/>
        </p:nvSpPr>
        <p:spPr>
          <a:xfrm>
            <a:off x="323975" y="30303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55</a:t>
            </a:r>
            <a:endParaRPr sz="2000">
              <a:solidFill>
                <a:srgbClr val="000000"/>
              </a:solidFill>
              <a:latin typeface="Kalam"/>
              <a:ea typeface="Kalam"/>
              <a:cs typeface="Kalam"/>
              <a:sym typeface="Kalam"/>
            </a:endParaRPr>
          </a:p>
        </p:txBody>
      </p:sp>
      <p:sp>
        <p:nvSpPr>
          <p:cNvPr id="910" name="Google Shape;910;p70"/>
          <p:cNvSpPr/>
          <p:nvPr/>
        </p:nvSpPr>
        <p:spPr>
          <a:xfrm>
            <a:off x="2170625" y="30303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1.428</a:t>
            </a:r>
            <a:endParaRPr sz="2000">
              <a:solidFill>
                <a:srgbClr val="000000"/>
              </a:solidFill>
              <a:latin typeface="Kalam"/>
              <a:ea typeface="Kalam"/>
              <a:cs typeface="Kalam"/>
              <a:sym typeface="Kalam"/>
            </a:endParaRPr>
          </a:p>
        </p:txBody>
      </p:sp>
      <p:cxnSp>
        <p:nvCxnSpPr>
          <p:cNvPr id="911" name="Google Shape;911;p70"/>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sp>
        <p:nvSpPr>
          <p:cNvPr id="912" name="Google Shape;912;p70"/>
          <p:cNvSpPr txBox="1"/>
          <p:nvPr/>
        </p:nvSpPr>
        <p:spPr>
          <a:xfrm>
            <a:off x="3067675" y="624325"/>
            <a:ext cx="5752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Saddexagal la mid ah kani waa la sawiri doonaa, kaas oo dhinaciisa ku xiga xagasha 55° uu dhererkiisu yahay 1 cm.</a:t>
            </a:r>
            <a:endParaRPr sz="1800">
              <a:latin typeface="Lexend"/>
              <a:ea typeface="Lexend"/>
              <a:cs typeface="Lexend"/>
              <a:sym typeface="Lexend"/>
            </a:endParaRPr>
          </a:p>
        </p:txBody>
      </p:sp>
      <p:sp>
        <p:nvSpPr>
          <p:cNvPr id="913" name="Google Shape;913;p70"/>
          <p:cNvSpPr txBox="1"/>
          <p:nvPr/>
        </p:nvSpPr>
        <p:spPr>
          <a:xfrm>
            <a:off x="3067675" y="1332600"/>
            <a:ext cx="5752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Adigoo isticmaalaya shaxda qiimaha trig (trig values), raadi dhererka dhinaca calaamadeysan a.</a:t>
            </a:r>
            <a:endParaRPr sz="1800">
              <a:latin typeface="Lexend"/>
              <a:ea typeface="Lexend"/>
              <a:cs typeface="Lexend"/>
              <a:sym typeface="Lexend"/>
            </a:endParaRPr>
          </a:p>
        </p:txBody>
      </p:sp>
      <p:grpSp>
        <p:nvGrpSpPr>
          <p:cNvPr id="914" name="Google Shape;914;p70"/>
          <p:cNvGrpSpPr/>
          <p:nvPr/>
        </p:nvGrpSpPr>
        <p:grpSpPr>
          <a:xfrm>
            <a:off x="6829794" y="3494244"/>
            <a:ext cx="285750" cy="285750"/>
            <a:chOff x="1020916" y="1442088"/>
            <a:chExt cx="457200" cy="457200"/>
          </a:xfrm>
        </p:grpSpPr>
        <p:pic>
          <p:nvPicPr>
            <p:cNvPr id="915" name="Google Shape;915;p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16" name="Google Shape;916;p70"/>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917" name="Google Shape;917;p70"/>
          <p:cNvPicPr preferRelativeResize="0"/>
          <p:nvPr/>
        </p:nvPicPr>
        <p:blipFill>
          <a:blip r:embed="rId5">
            <a:alphaModFix/>
          </a:blip>
          <a:stretch>
            <a:fillRect/>
          </a:stretch>
        </p:blipFill>
        <p:spPr>
          <a:xfrm>
            <a:off x="3852400" y="4295250"/>
            <a:ext cx="1646325" cy="209700"/>
          </a:xfrm>
          <a:prstGeom prst="rect">
            <a:avLst/>
          </a:prstGeom>
          <a:noFill/>
          <a:ln>
            <a:noFill/>
          </a:ln>
        </p:spPr>
      </p:pic>
      <p:pic>
        <p:nvPicPr>
          <p:cNvPr id="918" name="Google Shape;918;p70"/>
          <p:cNvPicPr preferRelativeResize="0"/>
          <p:nvPr/>
        </p:nvPicPr>
        <p:blipFill>
          <a:blip r:embed="rId5">
            <a:alphaModFix/>
          </a:blip>
          <a:stretch>
            <a:fillRect/>
          </a:stretch>
        </p:blipFill>
        <p:spPr>
          <a:xfrm>
            <a:off x="7304050" y="4295250"/>
            <a:ext cx="1218825"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71"/>
          <p:cNvSpPr/>
          <p:nvPr/>
        </p:nvSpPr>
        <p:spPr>
          <a:xfrm>
            <a:off x="6116925" y="3525125"/>
            <a:ext cx="1050000" cy="20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1.428 cm</a:t>
            </a:r>
            <a:endParaRPr sz="1800">
              <a:latin typeface="Lexend"/>
              <a:ea typeface="Lexend"/>
              <a:cs typeface="Lexend"/>
              <a:sym typeface="Lexend"/>
            </a:endParaRPr>
          </a:p>
        </p:txBody>
      </p:sp>
      <p:grpSp>
        <p:nvGrpSpPr>
          <p:cNvPr id="924" name="Google Shape;924;p71"/>
          <p:cNvGrpSpPr/>
          <p:nvPr/>
        </p:nvGrpSpPr>
        <p:grpSpPr>
          <a:xfrm>
            <a:off x="4186750" y="4413175"/>
            <a:ext cx="4063675" cy="318600"/>
            <a:chOff x="4186750" y="4413175"/>
            <a:chExt cx="4063675" cy="318600"/>
          </a:xfrm>
        </p:grpSpPr>
        <p:sp>
          <p:nvSpPr>
            <p:cNvPr id="925" name="Google Shape;925;p71"/>
            <p:cNvSpPr/>
            <p:nvPr/>
          </p:nvSpPr>
          <p:spPr>
            <a:xfrm>
              <a:off x="4186750" y="4413175"/>
              <a:ext cx="945600" cy="318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926" name="Google Shape;926;p71"/>
            <p:cNvSpPr/>
            <p:nvPr/>
          </p:nvSpPr>
          <p:spPr>
            <a:xfrm>
              <a:off x="7554125" y="4423325"/>
              <a:ext cx="696300" cy="232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927" name="Google Shape;927;p71"/>
          <p:cNvSpPr/>
          <p:nvPr/>
        </p:nvSpPr>
        <p:spPr>
          <a:xfrm>
            <a:off x="4811579" y="3644416"/>
            <a:ext cx="1274100" cy="12741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8" name="Google Shape;928;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Shaxaha saamiga (ratio tables), goobada halbeegga (unit circle), iyo tangents</a:t>
            </a:r>
            <a:endParaRPr/>
          </a:p>
        </p:txBody>
      </p:sp>
      <p:sp>
        <p:nvSpPr>
          <p:cNvPr id="929" name="Google Shape;929;p71"/>
          <p:cNvSpPr/>
          <p:nvPr/>
        </p:nvSpPr>
        <p:spPr>
          <a:xfrm>
            <a:off x="3852400" y="2305801"/>
            <a:ext cx="1614300" cy="1985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0" name="Google Shape;930;p71"/>
          <p:cNvSpPr/>
          <p:nvPr/>
        </p:nvSpPr>
        <p:spPr>
          <a:xfrm>
            <a:off x="3852400" y="39827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1" name="Google Shape;931;p71"/>
          <p:cNvSpPr txBox="1"/>
          <p:nvPr/>
        </p:nvSpPr>
        <p:spPr>
          <a:xfrm>
            <a:off x="4832215" y="40108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sp>
        <p:nvSpPr>
          <p:cNvPr id="932" name="Google Shape;932;p71"/>
          <p:cNvSpPr txBox="1"/>
          <p:nvPr/>
        </p:nvSpPr>
        <p:spPr>
          <a:xfrm>
            <a:off x="4134648" y="44512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 cm</a:t>
            </a:r>
            <a:endParaRPr sz="1800">
              <a:latin typeface="Lexend"/>
              <a:ea typeface="Lexend"/>
              <a:cs typeface="Lexend"/>
              <a:sym typeface="Lexend"/>
            </a:endParaRPr>
          </a:p>
        </p:txBody>
      </p:sp>
      <p:grpSp>
        <p:nvGrpSpPr>
          <p:cNvPr id="933" name="Google Shape;933;p71"/>
          <p:cNvGrpSpPr/>
          <p:nvPr/>
        </p:nvGrpSpPr>
        <p:grpSpPr>
          <a:xfrm>
            <a:off x="7197965" y="2859322"/>
            <a:ext cx="1837585" cy="1999327"/>
            <a:chOff x="7045565" y="2859322"/>
            <a:chExt cx="1837585" cy="1999327"/>
          </a:xfrm>
        </p:grpSpPr>
        <p:sp>
          <p:nvSpPr>
            <p:cNvPr id="934" name="Google Shape;934;p71"/>
            <p:cNvSpPr/>
            <p:nvPr/>
          </p:nvSpPr>
          <p:spPr>
            <a:xfrm>
              <a:off x="7768349" y="3743850"/>
              <a:ext cx="1114800" cy="11148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5" name="Google Shape;935;p71"/>
            <p:cNvSpPr/>
            <p:nvPr/>
          </p:nvSpPr>
          <p:spPr>
            <a:xfrm>
              <a:off x="7160742" y="2859322"/>
              <a:ext cx="1178100" cy="1448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6" name="Google Shape;936;p71"/>
            <p:cNvSpPr/>
            <p:nvPr/>
          </p:nvSpPr>
          <p:spPr>
            <a:xfrm>
              <a:off x="71607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37" name="Google Shape;937;p71"/>
            <p:cNvCxnSpPr/>
            <p:nvPr/>
          </p:nvCxnSpPr>
          <p:spPr>
            <a:xfrm>
              <a:off x="7045565" y="2863792"/>
              <a:ext cx="0" cy="1448700"/>
            </a:xfrm>
            <a:prstGeom prst="straightConnector1">
              <a:avLst/>
            </a:prstGeom>
            <a:noFill/>
            <a:ln cap="flat" cmpd="sng" w="28575">
              <a:solidFill>
                <a:srgbClr val="4F7BE8"/>
              </a:solidFill>
              <a:prstDash val="solid"/>
              <a:round/>
              <a:headEnd len="med" w="med" type="triangle"/>
              <a:tailEnd len="med" w="med" type="triangle"/>
            </a:ln>
          </p:spPr>
        </p:cxnSp>
        <p:sp>
          <p:nvSpPr>
            <p:cNvPr id="938" name="Google Shape;938;p71"/>
            <p:cNvSpPr txBox="1"/>
            <p:nvPr/>
          </p:nvSpPr>
          <p:spPr>
            <a:xfrm>
              <a:off x="73366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939" name="Google Shape;939;p71"/>
            <p:cNvSpPr txBox="1"/>
            <p:nvPr/>
          </p:nvSpPr>
          <p:spPr>
            <a:xfrm>
              <a:off x="7792001"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grpSp>
      <p:grpSp>
        <p:nvGrpSpPr>
          <p:cNvPr id="940" name="Google Shape;940;p71"/>
          <p:cNvGrpSpPr/>
          <p:nvPr/>
        </p:nvGrpSpPr>
        <p:grpSpPr>
          <a:xfrm>
            <a:off x="4351150" y="2284688"/>
            <a:ext cx="2952900" cy="339365"/>
            <a:chOff x="4351150" y="2284688"/>
            <a:chExt cx="2952900" cy="339365"/>
          </a:xfrm>
        </p:grpSpPr>
        <p:sp>
          <p:nvSpPr>
            <p:cNvPr id="941" name="Google Shape;941;p71"/>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942" name="Google Shape;942;p71"/>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grpSp>
        <p:nvGrpSpPr>
          <p:cNvPr id="943" name="Google Shape;943;p71"/>
          <p:cNvGrpSpPr/>
          <p:nvPr/>
        </p:nvGrpSpPr>
        <p:grpSpPr>
          <a:xfrm rot="10800000">
            <a:off x="5420131" y="4333648"/>
            <a:ext cx="1881588" cy="528740"/>
            <a:chOff x="4351150" y="2254088"/>
            <a:chExt cx="2952900" cy="528740"/>
          </a:xfrm>
        </p:grpSpPr>
        <p:sp>
          <p:nvSpPr>
            <p:cNvPr id="944" name="Google Shape;944;p71"/>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945" name="Google Shape;945;p71"/>
            <p:cNvSpPr txBox="1"/>
            <p:nvPr/>
          </p:nvSpPr>
          <p:spPr>
            <a:xfrm rot="10800000">
              <a:off x="4351150" y="2254088"/>
              <a:ext cx="29529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 20</a:t>
              </a:r>
              <a:endParaRPr sz="2000">
                <a:latin typeface="Kalam"/>
                <a:ea typeface="Kalam"/>
                <a:cs typeface="Kalam"/>
                <a:sym typeface="Kalam"/>
              </a:endParaRPr>
            </a:p>
          </p:txBody>
        </p:sp>
      </p:grpSp>
      <p:cxnSp>
        <p:nvCxnSpPr>
          <p:cNvPr id="946" name="Google Shape;946;p71"/>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sp>
        <p:nvSpPr>
          <p:cNvPr id="947" name="Google Shape;947;p71"/>
          <p:cNvSpPr txBox="1"/>
          <p:nvPr/>
        </p:nvSpPr>
        <p:spPr>
          <a:xfrm>
            <a:off x="3067675" y="624325"/>
            <a:ext cx="5752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Saddexagal la mid ah kani waa la sawiri doonaa, kaas oo dhinaciisa ku xiga xagasha 55° uu dhererkiisu yahay 1 cm.</a:t>
            </a:r>
            <a:endParaRPr sz="1800">
              <a:latin typeface="Lexend"/>
              <a:ea typeface="Lexend"/>
              <a:cs typeface="Lexend"/>
              <a:sym typeface="Lexend"/>
            </a:endParaRPr>
          </a:p>
        </p:txBody>
      </p:sp>
      <p:sp>
        <p:nvSpPr>
          <p:cNvPr id="948" name="Google Shape;948;p71"/>
          <p:cNvSpPr txBox="1"/>
          <p:nvPr/>
        </p:nvSpPr>
        <p:spPr>
          <a:xfrm>
            <a:off x="3067675" y="1332600"/>
            <a:ext cx="5752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Adigoo isticmaalaya saddexagallo isku mid ah (similar triangles), raadi dhererka dhinaca calaamadeysan b.</a:t>
            </a:r>
            <a:endParaRPr sz="1800">
              <a:latin typeface="Lexend"/>
              <a:ea typeface="Lexend"/>
              <a:cs typeface="Lexend"/>
              <a:sym typeface="Lexend"/>
            </a:endParaRPr>
          </a:p>
        </p:txBody>
      </p:sp>
      <p:grpSp>
        <p:nvGrpSpPr>
          <p:cNvPr id="949" name="Google Shape;949;p71"/>
          <p:cNvGrpSpPr/>
          <p:nvPr/>
        </p:nvGrpSpPr>
        <p:grpSpPr>
          <a:xfrm>
            <a:off x="3362742" y="3155469"/>
            <a:ext cx="285750" cy="285750"/>
            <a:chOff x="1020916" y="1442088"/>
            <a:chExt cx="457200" cy="457200"/>
          </a:xfrm>
        </p:grpSpPr>
        <p:pic>
          <p:nvPicPr>
            <p:cNvPr id="950" name="Google Shape;950;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51" name="Google Shape;951;p71"/>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52" name="Google Shape;952;p71"/>
          <p:cNvSpPr/>
          <p:nvPr/>
        </p:nvSpPr>
        <p:spPr>
          <a:xfrm>
            <a:off x="2869911" y="3180220"/>
            <a:ext cx="1050000" cy="20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28.56</a:t>
            </a:r>
            <a:endParaRPr sz="2000">
              <a:solidFill>
                <a:schemeClr val="dk1"/>
              </a:solidFill>
              <a:latin typeface="Kalam"/>
              <a:ea typeface="Kalam"/>
              <a:cs typeface="Kalam"/>
              <a:sym typeface="Kalam"/>
            </a:endParaRPr>
          </a:p>
          <a:p>
            <a:pPr indent="0" lvl="0" marL="0" rtl="0" algn="ctr">
              <a:spcBef>
                <a:spcPts val="0"/>
              </a:spcBef>
              <a:spcAft>
                <a:spcPts val="0"/>
              </a:spcAft>
              <a:buNone/>
            </a:pPr>
            <a:r>
              <a:rPr lang="en-GB" sz="1100">
                <a:solidFill>
                  <a:schemeClr val="dk1"/>
                </a:solidFill>
                <a:latin typeface="Kalam"/>
                <a:ea typeface="Kalam"/>
                <a:cs typeface="Kalam"/>
                <a:sym typeface="Kalam"/>
              </a:rPr>
              <a:t>cm</a:t>
            </a:r>
            <a:endParaRPr sz="1800">
              <a:latin typeface="Lexend"/>
              <a:ea typeface="Lexend"/>
              <a:cs typeface="Lexend"/>
              <a:sym typeface="Lexend"/>
            </a:endParaRPr>
          </a:p>
        </p:txBody>
      </p:sp>
      <p:pic>
        <p:nvPicPr>
          <p:cNvPr id="953" name="Google Shape;953;p71"/>
          <p:cNvPicPr preferRelativeResize="0"/>
          <p:nvPr/>
        </p:nvPicPr>
        <p:blipFill>
          <a:blip r:embed="rId4">
            <a:alphaModFix/>
          </a:blip>
          <a:stretch>
            <a:fillRect/>
          </a:stretch>
        </p:blipFill>
        <p:spPr>
          <a:xfrm>
            <a:off x="3852400" y="4295250"/>
            <a:ext cx="1646325" cy="209700"/>
          </a:xfrm>
          <a:prstGeom prst="rect">
            <a:avLst/>
          </a:prstGeom>
          <a:noFill/>
          <a:ln>
            <a:noFill/>
          </a:ln>
        </p:spPr>
      </p:pic>
      <p:pic>
        <p:nvPicPr>
          <p:cNvPr id="954" name="Google Shape;954;p71"/>
          <p:cNvPicPr preferRelativeResize="0"/>
          <p:nvPr/>
        </p:nvPicPr>
        <p:blipFill>
          <a:blip r:embed="rId4">
            <a:alphaModFix/>
          </a:blip>
          <a:stretch>
            <a:fillRect/>
          </a:stretch>
        </p:blipFill>
        <p:spPr>
          <a:xfrm>
            <a:off x="7304050" y="4295250"/>
            <a:ext cx="1218825" cy="209700"/>
          </a:xfrm>
          <a:prstGeom prst="rect">
            <a:avLst/>
          </a:prstGeom>
          <a:noFill/>
          <a:ln>
            <a:noFill/>
          </a:ln>
        </p:spPr>
      </p:pic>
      <p:pic>
        <p:nvPicPr>
          <p:cNvPr id="955" name="Google Shape;955;p71"/>
          <p:cNvPicPr preferRelativeResize="0"/>
          <p:nvPr/>
        </p:nvPicPr>
        <p:blipFill>
          <a:blip r:embed="rId5">
            <a:alphaModFix/>
          </a:blip>
          <a:stretch>
            <a:fillRect/>
          </a:stretch>
        </p:blipFill>
        <p:spPr>
          <a:xfrm>
            <a:off x="324000" y="594000"/>
            <a:ext cx="2462200" cy="412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pic>
        <p:nvPicPr>
          <p:cNvPr id="960" name="Google Shape;960;p72"/>
          <p:cNvPicPr preferRelativeResize="0"/>
          <p:nvPr/>
        </p:nvPicPr>
        <p:blipFill>
          <a:blip r:embed="rId3">
            <a:alphaModFix/>
          </a:blip>
          <a:stretch>
            <a:fillRect/>
          </a:stretch>
        </p:blipFill>
        <p:spPr>
          <a:xfrm>
            <a:off x="324000" y="594000"/>
            <a:ext cx="2462200" cy="4129200"/>
          </a:xfrm>
          <a:prstGeom prst="rect">
            <a:avLst/>
          </a:prstGeom>
          <a:noFill/>
          <a:ln>
            <a:noFill/>
          </a:ln>
        </p:spPr>
      </p:pic>
      <p:sp>
        <p:nvSpPr>
          <p:cNvPr id="961" name="Google Shape;961;p72"/>
          <p:cNvSpPr/>
          <p:nvPr/>
        </p:nvSpPr>
        <p:spPr>
          <a:xfrm>
            <a:off x="4716224" y="3320450"/>
            <a:ext cx="1464900" cy="1464900"/>
          </a:xfrm>
          <a:prstGeom prst="arc">
            <a:avLst>
              <a:gd fmla="val 10771373" name="adj1"/>
              <a:gd fmla="val 1315593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2" name="Google Shape;962;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Shaxaha saamiga (ratio tables), goobada halbeegga (unit circle), iyo tangents</a:t>
            </a:r>
            <a:endParaRPr/>
          </a:p>
        </p:txBody>
      </p:sp>
      <p:sp>
        <p:nvSpPr>
          <p:cNvPr id="963" name="Google Shape;963;p72"/>
          <p:cNvSpPr/>
          <p:nvPr/>
        </p:nvSpPr>
        <p:spPr>
          <a:xfrm>
            <a:off x="3852400" y="2772201"/>
            <a:ext cx="1614300" cy="1290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4" name="Google Shape;964;p72"/>
          <p:cNvSpPr/>
          <p:nvPr/>
        </p:nvSpPr>
        <p:spPr>
          <a:xfrm>
            <a:off x="3852400" y="37541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5" name="Google Shape;965;p72"/>
          <p:cNvSpPr txBox="1"/>
          <p:nvPr/>
        </p:nvSpPr>
        <p:spPr>
          <a:xfrm>
            <a:off x="4736734" y="37822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35°</a:t>
            </a:r>
            <a:endParaRPr sz="1800">
              <a:latin typeface="Lexend"/>
              <a:ea typeface="Lexend"/>
              <a:cs typeface="Lexend"/>
              <a:sym typeface="Lexend"/>
            </a:endParaRPr>
          </a:p>
        </p:txBody>
      </p:sp>
      <p:grpSp>
        <p:nvGrpSpPr>
          <p:cNvPr id="966" name="Google Shape;966;p72"/>
          <p:cNvGrpSpPr/>
          <p:nvPr/>
        </p:nvGrpSpPr>
        <p:grpSpPr>
          <a:xfrm>
            <a:off x="7197975" y="3137925"/>
            <a:ext cx="1926975" cy="1581525"/>
            <a:chOff x="7197975" y="3366525"/>
            <a:chExt cx="1926975" cy="1581525"/>
          </a:xfrm>
        </p:grpSpPr>
        <p:sp>
          <p:nvSpPr>
            <p:cNvPr id="967" name="Google Shape;967;p72"/>
            <p:cNvSpPr/>
            <p:nvPr/>
          </p:nvSpPr>
          <p:spPr>
            <a:xfrm>
              <a:off x="7831350" y="3654450"/>
              <a:ext cx="1293600" cy="1293600"/>
            </a:xfrm>
            <a:prstGeom prst="arc">
              <a:avLst>
                <a:gd fmla="val 10771373" name="adj1"/>
                <a:gd fmla="val 1314702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68" name="Google Shape;968;p72"/>
            <p:cNvSpPr/>
            <p:nvPr/>
          </p:nvSpPr>
          <p:spPr>
            <a:xfrm>
              <a:off x="7313142" y="3366617"/>
              <a:ext cx="1178100" cy="94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69" name="Google Shape;969;p72"/>
            <p:cNvSpPr/>
            <p:nvPr/>
          </p:nvSpPr>
          <p:spPr>
            <a:xfrm>
              <a:off x="73131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70" name="Google Shape;970;p72"/>
            <p:cNvCxnSpPr/>
            <p:nvPr/>
          </p:nvCxnSpPr>
          <p:spPr>
            <a:xfrm>
              <a:off x="7197975" y="3366525"/>
              <a:ext cx="0" cy="945900"/>
            </a:xfrm>
            <a:prstGeom prst="straightConnector1">
              <a:avLst/>
            </a:prstGeom>
            <a:noFill/>
            <a:ln cap="flat" cmpd="sng" w="28575">
              <a:solidFill>
                <a:srgbClr val="4F7BE8"/>
              </a:solidFill>
              <a:prstDash val="solid"/>
              <a:round/>
              <a:headEnd len="med" w="med" type="triangle"/>
              <a:tailEnd len="med" w="med" type="triangle"/>
            </a:ln>
          </p:spPr>
        </p:cxnSp>
        <p:sp>
          <p:nvSpPr>
            <p:cNvPr id="971" name="Google Shape;971;p72"/>
            <p:cNvSpPr txBox="1"/>
            <p:nvPr/>
          </p:nvSpPr>
          <p:spPr>
            <a:xfrm>
              <a:off x="74890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972" name="Google Shape;972;p72"/>
            <p:cNvSpPr txBox="1"/>
            <p:nvPr/>
          </p:nvSpPr>
          <p:spPr>
            <a:xfrm>
              <a:off x="7856620"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35°</a:t>
              </a:r>
              <a:endParaRPr sz="1800">
                <a:latin typeface="Lexend"/>
                <a:ea typeface="Lexend"/>
                <a:cs typeface="Lexend"/>
                <a:sym typeface="Lexend"/>
              </a:endParaRPr>
            </a:p>
          </p:txBody>
        </p:sp>
      </p:grpSp>
      <p:grpSp>
        <p:nvGrpSpPr>
          <p:cNvPr id="973" name="Google Shape;973;p72"/>
          <p:cNvGrpSpPr/>
          <p:nvPr/>
        </p:nvGrpSpPr>
        <p:grpSpPr>
          <a:xfrm>
            <a:off x="4351150" y="2513288"/>
            <a:ext cx="2952900" cy="339365"/>
            <a:chOff x="4351150" y="2284688"/>
            <a:chExt cx="2952900" cy="339365"/>
          </a:xfrm>
        </p:grpSpPr>
        <p:sp>
          <p:nvSpPr>
            <p:cNvPr id="974" name="Google Shape;974;p72"/>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975" name="Google Shape;975;p72"/>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sp>
        <p:nvSpPr>
          <p:cNvPr id="976" name="Google Shape;976;p72"/>
          <p:cNvSpPr txBox="1"/>
          <p:nvPr/>
        </p:nvSpPr>
        <p:spPr>
          <a:xfrm>
            <a:off x="6202343" y="3620449"/>
            <a:ext cx="9456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tan(35°)</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977" name="Google Shape;977;p72"/>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tan</a:t>
            </a:r>
            <a:endParaRPr sz="1800">
              <a:solidFill>
                <a:srgbClr val="FFFFFF"/>
              </a:solidFill>
              <a:latin typeface="Lexend"/>
              <a:ea typeface="Lexend"/>
              <a:cs typeface="Lexend"/>
              <a:sym typeface="Lexend"/>
            </a:endParaRPr>
          </a:p>
        </p:txBody>
      </p:sp>
      <p:sp>
        <p:nvSpPr>
          <p:cNvPr id="978" name="Google Shape;978;p72"/>
          <p:cNvSpPr/>
          <p:nvPr/>
        </p:nvSpPr>
        <p:spPr>
          <a:xfrm>
            <a:off x="323975" y="223595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35</a:t>
            </a:r>
            <a:endParaRPr sz="1800">
              <a:solidFill>
                <a:srgbClr val="000000"/>
              </a:solidFill>
              <a:latin typeface="Lexend"/>
              <a:ea typeface="Lexend"/>
              <a:cs typeface="Lexend"/>
              <a:sym typeface="Lexend"/>
            </a:endParaRPr>
          </a:p>
        </p:txBody>
      </p:sp>
      <p:sp>
        <p:nvSpPr>
          <p:cNvPr id="979" name="Google Shape;979;p72"/>
          <p:cNvSpPr/>
          <p:nvPr/>
        </p:nvSpPr>
        <p:spPr>
          <a:xfrm>
            <a:off x="2170625" y="223595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0.7</a:t>
            </a:r>
            <a:endParaRPr sz="1800">
              <a:solidFill>
                <a:srgbClr val="000000"/>
              </a:solidFill>
              <a:latin typeface="Lexend"/>
              <a:ea typeface="Lexend"/>
              <a:cs typeface="Lexend"/>
              <a:sym typeface="Lexend"/>
            </a:endParaRPr>
          </a:p>
        </p:txBody>
      </p:sp>
      <p:grpSp>
        <p:nvGrpSpPr>
          <p:cNvPr id="980" name="Google Shape;980;p72"/>
          <p:cNvGrpSpPr/>
          <p:nvPr/>
        </p:nvGrpSpPr>
        <p:grpSpPr>
          <a:xfrm>
            <a:off x="3223450" y="2778143"/>
            <a:ext cx="506433" cy="1290315"/>
            <a:chOff x="3223424" y="2311926"/>
            <a:chExt cx="506433" cy="1985100"/>
          </a:xfrm>
        </p:grpSpPr>
        <p:sp>
          <p:nvSpPr>
            <p:cNvPr id="981" name="Google Shape;981;p72"/>
            <p:cNvSpPr/>
            <p:nvPr/>
          </p:nvSpPr>
          <p:spPr>
            <a:xfrm>
              <a:off x="3223424" y="2970591"/>
              <a:ext cx="486000" cy="972000"/>
            </a:xfrm>
            <a:prstGeom prst="rect">
              <a:avLst/>
            </a:prstGeom>
            <a:solidFill>
              <a:srgbClr val="FFFFFF"/>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Lexend"/>
                  <a:ea typeface="Lexend"/>
                  <a:cs typeface="Lexend"/>
                  <a:sym typeface="Lexend"/>
                </a:rPr>
                <a:t>16</a:t>
              </a:r>
              <a:endParaRPr sz="1800">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cm</a:t>
              </a:r>
              <a:endParaRPr sz="1800">
                <a:latin typeface="Lexend"/>
                <a:ea typeface="Lexend"/>
                <a:cs typeface="Lexend"/>
                <a:sym typeface="Lexend"/>
              </a:endParaRPr>
            </a:p>
          </p:txBody>
        </p:sp>
        <p:cxnSp>
          <p:nvCxnSpPr>
            <p:cNvPr id="982" name="Google Shape;982;p72"/>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grpSp>
      <p:sp>
        <p:nvSpPr>
          <p:cNvPr id="983" name="Google Shape;983;p72"/>
          <p:cNvSpPr txBox="1"/>
          <p:nvPr/>
        </p:nvSpPr>
        <p:spPr>
          <a:xfrm>
            <a:off x="3067675" y="624325"/>
            <a:ext cx="2808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 sidoo kale suurtogal ah in la isticmaalo saamiga tan (tan ratio) si loo helo dhererka dhinaca ku xiga xagasha marka la eego dhererka dhinaca ka soo horjeeda.</a:t>
            </a:r>
            <a:endParaRPr sz="1800">
              <a:latin typeface="Lexend"/>
              <a:ea typeface="Lexend"/>
              <a:cs typeface="Lexend"/>
              <a:sym typeface="Lexend"/>
            </a:endParaRPr>
          </a:p>
        </p:txBody>
      </p:sp>
      <p:sp>
        <p:nvSpPr>
          <p:cNvPr id="984" name="Google Shape;984;p72"/>
          <p:cNvSpPr txBox="1"/>
          <p:nvPr/>
        </p:nvSpPr>
        <p:spPr>
          <a:xfrm>
            <a:off x="69532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16</a:t>
            </a:r>
            <a:endParaRPr sz="1800">
              <a:latin typeface="Lexend"/>
              <a:ea typeface="Lexend"/>
              <a:cs typeface="Lexend"/>
              <a:sym typeface="Lexend"/>
            </a:endParaRPr>
          </a:p>
        </p:txBody>
      </p:sp>
      <p:sp>
        <p:nvSpPr>
          <p:cNvPr id="985" name="Google Shape;985;p72"/>
          <p:cNvSpPr txBox="1"/>
          <p:nvPr/>
        </p:nvSpPr>
        <p:spPr>
          <a:xfrm>
            <a:off x="4134648" y="42226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986" name="Google Shape;986;p72"/>
          <p:cNvSpPr txBox="1"/>
          <p:nvPr/>
        </p:nvSpPr>
        <p:spPr>
          <a:xfrm>
            <a:off x="78788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a:t>
            </a:r>
            <a:endParaRPr sz="1800">
              <a:latin typeface="Lexend"/>
              <a:ea typeface="Lexend"/>
              <a:cs typeface="Lexend"/>
              <a:sym typeface="Lexend"/>
            </a:endParaRPr>
          </a:p>
        </p:txBody>
      </p:sp>
      <p:sp>
        <p:nvSpPr>
          <p:cNvPr id="987" name="Google Shape;987;p72"/>
          <p:cNvSpPr txBox="1"/>
          <p:nvPr/>
        </p:nvSpPr>
        <p:spPr>
          <a:xfrm>
            <a:off x="69532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0.7</a:t>
            </a:r>
            <a:endParaRPr sz="1800">
              <a:latin typeface="Lexend"/>
              <a:ea typeface="Lexend"/>
              <a:cs typeface="Lexend"/>
              <a:sym typeface="Lexend"/>
            </a:endParaRPr>
          </a:p>
        </p:txBody>
      </p:sp>
      <p:sp>
        <p:nvSpPr>
          <p:cNvPr id="988" name="Google Shape;988;p72"/>
          <p:cNvSpPr txBox="1"/>
          <p:nvPr/>
        </p:nvSpPr>
        <p:spPr>
          <a:xfrm>
            <a:off x="78788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a:t>
            </a:r>
            <a:endParaRPr i="1" sz="2200">
              <a:solidFill>
                <a:schemeClr val="dk1"/>
              </a:solidFill>
              <a:latin typeface="Times New Roman"/>
              <a:ea typeface="Times New Roman"/>
              <a:cs typeface="Times New Roman"/>
              <a:sym typeface="Times New Roman"/>
            </a:endParaRPr>
          </a:p>
        </p:txBody>
      </p:sp>
      <p:sp>
        <p:nvSpPr>
          <p:cNvPr id="989" name="Google Shape;989;p72"/>
          <p:cNvSpPr/>
          <p:nvPr/>
        </p:nvSpPr>
        <p:spPr>
          <a:xfrm>
            <a:off x="6194756" y="3357300"/>
            <a:ext cx="960600" cy="20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0.7 cm</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90" name="Google Shape;990;p72"/>
          <p:cNvGrpSpPr/>
          <p:nvPr/>
        </p:nvGrpSpPr>
        <p:grpSpPr>
          <a:xfrm>
            <a:off x="5838320" y="4132458"/>
            <a:ext cx="1045237" cy="659342"/>
            <a:chOff x="5838320" y="4132458"/>
            <a:chExt cx="1045237" cy="659342"/>
          </a:xfrm>
        </p:grpSpPr>
        <p:grpSp>
          <p:nvGrpSpPr>
            <p:cNvPr id="991" name="Google Shape;991;p72"/>
            <p:cNvGrpSpPr/>
            <p:nvPr/>
          </p:nvGrpSpPr>
          <p:grpSpPr>
            <a:xfrm>
              <a:off x="5838320" y="4132458"/>
              <a:ext cx="1045237" cy="557617"/>
              <a:chOff x="5838320" y="4361058"/>
              <a:chExt cx="1045237" cy="557617"/>
            </a:xfrm>
          </p:grpSpPr>
          <p:sp>
            <p:nvSpPr>
              <p:cNvPr id="992" name="Google Shape;992;p72"/>
              <p:cNvSpPr/>
              <p:nvPr/>
            </p:nvSpPr>
            <p:spPr>
              <a:xfrm flipH="1" rot="5400000">
                <a:off x="6268450" y="3930928"/>
                <a:ext cx="184976" cy="1045237"/>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993" name="Google Shape;993;p72"/>
              <p:cNvSpPr txBox="1"/>
              <p:nvPr/>
            </p:nvSpPr>
            <p:spPr>
              <a:xfrm>
                <a:off x="6143236" y="4641475"/>
                <a:ext cx="181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grpSp>
        <p:grpSp>
          <p:nvGrpSpPr>
            <p:cNvPr id="994" name="Google Shape;994;p72"/>
            <p:cNvGrpSpPr/>
            <p:nvPr/>
          </p:nvGrpSpPr>
          <p:grpSpPr>
            <a:xfrm>
              <a:off x="6316625" y="4343806"/>
              <a:ext cx="324854" cy="447994"/>
              <a:chOff x="4779992" y="2729095"/>
              <a:chExt cx="935100" cy="447994"/>
            </a:xfrm>
          </p:grpSpPr>
          <p:sp>
            <p:nvSpPr>
              <p:cNvPr id="995" name="Google Shape;995;p72"/>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0.7</a:t>
                </a:r>
                <a:endParaRPr sz="1800">
                  <a:latin typeface="Lexend"/>
                  <a:ea typeface="Lexend"/>
                  <a:cs typeface="Lexend"/>
                  <a:sym typeface="Lexend"/>
                </a:endParaRPr>
              </a:p>
            </p:txBody>
          </p:sp>
          <p:sp>
            <p:nvSpPr>
              <p:cNvPr id="996" name="Google Shape;996;p7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16</a:t>
                </a:r>
                <a:endParaRPr sz="1800">
                  <a:latin typeface="Lexend"/>
                  <a:ea typeface="Lexend"/>
                  <a:cs typeface="Lexend"/>
                  <a:sym typeface="Lexend"/>
                </a:endParaRPr>
              </a:p>
            </p:txBody>
          </p:sp>
          <p:cxnSp>
            <p:nvCxnSpPr>
              <p:cNvPr id="997" name="Google Shape;997;p72"/>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grpSp>
      <p:grpSp>
        <p:nvGrpSpPr>
          <p:cNvPr id="998" name="Google Shape;998;p72"/>
          <p:cNvGrpSpPr/>
          <p:nvPr/>
        </p:nvGrpSpPr>
        <p:grpSpPr>
          <a:xfrm>
            <a:off x="6202355" y="1458858"/>
            <a:ext cx="707944" cy="549789"/>
            <a:chOff x="6201330" y="1462308"/>
            <a:chExt cx="707944" cy="549789"/>
          </a:xfrm>
        </p:grpSpPr>
        <p:sp>
          <p:nvSpPr>
            <p:cNvPr id="999" name="Google Shape;999;p72"/>
            <p:cNvSpPr/>
            <p:nvPr/>
          </p:nvSpPr>
          <p:spPr>
            <a:xfrm>
              <a:off x="6765398" y="1462575"/>
              <a:ext cx="143877" cy="549522"/>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grpSp>
          <p:nvGrpSpPr>
            <p:cNvPr id="1000" name="Google Shape;1000;p72"/>
            <p:cNvGrpSpPr/>
            <p:nvPr/>
          </p:nvGrpSpPr>
          <p:grpSpPr>
            <a:xfrm>
              <a:off x="6201330" y="1462308"/>
              <a:ext cx="498243" cy="447994"/>
              <a:chOff x="6143236" y="4343806"/>
              <a:chExt cx="498243" cy="447994"/>
            </a:xfrm>
          </p:grpSpPr>
          <p:sp>
            <p:nvSpPr>
              <p:cNvPr id="1001" name="Google Shape;1001;p72"/>
              <p:cNvSpPr txBox="1"/>
              <p:nvPr/>
            </p:nvSpPr>
            <p:spPr>
              <a:xfrm>
                <a:off x="6143236" y="4412875"/>
                <a:ext cx="181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grpSp>
            <p:nvGrpSpPr>
              <p:cNvPr id="1002" name="Google Shape;1002;p72"/>
              <p:cNvGrpSpPr/>
              <p:nvPr/>
            </p:nvGrpSpPr>
            <p:grpSpPr>
              <a:xfrm>
                <a:off x="6316625" y="4343806"/>
                <a:ext cx="324854" cy="447994"/>
                <a:chOff x="4779992" y="2729095"/>
                <a:chExt cx="935100" cy="447994"/>
              </a:xfrm>
            </p:grpSpPr>
            <p:sp>
              <p:nvSpPr>
                <p:cNvPr id="1003" name="Google Shape;1003;p72"/>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0.7</a:t>
                  </a:r>
                  <a:endParaRPr sz="1800">
                    <a:latin typeface="Lexend"/>
                    <a:ea typeface="Lexend"/>
                    <a:cs typeface="Lexend"/>
                    <a:sym typeface="Lexend"/>
                  </a:endParaRPr>
                </a:p>
              </p:txBody>
            </p:sp>
            <p:sp>
              <p:nvSpPr>
                <p:cNvPr id="1004" name="Google Shape;1004;p7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16</a:t>
                  </a:r>
                  <a:endParaRPr sz="1800">
                    <a:latin typeface="Lexend"/>
                    <a:ea typeface="Lexend"/>
                    <a:cs typeface="Lexend"/>
                    <a:sym typeface="Lexend"/>
                  </a:endParaRPr>
                </a:p>
              </p:txBody>
            </p:sp>
            <p:cxnSp>
              <p:nvCxnSpPr>
                <p:cNvPr id="1005" name="Google Shape;1005;p72"/>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grpSp>
      </p:grpSp>
      <p:grpSp>
        <p:nvGrpSpPr>
          <p:cNvPr id="1006" name="Google Shape;1006;p72"/>
          <p:cNvGrpSpPr/>
          <p:nvPr/>
        </p:nvGrpSpPr>
        <p:grpSpPr>
          <a:xfrm>
            <a:off x="3224400" y="3254100"/>
            <a:ext cx="3827150" cy="524100"/>
            <a:chOff x="3224400" y="3254100"/>
            <a:chExt cx="3827150" cy="524100"/>
          </a:xfrm>
        </p:grpSpPr>
        <p:sp>
          <p:nvSpPr>
            <p:cNvPr id="1007" name="Google Shape;1007;p72"/>
            <p:cNvSpPr/>
            <p:nvPr/>
          </p:nvSpPr>
          <p:spPr>
            <a:xfrm>
              <a:off x="3224400" y="3254100"/>
              <a:ext cx="504600" cy="524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008" name="Google Shape;1008;p72"/>
            <p:cNvSpPr/>
            <p:nvPr/>
          </p:nvSpPr>
          <p:spPr>
            <a:xfrm>
              <a:off x="6298550" y="3335600"/>
              <a:ext cx="753000" cy="253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grpSp>
        <p:nvGrpSpPr>
          <p:cNvPr id="1009" name="Google Shape;1009;p72"/>
          <p:cNvGrpSpPr/>
          <p:nvPr/>
        </p:nvGrpSpPr>
        <p:grpSpPr>
          <a:xfrm>
            <a:off x="7878825" y="1703333"/>
            <a:ext cx="925500" cy="447994"/>
            <a:chOff x="7878825" y="2479158"/>
            <a:chExt cx="925500" cy="447994"/>
          </a:xfrm>
        </p:grpSpPr>
        <p:sp>
          <p:nvSpPr>
            <p:cNvPr id="1010" name="Google Shape;1010;p72"/>
            <p:cNvSpPr txBox="1"/>
            <p:nvPr/>
          </p:nvSpPr>
          <p:spPr>
            <a:xfrm>
              <a:off x="7878825" y="2512657"/>
              <a:ext cx="925500" cy="381000"/>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t/>
              </a:r>
              <a:endParaRPr sz="1800">
                <a:latin typeface="Lexend"/>
                <a:ea typeface="Lexend"/>
                <a:cs typeface="Lexend"/>
                <a:sym typeface="Lexend"/>
              </a:endParaRPr>
            </a:p>
          </p:txBody>
        </p:sp>
        <p:grpSp>
          <p:nvGrpSpPr>
            <p:cNvPr id="1011" name="Google Shape;1011;p72"/>
            <p:cNvGrpSpPr/>
            <p:nvPr/>
          </p:nvGrpSpPr>
          <p:grpSpPr>
            <a:xfrm>
              <a:off x="8179144" y="2479158"/>
              <a:ext cx="324854" cy="447994"/>
              <a:chOff x="4779992" y="2729095"/>
              <a:chExt cx="935100" cy="447994"/>
            </a:xfrm>
          </p:grpSpPr>
          <p:sp>
            <p:nvSpPr>
              <p:cNvPr id="1012" name="Google Shape;1012;p72"/>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0.7</a:t>
                </a:r>
                <a:endParaRPr sz="1800">
                  <a:latin typeface="Lexend"/>
                  <a:ea typeface="Lexend"/>
                  <a:cs typeface="Lexend"/>
                  <a:sym typeface="Lexend"/>
                </a:endParaRPr>
              </a:p>
            </p:txBody>
          </p:sp>
          <p:sp>
            <p:nvSpPr>
              <p:cNvPr id="1013" name="Google Shape;1013;p7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16</a:t>
                </a:r>
                <a:endParaRPr sz="1800">
                  <a:latin typeface="Lexend"/>
                  <a:ea typeface="Lexend"/>
                  <a:cs typeface="Lexend"/>
                  <a:sym typeface="Lexend"/>
                </a:endParaRPr>
              </a:p>
            </p:txBody>
          </p:sp>
          <p:cxnSp>
            <p:nvCxnSpPr>
              <p:cNvPr id="1014" name="Google Shape;1014;p72"/>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grpSp>
      <p:sp>
        <p:nvSpPr>
          <p:cNvPr id="1015" name="Google Shape;1015;p72"/>
          <p:cNvSpPr txBox="1"/>
          <p:nvPr/>
        </p:nvSpPr>
        <p:spPr>
          <a:xfrm>
            <a:off x="7878825" y="1736832"/>
            <a:ext cx="925500" cy="3810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22.86</a:t>
            </a:r>
            <a:endParaRPr sz="1800">
              <a:latin typeface="Lexend"/>
              <a:ea typeface="Lexend"/>
              <a:cs typeface="Lexend"/>
              <a:sym typeface="Lexend"/>
            </a:endParaRPr>
          </a:p>
        </p:txBody>
      </p:sp>
      <p:sp>
        <p:nvSpPr>
          <p:cNvPr id="1016" name="Google Shape;1016;p72"/>
          <p:cNvSpPr txBox="1"/>
          <p:nvPr/>
        </p:nvSpPr>
        <p:spPr>
          <a:xfrm>
            <a:off x="4134648" y="4222625"/>
            <a:ext cx="1050000" cy="2424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22.86 cm</a:t>
            </a:r>
            <a:endParaRPr sz="1800">
              <a:latin typeface="Lexend"/>
              <a:ea typeface="Lexend"/>
              <a:cs typeface="Lexend"/>
              <a:sym typeface="Lexend"/>
            </a:endParaRPr>
          </a:p>
        </p:txBody>
      </p:sp>
      <p:graphicFrame>
        <p:nvGraphicFramePr>
          <p:cNvPr id="1017" name="Google Shape;1017;p72"/>
          <p:cNvGraphicFramePr/>
          <p:nvPr/>
        </p:nvGraphicFramePr>
        <p:xfrm>
          <a:off x="6953225" y="974825"/>
          <a:ext cx="3000000" cy="3000000"/>
        </p:xfrm>
        <a:graphic>
          <a:graphicData uri="http://schemas.openxmlformats.org/drawingml/2006/table">
            <a:tbl>
              <a:tblPr>
                <a:noFill/>
                <a:tableStyleId>{8513F6AC-94B1-407E-9884-1D27A46A35A7}</a:tableStyleId>
              </a:tblPr>
              <a:tblGrid>
                <a:gridCol w="925600"/>
                <a:gridCol w="925600"/>
              </a:tblGrid>
              <a:tr h="381000">
                <a:tc>
                  <a:txBody>
                    <a:bodyPr/>
                    <a:lstStyle/>
                    <a:p>
                      <a:pPr indent="0" lvl="0" marL="0" rtl="0" algn="ctr">
                        <a:spcBef>
                          <a:spcPts val="0"/>
                        </a:spcBef>
                        <a:spcAft>
                          <a:spcPts val="0"/>
                        </a:spcAft>
                        <a:buNone/>
                      </a:pPr>
                      <a:r>
                        <a:rPr lang="en-GB" sz="1100">
                          <a:latin typeface="Lexend"/>
                          <a:ea typeface="Lexend"/>
                          <a:cs typeface="Lexend"/>
                          <a:sym typeface="Lexend"/>
                        </a:rPr>
                        <a:t>opp (opp)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100">
                          <a:latin typeface="Lexend"/>
                          <a:ea typeface="Lexend"/>
                          <a:cs typeface="Lexend"/>
                          <a:sym typeface="Lexend"/>
                        </a:rPr>
                        <a:t>adj (adj)</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i="1" lang="en-GB" sz="2200">
                          <a:latin typeface="Times New Roman"/>
                          <a:ea typeface="Times New Roman"/>
                          <a:cs typeface="Times New Roman"/>
                          <a:sym typeface="Times New Roman"/>
                        </a:rPr>
                        <a:t> </a:t>
                      </a:r>
                      <a:endParaRPr sz="1800">
                        <a:latin typeface="Lexend"/>
                        <a:ea typeface="Lexend"/>
                        <a:cs typeface="Lexend"/>
                        <a:sym typeface="Lexend"/>
                      </a:endParaRPr>
                    </a:p>
                  </a:txBody>
                  <a:tcPr marT="0" marB="0" marR="0" marL="0" anchor="ctr"/>
                </a:tc>
              </a:tr>
            </a:tbl>
          </a:graphicData>
        </a:graphic>
      </p:graphicFrame>
      <p:pic>
        <p:nvPicPr>
          <p:cNvPr id="1018" name="Google Shape;1018;p72"/>
          <p:cNvPicPr preferRelativeResize="0"/>
          <p:nvPr/>
        </p:nvPicPr>
        <p:blipFill>
          <a:blip r:embed="rId4">
            <a:alphaModFix/>
          </a:blip>
          <a:stretch>
            <a:fillRect/>
          </a:stretch>
        </p:blipFill>
        <p:spPr>
          <a:xfrm>
            <a:off x="3852400" y="4071650"/>
            <a:ext cx="1646325" cy="209700"/>
          </a:xfrm>
          <a:prstGeom prst="rect">
            <a:avLst/>
          </a:prstGeom>
          <a:noFill/>
          <a:ln>
            <a:noFill/>
          </a:ln>
        </p:spPr>
      </p:pic>
      <p:pic>
        <p:nvPicPr>
          <p:cNvPr id="1019" name="Google Shape;1019;p72"/>
          <p:cNvPicPr preferRelativeResize="0"/>
          <p:nvPr/>
        </p:nvPicPr>
        <p:blipFill>
          <a:blip r:embed="rId4">
            <a:alphaModFix/>
          </a:blip>
          <a:stretch>
            <a:fillRect/>
          </a:stretch>
        </p:blipFill>
        <p:spPr>
          <a:xfrm>
            <a:off x="7304050" y="4071650"/>
            <a:ext cx="1218825"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0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pic>
        <p:nvPicPr>
          <p:cNvPr id="1024" name="Google Shape;1024;p73"/>
          <p:cNvPicPr preferRelativeResize="0"/>
          <p:nvPr/>
        </p:nvPicPr>
        <p:blipFill>
          <a:blip r:embed="rId3">
            <a:alphaModFix/>
          </a:blip>
          <a:stretch>
            <a:fillRect/>
          </a:stretch>
        </p:blipFill>
        <p:spPr>
          <a:xfrm>
            <a:off x="324000" y="594000"/>
            <a:ext cx="2462200" cy="4129200"/>
          </a:xfrm>
          <a:prstGeom prst="rect">
            <a:avLst/>
          </a:prstGeom>
          <a:noFill/>
          <a:ln>
            <a:noFill/>
          </a:ln>
        </p:spPr>
      </p:pic>
      <p:sp>
        <p:nvSpPr>
          <p:cNvPr id="1025" name="Google Shape;1025;p73"/>
          <p:cNvSpPr txBox="1"/>
          <p:nvPr/>
        </p:nvSpPr>
        <p:spPr>
          <a:xfrm>
            <a:off x="6386550" y="3446625"/>
            <a:ext cx="7656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0.466</a:t>
            </a:r>
            <a:endParaRPr sz="2000">
              <a:latin typeface="Kalam"/>
              <a:ea typeface="Kalam"/>
              <a:cs typeface="Kalam"/>
              <a:sym typeface="Kalam"/>
            </a:endParaRPr>
          </a:p>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cm</a:t>
            </a:r>
            <a:endParaRPr sz="2000">
              <a:latin typeface="Kalam"/>
              <a:ea typeface="Kalam"/>
              <a:cs typeface="Kalam"/>
              <a:sym typeface="Kalam"/>
            </a:endParaRPr>
          </a:p>
        </p:txBody>
      </p:sp>
      <p:graphicFrame>
        <p:nvGraphicFramePr>
          <p:cNvPr id="1026" name="Google Shape;1026;p73"/>
          <p:cNvGraphicFramePr/>
          <p:nvPr/>
        </p:nvGraphicFramePr>
        <p:xfrm>
          <a:off x="6953225" y="974825"/>
          <a:ext cx="3000000" cy="3000000"/>
        </p:xfrm>
        <a:graphic>
          <a:graphicData uri="http://schemas.openxmlformats.org/drawingml/2006/table">
            <a:tbl>
              <a:tblPr>
                <a:noFill/>
                <a:tableStyleId>{8513F6AC-94B1-407E-9884-1D27A46A35A7}</a:tableStyleId>
              </a:tblPr>
              <a:tblGrid>
                <a:gridCol w="925600"/>
                <a:gridCol w="925600"/>
              </a:tblGrid>
              <a:tr h="381000">
                <a:tc>
                  <a:txBody>
                    <a:bodyPr/>
                    <a:lstStyle/>
                    <a:p>
                      <a:pPr indent="0" lvl="0" marL="0" rtl="0" algn="ctr">
                        <a:spcBef>
                          <a:spcPts val="0"/>
                        </a:spcBef>
                        <a:spcAft>
                          <a:spcPts val="0"/>
                        </a:spcAft>
                        <a:buNone/>
                      </a:pPr>
                      <a:r>
                        <a:rPr lang="en-GB" sz="1000">
                          <a:latin typeface="Lexend"/>
                          <a:ea typeface="Lexend"/>
                          <a:cs typeface="Lexend"/>
                          <a:sym typeface="Lexend"/>
                        </a:rPr>
                        <a:t>opp (opp)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latin typeface="Lexend"/>
                          <a:ea typeface="Lexend"/>
                          <a:cs typeface="Lexend"/>
                          <a:sym typeface="Lexend"/>
                        </a:rPr>
                        <a:t>adj (adj)</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i="1" lang="en-GB" sz="2200">
                          <a:latin typeface="Times New Roman"/>
                          <a:ea typeface="Times New Roman"/>
                          <a:cs typeface="Times New Roman"/>
                          <a:sym typeface="Times New Roman"/>
                        </a:rPr>
                        <a:t> </a:t>
                      </a:r>
                      <a:endParaRPr sz="1800">
                        <a:latin typeface="Lexend"/>
                        <a:ea typeface="Lexend"/>
                        <a:cs typeface="Lexend"/>
                        <a:sym typeface="Lexend"/>
                      </a:endParaRPr>
                    </a:p>
                  </a:txBody>
                  <a:tcPr marT="0" marB="0" marR="0" marL="0" anchor="ctr"/>
                </a:tc>
              </a:tr>
            </a:tbl>
          </a:graphicData>
        </a:graphic>
      </p:graphicFrame>
      <p:sp>
        <p:nvSpPr>
          <p:cNvPr id="1027" name="Google Shape;1027;p73"/>
          <p:cNvSpPr/>
          <p:nvPr/>
        </p:nvSpPr>
        <p:spPr>
          <a:xfrm>
            <a:off x="4716224" y="3320450"/>
            <a:ext cx="1464900" cy="1464900"/>
          </a:xfrm>
          <a:prstGeom prst="arc">
            <a:avLst>
              <a:gd fmla="val 10771373" name="adj1"/>
              <a:gd fmla="val 1315593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8" name="Google Shape;1028;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goobta cutubka (unit circle), iyo taangiyada (tangents)</a:t>
            </a:r>
            <a:endParaRPr/>
          </a:p>
        </p:txBody>
      </p:sp>
      <p:sp>
        <p:nvSpPr>
          <p:cNvPr id="1029" name="Google Shape;1029;p73"/>
          <p:cNvSpPr/>
          <p:nvPr/>
        </p:nvSpPr>
        <p:spPr>
          <a:xfrm>
            <a:off x="3852400" y="2772201"/>
            <a:ext cx="1614300" cy="1290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0" name="Google Shape;1030;p73"/>
          <p:cNvSpPr/>
          <p:nvPr/>
        </p:nvSpPr>
        <p:spPr>
          <a:xfrm>
            <a:off x="3852400" y="37541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1" name="Google Shape;1031;p73"/>
          <p:cNvSpPr txBox="1"/>
          <p:nvPr/>
        </p:nvSpPr>
        <p:spPr>
          <a:xfrm>
            <a:off x="4736734" y="37822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grpSp>
        <p:nvGrpSpPr>
          <p:cNvPr id="1032" name="Google Shape;1032;p73"/>
          <p:cNvGrpSpPr/>
          <p:nvPr/>
        </p:nvGrpSpPr>
        <p:grpSpPr>
          <a:xfrm>
            <a:off x="7197975" y="3137925"/>
            <a:ext cx="1926975" cy="1581525"/>
            <a:chOff x="7197975" y="3366525"/>
            <a:chExt cx="1926975" cy="1581525"/>
          </a:xfrm>
        </p:grpSpPr>
        <p:sp>
          <p:nvSpPr>
            <p:cNvPr id="1033" name="Google Shape;1033;p73"/>
            <p:cNvSpPr/>
            <p:nvPr/>
          </p:nvSpPr>
          <p:spPr>
            <a:xfrm>
              <a:off x="7831350" y="3654450"/>
              <a:ext cx="1293600" cy="1293600"/>
            </a:xfrm>
            <a:prstGeom prst="arc">
              <a:avLst>
                <a:gd fmla="val 10771373" name="adj1"/>
                <a:gd fmla="val 1314702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4" name="Google Shape;1034;p73"/>
            <p:cNvSpPr/>
            <p:nvPr/>
          </p:nvSpPr>
          <p:spPr>
            <a:xfrm>
              <a:off x="7313142" y="3366617"/>
              <a:ext cx="1178100" cy="94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5" name="Google Shape;1035;p73"/>
            <p:cNvSpPr/>
            <p:nvPr/>
          </p:nvSpPr>
          <p:spPr>
            <a:xfrm>
              <a:off x="73131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36" name="Google Shape;1036;p73"/>
            <p:cNvCxnSpPr/>
            <p:nvPr/>
          </p:nvCxnSpPr>
          <p:spPr>
            <a:xfrm>
              <a:off x="7197975" y="3366525"/>
              <a:ext cx="0" cy="945900"/>
            </a:xfrm>
            <a:prstGeom prst="straightConnector1">
              <a:avLst/>
            </a:prstGeom>
            <a:noFill/>
            <a:ln cap="flat" cmpd="sng" w="28575">
              <a:solidFill>
                <a:srgbClr val="4F7BE8"/>
              </a:solidFill>
              <a:prstDash val="solid"/>
              <a:round/>
              <a:headEnd len="med" w="med" type="triangle"/>
              <a:tailEnd len="med" w="med" type="triangle"/>
            </a:ln>
          </p:spPr>
        </p:cxnSp>
        <p:sp>
          <p:nvSpPr>
            <p:cNvPr id="1037" name="Google Shape;1037;p73"/>
            <p:cNvSpPr txBox="1"/>
            <p:nvPr/>
          </p:nvSpPr>
          <p:spPr>
            <a:xfrm>
              <a:off x="74890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sp>
          <p:nvSpPr>
            <p:cNvPr id="1038" name="Google Shape;1038;p73"/>
            <p:cNvSpPr txBox="1"/>
            <p:nvPr/>
          </p:nvSpPr>
          <p:spPr>
            <a:xfrm>
              <a:off x="7856620"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25°</a:t>
              </a:r>
              <a:endParaRPr sz="1800">
                <a:latin typeface="Lexend"/>
                <a:ea typeface="Lexend"/>
                <a:cs typeface="Lexend"/>
                <a:sym typeface="Lexend"/>
              </a:endParaRPr>
            </a:p>
          </p:txBody>
        </p:sp>
      </p:grpSp>
      <p:grpSp>
        <p:nvGrpSpPr>
          <p:cNvPr id="1039" name="Google Shape;1039;p73"/>
          <p:cNvGrpSpPr/>
          <p:nvPr/>
        </p:nvGrpSpPr>
        <p:grpSpPr>
          <a:xfrm>
            <a:off x="4351150" y="2665688"/>
            <a:ext cx="2952900" cy="339365"/>
            <a:chOff x="4351150" y="2284688"/>
            <a:chExt cx="2952900" cy="339365"/>
          </a:xfrm>
        </p:grpSpPr>
        <p:sp>
          <p:nvSpPr>
            <p:cNvPr id="1040" name="Google Shape;1040;p73"/>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041" name="Google Shape;1041;p73"/>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sawir saddex-xagal la mid ah (sketch a similar triangle)</a:t>
              </a:r>
              <a:endParaRPr sz="1800">
                <a:latin typeface="Lexend"/>
                <a:ea typeface="Lexend"/>
                <a:cs typeface="Lexend"/>
                <a:sym typeface="Lexend"/>
              </a:endParaRPr>
            </a:p>
          </p:txBody>
        </p:sp>
      </p:grpSp>
      <p:grpSp>
        <p:nvGrpSpPr>
          <p:cNvPr id="1042" name="Google Shape;1042;p73"/>
          <p:cNvGrpSpPr/>
          <p:nvPr/>
        </p:nvGrpSpPr>
        <p:grpSpPr>
          <a:xfrm>
            <a:off x="323975" y="629400"/>
            <a:ext cx="2462275" cy="1402775"/>
            <a:chOff x="323975" y="629400"/>
            <a:chExt cx="2462275" cy="1402775"/>
          </a:xfrm>
        </p:grpSpPr>
        <p:sp>
          <p:nvSpPr>
            <p:cNvPr id="1043" name="Google Shape;1043;p73"/>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solidFill>
                    <a:srgbClr val="FFFFFF"/>
                  </a:solidFill>
                  <a:latin typeface="Kalam"/>
                  <a:ea typeface="Kalam"/>
                  <a:cs typeface="Kalam"/>
                  <a:sym typeface="Kalam"/>
                </a:rPr>
                <a:t>tan (tan)</a:t>
              </a:r>
              <a:endParaRPr sz="2000">
                <a:solidFill>
                  <a:srgbClr val="FFFFFF"/>
                </a:solidFill>
                <a:latin typeface="Kalam"/>
                <a:ea typeface="Kalam"/>
                <a:cs typeface="Kalam"/>
                <a:sym typeface="Kalam"/>
              </a:endParaRPr>
            </a:p>
          </p:txBody>
        </p:sp>
        <p:sp>
          <p:nvSpPr>
            <p:cNvPr id="1044" name="Google Shape;1044;p73"/>
            <p:cNvSpPr/>
            <p:nvPr/>
          </p:nvSpPr>
          <p:spPr>
            <a:xfrm>
              <a:off x="323975"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Kalam"/>
                  <a:ea typeface="Kalam"/>
                  <a:cs typeface="Kalam"/>
                  <a:sym typeface="Kalam"/>
                </a:rPr>
                <a:t>25</a:t>
              </a:r>
              <a:endParaRPr sz="2000">
                <a:solidFill>
                  <a:srgbClr val="000000"/>
                </a:solidFill>
                <a:latin typeface="Kalam"/>
                <a:ea typeface="Kalam"/>
                <a:cs typeface="Kalam"/>
                <a:sym typeface="Kalam"/>
              </a:endParaRPr>
            </a:p>
          </p:txBody>
        </p:sp>
        <p:sp>
          <p:nvSpPr>
            <p:cNvPr id="1045" name="Google Shape;1045;p73"/>
            <p:cNvSpPr/>
            <p:nvPr/>
          </p:nvSpPr>
          <p:spPr>
            <a:xfrm>
              <a:off x="2170625"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Kalam"/>
                  <a:ea typeface="Kalam"/>
                  <a:cs typeface="Kalam"/>
                  <a:sym typeface="Kalam"/>
                </a:rPr>
                <a:t>0.466</a:t>
              </a:r>
              <a:endParaRPr sz="2000">
                <a:solidFill>
                  <a:srgbClr val="000000"/>
                </a:solidFill>
                <a:latin typeface="Kalam"/>
                <a:ea typeface="Kalam"/>
                <a:cs typeface="Kalam"/>
                <a:sym typeface="Kalam"/>
              </a:endParaRPr>
            </a:p>
          </p:txBody>
        </p:sp>
      </p:grpSp>
      <p:grpSp>
        <p:nvGrpSpPr>
          <p:cNvPr id="1046" name="Google Shape;1046;p73"/>
          <p:cNvGrpSpPr/>
          <p:nvPr/>
        </p:nvGrpSpPr>
        <p:grpSpPr>
          <a:xfrm>
            <a:off x="3223450" y="2778143"/>
            <a:ext cx="506433" cy="1290315"/>
            <a:chOff x="3223424" y="2311926"/>
            <a:chExt cx="506433" cy="1985100"/>
          </a:xfrm>
        </p:grpSpPr>
        <p:sp>
          <p:nvSpPr>
            <p:cNvPr id="1047" name="Google Shape;1047;p73"/>
            <p:cNvSpPr/>
            <p:nvPr/>
          </p:nvSpPr>
          <p:spPr>
            <a:xfrm>
              <a:off x="3223424" y="2970591"/>
              <a:ext cx="486000" cy="97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40</a:t>
              </a:r>
              <a:endParaRPr sz="1800">
                <a:latin typeface="Lexend"/>
                <a:ea typeface="Lexend"/>
                <a:cs typeface="Lexend"/>
                <a:sym typeface="Lexend"/>
              </a:endParaRPr>
            </a:p>
            <a:p>
              <a:pPr indent="0" lvl="0" marL="0" rtl="0" algn="ctr">
                <a:spcBef>
                  <a:spcPts val="0"/>
                </a:spcBef>
                <a:spcAft>
                  <a:spcPts val="0"/>
                </a:spcAft>
                <a:buNone/>
              </a:pPr>
              <a:r>
                <a:rPr lang="en-GB" sz="1000">
                  <a:latin typeface="Lexend"/>
                  <a:ea typeface="Lexend"/>
                  <a:cs typeface="Lexend"/>
                  <a:sym typeface="Lexend"/>
                </a:rPr>
                <a:t>cm</a:t>
              </a:r>
              <a:endParaRPr sz="1800">
                <a:latin typeface="Lexend"/>
                <a:ea typeface="Lexend"/>
                <a:cs typeface="Lexend"/>
                <a:sym typeface="Lexend"/>
              </a:endParaRPr>
            </a:p>
          </p:txBody>
        </p:sp>
        <p:cxnSp>
          <p:nvCxnSpPr>
            <p:cNvPr id="1048" name="Google Shape;1048;p73"/>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grpSp>
      <p:sp>
        <p:nvSpPr>
          <p:cNvPr id="1049" name="Google Shape;1049;p73"/>
          <p:cNvSpPr txBox="1"/>
          <p:nvPr/>
        </p:nvSpPr>
        <p:spPr>
          <a:xfrm>
            <a:off x="3067675" y="624325"/>
            <a:ext cx="2808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Soo hel dhererka dhinaca lagu calaamadeeyay a. (Find the length of the side labelled a.)</a:t>
            </a:r>
            <a:endParaRPr sz="1800">
              <a:latin typeface="Lexend"/>
              <a:ea typeface="Lexend"/>
              <a:cs typeface="Lexend"/>
              <a:sym typeface="Lexend"/>
            </a:endParaRPr>
          </a:p>
        </p:txBody>
      </p:sp>
      <p:sp>
        <p:nvSpPr>
          <p:cNvPr id="1050" name="Google Shape;1050;p73"/>
          <p:cNvSpPr txBox="1"/>
          <p:nvPr/>
        </p:nvSpPr>
        <p:spPr>
          <a:xfrm>
            <a:off x="69532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1051" name="Google Shape;1051;p73"/>
          <p:cNvSpPr txBox="1"/>
          <p:nvPr/>
        </p:nvSpPr>
        <p:spPr>
          <a:xfrm>
            <a:off x="4134648" y="42226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052" name="Google Shape;1052;p73"/>
          <p:cNvSpPr txBox="1"/>
          <p:nvPr/>
        </p:nvSpPr>
        <p:spPr>
          <a:xfrm>
            <a:off x="78788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 </a:t>
            </a:r>
            <a:endParaRPr sz="1800">
              <a:latin typeface="Lexend"/>
              <a:ea typeface="Lexend"/>
              <a:cs typeface="Lexend"/>
              <a:sym typeface="Lexend"/>
            </a:endParaRPr>
          </a:p>
        </p:txBody>
      </p:sp>
      <p:sp>
        <p:nvSpPr>
          <p:cNvPr id="1053" name="Google Shape;1053;p73"/>
          <p:cNvSpPr txBox="1"/>
          <p:nvPr/>
        </p:nvSpPr>
        <p:spPr>
          <a:xfrm>
            <a:off x="69532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0.466</a:t>
            </a:r>
            <a:endParaRPr sz="2000">
              <a:latin typeface="Kalam"/>
              <a:ea typeface="Kalam"/>
              <a:cs typeface="Kalam"/>
              <a:sym typeface="Kalam"/>
            </a:endParaRPr>
          </a:p>
        </p:txBody>
      </p:sp>
      <p:sp>
        <p:nvSpPr>
          <p:cNvPr id="1054" name="Google Shape;1054;p73"/>
          <p:cNvSpPr txBox="1"/>
          <p:nvPr/>
        </p:nvSpPr>
        <p:spPr>
          <a:xfrm>
            <a:off x="78788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a:t>
            </a:r>
            <a:endParaRPr i="1" sz="2200">
              <a:solidFill>
                <a:schemeClr val="dk1"/>
              </a:solidFill>
              <a:latin typeface="Times New Roman"/>
              <a:ea typeface="Times New Roman"/>
              <a:cs typeface="Times New Roman"/>
              <a:sym typeface="Times New Roman"/>
            </a:endParaRPr>
          </a:p>
        </p:txBody>
      </p:sp>
      <p:grpSp>
        <p:nvGrpSpPr>
          <p:cNvPr id="1055" name="Google Shape;1055;p73"/>
          <p:cNvGrpSpPr/>
          <p:nvPr/>
        </p:nvGrpSpPr>
        <p:grpSpPr>
          <a:xfrm>
            <a:off x="6829794" y="3494244"/>
            <a:ext cx="285750" cy="285750"/>
            <a:chOff x="1020916" y="1442088"/>
            <a:chExt cx="457200" cy="457200"/>
          </a:xfrm>
        </p:grpSpPr>
        <p:pic>
          <p:nvPicPr>
            <p:cNvPr id="1056" name="Google Shape;1056;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57" name="Google Shape;1057;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58" name="Google Shape;1058;p73"/>
          <p:cNvGrpSpPr/>
          <p:nvPr/>
        </p:nvGrpSpPr>
        <p:grpSpPr>
          <a:xfrm>
            <a:off x="7273094" y="1403444"/>
            <a:ext cx="285750" cy="285750"/>
            <a:chOff x="1020916" y="1442088"/>
            <a:chExt cx="457200" cy="457200"/>
          </a:xfrm>
        </p:grpSpPr>
        <p:pic>
          <p:nvPicPr>
            <p:cNvPr id="1059" name="Google Shape;1059;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0" name="Google Shape;1060;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061" name="Google Shape;1061;p73"/>
          <p:cNvPicPr preferRelativeResize="0"/>
          <p:nvPr/>
        </p:nvPicPr>
        <p:blipFill>
          <a:blip r:embed="rId5">
            <a:alphaModFix/>
          </a:blip>
          <a:stretch>
            <a:fillRect/>
          </a:stretch>
        </p:blipFill>
        <p:spPr>
          <a:xfrm>
            <a:off x="3852400" y="4071650"/>
            <a:ext cx="1646325" cy="209700"/>
          </a:xfrm>
          <a:prstGeom prst="rect">
            <a:avLst/>
          </a:prstGeom>
          <a:noFill/>
          <a:ln>
            <a:noFill/>
          </a:ln>
        </p:spPr>
      </p:pic>
      <p:pic>
        <p:nvPicPr>
          <p:cNvPr id="1062" name="Google Shape;1062;p73"/>
          <p:cNvPicPr preferRelativeResize="0"/>
          <p:nvPr/>
        </p:nvPicPr>
        <p:blipFill>
          <a:blip r:embed="rId5">
            <a:alphaModFix/>
          </a:blip>
          <a:stretch>
            <a:fillRect/>
          </a:stretch>
        </p:blipFill>
        <p:spPr>
          <a:xfrm>
            <a:off x="7304050" y="4071650"/>
            <a:ext cx="1218825"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5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5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pic>
        <p:nvPicPr>
          <p:cNvPr id="1067" name="Google Shape;1067;p74"/>
          <p:cNvPicPr preferRelativeResize="0"/>
          <p:nvPr/>
        </p:nvPicPr>
        <p:blipFill>
          <a:blip r:embed="rId3">
            <a:alphaModFix/>
          </a:blip>
          <a:stretch>
            <a:fillRect/>
          </a:stretch>
        </p:blipFill>
        <p:spPr>
          <a:xfrm>
            <a:off x="324000" y="594000"/>
            <a:ext cx="2462200" cy="4129200"/>
          </a:xfrm>
          <a:prstGeom prst="rect">
            <a:avLst/>
          </a:prstGeom>
          <a:noFill/>
          <a:ln>
            <a:noFill/>
          </a:ln>
        </p:spPr>
      </p:pic>
      <p:grpSp>
        <p:nvGrpSpPr>
          <p:cNvPr id="1068" name="Google Shape;1068;p74"/>
          <p:cNvGrpSpPr/>
          <p:nvPr/>
        </p:nvGrpSpPr>
        <p:grpSpPr>
          <a:xfrm>
            <a:off x="6145666" y="4343762"/>
            <a:ext cx="666913" cy="447994"/>
            <a:chOff x="4779992" y="2729095"/>
            <a:chExt cx="935100" cy="447994"/>
          </a:xfrm>
        </p:grpSpPr>
        <p:sp>
          <p:nvSpPr>
            <p:cNvPr id="1069" name="Google Shape;1069;p74"/>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0.466</a:t>
              </a:r>
              <a:endParaRPr sz="2000">
                <a:latin typeface="Kalam"/>
                <a:ea typeface="Kalam"/>
                <a:cs typeface="Kalam"/>
                <a:sym typeface="Kalam"/>
              </a:endParaRPr>
            </a:p>
          </p:txBody>
        </p:sp>
        <p:sp>
          <p:nvSpPr>
            <p:cNvPr id="1070" name="Google Shape;1070;p74"/>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40</a:t>
              </a:r>
              <a:endParaRPr sz="2000">
                <a:latin typeface="Kalam"/>
                <a:ea typeface="Kalam"/>
                <a:cs typeface="Kalam"/>
                <a:sym typeface="Kalam"/>
              </a:endParaRPr>
            </a:p>
          </p:txBody>
        </p:sp>
        <p:cxnSp>
          <p:nvCxnSpPr>
            <p:cNvPr id="1071" name="Google Shape;1071;p74"/>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sp>
        <p:nvSpPr>
          <p:cNvPr id="1072" name="Google Shape;1072;p74"/>
          <p:cNvSpPr/>
          <p:nvPr/>
        </p:nvSpPr>
        <p:spPr>
          <a:xfrm>
            <a:off x="4716224" y="3320450"/>
            <a:ext cx="1464900" cy="1464900"/>
          </a:xfrm>
          <a:prstGeom prst="arc">
            <a:avLst>
              <a:gd fmla="val 10771373" name="adj1"/>
              <a:gd fmla="val 1315593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3" name="Google Shape;1073;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goobta cutubka (unit circle), iyo taangiyada (tangents)</a:t>
            </a:r>
            <a:endParaRPr/>
          </a:p>
        </p:txBody>
      </p:sp>
      <p:sp>
        <p:nvSpPr>
          <p:cNvPr id="1074" name="Google Shape;1074;p74"/>
          <p:cNvSpPr/>
          <p:nvPr/>
        </p:nvSpPr>
        <p:spPr>
          <a:xfrm>
            <a:off x="3852400" y="2772201"/>
            <a:ext cx="1614300" cy="1290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5" name="Google Shape;1075;p74"/>
          <p:cNvSpPr/>
          <p:nvPr/>
        </p:nvSpPr>
        <p:spPr>
          <a:xfrm>
            <a:off x="3852400" y="37541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6" name="Google Shape;1076;p74"/>
          <p:cNvSpPr txBox="1"/>
          <p:nvPr/>
        </p:nvSpPr>
        <p:spPr>
          <a:xfrm>
            <a:off x="4736734" y="37822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grpSp>
        <p:nvGrpSpPr>
          <p:cNvPr id="1077" name="Google Shape;1077;p74"/>
          <p:cNvGrpSpPr/>
          <p:nvPr/>
        </p:nvGrpSpPr>
        <p:grpSpPr>
          <a:xfrm>
            <a:off x="7197975" y="3137925"/>
            <a:ext cx="1926975" cy="1581525"/>
            <a:chOff x="7197975" y="3366525"/>
            <a:chExt cx="1926975" cy="1581525"/>
          </a:xfrm>
        </p:grpSpPr>
        <p:sp>
          <p:nvSpPr>
            <p:cNvPr id="1078" name="Google Shape;1078;p74"/>
            <p:cNvSpPr/>
            <p:nvPr/>
          </p:nvSpPr>
          <p:spPr>
            <a:xfrm>
              <a:off x="7831350" y="3654450"/>
              <a:ext cx="1293600" cy="1293600"/>
            </a:xfrm>
            <a:prstGeom prst="arc">
              <a:avLst>
                <a:gd fmla="val 10771373" name="adj1"/>
                <a:gd fmla="val 1314702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9" name="Google Shape;1079;p74"/>
            <p:cNvSpPr/>
            <p:nvPr/>
          </p:nvSpPr>
          <p:spPr>
            <a:xfrm>
              <a:off x="7313142" y="3366617"/>
              <a:ext cx="1178100" cy="94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0" name="Google Shape;1080;p74"/>
            <p:cNvSpPr/>
            <p:nvPr/>
          </p:nvSpPr>
          <p:spPr>
            <a:xfrm>
              <a:off x="73131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1" name="Google Shape;1081;p74"/>
            <p:cNvCxnSpPr/>
            <p:nvPr/>
          </p:nvCxnSpPr>
          <p:spPr>
            <a:xfrm>
              <a:off x="7197975" y="3366525"/>
              <a:ext cx="0" cy="945900"/>
            </a:xfrm>
            <a:prstGeom prst="straightConnector1">
              <a:avLst/>
            </a:prstGeom>
            <a:noFill/>
            <a:ln cap="flat" cmpd="sng" w="28575">
              <a:solidFill>
                <a:srgbClr val="4F7BE8"/>
              </a:solidFill>
              <a:prstDash val="solid"/>
              <a:round/>
              <a:headEnd len="med" w="med" type="triangle"/>
              <a:tailEnd len="med" w="med" type="triangle"/>
            </a:ln>
          </p:spPr>
        </p:cxnSp>
        <p:sp>
          <p:nvSpPr>
            <p:cNvPr id="1082" name="Google Shape;1082;p74"/>
            <p:cNvSpPr txBox="1"/>
            <p:nvPr/>
          </p:nvSpPr>
          <p:spPr>
            <a:xfrm>
              <a:off x="74890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sp>
          <p:nvSpPr>
            <p:cNvPr id="1083" name="Google Shape;1083;p74"/>
            <p:cNvSpPr txBox="1"/>
            <p:nvPr/>
          </p:nvSpPr>
          <p:spPr>
            <a:xfrm>
              <a:off x="7856620"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25°</a:t>
              </a:r>
              <a:endParaRPr sz="1800">
                <a:latin typeface="Lexend"/>
                <a:ea typeface="Lexend"/>
                <a:cs typeface="Lexend"/>
                <a:sym typeface="Lexend"/>
              </a:endParaRPr>
            </a:p>
          </p:txBody>
        </p:sp>
      </p:grpSp>
      <p:grpSp>
        <p:nvGrpSpPr>
          <p:cNvPr id="1084" name="Google Shape;1084;p74"/>
          <p:cNvGrpSpPr/>
          <p:nvPr/>
        </p:nvGrpSpPr>
        <p:grpSpPr>
          <a:xfrm>
            <a:off x="4351150" y="2665688"/>
            <a:ext cx="2952900" cy="339365"/>
            <a:chOff x="4351150" y="2284688"/>
            <a:chExt cx="2952900" cy="339365"/>
          </a:xfrm>
        </p:grpSpPr>
        <p:sp>
          <p:nvSpPr>
            <p:cNvPr id="1085" name="Google Shape;1085;p74"/>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086" name="Google Shape;1086;p74"/>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sawir saddex-xagal la mid ah (sketch a similar triangle)</a:t>
              </a:r>
              <a:endParaRPr sz="1800">
                <a:latin typeface="Lexend"/>
                <a:ea typeface="Lexend"/>
                <a:cs typeface="Lexend"/>
                <a:sym typeface="Lexend"/>
              </a:endParaRPr>
            </a:p>
          </p:txBody>
        </p:sp>
      </p:grpSp>
      <p:grpSp>
        <p:nvGrpSpPr>
          <p:cNvPr id="1087" name="Google Shape;1087;p74"/>
          <p:cNvGrpSpPr/>
          <p:nvPr/>
        </p:nvGrpSpPr>
        <p:grpSpPr>
          <a:xfrm>
            <a:off x="3223450" y="2778143"/>
            <a:ext cx="506433" cy="1290315"/>
            <a:chOff x="3223424" y="2311926"/>
            <a:chExt cx="506433" cy="1985100"/>
          </a:xfrm>
        </p:grpSpPr>
        <p:sp>
          <p:nvSpPr>
            <p:cNvPr id="1088" name="Google Shape;1088;p74"/>
            <p:cNvSpPr/>
            <p:nvPr/>
          </p:nvSpPr>
          <p:spPr>
            <a:xfrm>
              <a:off x="3223424" y="2970591"/>
              <a:ext cx="486000" cy="97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40</a:t>
              </a:r>
              <a:endParaRPr sz="1800">
                <a:latin typeface="Lexend"/>
                <a:ea typeface="Lexend"/>
                <a:cs typeface="Lexend"/>
                <a:sym typeface="Lexend"/>
              </a:endParaRPr>
            </a:p>
            <a:p>
              <a:pPr indent="0" lvl="0" marL="0" rtl="0" algn="ctr">
                <a:spcBef>
                  <a:spcPts val="0"/>
                </a:spcBef>
                <a:spcAft>
                  <a:spcPts val="0"/>
                </a:spcAft>
                <a:buNone/>
              </a:pPr>
              <a:r>
                <a:rPr lang="en-GB" sz="1000">
                  <a:latin typeface="Lexend"/>
                  <a:ea typeface="Lexend"/>
                  <a:cs typeface="Lexend"/>
                  <a:sym typeface="Lexend"/>
                </a:rPr>
                <a:t>cm</a:t>
              </a:r>
              <a:endParaRPr sz="1800">
                <a:latin typeface="Lexend"/>
                <a:ea typeface="Lexend"/>
                <a:cs typeface="Lexend"/>
                <a:sym typeface="Lexend"/>
              </a:endParaRPr>
            </a:p>
          </p:txBody>
        </p:sp>
        <p:cxnSp>
          <p:nvCxnSpPr>
            <p:cNvPr id="1089" name="Google Shape;1089;p74"/>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grpSp>
      <p:sp>
        <p:nvSpPr>
          <p:cNvPr id="1090" name="Google Shape;1090;p74"/>
          <p:cNvSpPr txBox="1"/>
          <p:nvPr/>
        </p:nvSpPr>
        <p:spPr>
          <a:xfrm>
            <a:off x="4134648" y="42226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091" name="Google Shape;1091;p74"/>
          <p:cNvSpPr/>
          <p:nvPr/>
        </p:nvSpPr>
        <p:spPr>
          <a:xfrm>
            <a:off x="6766423" y="1459125"/>
            <a:ext cx="143877" cy="549522"/>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092" name="Google Shape;1092;p74"/>
          <p:cNvSpPr txBox="1"/>
          <p:nvPr/>
        </p:nvSpPr>
        <p:spPr>
          <a:xfrm>
            <a:off x="5890396" y="1512481"/>
            <a:ext cx="181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grpSp>
        <p:nvGrpSpPr>
          <p:cNvPr id="1093" name="Google Shape;1093;p74"/>
          <p:cNvGrpSpPr/>
          <p:nvPr/>
        </p:nvGrpSpPr>
        <p:grpSpPr>
          <a:xfrm>
            <a:off x="324000" y="629400"/>
            <a:ext cx="2462250" cy="1402775"/>
            <a:chOff x="324000" y="629400"/>
            <a:chExt cx="2462250" cy="1402775"/>
          </a:xfrm>
        </p:grpSpPr>
        <p:sp>
          <p:nvSpPr>
            <p:cNvPr id="1094" name="Google Shape;1094;p74"/>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tan (tan)</a:t>
              </a:r>
              <a:endParaRPr sz="1800">
                <a:solidFill>
                  <a:srgbClr val="FFFFFF"/>
                </a:solidFill>
                <a:latin typeface="Lexend"/>
                <a:ea typeface="Lexend"/>
                <a:cs typeface="Lexend"/>
                <a:sym typeface="Lexend"/>
              </a:endParaRPr>
            </a:p>
          </p:txBody>
        </p:sp>
        <p:sp>
          <p:nvSpPr>
            <p:cNvPr id="1095" name="Google Shape;1095;p74"/>
            <p:cNvSpPr/>
            <p:nvPr/>
          </p:nvSpPr>
          <p:spPr>
            <a:xfrm>
              <a:off x="324000"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1096" name="Google Shape;1096;p74"/>
            <p:cNvSpPr/>
            <p:nvPr/>
          </p:nvSpPr>
          <p:spPr>
            <a:xfrm>
              <a:off x="2170650"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0.466</a:t>
              </a:r>
              <a:endParaRPr sz="1800">
                <a:solidFill>
                  <a:srgbClr val="000000"/>
                </a:solidFill>
                <a:latin typeface="Lexend"/>
                <a:ea typeface="Lexend"/>
                <a:cs typeface="Lexend"/>
                <a:sym typeface="Lexend"/>
              </a:endParaRPr>
            </a:p>
          </p:txBody>
        </p:sp>
      </p:grpSp>
      <p:graphicFrame>
        <p:nvGraphicFramePr>
          <p:cNvPr id="1097" name="Google Shape;1097;p74"/>
          <p:cNvGraphicFramePr/>
          <p:nvPr/>
        </p:nvGraphicFramePr>
        <p:xfrm>
          <a:off x="6953225" y="974825"/>
          <a:ext cx="3000000" cy="3000000"/>
        </p:xfrm>
        <a:graphic>
          <a:graphicData uri="http://schemas.openxmlformats.org/drawingml/2006/table">
            <a:tbl>
              <a:tblPr>
                <a:noFill/>
                <a:tableStyleId>{8513F6AC-94B1-407E-9884-1D27A46A35A7}</a:tableStyleId>
              </a:tblPr>
              <a:tblGrid>
                <a:gridCol w="925600"/>
                <a:gridCol w="925600"/>
              </a:tblGrid>
              <a:tr h="381000">
                <a:tc>
                  <a:txBody>
                    <a:bodyPr/>
                    <a:lstStyle/>
                    <a:p>
                      <a:pPr indent="0" lvl="0" marL="0" rtl="0" algn="ctr">
                        <a:spcBef>
                          <a:spcPts val="0"/>
                        </a:spcBef>
                        <a:spcAft>
                          <a:spcPts val="0"/>
                        </a:spcAft>
                        <a:buNone/>
                      </a:pPr>
                      <a:r>
                        <a:rPr lang="en-GB" sz="1000">
                          <a:latin typeface="Lexend"/>
                          <a:ea typeface="Lexend"/>
                          <a:cs typeface="Lexend"/>
                          <a:sym typeface="Lexend"/>
                        </a:rPr>
                        <a:t>opp (opp)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000">
                          <a:latin typeface="Lexend"/>
                          <a:ea typeface="Lexend"/>
                          <a:cs typeface="Lexend"/>
                          <a:sym typeface="Lexend"/>
                        </a:rPr>
                        <a:t>adj (adj)</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i="1" lang="en-GB" sz="2200">
                          <a:latin typeface="Times New Roman"/>
                          <a:ea typeface="Times New Roman"/>
                          <a:cs typeface="Times New Roman"/>
                          <a:sym typeface="Times New Roman"/>
                        </a:rPr>
                        <a:t> </a:t>
                      </a:r>
                      <a:endParaRPr sz="1800">
                        <a:latin typeface="Lexend"/>
                        <a:ea typeface="Lexend"/>
                        <a:cs typeface="Lexend"/>
                        <a:sym typeface="Lexend"/>
                      </a:endParaRPr>
                    </a:p>
                  </a:txBody>
                  <a:tcPr marT="0" marB="0" marR="0" marL="0" anchor="ctr"/>
                </a:tc>
              </a:tr>
            </a:tbl>
          </a:graphicData>
        </a:graphic>
      </p:graphicFrame>
      <p:sp>
        <p:nvSpPr>
          <p:cNvPr id="1098" name="Google Shape;1098;p74"/>
          <p:cNvSpPr txBox="1"/>
          <p:nvPr/>
        </p:nvSpPr>
        <p:spPr>
          <a:xfrm>
            <a:off x="78788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 </a:t>
            </a:r>
            <a:endParaRPr sz="1800">
              <a:latin typeface="Lexend"/>
              <a:ea typeface="Lexend"/>
              <a:cs typeface="Lexend"/>
              <a:sym typeface="Lexend"/>
            </a:endParaRPr>
          </a:p>
        </p:txBody>
      </p:sp>
      <p:sp>
        <p:nvSpPr>
          <p:cNvPr id="1099" name="Google Shape;1099;p74"/>
          <p:cNvSpPr txBox="1"/>
          <p:nvPr/>
        </p:nvSpPr>
        <p:spPr>
          <a:xfrm>
            <a:off x="69532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40</a:t>
            </a:r>
            <a:endParaRPr sz="1800">
              <a:latin typeface="Lexend"/>
              <a:ea typeface="Lexend"/>
              <a:cs typeface="Lexend"/>
              <a:sym typeface="Lexend"/>
            </a:endParaRPr>
          </a:p>
        </p:txBody>
      </p:sp>
      <p:sp>
        <p:nvSpPr>
          <p:cNvPr id="1100" name="Google Shape;1100;p74"/>
          <p:cNvSpPr txBox="1"/>
          <p:nvPr/>
        </p:nvSpPr>
        <p:spPr>
          <a:xfrm>
            <a:off x="69532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p:txBody>
      </p:sp>
      <p:sp>
        <p:nvSpPr>
          <p:cNvPr id="1101" name="Google Shape;1101;p74"/>
          <p:cNvSpPr txBox="1"/>
          <p:nvPr/>
        </p:nvSpPr>
        <p:spPr>
          <a:xfrm>
            <a:off x="78788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a:t>
            </a:r>
            <a:endParaRPr i="1" sz="2200">
              <a:solidFill>
                <a:schemeClr val="dk1"/>
              </a:solidFill>
              <a:latin typeface="Times New Roman"/>
              <a:ea typeface="Times New Roman"/>
              <a:cs typeface="Times New Roman"/>
              <a:sym typeface="Times New Roman"/>
            </a:endParaRPr>
          </a:p>
        </p:txBody>
      </p:sp>
      <p:sp>
        <p:nvSpPr>
          <p:cNvPr id="1102" name="Google Shape;1102;p74"/>
          <p:cNvSpPr txBox="1"/>
          <p:nvPr/>
        </p:nvSpPr>
        <p:spPr>
          <a:xfrm>
            <a:off x="6386550" y="3446625"/>
            <a:ext cx="7656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grpSp>
        <p:nvGrpSpPr>
          <p:cNvPr id="1103" name="Google Shape;1103;p74"/>
          <p:cNvGrpSpPr/>
          <p:nvPr/>
        </p:nvGrpSpPr>
        <p:grpSpPr>
          <a:xfrm>
            <a:off x="5838320" y="4132458"/>
            <a:ext cx="1045237" cy="557617"/>
            <a:chOff x="5838320" y="4361058"/>
            <a:chExt cx="1045237" cy="557617"/>
          </a:xfrm>
        </p:grpSpPr>
        <p:sp>
          <p:nvSpPr>
            <p:cNvPr id="1104" name="Google Shape;1104;p74"/>
            <p:cNvSpPr/>
            <p:nvPr/>
          </p:nvSpPr>
          <p:spPr>
            <a:xfrm flipH="1" rot="5400000">
              <a:off x="6268450" y="3930928"/>
              <a:ext cx="184976" cy="1045237"/>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1105" name="Google Shape;1105;p74"/>
            <p:cNvSpPr txBox="1"/>
            <p:nvPr/>
          </p:nvSpPr>
          <p:spPr>
            <a:xfrm>
              <a:off x="5956454" y="4641475"/>
              <a:ext cx="181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a:t>
              </a:r>
              <a:endParaRPr sz="1800">
                <a:latin typeface="Lexend"/>
                <a:ea typeface="Lexend"/>
                <a:cs typeface="Lexend"/>
                <a:sym typeface="Lexend"/>
              </a:endParaRPr>
            </a:p>
          </p:txBody>
        </p:sp>
      </p:grpSp>
      <p:grpSp>
        <p:nvGrpSpPr>
          <p:cNvPr id="1106" name="Google Shape;1106;p74"/>
          <p:cNvGrpSpPr/>
          <p:nvPr/>
        </p:nvGrpSpPr>
        <p:grpSpPr>
          <a:xfrm>
            <a:off x="3224400" y="3254100"/>
            <a:ext cx="3925550" cy="633150"/>
            <a:chOff x="3224400" y="3254100"/>
            <a:chExt cx="3925550" cy="633150"/>
          </a:xfrm>
        </p:grpSpPr>
        <p:sp>
          <p:nvSpPr>
            <p:cNvPr id="1107" name="Google Shape;1107;p74"/>
            <p:cNvSpPr/>
            <p:nvPr/>
          </p:nvSpPr>
          <p:spPr>
            <a:xfrm>
              <a:off x="3224400" y="3254100"/>
              <a:ext cx="504600" cy="524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108" name="Google Shape;1108;p74"/>
            <p:cNvSpPr/>
            <p:nvPr/>
          </p:nvSpPr>
          <p:spPr>
            <a:xfrm>
              <a:off x="6396950" y="3366450"/>
              <a:ext cx="753000" cy="520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1109" name="Google Shape;1109;p74"/>
          <p:cNvSpPr txBox="1"/>
          <p:nvPr/>
        </p:nvSpPr>
        <p:spPr>
          <a:xfrm>
            <a:off x="3067675" y="624325"/>
            <a:ext cx="22815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 maxay isku-dhufashada (scale factor), oo loo qoro jajab (fraction), laga bilaabo saddexagalka (triangle) leh dhinac ku xiga (adjacent side) oo ah 1 cm ilaa kan kale?</a:t>
            </a:r>
            <a:endParaRPr sz="1800">
              <a:latin typeface="Lexend"/>
              <a:ea typeface="Lexend"/>
              <a:cs typeface="Lexend"/>
              <a:sym typeface="Lexend"/>
            </a:endParaRPr>
          </a:p>
        </p:txBody>
      </p:sp>
      <p:grpSp>
        <p:nvGrpSpPr>
          <p:cNvPr id="1110" name="Google Shape;1110;p74"/>
          <p:cNvGrpSpPr/>
          <p:nvPr/>
        </p:nvGrpSpPr>
        <p:grpSpPr>
          <a:xfrm>
            <a:off x="6330872" y="4414717"/>
            <a:ext cx="285750" cy="285750"/>
            <a:chOff x="1020916" y="1442088"/>
            <a:chExt cx="457200" cy="457200"/>
          </a:xfrm>
        </p:grpSpPr>
        <p:pic>
          <p:nvPicPr>
            <p:cNvPr id="1111" name="Google Shape;1111;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2" name="Google Shape;1112;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13" name="Google Shape;1113;p74"/>
          <p:cNvGrpSpPr/>
          <p:nvPr/>
        </p:nvGrpSpPr>
        <p:grpSpPr>
          <a:xfrm>
            <a:off x="6085706" y="1390865"/>
            <a:ext cx="666913" cy="497452"/>
            <a:chOff x="4779992" y="2729095"/>
            <a:chExt cx="935100" cy="447994"/>
          </a:xfrm>
        </p:grpSpPr>
        <p:sp>
          <p:nvSpPr>
            <p:cNvPr id="1114" name="Google Shape;1114;p74"/>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0.466</a:t>
              </a:r>
              <a:endParaRPr sz="2000">
                <a:latin typeface="Kalam"/>
                <a:ea typeface="Kalam"/>
                <a:cs typeface="Kalam"/>
                <a:sym typeface="Kalam"/>
              </a:endParaRPr>
            </a:p>
          </p:txBody>
        </p:sp>
        <p:sp>
          <p:nvSpPr>
            <p:cNvPr id="1115" name="Google Shape;1115;p74"/>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40</a:t>
              </a:r>
              <a:endParaRPr sz="2000">
                <a:latin typeface="Kalam"/>
                <a:ea typeface="Kalam"/>
                <a:cs typeface="Kalam"/>
                <a:sym typeface="Kalam"/>
              </a:endParaRPr>
            </a:p>
          </p:txBody>
        </p:sp>
        <p:cxnSp>
          <p:nvCxnSpPr>
            <p:cNvPr id="1116" name="Google Shape;1116;p74"/>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pic>
        <p:nvPicPr>
          <p:cNvPr id="1117" name="Google Shape;1117;p74"/>
          <p:cNvPicPr preferRelativeResize="0"/>
          <p:nvPr/>
        </p:nvPicPr>
        <p:blipFill>
          <a:blip r:embed="rId5">
            <a:alphaModFix/>
          </a:blip>
          <a:stretch>
            <a:fillRect/>
          </a:stretch>
        </p:blipFill>
        <p:spPr>
          <a:xfrm>
            <a:off x="3852400" y="4071650"/>
            <a:ext cx="1646325" cy="209700"/>
          </a:xfrm>
          <a:prstGeom prst="rect">
            <a:avLst/>
          </a:prstGeom>
          <a:noFill/>
          <a:ln>
            <a:noFill/>
          </a:ln>
        </p:spPr>
      </p:pic>
      <p:pic>
        <p:nvPicPr>
          <p:cNvPr id="1118" name="Google Shape;1118;p74"/>
          <p:cNvPicPr preferRelativeResize="0"/>
          <p:nvPr/>
        </p:nvPicPr>
        <p:blipFill>
          <a:blip r:embed="rId5">
            <a:alphaModFix/>
          </a:blip>
          <a:stretch>
            <a:fillRect/>
          </a:stretch>
        </p:blipFill>
        <p:spPr>
          <a:xfrm>
            <a:off x="7304050" y="4071650"/>
            <a:ext cx="1218825"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pic>
        <p:nvPicPr>
          <p:cNvPr id="1123" name="Google Shape;1123;p75"/>
          <p:cNvPicPr preferRelativeResize="0"/>
          <p:nvPr/>
        </p:nvPicPr>
        <p:blipFill>
          <a:blip r:embed="rId3">
            <a:alphaModFix/>
          </a:blip>
          <a:stretch>
            <a:fillRect/>
          </a:stretch>
        </p:blipFill>
        <p:spPr>
          <a:xfrm>
            <a:off x="324000" y="594000"/>
            <a:ext cx="2462200" cy="4129200"/>
          </a:xfrm>
          <a:prstGeom prst="rect">
            <a:avLst/>
          </a:prstGeom>
          <a:noFill/>
          <a:ln>
            <a:noFill/>
          </a:ln>
        </p:spPr>
      </p:pic>
      <p:grpSp>
        <p:nvGrpSpPr>
          <p:cNvPr id="1124" name="Google Shape;1124;p75"/>
          <p:cNvGrpSpPr/>
          <p:nvPr/>
        </p:nvGrpSpPr>
        <p:grpSpPr>
          <a:xfrm>
            <a:off x="6145666" y="4343762"/>
            <a:ext cx="666913" cy="447994"/>
            <a:chOff x="4779992" y="2729095"/>
            <a:chExt cx="935100" cy="447994"/>
          </a:xfrm>
        </p:grpSpPr>
        <p:sp>
          <p:nvSpPr>
            <p:cNvPr id="1125" name="Google Shape;1125;p75"/>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p:txBody>
        </p:sp>
        <p:sp>
          <p:nvSpPr>
            <p:cNvPr id="1126" name="Google Shape;1126;p75"/>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40</a:t>
              </a:r>
              <a:endParaRPr sz="1800">
                <a:latin typeface="Lexend"/>
                <a:ea typeface="Lexend"/>
                <a:cs typeface="Lexend"/>
                <a:sym typeface="Lexend"/>
              </a:endParaRPr>
            </a:p>
          </p:txBody>
        </p:sp>
        <p:cxnSp>
          <p:nvCxnSpPr>
            <p:cNvPr id="1127" name="Google Shape;1127;p75"/>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sp>
        <p:nvSpPr>
          <p:cNvPr id="1128" name="Google Shape;1128;p75"/>
          <p:cNvSpPr/>
          <p:nvPr/>
        </p:nvSpPr>
        <p:spPr>
          <a:xfrm>
            <a:off x="4716224" y="3320450"/>
            <a:ext cx="1464900" cy="1464900"/>
          </a:xfrm>
          <a:prstGeom prst="arc">
            <a:avLst>
              <a:gd fmla="val 10771373" name="adj1"/>
              <a:gd fmla="val 1315593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9" name="Google Shape;1129;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Shaxanka saamiyada (ratio tables), goobada halbeegga (unit circle), iyo taangentada (tangents)</a:t>
            </a:r>
            <a:endParaRPr/>
          </a:p>
        </p:txBody>
      </p:sp>
      <p:sp>
        <p:nvSpPr>
          <p:cNvPr id="1130" name="Google Shape;1130;p75"/>
          <p:cNvSpPr/>
          <p:nvPr/>
        </p:nvSpPr>
        <p:spPr>
          <a:xfrm>
            <a:off x="3852400" y="2772201"/>
            <a:ext cx="1614300" cy="1290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1" name="Google Shape;1131;p75"/>
          <p:cNvSpPr/>
          <p:nvPr/>
        </p:nvSpPr>
        <p:spPr>
          <a:xfrm>
            <a:off x="3852400" y="3754100"/>
            <a:ext cx="308400" cy="30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2" name="Google Shape;1132;p75"/>
          <p:cNvSpPr txBox="1"/>
          <p:nvPr/>
        </p:nvSpPr>
        <p:spPr>
          <a:xfrm>
            <a:off x="4736734" y="3782251"/>
            <a:ext cx="48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grpSp>
        <p:nvGrpSpPr>
          <p:cNvPr id="1133" name="Google Shape;1133;p75"/>
          <p:cNvGrpSpPr/>
          <p:nvPr/>
        </p:nvGrpSpPr>
        <p:grpSpPr>
          <a:xfrm>
            <a:off x="7197975" y="3137925"/>
            <a:ext cx="1926975" cy="1581525"/>
            <a:chOff x="7197975" y="3366525"/>
            <a:chExt cx="1926975" cy="1581525"/>
          </a:xfrm>
        </p:grpSpPr>
        <p:sp>
          <p:nvSpPr>
            <p:cNvPr id="1134" name="Google Shape;1134;p75"/>
            <p:cNvSpPr/>
            <p:nvPr/>
          </p:nvSpPr>
          <p:spPr>
            <a:xfrm>
              <a:off x="7831350" y="3654450"/>
              <a:ext cx="1293600" cy="1293600"/>
            </a:xfrm>
            <a:prstGeom prst="arc">
              <a:avLst>
                <a:gd fmla="val 10771373" name="adj1"/>
                <a:gd fmla="val 1314702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5" name="Google Shape;1135;p75"/>
            <p:cNvSpPr/>
            <p:nvPr/>
          </p:nvSpPr>
          <p:spPr>
            <a:xfrm>
              <a:off x="7313142" y="3366617"/>
              <a:ext cx="1178100" cy="94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6" name="Google Shape;1136;p75"/>
            <p:cNvSpPr/>
            <p:nvPr/>
          </p:nvSpPr>
          <p:spPr>
            <a:xfrm>
              <a:off x="7313142" y="4083150"/>
              <a:ext cx="225000" cy="225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37" name="Google Shape;1137;p75"/>
            <p:cNvCxnSpPr/>
            <p:nvPr/>
          </p:nvCxnSpPr>
          <p:spPr>
            <a:xfrm>
              <a:off x="7197975" y="3366525"/>
              <a:ext cx="0" cy="945900"/>
            </a:xfrm>
            <a:prstGeom prst="straightConnector1">
              <a:avLst/>
            </a:prstGeom>
            <a:noFill/>
            <a:ln cap="flat" cmpd="sng" w="28575">
              <a:solidFill>
                <a:srgbClr val="4F7BE8"/>
              </a:solidFill>
              <a:prstDash val="solid"/>
              <a:round/>
              <a:headEnd len="med" w="med" type="triangle"/>
              <a:tailEnd len="med" w="med" type="triangle"/>
            </a:ln>
          </p:spPr>
        </p:cxnSp>
        <p:sp>
          <p:nvSpPr>
            <p:cNvPr id="1138" name="Google Shape;1138;p75"/>
            <p:cNvSpPr txBox="1"/>
            <p:nvPr/>
          </p:nvSpPr>
          <p:spPr>
            <a:xfrm>
              <a:off x="7489002" y="4450843"/>
              <a:ext cx="8265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1139" name="Google Shape;1139;p75"/>
            <p:cNvSpPr txBox="1"/>
            <p:nvPr/>
          </p:nvSpPr>
          <p:spPr>
            <a:xfrm>
              <a:off x="7856620" y="4102274"/>
              <a:ext cx="425400" cy="177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grpSp>
      <p:grpSp>
        <p:nvGrpSpPr>
          <p:cNvPr id="1140" name="Google Shape;1140;p75"/>
          <p:cNvGrpSpPr/>
          <p:nvPr/>
        </p:nvGrpSpPr>
        <p:grpSpPr>
          <a:xfrm>
            <a:off x="4351150" y="2665688"/>
            <a:ext cx="2952900" cy="339365"/>
            <a:chOff x="4351150" y="2284688"/>
            <a:chExt cx="2952900" cy="339365"/>
          </a:xfrm>
        </p:grpSpPr>
        <p:sp>
          <p:nvSpPr>
            <p:cNvPr id="1141" name="Google Shape;1141;p75"/>
            <p:cNvSpPr/>
            <p:nvPr/>
          </p:nvSpPr>
          <p:spPr>
            <a:xfrm flipH="1" rot="-5400000">
              <a:off x="5814499" y="1790752"/>
              <a:ext cx="26201"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142" name="Google Shape;1142;p75"/>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grpSp>
        <p:nvGrpSpPr>
          <p:cNvPr id="1143" name="Google Shape;1143;p75"/>
          <p:cNvGrpSpPr/>
          <p:nvPr/>
        </p:nvGrpSpPr>
        <p:grpSpPr>
          <a:xfrm>
            <a:off x="3223450" y="2778143"/>
            <a:ext cx="506433" cy="1290315"/>
            <a:chOff x="3223424" y="2311926"/>
            <a:chExt cx="506433" cy="1985100"/>
          </a:xfrm>
        </p:grpSpPr>
        <p:sp>
          <p:nvSpPr>
            <p:cNvPr id="1144" name="Google Shape;1144;p75"/>
            <p:cNvSpPr/>
            <p:nvPr/>
          </p:nvSpPr>
          <p:spPr>
            <a:xfrm>
              <a:off x="3223424" y="2970591"/>
              <a:ext cx="486000" cy="97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Lexend"/>
                  <a:ea typeface="Lexend"/>
                  <a:cs typeface="Lexend"/>
                  <a:sym typeface="Lexend"/>
                </a:rPr>
                <a:t>40</a:t>
              </a:r>
              <a:endParaRPr sz="1800">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cm</a:t>
              </a:r>
              <a:endParaRPr sz="1800">
                <a:latin typeface="Lexend"/>
                <a:ea typeface="Lexend"/>
                <a:cs typeface="Lexend"/>
                <a:sym typeface="Lexend"/>
              </a:endParaRPr>
            </a:p>
          </p:txBody>
        </p:sp>
        <p:cxnSp>
          <p:nvCxnSpPr>
            <p:cNvPr id="1145" name="Google Shape;1145;p75"/>
            <p:cNvCxnSpPr/>
            <p:nvPr/>
          </p:nvCxnSpPr>
          <p:spPr>
            <a:xfrm>
              <a:off x="3729857" y="2311926"/>
              <a:ext cx="0" cy="1985100"/>
            </a:xfrm>
            <a:prstGeom prst="straightConnector1">
              <a:avLst/>
            </a:prstGeom>
            <a:noFill/>
            <a:ln cap="flat" cmpd="sng" w="28575">
              <a:solidFill>
                <a:srgbClr val="4F7BE8"/>
              </a:solidFill>
              <a:prstDash val="solid"/>
              <a:round/>
              <a:headEnd len="med" w="med" type="triangle"/>
              <a:tailEnd len="med" w="med" type="triangle"/>
            </a:ln>
          </p:spPr>
        </p:cxnSp>
      </p:grpSp>
      <p:sp>
        <p:nvSpPr>
          <p:cNvPr id="1146" name="Google Shape;1146;p75"/>
          <p:cNvSpPr txBox="1"/>
          <p:nvPr/>
        </p:nvSpPr>
        <p:spPr>
          <a:xfrm>
            <a:off x="4134648" y="4222625"/>
            <a:ext cx="1050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147" name="Google Shape;1147;p75"/>
          <p:cNvSpPr/>
          <p:nvPr/>
        </p:nvSpPr>
        <p:spPr>
          <a:xfrm>
            <a:off x="6766423" y="1459125"/>
            <a:ext cx="143877" cy="549522"/>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148" name="Google Shape;1148;p75"/>
          <p:cNvSpPr txBox="1"/>
          <p:nvPr/>
        </p:nvSpPr>
        <p:spPr>
          <a:xfrm>
            <a:off x="5890396" y="1512481"/>
            <a:ext cx="181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grpSp>
        <p:nvGrpSpPr>
          <p:cNvPr id="1149" name="Google Shape;1149;p75"/>
          <p:cNvGrpSpPr/>
          <p:nvPr/>
        </p:nvGrpSpPr>
        <p:grpSpPr>
          <a:xfrm>
            <a:off x="323963" y="629400"/>
            <a:ext cx="2462288" cy="1402775"/>
            <a:chOff x="323963" y="629400"/>
            <a:chExt cx="2462288" cy="1402775"/>
          </a:xfrm>
        </p:grpSpPr>
        <p:sp>
          <p:nvSpPr>
            <p:cNvPr id="1150" name="Google Shape;1150;p75"/>
            <p:cNvSpPr/>
            <p:nvPr/>
          </p:nvSpPr>
          <p:spPr>
            <a:xfrm>
              <a:off x="2170650" y="629400"/>
              <a:ext cx="615600" cy="209700"/>
            </a:xfrm>
            <a:prstGeom prst="rect">
              <a:avLst/>
            </a:prstGeom>
            <a:solidFill>
              <a:srgbClr val="4F7BE8"/>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tan</a:t>
              </a:r>
              <a:endParaRPr sz="1800">
                <a:solidFill>
                  <a:srgbClr val="FFFFFF"/>
                </a:solidFill>
                <a:latin typeface="Lexend"/>
                <a:ea typeface="Lexend"/>
                <a:cs typeface="Lexend"/>
                <a:sym typeface="Lexend"/>
              </a:endParaRPr>
            </a:p>
          </p:txBody>
        </p:sp>
        <p:sp>
          <p:nvSpPr>
            <p:cNvPr id="1151" name="Google Shape;1151;p75"/>
            <p:cNvSpPr/>
            <p:nvPr/>
          </p:nvSpPr>
          <p:spPr>
            <a:xfrm>
              <a:off x="323963"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Lexend"/>
                  <a:ea typeface="Lexend"/>
                  <a:cs typeface="Lexend"/>
                  <a:sym typeface="Lexend"/>
                </a:rPr>
                <a:t>25</a:t>
              </a:r>
              <a:endParaRPr sz="1800">
                <a:solidFill>
                  <a:srgbClr val="000000"/>
                </a:solidFill>
                <a:latin typeface="Lexend"/>
                <a:ea typeface="Lexend"/>
                <a:cs typeface="Lexend"/>
                <a:sym typeface="Lexend"/>
              </a:endParaRPr>
            </a:p>
          </p:txBody>
        </p:sp>
        <p:sp>
          <p:nvSpPr>
            <p:cNvPr id="1152" name="Google Shape;1152;p75"/>
            <p:cNvSpPr/>
            <p:nvPr/>
          </p:nvSpPr>
          <p:spPr>
            <a:xfrm>
              <a:off x="2170613" y="1822475"/>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100">
                  <a:latin typeface="Lexend"/>
                  <a:ea typeface="Lexend"/>
                  <a:cs typeface="Lexend"/>
                  <a:sym typeface="Lexend"/>
                </a:rPr>
                <a:t>0.466</a:t>
              </a:r>
              <a:endParaRPr sz="1800">
                <a:solidFill>
                  <a:srgbClr val="000000"/>
                </a:solidFill>
                <a:latin typeface="Lexend"/>
                <a:ea typeface="Lexend"/>
                <a:cs typeface="Lexend"/>
                <a:sym typeface="Lexend"/>
              </a:endParaRPr>
            </a:p>
          </p:txBody>
        </p:sp>
      </p:grpSp>
      <p:graphicFrame>
        <p:nvGraphicFramePr>
          <p:cNvPr id="1153" name="Google Shape;1153;p75"/>
          <p:cNvGraphicFramePr/>
          <p:nvPr/>
        </p:nvGraphicFramePr>
        <p:xfrm>
          <a:off x="6953225" y="974825"/>
          <a:ext cx="3000000" cy="3000000"/>
        </p:xfrm>
        <a:graphic>
          <a:graphicData uri="http://schemas.openxmlformats.org/drawingml/2006/table">
            <a:tbl>
              <a:tblPr>
                <a:noFill/>
                <a:tableStyleId>{8513F6AC-94B1-407E-9884-1D27A46A35A7}</a:tableStyleId>
              </a:tblPr>
              <a:tblGrid>
                <a:gridCol w="925600"/>
                <a:gridCol w="925600"/>
              </a:tblGrid>
              <a:tr h="381000">
                <a:tc>
                  <a:txBody>
                    <a:bodyPr/>
                    <a:lstStyle/>
                    <a:p>
                      <a:pPr indent="0" lvl="0" marL="0" rtl="0" algn="ctr">
                        <a:spcBef>
                          <a:spcPts val="0"/>
                        </a:spcBef>
                        <a:spcAft>
                          <a:spcPts val="0"/>
                        </a:spcAft>
                        <a:buNone/>
                      </a:pPr>
                      <a:r>
                        <a:rPr lang="en-GB" sz="1100">
                          <a:latin typeface="Lexend"/>
                          <a:ea typeface="Lexend"/>
                          <a:cs typeface="Lexend"/>
                          <a:sym typeface="Lexend"/>
                        </a:rPr>
                        <a:t>opp</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100">
                          <a:latin typeface="Lexend"/>
                          <a:ea typeface="Lexend"/>
                          <a:cs typeface="Lexend"/>
                          <a:sym typeface="Lexend"/>
                        </a:rPr>
                        <a:t>adj</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r h="38100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i="1" lang="en-GB" sz="2200">
                          <a:latin typeface="Times New Roman"/>
                          <a:ea typeface="Times New Roman"/>
                          <a:cs typeface="Times New Roman"/>
                          <a:sym typeface="Times New Roman"/>
                        </a:rPr>
                        <a:t> </a:t>
                      </a:r>
                      <a:endParaRPr sz="1800">
                        <a:latin typeface="Lexend"/>
                        <a:ea typeface="Lexend"/>
                        <a:cs typeface="Lexend"/>
                        <a:sym typeface="Lexend"/>
                      </a:endParaRPr>
                    </a:p>
                  </a:txBody>
                  <a:tcPr marT="0" marB="0" marR="0" marL="0" anchor="ctr"/>
                </a:tc>
              </a:tr>
            </a:tbl>
          </a:graphicData>
        </a:graphic>
      </p:graphicFrame>
      <p:sp>
        <p:nvSpPr>
          <p:cNvPr id="1154" name="Google Shape;1154;p75"/>
          <p:cNvSpPr txBox="1"/>
          <p:nvPr/>
        </p:nvSpPr>
        <p:spPr>
          <a:xfrm>
            <a:off x="69532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40</a:t>
            </a:r>
            <a:endParaRPr sz="1800">
              <a:latin typeface="Lexend"/>
              <a:ea typeface="Lexend"/>
              <a:cs typeface="Lexend"/>
              <a:sym typeface="Lexend"/>
            </a:endParaRPr>
          </a:p>
        </p:txBody>
      </p:sp>
      <p:sp>
        <p:nvSpPr>
          <p:cNvPr id="1155" name="Google Shape;1155;p75"/>
          <p:cNvSpPr txBox="1"/>
          <p:nvPr/>
        </p:nvSpPr>
        <p:spPr>
          <a:xfrm>
            <a:off x="7878825" y="1736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85.84</a:t>
            </a:r>
            <a:endParaRPr sz="2000">
              <a:solidFill>
                <a:schemeClr val="dk1"/>
              </a:solidFill>
              <a:latin typeface="Kalam"/>
              <a:ea typeface="Kalam"/>
              <a:cs typeface="Kalam"/>
              <a:sym typeface="Kalam"/>
            </a:endParaRPr>
          </a:p>
        </p:txBody>
      </p:sp>
      <p:sp>
        <p:nvSpPr>
          <p:cNvPr id="1156" name="Google Shape;1156;p75"/>
          <p:cNvSpPr txBox="1"/>
          <p:nvPr/>
        </p:nvSpPr>
        <p:spPr>
          <a:xfrm>
            <a:off x="69532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p:txBody>
      </p:sp>
      <p:sp>
        <p:nvSpPr>
          <p:cNvPr id="1157" name="Google Shape;1157;p75"/>
          <p:cNvSpPr txBox="1"/>
          <p:nvPr/>
        </p:nvSpPr>
        <p:spPr>
          <a:xfrm>
            <a:off x="7878825" y="1355832"/>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a:t>
            </a:r>
            <a:endParaRPr i="1" sz="2200">
              <a:solidFill>
                <a:schemeClr val="dk1"/>
              </a:solidFill>
              <a:latin typeface="Times New Roman"/>
              <a:ea typeface="Times New Roman"/>
              <a:cs typeface="Times New Roman"/>
              <a:sym typeface="Times New Roman"/>
            </a:endParaRPr>
          </a:p>
        </p:txBody>
      </p:sp>
      <p:sp>
        <p:nvSpPr>
          <p:cNvPr id="1158" name="Google Shape;1158;p75"/>
          <p:cNvSpPr txBox="1"/>
          <p:nvPr/>
        </p:nvSpPr>
        <p:spPr>
          <a:xfrm>
            <a:off x="6386550" y="3446625"/>
            <a:ext cx="7656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grpSp>
        <p:nvGrpSpPr>
          <p:cNvPr id="1159" name="Google Shape;1159;p75"/>
          <p:cNvGrpSpPr/>
          <p:nvPr/>
        </p:nvGrpSpPr>
        <p:grpSpPr>
          <a:xfrm>
            <a:off x="5838320" y="4132458"/>
            <a:ext cx="1045237" cy="557617"/>
            <a:chOff x="5838320" y="4361058"/>
            <a:chExt cx="1045237" cy="557617"/>
          </a:xfrm>
        </p:grpSpPr>
        <p:sp>
          <p:nvSpPr>
            <p:cNvPr id="1160" name="Google Shape;1160;p75"/>
            <p:cNvSpPr/>
            <p:nvPr/>
          </p:nvSpPr>
          <p:spPr>
            <a:xfrm flipH="1" rot="5400000">
              <a:off x="6268450" y="3930928"/>
              <a:ext cx="184976" cy="1045237"/>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1161" name="Google Shape;1161;p75"/>
            <p:cNvSpPr txBox="1"/>
            <p:nvPr/>
          </p:nvSpPr>
          <p:spPr>
            <a:xfrm>
              <a:off x="5956454" y="4641475"/>
              <a:ext cx="181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t>
              </a:r>
              <a:endParaRPr sz="1800">
                <a:latin typeface="Lexend"/>
                <a:ea typeface="Lexend"/>
                <a:cs typeface="Lexend"/>
                <a:sym typeface="Lexend"/>
              </a:endParaRPr>
            </a:p>
          </p:txBody>
        </p:sp>
      </p:grpSp>
      <p:sp>
        <p:nvSpPr>
          <p:cNvPr id="1162" name="Google Shape;1162;p75"/>
          <p:cNvSpPr txBox="1"/>
          <p:nvPr/>
        </p:nvSpPr>
        <p:spPr>
          <a:xfrm>
            <a:off x="3067675" y="624325"/>
            <a:ext cx="24621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Sidaa awgeed, soo hel dhererka dhinaca lagu calaamadeeyay x (2 d.p.)</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163" name="Google Shape;1163;p75"/>
          <p:cNvGrpSpPr/>
          <p:nvPr/>
        </p:nvGrpSpPr>
        <p:grpSpPr>
          <a:xfrm>
            <a:off x="6085991" y="1453141"/>
            <a:ext cx="666913" cy="447994"/>
            <a:chOff x="4779992" y="2729095"/>
            <a:chExt cx="935100" cy="447994"/>
          </a:xfrm>
        </p:grpSpPr>
        <p:sp>
          <p:nvSpPr>
            <p:cNvPr id="1164" name="Google Shape;1164;p75"/>
            <p:cNvSpPr txBox="1"/>
            <p:nvPr/>
          </p:nvSpPr>
          <p:spPr>
            <a:xfrm>
              <a:off x="4779992" y="2955989"/>
              <a:ext cx="9351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0.466</a:t>
              </a:r>
              <a:endParaRPr sz="1800">
                <a:latin typeface="Lexend"/>
                <a:ea typeface="Lexend"/>
                <a:cs typeface="Lexend"/>
                <a:sym typeface="Lexend"/>
              </a:endParaRPr>
            </a:p>
          </p:txBody>
        </p:sp>
        <p:sp>
          <p:nvSpPr>
            <p:cNvPr id="1165" name="Google Shape;1165;p75"/>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40</a:t>
              </a:r>
              <a:endParaRPr sz="1800">
                <a:latin typeface="Lexend"/>
                <a:ea typeface="Lexend"/>
                <a:cs typeface="Lexend"/>
                <a:sym typeface="Lexend"/>
              </a:endParaRPr>
            </a:p>
          </p:txBody>
        </p:sp>
        <p:cxnSp>
          <p:nvCxnSpPr>
            <p:cNvPr id="1166" name="Google Shape;1166;p75"/>
            <p:cNvCxnSpPr/>
            <p:nvPr/>
          </p:nvCxnSpPr>
          <p:spPr>
            <a:xfrm>
              <a:off x="4812231" y="2953114"/>
              <a:ext cx="870600" cy="0"/>
            </a:xfrm>
            <a:prstGeom prst="straightConnector1">
              <a:avLst/>
            </a:prstGeom>
            <a:noFill/>
            <a:ln cap="flat" cmpd="sng" w="19050">
              <a:solidFill>
                <a:srgbClr val="000000"/>
              </a:solidFill>
              <a:prstDash val="solid"/>
              <a:round/>
              <a:headEnd len="med" w="med" type="none"/>
              <a:tailEnd len="med" w="med" type="none"/>
            </a:ln>
          </p:spPr>
        </p:cxnSp>
      </p:grpSp>
      <p:sp>
        <p:nvSpPr>
          <p:cNvPr id="1167" name="Google Shape;1167;p75"/>
          <p:cNvSpPr txBox="1"/>
          <p:nvPr/>
        </p:nvSpPr>
        <p:spPr>
          <a:xfrm>
            <a:off x="4003901" y="4222625"/>
            <a:ext cx="1311600" cy="242400"/>
          </a:xfrm>
          <a:prstGeom prst="rect">
            <a:avLst/>
          </a:prstGeom>
          <a:solidFill>
            <a:srgbClr val="EBEDFE"/>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85.84 cm</a:t>
            </a:r>
            <a:endParaRPr sz="2000">
              <a:latin typeface="Kalam"/>
              <a:ea typeface="Kalam"/>
              <a:cs typeface="Kalam"/>
              <a:sym typeface="Kalam"/>
            </a:endParaRPr>
          </a:p>
        </p:txBody>
      </p:sp>
      <p:pic>
        <p:nvPicPr>
          <p:cNvPr id="1168" name="Google Shape;1168;p75"/>
          <p:cNvPicPr preferRelativeResize="0"/>
          <p:nvPr/>
        </p:nvPicPr>
        <p:blipFill>
          <a:blip r:embed="rId4">
            <a:alphaModFix/>
          </a:blip>
          <a:stretch>
            <a:fillRect/>
          </a:stretch>
        </p:blipFill>
        <p:spPr>
          <a:xfrm>
            <a:off x="3852400" y="4071650"/>
            <a:ext cx="1646325" cy="209700"/>
          </a:xfrm>
          <a:prstGeom prst="rect">
            <a:avLst/>
          </a:prstGeom>
          <a:noFill/>
          <a:ln>
            <a:noFill/>
          </a:ln>
        </p:spPr>
      </p:pic>
      <p:pic>
        <p:nvPicPr>
          <p:cNvPr id="1169" name="Google Shape;1169;p75"/>
          <p:cNvPicPr preferRelativeResize="0"/>
          <p:nvPr/>
        </p:nvPicPr>
        <p:blipFill>
          <a:blip r:embed="rId4">
            <a:alphaModFix/>
          </a:blip>
          <a:stretch>
            <a:fillRect/>
          </a:stretch>
        </p:blipFill>
        <p:spPr>
          <a:xfrm>
            <a:off x="7304050" y="4071650"/>
            <a:ext cx="1218825" cy="209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Shaxanka saamiyada (ratio tables), goobada halbeegga (unit circle), iyo taangentada (tangents)</a:t>
            </a:r>
            <a:endParaRPr/>
          </a:p>
        </p:txBody>
      </p:sp>
      <p:sp>
        <p:nvSpPr>
          <p:cNvPr id="1175" name="Google Shape;1175;p76"/>
          <p:cNvSpPr/>
          <p:nvPr/>
        </p:nvSpPr>
        <p:spPr>
          <a:xfrm>
            <a:off x="5599357" y="2024304"/>
            <a:ext cx="1568100" cy="1568100"/>
          </a:xfrm>
          <a:prstGeom prst="arc">
            <a:avLst>
              <a:gd fmla="val 19900924"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6" name="Google Shape;1176;p76"/>
          <p:cNvSpPr/>
          <p:nvPr/>
        </p:nvSpPr>
        <p:spPr>
          <a:xfrm>
            <a:off x="2293887" y="1983056"/>
            <a:ext cx="1633200" cy="1633200"/>
          </a:xfrm>
          <a:prstGeom prst="arc">
            <a:avLst>
              <a:gd fmla="val 19900924"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7" name="Google Shape;1177;p76"/>
          <p:cNvSpPr/>
          <p:nvPr/>
        </p:nvSpPr>
        <p:spPr>
          <a:xfrm>
            <a:off x="7540856" y="262055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8" name="Google Shape;1178;p76"/>
          <p:cNvSpPr txBox="1"/>
          <p:nvPr/>
        </p:nvSpPr>
        <p:spPr>
          <a:xfrm>
            <a:off x="2977450" y="617442"/>
            <a:ext cx="58425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Buuxi meelaha bannaan iyo shaxanka saamiyada (ratio table). Adigoo tixgelinaya dhinacyada u dhigma (corresponding sides), soo hel dhererka dhinaca lagu calaamadeeyay a cm.</a:t>
            </a:r>
            <a:r>
              <a:rPr i="1"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179" name="Google Shape;1179;p76"/>
          <p:cNvGrpSpPr/>
          <p:nvPr/>
        </p:nvGrpSpPr>
        <p:grpSpPr>
          <a:xfrm>
            <a:off x="6359277" y="2071716"/>
            <a:ext cx="1477664" cy="845004"/>
            <a:chOff x="-2022025" y="1455875"/>
            <a:chExt cx="1032104" cy="1897180"/>
          </a:xfrm>
        </p:grpSpPr>
        <p:sp>
          <p:nvSpPr>
            <p:cNvPr id="1180" name="Google Shape;1180;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81" name="Google Shape;1181;p76"/>
            <p:cNvCxnSpPr/>
            <p:nvPr/>
          </p:nvCxnSpPr>
          <p:spPr>
            <a:xfrm rot="10800000">
              <a:off x="-2022025" y="335305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182" name="Google Shape;1182;p76"/>
            <p:cNvCxnSpPr/>
            <p:nvPr/>
          </p:nvCxnSpPr>
          <p:spPr>
            <a:xfrm rot="10800000">
              <a:off x="-989921"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183" name="Google Shape;1183;p76"/>
          <p:cNvSpPr/>
          <p:nvPr/>
        </p:nvSpPr>
        <p:spPr>
          <a:xfrm>
            <a:off x="4617049" y="262055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84" name="Google Shape;1184;p76"/>
          <p:cNvGrpSpPr/>
          <p:nvPr/>
        </p:nvGrpSpPr>
        <p:grpSpPr>
          <a:xfrm>
            <a:off x="4732150" y="1446488"/>
            <a:ext cx="2952900" cy="358966"/>
            <a:chOff x="4351150" y="2284688"/>
            <a:chExt cx="2952900" cy="358966"/>
          </a:xfrm>
        </p:grpSpPr>
        <p:sp>
          <p:nvSpPr>
            <p:cNvPr id="1185" name="Google Shape;1185;p76"/>
            <p:cNvSpPr/>
            <p:nvPr/>
          </p:nvSpPr>
          <p:spPr>
            <a:xfrm flipH="1" rot="-5400000">
              <a:off x="5804698" y="1800552"/>
              <a:ext cx="45803"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186" name="Google Shape;1186;p76"/>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la mid ah (similar triangle)</a:t>
              </a:r>
              <a:endParaRPr sz="1800">
                <a:latin typeface="Lexend"/>
                <a:ea typeface="Lexend"/>
                <a:cs typeface="Lexend"/>
                <a:sym typeface="Lexend"/>
              </a:endParaRPr>
            </a:p>
          </p:txBody>
        </p:sp>
      </p:grpSp>
      <p:grpSp>
        <p:nvGrpSpPr>
          <p:cNvPr id="1187" name="Google Shape;1187;p76"/>
          <p:cNvGrpSpPr/>
          <p:nvPr/>
        </p:nvGrpSpPr>
        <p:grpSpPr>
          <a:xfrm>
            <a:off x="3064725" y="1871504"/>
            <a:ext cx="1848379" cy="1045200"/>
            <a:chOff x="-2022025" y="1455875"/>
            <a:chExt cx="1016990" cy="1848603"/>
          </a:xfrm>
        </p:grpSpPr>
        <p:sp>
          <p:nvSpPr>
            <p:cNvPr id="1188" name="Google Shape;1188;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89" name="Google Shape;1189;p76"/>
            <p:cNvCxnSpPr/>
            <p:nvPr/>
          </p:nvCxnSpPr>
          <p:spPr>
            <a:xfrm rot="10800000">
              <a:off x="-2022025" y="3304478"/>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190" name="Google Shape;1190;p76"/>
            <p:cNvCxnSpPr/>
            <p:nvPr/>
          </p:nvCxnSpPr>
          <p:spPr>
            <a:xfrm rot="10800000">
              <a:off x="-100503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191" name="Google Shape;1191;p76"/>
          <p:cNvSpPr txBox="1"/>
          <p:nvPr/>
        </p:nvSpPr>
        <p:spPr>
          <a:xfrm>
            <a:off x="3348000" y="2547955"/>
            <a:ext cx="6270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192" name="Google Shape;1192;p76"/>
          <p:cNvSpPr txBox="1"/>
          <p:nvPr/>
        </p:nvSpPr>
        <p:spPr>
          <a:xfrm>
            <a:off x="6620925" y="2556642"/>
            <a:ext cx="6270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193" name="Google Shape;1193;p76"/>
          <p:cNvSpPr txBox="1"/>
          <p:nvPr/>
        </p:nvSpPr>
        <p:spPr>
          <a:xfrm>
            <a:off x="6650220" y="2937801"/>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graphicFrame>
        <p:nvGraphicFramePr>
          <p:cNvPr id="1194" name="Google Shape;1194;p76"/>
          <p:cNvGraphicFramePr/>
          <p:nvPr/>
        </p:nvGraphicFramePr>
        <p:xfrm>
          <a:off x="4389825" y="3810832"/>
          <a:ext cx="3000000" cy="3000000"/>
        </p:xfrm>
        <a:graphic>
          <a:graphicData uri="http://schemas.openxmlformats.org/drawingml/2006/table">
            <a:tbl>
              <a:tblPr>
                <a:noFill/>
                <a:tableStyleId>{8513F6AC-94B1-407E-9884-1D27A46A35A7}</a:tableStyleId>
              </a:tblPr>
              <a:tblGrid>
                <a:gridCol w="1369100"/>
                <a:gridCol w="1369100"/>
              </a:tblGrid>
              <a:tr h="336125">
                <a:tc>
                  <a:txBody>
                    <a:bodyPr/>
                    <a:lstStyle/>
                    <a:p>
                      <a:pPr indent="0" lvl="0" marL="0" rtl="0" algn="ctr">
                        <a:spcBef>
                          <a:spcPts val="0"/>
                        </a:spcBef>
                        <a:spcAft>
                          <a:spcPts val="0"/>
                        </a:spcAft>
                        <a:buNone/>
                      </a:pPr>
                      <a:r>
                        <a:rPr lang="en-GB" sz="1100">
                          <a:latin typeface="Lexend"/>
                          <a:ea typeface="Lexend"/>
                          <a:cs typeface="Lexend"/>
                          <a:sym typeface="Lexend"/>
                        </a:rPr>
                        <a:t>ku xiga (adjacent)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100">
                          <a:latin typeface="Lexend"/>
                          <a:ea typeface="Lexend"/>
                          <a:cs typeface="Lexend"/>
                          <a:sym typeface="Lexend"/>
                        </a:rPr>
                        <a:t>ka soo horjeeda (opposite)</a:t>
                      </a:r>
                      <a:endParaRPr sz="1800">
                        <a:latin typeface="Lexend"/>
                        <a:ea typeface="Lexend"/>
                        <a:cs typeface="Lexend"/>
                        <a:sym typeface="Lexend"/>
                      </a:endParaRPr>
                    </a:p>
                  </a:txBody>
                  <a:tcPr marT="0" marB="0" marR="0" marL="0" anchor="ctr"/>
                </a:tc>
              </a:tr>
              <a:tr h="336125">
                <a:tc>
                  <a:txBody>
                    <a:bodyPr/>
                    <a:lstStyle/>
                    <a:p>
                      <a:pPr indent="0" lvl="0" marL="0" rtl="0" algn="ctr">
                        <a:spcBef>
                          <a:spcPts val="0"/>
                        </a:spcBef>
                        <a:spcAft>
                          <a:spcPts val="0"/>
                        </a:spcAft>
                        <a:buNone/>
                      </a:pPr>
                      <a:r>
                        <a:rPr lang="en-GB" sz="1100">
                          <a:latin typeface="Lexend"/>
                          <a:ea typeface="Lexend"/>
                          <a:cs typeface="Lexend"/>
                          <a:sym typeface="Lexend"/>
                        </a:rPr>
                        <a:t>1</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r h="336125">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0" marB="0" marR="0" marL="0" anchor="ctr"/>
                </a:tc>
              </a:tr>
            </a:tbl>
          </a:graphicData>
        </a:graphic>
      </p:graphicFrame>
      <p:sp>
        <p:nvSpPr>
          <p:cNvPr id="1195" name="Google Shape;1195;p76"/>
          <p:cNvSpPr/>
          <p:nvPr/>
        </p:nvSpPr>
        <p:spPr>
          <a:xfrm>
            <a:off x="4188350" y="4206232"/>
            <a:ext cx="143877" cy="549522"/>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196" name="Google Shape;1196;p76"/>
          <p:cNvSpPr/>
          <p:nvPr/>
        </p:nvSpPr>
        <p:spPr>
          <a:xfrm>
            <a:off x="7923625" y="2631350"/>
            <a:ext cx="8835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7" name="Google Shape;1197;p76"/>
          <p:cNvSpPr/>
          <p:nvPr/>
        </p:nvSpPr>
        <p:spPr>
          <a:xfrm>
            <a:off x="3185160" y="4312688"/>
            <a:ext cx="9456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8" name="Google Shape;1198;p76"/>
          <p:cNvSpPr txBox="1"/>
          <p:nvPr/>
        </p:nvSpPr>
        <p:spPr>
          <a:xfrm>
            <a:off x="7892505" y="2334905"/>
            <a:ext cx="945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tan(15°)</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199" name="Google Shape;1199;p76"/>
          <p:cNvSpPr txBox="1"/>
          <p:nvPr/>
        </p:nvSpPr>
        <p:spPr>
          <a:xfrm>
            <a:off x="3349500" y="2937800"/>
            <a:ext cx="1202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18.5 cm</a:t>
            </a:r>
            <a:endParaRPr sz="1800">
              <a:latin typeface="Lexend"/>
              <a:ea typeface="Lexend"/>
              <a:cs typeface="Lexend"/>
              <a:sym typeface="Lexend"/>
            </a:endParaRPr>
          </a:p>
        </p:txBody>
      </p:sp>
      <p:sp>
        <p:nvSpPr>
          <p:cNvPr id="1200" name="Google Shape;1200;p76"/>
          <p:cNvSpPr txBox="1"/>
          <p:nvPr/>
        </p:nvSpPr>
        <p:spPr>
          <a:xfrm>
            <a:off x="4913088" y="2217619"/>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pic>
        <p:nvPicPr>
          <p:cNvPr id="1201" name="Google Shape;1201;p76"/>
          <p:cNvPicPr preferRelativeResize="0"/>
          <p:nvPr/>
        </p:nvPicPr>
        <p:blipFill>
          <a:blip r:embed="rId3">
            <a:alphaModFix/>
          </a:blip>
          <a:stretch>
            <a:fillRect/>
          </a:stretch>
        </p:blipFill>
        <p:spPr>
          <a:xfrm>
            <a:off x="324000" y="594000"/>
            <a:ext cx="2462200" cy="4129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cutubka (unit circle), iyo taangentiyada (tangents)</a:t>
            </a:r>
            <a:endParaRPr/>
          </a:p>
        </p:txBody>
      </p:sp>
      <p:sp>
        <p:nvSpPr>
          <p:cNvPr id="1207" name="Google Shape;1207;p77"/>
          <p:cNvSpPr txBox="1"/>
          <p:nvPr/>
        </p:nvSpPr>
        <p:spPr>
          <a:xfrm>
            <a:off x="2887200" y="634204"/>
            <a:ext cx="5932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Adigoo sawiraya saddexagallo isku mid ah (similar triangles), hel dhererka dhinaca maqan ee saddexagal kasta.</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cxnSp>
        <p:nvCxnSpPr>
          <p:cNvPr id="1208" name="Google Shape;1208;p77"/>
          <p:cNvCxnSpPr/>
          <p:nvPr/>
        </p:nvCxnSpPr>
        <p:spPr>
          <a:xfrm rot="10800000">
            <a:off x="2894921" y="3236957"/>
            <a:ext cx="5925000" cy="0"/>
          </a:xfrm>
          <a:prstGeom prst="straightConnector1">
            <a:avLst/>
          </a:prstGeom>
          <a:noFill/>
          <a:ln cap="flat" cmpd="sng" w="38100">
            <a:solidFill>
              <a:srgbClr val="4F7BE8"/>
            </a:solidFill>
            <a:prstDash val="solid"/>
            <a:round/>
            <a:headEnd len="med" w="med" type="none"/>
            <a:tailEnd len="med" w="med" type="none"/>
          </a:ln>
        </p:spPr>
      </p:cxnSp>
      <p:sp>
        <p:nvSpPr>
          <p:cNvPr id="1209" name="Google Shape;1209;p77"/>
          <p:cNvSpPr/>
          <p:nvPr/>
        </p:nvSpPr>
        <p:spPr>
          <a:xfrm rot="5400000">
            <a:off x="3662776" y="1113879"/>
            <a:ext cx="980700" cy="981000"/>
          </a:xfrm>
          <a:prstGeom prst="arc">
            <a:avLst>
              <a:gd fmla="val 17955657"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77"/>
          <p:cNvSpPr/>
          <p:nvPr/>
        </p:nvSpPr>
        <p:spPr>
          <a:xfrm rot="5400000">
            <a:off x="4152265" y="2142993"/>
            <a:ext cx="138300" cy="138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11" name="Google Shape;1211;p77"/>
          <p:cNvGrpSpPr/>
          <p:nvPr/>
        </p:nvGrpSpPr>
        <p:grpSpPr>
          <a:xfrm rot="5400000">
            <a:off x="4308896" y="1344085"/>
            <a:ext cx="780603" cy="1284979"/>
            <a:chOff x="-2022025" y="1455875"/>
            <a:chExt cx="1094815" cy="1802215"/>
          </a:xfrm>
        </p:grpSpPr>
        <p:sp>
          <p:nvSpPr>
            <p:cNvPr id="1212" name="Google Shape;1212;p7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3" name="Google Shape;1213;p77"/>
            <p:cNvCxnSpPr/>
            <p:nvPr/>
          </p:nvCxnSpPr>
          <p:spPr>
            <a:xfrm rot="10800000">
              <a:off x="-2022025" y="3258090"/>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14" name="Google Shape;1214;p77"/>
            <p:cNvCxnSpPr/>
            <p:nvPr/>
          </p:nvCxnSpPr>
          <p:spPr>
            <a:xfrm rot="10800000">
              <a:off x="-927210"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grpSp>
        <p:nvGrpSpPr>
          <p:cNvPr id="1215" name="Google Shape;1215;p77"/>
          <p:cNvGrpSpPr/>
          <p:nvPr/>
        </p:nvGrpSpPr>
        <p:grpSpPr>
          <a:xfrm>
            <a:off x="4447075" y="1420163"/>
            <a:ext cx="2952900" cy="333664"/>
            <a:chOff x="4351150" y="2284688"/>
            <a:chExt cx="2952900" cy="333664"/>
          </a:xfrm>
        </p:grpSpPr>
        <p:sp>
          <p:nvSpPr>
            <p:cNvPr id="1216" name="Google Shape;1216;p77"/>
            <p:cNvSpPr/>
            <p:nvPr/>
          </p:nvSpPr>
          <p:spPr>
            <a:xfrm flipH="1" rot="-5400000">
              <a:off x="5817350" y="1787902"/>
              <a:ext cx="20500"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217" name="Google Shape;1217;p77"/>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isku mid ah (similar triangle)</a:t>
              </a:r>
              <a:endParaRPr sz="1800">
                <a:latin typeface="Lexend"/>
                <a:ea typeface="Lexend"/>
                <a:cs typeface="Lexend"/>
                <a:sym typeface="Lexend"/>
              </a:endParaRPr>
            </a:p>
          </p:txBody>
        </p:sp>
      </p:grpSp>
      <p:grpSp>
        <p:nvGrpSpPr>
          <p:cNvPr id="1218" name="Google Shape;1218;p77"/>
          <p:cNvGrpSpPr/>
          <p:nvPr/>
        </p:nvGrpSpPr>
        <p:grpSpPr>
          <a:xfrm rot="10800000">
            <a:off x="4447073" y="2516382"/>
            <a:ext cx="2296641" cy="498148"/>
            <a:chOff x="5007400" y="2284679"/>
            <a:chExt cx="2296641" cy="498148"/>
          </a:xfrm>
        </p:grpSpPr>
        <p:sp>
          <p:nvSpPr>
            <p:cNvPr id="1219" name="Google Shape;1219;p77"/>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1220" name="Google Shape;1220;p77"/>
            <p:cNvSpPr txBox="1"/>
            <p:nvPr/>
          </p:nvSpPr>
          <p:spPr>
            <a:xfrm rot="10800000">
              <a:off x="5007541" y="2284679"/>
              <a:ext cx="2296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 </a:t>
              </a:r>
              <a:endParaRPr sz="1800">
                <a:latin typeface="Lexend"/>
                <a:ea typeface="Lexend"/>
                <a:cs typeface="Lexend"/>
                <a:sym typeface="Lexend"/>
              </a:endParaRPr>
            </a:p>
          </p:txBody>
        </p:sp>
      </p:grpSp>
      <p:sp>
        <p:nvSpPr>
          <p:cNvPr id="1221" name="Google Shape;1221;p77"/>
          <p:cNvSpPr txBox="1"/>
          <p:nvPr/>
        </p:nvSpPr>
        <p:spPr>
          <a:xfrm flipH="1">
            <a:off x="4136487" y="1771945"/>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65°</a:t>
            </a:r>
            <a:endParaRPr sz="1800">
              <a:latin typeface="Lexend"/>
              <a:ea typeface="Lexend"/>
              <a:cs typeface="Lexend"/>
              <a:sym typeface="Lexend"/>
            </a:endParaRPr>
          </a:p>
        </p:txBody>
      </p:sp>
      <p:sp>
        <p:nvSpPr>
          <p:cNvPr id="1222" name="Google Shape;1222;p77"/>
          <p:cNvSpPr/>
          <p:nvPr/>
        </p:nvSpPr>
        <p:spPr>
          <a:xfrm>
            <a:off x="5732809" y="2737180"/>
            <a:ext cx="7227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23" name="Google Shape;1223;p77"/>
          <p:cNvSpPr txBox="1"/>
          <p:nvPr/>
        </p:nvSpPr>
        <p:spPr>
          <a:xfrm>
            <a:off x="4330045" y="2424427"/>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224" name="Google Shape;1224;p77"/>
          <p:cNvSpPr txBox="1"/>
          <p:nvPr/>
        </p:nvSpPr>
        <p:spPr>
          <a:xfrm rot="-2591">
            <a:off x="3615069" y="1814188"/>
            <a:ext cx="3981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60</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sp>
        <p:nvSpPr>
          <p:cNvPr id="1225" name="Google Shape;1225;p77"/>
          <p:cNvSpPr/>
          <p:nvPr/>
        </p:nvSpPr>
        <p:spPr>
          <a:xfrm>
            <a:off x="2661550" y="3226650"/>
            <a:ext cx="1179000" cy="11793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6" name="Google Shape;1226;p77"/>
          <p:cNvSpPr/>
          <p:nvPr/>
        </p:nvSpPr>
        <p:spPr>
          <a:xfrm rot="2365212">
            <a:off x="4228954" y="4477252"/>
            <a:ext cx="194172" cy="194172"/>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27" name="Google Shape;1227;p77"/>
          <p:cNvGrpSpPr/>
          <p:nvPr/>
        </p:nvGrpSpPr>
        <p:grpSpPr>
          <a:xfrm rot="2367133">
            <a:off x="3219515" y="3038581"/>
            <a:ext cx="1430814" cy="2075339"/>
            <a:chOff x="-2029068" y="1455875"/>
            <a:chExt cx="967943" cy="2723771"/>
          </a:xfrm>
        </p:grpSpPr>
        <p:sp>
          <p:nvSpPr>
            <p:cNvPr id="1228" name="Google Shape;1228;p7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29" name="Google Shape;1229;p77"/>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230" name="Google Shape;1230;p77"/>
          <p:cNvSpPr txBox="1"/>
          <p:nvPr/>
        </p:nvSpPr>
        <p:spPr>
          <a:xfrm flipH="1">
            <a:off x="3428522" y="3791015"/>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50°</a:t>
            </a:r>
            <a:endParaRPr sz="1800">
              <a:latin typeface="Lexend"/>
              <a:ea typeface="Lexend"/>
              <a:cs typeface="Lexend"/>
              <a:sym typeface="Lexend"/>
            </a:endParaRPr>
          </a:p>
        </p:txBody>
      </p:sp>
      <p:sp>
        <p:nvSpPr>
          <p:cNvPr id="1231" name="Google Shape;1231;p77"/>
          <p:cNvSpPr txBox="1"/>
          <p:nvPr/>
        </p:nvSpPr>
        <p:spPr>
          <a:xfrm>
            <a:off x="4737739" y="4218453"/>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232" name="Google Shape;1232;p77"/>
          <p:cNvSpPr txBox="1"/>
          <p:nvPr/>
        </p:nvSpPr>
        <p:spPr>
          <a:xfrm>
            <a:off x="3094738" y="4427845"/>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0.88</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sp>
        <p:nvSpPr>
          <p:cNvPr id="1233" name="Google Shape;1233;p77"/>
          <p:cNvSpPr/>
          <p:nvPr/>
        </p:nvSpPr>
        <p:spPr>
          <a:xfrm flipH="1" rot="10800000">
            <a:off x="5967750" y="3855134"/>
            <a:ext cx="1179000" cy="11793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4" name="Google Shape;1234;p77"/>
          <p:cNvSpPr/>
          <p:nvPr/>
        </p:nvSpPr>
        <p:spPr>
          <a:xfrm flipH="1" rot="8434788">
            <a:off x="7535154" y="3589659"/>
            <a:ext cx="194172" cy="194172"/>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35" name="Google Shape;1235;p77"/>
          <p:cNvGrpSpPr/>
          <p:nvPr/>
        </p:nvGrpSpPr>
        <p:grpSpPr>
          <a:xfrm flipH="1" rot="8432867">
            <a:off x="6525715" y="3147164"/>
            <a:ext cx="1430814" cy="2075339"/>
            <a:chOff x="-2029068" y="1455875"/>
            <a:chExt cx="967943" cy="2723771"/>
          </a:xfrm>
        </p:grpSpPr>
        <p:sp>
          <p:nvSpPr>
            <p:cNvPr id="1236" name="Google Shape;1236;p7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7" name="Google Shape;1237;p77"/>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238" name="Google Shape;1238;p77"/>
          <p:cNvSpPr txBox="1"/>
          <p:nvPr/>
        </p:nvSpPr>
        <p:spPr>
          <a:xfrm>
            <a:off x="6700375" y="4224752"/>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40°</a:t>
            </a:r>
            <a:endParaRPr sz="1800">
              <a:latin typeface="Lexend"/>
              <a:ea typeface="Lexend"/>
              <a:cs typeface="Lexend"/>
              <a:sym typeface="Lexend"/>
            </a:endParaRPr>
          </a:p>
        </p:txBody>
      </p:sp>
      <p:sp>
        <p:nvSpPr>
          <p:cNvPr id="1239" name="Google Shape;1239;p77"/>
          <p:cNvSpPr txBox="1"/>
          <p:nvPr/>
        </p:nvSpPr>
        <p:spPr>
          <a:xfrm>
            <a:off x="6490075" y="3602416"/>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240" name="Google Shape;1240;p77"/>
          <p:cNvSpPr txBox="1"/>
          <p:nvPr/>
        </p:nvSpPr>
        <p:spPr>
          <a:xfrm>
            <a:off x="7881175" y="3701900"/>
            <a:ext cx="11139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18.5</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cxnSp>
        <p:nvCxnSpPr>
          <p:cNvPr id="1241" name="Google Shape;1241;p77"/>
          <p:cNvCxnSpPr/>
          <p:nvPr/>
        </p:nvCxnSpPr>
        <p:spPr>
          <a:xfrm>
            <a:off x="6029300" y="3247750"/>
            <a:ext cx="0" cy="1572600"/>
          </a:xfrm>
          <a:prstGeom prst="straightConnector1">
            <a:avLst/>
          </a:prstGeom>
          <a:noFill/>
          <a:ln cap="flat" cmpd="sng" w="38100">
            <a:solidFill>
              <a:srgbClr val="4F7BE8"/>
            </a:solidFill>
            <a:prstDash val="solid"/>
            <a:round/>
            <a:headEnd len="med" w="med" type="none"/>
            <a:tailEnd len="med" w="med" type="none"/>
          </a:ln>
        </p:spPr>
      </p:cxnSp>
      <p:pic>
        <p:nvPicPr>
          <p:cNvPr id="1242" name="Google Shape;1242;p77"/>
          <p:cNvPicPr preferRelativeResize="0"/>
          <p:nvPr/>
        </p:nvPicPr>
        <p:blipFill>
          <a:blip r:embed="rId3">
            <a:alphaModFix/>
          </a:blip>
          <a:stretch>
            <a:fillRect/>
          </a:stretch>
        </p:blipFill>
        <p:spPr>
          <a:xfrm>
            <a:off x="4322075" y="3749550"/>
            <a:ext cx="945175" cy="1146000"/>
          </a:xfrm>
          <a:prstGeom prst="rect">
            <a:avLst/>
          </a:prstGeom>
          <a:noFill/>
          <a:ln>
            <a:noFill/>
          </a:ln>
        </p:spPr>
      </p:pic>
      <p:pic>
        <p:nvPicPr>
          <p:cNvPr id="1243" name="Google Shape;1243;p77"/>
          <p:cNvPicPr preferRelativeResize="0"/>
          <p:nvPr/>
        </p:nvPicPr>
        <p:blipFill>
          <a:blip r:embed="rId3">
            <a:alphaModFix/>
          </a:blip>
          <a:stretch>
            <a:fillRect/>
          </a:stretch>
        </p:blipFill>
        <p:spPr>
          <a:xfrm rot="-4726927">
            <a:off x="7620169" y="3307695"/>
            <a:ext cx="1060487" cy="1285835"/>
          </a:xfrm>
          <a:prstGeom prst="rect">
            <a:avLst/>
          </a:prstGeom>
          <a:noFill/>
          <a:ln>
            <a:noFill/>
          </a:ln>
        </p:spPr>
      </p:pic>
      <p:pic>
        <p:nvPicPr>
          <p:cNvPr id="1244" name="Google Shape;1244;p77"/>
          <p:cNvPicPr preferRelativeResize="0"/>
          <p:nvPr/>
        </p:nvPicPr>
        <p:blipFill>
          <a:blip r:embed="rId4">
            <a:alphaModFix/>
          </a:blip>
          <a:stretch>
            <a:fillRect/>
          </a:stretch>
        </p:blipFill>
        <p:spPr>
          <a:xfrm>
            <a:off x="324000" y="594000"/>
            <a:ext cx="2462200" cy="4129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sp>
        <p:nvSpPr>
          <p:cNvPr id="1249" name="Google Shape;1249;p78"/>
          <p:cNvSpPr/>
          <p:nvPr/>
        </p:nvSpPr>
        <p:spPr>
          <a:xfrm>
            <a:off x="7923625" y="2631350"/>
            <a:ext cx="8835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50" name="Google Shape;1250;p78"/>
          <p:cNvSpPr txBox="1"/>
          <p:nvPr/>
        </p:nvSpPr>
        <p:spPr>
          <a:xfrm>
            <a:off x="7902550" y="2609157"/>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0.268</a:t>
            </a:r>
            <a:endParaRPr sz="2000">
              <a:solidFill>
                <a:schemeClr val="dk1"/>
              </a:solidFill>
              <a:latin typeface="Kalam"/>
              <a:ea typeface="Kalam"/>
              <a:cs typeface="Kalam"/>
              <a:sym typeface="Kalam"/>
            </a:endParaRPr>
          </a:p>
        </p:txBody>
      </p:sp>
      <p:sp>
        <p:nvSpPr>
          <p:cNvPr id="1251" name="Google Shape;1251;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cutubka (unit circle), iyo taangentiyada (tangents)</a:t>
            </a:r>
            <a:endParaRPr/>
          </a:p>
        </p:txBody>
      </p:sp>
      <p:sp>
        <p:nvSpPr>
          <p:cNvPr id="1252" name="Google Shape;1252;p78"/>
          <p:cNvSpPr/>
          <p:nvPr/>
        </p:nvSpPr>
        <p:spPr>
          <a:xfrm>
            <a:off x="5599357" y="2024304"/>
            <a:ext cx="1568100" cy="1568100"/>
          </a:xfrm>
          <a:prstGeom prst="arc">
            <a:avLst>
              <a:gd fmla="val 19900924"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3" name="Google Shape;1253;p78"/>
          <p:cNvSpPr/>
          <p:nvPr/>
        </p:nvSpPr>
        <p:spPr>
          <a:xfrm>
            <a:off x="2293887" y="1983056"/>
            <a:ext cx="1633200" cy="1633200"/>
          </a:xfrm>
          <a:prstGeom prst="arc">
            <a:avLst>
              <a:gd fmla="val 19900924"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4" name="Google Shape;1254;p78"/>
          <p:cNvSpPr/>
          <p:nvPr/>
        </p:nvSpPr>
        <p:spPr>
          <a:xfrm>
            <a:off x="7540856" y="262055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5" name="Google Shape;1255;p78"/>
          <p:cNvSpPr txBox="1"/>
          <p:nvPr/>
        </p:nvSpPr>
        <p:spPr>
          <a:xfrm>
            <a:off x="2977450" y="617442"/>
            <a:ext cx="58425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Buuxi meelaha bannaan iyo shaxda saamiga (ratio table). Adigoo tixgelinaya dhinacyada u dhigma (corresponding sides), hel dhererka dhinaca lagu calaamadeeyay a cm.</a:t>
            </a:r>
            <a:r>
              <a:rPr i="1"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256" name="Google Shape;1256;p78"/>
          <p:cNvGrpSpPr/>
          <p:nvPr/>
        </p:nvGrpSpPr>
        <p:grpSpPr>
          <a:xfrm>
            <a:off x="6359277" y="2071716"/>
            <a:ext cx="1477664" cy="845004"/>
            <a:chOff x="-2022025" y="1455875"/>
            <a:chExt cx="1032104" cy="1897180"/>
          </a:xfrm>
        </p:grpSpPr>
        <p:sp>
          <p:nvSpPr>
            <p:cNvPr id="1257" name="Google Shape;1257;p7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8" name="Google Shape;1258;p78"/>
            <p:cNvCxnSpPr/>
            <p:nvPr/>
          </p:nvCxnSpPr>
          <p:spPr>
            <a:xfrm rot="10800000">
              <a:off x="-2022025" y="3353055"/>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59" name="Google Shape;1259;p78"/>
            <p:cNvCxnSpPr/>
            <p:nvPr/>
          </p:nvCxnSpPr>
          <p:spPr>
            <a:xfrm rot="10800000">
              <a:off x="-989921"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260" name="Google Shape;1260;p78"/>
          <p:cNvSpPr/>
          <p:nvPr/>
        </p:nvSpPr>
        <p:spPr>
          <a:xfrm>
            <a:off x="4617049" y="262055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61" name="Google Shape;1261;p78"/>
          <p:cNvGrpSpPr/>
          <p:nvPr/>
        </p:nvGrpSpPr>
        <p:grpSpPr>
          <a:xfrm>
            <a:off x="4732150" y="1446488"/>
            <a:ext cx="2952900" cy="358966"/>
            <a:chOff x="4351150" y="2284688"/>
            <a:chExt cx="2952900" cy="358966"/>
          </a:xfrm>
        </p:grpSpPr>
        <p:sp>
          <p:nvSpPr>
            <p:cNvPr id="1262" name="Google Shape;1262;p78"/>
            <p:cNvSpPr/>
            <p:nvPr/>
          </p:nvSpPr>
          <p:spPr>
            <a:xfrm flipH="1" rot="-5400000">
              <a:off x="5804698" y="1800552"/>
              <a:ext cx="45803"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263" name="Google Shape;1263;p78"/>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isku mid ah (similar triangle)</a:t>
              </a:r>
              <a:endParaRPr sz="1800">
                <a:latin typeface="Lexend"/>
                <a:ea typeface="Lexend"/>
                <a:cs typeface="Lexend"/>
                <a:sym typeface="Lexend"/>
              </a:endParaRPr>
            </a:p>
          </p:txBody>
        </p:sp>
      </p:grpSp>
      <p:grpSp>
        <p:nvGrpSpPr>
          <p:cNvPr id="1264" name="Google Shape;1264;p78"/>
          <p:cNvGrpSpPr/>
          <p:nvPr/>
        </p:nvGrpSpPr>
        <p:grpSpPr>
          <a:xfrm>
            <a:off x="3064725" y="1871504"/>
            <a:ext cx="1848379" cy="1045200"/>
            <a:chOff x="-2022025" y="1455875"/>
            <a:chExt cx="1016990" cy="1848603"/>
          </a:xfrm>
        </p:grpSpPr>
        <p:sp>
          <p:nvSpPr>
            <p:cNvPr id="1265" name="Google Shape;1265;p7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66" name="Google Shape;1266;p78"/>
            <p:cNvCxnSpPr/>
            <p:nvPr/>
          </p:nvCxnSpPr>
          <p:spPr>
            <a:xfrm rot="10800000">
              <a:off x="-2022025" y="3304478"/>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67" name="Google Shape;1267;p78"/>
            <p:cNvCxnSpPr/>
            <p:nvPr/>
          </p:nvCxnSpPr>
          <p:spPr>
            <a:xfrm rot="10800000">
              <a:off x="-100503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268" name="Google Shape;1268;p78"/>
          <p:cNvSpPr txBox="1"/>
          <p:nvPr/>
        </p:nvSpPr>
        <p:spPr>
          <a:xfrm>
            <a:off x="3348000" y="2547955"/>
            <a:ext cx="6270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269" name="Google Shape;1269;p78"/>
          <p:cNvSpPr txBox="1"/>
          <p:nvPr/>
        </p:nvSpPr>
        <p:spPr>
          <a:xfrm>
            <a:off x="6620925" y="2556642"/>
            <a:ext cx="6270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latin typeface="Lexend"/>
              <a:ea typeface="Lexend"/>
              <a:cs typeface="Lexend"/>
              <a:sym typeface="Lexend"/>
            </a:endParaRPr>
          </a:p>
        </p:txBody>
      </p:sp>
      <p:sp>
        <p:nvSpPr>
          <p:cNvPr id="1270" name="Google Shape;1270;p78"/>
          <p:cNvSpPr txBox="1"/>
          <p:nvPr/>
        </p:nvSpPr>
        <p:spPr>
          <a:xfrm>
            <a:off x="6650220" y="2937801"/>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graphicFrame>
        <p:nvGraphicFramePr>
          <p:cNvPr id="1271" name="Google Shape;1271;p78"/>
          <p:cNvGraphicFramePr/>
          <p:nvPr/>
        </p:nvGraphicFramePr>
        <p:xfrm>
          <a:off x="4389825" y="3810832"/>
          <a:ext cx="3000000" cy="3000000"/>
        </p:xfrm>
        <a:graphic>
          <a:graphicData uri="http://schemas.openxmlformats.org/drawingml/2006/table">
            <a:tbl>
              <a:tblPr>
                <a:noFill/>
                <a:tableStyleId>{8513F6AC-94B1-407E-9884-1D27A46A35A7}</a:tableStyleId>
              </a:tblPr>
              <a:tblGrid>
                <a:gridCol w="1369100"/>
                <a:gridCol w="1369100"/>
              </a:tblGrid>
              <a:tr h="336125">
                <a:tc>
                  <a:txBody>
                    <a:bodyPr/>
                    <a:lstStyle/>
                    <a:p>
                      <a:pPr indent="0" lvl="0" marL="0" rtl="0" algn="ctr">
                        <a:spcBef>
                          <a:spcPts val="0"/>
                        </a:spcBef>
                        <a:spcAft>
                          <a:spcPts val="0"/>
                        </a:spcAft>
                        <a:buNone/>
                      </a:pPr>
                      <a:r>
                        <a:rPr lang="en-GB" sz="1100">
                          <a:latin typeface="Lexend"/>
                          <a:ea typeface="Lexend"/>
                          <a:cs typeface="Lexend"/>
                          <a:sym typeface="Lexend"/>
                        </a:rPr>
                        <a:t>ku xiga (adjacent)</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1100">
                          <a:latin typeface="Lexend"/>
                          <a:ea typeface="Lexend"/>
                          <a:cs typeface="Lexend"/>
                          <a:sym typeface="Lexend"/>
                        </a:rPr>
                        <a:t>ka soo horjeeda (opposite)</a:t>
                      </a:r>
                      <a:endParaRPr sz="1800">
                        <a:latin typeface="Lexend"/>
                        <a:ea typeface="Lexend"/>
                        <a:cs typeface="Lexend"/>
                        <a:sym typeface="Lexend"/>
                      </a:endParaRPr>
                    </a:p>
                  </a:txBody>
                  <a:tcPr marT="0" marB="0" marR="0" marL="0" anchor="ctr"/>
                </a:tc>
              </a:tr>
              <a:tr h="336125">
                <a:tc>
                  <a:txBody>
                    <a:bodyPr/>
                    <a:lstStyle/>
                    <a:p>
                      <a:pPr indent="0" lvl="0" marL="0" rtl="0" algn="ctr">
                        <a:spcBef>
                          <a:spcPts val="0"/>
                        </a:spcBef>
                        <a:spcAft>
                          <a:spcPts val="0"/>
                        </a:spcAft>
                        <a:buNone/>
                      </a:pPr>
                      <a:r>
                        <a:rPr lang="en-GB" sz="1100">
                          <a:latin typeface="Lexend"/>
                          <a:ea typeface="Lexend"/>
                          <a:cs typeface="Lexend"/>
                          <a:sym typeface="Lexend"/>
                        </a:rPr>
                        <a:t>1</a:t>
                      </a:r>
                      <a:endParaRPr sz="1800">
                        <a:latin typeface="Lexend"/>
                        <a:ea typeface="Lexend"/>
                        <a:cs typeface="Lexend"/>
                        <a:sym typeface="Lexend"/>
                      </a:endParaRPr>
                    </a:p>
                  </a:txBody>
                  <a:tcPr marT="0" marB="0" marR="0" marL="0" anchor="ctr"/>
                </a:tc>
                <a:tc>
                  <a:txBody>
                    <a:bodyPr/>
                    <a:lstStyle/>
                    <a:p>
                      <a:pPr indent="0" lvl="0" marL="0" rtl="0" algn="ctr">
                        <a:spcBef>
                          <a:spcPts val="0"/>
                        </a:spcBef>
                        <a:spcAft>
                          <a:spcPts val="0"/>
                        </a:spcAft>
                        <a:buNone/>
                      </a:pPr>
                      <a:r>
                        <a:rPr lang="en-GB" sz="2000">
                          <a:latin typeface="Kalam"/>
                          <a:ea typeface="Kalam"/>
                          <a:cs typeface="Kalam"/>
                          <a:sym typeface="Kalam"/>
                        </a:rPr>
                        <a:t>0.268</a:t>
                      </a:r>
                      <a:endParaRPr sz="2000">
                        <a:latin typeface="Kalam"/>
                        <a:ea typeface="Kalam"/>
                        <a:cs typeface="Kalam"/>
                        <a:sym typeface="Kalam"/>
                      </a:endParaRPr>
                    </a:p>
                  </a:txBody>
                  <a:tcPr marT="0" marB="0" marR="0" marL="0" anchor="ctr"/>
                </a:tc>
              </a:tr>
              <a:tr h="336125">
                <a:tc>
                  <a:txBody>
                    <a:bodyPr/>
                    <a:lstStyle/>
                    <a:p>
                      <a:pPr indent="0" lvl="0" marL="0" rtl="0" algn="ctr">
                        <a:spcBef>
                          <a:spcPts val="0"/>
                        </a:spcBef>
                        <a:spcAft>
                          <a:spcPts val="0"/>
                        </a:spcAft>
                        <a:buNone/>
                      </a:pPr>
                      <a:r>
                        <a:rPr lang="en-GB" sz="2000">
                          <a:latin typeface="Kalam"/>
                          <a:ea typeface="Kalam"/>
                          <a:cs typeface="Kalam"/>
                          <a:sym typeface="Kalam"/>
                        </a:rPr>
                        <a:t>18.5</a:t>
                      </a:r>
                      <a:endParaRPr sz="2000">
                        <a:latin typeface="Kalam"/>
                        <a:ea typeface="Kalam"/>
                        <a:cs typeface="Kalam"/>
                        <a:sym typeface="Kalam"/>
                      </a:endParaRPr>
                    </a:p>
                  </a:txBody>
                  <a:tcPr marT="0" marB="0" marR="0" marL="0" anchor="ctr"/>
                </a:tc>
                <a:tc>
                  <a:txBody>
                    <a:bodyPr/>
                    <a:lstStyle/>
                    <a:p>
                      <a:pPr indent="0" lvl="0" marL="0" rtl="0" algn="ctr">
                        <a:spcBef>
                          <a:spcPts val="0"/>
                        </a:spcBef>
                        <a:spcAft>
                          <a:spcPts val="0"/>
                        </a:spcAft>
                        <a:buNone/>
                      </a:pPr>
                      <a:r>
                        <a:rPr lang="en-GB" sz="2000">
                          <a:latin typeface="Kalam"/>
                          <a:ea typeface="Kalam"/>
                          <a:cs typeface="Kalam"/>
                          <a:sym typeface="Kalam"/>
                        </a:rPr>
                        <a:t>4.958</a:t>
                      </a:r>
                      <a:endParaRPr sz="2000">
                        <a:latin typeface="Kalam"/>
                        <a:ea typeface="Kalam"/>
                        <a:cs typeface="Kalam"/>
                        <a:sym typeface="Kalam"/>
                      </a:endParaRPr>
                    </a:p>
                  </a:txBody>
                  <a:tcPr marT="0" marB="0" marR="0" marL="0" anchor="ctr"/>
                </a:tc>
              </a:tr>
            </a:tbl>
          </a:graphicData>
        </a:graphic>
      </p:graphicFrame>
      <p:sp>
        <p:nvSpPr>
          <p:cNvPr id="1272" name="Google Shape;1272;p78"/>
          <p:cNvSpPr/>
          <p:nvPr/>
        </p:nvSpPr>
        <p:spPr>
          <a:xfrm>
            <a:off x="4188350" y="4206232"/>
            <a:ext cx="143877" cy="549522"/>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wrap="square">
            <a:normAutofit/>
          </a:bodyPr>
          <a:p/>
        </p:txBody>
      </p:sp>
      <p:sp>
        <p:nvSpPr>
          <p:cNvPr id="1273" name="Google Shape;1273;p78"/>
          <p:cNvSpPr/>
          <p:nvPr/>
        </p:nvSpPr>
        <p:spPr>
          <a:xfrm>
            <a:off x="3185160" y="4312688"/>
            <a:ext cx="9456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74" name="Google Shape;1274;p78"/>
          <p:cNvSpPr txBox="1"/>
          <p:nvPr/>
        </p:nvSpPr>
        <p:spPr>
          <a:xfrm>
            <a:off x="7892505" y="2334905"/>
            <a:ext cx="945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tan(15°)</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275" name="Google Shape;1275;p78"/>
          <p:cNvSpPr txBox="1"/>
          <p:nvPr/>
        </p:nvSpPr>
        <p:spPr>
          <a:xfrm>
            <a:off x="3349500" y="2937800"/>
            <a:ext cx="1202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18.5 cm</a:t>
            </a:r>
            <a:endParaRPr sz="1800">
              <a:latin typeface="Lexend"/>
              <a:ea typeface="Lexend"/>
              <a:cs typeface="Lexend"/>
              <a:sym typeface="Lexend"/>
            </a:endParaRPr>
          </a:p>
        </p:txBody>
      </p:sp>
      <p:sp>
        <p:nvSpPr>
          <p:cNvPr id="1276" name="Google Shape;1276;p78"/>
          <p:cNvSpPr txBox="1"/>
          <p:nvPr/>
        </p:nvSpPr>
        <p:spPr>
          <a:xfrm>
            <a:off x="3195200" y="4290507"/>
            <a:ext cx="9255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18.5</a:t>
            </a:r>
            <a:endParaRPr sz="2000">
              <a:solidFill>
                <a:schemeClr val="dk1"/>
              </a:solidFill>
              <a:latin typeface="Kalam"/>
              <a:ea typeface="Kalam"/>
              <a:cs typeface="Kalam"/>
              <a:sym typeface="Kalam"/>
            </a:endParaRPr>
          </a:p>
        </p:txBody>
      </p:sp>
      <p:sp>
        <p:nvSpPr>
          <p:cNvPr id="1277" name="Google Shape;1277;p78"/>
          <p:cNvSpPr txBox="1"/>
          <p:nvPr/>
        </p:nvSpPr>
        <p:spPr>
          <a:xfrm>
            <a:off x="4913088" y="2217619"/>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278" name="Google Shape;1278;p78"/>
          <p:cNvSpPr txBox="1"/>
          <p:nvPr/>
        </p:nvSpPr>
        <p:spPr>
          <a:xfrm>
            <a:off x="4935239" y="2617639"/>
            <a:ext cx="739200" cy="381000"/>
          </a:xfrm>
          <a:prstGeom prst="rect">
            <a:avLst/>
          </a:prstGeom>
          <a:noFill/>
          <a:ln>
            <a:noFill/>
          </a:ln>
        </p:spPr>
        <p:txBody>
          <a:bodyPr anchorCtr="0" anchor="ctr" bIns="0" lIns="0" spcFirstLastPara="1" rIns="0" wrap="square" tIns="0">
            <a:normAutofit/>
          </a:bodyPr>
          <a:lstStyle/>
          <a:p>
            <a:pPr indent="0" lvl="0" marL="0" rtl="0" algn="ctr">
              <a:lnSpc>
                <a:spcPct val="50000"/>
              </a:lnSpc>
              <a:spcBef>
                <a:spcPts val="0"/>
              </a:spcBef>
              <a:spcAft>
                <a:spcPts val="0"/>
              </a:spcAft>
              <a:buNone/>
            </a:pPr>
            <a:r>
              <a:rPr lang="en-GB" sz="1100">
                <a:solidFill>
                  <a:schemeClr val="dk1"/>
                </a:solidFill>
                <a:latin typeface="Kalam"/>
                <a:ea typeface="Kalam"/>
                <a:cs typeface="Kalam"/>
                <a:sym typeface="Kalam"/>
              </a:rPr>
              <a:t>4.958 cm</a:t>
            </a:r>
            <a:endParaRPr sz="2000">
              <a:solidFill>
                <a:schemeClr val="dk1"/>
              </a:solidFill>
              <a:latin typeface="Kalam"/>
              <a:ea typeface="Kalam"/>
              <a:cs typeface="Kalam"/>
              <a:sym typeface="Kalam"/>
            </a:endParaRPr>
          </a:p>
        </p:txBody>
      </p:sp>
      <p:pic>
        <p:nvPicPr>
          <p:cNvPr id="1279" name="Google Shape;1279;p78"/>
          <p:cNvPicPr preferRelativeResize="0"/>
          <p:nvPr/>
        </p:nvPicPr>
        <p:blipFill>
          <a:blip r:embed="rId3">
            <a:alphaModFix/>
          </a:blip>
          <a:stretch>
            <a:fillRect/>
          </a:stretch>
        </p:blipFill>
        <p:spPr>
          <a:xfrm>
            <a:off x="324000" y="594000"/>
            <a:ext cx="2462200" cy="4129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sp>
        <p:nvSpPr>
          <p:cNvPr id="1284" name="Google Shape;1284;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goobada cutubka (unit circle), iyo taangentiyada (tangents)</a:t>
            </a:r>
            <a:endParaRPr/>
          </a:p>
        </p:txBody>
      </p:sp>
      <p:sp>
        <p:nvSpPr>
          <p:cNvPr id="1285" name="Google Shape;1285;p79"/>
          <p:cNvSpPr/>
          <p:nvPr/>
        </p:nvSpPr>
        <p:spPr>
          <a:xfrm>
            <a:off x="-81650" y="3226650"/>
            <a:ext cx="1179000" cy="11793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6" name="Google Shape;1286;p79"/>
          <p:cNvSpPr txBox="1"/>
          <p:nvPr/>
        </p:nvSpPr>
        <p:spPr>
          <a:xfrm>
            <a:off x="324000" y="610597"/>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Adigoo sawiraya saddexagallo isku mid ah (similar triangles), hel dhererka dhinaca maqan ee saddexagal kasta.</a:t>
            </a:r>
            <a:r>
              <a:rPr lang="en-GB" sz="1100">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287" name="Google Shape;1287;p79"/>
          <p:cNvGrpSpPr/>
          <p:nvPr/>
        </p:nvGrpSpPr>
        <p:grpSpPr>
          <a:xfrm>
            <a:off x="323947" y="3236957"/>
            <a:ext cx="8495973" cy="1583454"/>
            <a:chOff x="3733800" y="3016523"/>
            <a:chExt cx="2035500" cy="889381"/>
          </a:xfrm>
        </p:grpSpPr>
        <p:cxnSp>
          <p:nvCxnSpPr>
            <p:cNvPr id="1288" name="Google Shape;1288;p79"/>
            <p:cNvCxnSpPr/>
            <p:nvPr/>
          </p:nvCxnSpPr>
          <p:spPr>
            <a:xfrm>
              <a:off x="4751548" y="3018204"/>
              <a:ext cx="0" cy="887700"/>
            </a:xfrm>
            <a:prstGeom prst="straightConnector1">
              <a:avLst/>
            </a:prstGeom>
            <a:noFill/>
            <a:ln cap="flat" cmpd="sng" w="38100">
              <a:solidFill>
                <a:srgbClr val="4F7BE8"/>
              </a:solidFill>
              <a:prstDash val="solid"/>
              <a:round/>
              <a:headEnd len="med" w="med" type="none"/>
              <a:tailEnd len="med" w="med" type="none"/>
            </a:ln>
          </p:spPr>
        </p:cxnSp>
        <p:cxnSp>
          <p:nvCxnSpPr>
            <p:cNvPr id="1289" name="Google Shape;1289;p79"/>
            <p:cNvCxnSpPr/>
            <p:nvPr/>
          </p:nvCxnSpPr>
          <p:spPr>
            <a:xfrm>
              <a:off x="4751550" y="1998773"/>
              <a:ext cx="0" cy="2035500"/>
            </a:xfrm>
            <a:prstGeom prst="straightConnector1">
              <a:avLst/>
            </a:prstGeom>
            <a:noFill/>
            <a:ln cap="flat" cmpd="sng" w="38100">
              <a:solidFill>
                <a:srgbClr val="4F7BE8"/>
              </a:solidFill>
              <a:prstDash val="solid"/>
              <a:round/>
              <a:headEnd len="med" w="med" type="none"/>
              <a:tailEnd len="med" w="med" type="none"/>
            </a:ln>
          </p:spPr>
        </p:cxnSp>
      </p:grpSp>
      <p:sp>
        <p:nvSpPr>
          <p:cNvPr id="1290" name="Google Shape;1290;p79"/>
          <p:cNvSpPr/>
          <p:nvPr/>
        </p:nvSpPr>
        <p:spPr>
          <a:xfrm rot="5400000">
            <a:off x="2519776" y="1216749"/>
            <a:ext cx="980700" cy="981000"/>
          </a:xfrm>
          <a:prstGeom prst="arc">
            <a:avLst>
              <a:gd fmla="val 17955657"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79"/>
          <p:cNvSpPr/>
          <p:nvPr/>
        </p:nvSpPr>
        <p:spPr>
          <a:xfrm rot="5400000">
            <a:off x="3009265" y="2245863"/>
            <a:ext cx="138300" cy="138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92" name="Google Shape;1292;p79"/>
          <p:cNvGrpSpPr/>
          <p:nvPr/>
        </p:nvGrpSpPr>
        <p:grpSpPr>
          <a:xfrm rot="5400000">
            <a:off x="3165896" y="1446955"/>
            <a:ext cx="780603" cy="1284979"/>
            <a:chOff x="-2022025" y="1455875"/>
            <a:chExt cx="1094815" cy="1802215"/>
          </a:xfrm>
        </p:grpSpPr>
        <p:sp>
          <p:nvSpPr>
            <p:cNvPr id="1293" name="Google Shape;1293;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94" name="Google Shape;1294;p79"/>
            <p:cNvCxnSpPr/>
            <p:nvPr/>
          </p:nvCxnSpPr>
          <p:spPr>
            <a:xfrm rot="10800000">
              <a:off x="-2022025" y="3258090"/>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295" name="Google Shape;1295;p79"/>
            <p:cNvCxnSpPr/>
            <p:nvPr/>
          </p:nvCxnSpPr>
          <p:spPr>
            <a:xfrm rot="10800000">
              <a:off x="-927210"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grpSp>
        <p:nvGrpSpPr>
          <p:cNvPr id="1296" name="Google Shape;1296;p79"/>
          <p:cNvGrpSpPr/>
          <p:nvPr/>
        </p:nvGrpSpPr>
        <p:grpSpPr>
          <a:xfrm>
            <a:off x="3304075" y="1294433"/>
            <a:ext cx="2952900" cy="333664"/>
            <a:chOff x="4351150" y="2284688"/>
            <a:chExt cx="2952900" cy="333664"/>
          </a:xfrm>
        </p:grpSpPr>
        <p:sp>
          <p:nvSpPr>
            <p:cNvPr id="1297" name="Google Shape;1297;p79"/>
            <p:cNvSpPr/>
            <p:nvPr/>
          </p:nvSpPr>
          <p:spPr>
            <a:xfrm flipH="1" rot="-5400000">
              <a:off x="5817350" y="1787902"/>
              <a:ext cx="20500"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dash"/>
              <a:round/>
              <a:headEnd len="med" w="med" type="none"/>
              <a:tailEnd len="med" w="med" type="triangle"/>
            </a:ln>
          </p:spPr>
          <p:txBody>
            <a:bodyPr/>
            <a:p/>
          </p:txBody>
        </p:sp>
        <p:sp>
          <p:nvSpPr>
            <p:cNvPr id="1298" name="Google Shape;1298;p79"/>
            <p:cNvSpPr txBox="1"/>
            <p:nvPr/>
          </p:nvSpPr>
          <p:spPr>
            <a:xfrm>
              <a:off x="4351150" y="2284688"/>
              <a:ext cx="2952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sawir saddexagal isku mid ah (similar triangle)</a:t>
              </a:r>
              <a:endParaRPr sz="1800">
                <a:latin typeface="Lexend"/>
                <a:ea typeface="Lexend"/>
                <a:cs typeface="Lexend"/>
                <a:sym typeface="Lexend"/>
              </a:endParaRPr>
            </a:p>
          </p:txBody>
        </p:sp>
      </p:grpSp>
      <p:grpSp>
        <p:nvGrpSpPr>
          <p:cNvPr id="1299" name="Google Shape;1299;p79"/>
          <p:cNvGrpSpPr/>
          <p:nvPr/>
        </p:nvGrpSpPr>
        <p:grpSpPr>
          <a:xfrm rot="10800000">
            <a:off x="3304073" y="2619252"/>
            <a:ext cx="2296641" cy="498148"/>
            <a:chOff x="5007400" y="2284679"/>
            <a:chExt cx="2296641" cy="498148"/>
          </a:xfrm>
        </p:grpSpPr>
        <p:sp>
          <p:nvSpPr>
            <p:cNvPr id="1300" name="Google Shape;1300;p79"/>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1301" name="Google Shape;1301;p79"/>
            <p:cNvSpPr txBox="1"/>
            <p:nvPr/>
          </p:nvSpPr>
          <p:spPr>
            <a:xfrm rot="10800000">
              <a:off x="5007541" y="2284679"/>
              <a:ext cx="22965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 </a:t>
              </a:r>
              <a:endParaRPr sz="1800">
                <a:latin typeface="Lexend"/>
                <a:ea typeface="Lexend"/>
                <a:cs typeface="Lexend"/>
                <a:sym typeface="Lexend"/>
              </a:endParaRPr>
            </a:p>
          </p:txBody>
        </p:sp>
      </p:grpSp>
      <p:sp>
        <p:nvSpPr>
          <p:cNvPr id="1302" name="Google Shape;1302;p79"/>
          <p:cNvSpPr txBox="1"/>
          <p:nvPr/>
        </p:nvSpPr>
        <p:spPr>
          <a:xfrm flipH="1">
            <a:off x="2993487" y="1874815"/>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65°</a:t>
            </a:r>
            <a:endParaRPr sz="1800">
              <a:latin typeface="Lexend"/>
              <a:ea typeface="Lexend"/>
              <a:cs typeface="Lexend"/>
              <a:sym typeface="Lexend"/>
            </a:endParaRPr>
          </a:p>
        </p:txBody>
      </p:sp>
      <p:sp>
        <p:nvSpPr>
          <p:cNvPr id="1303" name="Google Shape;1303;p79"/>
          <p:cNvSpPr/>
          <p:nvPr/>
        </p:nvSpPr>
        <p:spPr>
          <a:xfrm>
            <a:off x="4589809" y="2840050"/>
            <a:ext cx="7227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4" name="Google Shape;1304;p79"/>
          <p:cNvSpPr txBox="1"/>
          <p:nvPr/>
        </p:nvSpPr>
        <p:spPr>
          <a:xfrm>
            <a:off x="3187045" y="2527297"/>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305" name="Google Shape;1305;p79"/>
          <p:cNvSpPr/>
          <p:nvPr/>
        </p:nvSpPr>
        <p:spPr>
          <a:xfrm rot="2365212">
            <a:off x="1485754" y="4477252"/>
            <a:ext cx="194172" cy="194172"/>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06" name="Google Shape;1306;p79"/>
          <p:cNvGrpSpPr/>
          <p:nvPr/>
        </p:nvGrpSpPr>
        <p:grpSpPr>
          <a:xfrm rot="2367133">
            <a:off x="476315" y="3038581"/>
            <a:ext cx="1430814" cy="2075339"/>
            <a:chOff x="-2029068" y="1455875"/>
            <a:chExt cx="967943" cy="2723771"/>
          </a:xfrm>
        </p:grpSpPr>
        <p:sp>
          <p:nvSpPr>
            <p:cNvPr id="1307" name="Google Shape;1307;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08" name="Google Shape;1308;p79"/>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309" name="Google Shape;1309;p79"/>
          <p:cNvSpPr txBox="1"/>
          <p:nvPr/>
        </p:nvSpPr>
        <p:spPr>
          <a:xfrm flipH="1">
            <a:off x="685322" y="3791015"/>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50°</a:t>
            </a:r>
            <a:endParaRPr sz="1800">
              <a:latin typeface="Lexend"/>
              <a:ea typeface="Lexend"/>
              <a:cs typeface="Lexend"/>
              <a:sym typeface="Lexend"/>
            </a:endParaRPr>
          </a:p>
        </p:txBody>
      </p:sp>
      <p:sp>
        <p:nvSpPr>
          <p:cNvPr id="1310" name="Google Shape;1310;p79"/>
          <p:cNvSpPr txBox="1"/>
          <p:nvPr/>
        </p:nvSpPr>
        <p:spPr>
          <a:xfrm>
            <a:off x="1994539" y="4218453"/>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311" name="Google Shape;1311;p79"/>
          <p:cNvSpPr/>
          <p:nvPr/>
        </p:nvSpPr>
        <p:spPr>
          <a:xfrm flipH="1" rot="10800000">
            <a:off x="4215150" y="3778934"/>
            <a:ext cx="1179000" cy="11793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2" name="Google Shape;1312;p79"/>
          <p:cNvSpPr/>
          <p:nvPr/>
        </p:nvSpPr>
        <p:spPr>
          <a:xfrm flipH="1" rot="8434788">
            <a:off x="5782554" y="3513459"/>
            <a:ext cx="194172" cy="194172"/>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13" name="Google Shape;1313;p79"/>
          <p:cNvGrpSpPr/>
          <p:nvPr/>
        </p:nvGrpSpPr>
        <p:grpSpPr>
          <a:xfrm flipH="1" rot="8432867">
            <a:off x="4773115" y="3070964"/>
            <a:ext cx="1430814" cy="2075339"/>
            <a:chOff x="-2029068" y="1455875"/>
            <a:chExt cx="967943" cy="2723771"/>
          </a:xfrm>
        </p:grpSpPr>
        <p:sp>
          <p:nvSpPr>
            <p:cNvPr id="1314" name="Google Shape;1314;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15" name="Google Shape;1315;p79"/>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316" name="Google Shape;1316;p79"/>
          <p:cNvSpPr txBox="1"/>
          <p:nvPr/>
        </p:nvSpPr>
        <p:spPr>
          <a:xfrm>
            <a:off x="4947775" y="4148552"/>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40°</a:t>
            </a:r>
            <a:endParaRPr sz="1800">
              <a:latin typeface="Lexend"/>
              <a:ea typeface="Lexend"/>
              <a:cs typeface="Lexend"/>
              <a:sym typeface="Lexend"/>
            </a:endParaRPr>
          </a:p>
        </p:txBody>
      </p:sp>
      <p:sp>
        <p:nvSpPr>
          <p:cNvPr id="1317" name="Google Shape;1317;p79"/>
          <p:cNvSpPr txBox="1"/>
          <p:nvPr/>
        </p:nvSpPr>
        <p:spPr>
          <a:xfrm>
            <a:off x="4737475" y="3526216"/>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318" name="Google Shape;1318;p79"/>
          <p:cNvSpPr txBox="1"/>
          <p:nvPr/>
        </p:nvSpPr>
        <p:spPr>
          <a:xfrm>
            <a:off x="6128575" y="3625700"/>
            <a:ext cx="11139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18.5</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sp>
        <p:nvSpPr>
          <p:cNvPr id="1319" name="Google Shape;1319;p79"/>
          <p:cNvSpPr txBox="1"/>
          <p:nvPr/>
        </p:nvSpPr>
        <p:spPr>
          <a:xfrm rot="-2591">
            <a:off x="2472069" y="1917058"/>
            <a:ext cx="3981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60</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sp>
        <p:nvSpPr>
          <p:cNvPr id="1320" name="Google Shape;1320;p79"/>
          <p:cNvSpPr txBox="1"/>
          <p:nvPr/>
        </p:nvSpPr>
        <p:spPr>
          <a:xfrm>
            <a:off x="351538" y="4427845"/>
            <a:ext cx="8196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0.88</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cm</a:t>
            </a:r>
            <a:endParaRPr sz="1800">
              <a:latin typeface="Lexend"/>
              <a:ea typeface="Lexend"/>
              <a:cs typeface="Lexend"/>
              <a:sym typeface="Lexend"/>
            </a:endParaRPr>
          </a:p>
        </p:txBody>
      </p:sp>
      <p:sp>
        <p:nvSpPr>
          <p:cNvPr id="1321" name="Google Shape;1321;p79"/>
          <p:cNvSpPr txBox="1"/>
          <p:nvPr/>
        </p:nvSpPr>
        <p:spPr>
          <a:xfrm>
            <a:off x="5274525" y="1969500"/>
            <a:ext cx="14118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b = 128.7</a:t>
            </a:r>
            <a:endParaRPr sz="2000">
              <a:solidFill>
                <a:schemeClr val="dk1"/>
              </a:solidFill>
              <a:latin typeface="Kalam"/>
              <a:ea typeface="Kalam"/>
              <a:cs typeface="Kalam"/>
              <a:sym typeface="Kalam"/>
            </a:endParaRPr>
          </a:p>
        </p:txBody>
      </p:sp>
      <p:sp>
        <p:nvSpPr>
          <p:cNvPr id="1322" name="Google Shape;1322;p79"/>
          <p:cNvSpPr txBox="1"/>
          <p:nvPr/>
        </p:nvSpPr>
        <p:spPr>
          <a:xfrm>
            <a:off x="4589800" y="2817850"/>
            <a:ext cx="7383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60</a:t>
            </a:r>
            <a:endParaRPr sz="2000">
              <a:solidFill>
                <a:schemeClr val="dk1"/>
              </a:solidFill>
              <a:latin typeface="Kalam"/>
              <a:ea typeface="Kalam"/>
              <a:cs typeface="Kalam"/>
              <a:sym typeface="Kalam"/>
            </a:endParaRPr>
          </a:p>
        </p:txBody>
      </p:sp>
      <p:sp>
        <p:nvSpPr>
          <p:cNvPr id="1323" name="Google Shape;1323;p79"/>
          <p:cNvSpPr txBox="1"/>
          <p:nvPr/>
        </p:nvSpPr>
        <p:spPr>
          <a:xfrm>
            <a:off x="3031900" y="3837450"/>
            <a:ext cx="14118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c = 1.04896</a:t>
            </a:r>
            <a:endParaRPr sz="2000">
              <a:solidFill>
                <a:schemeClr val="dk1"/>
              </a:solidFill>
              <a:latin typeface="Kalam"/>
              <a:ea typeface="Kalam"/>
              <a:cs typeface="Kalam"/>
              <a:sym typeface="Kalam"/>
            </a:endParaRPr>
          </a:p>
        </p:txBody>
      </p:sp>
      <p:sp>
        <p:nvSpPr>
          <p:cNvPr id="1324" name="Google Shape;1324;p79"/>
          <p:cNvSpPr txBox="1"/>
          <p:nvPr/>
        </p:nvSpPr>
        <p:spPr>
          <a:xfrm>
            <a:off x="7408125" y="3837450"/>
            <a:ext cx="1411800" cy="381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d = 22.05</a:t>
            </a:r>
            <a:endParaRPr sz="2000">
              <a:solidFill>
                <a:schemeClr val="dk1"/>
              </a:solidFill>
              <a:latin typeface="Kalam"/>
              <a:ea typeface="Kalam"/>
              <a:cs typeface="Kalam"/>
              <a:sym typeface="Kalam"/>
            </a:endParaRPr>
          </a:p>
        </p:txBody>
      </p:sp>
      <p:pic>
        <p:nvPicPr>
          <p:cNvPr id="1325" name="Google Shape;1325;p79"/>
          <p:cNvPicPr preferRelativeResize="0"/>
          <p:nvPr/>
        </p:nvPicPr>
        <p:blipFill>
          <a:blip r:embed="rId3">
            <a:alphaModFix/>
          </a:blip>
          <a:stretch>
            <a:fillRect/>
          </a:stretch>
        </p:blipFill>
        <p:spPr>
          <a:xfrm>
            <a:off x="1592051" y="3700800"/>
            <a:ext cx="981000" cy="1146000"/>
          </a:xfrm>
          <a:prstGeom prst="rect">
            <a:avLst/>
          </a:prstGeom>
          <a:noFill/>
          <a:ln>
            <a:noFill/>
          </a:ln>
        </p:spPr>
      </p:pic>
      <p:pic>
        <p:nvPicPr>
          <p:cNvPr id="1326" name="Google Shape;1326;p79"/>
          <p:cNvPicPr preferRelativeResize="0"/>
          <p:nvPr/>
        </p:nvPicPr>
        <p:blipFill>
          <a:blip r:embed="rId3">
            <a:alphaModFix/>
          </a:blip>
          <a:stretch>
            <a:fillRect/>
          </a:stretch>
        </p:blipFill>
        <p:spPr>
          <a:xfrm rot="-4726917">
            <a:off x="5946981" y="3385406"/>
            <a:ext cx="895338" cy="108560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80"/>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Shaxaha saamiyada (Ratio tables), goobada cutubka (unit circle), iyo taangentada (tangents)</a:t>
            </a:r>
            <a:endParaRPr/>
          </a:p>
        </p:txBody>
      </p:sp>
      <p:sp>
        <p:nvSpPr>
          <p:cNvPr id="1332" name="Google Shape;1332;p80"/>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sp>
        <p:nvSpPr>
          <p:cNvPr id="1333" name="Google Shape;1333;p80"/>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rPr>
              <a:t>Si wax ku ool ah u isticmaalka kalkuleetarka (calculator) saamiga tan (tan ratio)</a:t>
            </a:r>
            <a:endParaRPr/>
          </a:p>
        </p:txBody>
      </p:sp>
      <p:sp>
        <p:nvSpPr>
          <p:cNvPr id="1334" name="Google Shape;1334;p80"/>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Saamiga taangentada (Tangent ratio)</a:t>
            </a:r>
            <a:endParaRPr/>
          </a:p>
        </p:txBody>
      </p:sp>
      <p:pic>
        <p:nvPicPr>
          <p:cNvPr id="1335" name="Google Shape;1335;p80"/>
          <p:cNvPicPr preferRelativeResize="0"/>
          <p:nvPr/>
        </p:nvPicPr>
        <p:blipFill>
          <a:blip r:embed="rId3">
            <a:alphaModFix/>
          </a:blip>
          <a:stretch>
            <a:fillRect/>
          </a:stretch>
        </p:blipFill>
        <p:spPr>
          <a:xfrm>
            <a:off x="415477" y="2766075"/>
            <a:ext cx="450575" cy="446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81"/>
          <p:cNvSpPr/>
          <p:nvPr/>
        </p:nvSpPr>
        <p:spPr>
          <a:xfrm flipH="1" rot="10800000">
            <a:off x="7033750" y="4401726"/>
            <a:ext cx="796200" cy="349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41" name="Google Shape;1341;p81"/>
          <p:cNvSpPr txBox="1"/>
          <p:nvPr/>
        </p:nvSpPr>
        <p:spPr>
          <a:xfrm>
            <a:off x="432775" y="636600"/>
            <a:ext cx="3573600" cy="178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Dhinaca ka soo horjeeda xagasha (angle) (oo le'eg θ°) ee saddexagalka qumman (right-angled triangle) had iyo jeer waa tan(θ°) lagu dhuftey dhererka dhinaca ku xiga (adjacent) isla xagashaas.</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endParaRPr sz="1800">
              <a:latin typeface="Lexend"/>
              <a:ea typeface="Lexend"/>
              <a:cs typeface="Lexend"/>
              <a:sym typeface="Lexend"/>
            </a:endParaRPr>
          </a:p>
        </p:txBody>
      </p:sp>
      <p:sp>
        <p:nvSpPr>
          <p:cNvPr id="1342" name="Google Shape;1342;p81"/>
          <p:cNvSpPr txBox="1"/>
          <p:nvPr/>
        </p:nvSpPr>
        <p:spPr>
          <a:xfrm>
            <a:off x="7033753" y="4443325"/>
            <a:ext cx="790200" cy="258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adj</a:t>
            </a:r>
            <a:endParaRPr sz="1800">
              <a:latin typeface="Lexend"/>
              <a:ea typeface="Lexend"/>
              <a:cs typeface="Lexend"/>
              <a:sym typeface="Lexend"/>
            </a:endParaRPr>
          </a:p>
        </p:txBody>
      </p:sp>
      <p:sp>
        <p:nvSpPr>
          <p:cNvPr id="1343" name="Google Shape;1343;p81"/>
          <p:cNvSpPr/>
          <p:nvPr/>
        </p:nvSpPr>
        <p:spPr>
          <a:xfrm>
            <a:off x="7726900" y="3681650"/>
            <a:ext cx="1086300" cy="1086300"/>
          </a:xfrm>
          <a:prstGeom prst="arc">
            <a:avLst>
              <a:gd fmla="val 10771373" name="adj1"/>
              <a:gd fmla="val 1387105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4" name="Google Shape;1344;p81"/>
          <p:cNvSpPr/>
          <p:nvPr/>
        </p:nvSpPr>
        <p:spPr>
          <a:xfrm>
            <a:off x="6568472" y="2118758"/>
            <a:ext cx="1720800" cy="2115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5" name="Google Shape;1345;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grpSp>
        <p:nvGrpSpPr>
          <p:cNvPr id="1346" name="Google Shape;1346;p81"/>
          <p:cNvGrpSpPr/>
          <p:nvPr/>
        </p:nvGrpSpPr>
        <p:grpSpPr>
          <a:xfrm>
            <a:off x="4100996" y="718344"/>
            <a:ext cx="4181772" cy="1399626"/>
            <a:chOff x="4950696" y="682200"/>
            <a:chExt cx="3320975" cy="1767651"/>
          </a:xfrm>
        </p:grpSpPr>
        <p:pic>
          <p:nvPicPr>
            <p:cNvPr id="1347" name="Google Shape;1347;p81"/>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348" name="Google Shape;1348;p81"/>
            <p:cNvSpPr txBox="1"/>
            <p:nvPr/>
          </p:nvSpPr>
          <p:spPr>
            <a:xfrm>
              <a:off x="5015206" y="703059"/>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Waxaan la yaabanahay inay jirto xiriir la mid ah oo u dhexeeya dhinacyada ka soo horjeeda (opposite) iyo kuwa ku xiga (adjacent) ee saddexagalka iyo saamiga taangentada (tangent ratio).</a:t>
              </a:r>
              <a:endParaRPr sz="1800">
                <a:latin typeface="Lexend"/>
                <a:ea typeface="Lexend"/>
                <a:cs typeface="Lexend"/>
                <a:sym typeface="Lexend"/>
              </a:endParaRPr>
            </a:p>
          </p:txBody>
        </p:sp>
      </p:grpSp>
      <p:grpSp>
        <p:nvGrpSpPr>
          <p:cNvPr id="1349" name="Google Shape;1349;p81"/>
          <p:cNvGrpSpPr/>
          <p:nvPr/>
        </p:nvGrpSpPr>
        <p:grpSpPr>
          <a:xfrm>
            <a:off x="8123750" y="1470574"/>
            <a:ext cx="696250" cy="911539"/>
            <a:chOff x="8123750" y="1498639"/>
            <a:chExt cx="696250" cy="911539"/>
          </a:xfrm>
        </p:grpSpPr>
        <p:pic>
          <p:nvPicPr>
            <p:cNvPr id="1350" name="Google Shape;1350;p81"/>
            <p:cNvPicPr preferRelativeResize="0"/>
            <p:nvPr/>
          </p:nvPicPr>
          <p:blipFill>
            <a:blip r:embed="rId7">
              <a:alphaModFix/>
            </a:blip>
            <a:stretch>
              <a:fillRect/>
            </a:stretch>
          </p:blipFill>
          <p:spPr>
            <a:xfrm>
              <a:off x="8123750" y="1498639"/>
              <a:ext cx="696250" cy="673801"/>
            </a:xfrm>
            <a:prstGeom prst="rect">
              <a:avLst/>
            </a:prstGeom>
            <a:noFill/>
            <a:ln>
              <a:noFill/>
            </a:ln>
          </p:spPr>
        </p:pic>
        <p:sp>
          <p:nvSpPr>
            <p:cNvPr id="1351" name="Google Shape;1351;p81"/>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Isra</a:t>
              </a:r>
              <a:endParaRPr sz="1800">
                <a:latin typeface="Lexend"/>
                <a:ea typeface="Lexend"/>
                <a:cs typeface="Lexend"/>
                <a:sym typeface="Lexend"/>
              </a:endParaRPr>
            </a:p>
          </p:txBody>
        </p:sp>
      </p:grpSp>
      <p:sp>
        <p:nvSpPr>
          <p:cNvPr id="1352" name="Google Shape;1352;p81"/>
          <p:cNvSpPr/>
          <p:nvPr/>
        </p:nvSpPr>
        <p:spPr>
          <a:xfrm>
            <a:off x="6568472" y="3906281"/>
            <a:ext cx="328500" cy="3285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3" name="Google Shape;1353;p81"/>
          <p:cNvCxnSpPr/>
          <p:nvPr/>
        </p:nvCxnSpPr>
        <p:spPr>
          <a:xfrm>
            <a:off x="6400244" y="2125287"/>
            <a:ext cx="0" cy="2115900"/>
          </a:xfrm>
          <a:prstGeom prst="straightConnector1">
            <a:avLst/>
          </a:prstGeom>
          <a:noFill/>
          <a:ln cap="flat" cmpd="sng" w="28575">
            <a:solidFill>
              <a:srgbClr val="4F7BE8"/>
            </a:solidFill>
            <a:prstDash val="solid"/>
            <a:round/>
            <a:headEnd len="med" w="med" type="triangle"/>
            <a:tailEnd len="med" w="med" type="triangle"/>
          </a:ln>
        </p:spPr>
      </p:cxnSp>
      <p:sp>
        <p:nvSpPr>
          <p:cNvPr id="1354" name="Google Shape;1354;p81"/>
          <p:cNvSpPr txBox="1"/>
          <p:nvPr/>
        </p:nvSpPr>
        <p:spPr>
          <a:xfrm>
            <a:off x="7642889" y="3961207"/>
            <a:ext cx="621300" cy="258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cxnSp>
        <p:nvCxnSpPr>
          <p:cNvPr id="1355" name="Google Shape;1355;p81"/>
          <p:cNvCxnSpPr>
            <a:stCxn id="1340" idx="2"/>
          </p:cNvCxnSpPr>
          <p:nvPr/>
        </p:nvCxnSpPr>
        <p:spPr>
          <a:xfrm rot="10800000">
            <a:off x="6573850" y="3496326"/>
            <a:ext cx="858000" cy="905400"/>
          </a:xfrm>
          <a:prstGeom prst="straightConnector1">
            <a:avLst/>
          </a:prstGeom>
          <a:noFill/>
          <a:ln cap="flat" cmpd="sng" w="38100">
            <a:solidFill>
              <a:srgbClr val="2563EB"/>
            </a:solidFill>
            <a:prstDash val="solid"/>
            <a:round/>
            <a:headEnd len="med" w="med" type="none"/>
            <a:tailEnd len="med" w="med" type="triangle"/>
          </a:ln>
        </p:spPr>
      </p:cxnSp>
      <p:sp>
        <p:nvSpPr>
          <p:cNvPr id="1356" name="Google Shape;1356;p81"/>
          <p:cNvSpPr txBox="1"/>
          <p:nvPr/>
        </p:nvSpPr>
        <p:spPr>
          <a:xfrm>
            <a:off x="1452390" y="2835758"/>
            <a:ext cx="12492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 tan(θ°)</a:t>
            </a:r>
            <a:r>
              <a:rPr i="1" lang="en-GB" sz="1100">
                <a:solidFill>
                  <a:srgbClr val="000000"/>
                </a:solidFill>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r>
              <a:rPr i="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357" name="Google Shape;1357;p81"/>
          <p:cNvSpPr txBox="1"/>
          <p:nvPr/>
        </p:nvSpPr>
        <p:spPr>
          <a:xfrm>
            <a:off x="1134598" y="2835750"/>
            <a:ext cx="4353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5"/>
                </a:solidFill>
                <a:latin typeface="Lexend"/>
                <a:ea typeface="Lexend"/>
                <a:cs typeface="Lexend"/>
                <a:sym typeface="Lexend"/>
              </a:rPr>
              <a:t>adj</a:t>
            </a:r>
            <a:endParaRPr sz="1800">
              <a:latin typeface="Lexend"/>
              <a:ea typeface="Lexend"/>
              <a:cs typeface="Lexend"/>
              <a:sym typeface="Lexend"/>
            </a:endParaRPr>
          </a:p>
        </p:txBody>
      </p:sp>
      <p:sp>
        <p:nvSpPr>
          <p:cNvPr id="1358" name="Google Shape;1358;p81"/>
          <p:cNvSpPr txBox="1"/>
          <p:nvPr/>
        </p:nvSpPr>
        <p:spPr>
          <a:xfrm>
            <a:off x="2556768" y="2906174"/>
            <a:ext cx="7287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accent5"/>
                </a:solidFill>
                <a:latin typeface="Lexend"/>
                <a:ea typeface="Lexend"/>
                <a:cs typeface="Lexend"/>
                <a:sym typeface="Lexend"/>
              </a:rPr>
              <a:t>= opp</a:t>
            </a:r>
            <a:endParaRPr sz="1800">
              <a:solidFill>
                <a:schemeClr val="accent5"/>
              </a:solidFill>
              <a:latin typeface="Lexend"/>
              <a:ea typeface="Lexend"/>
              <a:cs typeface="Lexend"/>
              <a:sym typeface="Lexend"/>
            </a:endParaRPr>
          </a:p>
        </p:txBody>
      </p:sp>
      <p:sp>
        <p:nvSpPr>
          <p:cNvPr id="1359" name="Google Shape;1359;p81"/>
          <p:cNvSpPr/>
          <p:nvPr/>
        </p:nvSpPr>
        <p:spPr>
          <a:xfrm>
            <a:off x="4504000" y="3108700"/>
            <a:ext cx="1847400" cy="349800"/>
          </a:xfrm>
          <a:prstGeom prst="rect">
            <a:avLst/>
          </a:prstGeom>
          <a:solidFill>
            <a:srgbClr val="FFFFFF"/>
          </a:solidFill>
          <a:ln>
            <a:noFill/>
          </a:ln>
        </p:spPr>
        <p:txBody>
          <a:bodyPr anchorCtr="0" anchor="ctr" bIns="0" lIns="0" spcFirstLastPara="1" rIns="0" wrap="square" tIns="0">
            <a:normAutofit/>
          </a:bodyPr>
          <a:lstStyle/>
          <a:p>
            <a:pPr indent="0" lvl="0" marL="0" rtl="0" algn="r">
              <a:spcBef>
                <a:spcPts val="0"/>
              </a:spcBef>
              <a:spcAft>
                <a:spcPts val="0"/>
              </a:spcAft>
              <a:buNone/>
            </a:pPr>
            <a:r>
              <a:rPr lang="en-GB" sz="1100">
                <a:solidFill>
                  <a:srgbClr val="0B5FA5"/>
                </a:solidFill>
                <a:latin typeface="Lexend"/>
                <a:ea typeface="Lexend"/>
                <a:cs typeface="Lexend"/>
                <a:sym typeface="Lexend"/>
              </a:rPr>
              <a:t>adj × tan(θ°) cm</a:t>
            </a:r>
            <a:r>
              <a:rPr lang="en-GB" sz="1100">
                <a:solidFill>
                  <a:srgbClr val="0B5FA5"/>
                </a:solidFill>
                <a:latin typeface="Lexend"/>
                <a:ea typeface="Times New Roman"/>
                <a:cs typeface="Times New Roman"/>
                <a:sym typeface="Times New Roman"/>
              </a:rPr>
              <a:t/>
            </a:r>
            <a:r>
              <a:rPr i="1" lang="en-GB" sz="1100">
                <a:solidFill>
                  <a:srgbClr val="0B5FA5"/>
                </a:solidFill>
                <a:latin typeface="Lexend"/>
                <a:ea typeface="Lexend"/>
                <a:cs typeface="Lexend"/>
                <a:sym typeface="Lexend"/>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60" name="Google Shape;1360;p81"/>
          <p:cNvSpPr txBox="1"/>
          <p:nvPr/>
        </p:nvSpPr>
        <p:spPr>
          <a:xfrm>
            <a:off x="5622693" y="2919913"/>
            <a:ext cx="728700" cy="174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Clr>
                <a:srgbClr val="000000"/>
              </a:buClr>
              <a:buSzPts val="1100"/>
              <a:buFont typeface="Arial"/>
              <a:buNone/>
            </a:pPr>
            <a:r>
              <a:rPr lang="en-GB" sz="1100">
                <a:solidFill>
                  <a:schemeClr val="accent5"/>
                </a:solidFill>
                <a:latin typeface="Lexend"/>
                <a:ea typeface="Lexend"/>
                <a:cs typeface="Lexend"/>
                <a:sym typeface="Lexend"/>
              </a:rPr>
              <a:t>opp</a:t>
            </a:r>
            <a:endParaRPr sz="1800">
              <a:solidFill>
                <a:schemeClr val="accent5"/>
              </a:solidFill>
              <a:latin typeface="Lexend"/>
              <a:ea typeface="Lexend"/>
              <a:cs typeface="Lexend"/>
              <a:sym typeface="Lexend"/>
            </a:endParaRPr>
          </a:p>
        </p:txBody>
      </p:sp>
      <p:pic>
        <p:nvPicPr>
          <p:cNvPr id="1361" name="Google Shape;1361;p81"/>
          <p:cNvPicPr preferRelativeResize="0"/>
          <p:nvPr/>
        </p:nvPicPr>
        <p:blipFill rotWithShape="1">
          <a:blip r:embed="rId5">
            <a:alphaModFix/>
          </a:blip>
          <a:srcRect b="0" l="60887" r="0" t="0"/>
          <a:stretch/>
        </p:blipFill>
        <p:spPr>
          <a:xfrm>
            <a:off x="6498475" y="4205050"/>
            <a:ext cx="1900200" cy="225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sp>
        <p:nvSpPr>
          <p:cNvPr id="1367" name="Google Shape;1367;p82"/>
          <p:cNvSpPr txBox="1"/>
          <p:nvPr/>
        </p:nvSpPr>
        <p:spPr>
          <a:xfrm>
            <a:off x="2716450" y="2236200"/>
            <a:ext cx="46083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dhinaca ka soo horjeeda (opposite side) = × tan( )</a:t>
            </a:r>
            <a:r>
              <a:rPr i="1" lang="en-GB" sz="1100">
                <a:solidFill>
                  <a:srgbClr val="0B5FA5"/>
                </a:solidFill>
                <a:latin typeface="Lexend"/>
                <a:ea typeface="Times New Roman"/>
                <a:cs typeface="Times New Roman"/>
                <a:sym typeface="Times New Roman"/>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grpSp>
        <p:nvGrpSpPr>
          <p:cNvPr id="1368" name="Google Shape;1368;p82"/>
          <p:cNvGrpSpPr/>
          <p:nvPr/>
        </p:nvGrpSpPr>
        <p:grpSpPr>
          <a:xfrm>
            <a:off x="4798106" y="2268450"/>
            <a:ext cx="722700" cy="579697"/>
            <a:chOff x="2435906" y="1582650"/>
            <a:chExt cx="722700" cy="579697"/>
          </a:xfrm>
        </p:grpSpPr>
        <p:grpSp>
          <p:nvGrpSpPr>
            <p:cNvPr id="1369" name="Google Shape;1369;p82"/>
            <p:cNvGrpSpPr/>
            <p:nvPr/>
          </p:nvGrpSpPr>
          <p:grpSpPr>
            <a:xfrm>
              <a:off x="2675705" y="1919254"/>
              <a:ext cx="243093" cy="243093"/>
              <a:chOff x="1020916" y="1442088"/>
              <a:chExt cx="457200" cy="457200"/>
            </a:xfrm>
          </p:grpSpPr>
          <p:pic>
            <p:nvPicPr>
              <p:cNvPr id="1370" name="Google Shape;1370;p8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71" name="Google Shape;1371;p82"/>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372" name="Google Shape;1372;p82"/>
            <p:cNvSpPr/>
            <p:nvPr/>
          </p:nvSpPr>
          <p:spPr>
            <a:xfrm>
              <a:off x="2435906" y="1582650"/>
              <a:ext cx="7227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1373" name="Google Shape;1373;p82"/>
          <p:cNvSpPr txBox="1"/>
          <p:nvPr/>
        </p:nvSpPr>
        <p:spPr>
          <a:xfrm>
            <a:off x="4910450" y="2282850"/>
            <a:ext cx="4980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68</a:t>
            </a:r>
            <a:endParaRPr sz="2000">
              <a:latin typeface="Kalam"/>
              <a:ea typeface="Kalam"/>
              <a:cs typeface="Kalam"/>
              <a:sym typeface="Kalam"/>
            </a:endParaRPr>
          </a:p>
        </p:txBody>
      </p:sp>
      <p:sp>
        <p:nvSpPr>
          <p:cNvPr id="1374" name="Google Shape;1374;p82"/>
          <p:cNvSpPr/>
          <p:nvPr/>
        </p:nvSpPr>
        <p:spPr>
          <a:xfrm flipH="1">
            <a:off x="6278167" y="3864250"/>
            <a:ext cx="1072800" cy="1072500"/>
          </a:xfrm>
          <a:prstGeom prst="arc">
            <a:avLst>
              <a:gd fmla="val 10771373" name="adj1"/>
              <a:gd fmla="val 1502082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75" name="Google Shape;1375;p82"/>
          <p:cNvGrpSpPr/>
          <p:nvPr/>
        </p:nvGrpSpPr>
        <p:grpSpPr>
          <a:xfrm>
            <a:off x="4242408" y="708899"/>
            <a:ext cx="3251564" cy="437400"/>
            <a:chOff x="5493125" y="861300"/>
            <a:chExt cx="3021900" cy="437400"/>
          </a:xfrm>
        </p:grpSpPr>
        <p:sp>
          <p:nvSpPr>
            <p:cNvPr id="1376" name="Google Shape;1376;p82"/>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377" name="Google Shape;1377;p82"/>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dhinaca ka soo horjeeda = adj × tan(θ°)</a:t>
              </a:r>
              <a:r>
                <a:rPr lang="en-GB" sz="1100">
                  <a:solidFill>
                    <a:srgbClr val="0B5FA5"/>
                  </a:solidFill>
                  <a:latin typeface="Lexend"/>
                  <a:ea typeface="Lexend"/>
                  <a:cs typeface="Lexend"/>
                  <a:sym typeface="Lexend"/>
                </a:rPr>
                <a:t/>
              </a:r>
              <a:r>
                <a:rPr lang="en-GB" sz="1100">
                  <a:solidFill>
                    <a:srgbClr val="0B5FA5"/>
                  </a:solidFill>
                  <a:latin typeface="Times New Roman"/>
                  <a:ea typeface="Times New Roman"/>
                  <a:cs typeface="Times New Roman"/>
                  <a:sym typeface="Times New Roman"/>
                </a:rPr>
                <a:t/>
              </a:r>
              <a:r>
                <a:rPr i="1" lang="en-GB" sz="1100">
                  <a:solidFill>
                    <a:srgbClr val="0B5FA5"/>
                  </a:solidFill>
                  <a:latin typeface="Lexend"/>
                  <a:ea typeface="Lexend"/>
                  <a:cs typeface="Lexend"/>
                  <a:sym typeface="Lexend"/>
                </a:rPr>
                <a:t/>
              </a:r>
              <a:r>
                <a:rPr lang="en-GB" sz="1100">
                  <a:solidFill>
                    <a:srgbClr val="0B5FA5"/>
                  </a:solidFill>
                  <a:latin typeface="Lexend"/>
                  <a:ea typeface="Lexend"/>
                  <a:cs typeface="Lexend"/>
                  <a:sym typeface="Lexend"/>
                </a:rPr>
                <a:t/>
              </a:r>
              <a:r>
                <a:rPr lang="en-GB" sz="1100">
                  <a:solidFill>
                    <a:srgbClr val="0B5FA5"/>
                  </a:solidFill>
                  <a:latin typeface="Times New Roman"/>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378" name="Google Shape;1378;p82"/>
          <p:cNvSpPr txBox="1"/>
          <p:nvPr/>
        </p:nvSpPr>
        <p:spPr>
          <a:xfrm>
            <a:off x="3152225" y="1296400"/>
            <a:ext cx="4019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Adigoo isticmaalaya xiriirkan, soo hel qiimaha (values) waa inuu galo meelahan bannaan.</a:t>
            </a:r>
            <a:endParaRPr sz="1800">
              <a:latin typeface="Lexend"/>
              <a:ea typeface="Lexend"/>
              <a:cs typeface="Lexend"/>
              <a:sym typeface="Lexend"/>
            </a:endParaRPr>
          </a:p>
        </p:txBody>
      </p:sp>
      <p:sp>
        <p:nvSpPr>
          <p:cNvPr id="1379" name="Google Shape;1379;p82"/>
          <p:cNvSpPr/>
          <p:nvPr/>
        </p:nvSpPr>
        <p:spPr>
          <a:xfrm>
            <a:off x="7493964" y="42011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80" name="Google Shape;1380;p82"/>
          <p:cNvGrpSpPr/>
          <p:nvPr/>
        </p:nvGrpSpPr>
        <p:grpSpPr>
          <a:xfrm>
            <a:off x="6747900" y="1796949"/>
            <a:ext cx="1050727" cy="2708751"/>
            <a:chOff x="-2106776" y="1405468"/>
            <a:chExt cx="1168643" cy="1791857"/>
          </a:xfrm>
        </p:grpSpPr>
        <p:sp>
          <p:nvSpPr>
            <p:cNvPr id="1381" name="Google Shape;1381;p8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82" name="Google Shape;1382;p82"/>
            <p:cNvCxnSpPr/>
            <p:nvPr/>
          </p:nvCxnSpPr>
          <p:spPr>
            <a:xfrm flipH="1">
              <a:off x="-2106776" y="1405468"/>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383" name="Google Shape;1383;p82"/>
            <p:cNvCxnSpPr/>
            <p:nvPr/>
          </p:nvCxnSpPr>
          <p:spPr>
            <a:xfrm rot="10800000">
              <a:off x="-2022025" y="3197326"/>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384" name="Google Shape;1384;p82"/>
            <p:cNvCxnSpPr/>
            <p:nvPr/>
          </p:nvCxnSpPr>
          <p:spPr>
            <a:xfrm rot="10800000">
              <a:off x="-93813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385" name="Google Shape;1385;p82"/>
          <p:cNvSpPr txBox="1"/>
          <p:nvPr/>
        </p:nvSpPr>
        <p:spPr>
          <a:xfrm flipH="1">
            <a:off x="6846466" y="4123861"/>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80</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386" name="Google Shape;1386;p82"/>
          <p:cNvSpPr txBox="1"/>
          <p:nvPr/>
        </p:nvSpPr>
        <p:spPr>
          <a:xfrm>
            <a:off x="7839874" y="2994875"/>
            <a:ext cx="9807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dhinaca ka soo horjeeda</a:t>
            </a:r>
            <a:endParaRPr sz="1800">
              <a:latin typeface="Lexend"/>
              <a:ea typeface="Lexend"/>
              <a:cs typeface="Lexend"/>
              <a:sym typeface="Lexend"/>
            </a:endParaRPr>
          </a:p>
        </p:txBody>
      </p:sp>
      <p:grpSp>
        <p:nvGrpSpPr>
          <p:cNvPr id="1387" name="Google Shape;1387;p82"/>
          <p:cNvGrpSpPr/>
          <p:nvPr/>
        </p:nvGrpSpPr>
        <p:grpSpPr>
          <a:xfrm>
            <a:off x="6151050" y="2268450"/>
            <a:ext cx="666600" cy="579701"/>
            <a:chOff x="3788850" y="1582650"/>
            <a:chExt cx="666600" cy="579701"/>
          </a:xfrm>
        </p:grpSpPr>
        <p:grpSp>
          <p:nvGrpSpPr>
            <p:cNvPr id="1388" name="Google Shape;1388;p82"/>
            <p:cNvGrpSpPr/>
            <p:nvPr/>
          </p:nvGrpSpPr>
          <p:grpSpPr>
            <a:xfrm>
              <a:off x="4000605" y="1919258"/>
              <a:ext cx="243093" cy="243093"/>
              <a:chOff x="1020916" y="1442088"/>
              <a:chExt cx="457200" cy="457200"/>
            </a:xfrm>
          </p:grpSpPr>
          <p:pic>
            <p:nvPicPr>
              <p:cNvPr id="1389" name="Google Shape;1389;p8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90" name="Google Shape;1390;p82"/>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391" name="Google Shape;1391;p82"/>
            <p:cNvSpPr/>
            <p:nvPr/>
          </p:nvSpPr>
          <p:spPr>
            <a:xfrm>
              <a:off x="3788850" y="1582650"/>
              <a:ext cx="6666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1392" name="Google Shape;1392;p82"/>
          <p:cNvSpPr txBox="1"/>
          <p:nvPr/>
        </p:nvSpPr>
        <p:spPr>
          <a:xfrm>
            <a:off x="6235350" y="2282850"/>
            <a:ext cx="4980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80</a:t>
            </a:r>
            <a:endParaRPr sz="2000">
              <a:latin typeface="Kalam"/>
              <a:ea typeface="Kalam"/>
              <a:cs typeface="Kalam"/>
              <a:sym typeface="Kalam"/>
            </a:endParaRPr>
          </a:p>
        </p:txBody>
      </p:sp>
      <p:sp>
        <p:nvSpPr>
          <p:cNvPr id="1393" name="Google Shape;1393;p82"/>
          <p:cNvSpPr txBox="1"/>
          <p:nvPr/>
        </p:nvSpPr>
        <p:spPr>
          <a:xfrm>
            <a:off x="3152225" y="3557025"/>
            <a:ext cx="3541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Sidaas awgeed, soo hel dhererka dhinaca ka soo horjeeda xagasha 80°.</a:t>
            </a:r>
            <a:endParaRPr sz="1800">
              <a:latin typeface="Lexend"/>
              <a:ea typeface="Lexend"/>
              <a:cs typeface="Lexend"/>
              <a:sym typeface="Lexend"/>
            </a:endParaRPr>
          </a:p>
        </p:txBody>
      </p:sp>
      <p:sp>
        <p:nvSpPr>
          <p:cNvPr id="1394" name="Google Shape;1394;p82"/>
          <p:cNvSpPr txBox="1"/>
          <p:nvPr/>
        </p:nvSpPr>
        <p:spPr>
          <a:xfrm>
            <a:off x="6852483" y="4548499"/>
            <a:ext cx="8166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68 cm</a:t>
            </a:r>
            <a:endParaRPr sz="1800">
              <a:latin typeface="Lexend"/>
              <a:ea typeface="Lexend"/>
              <a:cs typeface="Lexend"/>
              <a:sym typeface="Lexend"/>
            </a:endParaRPr>
          </a:p>
        </p:txBody>
      </p:sp>
      <p:sp>
        <p:nvSpPr>
          <p:cNvPr id="1395" name="Google Shape;1395;p82"/>
          <p:cNvSpPr txBox="1"/>
          <p:nvPr/>
        </p:nvSpPr>
        <p:spPr>
          <a:xfrm>
            <a:off x="3365025" y="4313400"/>
            <a:ext cx="33282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385.628 cm</a:t>
            </a:r>
            <a:endParaRPr sz="2000">
              <a:latin typeface="Kalam"/>
              <a:ea typeface="Kalam"/>
              <a:cs typeface="Kalam"/>
              <a:sym typeface="Kalam"/>
            </a:endParaRPr>
          </a:p>
        </p:txBody>
      </p:sp>
      <p:pic>
        <p:nvPicPr>
          <p:cNvPr id="1396" name="Google Shape;1396;p82"/>
          <p:cNvPicPr preferRelativeResize="0"/>
          <p:nvPr/>
        </p:nvPicPr>
        <p:blipFill>
          <a:blip r:embed="rId4">
            <a:alphaModFix/>
          </a:blip>
          <a:stretch>
            <a:fillRect/>
          </a:stretch>
        </p:blipFill>
        <p:spPr>
          <a:xfrm>
            <a:off x="441912" y="647363"/>
            <a:ext cx="2485775" cy="410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6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7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8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0" name="Shape 1400"/>
        <p:cNvGrpSpPr/>
        <p:nvPr/>
      </p:nvGrpSpPr>
      <p:grpSpPr>
        <a:xfrm>
          <a:off x="0" y="0"/>
          <a:ext cx="0" cy="0"/>
          <a:chOff x="0" y="0"/>
          <a:chExt cx="0" cy="0"/>
        </a:xfrm>
      </p:grpSpPr>
      <p:sp>
        <p:nvSpPr>
          <p:cNvPr id="1401" name="Google Shape;1401;p83"/>
          <p:cNvSpPr txBox="1"/>
          <p:nvPr/>
        </p:nvSpPr>
        <p:spPr>
          <a:xfrm>
            <a:off x="790775" y="2396775"/>
            <a:ext cx="3206400" cy="33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dhinaca ka soo horjeeda = adj × tan(θ°)</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i="1" lang="en-GB" sz="1100">
                <a:solidFill>
                  <a:srgbClr val="0B5FA5"/>
                </a:solidFill>
                <a:latin typeface="Lexend"/>
                <a:ea typeface="Lexend"/>
                <a:cs typeface="Lexend"/>
                <a:sym typeface="Lexend"/>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402" name="Google Shape;1402;p83"/>
          <p:cNvSpPr txBox="1"/>
          <p:nvPr/>
        </p:nvSpPr>
        <p:spPr>
          <a:xfrm>
            <a:off x="2352875" y="2864650"/>
            <a:ext cx="1793100" cy="33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 adj × tan(30°)</a:t>
            </a:r>
            <a:r>
              <a:rPr lang="en-GB" sz="1100">
                <a:solidFill>
                  <a:schemeClr val="accent5"/>
                </a:solidFill>
                <a:latin typeface="Lexend"/>
                <a:ea typeface="Lexend"/>
                <a:cs typeface="Lexend"/>
                <a:sym typeface="Lexend"/>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B5FA5"/>
                </a:solidFill>
                <a:latin typeface="Lexend"/>
                <a:ea typeface="Lexend"/>
                <a:cs typeface="Lexend"/>
                <a:sym typeface="Lexend"/>
              </a:rPr>
              <a:t/>
            </a:r>
            <a:r>
              <a:rPr lang="en-GB" sz="1100">
                <a:solidFill>
                  <a:srgbClr val="0B5FA5"/>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403" name="Google Shape;1403;p83"/>
          <p:cNvSpPr/>
          <p:nvPr/>
        </p:nvSpPr>
        <p:spPr>
          <a:xfrm>
            <a:off x="3200481" y="2869556"/>
            <a:ext cx="936300" cy="3366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04" name="Google Shape;1404;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iyo dhinaca ku xiga (adjacent)</a:t>
            </a:r>
            <a:endParaRPr/>
          </a:p>
        </p:txBody>
      </p:sp>
      <p:sp>
        <p:nvSpPr>
          <p:cNvPr id="1405" name="Google Shape;1405;p83"/>
          <p:cNvSpPr txBox="1"/>
          <p:nvPr/>
        </p:nvSpPr>
        <p:spPr>
          <a:xfrm>
            <a:off x="2220314" y="3397475"/>
            <a:ext cx="1762200" cy="33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 adj × 0.577</a:t>
            </a:r>
            <a:r>
              <a:rPr lang="en-GB" sz="1100">
                <a:solidFill>
                  <a:schemeClr val="accent5"/>
                </a:solidFill>
                <a:latin typeface="Lexend"/>
                <a:ea typeface="Lexend"/>
                <a:cs typeface="Lexend"/>
                <a:sym typeface="Lexend"/>
              </a:rPr>
              <a:t/>
            </a:r>
            <a:r>
              <a:rPr lang="en-GB" sz="1100">
                <a:solidFill>
                  <a:srgbClr val="0B5FA5"/>
                </a:solidFill>
                <a:latin typeface="Lexend"/>
                <a:ea typeface="Lexend"/>
                <a:cs typeface="Lexend"/>
                <a:sym typeface="Lexend"/>
              </a:rPr>
              <a:t/>
            </a:r>
            <a:endParaRPr sz="1800">
              <a:latin typeface="Lexend"/>
              <a:ea typeface="Lexend"/>
              <a:cs typeface="Lexend"/>
              <a:sym typeface="Lexend"/>
            </a:endParaRPr>
          </a:p>
        </p:txBody>
      </p:sp>
      <p:sp>
        <p:nvSpPr>
          <p:cNvPr id="1406" name="Google Shape;1406;p83"/>
          <p:cNvSpPr txBox="1"/>
          <p:nvPr/>
        </p:nvSpPr>
        <p:spPr>
          <a:xfrm>
            <a:off x="1401025" y="3441780"/>
            <a:ext cx="816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78</a:t>
            </a:r>
            <a:endParaRPr sz="1800">
              <a:latin typeface="Lexend"/>
              <a:ea typeface="Lexend"/>
              <a:cs typeface="Lexend"/>
              <a:sym typeface="Lexend"/>
            </a:endParaRPr>
          </a:p>
        </p:txBody>
      </p:sp>
      <p:sp>
        <p:nvSpPr>
          <p:cNvPr id="1407" name="Google Shape;1407;p83"/>
          <p:cNvSpPr/>
          <p:nvPr/>
        </p:nvSpPr>
        <p:spPr>
          <a:xfrm>
            <a:off x="1447984" y="2869838"/>
            <a:ext cx="7227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08" name="Google Shape;1408;p83"/>
          <p:cNvSpPr txBox="1"/>
          <p:nvPr/>
        </p:nvSpPr>
        <p:spPr>
          <a:xfrm>
            <a:off x="324000" y="1643813"/>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tan ku samayn karnaa annagoo ku beddelaya qiimaha (values) la yaqaan ee saddexagalka, oo dib u habeynaya isla'egta (equation) aan ku dhameyno.</a:t>
            </a:r>
            <a:endParaRPr sz="1800">
              <a:latin typeface="Lexend"/>
              <a:ea typeface="Lexend"/>
              <a:cs typeface="Lexend"/>
              <a:sym typeface="Lexend"/>
            </a:endParaRPr>
          </a:p>
        </p:txBody>
      </p:sp>
      <p:sp>
        <p:nvSpPr>
          <p:cNvPr id="1409" name="Google Shape;1409;p83"/>
          <p:cNvSpPr/>
          <p:nvPr/>
        </p:nvSpPr>
        <p:spPr>
          <a:xfrm>
            <a:off x="7271750" y="3387100"/>
            <a:ext cx="1388700" cy="1388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0" name="Google Shape;1410;p83"/>
          <p:cNvSpPr/>
          <p:nvPr/>
        </p:nvSpPr>
        <p:spPr>
          <a:xfrm>
            <a:off x="5905647" y="2010016"/>
            <a:ext cx="2084100" cy="208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1" name="Google Shape;1411;p83"/>
          <p:cNvSpPr/>
          <p:nvPr/>
        </p:nvSpPr>
        <p:spPr>
          <a:xfrm>
            <a:off x="5905647" y="3695730"/>
            <a:ext cx="398100" cy="398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12" name="Google Shape;1412;p83"/>
          <p:cNvCxnSpPr/>
          <p:nvPr/>
        </p:nvCxnSpPr>
        <p:spPr>
          <a:xfrm>
            <a:off x="5739050" y="2010016"/>
            <a:ext cx="0" cy="2091300"/>
          </a:xfrm>
          <a:prstGeom prst="straightConnector1">
            <a:avLst/>
          </a:prstGeom>
          <a:noFill/>
          <a:ln cap="flat" cmpd="sng" w="28575">
            <a:solidFill>
              <a:srgbClr val="4F7BE8"/>
            </a:solidFill>
            <a:prstDash val="solid"/>
            <a:round/>
            <a:headEnd len="med" w="med" type="triangle"/>
            <a:tailEnd len="med" w="med" type="triangle"/>
          </a:ln>
        </p:spPr>
      </p:cxnSp>
      <p:sp>
        <p:nvSpPr>
          <p:cNvPr id="1413" name="Google Shape;1413;p83"/>
          <p:cNvSpPr txBox="1"/>
          <p:nvPr/>
        </p:nvSpPr>
        <p:spPr>
          <a:xfrm>
            <a:off x="6539389" y="4293218"/>
            <a:ext cx="8166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h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414" name="Google Shape;1414;p83"/>
          <p:cNvSpPr txBox="1"/>
          <p:nvPr/>
        </p:nvSpPr>
        <p:spPr>
          <a:xfrm>
            <a:off x="7264500" y="380907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30°</a:t>
            </a:r>
            <a:endParaRPr sz="1800">
              <a:latin typeface="Lexend"/>
              <a:ea typeface="Lexend"/>
              <a:cs typeface="Lexend"/>
              <a:sym typeface="Lexend"/>
            </a:endParaRPr>
          </a:p>
        </p:txBody>
      </p:sp>
      <p:sp>
        <p:nvSpPr>
          <p:cNvPr id="1415" name="Google Shape;1415;p83"/>
          <p:cNvSpPr txBox="1"/>
          <p:nvPr/>
        </p:nvSpPr>
        <p:spPr>
          <a:xfrm>
            <a:off x="324000" y="610597"/>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 sidoo kale suurtogal ah in la helo dhererka dhinaca ku xiga (adjacent) haddii aan ognahay:</a:t>
            </a:r>
            <a:endParaRPr sz="1800">
              <a:latin typeface="Lexend"/>
              <a:ea typeface="Lexend"/>
              <a:cs typeface="Lexend"/>
              <a:sym typeface="Lexend"/>
            </a:endParaRPr>
          </a:p>
        </p:txBody>
      </p:sp>
      <p:sp>
        <p:nvSpPr>
          <p:cNvPr id="1416" name="Google Shape;1416;p83"/>
          <p:cNvSpPr txBox="1"/>
          <p:nvPr/>
        </p:nvSpPr>
        <p:spPr>
          <a:xfrm>
            <a:off x="4893100" y="2934475"/>
            <a:ext cx="816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78 cm</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417" name="Google Shape;1417;p83"/>
          <p:cNvSpPr txBox="1"/>
          <p:nvPr/>
        </p:nvSpPr>
        <p:spPr>
          <a:xfrm>
            <a:off x="790775" y="1243071"/>
            <a:ext cx="802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dhererka dhinaca ka soo horjeeda xagashan</a:t>
            </a:r>
            <a:endParaRPr sz="1800">
              <a:latin typeface="Lexend"/>
              <a:ea typeface="Lexend"/>
              <a:cs typeface="Lexend"/>
              <a:sym typeface="Lexend"/>
            </a:endParaRPr>
          </a:p>
        </p:txBody>
      </p:sp>
      <p:sp>
        <p:nvSpPr>
          <p:cNvPr id="1418" name="Google Shape;1418;p83"/>
          <p:cNvSpPr txBox="1"/>
          <p:nvPr/>
        </p:nvSpPr>
        <p:spPr>
          <a:xfrm>
            <a:off x="790775" y="904765"/>
            <a:ext cx="8029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cabirka xagasha uu dhinacu ku xiga yahay (adjacent)</a:t>
            </a:r>
            <a:endParaRPr sz="1800">
              <a:latin typeface="Lexend"/>
              <a:ea typeface="Lexend"/>
              <a:cs typeface="Lexend"/>
              <a:sym typeface="Lexend"/>
            </a:endParaRPr>
          </a:p>
        </p:txBody>
      </p:sp>
      <p:sp>
        <p:nvSpPr>
          <p:cNvPr id="1419" name="Google Shape;1419;p83"/>
          <p:cNvSpPr txBox="1"/>
          <p:nvPr/>
        </p:nvSpPr>
        <p:spPr>
          <a:xfrm>
            <a:off x="3008601" y="4255300"/>
            <a:ext cx="1041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 1</a:t>
            </a:r>
            <a:r>
              <a:rPr lang="en-GB" sz="1100">
                <a:latin typeface="Lexend"/>
                <a:ea typeface="Lexend"/>
                <a:cs typeface="Lexend"/>
                <a:sym typeface="Lexend"/>
              </a:rPr>
              <a:t>35.18</a:t>
            </a:r>
            <a:endParaRPr sz="1800">
              <a:latin typeface="Lexend"/>
              <a:ea typeface="Lexend"/>
              <a:cs typeface="Lexend"/>
              <a:sym typeface="Lexend"/>
            </a:endParaRPr>
          </a:p>
        </p:txBody>
      </p:sp>
      <p:sp>
        <p:nvSpPr>
          <p:cNvPr id="1420" name="Google Shape;1420;p83"/>
          <p:cNvSpPr txBox="1"/>
          <p:nvPr/>
        </p:nvSpPr>
        <p:spPr>
          <a:xfrm>
            <a:off x="1401025" y="2912811"/>
            <a:ext cx="816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78</a:t>
            </a:r>
            <a:endParaRPr sz="1800">
              <a:latin typeface="Lexend"/>
              <a:ea typeface="Lexend"/>
              <a:cs typeface="Lexend"/>
              <a:sym typeface="Lexend"/>
            </a:endParaRPr>
          </a:p>
        </p:txBody>
      </p:sp>
      <p:grpSp>
        <p:nvGrpSpPr>
          <p:cNvPr id="1421" name="Google Shape;1421;p83"/>
          <p:cNvGrpSpPr/>
          <p:nvPr/>
        </p:nvGrpSpPr>
        <p:grpSpPr>
          <a:xfrm>
            <a:off x="852665" y="2429750"/>
            <a:ext cx="4810094" cy="798353"/>
            <a:chOff x="852665" y="2429750"/>
            <a:chExt cx="4810094" cy="798353"/>
          </a:xfrm>
        </p:grpSpPr>
        <p:sp>
          <p:nvSpPr>
            <p:cNvPr id="1422" name="Google Shape;1422;p83"/>
            <p:cNvSpPr/>
            <p:nvPr/>
          </p:nvSpPr>
          <p:spPr>
            <a:xfrm>
              <a:off x="4940059" y="2891503"/>
              <a:ext cx="7227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423" name="Google Shape;1423;p83"/>
            <p:cNvSpPr/>
            <p:nvPr/>
          </p:nvSpPr>
          <p:spPr>
            <a:xfrm>
              <a:off x="852665" y="2429750"/>
              <a:ext cx="1510500" cy="336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1424" name="Google Shape;1424;p83"/>
          <p:cNvSpPr/>
          <p:nvPr/>
        </p:nvSpPr>
        <p:spPr>
          <a:xfrm>
            <a:off x="3589525" y="2872225"/>
            <a:ext cx="506400" cy="3366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25" name="Google Shape;1425;p83"/>
          <p:cNvSpPr/>
          <p:nvPr/>
        </p:nvSpPr>
        <p:spPr>
          <a:xfrm>
            <a:off x="3200480" y="3406250"/>
            <a:ext cx="653400" cy="3366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grpSp>
        <p:nvGrpSpPr>
          <p:cNvPr id="1426" name="Google Shape;1426;p83"/>
          <p:cNvGrpSpPr/>
          <p:nvPr/>
        </p:nvGrpSpPr>
        <p:grpSpPr>
          <a:xfrm>
            <a:off x="1342781" y="3742992"/>
            <a:ext cx="940800" cy="367601"/>
            <a:chOff x="1120475" y="4863425"/>
            <a:chExt cx="940800" cy="367601"/>
          </a:xfrm>
        </p:grpSpPr>
        <p:sp>
          <p:nvSpPr>
            <p:cNvPr id="1427" name="Google Shape;1427;p83"/>
            <p:cNvSpPr txBox="1"/>
            <p:nvPr/>
          </p:nvSpPr>
          <p:spPr>
            <a:xfrm>
              <a:off x="1120475" y="4892326"/>
              <a:ext cx="9408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solidFill>
                    <a:srgbClr val="0B5FA5"/>
                  </a:solidFill>
                  <a:latin typeface="Lexend"/>
                  <a:ea typeface="Lexend"/>
                  <a:cs typeface="Lexend"/>
                  <a:sym typeface="Lexend"/>
                </a:rPr>
                <a:t>0.577</a:t>
              </a:r>
              <a:endParaRPr sz="2200">
                <a:solidFill>
                  <a:srgbClr val="0B5FA5"/>
                </a:solidFill>
                <a:latin typeface="Times New Roman"/>
                <a:ea typeface="Times New Roman"/>
                <a:cs typeface="Times New Roman"/>
                <a:sym typeface="Times New Roman"/>
              </a:endParaRPr>
            </a:p>
          </p:txBody>
        </p:sp>
        <p:cxnSp>
          <p:nvCxnSpPr>
            <p:cNvPr id="1428" name="Google Shape;1428;p83"/>
            <p:cNvCxnSpPr/>
            <p:nvPr/>
          </p:nvCxnSpPr>
          <p:spPr>
            <a:xfrm>
              <a:off x="1269725" y="4863425"/>
              <a:ext cx="642300" cy="0"/>
            </a:xfrm>
            <a:prstGeom prst="straightConnector1">
              <a:avLst/>
            </a:prstGeom>
            <a:noFill/>
            <a:ln cap="flat" cmpd="sng" w="28575">
              <a:solidFill>
                <a:srgbClr val="000000"/>
              </a:solidFill>
              <a:prstDash val="solid"/>
              <a:round/>
              <a:headEnd len="med" w="med" type="none"/>
              <a:tailEnd len="med" w="med" type="none"/>
            </a:ln>
          </p:spPr>
        </p:cxnSp>
      </p:grpSp>
      <p:grpSp>
        <p:nvGrpSpPr>
          <p:cNvPr id="1429" name="Google Shape;1429;p83"/>
          <p:cNvGrpSpPr/>
          <p:nvPr/>
        </p:nvGrpSpPr>
        <p:grpSpPr>
          <a:xfrm>
            <a:off x="3056134" y="3742992"/>
            <a:ext cx="940800" cy="367601"/>
            <a:chOff x="1120475" y="4863425"/>
            <a:chExt cx="940800" cy="367601"/>
          </a:xfrm>
        </p:grpSpPr>
        <p:sp>
          <p:nvSpPr>
            <p:cNvPr id="1430" name="Google Shape;1430;p83"/>
            <p:cNvSpPr txBox="1"/>
            <p:nvPr/>
          </p:nvSpPr>
          <p:spPr>
            <a:xfrm>
              <a:off x="1120475" y="4892326"/>
              <a:ext cx="9408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solidFill>
                    <a:srgbClr val="0B5FA5"/>
                  </a:solidFill>
                  <a:latin typeface="Lexend"/>
                  <a:ea typeface="Lexend"/>
                  <a:cs typeface="Lexend"/>
                  <a:sym typeface="Lexend"/>
                </a:rPr>
                <a:t>0.577</a:t>
              </a:r>
              <a:endParaRPr sz="2200">
                <a:solidFill>
                  <a:srgbClr val="0B5FA5"/>
                </a:solidFill>
                <a:latin typeface="Times New Roman"/>
                <a:ea typeface="Times New Roman"/>
                <a:cs typeface="Times New Roman"/>
                <a:sym typeface="Times New Roman"/>
              </a:endParaRPr>
            </a:p>
          </p:txBody>
        </p:sp>
        <p:cxnSp>
          <p:nvCxnSpPr>
            <p:cNvPr id="1431" name="Google Shape;1431;p83"/>
            <p:cNvCxnSpPr/>
            <p:nvPr/>
          </p:nvCxnSpPr>
          <p:spPr>
            <a:xfrm>
              <a:off x="1269725" y="4863425"/>
              <a:ext cx="642300" cy="0"/>
            </a:xfrm>
            <a:prstGeom prst="straightConnector1">
              <a:avLst/>
            </a:prstGeom>
            <a:noFill/>
            <a:ln cap="flat" cmpd="sng" w="28575">
              <a:solidFill>
                <a:srgbClr val="000000"/>
              </a:solidFill>
              <a:prstDash val="solid"/>
              <a:round/>
              <a:headEnd len="med" w="med" type="none"/>
              <a:tailEnd len="med" w="med" type="none"/>
            </a:ln>
          </p:spPr>
        </p:cxnSp>
      </p:grpSp>
      <p:grpSp>
        <p:nvGrpSpPr>
          <p:cNvPr id="1432" name="Google Shape;1432;p83"/>
          <p:cNvGrpSpPr/>
          <p:nvPr/>
        </p:nvGrpSpPr>
        <p:grpSpPr>
          <a:xfrm>
            <a:off x="1342781" y="4188275"/>
            <a:ext cx="1608444" cy="713100"/>
            <a:chOff x="1342781" y="4188275"/>
            <a:chExt cx="1608444" cy="713100"/>
          </a:xfrm>
        </p:grpSpPr>
        <p:sp>
          <p:nvSpPr>
            <p:cNvPr id="1433" name="Google Shape;1433;p83"/>
            <p:cNvSpPr txBox="1"/>
            <p:nvPr/>
          </p:nvSpPr>
          <p:spPr>
            <a:xfrm>
              <a:off x="1401025" y="4232561"/>
              <a:ext cx="8166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78</a:t>
              </a:r>
              <a:endParaRPr sz="1800">
                <a:latin typeface="Lexend"/>
                <a:ea typeface="Lexend"/>
                <a:cs typeface="Lexend"/>
                <a:sym typeface="Lexend"/>
              </a:endParaRPr>
            </a:p>
          </p:txBody>
        </p:sp>
        <p:sp>
          <p:nvSpPr>
            <p:cNvPr id="1434" name="Google Shape;1434;p83"/>
            <p:cNvSpPr txBox="1"/>
            <p:nvPr/>
          </p:nvSpPr>
          <p:spPr>
            <a:xfrm>
              <a:off x="2377925" y="4188275"/>
              <a:ext cx="5733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 adj</a:t>
              </a:r>
              <a:r>
                <a:rPr lang="en-GB" sz="1300">
                  <a:solidFill>
                    <a:schemeClr val="accent5"/>
                  </a:solidFill>
                  <a:latin typeface="Lexend"/>
                  <a:ea typeface="Lexend"/>
                  <a:cs typeface="Lexend"/>
                  <a:sym typeface="Lexend"/>
                </a:rPr>
                <a:t/>
              </a:r>
              <a:endParaRPr sz="1800">
                <a:latin typeface="Lexend"/>
                <a:ea typeface="Lexend"/>
                <a:cs typeface="Lexend"/>
                <a:sym typeface="Lexend"/>
              </a:endParaRPr>
            </a:p>
          </p:txBody>
        </p:sp>
        <p:grpSp>
          <p:nvGrpSpPr>
            <p:cNvPr id="1435" name="Google Shape;1435;p83"/>
            <p:cNvGrpSpPr/>
            <p:nvPr/>
          </p:nvGrpSpPr>
          <p:grpSpPr>
            <a:xfrm>
              <a:off x="1342781" y="4533773"/>
              <a:ext cx="940800" cy="367601"/>
              <a:chOff x="1120475" y="4863425"/>
              <a:chExt cx="940800" cy="367601"/>
            </a:xfrm>
          </p:grpSpPr>
          <p:sp>
            <p:nvSpPr>
              <p:cNvPr id="1436" name="Google Shape;1436;p83"/>
              <p:cNvSpPr txBox="1"/>
              <p:nvPr/>
            </p:nvSpPr>
            <p:spPr>
              <a:xfrm>
                <a:off x="1120475" y="4892326"/>
                <a:ext cx="9408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solidFill>
                      <a:srgbClr val="0B5FA5"/>
                    </a:solidFill>
                    <a:latin typeface="Lexend"/>
                    <a:ea typeface="Lexend"/>
                    <a:cs typeface="Lexend"/>
                    <a:sym typeface="Lexend"/>
                  </a:rPr>
                  <a:t>0.577</a:t>
                </a:r>
                <a:endParaRPr sz="2200">
                  <a:solidFill>
                    <a:srgbClr val="0B5FA5"/>
                  </a:solidFill>
                  <a:latin typeface="Times New Roman"/>
                  <a:ea typeface="Times New Roman"/>
                  <a:cs typeface="Times New Roman"/>
                  <a:sym typeface="Times New Roman"/>
                </a:endParaRPr>
              </a:p>
            </p:txBody>
          </p:sp>
          <p:cxnSp>
            <p:nvCxnSpPr>
              <p:cNvPr id="1437" name="Google Shape;1437;p83"/>
              <p:cNvCxnSpPr/>
              <p:nvPr/>
            </p:nvCxnSpPr>
            <p:spPr>
              <a:xfrm>
                <a:off x="1269725" y="4863425"/>
                <a:ext cx="642300" cy="0"/>
              </a:xfrm>
              <a:prstGeom prst="straightConnector1">
                <a:avLst/>
              </a:prstGeom>
              <a:noFill/>
              <a:ln cap="flat" cmpd="sng" w="28575">
                <a:solidFill>
                  <a:srgbClr val="000000"/>
                </a:solidFill>
                <a:prstDash val="solid"/>
                <a:round/>
                <a:headEnd len="med" w="med" type="none"/>
                <a:tailEnd len="med" w="med" type="none"/>
              </a:ln>
            </p:spPr>
          </p:cxnSp>
        </p:grpSp>
      </p:grpSp>
      <p:cxnSp>
        <p:nvCxnSpPr>
          <p:cNvPr id="1438" name="Google Shape;1438;p83"/>
          <p:cNvCxnSpPr/>
          <p:nvPr/>
        </p:nvCxnSpPr>
        <p:spPr>
          <a:xfrm>
            <a:off x="5905795" y="4247363"/>
            <a:ext cx="2088600" cy="0"/>
          </a:xfrm>
          <a:prstGeom prst="straightConnector1">
            <a:avLst/>
          </a:prstGeom>
          <a:noFill/>
          <a:ln cap="flat" cmpd="sng" w="28575">
            <a:solidFill>
              <a:srgbClr val="4F7BE8"/>
            </a:solidFill>
            <a:prstDash val="solid"/>
            <a:round/>
            <a:headEnd len="med" w="med" type="triangle"/>
            <a:tailEnd len="med" w="med" type="triangle"/>
          </a:ln>
        </p:spPr>
      </p:cxnSp>
      <p:grpSp>
        <p:nvGrpSpPr>
          <p:cNvPr id="1439" name="Google Shape;1439;p83"/>
          <p:cNvGrpSpPr/>
          <p:nvPr/>
        </p:nvGrpSpPr>
        <p:grpSpPr>
          <a:xfrm>
            <a:off x="3203379" y="3407575"/>
            <a:ext cx="657300" cy="711125"/>
            <a:chOff x="2947250" y="3407575"/>
            <a:chExt cx="657300" cy="711125"/>
          </a:xfrm>
        </p:grpSpPr>
        <p:cxnSp>
          <p:nvCxnSpPr>
            <p:cNvPr id="1440" name="Google Shape;1440;p83"/>
            <p:cNvCxnSpPr/>
            <p:nvPr/>
          </p:nvCxnSpPr>
          <p:spPr>
            <a:xfrm>
              <a:off x="2947250" y="3407575"/>
              <a:ext cx="657300" cy="338700"/>
            </a:xfrm>
            <a:prstGeom prst="straightConnector1">
              <a:avLst/>
            </a:prstGeom>
            <a:noFill/>
            <a:ln cap="flat" cmpd="sng" w="28575">
              <a:solidFill>
                <a:srgbClr val="000000"/>
              </a:solidFill>
              <a:prstDash val="solid"/>
              <a:round/>
              <a:headEnd len="med" w="med" type="none"/>
              <a:tailEnd len="med" w="med" type="none"/>
            </a:ln>
          </p:spPr>
        </p:cxnSp>
        <p:cxnSp>
          <p:nvCxnSpPr>
            <p:cNvPr id="1441" name="Google Shape;1441;p83"/>
            <p:cNvCxnSpPr/>
            <p:nvPr/>
          </p:nvCxnSpPr>
          <p:spPr>
            <a:xfrm>
              <a:off x="2947250" y="3780000"/>
              <a:ext cx="657300" cy="338700"/>
            </a:xfrm>
            <a:prstGeom prst="straightConnector1">
              <a:avLst/>
            </a:prstGeom>
            <a:noFill/>
            <a:ln cap="flat" cmpd="sng" w="28575">
              <a:solidFill>
                <a:srgbClr val="000000"/>
              </a:solidFill>
              <a:prstDash val="solid"/>
              <a:round/>
              <a:headEnd len="med" w="med" type="none"/>
              <a:tailEnd len="med" w="med" type="none"/>
            </a:ln>
          </p:spPr>
        </p:cxnSp>
      </p:grpSp>
      <p:grpSp>
        <p:nvGrpSpPr>
          <p:cNvPr id="1442" name="Google Shape;1442;p83"/>
          <p:cNvGrpSpPr/>
          <p:nvPr/>
        </p:nvGrpSpPr>
        <p:grpSpPr>
          <a:xfrm>
            <a:off x="3528969" y="2410851"/>
            <a:ext cx="4203840" cy="1698824"/>
            <a:chOff x="3528969" y="3172851"/>
            <a:chExt cx="4203840" cy="1698824"/>
          </a:xfrm>
        </p:grpSpPr>
        <p:sp>
          <p:nvSpPr>
            <p:cNvPr id="1443" name="Google Shape;1443;p83"/>
            <p:cNvSpPr/>
            <p:nvPr/>
          </p:nvSpPr>
          <p:spPr>
            <a:xfrm>
              <a:off x="7317909" y="4535075"/>
              <a:ext cx="414900" cy="3366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444" name="Google Shape;1444;p83"/>
            <p:cNvSpPr/>
            <p:nvPr/>
          </p:nvSpPr>
          <p:spPr>
            <a:xfrm>
              <a:off x="3528969" y="3172851"/>
              <a:ext cx="414900" cy="3366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1445" name="Google Shape;1445;p83"/>
          <p:cNvSpPr txBox="1"/>
          <p:nvPr/>
        </p:nvSpPr>
        <p:spPr>
          <a:xfrm>
            <a:off x="6373654" y="4315974"/>
            <a:ext cx="1152900" cy="312900"/>
          </a:xfrm>
          <a:prstGeom prst="rect">
            <a:avLst/>
          </a:prstGeom>
          <a:solidFill>
            <a:srgbClr val="FFFFFF"/>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135.18 cm</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4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0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0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grpSp>
        <p:nvGrpSpPr>
          <p:cNvPr id="1450" name="Google Shape;1450;p84"/>
          <p:cNvGrpSpPr/>
          <p:nvPr/>
        </p:nvGrpSpPr>
        <p:grpSpPr>
          <a:xfrm>
            <a:off x="3083908" y="3307823"/>
            <a:ext cx="880800" cy="672401"/>
            <a:chOff x="2982650" y="3307775"/>
            <a:chExt cx="880800" cy="672401"/>
          </a:xfrm>
        </p:grpSpPr>
        <p:grpSp>
          <p:nvGrpSpPr>
            <p:cNvPr id="1451" name="Google Shape;1451;p84"/>
            <p:cNvGrpSpPr/>
            <p:nvPr/>
          </p:nvGrpSpPr>
          <p:grpSpPr>
            <a:xfrm>
              <a:off x="3591805" y="3737083"/>
              <a:ext cx="243093" cy="243093"/>
              <a:chOff x="1020916" y="1442088"/>
              <a:chExt cx="457200" cy="457200"/>
            </a:xfrm>
          </p:grpSpPr>
          <p:pic>
            <p:nvPicPr>
              <p:cNvPr id="1452" name="Google Shape;1452;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3" name="Google Shape;1453;p8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54" name="Google Shape;1454;p84"/>
            <p:cNvGrpSpPr/>
            <p:nvPr/>
          </p:nvGrpSpPr>
          <p:grpSpPr>
            <a:xfrm>
              <a:off x="2982650" y="3307775"/>
              <a:ext cx="880800" cy="429300"/>
              <a:chOff x="1572800" y="3307775"/>
              <a:chExt cx="880800" cy="429300"/>
            </a:xfrm>
          </p:grpSpPr>
          <p:cxnSp>
            <p:nvCxnSpPr>
              <p:cNvPr id="1455" name="Google Shape;1455;p84"/>
              <p:cNvCxnSpPr/>
              <p:nvPr/>
            </p:nvCxnSpPr>
            <p:spPr>
              <a:xfrm>
                <a:off x="1572800" y="3307775"/>
                <a:ext cx="880800" cy="0"/>
              </a:xfrm>
              <a:prstGeom prst="straightConnector1">
                <a:avLst/>
              </a:prstGeom>
              <a:noFill/>
              <a:ln cap="flat" cmpd="sng" w="28575">
                <a:solidFill>
                  <a:schemeClr val="dk1"/>
                </a:solidFill>
                <a:prstDash val="solid"/>
                <a:round/>
                <a:headEnd len="med" w="med" type="none"/>
                <a:tailEnd len="med" w="med" type="none"/>
              </a:ln>
            </p:spPr>
          </p:cxnSp>
          <p:sp>
            <p:nvSpPr>
              <p:cNvPr id="1456" name="Google Shape;1456;p84"/>
              <p:cNvSpPr/>
              <p:nvPr/>
            </p:nvSpPr>
            <p:spPr>
              <a:xfrm>
                <a:off x="1604900" y="3400475"/>
                <a:ext cx="816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grpSp>
        <p:nvGrpSpPr>
          <p:cNvPr id="1457" name="Google Shape;1457;p84"/>
          <p:cNvGrpSpPr/>
          <p:nvPr/>
        </p:nvGrpSpPr>
        <p:grpSpPr>
          <a:xfrm>
            <a:off x="1492630" y="3308046"/>
            <a:ext cx="816600" cy="672403"/>
            <a:chOff x="1583900" y="3307773"/>
            <a:chExt cx="816600" cy="672403"/>
          </a:xfrm>
        </p:grpSpPr>
        <p:grpSp>
          <p:nvGrpSpPr>
            <p:cNvPr id="1458" name="Google Shape;1458;p84"/>
            <p:cNvGrpSpPr/>
            <p:nvPr/>
          </p:nvGrpSpPr>
          <p:grpSpPr>
            <a:xfrm>
              <a:off x="1583905" y="3737083"/>
              <a:ext cx="243093" cy="243093"/>
              <a:chOff x="1020916" y="1442088"/>
              <a:chExt cx="457200" cy="457200"/>
            </a:xfrm>
          </p:grpSpPr>
          <p:pic>
            <p:nvPicPr>
              <p:cNvPr id="1459" name="Google Shape;1459;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0" name="Google Shape;1460;p8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61" name="Google Shape;1461;p84"/>
            <p:cNvGrpSpPr/>
            <p:nvPr/>
          </p:nvGrpSpPr>
          <p:grpSpPr>
            <a:xfrm>
              <a:off x="1583900" y="3307773"/>
              <a:ext cx="816600" cy="429302"/>
              <a:chOff x="1583900" y="3307773"/>
              <a:chExt cx="816600" cy="429302"/>
            </a:xfrm>
          </p:grpSpPr>
          <p:cxnSp>
            <p:nvCxnSpPr>
              <p:cNvPr id="1462" name="Google Shape;1462;p84"/>
              <p:cNvCxnSpPr/>
              <p:nvPr/>
            </p:nvCxnSpPr>
            <p:spPr>
              <a:xfrm>
                <a:off x="1671054" y="3307773"/>
                <a:ext cx="642300" cy="0"/>
              </a:xfrm>
              <a:prstGeom prst="straightConnector1">
                <a:avLst/>
              </a:prstGeom>
              <a:noFill/>
              <a:ln cap="flat" cmpd="sng" w="28575">
                <a:solidFill>
                  <a:schemeClr val="dk1"/>
                </a:solidFill>
                <a:prstDash val="solid"/>
                <a:round/>
                <a:headEnd len="med" w="med" type="none"/>
                <a:tailEnd len="med" w="med" type="none"/>
              </a:ln>
            </p:spPr>
          </p:cxnSp>
          <p:sp>
            <p:nvSpPr>
              <p:cNvPr id="1463" name="Google Shape;1463;p84"/>
              <p:cNvSpPr/>
              <p:nvPr/>
            </p:nvSpPr>
            <p:spPr>
              <a:xfrm>
                <a:off x="1583900" y="3400475"/>
                <a:ext cx="816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sp>
        <p:nvSpPr>
          <p:cNvPr id="1464" name="Google Shape;1464;p84"/>
          <p:cNvSpPr txBox="1"/>
          <p:nvPr/>
        </p:nvSpPr>
        <p:spPr>
          <a:xfrm>
            <a:off x="354250" y="1321800"/>
            <a:ext cx="46083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 adj × tan( )</a:t>
            </a:r>
            <a:r>
              <a:rPr lang="en-GB" sz="1100">
                <a:solidFill>
                  <a:schemeClr val="accent5"/>
                </a:solidFill>
                <a:latin typeface="Lexend"/>
                <a:ea typeface="Lexend"/>
                <a:cs typeface="Lexend"/>
                <a:sym typeface="Lexend"/>
              </a:rPr>
              <a:t/>
            </a:r>
            <a:r>
              <a:rPr lang="en-GB" sz="1100">
                <a:solidFill>
                  <a:schemeClr val="accent5"/>
                </a:solidFill>
                <a:latin typeface="Lexend"/>
                <a:ea typeface="Times New Roman"/>
                <a:cs typeface="Times New Roman"/>
                <a:sym typeface="Times New Roman"/>
              </a:rPr>
              <a:t/>
            </a:r>
            <a:r>
              <a:rPr lang="en-GB" sz="1100">
                <a:solidFill>
                  <a:schemeClr val="accent5"/>
                </a:solidFill>
                <a:latin typeface="Lexend"/>
                <a:ea typeface="Lexend"/>
                <a:cs typeface="Lexend"/>
                <a:sym typeface="Lexend"/>
              </a:rPr>
              <a:t/>
            </a:r>
            <a:r>
              <a:rPr lang="en-GB" sz="1100">
                <a:solidFill>
                  <a:schemeClr val="accent5"/>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465" name="Google Shape;1465;p84"/>
          <p:cNvGrpSpPr/>
          <p:nvPr/>
        </p:nvGrpSpPr>
        <p:grpSpPr>
          <a:xfrm>
            <a:off x="1798166" y="1352875"/>
            <a:ext cx="365100" cy="579701"/>
            <a:chOff x="2614778" y="1582646"/>
            <a:chExt cx="365100" cy="579701"/>
          </a:xfrm>
        </p:grpSpPr>
        <p:grpSp>
          <p:nvGrpSpPr>
            <p:cNvPr id="1466" name="Google Shape;1466;p84"/>
            <p:cNvGrpSpPr/>
            <p:nvPr/>
          </p:nvGrpSpPr>
          <p:grpSpPr>
            <a:xfrm>
              <a:off x="2675705" y="1919254"/>
              <a:ext cx="243093" cy="243093"/>
              <a:chOff x="1020916" y="1442088"/>
              <a:chExt cx="457200" cy="457200"/>
            </a:xfrm>
          </p:grpSpPr>
          <p:pic>
            <p:nvPicPr>
              <p:cNvPr id="1467" name="Google Shape;1467;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8" name="Google Shape;1468;p8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469" name="Google Shape;1469;p84"/>
            <p:cNvSpPr/>
            <p:nvPr/>
          </p:nvSpPr>
          <p:spPr>
            <a:xfrm>
              <a:off x="2614778" y="1582646"/>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sp>
        <p:nvSpPr>
          <p:cNvPr id="1470" name="Google Shape;1470;p84"/>
          <p:cNvSpPr txBox="1"/>
          <p:nvPr/>
        </p:nvSpPr>
        <p:spPr>
          <a:xfrm>
            <a:off x="1731638" y="1367279"/>
            <a:ext cx="4980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105</a:t>
            </a:r>
            <a:endParaRPr sz="2000">
              <a:latin typeface="Kalam"/>
              <a:ea typeface="Kalam"/>
              <a:cs typeface="Kalam"/>
              <a:sym typeface="Kalam"/>
            </a:endParaRPr>
          </a:p>
        </p:txBody>
      </p:sp>
      <p:sp>
        <p:nvSpPr>
          <p:cNvPr id="1471" name="Google Shape;1471;p84"/>
          <p:cNvSpPr/>
          <p:nvPr/>
        </p:nvSpPr>
        <p:spPr>
          <a:xfrm flipH="1">
            <a:off x="5948602" y="3559450"/>
            <a:ext cx="1072800" cy="1072500"/>
          </a:xfrm>
          <a:prstGeom prst="arc">
            <a:avLst>
              <a:gd fmla="val 10771373" name="adj1"/>
              <a:gd fmla="val 15020823"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2" name="Google Shape;1472;p84"/>
          <p:cNvSpPr txBox="1"/>
          <p:nvPr/>
        </p:nvSpPr>
        <p:spPr>
          <a:xfrm>
            <a:off x="324000" y="610600"/>
            <a:ext cx="4159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Adigoo isticmaalaya xiriirkan, soo hel qiimaha (values) waa inuu galo meelahan bannaan.</a:t>
            </a:r>
            <a:endParaRPr sz="1800">
              <a:latin typeface="Lexend"/>
              <a:ea typeface="Lexend"/>
              <a:cs typeface="Lexend"/>
              <a:sym typeface="Lexend"/>
            </a:endParaRPr>
          </a:p>
        </p:txBody>
      </p:sp>
      <p:sp>
        <p:nvSpPr>
          <p:cNvPr id="1473" name="Google Shape;1473;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iyo dhinaca ku xiga (adjacent)</a:t>
            </a:r>
            <a:endParaRPr/>
          </a:p>
        </p:txBody>
      </p:sp>
      <p:sp>
        <p:nvSpPr>
          <p:cNvPr id="1474" name="Google Shape;1474;p84"/>
          <p:cNvSpPr/>
          <p:nvPr/>
        </p:nvSpPr>
        <p:spPr>
          <a:xfrm>
            <a:off x="7164399" y="38963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75" name="Google Shape;1475;p84"/>
          <p:cNvGrpSpPr/>
          <p:nvPr/>
        </p:nvGrpSpPr>
        <p:grpSpPr>
          <a:xfrm>
            <a:off x="6494535" y="1568349"/>
            <a:ext cx="974527" cy="2632551"/>
            <a:chOff x="-2022025" y="1455875"/>
            <a:chExt cx="1083892" cy="1741451"/>
          </a:xfrm>
        </p:grpSpPr>
        <p:sp>
          <p:nvSpPr>
            <p:cNvPr id="1476" name="Google Shape;1476;p8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77" name="Google Shape;1477;p84"/>
            <p:cNvCxnSpPr/>
            <p:nvPr/>
          </p:nvCxnSpPr>
          <p:spPr>
            <a:xfrm rot="10800000">
              <a:off x="-2022025" y="3197326"/>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478" name="Google Shape;1478;p84"/>
            <p:cNvCxnSpPr/>
            <p:nvPr/>
          </p:nvCxnSpPr>
          <p:spPr>
            <a:xfrm rot="10800000">
              <a:off x="-93813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479" name="Google Shape;1479;p84"/>
          <p:cNvSpPr txBox="1"/>
          <p:nvPr/>
        </p:nvSpPr>
        <p:spPr>
          <a:xfrm flipH="1">
            <a:off x="6516901" y="3819061"/>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75°</a:t>
            </a:r>
            <a:endParaRPr sz="1800">
              <a:latin typeface="Lexend"/>
              <a:ea typeface="Lexend"/>
              <a:cs typeface="Lexend"/>
              <a:sym typeface="Lexend"/>
            </a:endParaRPr>
          </a:p>
        </p:txBody>
      </p:sp>
      <p:sp>
        <p:nvSpPr>
          <p:cNvPr id="1480" name="Google Shape;1480;p84"/>
          <p:cNvSpPr txBox="1"/>
          <p:nvPr/>
        </p:nvSpPr>
        <p:spPr>
          <a:xfrm>
            <a:off x="7481325" y="2690075"/>
            <a:ext cx="6189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105 cm</a:t>
            </a:r>
            <a:endParaRPr sz="1800">
              <a:latin typeface="Lexend"/>
              <a:ea typeface="Lexend"/>
              <a:cs typeface="Lexend"/>
              <a:sym typeface="Lexend"/>
            </a:endParaRPr>
          </a:p>
        </p:txBody>
      </p:sp>
      <p:grpSp>
        <p:nvGrpSpPr>
          <p:cNvPr id="1481" name="Google Shape;1481;p84"/>
          <p:cNvGrpSpPr/>
          <p:nvPr/>
        </p:nvGrpSpPr>
        <p:grpSpPr>
          <a:xfrm>
            <a:off x="3431278" y="1352875"/>
            <a:ext cx="413700" cy="579705"/>
            <a:chOff x="3915303" y="1582646"/>
            <a:chExt cx="413700" cy="579705"/>
          </a:xfrm>
        </p:grpSpPr>
        <p:grpSp>
          <p:nvGrpSpPr>
            <p:cNvPr id="1482" name="Google Shape;1482;p84"/>
            <p:cNvGrpSpPr/>
            <p:nvPr/>
          </p:nvGrpSpPr>
          <p:grpSpPr>
            <a:xfrm>
              <a:off x="4000605" y="1919258"/>
              <a:ext cx="243093" cy="243093"/>
              <a:chOff x="1020916" y="1442088"/>
              <a:chExt cx="457200" cy="457200"/>
            </a:xfrm>
          </p:grpSpPr>
          <p:pic>
            <p:nvPicPr>
              <p:cNvPr id="1483" name="Google Shape;1483;p8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4" name="Google Shape;1484;p8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485" name="Google Shape;1485;p84"/>
            <p:cNvSpPr/>
            <p:nvPr/>
          </p:nvSpPr>
          <p:spPr>
            <a:xfrm>
              <a:off x="3915303" y="1582646"/>
              <a:ext cx="4137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sp>
        <p:nvSpPr>
          <p:cNvPr id="1486" name="Google Shape;1486;p84"/>
          <p:cNvSpPr txBox="1"/>
          <p:nvPr/>
        </p:nvSpPr>
        <p:spPr>
          <a:xfrm>
            <a:off x="3389125" y="1367279"/>
            <a:ext cx="4980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75</a:t>
            </a:r>
            <a:endParaRPr sz="2000">
              <a:latin typeface="Kalam"/>
              <a:ea typeface="Kalam"/>
              <a:cs typeface="Kalam"/>
              <a:sym typeface="Kalam"/>
            </a:endParaRPr>
          </a:p>
        </p:txBody>
      </p:sp>
      <p:grpSp>
        <p:nvGrpSpPr>
          <p:cNvPr id="1487" name="Google Shape;1487;p84"/>
          <p:cNvGrpSpPr/>
          <p:nvPr/>
        </p:nvGrpSpPr>
        <p:grpSpPr>
          <a:xfrm>
            <a:off x="324000" y="2141763"/>
            <a:ext cx="4565100" cy="1121462"/>
            <a:chOff x="324000" y="2141763"/>
            <a:chExt cx="4565100" cy="1121462"/>
          </a:xfrm>
        </p:grpSpPr>
        <p:sp>
          <p:nvSpPr>
            <p:cNvPr id="1488" name="Google Shape;1488;p84"/>
            <p:cNvSpPr txBox="1"/>
            <p:nvPr/>
          </p:nvSpPr>
          <p:spPr>
            <a:xfrm>
              <a:off x="989224" y="2924525"/>
              <a:ext cx="30540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solidFill>
                    <a:schemeClr val="dk1"/>
                  </a:solidFill>
                  <a:latin typeface="Lexend"/>
                  <a:ea typeface="Lexend"/>
                  <a:cs typeface="Lexend"/>
                  <a:sym typeface="Lexend"/>
                </a:rPr>
                <a:t>105 = adj × tan(75)</a:t>
              </a:r>
              <a:r>
                <a:rPr lang="en-GB" sz="1300">
                  <a:solidFill>
                    <a:schemeClr val="accent5"/>
                  </a:solidFill>
                  <a:latin typeface="Lexend"/>
                  <a:ea typeface="Lexend"/>
                  <a:cs typeface="Lexend"/>
                  <a:sym typeface="Lexend"/>
                </a:rPr>
                <a:t/>
              </a:r>
              <a:r>
                <a:rPr lang="en-GB" sz="1300">
                  <a:solidFill>
                    <a:schemeClr val="accent5"/>
                  </a:solidFill>
                  <a:latin typeface="Times New Roman"/>
                  <a:ea typeface="Times New Roman"/>
                  <a:cs typeface="Times New Roman"/>
                  <a:sym typeface="Times New Roman"/>
                </a:rPr>
                <a:t/>
              </a:r>
              <a:r>
                <a:rPr lang="en-GB" sz="1300">
                  <a:solidFill>
                    <a:schemeClr val="accent5"/>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a:solidFill>
                    <a:schemeClr val="accent5"/>
                  </a:solidFill>
                  <a:latin typeface="Lexend"/>
                  <a:ea typeface="Lexend"/>
                  <a:cs typeface="Lexend"/>
                  <a:sym typeface="Lexend"/>
                </a:rPr>
                <a:t/>
              </a:r>
              <a:r>
                <a:rPr lang="en-GB" sz="1300">
                  <a:solidFill>
                    <a:schemeClr val="accent5"/>
                  </a:solidFill>
                  <a:latin typeface="Times New Roman"/>
                  <a:ea typeface="Times New Roman"/>
                  <a:cs typeface="Times New Roman"/>
                  <a:sym typeface="Times New Roman"/>
                </a:rPr>
                <a:t/>
              </a:r>
              <a:endParaRPr sz="1800">
                <a:latin typeface="Lexend"/>
                <a:ea typeface="Lexend"/>
                <a:cs typeface="Lexend"/>
                <a:sym typeface="Lexend"/>
              </a:endParaRPr>
            </a:p>
          </p:txBody>
        </p:sp>
        <p:sp>
          <p:nvSpPr>
            <p:cNvPr id="1489" name="Google Shape;1489;p84"/>
            <p:cNvSpPr txBox="1"/>
            <p:nvPr/>
          </p:nvSpPr>
          <p:spPr>
            <a:xfrm>
              <a:off x="324000" y="2141763"/>
              <a:ext cx="4565100" cy="615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Adiga oo og in tan(75) uu leeyahay qiime (value) 3.732, waa maxay qiimaha (value) gelaya meelahan bannaan?</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r>
                <a:rPr lang="en-GB" sz="1300">
                  <a:solidFill>
                    <a:schemeClr val="dk1"/>
                  </a:solidFill>
                  <a:latin typeface="Times New Roman"/>
                  <a:ea typeface="Times New Roman"/>
                  <a:cs typeface="Times New Roman"/>
                  <a:sym typeface="Times New Roman"/>
                </a:rPr>
                <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latin typeface="Lexend"/>
                <a:ea typeface="Lexend"/>
                <a:cs typeface="Lexend"/>
                <a:sym typeface="Lexend"/>
              </a:endParaRPr>
            </a:p>
          </p:txBody>
        </p:sp>
      </p:grpSp>
      <p:grpSp>
        <p:nvGrpSpPr>
          <p:cNvPr id="1490" name="Google Shape;1490;p84"/>
          <p:cNvGrpSpPr/>
          <p:nvPr/>
        </p:nvGrpSpPr>
        <p:grpSpPr>
          <a:xfrm>
            <a:off x="1546425" y="3307773"/>
            <a:ext cx="2420219" cy="414922"/>
            <a:chOff x="1638050" y="4298373"/>
            <a:chExt cx="2420219" cy="414922"/>
          </a:xfrm>
        </p:grpSpPr>
        <p:cxnSp>
          <p:nvCxnSpPr>
            <p:cNvPr id="1491" name="Google Shape;1491;p84"/>
            <p:cNvCxnSpPr/>
            <p:nvPr/>
          </p:nvCxnSpPr>
          <p:spPr>
            <a:xfrm>
              <a:off x="1671054" y="4298373"/>
              <a:ext cx="642300" cy="0"/>
            </a:xfrm>
            <a:prstGeom prst="straightConnector1">
              <a:avLst/>
            </a:prstGeom>
            <a:noFill/>
            <a:ln cap="flat" cmpd="sng" w="28575">
              <a:solidFill>
                <a:schemeClr val="dk1"/>
              </a:solidFill>
              <a:prstDash val="solid"/>
              <a:round/>
              <a:headEnd len="med" w="med" type="none"/>
              <a:tailEnd len="med" w="med" type="none"/>
            </a:ln>
          </p:spPr>
        </p:cxnSp>
        <p:cxnSp>
          <p:nvCxnSpPr>
            <p:cNvPr id="1492" name="Google Shape;1492;p84"/>
            <p:cNvCxnSpPr/>
            <p:nvPr/>
          </p:nvCxnSpPr>
          <p:spPr>
            <a:xfrm>
              <a:off x="3177469" y="4298375"/>
              <a:ext cx="880800" cy="0"/>
            </a:xfrm>
            <a:prstGeom prst="straightConnector1">
              <a:avLst/>
            </a:prstGeom>
            <a:noFill/>
            <a:ln cap="flat" cmpd="sng" w="28575">
              <a:solidFill>
                <a:schemeClr val="dk1"/>
              </a:solidFill>
              <a:prstDash val="solid"/>
              <a:round/>
              <a:headEnd len="med" w="med" type="none"/>
              <a:tailEnd len="med" w="med" type="none"/>
            </a:ln>
          </p:spPr>
        </p:cxnSp>
        <p:sp>
          <p:nvSpPr>
            <p:cNvPr id="1493" name="Google Shape;1493;p84"/>
            <p:cNvSpPr txBox="1"/>
            <p:nvPr/>
          </p:nvSpPr>
          <p:spPr>
            <a:xfrm>
              <a:off x="1638050" y="4405495"/>
              <a:ext cx="7083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2000">
                  <a:latin typeface="Kalam"/>
                  <a:ea typeface="Kalam"/>
                  <a:cs typeface="Kalam"/>
                  <a:sym typeface="Kalam"/>
                </a:rPr>
                <a:t>3.732</a:t>
              </a:r>
              <a:endParaRPr sz="2000">
                <a:latin typeface="Kalam"/>
                <a:ea typeface="Kalam"/>
                <a:cs typeface="Kalam"/>
                <a:sym typeface="Kalam"/>
              </a:endParaRPr>
            </a:p>
          </p:txBody>
        </p:sp>
        <p:sp>
          <p:nvSpPr>
            <p:cNvPr id="1494" name="Google Shape;1494;p84"/>
            <p:cNvSpPr txBox="1"/>
            <p:nvPr/>
          </p:nvSpPr>
          <p:spPr>
            <a:xfrm>
              <a:off x="3263719" y="4405495"/>
              <a:ext cx="708300" cy="307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3.732</a:t>
              </a:r>
              <a:endParaRPr sz="2000">
                <a:latin typeface="Kalam"/>
                <a:ea typeface="Kalam"/>
                <a:cs typeface="Kalam"/>
                <a:sym typeface="Kalam"/>
              </a:endParaRPr>
            </a:p>
          </p:txBody>
        </p:sp>
      </p:grpSp>
      <p:grpSp>
        <p:nvGrpSpPr>
          <p:cNvPr id="1495" name="Google Shape;1495;p84"/>
          <p:cNvGrpSpPr/>
          <p:nvPr/>
        </p:nvGrpSpPr>
        <p:grpSpPr>
          <a:xfrm>
            <a:off x="5378558" y="861299"/>
            <a:ext cx="3251564" cy="437400"/>
            <a:chOff x="5493125" y="861300"/>
            <a:chExt cx="3021900" cy="437400"/>
          </a:xfrm>
        </p:grpSpPr>
        <p:sp>
          <p:nvSpPr>
            <p:cNvPr id="1496" name="Google Shape;1496;p84"/>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497" name="Google Shape;1497;p84"/>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dhinaca ka soo horjeeda (opposite side) = adj × tan(θ°)</a:t>
              </a:r>
              <a:r>
                <a:rPr lang="en-GB" sz="1300">
                  <a:solidFill>
                    <a:srgbClr val="0B5FA5"/>
                  </a:solidFill>
                  <a:latin typeface="Lexend"/>
                  <a:ea typeface="Lexend"/>
                  <a:cs typeface="Lexend"/>
                  <a:sym typeface="Lexend"/>
                </a:rPr>
                <a:t/>
              </a:r>
              <a:r>
                <a:rPr lang="en-GB" sz="1300">
                  <a:solidFill>
                    <a:srgbClr val="0B5FA5"/>
                  </a:solidFill>
                  <a:latin typeface="Times New Roman"/>
                  <a:ea typeface="Times New Roman"/>
                  <a:cs typeface="Times New Roman"/>
                  <a:sym typeface="Times New Roman"/>
                </a:rPr>
                <a:t/>
              </a:r>
              <a:r>
                <a:rPr i="1" lang="en-GB" sz="1300">
                  <a:solidFill>
                    <a:srgbClr val="0B5FA5"/>
                  </a:solidFill>
                  <a:latin typeface="Lexend"/>
                  <a:ea typeface="Lexend"/>
                  <a:cs typeface="Lexend"/>
                  <a:sym typeface="Lexend"/>
                </a:rPr>
                <a:t/>
              </a:r>
              <a:r>
                <a:rPr lang="en-GB" sz="1300">
                  <a:solidFill>
                    <a:srgbClr val="0B5FA5"/>
                  </a:solidFill>
                  <a:latin typeface="Lexend"/>
                  <a:ea typeface="Lexend"/>
                  <a:cs typeface="Lexend"/>
                  <a:sym typeface="Lexend"/>
                </a:rPr>
                <a:t/>
              </a:r>
              <a:r>
                <a:rPr lang="en-GB" sz="1300">
                  <a:solidFill>
                    <a:srgbClr val="0B5FA5"/>
                  </a:solidFill>
                  <a:latin typeface="Times New Roman"/>
                  <a:ea typeface="Times New Roman"/>
                  <a:cs typeface="Times New Roman"/>
                  <a:sym typeface="Times New Roman"/>
                </a:rPr>
                <a:t/>
              </a:r>
              <a:r>
                <a:rPr lang="en-GB" sz="13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498" name="Google Shape;1498;p84"/>
          <p:cNvSpPr txBox="1"/>
          <p:nvPr/>
        </p:nvSpPr>
        <p:spPr>
          <a:xfrm>
            <a:off x="6535382" y="4200900"/>
            <a:ext cx="8166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a:t>
            </a:r>
            <a:endParaRPr sz="1800">
              <a:latin typeface="Lexend"/>
              <a:ea typeface="Lexend"/>
              <a:cs typeface="Lexend"/>
              <a:sym typeface="Lexend"/>
            </a:endParaRPr>
          </a:p>
        </p:txBody>
      </p:sp>
      <p:sp>
        <p:nvSpPr>
          <p:cNvPr id="1499" name="Google Shape;1499;p84"/>
          <p:cNvSpPr txBox="1"/>
          <p:nvPr/>
        </p:nvSpPr>
        <p:spPr>
          <a:xfrm>
            <a:off x="324000" y="4266300"/>
            <a:ext cx="41595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Sidaa awgeed, waa imisa dhererka dhinaca ku xiga xagasha 75°?</a:t>
            </a:r>
            <a:endParaRPr sz="1800">
              <a:latin typeface="Lexend"/>
              <a:ea typeface="Lexend"/>
              <a:cs typeface="Lexend"/>
              <a:sym typeface="Lexend"/>
            </a:endParaRPr>
          </a:p>
        </p:txBody>
      </p:sp>
      <p:sp>
        <p:nvSpPr>
          <p:cNvPr id="1500" name="Google Shape;1500;p84"/>
          <p:cNvSpPr txBox="1"/>
          <p:nvPr/>
        </p:nvSpPr>
        <p:spPr>
          <a:xfrm>
            <a:off x="3996674" y="4530850"/>
            <a:ext cx="16941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28.135 cm</a:t>
            </a:r>
            <a:endParaRPr sz="2000">
              <a:latin typeface="Kalam"/>
              <a:ea typeface="Kalam"/>
              <a:cs typeface="Kalam"/>
              <a:sym typeface="Kalam"/>
            </a:endParaRPr>
          </a:p>
        </p:txBody>
      </p:sp>
      <p:grpSp>
        <p:nvGrpSpPr>
          <p:cNvPr id="1501" name="Google Shape;1501;p84"/>
          <p:cNvGrpSpPr/>
          <p:nvPr/>
        </p:nvGrpSpPr>
        <p:grpSpPr>
          <a:xfrm>
            <a:off x="3203379" y="3026575"/>
            <a:ext cx="657300" cy="711125"/>
            <a:chOff x="2947250" y="3407575"/>
            <a:chExt cx="657300" cy="711125"/>
          </a:xfrm>
        </p:grpSpPr>
        <p:cxnSp>
          <p:nvCxnSpPr>
            <p:cNvPr id="1502" name="Google Shape;1502;p84"/>
            <p:cNvCxnSpPr/>
            <p:nvPr/>
          </p:nvCxnSpPr>
          <p:spPr>
            <a:xfrm>
              <a:off x="2947250" y="3407575"/>
              <a:ext cx="657300" cy="338700"/>
            </a:xfrm>
            <a:prstGeom prst="straightConnector1">
              <a:avLst/>
            </a:prstGeom>
            <a:noFill/>
            <a:ln cap="flat" cmpd="sng" w="28575">
              <a:solidFill>
                <a:srgbClr val="000000"/>
              </a:solidFill>
              <a:prstDash val="solid"/>
              <a:round/>
              <a:headEnd len="med" w="med" type="none"/>
              <a:tailEnd len="med" w="med" type="none"/>
            </a:ln>
          </p:spPr>
        </p:cxnSp>
        <p:cxnSp>
          <p:nvCxnSpPr>
            <p:cNvPr id="1503" name="Google Shape;1503;p84"/>
            <p:cNvCxnSpPr/>
            <p:nvPr/>
          </p:nvCxnSpPr>
          <p:spPr>
            <a:xfrm>
              <a:off x="2947250" y="3780000"/>
              <a:ext cx="657300" cy="338700"/>
            </a:xfrm>
            <a:prstGeom prst="straightConnector1">
              <a:avLst/>
            </a:prstGeom>
            <a:noFill/>
            <a:ln cap="flat" cmpd="sng" w="28575">
              <a:solidFill>
                <a:srgbClr val="000000"/>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6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8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45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4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85"/>
          <p:cNvSpPr/>
          <p:nvPr/>
        </p:nvSpPr>
        <p:spPr>
          <a:xfrm>
            <a:off x="7187710" y="2704627"/>
            <a:ext cx="1247400" cy="1247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9" name="Google Shape;1509;p85"/>
          <p:cNvSpPr/>
          <p:nvPr/>
        </p:nvSpPr>
        <p:spPr>
          <a:xfrm>
            <a:off x="6497254" y="1994218"/>
            <a:ext cx="1349700" cy="13497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0" name="Google Shape;1510;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Dhinaca ka soo horjeeda (opposite) iyo dhinaca ku xiga (adjacent)</a:t>
            </a:r>
            <a:endParaRPr/>
          </a:p>
        </p:txBody>
      </p:sp>
      <p:sp>
        <p:nvSpPr>
          <p:cNvPr id="1511" name="Google Shape;1511;p85"/>
          <p:cNvSpPr txBox="1"/>
          <p:nvPr/>
        </p:nvSpPr>
        <p:spPr>
          <a:xfrm>
            <a:off x="2976301" y="610600"/>
            <a:ext cx="5843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 Raadi dhererka dhinaca ka soo horjeeda (opposite) xagasha calaamadeysan adiga oo isticmaalaya xiriirkan.</a:t>
            </a:r>
            <a:endParaRPr sz="1800">
              <a:latin typeface="Lexend"/>
              <a:ea typeface="Lexend"/>
              <a:cs typeface="Lexend"/>
              <a:sym typeface="Lexend"/>
            </a:endParaRPr>
          </a:p>
        </p:txBody>
      </p:sp>
      <p:sp>
        <p:nvSpPr>
          <p:cNvPr id="1512" name="Google Shape;1512;p85"/>
          <p:cNvSpPr/>
          <p:nvPr/>
        </p:nvSpPr>
        <p:spPr>
          <a:xfrm>
            <a:off x="6497254" y="3086056"/>
            <a:ext cx="258000" cy="258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13" name="Google Shape;1513;p85"/>
          <p:cNvCxnSpPr/>
          <p:nvPr/>
        </p:nvCxnSpPr>
        <p:spPr>
          <a:xfrm>
            <a:off x="6356838" y="1916898"/>
            <a:ext cx="0" cy="1462800"/>
          </a:xfrm>
          <a:prstGeom prst="straightConnector1">
            <a:avLst/>
          </a:prstGeom>
          <a:noFill/>
          <a:ln cap="flat" cmpd="sng" w="28575">
            <a:solidFill>
              <a:schemeClr val="accent4"/>
            </a:solidFill>
            <a:prstDash val="solid"/>
            <a:round/>
            <a:headEnd len="med" w="med" type="triangle"/>
            <a:tailEnd len="med" w="med" type="triangle"/>
          </a:ln>
        </p:spPr>
      </p:cxnSp>
      <p:sp>
        <p:nvSpPr>
          <p:cNvPr id="1514" name="Google Shape;1514;p85"/>
          <p:cNvSpPr txBox="1"/>
          <p:nvPr/>
        </p:nvSpPr>
        <p:spPr>
          <a:xfrm>
            <a:off x="7227824" y="3124487"/>
            <a:ext cx="424500" cy="171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40°</a:t>
            </a:r>
            <a:endParaRPr sz="1800">
              <a:latin typeface="Lexend"/>
              <a:ea typeface="Lexend"/>
              <a:cs typeface="Lexend"/>
              <a:sym typeface="Lexend"/>
            </a:endParaRPr>
          </a:p>
        </p:txBody>
      </p:sp>
      <p:sp>
        <p:nvSpPr>
          <p:cNvPr id="1515" name="Google Shape;1515;p85"/>
          <p:cNvSpPr/>
          <p:nvPr/>
        </p:nvSpPr>
        <p:spPr>
          <a:xfrm>
            <a:off x="4195454" y="2026663"/>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lang="en-GB" sz="1400">
                <a:solidFill>
                  <a:schemeClr val="accent5"/>
                </a:solidFill>
                <a:latin typeface="Lexend"/>
                <a:ea typeface="Lexend"/>
                <a:cs typeface="Lexend"/>
                <a:sym typeface="Lexend"/>
              </a:rPr>
              <a:t>adj × tan(θ°) cm</a:t>
            </a:r>
            <a:r>
              <a:rPr lang="en-GB" sz="1400">
                <a:solidFill>
                  <a:schemeClr val="accent5"/>
                </a:solidFill>
                <a:latin typeface="Lexend"/>
                <a:ea typeface="Times New Roman"/>
                <a:cs typeface="Times New Roman"/>
                <a:sym typeface="Times New Roman"/>
              </a:rPr>
              <a:t/>
            </a:r>
            <a:r>
              <a:rPr i="1" lang="en-GB" sz="1400">
                <a:solidFill>
                  <a:schemeClr val="accent5"/>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accent5"/>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16" name="Google Shape;1516;p85"/>
          <p:cNvSpPr/>
          <p:nvPr/>
        </p:nvSpPr>
        <p:spPr>
          <a:xfrm>
            <a:off x="4195454" y="2494538"/>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chemeClr val="lt1"/>
                </a:solidFill>
                <a:latin typeface="Lexend"/>
                <a:ea typeface="Times New Roman"/>
                <a:cs typeface="Times New Roman"/>
                <a:sym typeface="Times New Roman"/>
              </a:rPr>
              <a:t>h × tan(θ°) cm</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chemeClr val="lt1"/>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17" name="Google Shape;1517;p85"/>
          <p:cNvSpPr/>
          <p:nvPr/>
        </p:nvSpPr>
        <p:spPr>
          <a:xfrm>
            <a:off x="4239182" y="2522880"/>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518" name="Google Shape;1518;p85"/>
          <p:cNvSpPr/>
          <p:nvPr/>
        </p:nvSpPr>
        <p:spPr>
          <a:xfrm>
            <a:off x="5237957" y="2522880"/>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519" name="Google Shape;1519;p85"/>
          <p:cNvSpPr/>
          <p:nvPr/>
        </p:nvSpPr>
        <p:spPr>
          <a:xfrm>
            <a:off x="4195454" y="3023500"/>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chemeClr val="lt1"/>
                </a:solidFill>
                <a:latin typeface="Lexend"/>
                <a:ea typeface="Times New Roman"/>
                <a:cs typeface="Times New Roman"/>
                <a:sym typeface="Times New Roman"/>
              </a:rPr>
              <a:t>h × sin(θ°) cm</a:t>
            </a:r>
            <a:r>
              <a:rPr lang="en-GB" sz="1800">
                <a:solidFill>
                  <a:schemeClr val="accent5"/>
                </a:solidFill>
                <a:latin typeface="Lexend"/>
                <a:ea typeface="Lexend"/>
                <a:cs typeface="Lexend"/>
                <a:sym typeface="Lexend"/>
              </a:rPr>
              <a:t/>
            </a:r>
            <a:r>
              <a:rPr lang="en-GB" sz="1800">
                <a:solidFill>
                  <a:schemeClr val="lt1"/>
                </a:solidFill>
                <a:latin typeface="Lexend"/>
                <a:ea typeface="Times New Roman"/>
                <a:cs typeface="Times New Roman"/>
                <a:sym typeface="Times New Roman"/>
              </a:rPr>
              <a:t/>
            </a:r>
            <a:r>
              <a:rPr lang="en-GB" sz="1800">
                <a:solidFill>
                  <a:schemeClr val="lt1"/>
                </a:solidFill>
                <a:latin typeface="Lexend"/>
                <a:ea typeface="Lexend"/>
                <a:cs typeface="Lexend"/>
                <a:sym typeface="Lexend"/>
              </a:rPr>
              <a:t/>
            </a:r>
            <a:r>
              <a:rPr lang="en-GB" sz="1800">
                <a:solidFill>
                  <a:schemeClr val="lt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20" name="Google Shape;1520;p85"/>
          <p:cNvSpPr/>
          <p:nvPr/>
        </p:nvSpPr>
        <p:spPr>
          <a:xfrm>
            <a:off x="4239182" y="3038089"/>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521" name="Google Shape;1521;p85"/>
          <p:cNvSpPr/>
          <p:nvPr/>
        </p:nvSpPr>
        <p:spPr>
          <a:xfrm>
            <a:off x="4793155" y="3038089"/>
            <a:ext cx="9024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522" name="Google Shape;1522;p85"/>
          <p:cNvSpPr txBox="1"/>
          <p:nvPr/>
        </p:nvSpPr>
        <p:spPr>
          <a:xfrm>
            <a:off x="3662104" y="20214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1523" name="Google Shape;1523;p85"/>
          <p:cNvSpPr txBox="1"/>
          <p:nvPr/>
        </p:nvSpPr>
        <p:spPr>
          <a:xfrm flipH="1">
            <a:off x="6669755" y="3483300"/>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91 cm</a:t>
            </a:r>
            <a:endParaRPr sz="1800">
              <a:latin typeface="Lexend"/>
              <a:ea typeface="Lexend"/>
              <a:cs typeface="Lexend"/>
              <a:sym typeface="Lexend"/>
            </a:endParaRPr>
          </a:p>
        </p:txBody>
      </p:sp>
      <p:grpSp>
        <p:nvGrpSpPr>
          <p:cNvPr id="1524" name="Google Shape;1524;p85"/>
          <p:cNvGrpSpPr/>
          <p:nvPr/>
        </p:nvGrpSpPr>
        <p:grpSpPr>
          <a:xfrm>
            <a:off x="3174729" y="1213925"/>
            <a:ext cx="3251564" cy="437400"/>
            <a:chOff x="5493125" y="861300"/>
            <a:chExt cx="3021900" cy="437400"/>
          </a:xfrm>
        </p:grpSpPr>
        <p:sp>
          <p:nvSpPr>
            <p:cNvPr id="1525" name="Google Shape;1525;p85"/>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526" name="Google Shape;1526;p85"/>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700">
                  <a:latin typeface="Lexend"/>
                  <a:ea typeface="Lexend"/>
                  <a:cs typeface="Lexend"/>
                  <a:sym typeface="Lexend"/>
                </a:rPr>
                <a:t>dhinaca ka soo horjeeda (opposite side) = adj × tan(θ°)</a:t>
              </a:r>
              <a:r>
                <a:rPr lang="en-GB" sz="1700">
                  <a:solidFill>
                    <a:srgbClr val="0B5FA5"/>
                  </a:solidFill>
                  <a:latin typeface="Lexend"/>
                  <a:ea typeface="Lexend"/>
                  <a:cs typeface="Lexend"/>
                  <a:sym typeface="Lexend"/>
                </a:rPr>
                <a:t/>
              </a:r>
              <a:r>
                <a:rPr lang="en-GB" sz="1700">
                  <a:solidFill>
                    <a:srgbClr val="0B5FA5"/>
                  </a:solidFill>
                  <a:latin typeface="Times New Roman"/>
                  <a:ea typeface="Times New Roman"/>
                  <a:cs typeface="Times New Roman"/>
                  <a:sym typeface="Times New Roman"/>
                </a:rPr>
                <a:t/>
              </a:r>
              <a:r>
                <a:rPr i="1" lang="en-GB" sz="1700">
                  <a:solidFill>
                    <a:srgbClr val="0B5FA5"/>
                  </a:solidFill>
                  <a:latin typeface="Lexend"/>
                  <a:ea typeface="Lexend"/>
                  <a:cs typeface="Lexend"/>
                  <a:sym typeface="Lexend"/>
                </a:rPr>
                <a:t/>
              </a:r>
              <a:r>
                <a:rPr lang="en-GB" sz="1700">
                  <a:solidFill>
                    <a:srgbClr val="0B5FA5"/>
                  </a:solidFill>
                  <a:latin typeface="Lexend"/>
                  <a:ea typeface="Lexend"/>
                  <a:cs typeface="Lexend"/>
                  <a:sym typeface="Lexend"/>
                </a:rPr>
                <a:t/>
              </a:r>
              <a:r>
                <a:rPr lang="en-GB" sz="1700">
                  <a:solidFill>
                    <a:srgbClr val="0B5FA5"/>
                  </a:solidFill>
                  <a:latin typeface="Times New Roman"/>
                  <a:ea typeface="Times New Roman"/>
                  <a:cs typeface="Times New Roman"/>
                  <a:sym typeface="Times New Roman"/>
                </a:rPr>
                <a:t/>
              </a:r>
              <a:r>
                <a:rPr lang="en-GB" sz="1700">
                  <a:solidFill>
                    <a:srgbClr val="000000"/>
                  </a:solidFill>
                  <a:latin typeface="Lexend"/>
                  <a:ea typeface="Lexend"/>
                  <a:cs typeface="Lexend"/>
                  <a:sym typeface="Lexend"/>
                </a:rPr>
                <a:t/>
              </a:r>
              <a:endParaRPr sz="1800">
                <a:latin typeface="Lexend"/>
                <a:ea typeface="Lexend"/>
                <a:cs typeface="Lexend"/>
                <a:sym typeface="Lexend"/>
              </a:endParaRPr>
            </a:p>
          </p:txBody>
        </p:sp>
      </p:grpSp>
      <p:cxnSp>
        <p:nvCxnSpPr>
          <p:cNvPr id="1527" name="Google Shape;1527;p85"/>
          <p:cNvCxnSpPr/>
          <p:nvPr/>
        </p:nvCxnSpPr>
        <p:spPr>
          <a:xfrm flipH="1">
            <a:off x="6497275" y="3471875"/>
            <a:ext cx="1348200" cy="11400"/>
          </a:xfrm>
          <a:prstGeom prst="straightConnector1">
            <a:avLst/>
          </a:prstGeom>
          <a:noFill/>
          <a:ln cap="flat" cmpd="sng" w="28575">
            <a:solidFill>
              <a:srgbClr val="4F7BE8"/>
            </a:solidFill>
            <a:prstDash val="solid"/>
            <a:round/>
            <a:headEnd len="med" w="med" type="triangle"/>
            <a:tailEnd len="med" w="med" type="triangle"/>
          </a:ln>
        </p:spPr>
      </p:cxnSp>
      <p:pic>
        <p:nvPicPr>
          <p:cNvPr id="1528" name="Google Shape;1528;p85"/>
          <p:cNvPicPr preferRelativeResize="0"/>
          <p:nvPr/>
        </p:nvPicPr>
        <p:blipFill>
          <a:blip r:embed="rId3">
            <a:alphaModFix/>
          </a:blip>
          <a:stretch>
            <a:fillRect/>
          </a:stretch>
        </p:blipFill>
        <p:spPr>
          <a:xfrm>
            <a:off x="441912" y="647363"/>
            <a:ext cx="2485775" cy="4105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Dhinaca ka soo horjeeda (opposite) iyo dhinaca ku xiga (adjacent)</a:t>
            </a:r>
            <a:endParaRPr/>
          </a:p>
        </p:txBody>
      </p:sp>
      <p:sp>
        <p:nvSpPr>
          <p:cNvPr id="1534" name="Google Shape;1534;p86"/>
          <p:cNvSpPr txBox="1"/>
          <p:nvPr/>
        </p:nvSpPr>
        <p:spPr>
          <a:xfrm>
            <a:off x="2976301" y="610600"/>
            <a:ext cx="5843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 Raadi dhererka dhinaca ka soo horjeeda (opposite) xagasha calaamadeysan adiga oo isticmaalaya xiriirkan.</a:t>
            </a:r>
            <a:endParaRPr sz="1800">
              <a:latin typeface="Lexend"/>
              <a:ea typeface="Lexend"/>
              <a:cs typeface="Lexend"/>
              <a:sym typeface="Lexend"/>
            </a:endParaRPr>
          </a:p>
        </p:txBody>
      </p:sp>
      <p:sp>
        <p:nvSpPr>
          <p:cNvPr id="1535" name="Google Shape;1535;p86"/>
          <p:cNvSpPr/>
          <p:nvPr/>
        </p:nvSpPr>
        <p:spPr>
          <a:xfrm flipH="1">
            <a:off x="5146700" y="3303229"/>
            <a:ext cx="1108800" cy="11091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6" name="Google Shape;1536;p86"/>
          <p:cNvSpPr txBox="1"/>
          <p:nvPr/>
        </p:nvSpPr>
        <p:spPr>
          <a:xfrm>
            <a:off x="5162074" y="3841037"/>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55°</a:t>
            </a:r>
            <a:endParaRPr sz="1800">
              <a:latin typeface="Lexend"/>
              <a:ea typeface="Lexend"/>
              <a:cs typeface="Lexend"/>
              <a:sym typeface="Lexend"/>
            </a:endParaRPr>
          </a:p>
        </p:txBody>
      </p:sp>
      <p:sp>
        <p:nvSpPr>
          <p:cNvPr id="1537" name="Google Shape;1537;p86"/>
          <p:cNvSpPr/>
          <p:nvPr/>
        </p:nvSpPr>
        <p:spPr>
          <a:xfrm rot="5400000">
            <a:off x="7593437" y="3589452"/>
            <a:ext cx="1761000" cy="1761000"/>
          </a:xfrm>
          <a:prstGeom prst="arc">
            <a:avLst>
              <a:gd fmla="val 5394639" name="adj1"/>
              <a:gd fmla="val 719409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8" name="Google Shape;1538;p86"/>
          <p:cNvSpPr/>
          <p:nvPr/>
        </p:nvSpPr>
        <p:spPr>
          <a:xfrm>
            <a:off x="6818245" y="3513785"/>
            <a:ext cx="1668300" cy="960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9" name="Google Shape;1539;p86"/>
          <p:cNvSpPr/>
          <p:nvPr/>
        </p:nvSpPr>
        <p:spPr>
          <a:xfrm rot="5400000">
            <a:off x="6818242" y="4224282"/>
            <a:ext cx="250500" cy="2505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40" name="Google Shape;1540;p86"/>
          <p:cNvCxnSpPr/>
          <p:nvPr/>
        </p:nvCxnSpPr>
        <p:spPr>
          <a:xfrm rot="-5400000">
            <a:off x="6227470" y="4003260"/>
            <a:ext cx="971700" cy="0"/>
          </a:xfrm>
          <a:prstGeom prst="straightConnector1">
            <a:avLst/>
          </a:prstGeom>
          <a:noFill/>
          <a:ln cap="flat" cmpd="sng" w="28575">
            <a:solidFill>
              <a:schemeClr val="accent4"/>
            </a:solidFill>
            <a:prstDash val="solid"/>
            <a:round/>
            <a:headEnd len="med" w="med" type="triangle"/>
            <a:tailEnd len="med" w="med" type="triangle"/>
          </a:ln>
        </p:spPr>
      </p:cxnSp>
      <p:sp>
        <p:nvSpPr>
          <p:cNvPr id="1541" name="Google Shape;1541;p86"/>
          <p:cNvSpPr txBox="1"/>
          <p:nvPr/>
        </p:nvSpPr>
        <p:spPr>
          <a:xfrm>
            <a:off x="6110776" y="3906208"/>
            <a:ext cx="603600" cy="19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542" name="Google Shape;1542;p86"/>
          <p:cNvSpPr txBox="1"/>
          <p:nvPr/>
        </p:nvSpPr>
        <p:spPr>
          <a:xfrm>
            <a:off x="7623708" y="4219306"/>
            <a:ext cx="424500" cy="211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20°</a:t>
            </a:r>
            <a:endParaRPr sz="1800">
              <a:latin typeface="Lexend"/>
              <a:ea typeface="Lexend"/>
              <a:cs typeface="Lexend"/>
              <a:sym typeface="Lexend"/>
            </a:endParaRPr>
          </a:p>
        </p:txBody>
      </p:sp>
      <p:sp>
        <p:nvSpPr>
          <p:cNvPr id="1543" name="Google Shape;1543;p86"/>
          <p:cNvSpPr/>
          <p:nvPr/>
        </p:nvSpPr>
        <p:spPr>
          <a:xfrm flipH="1" rot="-2368091">
            <a:off x="4598744" y="4479496"/>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44" name="Google Shape;1544;p86"/>
          <p:cNvGrpSpPr/>
          <p:nvPr/>
        </p:nvGrpSpPr>
        <p:grpSpPr>
          <a:xfrm flipH="1" rot="-2367281">
            <a:off x="4384844" y="3126243"/>
            <a:ext cx="1345745" cy="1951882"/>
            <a:chOff x="-2029068" y="1455875"/>
            <a:chExt cx="967943" cy="2723771"/>
          </a:xfrm>
        </p:grpSpPr>
        <p:sp>
          <p:nvSpPr>
            <p:cNvPr id="1545" name="Google Shape;1545;p8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46" name="Google Shape;1546;p86"/>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547" name="Google Shape;1547;p86"/>
          <p:cNvSpPr txBox="1"/>
          <p:nvPr/>
        </p:nvSpPr>
        <p:spPr>
          <a:xfrm flipH="1">
            <a:off x="5056303" y="4403337"/>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143</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cm</a:t>
            </a:r>
            <a:endParaRPr sz="1800">
              <a:latin typeface="Lexend"/>
              <a:ea typeface="Lexend"/>
              <a:cs typeface="Lexend"/>
              <a:sym typeface="Lexend"/>
            </a:endParaRPr>
          </a:p>
        </p:txBody>
      </p:sp>
      <p:sp>
        <p:nvSpPr>
          <p:cNvPr id="1548" name="Google Shape;1548;p86"/>
          <p:cNvSpPr txBox="1"/>
          <p:nvPr/>
        </p:nvSpPr>
        <p:spPr>
          <a:xfrm>
            <a:off x="2809847" y="4236500"/>
            <a:ext cx="15381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accent5"/>
                </a:solidFill>
                <a:latin typeface="Lexend"/>
                <a:ea typeface="Lexend"/>
                <a:cs typeface="Lexend"/>
                <a:sym typeface="Lexend"/>
              </a:rPr>
              <a:t>adj × tan(θ°)</a:t>
            </a:r>
            <a:r>
              <a:rPr lang="en-GB" sz="1400">
                <a:solidFill>
                  <a:schemeClr val="accent5"/>
                </a:solidFill>
                <a:latin typeface="Lexend"/>
                <a:ea typeface="Times New Roman"/>
                <a:cs typeface="Times New Roman"/>
                <a:sym typeface="Times New Roman"/>
              </a:rPr>
              <a:t/>
            </a:r>
            <a:r>
              <a:rPr i="1" lang="en-GB" sz="1400">
                <a:solidFill>
                  <a:schemeClr val="accent5"/>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accent5"/>
                </a:solidFill>
                <a:latin typeface="Lexend"/>
                <a:ea typeface="Times New Roman"/>
                <a:cs typeface="Times New Roman"/>
                <a:sym typeface="Times New Roman"/>
              </a:rPr>
              <a:t/>
            </a:r>
            <a:endParaRPr sz="1800">
              <a:latin typeface="Lexend"/>
              <a:ea typeface="Lexend"/>
              <a:cs typeface="Lexend"/>
              <a:sym typeface="Lexend"/>
            </a:endParaRPr>
          </a:p>
        </p:txBody>
      </p:sp>
      <p:sp>
        <p:nvSpPr>
          <p:cNvPr id="1549" name="Google Shape;1549;p86"/>
          <p:cNvSpPr txBox="1"/>
          <p:nvPr/>
        </p:nvSpPr>
        <p:spPr>
          <a:xfrm>
            <a:off x="5991592" y="3453800"/>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d)</a:t>
            </a:r>
            <a:endParaRPr sz="1800">
              <a:latin typeface="Lexend"/>
              <a:ea typeface="Lexend"/>
              <a:cs typeface="Lexend"/>
              <a:sym typeface="Lexend"/>
            </a:endParaRPr>
          </a:p>
        </p:txBody>
      </p:sp>
      <p:sp>
        <p:nvSpPr>
          <p:cNvPr id="1550" name="Google Shape;1550;p86"/>
          <p:cNvSpPr txBox="1"/>
          <p:nvPr/>
        </p:nvSpPr>
        <p:spPr>
          <a:xfrm>
            <a:off x="3190390" y="3530000"/>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cxnSp>
        <p:nvCxnSpPr>
          <p:cNvPr id="1551" name="Google Shape;1551;p86"/>
          <p:cNvCxnSpPr/>
          <p:nvPr/>
        </p:nvCxnSpPr>
        <p:spPr>
          <a:xfrm rot="10800000">
            <a:off x="6794854" y="4575211"/>
            <a:ext cx="1715100" cy="0"/>
          </a:xfrm>
          <a:prstGeom prst="straightConnector1">
            <a:avLst/>
          </a:prstGeom>
          <a:noFill/>
          <a:ln cap="flat" cmpd="sng" w="28575">
            <a:solidFill>
              <a:schemeClr val="accent4"/>
            </a:solidFill>
            <a:prstDash val="solid"/>
            <a:round/>
            <a:headEnd len="med" w="med" type="triangle"/>
            <a:tailEnd len="med" w="med" type="triangle"/>
          </a:ln>
        </p:spPr>
      </p:cxnSp>
      <p:sp>
        <p:nvSpPr>
          <p:cNvPr id="1552" name="Google Shape;1552;p86"/>
          <p:cNvSpPr txBox="1"/>
          <p:nvPr/>
        </p:nvSpPr>
        <p:spPr>
          <a:xfrm flipH="1">
            <a:off x="7151706" y="4602705"/>
            <a:ext cx="999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0.44 cm</a:t>
            </a:r>
            <a:endParaRPr sz="1800">
              <a:latin typeface="Lexend"/>
              <a:ea typeface="Lexend"/>
              <a:cs typeface="Lexend"/>
              <a:sym typeface="Lexend"/>
            </a:endParaRPr>
          </a:p>
        </p:txBody>
      </p:sp>
      <p:grpSp>
        <p:nvGrpSpPr>
          <p:cNvPr id="1553" name="Google Shape;1553;p86"/>
          <p:cNvGrpSpPr/>
          <p:nvPr/>
        </p:nvGrpSpPr>
        <p:grpSpPr>
          <a:xfrm>
            <a:off x="3174729" y="1213925"/>
            <a:ext cx="3251564" cy="437400"/>
            <a:chOff x="5493125" y="861300"/>
            <a:chExt cx="3021900" cy="437400"/>
          </a:xfrm>
        </p:grpSpPr>
        <p:sp>
          <p:nvSpPr>
            <p:cNvPr id="1554" name="Google Shape;1554;p86"/>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555" name="Google Shape;1555;p86"/>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700">
                  <a:latin typeface="Lexend"/>
                  <a:ea typeface="Lexend"/>
                  <a:cs typeface="Lexend"/>
                  <a:sym typeface="Lexend"/>
                </a:rPr>
                <a:t>dhinaca ka soo horjeeda (opposite side) = adj × tan(θ°)</a:t>
              </a:r>
              <a:r>
                <a:rPr lang="en-GB" sz="1700">
                  <a:solidFill>
                    <a:srgbClr val="0B5FA5"/>
                  </a:solidFill>
                  <a:latin typeface="Lexend"/>
                  <a:ea typeface="Lexend"/>
                  <a:cs typeface="Lexend"/>
                  <a:sym typeface="Lexend"/>
                </a:rPr>
                <a:t/>
              </a:r>
              <a:r>
                <a:rPr lang="en-GB" sz="1700">
                  <a:solidFill>
                    <a:srgbClr val="0B5FA5"/>
                  </a:solidFill>
                  <a:latin typeface="Times New Roman"/>
                  <a:ea typeface="Times New Roman"/>
                  <a:cs typeface="Times New Roman"/>
                  <a:sym typeface="Times New Roman"/>
                </a:rPr>
                <a:t/>
              </a:r>
              <a:r>
                <a:rPr i="1" lang="en-GB" sz="1700">
                  <a:solidFill>
                    <a:srgbClr val="0B5FA5"/>
                  </a:solidFill>
                  <a:latin typeface="Lexend"/>
                  <a:ea typeface="Lexend"/>
                  <a:cs typeface="Lexend"/>
                  <a:sym typeface="Lexend"/>
                </a:rPr>
                <a:t/>
              </a:r>
              <a:r>
                <a:rPr lang="en-GB" sz="1700">
                  <a:solidFill>
                    <a:srgbClr val="0B5FA5"/>
                  </a:solidFill>
                  <a:latin typeface="Lexend"/>
                  <a:ea typeface="Lexend"/>
                  <a:cs typeface="Lexend"/>
                  <a:sym typeface="Lexend"/>
                </a:rPr>
                <a:t/>
              </a:r>
              <a:r>
                <a:rPr lang="en-GB" sz="1700">
                  <a:solidFill>
                    <a:srgbClr val="0B5FA5"/>
                  </a:solidFill>
                  <a:latin typeface="Times New Roman"/>
                  <a:ea typeface="Times New Roman"/>
                  <a:cs typeface="Times New Roman"/>
                  <a:sym typeface="Times New Roman"/>
                </a:rPr>
                <a:t/>
              </a:r>
              <a:r>
                <a:rPr lang="en-GB" sz="17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556" name="Google Shape;1556;p86"/>
          <p:cNvSpPr/>
          <p:nvPr/>
        </p:nvSpPr>
        <p:spPr>
          <a:xfrm flipH="1">
            <a:off x="6133482" y="2138111"/>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chemeClr val="lt1"/>
                </a:solidFill>
                <a:latin typeface="Lexend"/>
                <a:ea typeface="Times New Roman"/>
                <a:cs typeface="Times New Roman"/>
                <a:sym typeface="Times New Roman"/>
              </a:rPr>
              <a:t>h × tan(θ°) cm</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chemeClr val="lt1"/>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557" name="Google Shape;1557;p86"/>
          <p:cNvSpPr txBox="1"/>
          <p:nvPr/>
        </p:nvSpPr>
        <p:spPr>
          <a:xfrm>
            <a:off x="4010392" y="1774296"/>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1558" name="Google Shape;1558;p86"/>
          <p:cNvSpPr/>
          <p:nvPr/>
        </p:nvSpPr>
        <p:spPr>
          <a:xfrm flipH="1">
            <a:off x="3803836" y="2155912"/>
            <a:ext cx="1341900" cy="1341900"/>
          </a:xfrm>
          <a:prstGeom prst="arc">
            <a:avLst>
              <a:gd fmla="val 10771373" name="adj1"/>
              <a:gd fmla="val 13148850"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9" name="Google Shape;1559;p86"/>
          <p:cNvSpPr/>
          <p:nvPr/>
        </p:nvSpPr>
        <p:spPr>
          <a:xfrm flipH="1">
            <a:off x="4485391" y="1759015"/>
            <a:ext cx="1298100" cy="10665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0" name="Google Shape;1560;p86"/>
          <p:cNvSpPr/>
          <p:nvPr/>
        </p:nvSpPr>
        <p:spPr>
          <a:xfrm flipH="1">
            <a:off x="5579500" y="2621894"/>
            <a:ext cx="204000" cy="204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1" name="Google Shape;1561;p86"/>
          <p:cNvCxnSpPr/>
          <p:nvPr/>
        </p:nvCxnSpPr>
        <p:spPr>
          <a:xfrm>
            <a:off x="5868776" y="1759021"/>
            <a:ext cx="0" cy="1070400"/>
          </a:xfrm>
          <a:prstGeom prst="straightConnector1">
            <a:avLst/>
          </a:prstGeom>
          <a:noFill/>
          <a:ln cap="flat" cmpd="sng" w="28575">
            <a:solidFill>
              <a:schemeClr val="accent4"/>
            </a:solidFill>
            <a:prstDash val="solid"/>
            <a:round/>
            <a:headEnd len="med" w="med" type="triangle"/>
            <a:tailEnd len="med" w="med" type="triangle"/>
          </a:ln>
        </p:spPr>
      </p:cxnSp>
      <p:sp>
        <p:nvSpPr>
          <p:cNvPr id="1562" name="Google Shape;1562;p86"/>
          <p:cNvSpPr txBox="1"/>
          <p:nvPr/>
        </p:nvSpPr>
        <p:spPr>
          <a:xfrm flipH="1">
            <a:off x="4690757" y="2619100"/>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35°</a:t>
            </a:r>
            <a:endParaRPr sz="1800">
              <a:latin typeface="Lexend"/>
              <a:ea typeface="Lexend"/>
              <a:cs typeface="Lexend"/>
              <a:sym typeface="Lexend"/>
            </a:endParaRPr>
          </a:p>
        </p:txBody>
      </p:sp>
      <p:sp>
        <p:nvSpPr>
          <p:cNvPr id="1563" name="Google Shape;1563;p86"/>
          <p:cNvSpPr/>
          <p:nvPr/>
        </p:nvSpPr>
        <p:spPr>
          <a:xfrm flipH="1">
            <a:off x="7165253" y="2145823"/>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564" name="Google Shape;1564;p86"/>
          <p:cNvSpPr/>
          <p:nvPr/>
        </p:nvSpPr>
        <p:spPr>
          <a:xfrm flipH="1">
            <a:off x="5990677" y="2145823"/>
            <a:ext cx="5409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cxnSp>
        <p:nvCxnSpPr>
          <p:cNvPr id="1565" name="Google Shape;1565;p86"/>
          <p:cNvCxnSpPr/>
          <p:nvPr/>
        </p:nvCxnSpPr>
        <p:spPr>
          <a:xfrm rot="10800000">
            <a:off x="4487198" y="2908454"/>
            <a:ext cx="1296300" cy="0"/>
          </a:xfrm>
          <a:prstGeom prst="straightConnector1">
            <a:avLst/>
          </a:prstGeom>
          <a:noFill/>
          <a:ln cap="flat" cmpd="sng" w="28575">
            <a:solidFill>
              <a:schemeClr val="accent4"/>
            </a:solidFill>
            <a:prstDash val="solid"/>
            <a:round/>
            <a:headEnd len="med" w="med" type="triangle"/>
            <a:tailEnd len="med" w="med" type="triangle"/>
          </a:ln>
        </p:spPr>
      </p:cxnSp>
      <p:sp>
        <p:nvSpPr>
          <p:cNvPr id="1566" name="Google Shape;1566;p86"/>
          <p:cNvSpPr txBox="1"/>
          <p:nvPr/>
        </p:nvSpPr>
        <p:spPr>
          <a:xfrm flipH="1">
            <a:off x="4635856" y="2972850"/>
            <a:ext cx="999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16.9 cm</a:t>
            </a:r>
            <a:endParaRPr sz="1800">
              <a:latin typeface="Lexend"/>
              <a:ea typeface="Lexend"/>
              <a:cs typeface="Lexend"/>
              <a:sym typeface="Lexend"/>
            </a:endParaRPr>
          </a:p>
        </p:txBody>
      </p:sp>
      <p:cxnSp>
        <p:nvCxnSpPr>
          <p:cNvPr id="1567" name="Google Shape;1567;p86"/>
          <p:cNvCxnSpPr/>
          <p:nvPr/>
        </p:nvCxnSpPr>
        <p:spPr>
          <a:xfrm rot="10800000">
            <a:off x="3867850" y="3841025"/>
            <a:ext cx="716100" cy="890100"/>
          </a:xfrm>
          <a:prstGeom prst="straightConnector1">
            <a:avLst/>
          </a:prstGeom>
          <a:noFill/>
          <a:ln cap="flat" cmpd="sng" w="28575">
            <a:solidFill>
              <a:srgbClr val="4F7BE8"/>
            </a:solidFill>
            <a:prstDash val="solid"/>
            <a:round/>
            <a:headEnd len="med" w="med" type="triangle"/>
            <a:tailEnd len="med" w="med" type="triangle"/>
          </a:ln>
        </p:spPr>
      </p:cxnSp>
      <p:cxnSp>
        <p:nvCxnSpPr>
          <p:cNvPr id="1568" name="Google Shape;1568;p86"/>
          <p:cNvCxnSpPr/>
          <p:nvPr/>
        </p:nvCxnSpPr>
        <p:spPr>
          <a:xfrm rot="10800000">
            <a:off x="3950500" y="3676675"/>
            <a:ext cx="1749000" cy="68100"/>
          </a:xfrm>
          <a:prstGeom prst="straightConnector1">
            <a:avLst/>
          </a:prstGeom>
          <a:noFill/>
          <a:ln cap="flat" cmpd="sng" w="28575">
            <a:solidFill>
              <a:srgbClr val="4F7BE8"/>
            </a:solidFill>
            <a:prstDash val="solid"/>
            <a:round/>
            <a:headEnd len="med" w="med" type="triangle"/>
            <a:tailEnd len="med" w="med" type="triangle"/>
          </a:ln>
        </p:spPr>
      </p:cxnSp>
      <p:pic>
        <p:nvPicPr>
          <p:cNvPr id="1569" name="Google Shape;1569;p86"/>
          <p:cNvPicPr preferRelativeResize="0"/>
          <p:nvPr/>
        </p:nvPicPr>
        <p:blipFill>
          <a:blip r:embed="rId3">
            <a:alphaModFix/>
          </a:blip>
          <a:stretch>
            <a:fillRect/>
          </a:stretch>
        </p:blipFill>
        <p:spPr>
          <a:xfrm>
            <a:off x="441912" y="647363"/>
            <a:ext cx="2485775" cy="4105275"/>
          </a:xfrm>
          <a:prstGeom prst="rect">
            <a:avLst/>
          </a:prstGeom>
          <a:noFill/>
          <a:ln>
            <a:noFill/>
          </a:ln>
        </p:spPr>
      </p:pic>
      <p:pic>
        <p:nvPicPr>
          <p:cNvPr id="1570" name="Google Shape;1570;p86"/>
          <p:cNvPicPr preferRelativeResize="0"/>
          <p:nvPr/>
        </p:nvPicPr>
        <p:blipFill>
          <a:blip r:embed="rId4">
            <a:alphaModFix/>
          </a:blip>
          <a:stretch>
            <a:fillRect/>
          </a:stretch>
        </p:blipFill>
        <p:spPr>
          <a:xfrm>
            <a:off x="3298075" y="3210050"/>
            <a:ext cx="5521925" cy="32400"/>
          </a:xfrm>
          <a:prstGeom prst="rect">
            <a:avLst/>
          </a:prstGeom>
          <a:noFill/>
          <a:ln>
            <a:noFill/>
          </a:ln>
        </p:spPr>
      </p:pic>
      <p:pic>
        <p:nvPicPr>
          <p:cNvPr id="1571" name="Google Shape;1571;p86"/>
          <p:cNvPicPr preferRelativeResize="0"/>
          <p:nvPr/>
        </p:nvPicPr>
        <p:blipFill>
          <a:blip r:embed="rId4">
            <a:alphaModFix/>
          </a:blip>
          <a:stretch>
            <a:fillRect/>
          </a:stretch>
        </p:blipFill>
        <p:spPr>
          <a:xfrm rot="5400000">
            <a:off x="5174687" y="3994850"/>
            <a:ext cx="1591200" cy="21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87"/>
          <p:cNvSpPr txBox="1"/>
          <p:nvPr/>
        </p:nvSpPr>
        <p:spPr>
          <a:xfrm>
            <a:off x="2976301" y="610600"/>
            <a:ext cx="5843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Raadi dhererka dhinaca ku xiga (adjacent) marka la siiyo dhinaca ka soo horjeeda (opposite) xagasha la calaamadeeyay.</a:t>
            </a:r>
            <a:endParaRPr sz="1800">
              <a:latin typeface="Lexend"/>
              <a:ea typeface="Lexend"/>
              <a:cs typeface="Lexend"/>
              <a:sym typeface="Lexend"/>
            </a:endParaRPr>
          </a:p>
        </p:txBody>
      </p:sp>
      <p:sp>
        <p:nvSpPr>
          <p:cNvPr id="1577" name="Google Shape;1577;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grpSp>
        <p:nvGrpSpPr>
          <p:cNvPr id="1578" name="Google Shape;1578;p87"/>
          <p:cNvGrpSpPr/>
          <p:nvPr/>
        </p:nvGrpSpPr>
        <p:grpSpPr>
          <a:xfrm>
            <a:off x="3174729" y="1213925"/>
            <a:ext cx="3251564" cy="437400"/>
            <a:chOff x="5493125" y="861300"/>
            <a:chExt cx="3021900" cy="437400"/>
          </a:xfrm>
        </p:grpSpPr>
        <p:sp>
          <p:nvSpPr>
            <p:cNvPr id="1579" name="Google Shape;1579;p87"/>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580" name="Google Shape;1580;p87"/>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dhinaca ka soo horjeeda (opposite) = adj × tan(θ°)</a:t>
              </a:r>
              <a:r>
                <a:rPr lang="en-GB" sz="1000">
                  <a:solidFill>
                    <a:srgbClr val="0B5FA5"/>
                  </a:solidFill>
                  <a:latin typeface="Lexend"/>
                  <a:ea typeface="Lexend"/>
                  <a:cs typeface="Lexend"/>
                  <a:sym typeface="Lexend"/>
                </a:rPr>
                <a:t/>
              </a:r>
              <a:r>
                <a:rPr lang="en-GB" sz="1000">
                  <a:solidFill>
                    <a:srgbClr val="0B5FA5"/>
                  </a:solidFill>
                  <a:latin typeface="Times New Roman"/>
                  <a:ea typeface="Times New Roman"/>
                  <a:cs typeface="Times New Roman"/>
                  <a:sym typeface="Times New Roman"/>
                </a:rPr>
                <a:t/>
              </a:r>
              <a:r>
                <a:rPr i="1" lang="en-GB" sz="1000">
                  <a:solidFill>
                    <a:srgbClr val="0B5FA5"/>
                  </a:solidFill>
                  <a:latin typeface="Lexend"/>
                  <a:ea typeface="Lexend"/>
                  <a:cs typeface="Lexend"/>
                  <a:sym typeface="Lexend"/>
                </a:rPr>
                <a:t/>
              </a:r>
              <a:r>
                <a:rPr lang="en-GB" sz="1000">
                  <a:solidFill>
                    <a:srgbClr val="0B5FA5"/>
                  </a:solidFill>
                  <a:latin typeface="Lexend"/>
                  <a:ea typeface="Lexend"/>
                  <a:cs typeface="Lexend"/>
                  <a:sym typeface="Lexend"/>
                </a:rPr>
                <a:t/>
              </a:r>
              <a:r>
                <a:rPr lang="en-GB" sz="1000">
                  <a:solidFill>
                    <a:srgbClr val="0B5FA5"/>
                  </a:solidFill>
                  <a:latin typeface="Times New Roman"/>
                  <a:ea typeface="Times New Roman"/>
                  <a:cs typeface="Times New Roman"/>
                  <a:sym typeface="Times New Roman"/>
                </a:rPr>
                <a:t/>
              </a:r>
              <a:r>
                <a:rPr lang="en-GB" sz="10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581" name="Google Shape;1581;p87"/>
          <p:cNvSpPr/>
          <p:nvPr/>
        </p:nvSpPr>
        <p:spPr>
          <a:xfrm>
            <a:off x="5096800" y="2784676"/>
            <a:ext cx="1729200" cy="1729200"/>
          </a:xfrm>
          <a:prstGeom prst="arc">
            <a:avLst>
              <a:gd fmla="val 10771373" name="adj1"/>
              <a:gd fmla="val 1227747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82" name="Google Shape;1582;p87"/>
          <p:cNvGrpSpPr/>
          <p:nvPr/>
        </p:nvGrpSpPr>
        <p:grpSpPr>
          <a:xfrm flipH="1">
            <a:off x="3752874" y="2693257"/>
            <a:ext cx="2226749" cy="1067024"/>
            <a:chOff x="-2022025" y="1455875"/>
            <a:chExt cx="1011056" cy="1854726"/>
          </a:xfrm>
        </p:grpSpPr>
        <p:sp>
          <p:nvSpPr>
            <p:cNvPr id="1583" name="Google Shape;1583;p8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84" name="Google Shape;1584;p87"/>
            <p:cNvCxnSpPr/>
            <p:nvPr/>
          </p:nvCxnSpPr>
          <p:spPr>
            <a:xfrm rot="10800000">
              <a:off x="-2022025" y="3310601"/>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585" name="Google Shape;1585;p87"/>
            <p:cNvCxnSpPr/>
            <p:nvPr/>
          </p:nvCxnSpPr>
          <p:spPr>
            <a:xfrm rot="10800000">
              <a:off x="-101096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586" name="Google Shape;1586;p87"/>
          <p:cNvSpPr/>
          <p:nvPr/>
        </p:nvSpPr>
        <p:spPr>
          <a:xfrm flipH="1">
            <a:off x="3863297" y="3456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7" name="Google Shape;1587;p87"/>
          <p:cNvSpPr txBox="1"/>
          <p:nvPr/>
        </p:nvSpPr>
        <p:spPr>
          <a:xfrm flipH="1">
            <a:off x="2989525" y="3071375"/>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88 cm</a:t>
            </a:r>
            <a:endParaRPr sz="1800">
              <a:latin typeface="Lexend"/>
              <a:ea typeface="Lexend"/>
              <a:cs typeface="Lexend"/>
              <a:sym typeface="Lexend"/>
            </a:endParaRPr>
          </a:p>
        </p:txBody>
      </p:sp>
      <p:sp>
        <p:nvSpPr>
          <p:cNvPr id="1588" name="Google Shape;1588;p87"/>
          <p:cNvSpPr txBox="1"/>
          <p:nvPr/>
        </p:nvSpPr>
        <p:spPr>
          <a:xfrm>
            <a:off x="5088032" y="3424036"/>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a:t>
            </a:r>
            <a:endParaRPr sz="1800">
              <a:latin typeface="Lexend"/>
              <a:ea typeface="Lexend"/>
              <a:cs typeface="Lexend"/>
              <a:sym typeface="Lexend"/>
            </a:endParaRPr>
          </a:p>
        </p:txBody>
      </p:sp>
      <p:sp>
        <p:nvSpPr>
          <p:cNvPr id="1589" name="Google Shape;1589;p87"/>
          <p:cNvSpPr txBox="1"/>
          <p:nvPr/>
        </p:nvSpPr>
        <p:spPr>
          <a:xfrm>
            <a:off x="2914800" y="26310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grpSp>
        <p:nvGrpSpPr>
          <p:cNvPr id="1590" name="Google Shape;1590;p87"/>
          <p:cNvGrpSpPr/>
          <p:nvPr/>
        </p:nvGrpSpPr>
        <p:grpSpPr>
          <a:xfrm>
            <a:off x="4499175" y="4238997"/>
            <a:ext cx="1438954" cy="379182"/>
            <a:chOff x="1269725" y="4863425"/>
            <a:chExt cx="642304" cy="379182"/>
          </a:xfrm>
        </p:grpSpPr>
        <p:sp>
          <p:nvSpPr>
            <p:cNvPr id="1591" name="Google Shape;1591;p87"/>
            <p:cNvSpPr txBox="1"/>
            <p:nvPr/>
          </p:nvSpPr>
          <p:spPr>
            <a:xfrm>
              <a:off x="1269729" y="4903907"/>
              <a:ext cx="6423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solidFill>
                    <a:schemeClr val="accent5"/>
                  </a:solidFill>
                  <a:latin typeface="Lexend"/>
                  <a:ea typeface="Lexend"/>
                  <a:cs typeface="Lexend"/>
                  <a:sym typeface="Lexend"/>
                </a:rPr>
                <a:t>0.176</a:t>
              </a:r>
              <a:endParaRPr sz="2200">
                <a:solidFill>
                  <a:schemeClr val="accent5"/>
                </a:solidFill>
                <a:latin typeface="Times New Roman"/>
                <a:ea typeface="Times New Roman"/>
                <a:cs typeface="Times New Roman"/>
                <a:sym typeface="Times New Roman"/>
              </a:endParaRPr>
            </a:p>
          </p:txBody>
        </p:sp>
        <p:cxnSp>
          <p:nvCxnSpPr>
            <p:cNvPr id="1592" name="Google Shape;1592;p87"/>
            <p:cNvCxnSpPr/>
            <p:nvPr/>
          </p:nvCxnSpPr>
          <p:spPr>
            <a:xfrm>
              <a:off x="1269725" y="4863425"/>
              <a:ext cx="642300" cy="0"/>
            </a:xfrm>
            <a:prstGeom prst="straightConnector1">
              <a:avLst/>
            </a:prstGeom>
            <a:noFill/>
            <a:ln cap="flat" cmpd="sng" w="28575">
              <a:solidFill>
                <a:schemeClr val="dk1"/>
              </a:solidFill>
              <a:prstDash val="solid"/>
              <a:round/>
              <a:headEnd len="med" w="med" type="none"/>
              <a:tailEnd len="med" w="med" type="none"/>
            </a:ln>
          </p:spPr>
        </p:cxnSp>
      </p:grpSp>
      <p:sp>
        <p:nvSpPr>
          <p:cNvPr id="1593" name="Google Shape;1593;p87"/>
          <p:cNvSpPr txBox="1"/>
          <p:nvPr/>
        </p:nvSpPr>
        <p:spPr>
          <a:xfrm flipH="1">
            <a:off x="3711790" y="3850800"/>
            <a:ext cx="23916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adj = dhinaca ka soo horjeeda (opposite)</a:t>
            </a:r>
            <a:endParaRPr sz="1800">
              <a:latin typeface="Lexend"/>
              <a:ea typeface="Lexend"/>
              <a:cs typeface="Lexend"/>
              <a:sym typeface="Lexend"/>
            </a:endParaRPr>
          </a:p>
        </p:txBody>
      </p:sp>
      <p:sp>
        <p:nvSpPr>
          <p:cNvPr id="1594" name="Google Shape;1594;p87"/>
          <p:cNvSpPr/>
          <p:nvPr/>
        </p:nvSpPr>
        <p:spPr>
          <a:xfrm flipH="1">
            <a:off x="6298176" y="2935574"/>
            <a:ext cx="1108500" cy="1108500"/>
          </a:xfrm>
          <a:prstGeom prst="arc">
            <a:avLst>
              <a:gd fmla="val 10771373" name="adj1"/>
              <a:gd fmla="val 14522387"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5" name="Google Shape;1595;p87"/>
          <p:cNvSpPr txBox="1"/>
          <p:nvPr/>
        </p:nvSpPr>
        <p:spPr>
          <a:xfrm flipH="1">
            <a:off x="6504479" y="4142182"/>
            <a:ext cx="6315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 =</a:t>
            </a:r>
            <a:endParaRPr sz="1800">
              <a:latin typeface="Lexend"/>
              <a:ea typeface="Lexend"/>
              <a:cs typeface="Lexend"/>
              <a:sym typeface="Lexend"/>
            </a:endParaRPr>
          </a:p>
        </p:txBody>
      </p:sp>
      <p:sp>
        <p:nvSpPr>
          <p:cNvPr id="1596" name="Google Shape;1596;p87"/>
          <p:cNvSpPr/>
          <p:nvPr/>
        </p:nvSpPr>
        <p:spPr>
          <a:xfrm flipH="1">
            <a:off x="7739066" y="32948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97" name="Google Shape;1597;p87"/>
          <p:cNvGrpSpPr/>
          <p:nvPr/>
        </p:nvGrpSpPr>
        <p:grpSpPr>
          <a:xfrm>
            <a:off x="6771349" y="1398384"/>
            <a:ext cx="1273367" cy="2201921"/>
            <a:chOff x="-2089411" y="1392790"/>
            <a:chExt cx="1126077" cy="1822933"/>
          </a:xfrm>
        </p:grpSpPr>
        <p:sp>
          <p:nvSpPr>
            <p:cNvPr id="1598" name="Google Shape;1598;p8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99" name="Google Shape;1599;p87"/>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600" name="Google Shape;1600;p87"/>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601" name="Google Shape;1601;p87"/>
            <p:cNvCxnSpPr/>
            <p:nvPr/>
          </p:nvCxnSpPr>
          <p:spPr>
            <a:xfrm rot="10800000">
              <a:off x="-96333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1602" name="Google Shape;1602;p87"/>
          <p:cNvCxnSpPr/>
          <p:nvPr/>
        </p:nvCxnSpPr>
        <p:spPr>
          <a:xfrm>
            <a:off x="7213004" y="4370638"/>
            <a:ext cx="1098600" cy="0"/>
          </a:xfrm>
          <a:prstGeom prst="straightConnector1">
            <a:avLst/>
          </a:prstGeom>
          <a:noFill/>
          <a:ln cap="flat" cmpd="sng" w="28575">
            <a:solidFill>
              <a:schemeClr val="dk1"/>
            </a:solidFill>
            <a:prstDash val="solid"/>
            <a:round/>
            <a:headEnd len="med" w="med" type="none"/>
            <a:tailEnd len="med" w="med" type="none"/>
          </a:ln>
        </p:spPr>
      </p:cxnSp>
      <p:sp>
        <p:nvSpPr>
          <p:cNvPr id="1603" name="Google Shape;1603;p87"/>
          <p:cNvSpPr/>
          <p:nvPr/>
        </p:nvSpPr>
        <p:spPr>
          <a:xfrm>
            <a:off x="7213004" y="3970495"/>
            <a:ext cx="1098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04" name="Google Shape;1604;p87"/>
          <p:cNvSpPr/>
          <p:nvPr/>
        </p:nvSpPr>
        <p:spPr>
          <a:xfrm>
            <a:off x="7213004" y="4434195"/>
            <a:ext cx="1098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05" name="Google Shape;1605;p87"/>
          <p:cNvSpPr txBox="1"/>
          <p:nvPr/>
        </p:nvSpPr>
        <p:spPr>
          <a:xfrm flipH="1">
            <a:off x="6937808" y="3271100"/>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80°</a:t>
            </a:r>
            <a:endParaRPr sz="1800">
              <a:latin typeface="Lexend"/>
              <a:ea typeface="Lexend"/>
              <a:cs typeface="Lexend"/>
              <a:sym typeface="Lexend"/>
            </a:endParaRPr>
          </a:p>
        </p:txBody>
      </p:sp>
      <p:sp>
        <p:nvSpPr>
          <p:cNvPr id="1606" name="Google Shape;1606;p87"/>
          <p:cNvSpPr txBox="1"/>
          <p:nvPr/>
        </p:nvSpPr>
        <p:spPr>
          <a:xfrm flipH="1">
            <a:off x="6858738" y="3624926"/>
            <a:ext cx="10986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a:t>
            </a:r>
            <a:endParaRPr sz="1800">
              <a:latin typeface="Lexend"/>
              <a:ea typeface="Lexend"/>
              <a:cs typeface="Lexend"/>
              <a:sym typeface="Lexend"/>
            </a:endParaRPr>
          </a:p>
        </p:txBody>
      </p:sp>
      <p:sp>
        <p:nvSpPr>
          <p:cNvPr id="1607" name="Google Shape;1607;p87"/>
          <p:cNvSpPr txBox="1"/>
          <p:nvPr/>
        </p:nvSpPr>
        <p:spPr>
          <a:xfrm>
            <a:off x="6991188" y="13491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
        <p:nvSpPr>
          <p:cNvPr id="1608" name="Google Shape;1608;p87"/>
          <p:cNvSpPr txBox="1"/>
          <p:nvPr/>
        </p:nvSpPr>
        <p:spPr>
          <a:xfrm flipH="1">
            <a:off x="8044725" y="2414825"/>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sp>
        <p:nvSpPr>
          <p:cNvPr id="1609" name="Google Shape;1609;p87"/>
          <p:cNvSpPr txBox="1"/>
          <p:nvPr/>
        </p:nvSpPr>
        <p:spPr>
          <a:xfrm flipH="1">
            <a:off x="6585464" y="2204437"/>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66 cm</a:t>
            </a:r>
            <a:endParaRPr sz="1800">
              <a:latin typeface="Lexend"/>
              <a:ea typeface="Lexend"/>
              <a:cs typeface="Lexend"/>
              <a:sym typeface="Lexend"/>
            </a:endParaRPr>
          </a:p>
        </p:txBody>
      </p:sp>
      <p:cxnSp>
        <p:nvCxnSpPr>
          <p:cNvPr id="1610" name="Google Shape;1610;p87"/>
          <p:cNvCxnSpPr/>
          <p:nvPr/>
        </p:nvCxnSpPr>
        <p:spPr>
          <a:xfrm>
            <a:off x="6314750" y="1657200"/>
            <a:ext cx="0" cy="3169800"/>
          </a:xfrm>
          <a:prstGeom prst="straightConnector1">
            <a:avLst/>
          </a:prstGeom>
          <a:noFill/>
          <a:ln cap="flat" cmpd="sng" w="38100">
            <a:solidFill>
              <a:schemeClr val="accent5"/>
            </a:solidFill>
            <a:prstDash val="solid"/>
            <a:round/>
            <a:headEnd len="med" w="med" type="none"/>
            <a:tailEnd len="med" w="med" type="none"/>
          </a:ln>
        </p:spPr>
      </p:cxnSp>
      <p:pic>
        <p:nvPicPr>
          <p:cNvPr id="1611" name="Google Shape;1611;p87"/>
          <p:cNvPicPr preferRelativeResize="0"/>
          <p:nvPr/>
        </p:nvPicPr>
        <p:blipFill>
          <a:blip r:embed="rId3">
            <a:alphaModFix/>
          </a:blip>
          <a:stretch>
            <a:fillRect/>
          </a:stretch>
        </p:blipFill>
        <p:spPr>
          <a:xfrm>
            <a:off x="441912" y="647363"/>
            <a:ext cx="2485775" cy="41052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sp>
        <p:nvSpPr>
          <p:cNvPr id="1616" name="Google Shape;1616;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Dhinaca ka soo horjeeda (opposite) iyo dhinaca ku xiga (adjacent)</a:t>
            </a:r>
            <a:endParaRPr/>
          </a:p>
        </p:txBody>
      </p:sp>
      <p:sp>
        <p:nvSpPr>
          <p:cNvPr id="1617" name="Google Shape;1617;p88"/>
          <p:cNvSpPr txBox="1"/>
          <p:nvPr/>
        </p:nvSpPr>
        <p:spPr>
          <a:xfrm>
            <a:off x="2976301" y="610600"/>
            <a:ext cx="5843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 Raadi dhererka dhinaca ku xiga (adjacent) marka la siiyo dhinaca ka soo horjeeda (opposite) xagasha la calaamadeeyay.</a:t>
            </a:r>
            <a:endParaRPr sz="1800">
              <a:latin typeface="Lexend"/>
              <a:ea typeface="Lexend"/>
              <a:cs typeface="Lexend"/>
              <a:sym typeface="Lexend"/>
            </a:endParaRPr>
          </a:p>
        </p:txBody>
      </p:sp>
      <p:grpSp>
        <p:nvGrpSpPr>
          <p:cNvPr id="1618" name="Google Shape;1618;p88"/>
          <p:cNvGrpSpPr/>
          <p:nvPr/>
        </p:nvGrpSpPr>
        <p:grpSpPr>
          <a:xfrm>
            <a:off x="3174729" y="1213925"/>
            <a:ext cx="3251564" cy="437400"/>
            <a:chOff x="5493125" y="861300"/>
            <a:chExt cx="3021900" cy="437400"/>
          </a:xfrm>
        </p:grpSpPr>
        <p:sp>
          <p:nvSpPr>
            <p:cNvPr id="1619" name="Google Shape;1619;p88"/>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620" name="Google Shape;1620;p88"/>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dhinaca ka soo horjeeda (opposite) = adj × tan(θ°)</a:t>
              </a:r>
              <a:r>
                <a:rPr lang="en-GB" sz="1500">
                  <a:solidFill>
                    <a:srgbClr val="0B5FA5"/>
                  </a:solidFill>
                  <a:latin typeface="Lexend"/>
                  <a:ea typeface="Lexend"/>
                  <a:cs typeface="Lexend"/>
                  <a:sym typeface="Lexend"/>
                </a:rPr>
                <a:t/>
              </a:r>
              <a:r>
                <a:rPr lang="en-GB" sz="1500">
                  <a:solidFill>
                    <a:srgbClr val="0B5FA5"/>
                  </a:solidFill>
                  <a:latin typeface="Times New Roman"/>
                  <a:ea typeface="Times New Roman"/>
                  <a:cs typeface="Times New Roman"/>
                  <a:sym typeface="Times New Roman"/>
                </a:rPr>
                <a:t/>
              </a:r>
              <a:r>
                <a:rPr i="1" lang="en-GB" sz="1500">
                  <a:solidFill>
                    <a:srgbClr val="0B5FA5"/>
                  </a:solidFill>
                  <a:latin typeface="Lexend"/>
                  <a:ea typeface="Lexend"/>
                  <a:cs typeface="Lexend"/>
                  <a:sym typeface="Lexend"/>
                </a:rPr>
                <a:t/>
              </a:r>
              <a:r>
                <a:rPr lang="en-GB" sz="1500">
                  <a:solidFill>
                    <a:srgbClr val="0B5FA5"/>
                  </a:solidFill>
                  <a:latin typeface="Lexend"/>
                  <a:ea typeface="Lexend"/>
                  <a:cs typeface="Lexend"/>
                  <a:sym typeface="Lexend"/>
                </a:rPr>
                <a:t/>
              </a:r>
              <a:r>
                <a:rPr lang="en-GB" sz="1500">
                  <a:solidFill>
                    <a:srgbClr val="0B5FA5"/>
                  </a:solidFill>
                  <a:latin typeface="Times New Roman"/>
                  <a:ea typeface="Times New Roman"/>
                  <a:cs typeface="Times New Roman"/>
                  <a:sym typeface="Times New Roman"/>
                </a:rPr>
                <a:t/>
              </a:r>
              <a:r>
                <a:rPr lang="en-GB" sz="15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621" name="Google Shape;1621;p88"/>
          <p:cNvSpPr/>
          <p:nvPr/>
        </p:nvSpPr>
        <p:spPr>
          <a:xfrm rot="5400000">
            <a:off x="3364884" y="1768387"/>
            <a:ext cx="951900" cy="951900"/>
          </a:xfrm>
          <a:prstGeom prst="arc">
            <a:avLst>
              <a:gd fmla="val 18031654" name="adj1"/>
              <a:gd fmla="val 66266"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2" name="Google Shape;1622;p88"/>
          <p:cNvSpPr/>
          <p:nvPr/>
        </p:nvSpPr>
        <p:spPr>
          <a:xfrm>
            <a:off x="3826376" y="2231171"/>
            <a:ext cx="1668300" cy="960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3" name="Google Shape;1623;p88"/>
          <p:cNvSpPr/>
          <p:nvPr/>
        </p:nvSpPr>
        <p:spPr>
          <a:xfrm rot="5400000">
            <a:off x="3826373" y="2941668"/>
            <a:ext cx="250500" cy="2505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24" name="Google Shape;1624;p88"/>
          <p:cNvCxnSpPr/>
          <p:nvPr/>
        </p:nvCxnSpPr>
        <p:spPr>
          <a:xfrm flipH="1" rot="5400000">
            <a:off x="4256276" y="1801271"/>
            <a:ext cx="960900" cy="1668300"/>
          </a:xfrm>
          <a:prstGeom prst="straightConnector1">
            <a:avLst/>
          </a:prstGeom>
          <a:noFill/>
          <a:ln cap="flat" cmpd="sng" w="28575">
            <a:solidFill>
              <a:schemeClr val="accent4"/>
            </a:solidFill>
            <a:prstDash val="solid"/>
            <a:round/>
            <a:headEnd len="med" w="med" type="triangle"/>
            <a:tailEnd len="med" w="med" type="triangle"/>
          </a:ln>
        </p:spPr>
      </p:cxnSp>
      <p:cxnSp>
        <p:nvCxnSpPr>
          <p:cNvPr id="1625" name="Google Shape;1625;p88"/>
          <p:cNvCxnSpPr/>
          <p:nvPr/>
        </p:nvCxnSpPr>
        <p:spPr>
          <a:xfrm>
            <a:off x="3832676" y="3294494"/>
            <a:ext cx="1662000" cy="0"/>
          </a:xfrm>
          <a:prstGeom prst="straightConnector1">
            <a:avLst/>
          </a:prstGeom>
          <a:noFill/>
          <a:ln cap="flat" cmpd="sng" w="28575">
            <a:solidFill>
              <a:schemeClr val="accent4"/>
            </a:solidFill>
            <a:prstDash val="solid"/>
            <a:round/>
            <a:headEnd len="med" w="med" type="triangle"/>
            <a:tailEnd len="med" w="med" type="triangle"/>
          </a:ln>
        </p:spPr>
      </p:cxnSp>
      <p:sp>
        <p:nvSpPr>
          <p:cNvPr id="1626" name="Google Shape;1626;p88"/>
          <p:cNvSpPr txBox="1"/>
          <p:nvPr/>
        </p:nvSpPr>
        <p:spPr>
          <a:xfrm>
            <a:off x="3829295" y="2430789"/>
            <a:ext cx="424500" cy="211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65°</a:t>
            </a:r>
            <a:endParaRPr sz="1800">
              <a:latin typeface="Lexend"/>
              <a:ea typeface="Lexend"/>
              <a:cs typeface="Lexend"/>
              <a:sym typeface="Lexend"/>
            </a:endParaRPr>
          </a:p>
        </p:txBody>
      </p:sp>
      <p:sp>
        <p:nvSpPr>
          <p:cNvPr id="1627" name="Google Shape;1627;p88"/>
          <p:cNvSpPr txBox="1"/>
          <p:nvPr/>
        </p:nvSpPr>
        <p:spPr>
          <a:xfrm flipH="1">
            <a:off x="4258086" y="3313007"/>
            <a:ext cx="8049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183 cm</a:t>
            </a:r>
            <a:endParaRPr sz="1800">
              <a:latin typeface="Lexend"/>
              <a:ea typeface="Lexend"/>
              <a:cs typeface="Lexend"/>
              <a:sym typeface="Lexend"/>
            </a:endParaRPr>
          </a:p>
        </p:txBody>
      </p:sp>
      <p:sp>
        <p:nvSpPr>
          <p:cNvPr id="1628" name="Google Shape;1628;p88"/>
          <p:cNvSpPr txBox="1"/>
          <p:nvPr/>
        </p:nvSpPr>
        <p:spPr>
          <a:xfrm>
            <a:off x="6256800" y="1833900"/>
            <a:ext cx="25632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d) Saddex-xagal qumman (right-angled triangle) wuxuu leeyahay xagal 85°.</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Dhererka dhinaca ka soo horjeeda (opposite) xagashan waa 142 cm.</a:t>
            </a:r>
            <a:endParaRPr sz="1800">
              <a:latin typeface="Lexend"/>
              <a:ea typeface="Lexend"/>
              <a:cs typeface="Lexend"/>
              <a:sym typeface="Lexend"/>
            </a:endParaRPr>
          </a:p>
        </p:txBody>
      </p:sp>
      <p:cxnSp>
        <p:nvCxnSpPr>
          <p:cNvPr id="1629" name="Google Shape;1629;p88"/>
          <p:cNvCxnSpPr/>
          <p:nvPr/>
        </p:nvCxnSpPr>
        <p:spPr>
          <a:xfrm rot="10800000">
            <a:off x="3725660" y="2224848"/>
            <a:ext cx="0" cy="932100"/>
          </a:xfrm>
          <a:prstGeom prst="straightConnector1">
            <a:avLst/>
          </a:prstGeom>
          <a:noFill/>
          <a:ln cap="flat" cmpd="sng" w="28575">
            <a:solidFill>
              <a:srgbClr val="4F7BE8"/>
            </a:solidFill>
            <a:prstDash val="solid"/>
            <a:round/>
            <a:headEnd len="med" w="med" type="triangle"/>
            <a:tailEnd len="med" w="med" type="triangle"/>
          </a:ln>
        </p:spPr>
      </p:cxnSp>
      <p:sp>
        <p:nvSpPr>
          <p:cNvPr id="1630" name="Google Shape;1630;p88"/>
          <p:cNvSpPr txBox="1"/>
          <p:nvPr/>
        </p:nvSpPr>
        <p:spPr>
          <a:xfrm flipH="1">
            <a:off x="4629067" y="2399560"/>
            <a:ext cx="900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202 cm</a:t>
            </a:r>
            <a:endParaRPr sz="1800">
              <a:latin typeface="Lexend"/>
              <a:ea typeface="Lexend"/>
              <a:cs typeface="Lexend"/>
              <a:sym typeface="Lexend"/>
            </a:endParaRPr>
          </a:p>
        </p:txBody>
      </p:sp>
      <p:sp>
        <p:nvSpPr>
          <p:cNvPr id="1631" name="Google Shape;1631;p88"/>
          <p:cNvSpPr txBox="1"/>
          <p:nvPr/>
        </p:nvSpPr>
        <p:spPr>
          <a:xfrm>
            <a:off x="3039986" y="2165657"/>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sp>
        <p:nvSpPr>
          <p:cNvPr id="1632" name="Google Shape;1632;p88"/>
          <p:cNvSpPr txBox="1"/>
          <p:nvPr/>
        </p:nvSpPr>
        <p:spPr>
          <a:xfrm flipH="1">
            <a:off x="3207905" y="2606338"/>
            <a:ext cx="468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adj</a:t>
            </a:r>
            <a:endParaRPr sz="1800">
              <a:latin typeface="Lexend"/>
              <a:ea typeface="Lexend"/>
              <a:cs typeface="Lexend"/>
              <a:sym typeface="Lexend"/>
            </a:endParaRPr>
          </a:p>
        </p:txBody>
      </p:sp>
      <p:cxnSp>
        <p:nvCxnSpPr>
          <p:cNvPr id="1633" name="Google Shape;1633;p88"/>
          <p:cNvCxnSpPr/>
          <p:nvPr/>
        </p:nvCxnSpPr>
        <p:spPr>
          <a:xfrm>
            <a:off x="6019075" y="1657200"/>
            <a:ext cx="0" cy="3169800"/>
          </a:xfrm>
          <a:prstGeom prst="straightConnector1">
            <a:avLst/>
          </a:prstGeom>
          <a:noFill/>
          <a:ln cap="flat" cmpd="sng" w="38100">
            <a:solidFill>
              <a:schemeClr val="accent5"/>
            </a:solidFill>
            <a:prstDash val="solid"/>
            <a:round/>
            <a:headEnd len="med" w="med" type="none"/>
            <a:tailEnd len="med" w="med" type="none"/>
          </a:ln>
        </p:spPr>
      </p:cxnSp>
      <p:pic>
        <p:nvPicPr>
          <p:cNvPr id="1634" name="Google Shape;1634;p88"/>
          <p:cNvPicPr preferRelativeResize="0"/>
          <p:nvPr/>
        </p:nvPicPr>
        <p:blipFill>
          <a:blip r:embed="rId3">
            <a:alphaModFix/>
          </a:blip>
          <a:stretch>
            <a:fillRect/>
          </a:stretch>
        </p:blipFill>
        <p:spPr>
          <a:xfrm>
            <a:off x="441912" y="647363"/>
            <a:ext cx="2485775" cy="4105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8" name="Shape 1638"/>
        <p:cNvGrpSpPr/>
        <p:nvPr/>
      </p:nvGrpSpPr>
      <p:grpSpPr>
        <a:xfrm>
          <a:off x="0" y="0"/>
          <a:ext cx="0" cy="0"/>
          <a:chOff x="0" y="0"/>
          <a:chExt cx="0" cy="0"/>
        </a:xfrm>
      </p:grpSpPr>
      <p:sp>
        <p:nvSpPr>
          <p:cNvPr id="1639" name="Google Shape;1639;p89"/>
          <p:cNvSpPr/>
          <p:nvPr/>
        </p:nvSpPr>
        <p:spPr>
          <a:xfrm>
            <a:off x="3717452" y="2254864"/>
            <a:ext cx="1247400" cy="1247400"/>
          </a:xfrm>
          <a:prstGeom prst="arc">
            <a:avLst>
              <a:gd fmla="val 10771373" name="adj1"/>
              <a:gd fmla="val 13506230"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89"/>
          <p:cNvSpPr/>
          <p:nvPr/>
        </p:nvSpPr>
        <p:spPr>
          <a:xfrm>
            <a:off x="3006750" y="1537018"/>
            <a:ext cx="1349700" cy="13497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1" name="Google Shape;1641;p89"/>
          <p:cNvSpPr/>
          <p:nvPr/>
        </p:nvSpPr>
        <p:spPr>
          <a:xfrm flipH="1">
            <a:off x="3423310" y="3303229"/>
            <a:ext cx="1108800" cy="11091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2" name="Google Shape;1642;p89"/>
          <p:cNvSpPr txBox="1"/>
          <p:nvPr/>
        </p:nvSpPr>
        <p:spPr>
          <a:xfrm>
            <a:off x="3438684" y="3841037"/>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sp>
        <p:nvSpPr>
          <p:cNvPr id="1643" name="Google Shape;1643;p89"/>
          <p:cNvSpPr/>
          <p:nvPr/>
        </p:nvSpPr>
        <p:spPr>
          <a:xfrm flipH="1">
            <a:off x="4153176" y="2170626"/>
            <a:ext cx="1341900" cy="1341900"/>
          </a:xfrm>
          <a:prstGeom prst="arc">
            <a:avLst>
              <a:gd fmla="val 10771373" name="adj1"/>
              <a:gd fmla="val 13148850"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4" name="Google Shape;1644;p89"/>
          <p:cNvSpPr/>
          <p:nvPr/>
        </p:nvSpPr>
        <p:spPr>
          <a:xfrm flipH="1">
            <a:off x="4815141" y="1438823"/>
            <a:ext cx="1717500" cy="1411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5" name="Google Shape;1645;p89"/>
          <p:cNvSpPr/>
          <p:nvPr/>
        </p:nvSpPr>
        <p:spPr>
          <a:xfrm rot="5400000">
            <a:off x="6312733" y="3589452"/>
            <a:ext cx="1761000" cy="1761000"/>
          </a:xfrm>
          <a:prstGeom prst="arc">
            <a:avLst>
              <a:gd fmla="val 5394639" name="adj1"/>
              <a:gd fmla="val 719409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6" name="Google Shape;1646;p89"/>
          <p:cNvSpPr/>
          <p:nvPr/>
        </p:nvSpPr>
        <p:spPr>
          <a:xfrm>
            <a:off x="5537541" y="3513785"/>
            <a:ext cx="1668300" cy="960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7" name="Google Shape;1647;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sp>
        <p:nvSpPr>
          <p:cNvPr id="1648" name="Google Shape;1648;p89"/>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Raadi dhererka dhinaca ka soo horjeeda (opposite) xagasha la calaamadeeyay adigoo isticmaalaya xiriirkan.</a:t>
            </a:r>
            <a:endParaRPr sz="1800">
              <a:latin typeface="Lexend"/>
              <a:ea typeface="Lexend"/>
              <a:cs typeface="Lexend"/>
              <a:sym typeface="Lexend"/>
            </a:endParaRPr>
          </a:p>
        </p:txBody>
      </p:sp>
      <p:grpSp>
        <p:nvGrpSpPr>
          <p:cNvPr id="1649" name="Google Shape;1649;p89"/>
          <p:cNvGrpSpPr/>
          <p:nvPr/>
        </p:nvGrpSpPr>
        <p:grpSpPr>
          <a:xfrm>
            <a:off x="323947" y="1451018"/>
            <a:ext cx="8495973" cy="3369160"/>
            <a:chOff x="3733800" y="1870375"/>
            <a:chExt cx="2035500" cy="2035500"/>
          </a:xfrm>
        </p:grpSpPr>
        <p:cxnSp>
          <p:nvCxnSpPr>
            <p:cNvPr id="1650" name="Google Shape;1650;p89"/>
            <p:cNvCxnSpPr/>
            <p:nvPr/>
          </p:nvCxnSpPr>
          <p:spPr>
            <a:xfrm>
              <a:off x="4751550" y="1870375"/>
              <a:ext cx="0" cy="2035500"/>
            </a:xfrm>
            <a:prstGeom prst="straightConnector1">
              <a:avLst/>
            </a:prstGeom>
            <a:noFill/>
            <a:ln cap="flat" cmpd="sng" w="38100">
              <a:solidFill>
                <a:schemeClr val="accent5"/>
              </a:solidFill>
              <a:prstDash val="solid"/>
              <a:round/>
              <a:headEnd len="med" w="med" type="none"/>
              <a:tailEnd len="med" w="med" type="none"/>
            </a:ln>
          </p:spPr>
        </p:cxnSp>
        <p:cxnSp>
          <p:nvCxnSpPr>
            <p:cNvPr id="1651" name="Google Shape;1651;p89"/>
            <p:cNvCxnSpPr/>
            <p:nvPr/>
          </p:nvCxnSpPr>
          <p:spPr>
            <a:xfrm>
              <a:off x="4751550" y="2008485"/>
              <a:ext cx="0" cy="2035500"/>
            </a:xfrm>
            <a:prstGeom prst="straightConnector1">
              <a:avLst/>
            </a:prstGeom>
            <a:noFill/>
            <a:ln cap="flat" cmpd="sng" w="38100">
              <a:solidFill>
                <a:schemeClr val="accent5"/>
              </a:solidFill>
              <a:prstDash val="solid"/>
              <a:round/>
              <a:headEnd len="med" w="med" type="none"/>
              <a:tailEnd len="med" w="med" type="none"/>
            </a:ln>
          </p:spPr>
        </p:cxnSp>
      </p:grpSp>
      <p:sp>
        <p:nvSpPr>
          <p:cNvPr id="1652" name="Google Shape;1652;p89"/>
          <p:cNvSpPr/>
          <p:nvPr/>
        </p:nvSpPr>
        <p:spPr>
          <a:xfrm>
            <a:off x="3006750" y="2628856"/>
            <a:ext cx="258000" cy="2580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3" name="Google Shape;1653;p89"/>
          <p:cNvSpPr txBox="1"/>
          <p:nvPr/>
        </p:nvSpPr>
        <p:spPr>
          <a:xfrm>
            <a:off x="3737320" y="2667287"/>
            <a:ext cx="424500" cy="171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40°</a:t>
            </a:r>
            <a:endParaRPr sz="1800">
              <a:latin typeface="Lexend"/>
              <a:ea typeface="Lexend"/>
              <a:cs typeface="Lexend"/>
              <a:sym typeface="Lexend"/>
            </a:endParaRPr>
          </a:p>
        </p:txBody>
      </p:sp>
      <p:sp>
        <p:nvSpPr>
          <p:cNvPr id="1654" name="Google Shape;1654;p89"/>
          <p:cNvSpPr/>
          <p:nvPr/>
        </p:nvSpPr>
        <p:spPr>
          <a:xfrm>
            <a:off x="704949" y="1569463"/>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lang="en-GB" sz="1100">
                <a:solidFill>
                  <a:schemeClr val="accent5"/>
                </a:solidFill>
                <a:latin typeface="Lexend"/>
                <a:ea typeface="Lexend"/>
                <a:cs typeface="Lexend"/>
                <a:sym typeface="Lexend"/>
              </a:rPr>
              <a:t>adj × tan(θ°) cm</a:t>
            </a:r>
            <a:r>
              <a:rPr lang="en-GB" sz="1100">
                <a:solidFill>
                  <a:schemeClr val="accent5"/>
                </a:solidFill>
                <a:latin typeface="Lexend"/>
                <a:ea typeface="Times New Roman"/>
                <a:cs typeface="Times New Roman"/>
                <a:sym typeface="Times New Roman"/>
              </a:rPr>
              <a:t/>
            </a:r>
            <a:r>
              <a:rPr i="1" lang="en-GB" sz="1100">
                <a:solidFill>
                  <a:schemeClr val="accent5"/>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chemeClr val="accent5"/>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55" name="Google Shape;1655;p89"/>
          <p:cNvSpPr/>
          <p:nvPr/>
        </p:nvSpPr>
        <p:spPr>
          <a:xfrm>
            <a:off x="704949" y="2037338"/>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rgbClr val="EBEDFE"/>
                </a:solidFill>
                <a:latin typeface="Lexend"/>
                <a:ea typeface="Times New Roman"/>
                <a:cs typeface="Times New Roman"/>
                <a:sym typeface="Times New Roman"/>
              </a:rPr>
              <a:t>h × tan( θ° ) cm</a:t>
            </a:r>
            <a:r>
              <a:rPr lang="en-GB" sz="1800">
                <a:solidFill>
                  <a:srgbClr val="EBEDFE"/>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rgbClr val="EBEDFE"/>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56" name="Google Shape;1656;p89"/>
          <p:cNvSpPr/>
          <p:nvPr/>
        </p:nvSpPr>
        <p:spPr>
          <a:xfrm flipH="1">
            <a:off x="6262953" y="2580435"/>
            <a:ext cx="269700" cy="2697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57" name="Google Shape;1657;p89"/>
          <p:cNvCxnSpPr/>
          <p:nvPr/>
        </p:nvCxnSpPr>
        <p:spPr>
          <a:xfrm>
            <a:off x="6645475" y="1438831"/>
            <a:ext cx="0" cy="1416300"/>
          </a:xfrm>
          <a:prstGeom prst="straightConnector1">
            <a:avLst/>
          </a:prstGeom>
          <a:noFill/>
          <a:ln cap="flat" cmpd="sng" w="28575">
            <a:solidFill>
              <a:schemeClr val="accent4"/>
            </a:solidFill>
            <a:prstDash val="solid"/>
            <a:round/>
            <a:headEnd len="med" w="med" type="triangle"/>
            <a:tailEnd len="med" w="med" type="triangle"/>
          </a:ln>
        </p:spPr>
      </p:cxnSp>
      <p:sp>
        <p:nvSpPr>
          <p:cNvPr id="1658" name="Google Shape;1658;p89"/>
          <p:cNvSpPr txBox="1"/>
          <p:nvPr/>
        </p:nvSpPr>
        <p:spPr>
          <a:xfrm flipH="1">
            <a:off x="5040096" y="2633814"/>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35°</a:t>
            </a:r>
            <a:endParaRPr sz="1800">
              <a:latin typeface="Lexend"/>
              <a:ea typeface="Lexend"/>
              <a:cs typeface="Lexend"/>
              <a:sym typeface="Lexend"/>
            </a:endParaRPr>
          </a:p>
        </p:txBody>
      </p:sp>
      <p:sp>
        <p:nvSpPr>
          <p:cNvPr id="1659" name="Google Shape;1659;p89"/>
          <p:cNvSpPr/>
          <p:nvPr/>
        </p:nvSpPr>
        <p:spPr>
          <a:xfrm flipH="1">
            <a:off x="6910177" y="1941697"/>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rgbClr val="EBEDFE"/>
                </a:solidFill>
                <a:latin typeface="Lexend"/>
                <a:ea typeface="Times New Roman"/>
                <a:cs typeface="Times New Roman"/>
                <a:sym typeface="Times New Roman"/>
              </a:rPr>
              <a:t>h × tan( θ° ) cm</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rgbClr val="EBEDFE"/>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chemeClr val="accent5"/>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60" name="Google Shape;1660;p89"/>
          <p:cNvSpPr/>
          <p:nvPr/>
        </p:nvSpPr>
        <p:spPr>
          <a:xfrm flipH="1">
            <a:off x="7941949" y="1949410"/>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61" name="Google Shape;1661;p89"/>
          <p:cNvSpPr/>
          <p:nvPr/>
        </p:nvSpPr>
        <p:spPr>
          <a:xfrm flipH="1">
            <a:off x="6767373" y="1949410"/>
            <a:ext cx="5409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62" name="Google Shape;1662;p89"/>
          <p:cNvSpPr/>
          <p:nvPr/>
        </p:nvSpPr>
        <p:spPr>
          <a:xfrm>
            <a:off x="704949" y="2566300"/>
            <a:ext cx="1897800" cy="282900"/>
          </a:xfrm>
          <a:prstGeom prst="rect">
            <a:avLst/>
          </a:prstGeom>
          <a:noFill/>
          <a:ln>
            <a:noFill/>
          </a:ln>
        </p:spPr>
        <p:txBody>
          <a:bodyPr anchorCtr="0" anchor="ctr" bIns="0" lIns="0" spcFirstLastPara="1" rIns="0" wrap="square" tIns="0">
            <a:normAutofit/>
          </a:bodyPr>
          <a:lstStyle/>
          <a:p>
            <a:pPr indent="0" lvl="0" marL="0" rtl="0" algn="r">
              <a:spcBef>
                <a:spcPts val="0"/>
              </a:spcBef>
              <a:spcAft>
                <a:spcPts val="0"/>
              </a:spcAft>
              <a:buNone/>
            </a:pPr>
            <a:r>
              <a:rPr i="1" lang="en-GB" sz="1800">
                <a:solidFill>
                  <a:srgbClr val="EBEDFE"/>
                </a:solidFill>
                <a:latin typeface="Lexend"/>
                <a:ea typeface="Times New Roman"/>
                <a:cs typeface="Times New Roman"/>
                <a:sym typeface="Times New Roman"/>
              </a:rPr>
              <a:t>h × sin( θ° ) cm</a:t>
            </a:r>
            <a:r>
              <a:rPr lang="en-GB" sz="1800">
                <a:solidFill>
                  <a:srgbClr val="EBEDFE"/>
                </a:solidFill>
                <a:latin typeface="Lexend"/>
                <a:ea typeface="Lexend"/>
                <a:cs typeface="Lexend"/>
                <a:sym typeface="Lexend"/>
              </a:rPr>
              <a:t/>
            </a:r>
            <a:r>
              <a:rPr lang="en-GB" sz="1800">
                <a:solidFill>
                  <a:schemeClr val="accent5"/>
                </a:solidFill>
                <a:latin typeface="Lexend"/>
                <a:ea typeface="Lexend"/>
                <a:cs typeface="Lexend"/>
                <a:sym typeface="Lexend"/>
              </a:rPr>
              <a:t/>
            </a:r>
            <a:r>
              <a:rPr lang="en-GB" sz="1800">
                <a:solidFill>
                  <a:srgbClr val="EBEDFE"/>
                </a:solidFill>
                <a:latin typeface="Lexend"/>
                <a:ea typeface="Lexend"/>
                <a:cs typeface="Lexend"/>
                <a:sym typeface="Lexend"/>
              </a:rPr>
              <a:t/>
            </a:r>
            <a:r>
              <a:rPr lang="en-GB" sz="1800">
                <a:solidFill>
                  <a:srgbClr val="EBEDFE"/>
                </a:solidFill>
                <a:latin typeface="Lexend"/>
                <a:ea typeface="Times New Roman"/>
                <a:cs typeface="Times New Roman"/>
                <a:sym typeface="Times New Roman"/>
              </a:rPr>
              <a:t/>
            </a:r>
            <a:r>
              <a:rPr lang="en-GB" sz="1800">
                <a:solidFill>
                  <a:srgbClr val="EBEDFE"/>
                </a:solidFill>
                <a:latin typeface="Lexend"/>
                <a:ea typeface="Lexend"/>
                <a:cs typeface="Lexend"/>
                <a:sym typeface="Lexend"/>
              </a:rPr>
              <a:t/>
            </a:r>
            <a:r>
              <a:rPr lang="en-GB" sz="1800">
                <a:solidFill>
                  <a:srgbClr val="EBEDFE"/>
                </a:solidFill>
                <a:latin typeface="Lexend"/>
                <a:ea typeface="Times New Roman"/>
                <a:cs typeface="Times New Roman"/>
                <a:sym typeface="Times New Roman"/>
              </a:rPr>
              <a:t/>
            </a:r>
            <a:r>
              <a:rPr lang="en-GB" sz="1800">
                <a:solidFill>
                  <a:srgbClr val="EBEDFE"/>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63" name="Google Shape;1663;p89"/>
          <p:cNvSpPr/>
          <p:nvPr/>
        </p:nvSpPr>
        <p:spPr>
          <a:xfrm>
            <a:off x="748678" y="2580889"/>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64" name="Google Shape;1664;p89"/>
          <p:cNvSpPr/>
          <p:nvPr/>
        </p:nvSpPr>
        <p:spPr>
          <a:xfrm>
            <a:off x="1302651" y="2580889"/>
            <a:ext cx="9024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65" name="Google Shape;1665;p89"/>
          <p:cNvSpPr/>
          <p:nvPr/>
        </p:nvSpPr>
        <p:spPr>
          <a:xfrm rot="5400000">
            <a:off x="5537538" y="4224282"/>
            <a:ext cx="250500" cy="2505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66" name="Google Shape;1666;p89"/>
          <p:cNvCxnSpPr/>
          <p:nvPr/>
        </p:nvCxnSpPr>
        <p:spPr>
          <a:xfrm rot="-5400000">
            <a:off x="4946766" y="4003260"/>
            <a:ext cx="971700" cy="0"/>
          </a:xfrm>
          <a:prstGeom prst="straightConnector1">
            <a:avLst/>
          </a:prstGeom>
          <a:noFill/>
          <a:ln cap="flat" cmpd="sng" w="28575">
            <a:solidFill>
              <a:schemeClr val="accent4"/>
            </a:solidFill>
            <a:prstDash val="solid"/>
            <a:round/>
            <a:headEnd len="med" w="med" type="triangle"/>
            <a:tailEnd len="med" w="med" type="triangle"/>
          </a:ln>
        </p:spPr>
      </p:cxnSp>
      <p:sp>
        <p:nvSpPr>
          <p:cNvPr id="1667" name="Google Shape;1667;p89"/>
          <p:cNvSpPr txBox="1"/>
          <p:nvPr/>
        </p:nvSpPr>
        <p:spPr>
          <a:xfrm>
            <a:off x="4830072" y="3906208"/>
            <a:ext cx="603600" cy="19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668" name="Google Shape;1668;p89"/>
          <p:cNvSpPr txBox="1"/>
          <p:nvPr/>
        </p:nvSpPr>
        <p:spPr>
          <a:xfrm>
            <a:off x="6343004" y="4219306"/>
            <a:ext cx="424500" cy="211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a:t>
            </a:r>
            <a:endParaRPr sz="1800">
              <a:latin typeface="Lexend"/>
              <a:ea typeface="Lexend"/>
              <a:cs typeface="Lexend"/>
              <a:sym typeface="Lexend"/>
            </a:endParaRPr>
          </a:p>
        </p:txBody>
      </p:sp>
      <p:sp>
        <p:nvSpPr>
          <p:cNvPr id="1669" name="Google Shape;1669;p89"/>
          <p:cNvSpPr/>
          <p:nvPr/>
        </p:nvSpPr>
        <p:spPr>
          <a:xfrm flipH="1" rot="-2368091">
            <a:off x="2875354" y="4479496"/>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70" name="Google Shape;1670;p89"/>
          <p:cNvGrpSpPr/>
          <p:nvPr/>
        </p:nvGrpSpPr>
        <p:grpSpPr>
          <a:xfrm flipH="1" rot="-2367281">
            <a:off x="2661454" y="3126243"/>
            <a:ext cx="1345745" cy="1951882"/>
            <a:chOff x="-2029068" y="1455875"/>
            <a:chExt cx="967943" cy="2723771"/>
          </a:xfrm>
        </p:grpSpPr>
        <p:sp>
          <p:nvSpPr>
            <p:cNvPr id="1671" name="Google Shape;1671;p8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72" name="Google Shape;1672;p89"/>
            <p:cNvCxnSpPr/>
            <p:nvPr/>
          </p:nvCxnSpPr>
          <p:spPr>
            <a:xfrm rot="7323868">
              <a:off x="-2088295" y="2768171"/>
              <a:ext cx="1079354" cy="993550"/>
            </a:xfrm>
            <a:prstGeom prst="straightConnector1">
              <a:avLst/>
            </a:prstGeom>
            <a:noFill/>
            <a:ln cap="flat" cmpd="sng" w="28575">
              <a:solidFill>
                <a:srgbClr val="4F7BE8"/>
              </a:solidFill>
              <a:prstDash val="solid"/>
              <a:round/>
              <a:headEnd len="med" w="med" type="triangle"/>
              <a:tailEnd len="med" w="med" type="triangle"/>
            </a:ln>
          </p:spPr>
        </p:cxnSp>
      </p:grpSp>
      <p:sp>
        <p:nvSpPr>
          <p:cNvPr id="1673" name="Google Shape;1673;p89"/>
          <p:cNvSpPr txBox="1"/>
          <p:nvPr/>
        </p:nvSpPr>
        <p:spPr>
          <a:xfrm flipH="1">
            <a:off x="3485313" y="4341450"/>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143 cm</a:t>
            </a:r>
            <a:endParaRPr sz="1800">
              <a:latin typeface="Lexend"/>
              <a:ea typeface="Lexend"/>
              <a:cs typeface="Lexend"/>
              <a:sym typeface="Lexend"/>
            </a:endParaRPr>
          </a:p>
        </p:txBody>
      </p:sp>
      <p:sp>
        <p:nvSpPr>
          <p:cNvPr id="1674" name="Google Shape;1674;p89"/>
          <p:cNvSpPr txBox="1"/>
          <p:nvPr/>
        </p:nvSpPr>
        <p:spPr>
          <a:xfrm>
            <a:off x="1052075" y="4236500"/>
            <a:ext cx="15381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5"/>
                </a:solidFill>
                <a:latin typeface="Lexend"/>
                <a:ea typeface="Lexend"/>
                <a:cs typeface="Lexend"/>
                <a:sym typeface="Lexend"/>
              </a:rPr>
              <a:t>adj × tan(θ°)</a:t>
            </a:r>
            <a:r>
              <a:rPr lang="en-GB" sz="1100">
                <a:solidFill>
                  <a:schemeClr val="accent5"/>
                </a:solidFill>
                <a:latin typeface="Lexend"/>
                <a:ea typeface="Times New Roman"/>
                <a:cs typeface="Times New Roman"/>
                <a:sym typeface="Times New Roman"/>
              </a:rPr>
              <a:t/>
            </a:r>
            <a:r>
              <a:rPr i="1" lang="en-GB" sz="1100">
                <a:solidFill>
                  <a:schemeClr val="accent5"/>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chemeClr val="accent5"/>
                </a:solidFill>
                <a:latin typeface="Lexend"/>
                <a:ea typeface="Times New Roman"/>
                <a:cs typeface="Times New Roman"/>
                <a:sym typeface="Times New Roman"/>
              </a:rPr>
              <a:t/>
            </a:r>
            <a:endParaRPr sz="1800">
              <a:latin typeface="Lexend"/>
              <a:ea typeface="Lexend"/>
              <a:cs typeface="Lexend"/>
              <a:sym typeface="Lexend"/>
            </a:endParaRPr>
          </a:p>
        </p:txBody>
      </p:sp>
      <p:sp>
        <p:nvSpPr>
          <p:cNvPr id="1675" name="Google Shape;1675;p89"/>
          <p:cNvSpPr txBox="1"/>
          <p:nvPr/>
        </p:nvSpPr>
        <p:spPr>
          <a:xfrm>
            <a:off x="324000" y="12594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676" name="Google Shape;1676;p89"/>
          <p:cNvSpPr txBox="1"/>
          <p:nvPr/>
        </p:nvSpPr>
        <p:spPr>
          <a:xfrm>
            <a:off x="4710888" y="15366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
        <p:nvSpPr>
          <p:cNvPr id="1677" name="Google Shape;1677;p89"/>
          <p:cNvSpPr txBox="1"/>
          <p:nvPr/>
        </p:nvSpPr>
        <p:spPr>
          <a:xfrm>
            <a:off x="4710888" y="3453800"/>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a:t>
            </a:r>
            <a:endParaRPr sz="1800">
              <a:latin typeface="Lexend"/>
              <a:ea typeface="Lexend"/>
              <a:cs typeface="Lexend"/>
              <a:sym typeface="Lexend"/>
            </a:endParaRPr>
          </a:p>
        </p:txBody>
      </p:sp>
      <p:sp>
        <p:nvSpPr>
          <p:cNvPr id="1678" name="Google Shape;1678;p89"/>
          <p:cNvSpPr txBox="1"/>
          <p:nvPr/>
        </p:nvSpPr>
        <p:spPr>
          <a:xfrm>
            <a:off x="324000" y="3453800"/>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t>
            </a:r>
            <a:endParaRPr sz="1800">
              <a:latin typeface="Lexend"/>
              <a:ea typeface="Lexend"/>
              <a:cs typeface="Lexend"/>
              <a:sym typeface="Lexend"/>
            </a:endParaRPr>
          </a:p>
        </p:txBody>
      </p:sp>
      <p:grpSp>
        <p:nvGrpSpPr>
          <p:cNvPr id="1679" name="Google Shape;1679;p89"/>
          <p:cNvGrpSpPr/>
          <p:nvPr/>
        </p:nvGrpSpPr>
        <p:grpSpPr>
          <a:xfrm>
            <a:off x="2946218" y="1009843"/>
            <a:ext cx="3251564" cy="437400"/>
            <a:chOff x="5493125" y="861300"/>
            <a:chExt cx="3021900" cy="437400"/>
          </a:xfrm>
        </p:grpSpPr>
        <p:sp>
          <p:nvSpPr>
            <p:cNvPr id="1680" name="Google Shape;1680;p89"/>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681" name="Google Shape;1681;p89"/>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dhinaca ka soo horjeeda = adj × tan(θ°)</a:t>
              </a:r>
              <a:r>
                <a:rPr lang="en-GB" sz="1300">
                  <a:solidFill>
                    <a:srgbClr val="0B5FA5"/>
                  </a:solidFill>
                  <a:latin typeface="Lexend"/>
                  <a:ea typeface="Lexend"/>
                  <a:cs typeface="Lexend"/>
                  <a:sym typeface="Lexend"/>
                </a:rPr>
                <a:t/>
              </a:r>
              <a:r>
                <a:rPr lang="en-GB" sz="1300">
                  <a:solidFill>
                    <a:srgbClr val="0B5FA5"/>
                  </a:solidFill>
                  <a:latin typeface="Times New Roman"/>
                  <a:ea typeface="Times New Roman"/>
                  <a:cs typeface="Times New Roman"/>
                  <a:sym typeface="Times New Roman"/>
                </a:rPr>
                <a:t/>
              </a:r>
              <a:r>
                <a:rPr i="1" lang="en-GB" sz="1300">
                  <a:solidFill>
                    <a:srgbClr val="0B5FA5"/>
                  </a:solidFill>
                  <a:latin typeface="Lexend"/>
                  <a:ea typeface="Lexend"/>
                  <a:cs typeface="Lexend"/>
                  <a:sym typeface="Lexend"/>
                </a:rPr>
                <a:t/>
              </a:r>
              <a:r>
                <a:rPr lang="en-GB" sz="1300">
                  <a:solidFill>
                    <a:srgbClr val="0B5FA5"/>
                  </a:solidFill>
                  <a:latin typeface="Lexend"/>
                  <a:ea typeface="Lexend"/>
                  <a:cs typeface="Lexend"/>
                  <a:sym typeface="Lexend"/>
                </a:rPr>
                <a:t/>
              </a:r>
              <a:r>
                <a:rPr lang="en-GB" sz="1300">
                  <a:solidFill>
                    <a:srgbClr val="0B5FA5"/>
                  </a:solidFill>
                  <a:latin typeface="Times New Roman"/>
                  <a:ea typeface="Times New Roman"/>
                  <a:cs typeface="Times New Roman"/>
                  <a:sym typeface="Times New Roman"/>
                </a:rPr>
                <a:t/>
              </a:r>
              <a:r>
                <a:rPr lang="en-GB" sz="1300">
                  <a:solidFill>
                    <a:srgbClr val="000000"/>
                  </a:solidFill>
                  <a:latin typeface="Lexend"/>
                  <a:ea typeface="Lexend"/>
                  <a:cs typeface="Lexend"/>
                  <a:sym typeface="Lexend"/>
                </a:rPr>
                <a:t/>
              </a:r>
              <a:endParaRPr sz="1800">
                <a:latin typeface="Lexend"/>
                <a:ea typeface="Lexend"/>
                <a:cs typeface="Lexend"/>
                <a:sym typeface="Lexend"/>
              </a:endParaRPr>
            </a:p>
          </p:txBody>
        </p:sp>
      </p:grpSp>
      <p:sp>
        <p:nvSpPr>
          <p:cNvPr id="1682" name="Google Shape;1682;p89"/>
          <p:cNvSpPr txBox="1"/>
          <p:nvPr/>
        </p:nvSpPr>
        <p:spPr>
          <a:xfrm flipH="1">
            <a:off x="3179251" y="3068200"/>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91 cm</a:t>
            </a:r>
            <a:endParaRPr sz="1800">
              <a:latin typeface="Lexend"/>
              <a:ea typeface="Lexend"/>
              <a:cs typeface="Lexend"/>
              <a:sym typeface="Lexend"/>
            </a:endParaRPr>
          </a:p>
        </p:txBody>
      </p:sp>
      <p:cxnSp>
        <p:nvCxnSpPr>
          <p:cNvPr id="1683" name="Google Shape;1683;p89"/>
          <p:cNvCxnSpPr/>
          <p:nvPr/>
        </p:nvCxnSpPr>
        <p:spPr>
          <a:xfrm rot="10800000">
            <a:off x="4817550" y="2959561"/>
            <a:ext cx="1715100" cy="0"/>
          </a:xfrm>
          <a:prstGeom prst="straightConnector1">
            <a:avLst/>
          </a:prstGeom>
          <a:noFill/>
          <a:ln cap="flat" cmpd="sng" w="28575">
            <a:solidFill>
              <a:schemeClr val="accent4"/>
            </a:solidFill>
            <a:prstDash val="solid"/>
            <a:round/>
            <a:headEnd len="med" w="med" type="triangle"/>
            <a:tailEnd len="med" w="med" type="triangle"/>
          </a:ln>
        </p:spPr>
      </p:cxnSp>
      <p:sp>
        <p:nvSpPr>
          <p:cNvPr id="1684" name="Google Shape;1684;p89"/>
          <p:cNvSpPr txBox="1"/>
          <p:nvPr/>
        </p:nvSpPr>
        <p:spPr>
          <a:xfrm flipH="1">
            <a:off x="5174402" y="2959550"/>
            <a:ext cx="999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16.9 cm</a:t>
            </a:r>
            <a:endParaRPr sz="1800">
              <a:latin typeface="Lexend"/>
              <a:ea typeface="Lexend"/>
              <a:cs typeface="Lexend"/>
              <a:sym typeface="Lexend"/>
            </a:endParaRPr>
          </a:p>
        </p:txBody>
      </p:sp>
      <p:cxnSp>
        <p:nvCxnSpPr>
          <p:cNvPr id="1685" name="Google Shape;1685;p89"/>
          <p:cNvCxnSpPr/>
          <p:nvPr/>
        </p:nvCxnSpPr>
        <p:spPr>
          <a:xfrm rot="10800000">
            <a:off x="5514150" y="4575211"/>
            <a:ext cx="1715100" cy="0"/>
          </a:xfrm>
          <a:prstGeom prst="straightConnector1">
            <a:avLst/>
          </a:prstGeom>
          <a:noFill/>
          <a:ln cap="flat" cmpd="sng" w="28575">
            <a:solidFill>
              <a:schemeClr val="accent4"/>
            </a:solidFill>
            <a:prstDash val="solid"/>
            <a:round/>
            <a:headEnd len="med" w="med" type="triangle"/>
            <a:tailEnd len="med" w="med" type="triangle"/>
          </a:ln>
        </p:spPr>
      </p:cxnSp>
      <p:sp>
        <p:nvSpPr>
          <p:cNvPr id="1686" name="Google Shape;1686;p89"/>
          <p:cNvSpPr txBox="1"/>
          <p:nvPr/>
        </p:nvSpPr>
        <p:spPr>
          <a:xfrm flipH="1">
            <a:off x="5871002" y="4602705"/>
            <a:ext cx="999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0.44 cm</a:t>
            </a:r>
            <a:endParaRPr sz="1800">
              <a:latin typeface="Lexend"/>
              <a:ea typeface="Lexend"/>
              <a:cs typeface="Lexend"/>
              <a:sym typeface="Lexend"/>
            </a:endParaRPr>
          </a:p>
        </p:txBody>
      </p:sp>
      <p:sp>
        <p:nvSpPr>
          <p:cNvPr id="1687" name="Google Shape;1687;p89"/>
          <p:cNvSpPr/>
          <p:nvPr/>
        </p:nvSpPr>
        <p:spPr>
          <a:xfrm>
            <a:off x="748678" y="2065680"/>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88" name="Google Shape;1688;p89"/>
          <p:cNvSpPr/>
          <p:nvPr/>
        </p:nvSpPr>
        <p:spPr>
          <a:xfrm>
            <a:off x="1747453" y="2065680"/>
            <a:ext cx="3651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689" name="Google Shape;1689;p89"/>
          <p:cNvSpPr txBox="1"/>
          <p:nvPr/>
        </p:nvSpPr>
        <p:spPr>
          <a:xfrm>
            <a:off x="748600" y="2059950"/>
            <a:ext cx="3651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91</a:t>
            </a:r>
            <a:endParaRPr sz="2000">
              <a:solidFill>
                <a:schemeClr val="dk1"/>
              </a:solidFill>
              <a:latin typeface="Kalam"/>
              <a:ea typeface="Kalam"/>
              <a:cs typeface="Kalam"/>
              <a:sym typeface="Kalam"/>
            </a:endParaRPr>
          </a:p>
        </p:txBody>
      </p:sp>
      <p:sp>
        <p:nvSpPr>
          <p:cNvPr id="1690" name="Google Shape;1690;p89"/>
          <p:cNvSpPr txBox="1"/>
          <p:nvPr/>
        </p:nvSpPr>
        <p:spPr>
          <a:xfrm>
            <a:off x="1747450" y="2059950"/>
            <a:ext cx="3651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40</a:t>
            </a:r>
            <a:endParaRPr sz="2000">
              <a:solidFill>
                <a:schemeClr val="dk1"/>
              </a:solidFill>
              <a:latin typeface="Kalam"/>
              <a:ea typeface="Kalam"/>
              <a:cs typeface="Kalam"/>
              <a:sym typeface="Kalam"/>
            </a:endParaRPr>
          </a:p>
        </p:txBody>
      </p:sp>
      <p:sp>
        <p:nvSpPr>
          <p:cNvPr id="1691" name="Google Shape;1691;p89"/>
          <p:cNvSpPr txBox="1"/>
          <p:nvPr/>
        </p:nvSpPr>
        <p:spPr>
          <a:xfrm>
            <a:off x="748600" y="2580900"/>
            <a:ext cx="3651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91</a:t>
            </a:r>
            <a:endParaRPr sz="2000">
              <a:solidFill>
                <a:schemeClr val="dk1"/>
              </a:solidFill>
              <a:latin typeface="Kalam"/>
              <a:ea typeface="Kalam"/>
              <a:cs typeface="Kalam"/>
              <a:sym typeface="Kalam"/>
            </a:endParaRPr>
          </a:p>
        </p:txBody>
      </p:sp>
      <p:sp>
        <p:nvSpPr>
          <p:cNvPr id="1692" name="Google Shape;1692;p89"/>
          <p:cNvSpPr txBox="1"/>
          <p:nvPr/>
        </p:nvSpPr>
        <p:spPr>
          <a:xfrm>
            <a:off x="1302650" y="2580900"/>
            <a:ext cx="9024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0.839</a:t>
            </a:r>
            <a:endParaRPr sz="2000">
              <a:solidFill>
                <a:schemeClr val="dk1"/>
              </a:solidFill>
              <a:latin typeface="Kalam"/>
              <a:ea typeface="Kalam"/>
              <a:cs typeface="Kalam"/>
              <a:sym typeface="Kalam"/>
            </a:endParaRPr>
          </a:p>
        </p:txBody>
      </p:sp>
      <p:sp>
        <p:nvSpPr>
          <p:cNvPr id="1693" name="Google Shape;1693;p89"/>
          <p:cNvSpPr txBox="1"/>
          <p:nvPr/>
        </p:nvSpPr>
        <p:spPr>
          <a:xfrm>
            <a:off x="938200" y="2967300"/>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76.349 cm</a:t>
            </a:r>
            <a:endParaRPr sz="2000">
              <a:solidFill>
                <a:schemeClr val="dk1"/>
              </a:solidFill>
              <a:latin typeface="Kalam"/>
              <a:ea typeface="Kalam"/>
              <a:cs typeface="Kalam"/>
              <a:sym typeface="Kalam"/>
            </a:endParaRPr>
          </a:p>
        </p:txBody>
      </p:sp>
      <p:sp>
        <p:nvSpPr>
          <p:cNvPr id="1694" name="Google Shape;1694;p89"/>
          <p:cNvSpPr txBox="1"/>
          <p:nvPr/>
        </p:nvSpPr>
        <p:spPr>
          <a:xfrm>
            <a:off x="6767502" y="1949400"/>
            <a:ext cx="540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16.9</a:t>
            </a:r>
            <a:endParaRPr sz="2000">
              <a:solidFill>
                <a:schemeClr val="dk1"/>
              </a:solidFill>
              <a:latin typeface="Kalam"/>
              <a:ea typeface="Kalam"/>
              <a:cs typeface="Kalam"/>
              <a:sym typeface="Kalam"/>
            </a:endParaRPr>
          </a:p>
        </p:txBody>
      </p:sp>
      <p:sp>
        <p:nvSpPr>
          <p:cNvPr id="1695" name="Google Shape;1695;p89"/>
          <p:cNvSpPr txBox="1"/>
          <p:nvPr/>
        </p:nvSpPr>
        <p:spPr>
          <a:xfrm>
            <a:off x="7942025" y="1949400"/>
            <a:ext cx="3651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35</a:t>
            </a:r>
            <a:endParaRPr sz="2000">
              <a:solidFill>
                <a:schemeClr val="dk1"/>
              </a:solidFill>
              <a:latin typeface="Kalam"/>
              <a:ea typeface="Kalam"/>
              <a:cs typeface="Kalam"/>
              <a:sym typeface="Kalam"/>
            </a:endParaRPr>
          </a:p>
        </p:txBody>
      </p:sp>
      <p:sp>
        <p:nvSpPr>
          <p:cNvPr id="1696" name="Google Shape;1696;p89"/>
          <p:cNvSpPr txBox="1"/>
          <p:nvPr/>
        </p:nvSpPr>
        <p:spPr>
          <a:xfrm>
            <a:off x="6950075" y="2731588"/>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11.83 cm</a:t>
            </a:r>
            <a:endParaRPr sz="2000">
              <a:solidFill>
                <a:schemeClr val="dk1"/>
              </a:solidFill>
              <a:latin typeface="Kalam"/>
              <a:ea typeface="Kalam"/>
              <a:cs typeface="Kalam"/>
              <a:sym typeface="Kalam"/>
            </a:endParaRPr>
          </a:p>
        </p:txBody>
      </p:sp>
      <p:sp>
        <p:nvSpPr>
          <p:cNvPr id="1697" name="Google Shape;1697;p89"/>
          <p:cNvSpPr txBox="1"/>
          <p:nvPr/>
        </p:nvSpPr>
        <p:spPr>
          <a:xfrm>
            <a:off x="745006" y="4540972"/>
            <a:ext cx="17610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204.204 cm</a:t>
            </a:r>
            <a:endParaRPr sz="2000">
              <a:solidFill>
                <a:schemeClr val="dk1"/>
              </a:solidFill>
              <a:latin typeface="Kalam"/>
              <a:ea typeface="Kalam"/>
              <a:cs typeface="Kalam"/>
              <a:sym typeface="Kalam"/>
            </a:endParaRPr>
          </a:p>
        </p:txBody>
      </p:sp>
      <p:sp>
        <p:nvSpPr>
          <p:cNvPr id="1698" name="Google Shape;1698;p89"/>
          <p:cNvSpPr txBox="1"/>
          <p:nvPr/>
        </p:nvSpPr>
        <p:spPr>
          <a:xfrm>
            <a:off x="6767374" y="3653400"/>
            <a:ext cx="19437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d = 0.16016 cm</a:t>
            </a:r>
            <a:endParaRPr sz="2000">
              <a:solidFill>
                <a:schemeClr val="dk1"/>
              </a:solidFill>
              <a:latin typeface="Kalam"/>
              <a:ea typeface="Kalam"/>
              <a:cs typeface="Kalam"/>
              <a:sym typeface="Kalam"/>
            </a:endParaRPr>
          </a:p>
        </p:txBody>
      </p:sp>
      <p:cxnSp>
        <p:nvCxnSpPr>
          <p:cNvPr id="1699" name="Google Shape;1699;p89"/>
          <p:cNvCxnSpPr/>
          <p:nvPr/>
        </p:nvCxnSpPr>
        <p:spPr>
          <a:xfrm rot="10800000">
            <a:off x="2119363" y="3810375"/>
            <a:ext cx="716100" cy="890100"/>
          </a:xfrm>
          <a:prstGeom prst="straightConnector1">
            <a:avLst/>
          </a:prstGeom>
          <a:noFill/>
          <a:ln cap="flat" cmpd="sng" w="28575">
            <a:solidFill>
              <a:srgbClr val="4F7BE8"/>
            </a:solidFill>
            <a:prstDash val="solid"/>
            <a:round/>
            <a:headEnd len="med" w="med" type="triangle"/>
            <a:tailEnd len="med" w="med" type="triangle"/>
          </a:ln>
        </p:spPr>
      </p:cxnSp>
      <p:cxnSp>
        <p:nvCxnSpPr>
          <p:cNvPr id="1700" name="Google Shape;1700;p89"/>
          <p:cNvCxnSpPr/>
          <p:nvPr/>
        </p:nvCxnSpPr>
        <p:spPr>
          <a:xfrm rot="10800000">
            <a:off x="2202013" y="3646025"/>
            <a:ext cx="1749000" cy="68100"/>
          </a:xfrm>
          <a:prstGeom prst="straightConnector1">
            <a:avLst/>
          </a:prstGeom>
          <a:noFill/>
          <a:ln cap="flat" cmpd="sng" w="28575">
            <a:solidFill>
              <a:srgbClr val="4F7BE8"/>
            </a:solidFill>
            <a:prstDash val="solid"/>
            <a:round/>
            <a:headEnd len="med" w="med" type="triangle"/>
            <a:tailEnd len="med" w="med" type="triangle"/>
          </a:ln>
        </p:spPr>
      </p:cxnSp>
      <p:cxnSp>
        <p:nvCxnSpPr>
          <p:cNvPr id="1701" name="Google Shape;1701;p89"/>
          <p:cNvCxnSpPr/>
          <p:nvPr/>
        </p:nvCxnSpPr>
        <p:spPr>
          <a:xfrm flipH="1" rot="10800000">
            <a:off x="2874850" y="1536725"/>
            <a:ext cx="12300" cy="1341300"/>
          </a:xfrm>
          <a:prstGeom prst="straightConnector1">
            <a:avLst/>
          </a:prstGeom>
          <a:noFill/>
          <a:ln cap="flat" cmpd="sng" w="28575">
            <a:solidFill>
              <a:srgbClr val="4F7BE8"/>
            </a:solidFill>
            <a:prstDash val="solid"/>
            <a:round/>
            <a:headEnd len="med" w="med" type="triangle"/>
            <a:tailEnd len="med" w="med" type="triangle"/>
          </a:ln>
        </p:spPr>
      </p:cxnSp>
      <p:cxnSp>
        <p:nvCxnSpPr>
          <p:cNvPr id="1702" name="Google Shape;1702;p89"/>
          <p:cNvCxnSpPr/>
          <p:nvPr/>
        </p:nvCxnSpPr>
        <p:spPr>
          <a:xfrm rot="10800000">
            <a:off x="2928375" y="3013950"/>
            <a:ext cx="1427100" cy="10500"/>
          </a:xfrm>
          <a:prstGeom prst="straightConnector1">
            <a:avLst/>
          </a:prstGeom>
          <a:noFill/>
          <a:ln cap="flat" cmpd="sng" w="28575">
            <a:solidFill>
              <a:srgbClr val="4F7BE8"/>
            </a:solidFill>
            <a:prstDash val="solid"/>
            <a:round/>
            <a:headEnd len="med" w="med" type="triangle"/>
            <a:tailEnd len="med" w="med" type="triangl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90"/>
          <p:cNvSpPr/>
          <p:nvPr/>
        </p:nvSpPr>
        <p:spPr>
          <a:xfrm>
            <a:off x="2506000" y="1413076"/>
            <a:ext cx="1729200" cy="1729200"/>
          </a:xfrm>
          <a:prstGeom prst="arc">
            <a:avLst>
              <a:gd fmla="val 10771373" name="adj1"/>
              <a:gd fmla="val 1227747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08" name="Google Shape;1708;p90"/>
          <p:cNvGrpSpPr/>
          <p:nvPr/>
        </p:nvGrpSpPr>
        <p:grpSpPr>
          <a:xfrm flipH="1">
            <a:off x="1162074" y="1321657"/>
            <a:ext cx="2226749" cy="1067024"/>
            <a:chOff x="-2022025" y="1455875"/>
            <a:chExt cx="1011056" cy="1854726"/>
          </a:xfrm>
        </p:grpSpPr>
        <p:sp>
          <p:nvSpPr>
            <p:cNvPr id="1709" name="Google Shape;1709;p9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10" name="Google Shape;1710;p90"/>
            <p:cNvCxnSpPr/>
            <p:nvPr/>
          </p:nvCxnSpPr>
          <p:spPr>
            <a:xfrm rot="10800000">
              <a:off x="-2022025" y="3310601"/>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711" name="Google Shape;1711;p90"/>
            <p:cNvCxnSpPr/>
            <p:nvPr/>
          </p:nvCxnSpPr>
          <p:spPr>
            <a:xfrm rot="10800000">
              <a:off x="-1010969"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712" name="Google Shape;1712;p90"/>
          <p:cNvSpPr/>
          <p:nvPr/>
        </p:nvSpPr>
        <p:spPr>
          <a:xfrm flipH="1">
            <a:off x="6298176" y="2414874"/>
            <a:ext cx="1108500" cy="1108500"/>
          </a:xfrm>
          <a:prstGeom prst="arc">
            <a:avLst>
              <a:gd fmla="val 10771373" name="adj1"/>
              <a:gd fmla="val 14522387"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3" name="Google Shape;1713;p90"/>
          <p:cNvSpPr/>
          <p:nvPr/>
        </p:nvSpPr>
        <p:spPr>
          <a:xfrm rot="5400000">
            <a:off x="801298" y="3056530"/>
            <a:ext cx="951900" cy="951900"/>
          </a:xfrm>
          <a:prstGeom prst="arc">
            <a:avLst>
              <a:gd fmla="val 18031654" name="adj1"/>
              <a:gd fmla="val 66266"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4" name="Google Shape;1714;p90"/>
          <p:cNvSpPr/>
          <p:nvPr/>
        </p:nvSpPr>
        <p:spPr>
          <a:xfrm>
            <a:off x="1262791" y="3519314"/>
            <a:ext cx="1668300" cy="960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5" name="Google Shape;1715;p90"/>
          <p:cNvSpPr txBox="1"/>
          <p:nvPr/>
        </p:nvSpPr>
        <p:spPr>
          <a:xfrm flipH="1">
            <a:off x="4657467" y="2610600"/>
            <a:ext cx="6315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 =</a:t>
            </a:r>
            <a:endParaRPr sz="1800">
              <a:latin typeface="Lexend"/>
              <a:ea typeface="Lexend"/>
              <a:cs typeface="Lexend"/>
              <a:sym typeface="Lexend"/>
            </a:endParaRPr>
          </a:p>
        </p:txBody>
      </p:sp>
      <p:sp>
        <p:nvSpPr>
          <p:cNvPr id="1716" name="Google Shape;1716;p90"/>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Raadi dhererka dhinaca ku xiga (adjacent) marka la eego dhinaca ka soo horjeeda xagasha la calaamadeeyay.</a:t>
            </a:r>
            <a:endParaRPr sz="1800">
              <a:latin typeface="Lexend"/>
              <a:ea typeface="Lexend"/>
              <a:cs typeface="Lexend"/>
              <a:sym typeface="Lexend"/>
            </a:endParaRPr>
          </a:p>
        </p:txBody>
      </p:sp>
      <p:sp>
        <p:nvSpPr>
          <p:cNvPr id="1717" name="Google Shape;1717;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Dhinaca ka soo horjeeda iyo dhinaca ku xiga (adjacent)</a:t>
            </a:r>
            <a:endParaRPr/>
          </a:p>
        </p:txBody>
      </p:sp>
      <p:grpSp>
        <p:nvGrpSpPr>
          <p:cNvPr id="1718" name="Google Shape;1718;p90"/>
          <p:cNvGrpSpPr/>
          <p:nvPr/>
        </p:nvGrpSpPr>
        <p:grpSpPr>
          <a:xfrm>
            <a:off x="323947" y="1451018"/>
            <a:ext cx="8495973" cy="3369160"/>
            <a:chOff x="3733800" y="1870375"/>
            <a:chExt cx="2035500" cy="2035500"/>
          </a:xfrm>
        </p:grpSpPr>
        <p:cxnSp>
          <p:nvCxnSpPr>
            <p:cNvPr id="1719" name="Google Shape;1719;p90"/>
            <p:cNvCxnSpPr/>
            <p:nvPr/>
          </p:nvCxnSpPr>
          <p:spPr>
            <a:xfrm>
              <a:off x="4751550" y="1870375"/>
              <a:ext cx="0" cy="2035500"/>
            </a:xfrm>
            <a:prstGeom prst="straightConnector1">
              <a:avLst/>
            </a:prstGeom>
            <a:noFill/>
            <a:ln cap="flat" cmpd="sng" w="38100">
              <a:solidFill>
                <a:schemeClr val="accent5"/>
              </a:solidFill>
              <a:prstDash val="solid"/>
              <a:round/>
              <a:headEnd len="med" w="med" type="none"/>
              <a:tailEnd len="med" w="med" type="none"/>
            </a:ln>
          </p:spPr>
        </p:cxnSp>
        <p:cxnSp>
          <p:nvCxnSpPr>
            <p:cNvPr id="1720" name="Google Shape;1720;p90"/>
            <p:cNvCxnSpPr/>
            <p:nvPr/>
          </p:nvCxnSpPr>
          <p:spPr>
            <a:xfrm>
              <a:off x="4751550" y="2008485"/>
              <a:ext cx="0" cy="2035500"/>
            </a:xfrm>
            <a:prstGeom prst="straightConnector1">
              <a:avLst/>
            </a:prstGeom>
            <a:noFill/>
            <a:ln cap="flat" cmpd="sng" w="38100">
              <a:solidFill>
                <a:schemeClr val="accent5"/>
              </a:solidFill>
              <a:prstDash val="solid"/>
              <a:round/>
              <a:headEnd len="med" w="med" type="none"/>
              <a:tailEnd len="med" w="med" type="none"/>
            </a:ln>
          </p:spPr>
        </p:cxnSp>
      </p:grpSp>
      <p:sp>
        <p:nvSpPr>
          <p:cNvPr id="1721" name="Google Shape;1721;p90"/>
          <p:cNvSpPr/>
          <p:nvPr/>
        </p:nvSpPr>
        <p:spPr>
          <a:xfrm flipH="1">
            <a:off x="1272497" y="20853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2" name="Google Shape;1722;p90"/>
          <p:cNvSpPr txBox="1"/>
          <p:nvPr/>
        </p:nvSpPr>
        <p:spPr>
          <a:xfrm flipH="1">
            <a:off x="398725" y="1699775"/>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88 cm</a:t>
            </a:r>
            <a:endParaRPr sz="1800">
              <a:latin typeface="Lexend"/>
              <a:ea typeface="Lexend"/>
              <a:cs typeface="Lexend"/>
              <a:sym typeface="Lexend"/>
            </a:endParaRPr>
          </a:p>
        </p:txBody>
      </p:sp>
      <p:sp>
        <p:nvSpPr>
          <p:cNvPr id="1723" name="Google Shape;1723;p90"/>
          <p:cNvSpPr txBox="1"/>
          <p:nvPr/>
        </p:nvSpPr>
        <p:spPr>
          <a:xfrm>
            <a:off x="2497232" y="2052436"/>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10°</a:t>
            </a:r>
            <a:endParaRPr sz="1800">
              <a:latin typeface="Lexend"/>
              <a:ea typeface="Lexend"/>
              <a:cs typeface="Lexend"/>
              <a:sym typeface="Lexend"/>
            </a:endParaRPr>
          </a:p>
        </p:txBody>
      </p:sp>
      <p:sp>
        <p:nvSpPr>
          <p:cNvPr id="1724" name="Google Shape;1724;p90"/>
          <p:cNvSpPr/>
          <p:nvPr/>
        </p:nvSpPr>
        <p:spPr>
          <a:xfrm flipH="1">
            <a:off x="7739066" y="27741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25" name="Google Shape;1725;p90"/>
          <p:cNvGrpSpPr/>
          <p:nvPr/>
        </p:nvGrpSpPr>
        <p:grpSpPr>
          <a:xfrm>
            <a:off x="6771349" y="877684"/>
            <a:ext cx="1273367" cy="2201921"/>
            <a:chOff x="-2089411" y="1392790"/>
            <a:chExt cx="1126077" cy="1822933"/>
          </a:xfrm>
        </p:grpSpPr>
        <p:sp>
          <p:nvSpPr>
            <p:cNvPr id="1726" name="Google Shape;1726;p9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27" name="Google Shape;1727;p90"/>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728" name="Google Shape;1728;p90"/>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729" name="Google Shape;1729;p90"/>
            <p:cNvCxnSpPr/>
            <p:nvPr/>
          </p:nvCxnSpPr>
          <p:spPr>
            <a:xfrm rot="10800000">
              <a:off x="-96333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1730" name="Google Shape;1730;p90"/>
          <p:cNvCxnSpPr/>
          <p:nvPr/>
        </p:nvCxnSpPr>
        <p:spPr>
          <a:xfrm>
            <a:off x="5365992" y="2839056"/>
            <a:ext cx="1098600" cy="0"/>
          </a:xfrm>
          <a:prstGeom prst="straightConnector1">
            <a:avLst/>
          </a:prstGeom>
          <a:noFill/>
          <a:ln cap="flat" cmpd="sng" w="28575">
            <a:solidFill>
              <a:schemeClr val="dk1"/>
            </a:solidFill>
            <a:prstDash val="solid"/>
            <a:round/>
            <a:headEnd len="med" w="med" type="none"/>
            <a:tailEnd len="med" w="med" type="none"/>
          </a:ln>
        </p:spPr>
      </p:cxnSp>
      <p:sp>
        <p:nvSpPr>
          <p:cNvPr id="1731" name="Google Shape;1731;p90"/>
          <p:cNvSpPr/>
          <p:nvPr/>
        </p:nvSpPr>
        <p:spPr>
          <a:xfrm>
            <a:off x="5365992" y="2438913"/>
            <a:ext cx="1098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732" name="Google Shape;1732;p90"/>
          <p:cNvSpPr/>
          <p:nvPr/>
        </p:nvSpPr>
        <p:spPr>
          <a:xfrm>
            <a:off x="5365992" y="2902613"/>
            <a:ext cx="1098600" cy="336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
        <p:nvSpPr>
          <p:cNvPr id="1733" name="Google Shape;1733;p90"/>
          <p:cNvSpPr/>
          <p:nvPr/>
        </p:nvSpPr>
        <p:spPr>
          <a:xfrm rot="5400000">
            <a:off x="1262788" y="4229811"/>
            <a:ext cx="250500" cy="2505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34" name="Google Shape;1734;p90"/>
          <p:cNvCxnSpPr/>
          <p:nvPr/>
        </p:nvCxnSpPr>
        <p:spPr>
          <a:xfrm flipH="1" rot="5400000">
            <a:off x="1692691" y="3089414"/>
            <a:ext cx="960900" cy="1668300"/>
          </a:xfrm>
          <a:prstGeom prst="straightConnector1">
            <a:avLst/>
          </a:prstGeom>
          <a:noFill/>
          <a:ln cap="flat" cmpd="sng" w="28575">
            <a:solidFill>
              <a:schemeClr val="accent4"/>
            </a:solidFill>
            <a:prstDash val="solid"/>
            <a:round/>
            <a:headEnd len="med" w="med" type="triangle"/>
            <a:tailEnd len="med" w="med" type="triangle"/>
          </a:ln>
        </p:spPr>
      </p:cxnSp>
      <p:cxnSp>
        <p:nvCxnSpPr>
          <p:cNvPr id="1735" name="Google Shape;1735;p90"/>
          <p:cNvCxnSpPr/>
          <p:nvPr/>
        </p:nvCxnSpPr>
        <p:spPr>
          <a:xfrm>
            <a:off x="1269091" y="4582636"/>
            <a:ext cx="1662000" cy="0"/>
          </a:xfrm>
          <a:prstGeom prst="straightConnector1">
            <a:avLst/>
          </a:prstGeom>
          <a:noFill/>
          <a:ln cap="flat" cmpd="sng" w="28575">
            <a:solidFill>
              <a:schemeClr val="accent4"/>
            </a:solidFill>
            <a:prstDash val="solid"/>
            <a:round/>
            <a:headEnd len="med" w="med" type="triangle"/>
            <a:tailEnd len="med" w="med" type="triangle"/>
          </a:ln>
        </p:spPr>
      </p:cxnSp>
      <p:sp>
        <p:nvSpPr>
          <p:cNvPr id="1736" name="Google Shape;1736;p90"/>
          <p:cNvSpPr txBox="1"/>
          <p:nvPr/>
        </p:nvSpPr>
        <p:spPr>
          <a:xfrm>
            <a:off x="1265709" y="3718932"/>
            <a:ext cx="424500" cy="211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65°</a:t>
            </a:r>
            <a:endParaRPr sz="1800">
              <a:latin typeface="Lexend"/>
              <a:ea typeface="Lexend"/>
              <a:cs typeface="Lexend"/>
              <a:sym typeface="Lexend"/>
            </a:endParaRPr>
          </a:p>
        </p:txBody>
      </p:sp>
      <p:sp>
        <p:nvSpPr>
          <p:cNvPr id="1737" name="Google Shape;1737;p90"/>
          <p:cNvSpPr txBox="1"/>
          <p:nvPr/>
        </p:nvSpPr>
        <p:spPr>
          <a:xfrm flipH="1">
            <a:off x="1694500" y="4601150"/>
            <a:ext cx="8049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183 cm</a:t>
            </a:r>
            <a:endParaRPr sz="1800">
              <a:latin typeface="Lexend"/>
              <a:ea typeface="Lexend"/>
              <a:cs typeface="Lexend"/>
              <a:sym typeface="Lexend"/>
            </a:endParaRPr>
          </a:p>
        </p:txBody>
      </p:sp>
      <p:sp>
        <p:nvSpPr>
          <p:cNvPr id="1738" name="Google Shape;1738;p90"/>
          <p:cNvSpPr txBox="1"/>
          <p:nvPr/>
        </p:nvSpPr>
        <p:spPr>
          <a:xfrm flipH="1">
            <a:off x="6937808" y="2750400"/>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80°</a:t>
            </a:r>
            <a:endParaRPr sz="1800">
              <a:latin typeface="Lexend"/>
              <a:ea typeface="Lexend"/>
              <a:cs typeface="Lexend"/>
              <a:sym typeface="Lexend"/>
            </a:endParaRPr>
          </a:p>
        </p:txBody>
      </p:sp>
      <p:sp>
        <p:nvSpPr>
          <p:cNvPr id="1739" name="Google Shape;1739;p90"/>
          <p:cNvSpPr txBox="1"/>
          <p:nvPr/>
        </p:nvSpPr>
        <p:spPr>
          <a:xfrm flipH="1">
            <a:off x="6858738" y="3104226"/>
            <a:ext cx="10986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a:t>
            </a:r>
            <a:endParaRPr sz="1800">
              <a:latin typeface="Lexend"/>
              <a:ea typeface="Lexend"/>
              <a:cs typeface="Lexend"/>
              <a:sym typeface="Lexend"/>
            </a:endParaRPr>
          </a:p>
        </p:txBody>
      </p:sp>
      <p:sp>
        <p:nvSpPr>
          <p:cNvPr id="1740" name="Google Shape;1740;p90"/>
          <p:cNvSpPr txBox="1"/>
          <p:nvPr/>
        </p:nvSpPr>
        <p:spPr>
          <a:xfrm>
            <a:off x="4642350" y="3426850"/>
            <a:ext cx="41775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d) Saddexagal qumman (right-angled triangle) wuxuu leeyahay xagal 85°.</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Dhererka dhinaca ka soo horjeeda xagashan waa 142 cm.</a:t>
            </a:r>
            <a:endParaRPr sz="1800">
              <a:latin typeface="Lexend"/>
              <a:ea typeface="Lexend"/>
              <a:cs typeface="Lexend"/>
              <a:sym typeface="Lexend"/>
            </a:endParaRPr>
          </a:p>
        </p:txBody>
      </p:sp>
      <p:cxnSp>
        <p:nvCxnSpPr>
          <p:cNvPr id="1741" name="Google Shape;1741;p90"/>
          <p:cNvCxnSpPr/>
          <p:nvPr/>
        </p:nvCxnSpPr>
        <p:spPr>
          <a:xfrm rot="10800000">
            <a:off x="1162074" y="3512991"/>
            <a:ext cx="0" cy="932100"/>
          </a:xfrm>
          <a:prstGeom prst="straightConnector1">
            <a:avLst/>
          </a:prstGeom>
          <a:noFill/>
          <a:ln cap="flat" cmpd="sng" w="28575">
            <a:solidFill>
              <a:srgbClr val="4F7BE8"/>
            </a:solidFill>
            <a:prstDash val="solid"/>
            <a:round/>
            <a:headEnd len="med" w="med" type="triangle"/>
            <a:tailEnd len="med" w="med" type="triangle"/>
          </a:ln>
        </p:spPr>
      </p:cxnSp>
      <p:sp>
        <p:nvSpPr>
          <p:cNvPr id="1742" name="Google Shape;1742;p90"/>
          <p:cNvSpPr txBox="1"/>
          <p:nvPr/>
        </p:nvSpPr>
        <p:spPr>
          <a:xfrm flipH="1">
            <a:off x="2065482" y="3687703"/>
            <a:ext cx="900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202 cm</a:t>
            </a:r>
            <a:endParaRPr sz="1800">
              <a:latin typeface="Lexend"/>
              <a:ea typeface="Lexend"/>
              <a:cs typeface="Lexend"/>
              <a:sym typeface="Lexend"/>
            </a:endParaRPr>
          </a:p>
        </p:txBody>
      </p:sp>
      <p:sp>
        <p:nvSpPr>
          <p:cNvPr id="1743" name="Google Shape;1743;p90"/>
          <p:cNvSpPr txBox="1"/>
          <p:nvPr/>
        </p:nvSpPr>
        <p:spPr>
          <a:xfrm>
            <a:off x="324000" y="12594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744" name="Google Shape;1744;p90"/>
          <p:cNvSpPr txBox="1"/>
          <p:nvPr/>
        </p:nvSpPr>
        <p:spPr>
          <a:xfrm>
            <a:off x="4710888" y="1536625"/>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
        <p:nvSpPr>
          <p:cNvPr id="1745" name="Google Shape;1745;p90"/>
          <p:cNvSpPr txBox="1"/>
          <p:nvPr/>
        </p:nvSpPr>
        <p:spPr>
          <a:xfrm>
            <a:off x="324000" y="3453800"/>
            <a:ext cx="46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t>
            </a:r>
            <a:endParaRPr sz="1800">
              <a:latin typeface="Lexend"/>
              <a:ea typeface="Lexend"/>
              <a:cs typeface="Lexend"/>
              <a:sym typeface="Lexend"/>
            </a:endParaRPr>
          </a:p>
        </p:txBody>
      </p:sp>
      <p:grpSp>
        <p:nvGrpSpPr>
          <p:cNvPr id="1746" name="Google Shape;1746;p90"/>
          <p:cNvGrpSpPr/>
          <p:nvPr/>
        </p:nvGrpSpPr>
        <p:grpSpPr>
          <a:xfrm>
            <a:off x="2946218" y="1009843"/>
            <a:ext cx="3251564" cy="437400"/>
            <a:chOff x="5493125" y="861300"/>
            <a:chExt cx="3021900" cy="437400"/>
          </a:xfrm>
        </p:grpSpPr>
        <p:sp>
          <p:nvSpPr>
            <p:cNvPr id="1747" name="Google Shape;1747;p90"/>
            <p:cNvSpPr/>
            <p:nvPr/>
          </p:nvSpPr>
          <p:spPr>
            <a:xfrm>
              <a:off x="5493125" y="861300"/>
              <a:ext cx="3021900" cy="437400"/>
            </a:xfrm>
            <a:prstGeom prst="rect">
              <a:avLst/>
            </a:prstGeom>
            <a:noFill/>
            <a:ln cap="flat" cmpd="sng" w="28575">
              <a:solidFill>
                <a:srgbClr val="0B5FA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748" name="Google Shape;1748;p90"/>
            <p:cNvSpPr txBox="1"/>
            <p:nvPr/>
          </p:nvSpPr>
          <p:spPr>
            <a:xfrm>
              <a:off x="5493125" y="886925"/>
              <a:ext cx="30219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dhinaca ka soo horjeeda = adj × tan(θ°)</a:t>
              </a:r>
              <a:r>
                <a:rPr lang="en-GB" sz="1100">
                  <a:solidFill>
                    <a:srgbClr val="0B5FA5"/>
                  </a:solidFill>
                  <a:latin typeface="Lexend"/>
                  <a:ea typeface="Lexend"/>
                  <a:cs typeface="Lexend"/>
                  <a:sym typeface="Lexend"/>
                </a:rPr>
                <a:t/>
              </a:r>
              <a:r>
                <a:rPr lang="en-GB" sz="1100">
                  <a:solidFill>
                    <a:srgbClr val="0B5FA5"/>
                  </a:solidFill>
                  <a:latin typeface="Times New Roman"/>
                  <a:ea typeface="Times New Roman"/>
                  <a:cs typeface="Times New Roman"/>
                  <a:sym typeface="Times New Roman"/>
                </a:rPr>
                <a:t/>
              </a:r>
              <a:r>
                <a:rPr i="1" lang="en-GB" sz="1100">
                  <a:solidFill>
                    <a:srgbClr val="0B5FA5"/>
                  </a:solidFill>
                  <a:latin typeface="Lexend"/>
                  <a:ea typeface="Lexend"/>
                  <a:cs typeface="Lexend"/>
                  <a:sym typeface="Lexend"/>
                </a:rPr>
                <a:t/>
              </a:r>
              <a:r>
                <a:rPr lang="en-GB" sz="1100">
                  <a:solidFill>
                    <a:srgbClr val="0B5FA5"/>
                  </a:solidFill>
                  <a:latin typeface="Lexend"/>
                  <a:ea typeface="Lexend"/>
                  <a:cs typeface="Lexend"/>
                  <a:sym typeface="Lexend"/>
                </a:rPr>
                <a:t/>
              </a:r>
              <a:r>
                <a:rPr lang="en-GB" sz="1100">
                  <a:solidFill>
                    <a:srgbClr val="0B5FA5"/>
                  </a:solidFill>
                  <a:latin typeface="Times New Roman"/>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grpSp>
      <p:grpSp>
        <p:nvGrpSpPr>
          <p:cNvPr id="1749" name="Google Shape;1749;p90"/>
          <p:cNvGrpSpPr/>
          <p:nvPr/>
        </p:nvGrpSpPr>
        <p:grpSpPr>
          <a:xfrm>
            <a:off x="1603575" y="2867397"/>
            <a:ext cx="1438954" cy="379182"/>
            <a:chOff x="1269725" y="4863425"/>
            <a:chExt cx="642304" cy="379182"/>
          </a:xfrm>
        </p:grpSpPr>
        <p:sp>
          <p:nvSpPr>
            <p:cNvPr id="1750" name="Google Shape;1750;p90"/>
            <p:cNvSpPr txBox="1"/>
            <p:nvPr/>
          </p:nvSpPr>
          <p:spPr>
            <a:xfrm>
              <a:off x="1269729" y="4903907"/>
              <a:ext cx="642300" cy="33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100">
                  <a:solidFill>
                    <a:schemeClr val="accent5"/>
                  </a:solidFill>
                  <a:latin typeface="Lexend"/>
                  <a:ea typeface="Lexend"/>
                  <a:cs typeface="Lexend"/>
                  <a:sym typeface="Lexend"/>
                </a:rPr>
                <a:t>0.176</a:t>
              </a:r>
              <a:endParaRPr sz="2200">
                <a:solidFill>
                  <a:schemeClr val="accent5"/>
                </a:solidFill>
                <a:latin typeface="Times New Roman"/>
                <a:ea typeface="Times New Roman"/>
                <a:cs typeface="Times New Roman"/>
                <a:sym typeface="Times New Roman"/>
              </a:endParaRPr>
            </a:p>
          </p:txBody>
        </p:sp>
        <p:cxnSp>
          <p:nvCxnSpPr>
            <p:cNvPr id="1751" name="Google Shape;1751;p90"/>
            <p:cNvCxnSpPr/>
            <p:nvPr/>
          </p:nvCxnSpPr>
          <p:spPr>
            <a:xfrm>
              <a:off x="1269725" y="4863425"/>
              <a:ext cx="642300" cy="0"/>
            </a:xfrm>
            <a:prstGeom prst="straightConnector1">
              <a:avLst/>
            </a:prstGeom>
            <a:noFill/>
            <a:ln cap="flat" cmpd="sng" w="28575">
              <a:solidFill>
                <a:schemeClr val="dk1"/>
              </a:solidFill>
              <a:prstDash val="solid"/>
              <a:round/>
              <a:headEnd len="med" w="med" type="none"/>
              <a:tailEnd len="med" w="med" type="none"/>
            </a:ln>
          </p:spPr>
        </p:cxnSp>
      </p:grpSp>
      <p:sp>
        <p:nvSpPr>
          <p:cNvPr id="1752" name="Google Shape;1752;p90"/>
          <p:cNvSpPr txBox="1"/>
          <p:nvPr/>
        </p:nvSpPr>
        <p:spPr>
          <a:xfrm flipH="1">
            <a:off x="816190" y="2479200"/>
            <a:ext cx="2391600" cy="31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adj = dhinaca ku xiga (adjacent side)</a:t>
            </a:r>
            <a:endParaRPr sz="1800">
              <a:latin typeface="Lexend"/>
              <a:ea typeface="Lexend"/>
              <a:cs typeface="Lexend"/>
              <a:sym typeface="Lexend"/>
            </a:endParaRPr>
          </a:p>
        </p:txBody>
      </p:sp>
      <p:sp>
        <p:nvSpPr>
          <p:cNvPr id="1753" name="Google Shape;1753;p90"/>
          <p:cNvSpPr txBox="1"/>
          <p:nvPr/>
        </p:nvSpPr>
        <p:spPr>
          <a:xfrm flipH="1">
            <a:off x="8044725" y="1894125"/>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sp>
        <p:nvSpPr>
          <p:cNvPr id="1754" name="Google Shape;1754;p90"/>
          <p:cNvSpPr txBox="1"/>
          <p:nvPr/>
        </p:nvSpPr>
        <p:spPr>
          <a:xfrm flipH="1">
            <a:off x="6585464" y="1683738"/>
            <a:ext cx="7662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66 cm</a:t>
            </a:r>
            <a:endParaRPr sz="1800">
              <a:latin typeface="Lexend"/>
              <a:ea typeface="Lexend"/>
              <a:cs typeface="Lexend"/>
              <a:sym typeface="Lexend"/>
            </a:endParaRPr>
          </a:p>
        </p:txBody>
      </p:sp>
      <p:sp>
        <p:nvSpPr>
          <p:cNvPr id="1755" name="Google Shape;1755;p90"/>
          <p:cNvSpPr txBox="1"/>
          <p:nvPr/>
        </p:nvSpPr>
        <p:spPr>
          <a:xfrm flipH="1">
            <a:off x="644320" y="3894480"/>
            <a:ext cx="4680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a:t>
            </a:r>
            <a:endParaRPr sz="1800">
              <a:latin typeface="Lexend"/>
              <a:ea typeface="Lexend"/>
              <a:cs typeface="Lexend"/>
              <a:sym typeface="Lexend"/>
            </a:endParaRPr>
          </a:p>
        </p:txBody>
      </p:sp>
      <p:sp>
        <p:nvSpPr>
          <p:cNvPr id="1756" name="Google Shape;1756;p90"/>
          <p:cNvSpPr txBox="1"/>
          <p:nvPr/>
        </p:nvSpPr>
        <p:spPr>
          <a:xfrm>
            <a:off x="3063803" y="2690005"/>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500 cm</a:t>
            </a:r>
            <a:endParaRPr sz="2000">
              <a:solidFill>
                <a:schemeClr val="dk1"/>
              </a:solidFill>
              <a:latin typeface="Kalam"/>
              <a:ea typeface="Kalam"/>
              <a:cs typeface="Kalam"/>
              <a:sym typeface="Kalam"/>
            </a:endParaRPr>
          </a:p>
        </p:txBody>
      </p:sp>
      <p:sp>
        <p:nvSpPr>
          <p:cNvPr id="1757" name="Google Shape;1757;p90"/>
          <p:cNvSpPr txBox="1"/>
          <p:nvPr/>
        </p:nvSpPr>
        <p:spPr>
          <a:xfrm>
            <a:off x="5358447" y="2438875"/>
            <a:ext cx="11085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65</a:t>
            </a:r>
            <a:endParaRPr sz="2000">
              <a:solidFill>
                <a:schemeClr val="dk1"/>
              </a:solidFill>
              <a:latin typeface="Kalam"/>
              <a:ea typeface="Kalam"/>
              <a:cs typeface="Kalam"/>
              <a:sym typeface="Kalam"/>
            </a:endParaRPr>
          </a:p>
        </p:txBody>
      </p:sp>
      <p:sp>
        <p:nvSpPr>
          <p:cNvPr id="1758" name="Google Shape;1758;p90"/>
          <p:cNvSpPr txBox="1"/>
          <p:nvPr/>
        </p:nvSpPr>
        <p:spPr>
          <a:xfrm>
            <a:off x="5358447" y="2902575"/>
            <a:ext cx="11085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5.671</a:t>
            </a:r>
            <a:endParaRPr sz="2000">
              <a:solidFill>
                <a:schemeClr val="dk1"/>
              </a:solidFill>
              <a:latin typeface="Kalam"/>
              <a:ea typeface="Kalam"/>
              <a:cs typeface="Kalam"/>
              <a:sym typeface="Kalam"/>
            </a:endParaRPr>
          </a:p>
        </p:txBody>
      </p:sp>
      <p:sp>
        <p:nvSpPr>
          <p:cNvPr id="1759" name="Google Shape;1759;p90"/>
          <p:cNvSpPr txBox="1"/>
          <p:nvPr/>
        </p:nvSpPr>
        <p:spPr>
          <a:xfrm>
            <a:off x="7472904" y="3042996"/>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11.46 cm</a:t>
            </a:r>
            <a:endParaRPr sz="2000">
              <a:solidFill>
                <a:schemeClr val="dk1"/>
              </a:solidFill>
              <a:latin typeface="Kalam"/>
              <a:ea typeface="Kalam"/>
              <a:cs typeface="Kalam"/>
              <a:sym typeface="Kalam"/>
            </a:endParaRPr>
          </a:p>
        </p:txBody>
      </p:sp>
      <p:sp>
        <p:nvSpPr>
          <p:cNvPr id="1760" name="Google Shape;1760;p90"/>
          <p:cNvSpPr txBox="1"/>
          <p:nvPr/>
        </p:nvSpPr>
        <p:spPr>
          <a:xfrm>
            <a:off x="2993679" y="3900246"/>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85.31 cm</a:t>
            </a:r>
            <a:endParaRPr sz="2000">
              <a:solidFill>
                <a:schemeClr val="dk1"/>
              </a:solidFill>
              <a:latin typeface="Kalam"/>
              <a:ea typeface="Kalam"/>
              <a:cs typeface="Kalam"/>
              <a:sym typeface="Kalam"/>
            </a:endParaRPr>
          </a:p>
        </p:txBody>
      </p:sp>
      <p:sp>
        <p:nvSpPr>
          <p:cNvPr id="1761" name="Google Shape;1761;p90"/>
          <p:cNvSpPr txBox="1"/>
          <p:nvPr/>
        </p:nvSpPr>
        <p:spPr>
          <a:xfrm>
            <a:off x="6534829" y="4414321"/>
            <a:ext cx="15099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12.42 cm</a:t>
            </a:r>
            <a:endParaRPr sz="2000">
              <a:solidFill>
                <a:schemeClr val="dk1"/>
              </a:solidFill>
              <a:latin typeface="Kalam"/>
              <a:ea typeface="Kalam"/>
              <a:cs typeface="Kalam"/>
              <a:sym typeface="Kalam"/>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5" name="Shape 1765"/>
        <p:cNvGrpSpPr/>
        <p:nvPr/>
      </p:nvGrpSpPr>
      <p:grpSpPr>
        <a:xfrm>
          <a:off x="0" y="0"/>
          <a:ext cx="0" cy="0"/>
          <a:chOff x="0" y="0"/>
          <a:chExt cx="0" cy="0"/>
        </a:xfrm>
      </p:grpSpPr>
      <p:sp>
        <p:nvSpPr>
          <p:cNvPr id="1766" name="Google Shape;1766;p9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Shaxda saamiga (Ratio tables), goobta cutubka (unit circle), iyo taangent (tangents)</a:t>
            </a:r>
            <a:endParaRPr/>
          </a:p>
        </p:txBody>
      </p:sp>
      <p:sp>
        <p:nvSpPr>
          <p:cNvPr id="1767" name="Google Shape;1767;p9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Dhinaca ka soo horjeeda (opposite) iyo dhinaca ku xiga (adjacent)</a:t>
            </a:r>
            <a:endParaRPr/>
          </a:p>
        </p:txBody>
      </p:sp>
      <p:sp>
        <p:nvSpPr>
          <p:cNvPr id="1768" name="Google Shape;1768;p9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xisaabiyaha (calculator) si wax ku ool ah ugu saamiga taangent (tan ratio)</a:t>
            </a:r>
            <a:endParaRPr/>
          </a:p>
        </p:txBody>
      </p:sp>
      <p:sp>
        <p:nvSpPr>
          <p:cNvPr id="1769" name="Google Shape;1769;p9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Saamiga taangent (Tangent ratio)</a:t>
            </a:r>
            <a:endParaRPr/>
          </a:p>
        </p:txBody>
      </p:sp>
      <p:pic>
        <p:nvPicPr>
          <p:cNvPr id="1770" name="Google Shape;1770;p91"/>
          <p:cNvPicPr preferRelativeResize="0"/>
          <p:nvPr/>
        </p:nvPicPr>
        <p:blipFill>
          <a:blip r:embed="rId3">
            <a:alphaModFix/>
          </a:blip>
          <a:stretch>
            <a:fillRect/>
          </a:stretch>
        </p:blipFill>
        <p:spPr>
          <a:xfrm>
            <a:off x="415477" y="3700475"/>
            <a:ext cx="450575" cy="446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sp>
        <p:nvSpPr>
          <p:cNvPr id="1775" name="Google Shape;1775;p92"/>
          <p:cNvSpPr txBox="1"/>
          <p:nvPr/>
        </p:nvSpPr>
        <p:spPr>
          <a:xfrm>
            <a:off x="3746750" y="4230325"/>
            <a:ext cx="17445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1.804047755</a:t>
            </a:r>
            <a:endParaRPr sz="2000">
              <a:latin typeface="Times New Roman"/>
              <a:ea typeface="Times New Roman"/>
              <a:cs typeface="Times New Roman"/>
              <a:sym typeface="Times New Roman"/>
            </a:endParaRPr>
          </a:p>
        </p:txBody>
      </p:sp>
      <p:sp>
        <p:nvSpPr>
          <p:cNvPr id="1776" name="Google Shape;1776;p92"/>
          <p:cNvSpPr/>
          <p:nvPr/>
        </p:nvSpPr>
        <p:spPr>
          <a:xfrm flipH="1" rot="10800000">
            <a:off x="3906000" y="4191825"/>
            <a:ext cx="1429800" cy="3123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777" name="Google Shape;1777;p92"/>
          <p:cNvSpPr txBox="1"/>
          <p:nvPr/>
        </p:nvSpPr>
        <p:spPr>
          <a:xfrm>
            <a:off x="3748756" y="3876725"/>
            <a:ext cx="1090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tan(61°)</a:t>
            </a:r>
            <a:endParaRPr sz="2000">
              <a:latin typeface="Times New Roman"/>
              <a:ea typeface="Times New Roman"/>
              <a:cs typeface="Times New Roman"/>
              <a:sym typeface="Times New Roman"/>
            </a:endParaRPr>
          </a:p>
        </p:txBody>
      </p:sp>
      <p:sp>
        <p:nvSpPr>
          <p:cNvPr id="1778" name="Google Shape;1778;p92"/>
          <p:cNvSpPr/>
          <p:nvPr/>
        </p:nvSpPr>
        <p:spPr>
          <a:xfrm flipH="1">
            <a:off x="4701606" y="1559851"/>
            <a:ext cx="1234500" cy="1234500"/>
          </a:xfrm>
          <a:prstGeom prst="arc">
            <a:avLst>
              <a:gd fmla="val 1566208" name="adj1"/>
              <a:gd fmla="val 541038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79" name="Google Shape;1779;p92"/>
          <p:cNvGrpSpPr/>
          <p:nvPr/>
        </p:nvGrpSpPr>
        <p:grpSpPr>
          <a:xfrm>
            <a:off x="2886869" y="2097998"/>
            <a:ext cx="2542812" cy="1324729"/>
            <a:chOff x="-2053103" y="1344161"/>
            <a:chExt cx="1037078" cy="1942133"/>
          </a:xfrm>
        </p:grpSpPr>
        <p:sp>
          <p:nvSpPr>
            <p:cNvPr id="1780" name="Google Shape;1780;p9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81" name="Google Shape;1781;p92"/>
            <p:cNvCxnSpPr/>
            <p:nvPr/>
          </p:nvCxnSpPr>
          <p:spPr>
            <a:xfrm flipH="1">
              <a:off x="-2053103" y="1344161"/>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782" name="Google Shape;1782;p92"/>
            <p:cNvCxnSpPr/>
            <p:nvPr/>
          </p:nvCxnSpPr>
          <p:spPr>
            <a:xfrm rot="10800000">
              <a:off x="-2022025" y="328629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783" name="Google Shape;1783;p92"/>
            <p:cNvCxnSpPr/>
            <p:nvPr/>
          </p:nvCxnSpPr>
          <p:spPr>
            <a:xfrm rot="10800000">
              <a:off x="-101602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784" name="Google Shape;1784;p92"/>
          <p:cNvSpPr/>
          <p:nvPr/>
        </p:nvSpPr>
        <p:spPr>
          <a:xfrm flipH="1" rot="10800000">
            <a:off x="5394825" y="2598400"/>
            <a:ext cx="918000" cy="349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1785" name="Google Shape;1785;p92"/>
          <p:cNvCxnSpPr/>
          <p:nvPr/>
        </p:nvCxnSpPr>
        <p:spPr>
          <a:xfrm flipH="1">
            <a:off x="4309684" y="2746526"/>
            <a:ext cx="1090800" cy="568800"/>
          </a:xfrm>
          <a:prstGeom prst="curvedConnector3">
            <a:avLst>
              <a:gd fmla="val 91048" name="adj1"/>
            </a:avLst>
          </a:prstGeom>
          <a:noFill/>
          <a:ln cap="flat" cmpd="sng" w="38100">
            <a:solidFill>
              <a:srgbClr val="2563EB"/>
            </a:solidFill>
            <a:prstDash val="solid"/>
            <a:round/>
            <a:headEnd len="med" w="med" type="none"/>
            <a:tailEnd len="med" w="med" type="triangle"/>
          </a:ln>
        </p:spPr>
      </p:cxnSp>
      <p:grpSp>
        <p:nvGrpSpPr>
          <p:cNvPr id="1786" name="Google Shape;1786;p92"/>
          <p:cNvGrpSpPr/>
          <p:nvPr/>
        </p:nvGrpSpPr>
        <p:grpSpPr>
          <a:xfrm>
            <a:off x="5013458" y="685983"/>
            <a:ext cx="3346205" cy="1435557"/>
            <a:chOff x="5040816" y="889311"/>
            <a:chExt cx="3230863" cy="1600755"/>
          </a:xfrm>
        </p:grpSpPr>
        <p:pic>
          <p:nvPicPr>
            <p:cNvPr id="1787" name="Google Shape;1787;p92"/>
            <p:cNvPicPr preferRelativeResize="0"/>
            <p:nvPr/>
          </p:nvPicPr>
          <p:blipFill rotWithShape="1">
            <a:blip r:embed="rId3">
              <a:alphaModFix/>
            </a:blip>
            <a:srcRect b="43690" l="0" r="57905" t="0"/>
            <a:stretch/>
          </p:blipFill>
          <p:spPr>
            <a:xfrm>
              <a:off x="5040816" y="889311"/>
              <a:ext cx="3230863" cy="1600755"/>
            </a:xfrm>
            <a:prstGeom prst="rect">
              <a:avLst/>
            </a:prstGeom>
            <a:noFill/>
            <a:ln>
              <a:noFill/>
            </a:ln>
          </p:spPr>
        </p:pic>
        <p:sp>
          <p:nvSpPr>
            <p:cNvPr id="1788" name="Google Shape;1788;p92"/>
            <p:cNvSpPr txBox="1"/>
            <p:nvPr/>
          </p:nvSpPr>
          <p:spPr>
            <a:xfrm>
              <a:off x="5102268" y="903050"/>
              <a:ext cx="2937600" cy="1270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Ma isticmaali karo shaxda saddexagalkaan, sababtoo ah tan(61°) kuma jiro shaxda.</a:t>
              </a:r>
              <a:r>
                <a:rPr lang="en-GB" sz="1000">
                  <a:solidFill>
                    <a:schemeClr val="dk1"/>
                  </a:solidFill>
                  <a:latin typeface="Lexend"/>
                  <a:ea typeface="Lexend"/>
                  <a:cs typeface="Lexend"/>
                  <a:sym typeface="Lexend"/>
                </a:rPr>
                <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t/>
              </a:r>
              <a:endParaRPr sz="1800">
                <a:solidFill>
                  <a:schemeClr val="dk1"/>
                </a:solidFill>
                <a:latin typeface="Lexend"/>
                <a:ea typeface="Lexend"/>
                <a:cs typeface="Lexend"/>
                <a:sym typeface="Lexend"/>
              </a:endParaRPr>
            </a:p>
          </p:txBody>
        </p:sp>
      </p:grpSp>
      <p:sp>
        <p:nvSpPr>
          <p:cNvPr id="1789" name="Google Shape;1789;p92"/>
          <p:cNvSpPr txBox="1"/>
          <p:nvPr/>
        </p:nvSpPr>
        <p:spPr>
          <a:xfrm>
            <a:off x="3329675" y="4230325"/>
            <a:ext cx="4170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100</a:t>
            </a:r>
            <a:endParaRPr sz="2000">
              <a:latin typeface="Times New Roman"/>
              <a:ea typeface="Times New Roman"/>
              <a:cs typeface="Times New Roman"/>
              <a:sym typeface="Times New Roman"/>
            </a:endParaRPr>
          </a:p>
        </p:txBody>
      </p:sp>
      <p:sp>
        <p:nvSpPr>
          <p:cNvPr id="1790" name="Google Shape;1790;p92"/>
          <p:cNvSpPr txBox="1"/>
          <p:nvPr/>
        </p:nvSpPr>
        <p:spPr>
          <a:xfrm>
            <a:off x="3329678" y="3876725"/>
            <a:ext cx="4944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100</a:t>
            </a:r>
            <a:endParaRPr sz="2000">
              <a:latin typeface="Times New Roman"/>
              <a:ea typeface="Times New Roman"/>
              <a:cs typeface="Times New Roman"/>
              <a:sym typeface="Times New Roman"/>
            </a:endParaRPr>
          </a:p>
        </p:txBody>
      </p:sp>
      <p:pic>
        <p:nvPicPr>
          <p:cNvPr id="1791" name="Google Shape;1791;p92"/>
          <p:cNvPicPr preferRelativeResize="0"/>
          <p:nvPr/>
        </p:nvPicPr>
        <p:blipFill>
          <a:blip r:embed="rId8">
            <a:alphaModFix/>
          </a:blip>
          <a:stretch>
            <a:fillRect/>
          </a:stretch>
        </p:blipFill>
        <p:spPr>
          <a:xfrm>
            <a:off x="8224645" y="1660294"/>
            <a:ext cx="494349" cy="608925"/>
          </a:xfrm>
          <a:prstGeom prst="rect">
            <a:avLst/>
          </a:prstGeom>
          <a:noFill/>
          <a:ln>
            <a:noFill/>
          </a:ln>
        </p:spPr>
      </p:pic>
      <p:sp>
        <p:nvSpPr>
          <p:cNvPr id="1792" name="Google Shape;1792;p92"/>
          <p:cNvSpPr txBox="1"/>
          <p:nvPr/>
        </p:nvSpPr>
        <p:spPr>
          <a:xfrm>
            <a:off x="8123695" y="2225294"/>
            <a:ext cx="6963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Yacquub</a:t>
            </a:r>
            <a:endParaRPr sz="1800">
              <a:latin typeface="Lexend"/>
              <a:ea typeface="Lexend"/>
              <a:cs typeface="Lexend"/>
              <a:sym typeface="Lexend"/>
            </a:endParaRPr>
          </a:p>
        </p:txBody>
      </p:sp>
      <p:sp>
        <p:nvSpPr>
          <p:cNvPr id="1793" name="Google Shape;1793;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xisaabiyaha (calculator) si wax ku ool ah ugu saamiga taangent (tan ratio)</a:t>
            </a:r>
            <a:endParaRPr/>
          </a:p>
        </p:txBody>
      </p:sp>
      <p:sp>
        <p:nvSpPr>
          <p:cNvPr id="1794" name="Google Shape;1794;p92"/>
          <p:cNvSpPr/>
          <p:nvPr/>
        </p:nvSpPr>
        <p:spPr>
          <a:xfrm>
            <a:off x="5125005" y="311805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5" name="Google Shape;1795;p92"/>
          <p:cNvSpPr txBox="1"/>
          <p:nvPr/>
        </p:nvSpPr>
        <p:spPr>
          <a:xfrm>
            <a:off x="3772018" y="3523119"/>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sp>
        <p:nvSpPr>
          <p:cNvPr id="1796" name="Google Shape;1796;p92"/>
          <p:cNvSpPr txBox="1"/>
          <p:nvPr/>
        </p:nvSpPr>
        <p:spPr>
          <a:xfrm flipH="1">
            <a:off x="4837167" y="236207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61°</a:t>
            </a:r>
            <a:endParaRPr sz="1800">
              <a:latin typeface="Lexend"/>
              <a:ea typeface="Lexend"/>
              <a:cs typeface="Lexend"/>
              <a:sym typeface="Lexend"/>
            </a:endParaRPr>
          </a:p>
        </p:txBody>
      </p:sp>
      <p:sp>
        <p:nvSpPr>
          <p:cNvPr id="1797" name="Google Shape;1797;p92"/>
          <p:cNvSpPr txBox="1"/>
          <p:nvPr/>
        </p:nvSpPr>
        <p:spPr>
          <a:xfrm>
            <a:off x="3329675" y="4583925"/>
            <a:ext cx="19032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180.4047755</a:t>
            </a:r>
            <a:endParaRPr sz="2000">
              <a:solidFill>
                <a:schemeClr val="dk1"/>
              </a:solidFill>
              <a:latin typeface="Times New Roman"/>
              <a:ea typeface="Times New Roman"/>
              <a:cs typeface="Times New Roman"/>
              <a:sym typeface="Times New Roman"/>
            </a:endParaRPr>
          </a:p>
        </p:txBody>
      </p:sp>
      <p:sp>
        <p:nvSpPr>
          <p:cNvPr id="1798" name="Google Shape;1798;p92"/>
          <p:cNvSpPr txBox="1"/>
          <p:nvPr/>
        </p:nvSpPr>
        <p:spPr>
          <a:xfrm>
            <a:off x="5452417" y="2651799"/>
            <a:ext cx="802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100 cm</a:t>
            </a:r>
            <a:endParaRPr sz="1800">
              <a:latin typeface="Lexend"/>
              <a:ea typeface="Lexend"/>
              <a:cs typeface="Lexend"/>
              <a:sym typeface="Lexend"/>
            </a:endParaRPr>
          </a:p>
        </p:txBody>
      </p:sp>
      <p:sp>
        <p:nvSpPr>
          <p:cNvPr id="1799" name="Google Shape;1799;p92"/>
          <p:cNvSpPr txBox="1"/>
          <p:nvPr/>
        </p:nvSpPr>
        <p:spPr>
          <a:xfrm>
            <a:off x="5774400" y="3706925"/>
            <a:ext cx="3042600" cy="58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Qorista tan(61°) xisaabiyaha (calculator) waxay bixisaa…</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00" name="Google Shape;1800;p92"/>
          <p:cNvSpPr txBox="1"/>
          <p:nvPr/>
        </p:nvSpPr>
        <p:spPr>
          <a:xfrm>
            <a:off x="5077104" y="1549101"/>
            <a:ext cx="3042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Waxaan u malaynayaa inaan isticmaalo xisaabiye (calculator).</a:t>
            </a:r>
            <a:endParaRPr sz="1800">
              <a:solidFill>
                <a:schemeClr val="dk1"/>
              </a:solidFill>
              <a:latin typeface="Lexend"/>
              <a:ea typeface="Lexend"/>
              <a:cs typeface="Lexend"/>
              <a:sym typeface="Lexend"/>
            </a:endParaRPr>
          </a:p>
        </p:txBody>
      </p:sp>
      <p:sp>
        <p:nvSpPr>
          <p:cNvPr id="1801" name="Google Shape;1801;p92"/>
          <p:cNvSpPr/>
          <p:nvPr/>
        </p:nvSpPr>
        <p:spPr>
          <a:xfrm flipH="1" rot="10800000">
            <a:off x="3906000" y="3838420"/>
            <a:ext cx="918000" cy="349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id="1802" name="Google Shape;1802;p92"/>
          <p:cNvPicPr preferRelativeResize="0"/>
          <p:nvPr/>
        </p:nvPicPr>
        <p:blipFill>
          <a:blip r:embed="rId5">
            <a:alphaModFix/>
          </a:blip>
          <a:stretch>
            <a:fillRect/>
          </a:stretch>
        </p:blipFill>
        <p:spPr>
          <a:xfrm>
            <a:off x="324000" y="595975"/>
            <a:ext cx="2462250" cy="4267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0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7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7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sp>
        <p:nvSpPr>
          <p:cNvPr id="1807" name="Google Shape;1807;p93"/>
          <p:cNvSpPr txBox="1"/>
          <p:nvPr/>
        </p:nvSpPr>
        <p:spPr>
          <a:xfrm>
            <a:off x="3746750" y="4230325"/>
            <a:ext cx="17445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1.804047755</a:t>
            </a:r>
            <a:endParaRPr sz="2000">
              <a:latin typeface="Times New Roman"/>
              <a:ea typeface="Times New Roman"/>
              <a:cs typeface="Times New Roman"/>
              <a:sym typeface="Times New Roman"/>
            </a:endParaRPr>
          </a:p>
        </p:txBody>
      </p:sp>
      <p:sp>
        <p:nvSpPr>
          <p:cNvPr id="1808" name="Google Shape;1808;p93"/>
          <p:cNvSpPr txBox="1"/>
          <p:nvPr/>
        </p:nvSpPr>
        <p:spPr>
          <a:xfrm>
            <a:off x="3748756" y="3876725"/>
            <a:ext cx="1090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tan(61°)</a:t>
            </a:r>
            <a:endParaRPr sz="2000">
              <a:latin typeface="Times New Roman"/>
              <a:ea typeface="Times New Roman"/>
              <a:cs typeface="Times New Roman"/>
              <a:sym typeface="Times New Roman"/>
            </a:endParaRPr>
          </a:p>
        </p:txBody>
      </p:sp>
      <p:sp>
        <p:nvSpPr>
          <p:cNvPr id="1809" name="Google Shape;1809;p93"/>
          <p:cNvSpPr/>
          <p:nvPr/>
        </p:nvSpPr>
        <p:spPr>
          <a:xfrm flipH="1">
            <a:off x="4701606" y="1559851"/>
            <a:ext cx="1234500" cy="1234500"/>
          </a:xfrm>
          <a:prstGeom prst="arc">
            <a:avLst>
              <a:gd fmla="val 1566208" name="adj1"/>
              <a:gd fmla="val 541038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10" name="Google Shape;1810;p93"/>
          <p:cNvGrpSpPr/>
          <p:nvPr/>
        </p:nvGrpSpPr>
        <p:grpSpPr>
          <a:xfrm>
            <a:off x="2886869" y="2097998"/>
            <a:ext cx="2542812" cy="1324729"/>
            <a:chOff x="-2053103" y="1344161"/>
            <a:chExt cx="1037078" cy="1942133"/>
          </a:xfrm>
        </p:grpSpPr>
        <p:sp>
          <p:nvSpPr>
            <p:cNvPr id="1811" name="Google Shape;1811;p9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12" name="Google Shape;1812;p93"/>
            <p:cNvCxnSpPr/>
            <p:nvPr/>
          </p:nvCxnSpPr>
          <p:spPr>
            <a:xfrm flipH="1">
              <a:off x="-2053103" y="1344161"/>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813" name="Google Shape;1813;p93"/>
            <p:cNvCxnSpPr/>
            <p:nvPr/>
          </p:nvCxnSpPr>
          <p:spPr>
            <a:xfrm rot="10800000">
              <a:off x="-2022025" y="328629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814" name="Google Shape;1814;p93"/>
            <p:cNvCxnSpPr/>
            <p:nvPr/>
          </p:nvCxnSpPr>
          <p:spPr>
            <a:xfrm rot="10800000">
              <a:off x="-101602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815" name="Google Shape;1815;p93"/>
          <p:cNvSpPr/>
          <p:nvPr/>
        </p:nvSpPr>
        <p:spPr>
          <a:xfrm flipH="1" rot="10800000">
            <a:off x="5394825" y="2598400"/>
            <a:ext cx="918000" cy="349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1816" name="Google Shape;1816;p93"/>
          <p:cNvCxnSpPr/>
          <p:nvPr/>
        </p:nvCxnSpPr>
        <p:spPr>
          <a:xfrm flipH="1">
            <a:off x="4309684" y="2746526"/>
            <a:ext cx="1090800" cy="568800"/>
          </a:xfrm>
          <a:prstGeom prst="curvedConnector3">
            <a:avLst>
              <a:gd fmla="val 91048" name="adj1"/>
            </a:avLst>
          </a:prstGeom>
          <a:noFill/>
          <a:ln cap="flat" cmpd="sng" w="38100">
            <a:solidFill>
              <a:srgbClr val="2563EB"/>
            </a:solidFill>
            <a:prstDash val="solid"/>
            <a:round/>
            <a:headEnd len="med" w="med" type="none"/>
            <a:tailEnd len="med" w="med" type="triangle"/>
          </a:ln>
        </p:spPr>
      </p:cxnSp>
      <p:grpSp>
        <p:nvGrpSpPr>
          <p:cNvPr id="1817" name="Google Shape;1817;p93"/>
          <p:cNvGrpSpPr/>
          <p:nvPr/>
        </p:nvGrpSpPr>
        <p:grpSpPr>
          <a:xfrm>
            <a:off x="5013458" y="685983"/>
            <a:ext cx="3346205" cy="1435557"/>
            <a:chOff x="5040816" y="889311"/>
            <a:chExt cx="3230863" cy="1600755"/>
          </a:xfrm>
        </p:grpSpPr>
        <p:pic>
          <p:nvPicPr>
            <p:cNvPr id="1818" name="Google Shape;1818;p93"/>
            <p:cNvPicPr preferRelativeResize="0"/>
            <p:nvPr/>
          </p:nvPicPr>
          <p:blipFill rotWithShape="1">
            <a:blip r:embed="rId3">
              <a:alphaModFix/>
            </a:blip>
            <a:srcRect b="43690" l="0" r="57905" t="0"/>
            <a:stretch/>
          </p:blipFill>
          <p:spPr>
            <a:xfrm>
              <a:off x="5040816" y="889311"/>
              <a:ext cx="3230863" cy="1600755"/>
            </a:xfrm>
            <a:prstGeom prst="rect">
              <a:avLst/>
            </a:prstGeom>
            <a:noFill/>
            <a:ln>
              <a:noFill/>
            </a:ln>
          </p:spPr>
        </p:pic>
        <p:sp>
          <p:nvSpPr>
            <p:cNvPr id="1819" name="Google Shape;1819;p93"/>
            <p:cNvSpPr txBox="1"/>
            <p:nvPr/>
          </p:nvSpPr>
          <p:spPr>
            <a:xfrm>
              <a:off x="5102268" y="926053"/>
              <a:ext cx="2937600" cy="1235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300">
                  <a:solidFill>
                    <a:schemeClr val="dk1"/>
                  </a:solidFill>
                  <a:latin typeface="Lexend"/>
                  <a:ea typeface="Lexend"/>
                  <a:cs typeface="Lexend"/>
                  <a:sym typeface="Lexend"/>
                </a:rPr>
                <a:t>Qorista 1.804047755 mar kale waa mid culus.</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300">
                  <a:solidFill>
                    <a:schemeClr val="dk1"/>
                  </a:solidFill>
                  <a:latin typeface="Lexend"/>
                  <a:ea typeface="Lexend"/>
                  <a:cs typeface="Lexend"/>
                  <a:sym typeface="Lexend"/>
                </a:rPr>
                <a:t>Ma jirtaa hab ka dhakhso badan oo loo isticmaalo xisaabiyaha (calculator)?</a:t>
              </a:r>
              <a:endParaRPr sz="1800">
                <a:solidFill>
                  <a:schemeClr val="dk1"/>
                </a:solidFill>
                <a:latin typeface="Lexend"/>
                <a:ea typeface="Lexend"/>
                <a:cs typeface="Lexend"/>
                <a:sym typeface="Lexend"/>
              </a:endParaRPr>
            </a:p>
          </p:txBody>
        </p:sp>
      </p:grpSp>
      <p:sp>
        <p:nvSpPr>
          <p:cNvPr id="1820" name="Google Shape;1820;p93"/>
          <p:cNvSpPr txBox="1"/>
          <p:nvPr/>
        </p:nvSpPr>
        <p:spPr>
          <a:xfrm>
            <a:off x="3329675" y="4230325"/>
            <a:ext cx="4170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100</a:t>
            </a:r>
            <a:endParaRPr sz="2000">
              <a:latin typeface="Times New Roman"/>
              <a:ea typeface="Times New Roman"/>
              <a:cs typeface="Times New Roman"/>
              <a:sym typeface="Times New Roman"/>
            </a:endParaRPr>
          </a:p>
        </p:txBody>
      </p:sp>
      <p:sp>
        <p:nvSpPr>
          <p:cNvPr id="1821" name="Google Shape;1821;p93"/>
          <p:cNvSpPr txBox="1"/>
          <p:nvPr/>
        </p:nvSpPr>
        <p:spPr>
          <a:xfrm>
            <a:off x="3329678" y="3876725"/>
            <a:ext cx="4944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100</a:t>
            </a:r>
            <a:endParaRPr sz="2000">
              <a:latin typeface="Times New Roman"/>
              <a:ea typeface="Times New Roman"/>
              <a:cs typeface="Times New Roman"/>
              <a:sym typeface="Times New Roman"/>
            </a:endParaRPr>
          </a:p>
        </p:txBody>
      </p:sp>
      <p:pic>
        <p:nvPicPr>
          <p:cNvPr id="1822" name="Google Shape;1822;p93"/>
          <p:cNvPicPr preferRelativeResize="0"/>
          <p:nvPr/>
        </p:nvPicPr>
        <p:blipFill>
          <a:blip r:embed="rId8">
            <a:alphaModFix/>
          </a:blip>
          <a:stretch>
            <a:fillRect/>
          </a:stretch>
        </p:blipFill>
        <p:spPr>
          <a:xfrm>
            <a:off x="8224645" y="1660294"/>
            <a:ext cx="494349" cy="608925"/>
          </a:xfrm>
          <a:prstGeom prst="rect">
            <a:avLst/>
          </a:prstGeom>
          <a:noFill/>
          <a:ln>
            <a:noFill/>
          </a:ln>
        </p:spPr>
      </p:pic>
      <p:sp>
        <p:nvSpPr>
          <p:cNvPr id="1823" name="Google Shape;1823;p93"/>
          <p:cNvSpPr txBox="1"/>
          <p:nvPr/>
        </p:nvSpPr>
        <p:spPr>
          <a:xfrm>
            <a:off x="8123695" y="2225294"/>
            <a:ext cx="6963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Yacquub</a:t>
            </a:r>
            <a:endParaRPr sz="1800">
              <a:latin typeface="Lexend"/>
              <a:ea typeface="Lexend"/>
              <a:cs typeface="Lexend"/>
              <a:sym typeface="Lexend"/>
            </a:endParaRPr>
          </a:p>
        </p:txBody>
      </p:sp>
      <p:sp>
        <p:nvSpPr>
          <p:cNvPr id="1824" name="Google Shape;1824;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 fiican u isticmaalka xisaabiyaha (calculator) ee saamiga tan (tan ratio)</a:t>
            </a:r>
            <a:endParaRPr/>
          </a:p>
        </p:txBody>
      </p:sp>
      <p:sp>
        <p:nvSpPr>
          <p:cNvPr id="1825" name="Google Shape;1825;p93"/>
          <p:cNvSpPr/>
          <p:nvPr/>
        </p:nvSpPr>
        <p:spPr>
          <a:xfrm>
            <a:off x="5125005" y="311805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6" name="Google Shape;1826;p93"/>
          <p:cNvSpPr txBox="1"/>
          <p:nvPr/>
        </p:nvSpPr>
        <p:spPr>
          <a:xfrm>
            <a:off x="3772018" y="3523119"/>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sp>
        <p:nvSpPr>
          <p:cNvPr id="1827" name="Google Shape;1827;p93"/>
          <p:cNvSpPr txBox="1"/>
          <p:nvPr/>
        </p:nvSpPr>
        <p:spPr>
          <a:xfrm flipH="1">
            <a:off x="4837167" y="236207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61°</a:t>
            </a:r>
            <a:endParaRPr sz="1800">
              <a:latin typeface="Lexend"/>
              <a:ea typeface="Lexend"/>
              <a:cs typeface="Lexend"/>
              <a:sym typeface="Lexend"/>
            </a:endParaRPr>
          </a:p>
        </p:txBody>
      </p:sp>
      <p:sp>
        <p:nvSpPr>
          <p:cNvPr id="1828" name="Google Shape;1828;p93"/>
          <p:cNvSpPr txBox="1"/>
          <p:nvPr/>
        </p:nvSpPr>
        <p:spPr>
          <a:xfrm>
            <a:off x="3329675" y="4583925"/>
            <a:ext cx="19032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180.4047755</a:t>
            </a:r>
            <a:endParaRPr sz="2000">
              <a:solidFill>
                <a:schemeClr val="dk1"/>
              </a:solidFill>
              <a:latin typeface="Times New Roman"/>
              <a:ea typeface="Times New Roman"/>
              <a:cs typeface="Times New Roman"/>
              <a:sym typeface="Times New Roman"/>
            </a:endParaRPr>
          </a:p>
        </p:txBody>
      </p:sp>
      <p:sp>
        <p:nvSpPr>
          <p:cNvPr id="1829" name="Google Shape;1829;p93"/>
          <p:cNvSpPr txBox="1"/>
          <p:nvPr/>
        </p:nvSpPr>
        <p:spPr>
          <a:xfrm>
            <a:off x="5452417" y="2651799"/>
            <a:ext cx="802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100 cm</a:t>
            </a:r>
            <a:endParaRPr sz="1800">
              <a:latin typeface="Lexend"/>
              <a:ea typeface="Lexend"/>
              <a:cs typeface="Lexend"/>
              <a:sym typeface="Lexend"/>
            </a:endParaRPr>
          </a:p>
        </p:txBody>
      </p:sp>
      <p:sp>
        <p:nvSpPr>
          <p:cNvPr id="1830" name="Google Shape;1830;p93"/>
          <p:cNvSpPr txBox="1"/>
          <p:nvPr/>
        </p:nvSpPr>
        <p:spPr>
          <a:xfrm>
            <a:off x="5774400" y="3706925"/>
            <a:ext cx="3042600" cy="58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Qorista tan(61°) ee xisaabiyaha (calculator) waxay bixisaa…</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831" name="Google Shape;1831;p93"/>
          <p:cNvPicPr preferRelativeResize="0"/>
          <p:nvPr/>
        </p:nvPicPr>
        <p:blipFill>
          <a:blip r:embed="rId5">
            <a:alphaModFix/>
          </a:blip>
          <a:stretch>
            <a:fillRect/>
          </a:stretch>
        </p:blipFill>
        <p:spPr>
          <a:xfrm>
            <a:off x="324000" y="595975"/>
            <a:ext cx="2462250" cy="42670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94"/>
          <p:cNvSpPr/>
          <p:nvPr/>
        </p:nvSpPr>
        <p:spPr>
          <a:xfrm flipH="1" rot="10800000">
            <a:off x="5813425" y="4396375"/>
            <a:ext cx="1552200" cy="3777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837" name="Google Shape;1837;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 fiican u isticmaalka xisaabiyaha (calculator) ee saamiga tan (tan ratio)</a:t>
            </a:r>
            <a:endParaRPr/>
          </a:p>
        </p:txBody>
      </p:sp>
      <p:sp>
        <p:nvSpPr>
          <p:cNvPr id="1838" name="Google Shape;1838;p94"/>
          <p:cNvSpPr txBox="1"/>
          <p:nvPr/>
        </p:nvSpPr>
        <p:spPr>
          <a:xfrm>
            <a:off x="324000" y="3030250"/>
            <a:ext cx="3231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Dhererka dhinaca ku xiga (adjacent)</a:t>
            </a:r>
            <a:endParaRPr sz="1800">
              <a:solidFill>
                <a:schemeClr val="dk1"/>
              </a:solidFill>
              <a:latin typeface="Lexend"/>
              <a:ea typeface="Lexend"/>
              <a:cs typeface="Lexend"/>
              <a:sym typeface="Lexend"/>
            </a:endParaRPr>
          </a:p>
        </p:txBody>
      </p:sp>
      <p:sp>
        <p:nvSpPr>
          <p:cNvPr id="1839" name="Google Shape;1839;p94"/>
          <p:cNvSpPr txBox="1"/>
          <p:nvPr/>
        </p:nvSpPr>
        <p:spPr>
          <a:xfrm>
            <a:off x="324000" y="3350484"/>
            <a:ext cx="2935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Laguna dhufo</a:t>
            </a:r>
            <a:endParaRPr sz="1800">
              <a:solidFill>
                <a:schemeClr val="dk1"/>
              </a:solidFill>
              <a:latin typeface="Lexend"/>
              <a:ea typeface="Lexend"/>
              <a:cs typeface="Lexend"/>
              <a:sym typeface="Lexend"/>
            </a:endParaRPr>
          </a:p>
        </p:txBody>
      </p:sp>
      <p:sp>
        <p:nvSpPr>
          <p:cNvPr id="1840" name="Google Shape;1840;p94"/>
          <p:cNvSpPr txBox="1"/>
          <p:nvPr/>
        </p:nvSpPr>
        <p:spPr>
          <a:xfrm>
            <a:off x="324000" y="4267853"/>
            <a:ext cx="3623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ee xagasha ku xiga (adjacent) (waa inaad qortaa xarigga xidhitaanka adiga)</a:t>
            </a:r>
            <a:endParaRPr sz="1800">
              <a:solidFill>
                <a:schemeClr val="dk1"/>
              </a:solidFill>
              <a:latin typeface="Lexend"/>
              <a:ea typeface="Lexend"/>
              <a:cs typeface="Lexend"/>
              <a:sym typeface="Lexend"/>
            </a:endParaRPr>
          </a:p>
        </p:txBody>
      </p:sp>
      <p:sp>
        <p:nvSpPr>
          <p:cNvPr id="1841" name="Google Shape;1841;p94"/>
          <p:cNvSpPr txBox="1"/>
          <p:nvPr/>
        </p:nvSpPr>
        <p:spPr>
          <a:xfrm>
            <a:off x="324000" y="3670718"/>
            <a:ext cx="3623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saamiga tan (tan ratio) (xarigga furitaanka waa si toos ah loo qoray)</a:t>
            </a:r>
            <a:endParaRPr sz="1800">
              <a:solidFill>
                <a:schemeClr val="dk1"/>
              </a:solidFill>
              <a:latin typeface="Lexend"/>
              <a:ea typeface="Lexend"/>
              <a:cs typeface="Lexend"/>
              <a:sym typeface="Lexend"/>
            </a:endParaRPr>
          </a:p>
        </p:txBody>
      </p:sp>
      <p:sp>
        <p:nvSpPr>
          <p:cNvPr id="1842" name="Google Shape;1842;p94"/>
          <p:cNvSpPr/>
          <p:nvPr/>
        </p:nvSpPr>
        <p:spPr>
          <a:xfrm flipH="1">
            <a:off x="7140006" y="2510886"/>
            <a:ext cx="1234500" cy="1234500"/>
          </a:xfrm>
          <a:prstGeom prst="arc">
            <a:avLst>
              <a:gd fmla="val 1566208" name="adj1"/>
              <a:gd fmla="val 541038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43" name="Google Shape;1843;p94"/>
          <p:cNvGrpSpPr/>
          <p:nvPr/>
        </p:nvGrpSpPr>
        <p:grpSpPr>
          <a:xfrm>
            <a:off x="5325269" y="3049032"/>
            <a:ext cx="2542812" cy="1324729"/>
            <a:chOff x="-2053103" y="1344161"/>
            <a:chExt cx="1037078" cy="1942133"/>
          </a:xfrm>
        </p:grpSpPr>
        <p:sp>
          <p:nvSpPr>
            <p:cNvPr id="1844" name="Google Shape;1844;p9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45" name="Google Shape;1845;p94"/>
            <p:cNvCxnSpPr/>
            <p:nvPr/>
          </p:nvCxnSpPr>
          <p:spPr>
            <a:xfrm flipH="1">
              <a:off x="-2053103" y="1344161"/>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846" name="Google Shape;1846;p94"/>
            <p:cNvCxnSpPr/>
            <p:nvPr/>
          </p:nvCxnSpPr>
          <p:spPr>
            <a:xfrm rot="10800000">
              <a:off x="-2022025" y="328629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847" name="Google Shape;1847;p94"/>
            <p:cNvCxnSpPr/>
            <p:nvPr/>
          </p:nvCxnSpPr>
          <p:spPr>
            <a:xfrm rot="10800000">
              <a:off x="-101602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848" name="Google Shape;1848;p94"/>
          <p:cNvSpPr/>
          <p:nvPr/>
        </p:nvSpPr>
        <p:spPr>
          <a:xfrm>
            <a:off x="7563405" y="4069085"/>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9" name="Google Shape;1849;p94"/>
          <p:cNvSpPr txBox="1"/>
          <p:nvPr/>
        </p:nvSpPr>
        <p:spPr>
          <a:xfrm flipH="1">
            <a:off x="7275567" y="3313107"/>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61°</a:t>
            </a:r>
            <a:endParaRPr sz="1800">
              <a:latin typeface="Lexend"/>
              <a:ea typeface="Lexend"/>
              <a:cs typeface="Lexend"/>
              <a:sym typeface="Lexend"/>
            </a:endParaRPr>
          </a:p>
        </p:txBody>
      </p:sp>
      <p:sp>
        <p:nvSpPr>
          <p:cNvPr id="1850" name="Google Shape;1850;p94"/>
          <p:cNvSpPr txBox="1"/>
          <p:nvPr/>
        </p:nvSpPr>
        <p:spPr>
          <a:xfrm>
            <a:off x="7890817" y="3602834"/>
            <a:ext cx="802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100 cm</a:t>
            </a:r>
            <a:endParaRPr sz="1800">
              <a:latin typeface="Lexend"/>
              <a:ea typeface="Lexend"/>
              <a:cs typeface="Lexend"/>
              <a:sym typeface="Lexend"/>
            </a:endParaRPr>
          </a:p>
        </p:txBody>
      </p:sp>
      <p:sp>
        <p:nvSpPr>
          <p:cNvPr id="1851" name="Google Shape;1851;p94"/>
          <p:cNvSpPr txBox="1"/>
          <p:nvPr/>
        </p:nvSpPr>
        <p:spPr>
          <a:xfrm>
            <a:off x="6263356" y="4449690"/>
            <a:ext cx="1090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tan(61°)</a:t>
            </a:r>
            <a:endParaRPr sz="2000">
              <a:latin typeface="Times New Roman"/>
              <a:ea typeface="Times New Roman"/>
              <a:cs typeface="Times New Roman"/>
              <a:sym typeface="Times New Roman"/>
            </a:endParaRPr>
          </a:p>
        </p:txBody>
      </p:sp>
      <p:sp>
        <p:nvSpPr>
          <p:cNvPr id="1852" name="Google Shape;1852;p94"/>
          <p:cNvSpPr txBox="1"/>
          <p:nvPr/>
        </p:nvSpPr>
        <p:spPr>
          <a:xfrm>
            <a:off x="5844278" y="4449690"/>
            <a:ext cx="4944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100</a:t>
            </a:r>
            <a:endParaRPr sz="2000">
              <a:latin typeface="Times New Roman"/>
              <a:ea typeface="Times New Roman"/>
              <a:cs typeface="Times New Roman"/>
              <a:sym typeface="Times New Roman"/>
            </a:endParaRPr>
          </a:p>
        </p:txBody>
      </p:sp>
      <p:pic>
        <p:nvPicPr>
          <p:cNvPr id="1853" name="Google Shape;1853;p94"/>
          <p:cNvPicPr preferRelativeResize="0"/>
          <p:nvPr/>
        </p:nvPicPr>
        <p:blipFill>
          <a:blip r:embed="rId3">
            <a:alphaModFix/>
          </a:blip>
          <a:stretch>
            <a:fillRect/>
          </a:stretch>
        </p:blipFill>
        <p:spPr>
          <a:xfrm>
            <a:off x="2881055" y="697955"/>
            <a:ext cx="3369275" cy="1346737"/>
          </a:xfrm>
          <a:prstGeom prst="rect">
            <a:avLst/>
          </a:prstGeom>
          <a:noFill/>
          <a:ln cap="flat" cmpd="sng" w="28575">
            <a:solidFill>
              <a:schemeClr val="dk1"/>
            </a:solidFill>
            <a:prstDash val="solid"/>
            <a:round/>
            <a:headEnd len="sm" w="sm" type="none"/>
            <a:tailEnd len="sm" w="sm" type="none"/>
          </a:ln>
        </p:spPr>
      </p:pic>
      <p:pic>
        <p:nvPicPr>
          <p:cNvPr id="1854" name="Google Shape;1854;p94"/>
          <p:cNvPicPr preferRelativeResize="0"/>
          <p:nvPr/>
        </p:nvPicPr>
        <p:blipFill>
          <a:blip r:embed="rId4">
            <a:alphaModFix/>
          </a:blip>
          <a:stretch>
            <a:fillRect/>
          </a:stretch>
        </p:blipFill>
        <p:spPr>
          <a:xfrm>
            <a:off x="1125800" y="2083312"/>
            <a:ext cx="6892399" cy="714718"/>
          </a:xfrm>
          <a:prstGeom prst="rect">
            <a:avLst/>
          </a:prstGeom>
          <a:noFill/>
          <a:ln cap="flat" cmpd="sng" w="28575">
            <a:solidFill>
              <a:schemeClr val="dk1"/>
            </a:solidFill>
            <a:prstDash val="solid"/>
            <a:round/>
            <a:headEnd len="sm" w="sm" type="none"/>
            <a:tailEnd len="sm" w="sm" type="none"/>
          </a:ln>
        </p:spPr>
      </p:pic>
      <p:grpSp>
        <p:nvGrpSpPr>
          <p:cNvPr id="1855" name="Google Shape;1855;p94"/>
          <p:cNvGrpSpPr/>
          <p:nvPr/>
        </p:nvGrpSpPr>
        <p:grpSpPr>
          <a:xfrm>
            <a:off x="1149216" y="908050"/>
            <a:ext cx="2478008" cy="1829675"/>
            <a:chOff x="1149216" y="908050"/>
            <a:chExt cx="2478008" cy="1829675"/>
          </a:xfrm>
        </p:grpSpPr>
        <p:grpSp>
          <p:nvGrpSpPr>
            <p:cNvPr id="1856" name="Google Shape;1856;p94"/>
            <p:cNvGrpSpPr/>
            <p:nvPr/>
          </p:nvGrpSpPr>
          <p:grpSpPr>
            <a:xfrm>
              <a:off x="1149216" y="2114925"/>
              <a:ext cx="2181488" cy="622800"/>
              <a:chOff x="1149216" y="2114925"/>
              <a:chExt cx="2181488" cy="622800"/>
            </a:xfrm>
          </p:grpSpPr>
          <p:sp>
            <p:nvSpPr>
              <p:cNvPr id="1857" name="Google Shape;1857;p94"/>
              <p:cNvSpPr/>
              <p:nvPr/>
            </p:nvSpPr>
            <p:spPr>
              <a:xfrm>
                <a:off x="1149216"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8" name="Google Shape;1858;p94"/>
              <p:cNvSpPr/>
              <p:nvPr/>
            </p:nvSpPr>
            <p:spPr>
              <a:xfrm>
                <a:off x="1926691"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59" name="Google Shape;1859;p94"/>
              <p:cNvSpPr/>
              <p:nvPr/>
            </p:nvSpPr>
            <p:spPr>
              <a:xfrm>
                <a:off x="2695604"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60" name="Google Shape;1860;p94"/>
            <p:cNvSpPr/>
            <p:nvPr/>
          </p:nvSpPr>
          <p:spPr>
            <a:xfrm>
              <a:off x="3096825" y="908050"/>
              <a:ext cx="5304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1" name="Google Shape;1861;p94"/>
          <p:cNvGrpSpPr/>
          <p:nvPr/>
        </p:nvGrpSpPr>
        <p:grpSpPr>
          <a:xfrm>
            <a:off x="3473079" y="908050"/>
            <a:ext cx="635100" cy="1829675"/>
            <a:chOff x="3473079" y="908050"/>
            <a:chExt cx="635100" cy="1829675"/>
          </a:xfrm>
        </p:grpSpPr>
        <p:sp>
          <p:nvSpPr>
            <p:cNvPr id="1862" name="Google Shape;1862;p94"/>
            <p:cNvSpPr/>
            <p:nvPr/>
          </p:nvSpPr>
          <p:spPr>
            <a:xfrm>
              <a:off x="3473079"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3" name="Google Shape;1863;p94"/>
            <p:cNvSpPr/>
            <p:nvPr/>
          </p:nvSpPr>
          <p:spPr>
            <a:xfrm>
              <a:off x="3627225" y="908050"/>
              <a:ext cx="1806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4" name="Google Shape;1864;p94"/>
          <p:cNvGrpSpPr/>
          <p:nvPr/>
        </p:nvGrpSpPr>
        <p:grpSpPr>
          <a:xfrm>
            <a:off x="3807826" y="908050"/>
            <a:ext cx="1068185" cy="1829675"/>
            <a:chOff x="3807826" y="908050"/>
            <a:chExt cx="1068185" cy="1829675"/>
          </a:xfrm>
        </p:grpSpPr>
        <p:sp>
          <p:nvSpPr>
            <p:cNvPr id="1865" name="Google Shape;1865;p94"/>
            <p:cNvSpPr/>
            <p:nvPr/>
          </p:nvSpPr>
          <p:spPr>
            <a:xfrm>
              <a:off x="4240910"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6" name="Google Shape;1866;p94"/>
            <p:cNvSpPr/>
            <p:nvPr/>
          </p:nvSpPr>
          <p:spPr>
            <a:xfrm>
              <a:off x="3807826" y="908050"/>
              <a:ext cx="6600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67" name="Google Shape;1867;p94"/>
          <p:cNvGrpSpPr/>
          <p:nvPr/>
        </p:nvGrpSpPr>
        <p:grpSpPr>
          <a:xfrm>
            <a:off x="4467825" y="908050"/>
            <a:ext cx="1954573" cy="1829675"/>
            <a:chOff x="4467825" y="908050"/>
            <a:chExt cx="1954573" cy="1829675"/>
          </a:xfrm>
        </p:grpSpPr>
        <p:sp>
          <p:nvSpPr>
            <p:cNvPr id="1868" name="Google Shape;1868;p94"/>
            <p:cNvSpPr/>
            <p:nvPr/>
          </p:nvSpPr>
          <p:spPr>
            <a:xfrm>
              <a:off x="5018385"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9" name="Google Shape;1869;p94"/>
            <p:cNvSpPr/>
            <p:nvPr/>
          </p:nvSpPr>
          <p:spPr>
            <a:xfrm>
              <a:off x="5787298"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0" name="Google Shape;1870;p94"/>
            <p:cNvSpPr/>
            <p:nvPr/>
          </p:nvSpPr>
          <p:spPr>
            <a:xfrm>
              <a:off x="4467825" y="908050"/>
              <a:ext cx="3828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71" name="Google Shape;1871;p94"/>
          <p:cNvGrpSpPr/>
          <p:nvPr/>
        </p:nvGrpSpPr>
        <p:grpSpPr>
          <a:xfrm>
            <a:off x="4850625" y="908050"/>
            <a:ext cx="2349248" cy="1829675"/>
            <a:chOff x="4850625" y="908050"/>
            <a:chExt cx="2349248" cy="1829675"/>
          </a:xfrm>
        </p:grpSpPr>
        <p:sp>
          <p:nvSpPr>
            <p:cNvPr id="1872" name="Google Shape;1872;p94"/>
            <p:cNvSpPr/>
            <p:nvPr/>
          </p:nvSpPr>
          <p:spPr>
            <a:xfrm>
              <a:off x="6564773"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3" name="Google Shape;1873;p94"/>
            <p:cNvSpPr/>
            <p:nvPr/>
          </p:nvSpPr>
          <p:spPr>
            <a:xfrm>
              <a:off x="4850625" y="908050"/>
              <a:ext cx="1806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74" name="Google Shape;1874;p94"/>
          <p:cNvGrpSpPr/>
          <p:nvPr/>
        </p:nvGrpSpPr>
        <p:grpSpPr>
          <a:xfrm>
            <a:off x="4229702" y="1680775"/>
            <a:ext cx="3747646" cy="1056950"/>
            <a:chOff x="4229702" y="1680775"/>
            <a:chExt cx="3747646" cy="1056950"/>
          </a:xfrm>
        </p:grpSpPr>
        <p:sp>
          <p:nvSpPr>
            <p:cNvPr id="1875" name="Google Shape;1875;p94"/>
            <p:cNvSpPr/>
            <p:nvPr/>
          </p:nvSpPr>
          <p:spPr>
            <a:xfrm>
              <a:off x="7342248" y="2114925"/>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6" name="Google Shape;1876;p94"/>
            <p:cNvSpPr/>
            <p:nvPr/>
          </p:nvSpPr>
          <p:spPr>
            <a:xfrm>
              <a:off x="4229702" y="1680775"/>
              <a:ext cx="1917600" cy="2895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77" name="Google Shape;1877;p94"/>
          <p:cNvGrpSpPr/>
          <p:nvPr/>
        </p:nvGrpSpPr>
        <p:grpSpPr>
          <a:xfrm>
            <a:off x="324000" y="671400"/>
            <a:ext cx="3373800" cy="1108200"/>
            <a:chOff x="324000" y="671400"/>
            <a:chExt cx="3373800" cy="1108200"/>
          </a:xfrm>
        </p:grpSpPr>
        <p:sp>
          <p:nvSpPr>
            <p:cNvPr id="1878" name="Google Shape;1878;p94"/>
            <p:cNvSpPr/>
            <p:nvPr/>
          </p:nvSpPr>
          <p:spPr>
            <a:xfrm>
              <a:off x="3496500" y="726764"/>
              <a:ext cx="201300" cy="2085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9" name="Google Shape;1879;p94"/>
            <p:cNvSpPr txBox="1"/>
            <p:nvPr/>
          </p:nvSpPr>
          <p:spPr>
            <a:xfrm>
              <a:off x="324000" y="671400"/>
              <a:ext cx="24471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300">
                  <a:solidFill>
                    <a:schemeClr val="dk1"/>
                  </a:solidFill>
                  <a:latin typeface="Lexend"/>
                  <a:ea typeface="Lexend"/>
                  <a:cs typeface="Lexend"/>
                  <a:sym typeface="Lexend"/>
                </a:rPr>
                <a:t>Ka hor isticmaalka xisaabiyaha (calculator), hubi inuu ku jiro qaabka darajooyinka (degrees mode) (D).</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3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7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grpSp>
        <p:nvGrpSpPr>
          <p:cNvPr id="1884" name="Google Shape;1884;p95"/>
          <p:cNvGrpSpPr/>
          <p:nvPr/>
        </p:nvGrpSpPr>
        <p:grpSpPr>
          <a:xfrm>
            <a:off x="2857465" y="2412628"/>
            <a:ext cx="1119314" cy="749400"/>
            <a:chOff x="3046500" y="3465675"/>
            <a:chExt cx="1119314" cy="749400"/>
          </a:xfrm>
        </p:grpSpPr>
        <p:sp>
          <p:nvSpPr>
            <p:cNvPr id="1885" name="Google Shape;1885;p95"/>
            <p:cNvSpPr/>
            <p:nvPr/>
          </p:nvSpPr>
          <p:spPr>
            <a:xfrm>
              <a:off x="3231875" y="3465675"/>
              <a:ext cx="933900" cy="74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886" name="Google Shape;1886;p95"/>
            <p:cNvGrpSpPr/>
            <p:nvPr/>
          </p:nvGrpSpPr>
          <p:grpSpPr>
            <a:xfrm>
              <a:off x="3046500" y="3538063"/>
              <a:ext cx="1119314" cy="614925"/>
              <a:chOff x="6684650" y="3634525"/>
              <a:chExt cx="1119314" cy="614925"/>
            </a:xfrm>
          </p:grpSpPr>
          <p:sp>
            <p:nvSpPr>
              <p:cNvPr id="1887" name="Google Shape;1887;p95"/>
              <p:cNvSpPr txBox="1"/>
              <p:nvPr/>
            </p:nvSpPr>
            <p:spPr>
              <a:xfrm>
                <a:off x="6684650" y="3634525"/>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      45</a:t>
                </a:r>
                <a:endParaRPr sz="2000">
                  <a:latin typeface="Times New Roman"/>
                  <a:ea typeface="Times New Roman"/>
                  <a:cs typeface="Times New Roman"/>
                  <a:sym typeface="Times New Roman"/>
                </a:endParaRPr>
              </a:p>
            </p:txBody>
          </p:sp>
          <p:grpSp>
            <p:nvGrpSpPr>
              <p:cNvPr id="1888" name="Google Shape;1888;p95"/>
              <p:cNvGrpSpPr/>
              <p:nvPr/>
            </p:nvGrpSpPr>
            <p:grpSpPr>
              <a:xfrm>
                <a:off x="6713163" y="3956011"/>
                <a:ext cx="1090800" cy="293439"/>
                <a:chOff x="5425156" y="2979011"/>
                <a:chExt cx="1090800" cy="293439"/>
              </a:xfrm>
            </p:grpSpPr>
            <p:sp>
              <p:nvSpPr>
                <p:cNvPr id="1889" name="Google Shape;1889;p95"/>
                <p:cNvSpPr txBox="1"/>
                <p:nvPr/>
              </p:nvSpPr>
              <p:spPr>
                <a:xfrm>
                  <a:off x="5425156" y="3030050"/>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 tan(64°)</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890" name="Google Shape;1890;p95"/>
                <p:cNvCxnSpPr/>
                <p:nvPr/>
              </p:nvCxnSpPr>
              <p:spPr>
                <a:xfrm rot="10800000">
                  <a:off x="5630475" y="2979011"/>
                  <a:ext cx="824400" cy="0"/>
                </a:xfrm>
                <a:prstGeom prst="straightConnector1">
                  <a:avLst/>
                </a:prstGeom>
                <a:noFill/>
                <a:ln cap="flat" cmpd="sng" w="19050">
                  <a:solidFill>
                    <a:schemeClr val="dk1"/>
                  </a:solidFill>
                  <a:prstDash val="solid"/>
                  <a:round/>
                  <a:headEnd len="med" w="med" type="none"/>
                  <a:tailEnd len="med" w="med" type="none"/>
                </a:ln>
              </p:spPr>
            </p:cxnSp>
          </p:grpSp>
        </p:grpSp>
      </p:grpSp>
      <p:sp>
        <p:nvSpPr>
          <p:cNvPr id="1891" name="Google Shape;1891;p95"/>
          <p:cNvSpPr/>
          <p:nvPr/>
        </p:nvSpPr>
        <p:spPr>
          <a:xfrm>
            <a:off x="3042840" y="2412628"/>
            <a:ext cx="933900" cy="7494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92" name="Google Shape;1892;p95"/>
          <p:cNvGrpSpPr/>
          <p:nvPr/>
        </p:nvGrpSpPr>
        <p:grpSpPr>
          <a:xfrm>
            <a:off x="4792798" y="685965"/>
            <a:ext cx="3566873" cy="1435557"/>
            <a:chOff x="5040816" y="889311"/>
            <a:chExt cx="3230863" cy="1600755"/>
          </a:xfrm>
        </p:grpSpPr>
        <p:pic>
          <p:nvPicPr>
            <p:cNvPr id="1893" name="Google Shape;1893;p95"/>
            <p:cNvPicPr preferRelativeResize="0"/>
            <p:nvPr/>
          </p:nvPicPr>
          <p:blipFill rotWithShape="1">
            <a:blip r:embed="rId3">
              <a:alphaModFix/>
            </a:blip>
            <a:srcRect b="43690" l="0" r="57905" t="0"/>
            <a:stretch/>
          </p:blipFill>
          <p:spPr>
            <a:xfrm>
              <a:off x="5040816" y="889311"/>
              <a:ext cx="3230863" cy="1600755"/>
            </a:xfrm>
            <a:prstGeom prst="rect">
              <a:avLst/>
            </a:prstGeom>
            <a:noFill/>
            <a:ln>
              <a:noFill/>
            </a:ln>
          </p:spPr>
        </p:pic>
        <p:sp>
          <p:nvSpPr>
            <p:cNvPr id="1894" name="Google Shape;1894;p95"/>
            <p:cNvSpPr txBox="1"/>
            <p:nvPr/>
          </p:nvSpPr>
          <p:spPr>
            <a:xfrm>
              <a:off x="5102268" y="926053"/>
              <a:ext cx="2937600" cy="1235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Marka waa sahlan tahay inaad isticmaasho xisaabiyaha (calculator) si aad u hesho dhererka dhinaca ka soo horjeeda (opposite) haddii aad taqaanid dhinaca ku xiga (adjacent)…</a:t>
              </a:r>
              <a:endParaRPr sz="1800">
                <a:solidFill>
                  <a:schemeClr val="dk1"/>
                </a:solidFill>
                <a:latin typeface="Lexend"/>
                <a:ea typeface="Lexend"/>
                <a:cs typeface="Lexend"/>
                <a:sym typeface="Lexend"/>
              </a:endParaRPr>
            </a:p>
          </p:txBody>
        </p:sp>
      </p:grpSp>
      <p:sp>
        <p:nvSpPr>
          <p:cNvPr id="1895" name="Google Shape;1895;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Si fiican u isticmaalka xisaabiyaha (calculator) ee saamiga tan (tan ratio)</a:t>
            </a:r>
            <a:endParaRPr/>
          </a:p>
        </p:txBody>
      </p:sp>
      <p:sp>
        <p:nvSpPr>
          <p:cNvPr id="1896" name="Google Shape;1896;p95"/>
          <p:cNvSpPr/>
          <p:nvPr/>
        </p:nvSpPr>
        <p:spPr>
          <a:xfrm flipH="1">
            <a:off x="2187006" y="1559851"/>
            <a:ext cx="1234500" cy="1234500"/>
          </a:xfrm>
          <a:prstGeom prst="arc">
            <a:avLst>
              <a:gd fmla="val 1566208" name="adj1"/>
              <a:gd fmla="val 541038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97" name="Google Shape;1897;p95"/>
          <p:cNvGrpSpPr/>
          <p:nvPr/>
        </p:nvGrpSpPr>
        <p:grpSpPr>
          <a:xfrm>
            <a:off x="372269" y="2097998"/>
            <a:ext cx="2542812" cy="1324729"/>
            <a:chOff x="-2053103" y="1344161"/>
            <a:chExt cx="1037078" cy="1942133"/>
          </a:xfrm>
        </p:grpSpPr>
        <p:sp>
          <p:nvSpPr>
            <p:cNvPr id="1898" name="Google Shape;1898;p9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99" name="Google Shape;1899;p95"/>
            <p:cNvCxnSpPr/>
            <p:nvPr/>
          </p:nvCxnSpPr>
          <p:spPr>
            <a:xfrm flipH="1">
              <a:off x="-2053103" y="1344161"/>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900" name="Google Shape;1900;p95"/>
            <p:cNvCxnSpPr/>
            <p:nvPr/>
          </p:nvCxnSpPr>
          <p:spPr>
            <a:xfrm rot="10800000">
              <a:off x="-2022025" y="328629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901" name="Google Shape;1901;p95"/>
            <p:cNvCxnSpPr/>
            <p:nvPr/>
          </p:nvCxnSpPr>
          <p:spPr>
            <a:xfrm rot="10800000">
              <a:off x="-101602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902" name="Google Shape;1902;p95"/>
          <p:cNvSpPr/>
          <p:nvPr/>
        </p:nvSpPr>
        <p:spPr>
          <a:xfrm flipH="1" rot="10800000">
            <a:off x="2880225" y="2598400"/>
            <a:ext cx="918000" cy="3492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1903" name="Google Shape;1903;p95"/>
          <p:cNvCxnSpPr/>
          <p:nvPr/>
        </p:nvCxnSpPr>
        <p:spPr>
          <a:xfrm flipH="1">
            <a:off x="1795084" y="2746526"/>
            <a:ext cx="1090800" cy="568800"/>
          </a:xfrm>
          <a:prstGeom prst="curvedConnector3">
            <a:avLst>
              <a:gd fmla="val 91048" name="adj1"/>
            </a:avLst>
          </a:prstGeom>
          <a:noFill/>
          <a:ln cap="flat" cmpd="sng" w="38100">
            <a:solidFill>
              <a:srgbClr val="2563EB"/>
            </a:solidFill>
            <a:prstDash val="solid"/>
            <a:round/>
            <a:headEnd len="med" w="med" type="none"/>
            <a:tailEnd len="med" w="med" type="triangle"/>
          </a:ln>
        </p:spPr>
      </p:cxnSp>
      <p:grpSp>
        <p:nvGrpSpPr>
          <p:cNvPr id="1904" name="Google Shape;1904;p95"/>
          <p:cNvGrpSpPr/>
          <p:nvPr/>
        </p:nvGrpSpPr>
        <p:grpSpPr>
          <a:xfrm>
            <a:off x="4717175" y="668425"/>
            <a:ext cx="3642496" cy="1490700"/>
            <a:chOff x="4717175" y="4415978"/>
            <a:chExt cx="3642496" cy="1490700"/>
          </a:xfrm>
        </p:grpSpPr>
        <p:sp>
          <p:nvSpPr>
            <p:cNvPr id="1905" name="Google Shape;1905;p95"/>
            <p:cNvSpPr/>
            <p:nvPr/>
          </p:nvSpPr>
          <p:spPr>
            <a:xfrm>
              <a:off x="4717175" y="4415978"/>
              <a:ext cx="3567000" cy="1490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906" name="Google Shape;1906;p95"/>
            <p:cNvGrpSpPr/>
            <p:nvPr/>
          </p:nvGrpSpPr>
          <p:grpSpPr>
            <a:xfrm>
              <a:off x="4792798" y="4440440"/>
              <a:ext cx="3566873" cy="1435557"/>
              <a:chOff x="5040816" y="889311"/>
              <a:chExt cx="3230863" cy="1600755"/>
            </a:xfrm>
          </p:grpSpPr>
          <p:pic>
            <p:nvPicPr>
              <p:cNvPr id="1907" name="Google Shape;1907;p95"/>
              <p:cNvPicPr preferRelativeResize="0"/>
              <p:nvPr/>
            </p:nvPicPr>
            <p:blipFill rotWithShape="1">
              <a:blip r:embed="rId3">
                <a:alphaModFix/>
              </a:blip>
              <a:srcRect b="43690" l="0" r="57905" t="0"/>
              <a:stretch/>
            </p:blipFill>
            <p:spPr>
              <a:xfrm>
                <a:off x="5040816" y="889311"/>
                <a:ext cx="3230863" cy="1600755"/>
              </a:xfrm>
              <a:prstGeom prst="rect">
                <a:avLst/>
              </a:prstGeom>
              <a:noFill/>
              <a:ln>
                <a:noFill/>
              </a:ln>
            </p:spPr>
          </p:pic>
          <p:sp>
            <p:nvSpPr>
              <p:cNvPr id="1908" name="Google Shape;1908;p95"/>
              <p:cNvSpPr txBox="1"/>
              <p:nvPr/>
            </p:nvSpPr>
            <p:spPr>
              <a:xfrm>
                <a:off x="5102268" y="926053"/>
                <a:ext cx="2937600" cy="1235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Laakiin helista dhererka dhinaca ku xiga (adjacent) waxay noqon doontaa mid adag, maadaama ay ku jirto qaybin (division), sax?</a:t>
                </a:r>
                <a:endParaRPr sz="1800">
                  <a:solidFill>
                    <a:schemeClr val="dk1"/>
                  </a:solidFill>
                  <a:latin typeface="Lexend"/>
                  <a:ea typeface="Lexend"/>
                  <a:cs typeface="Lexend"/>
                  <a:sym typeface="Lexend"/>
                </a:endParaRPr>
              </a:p>
            </p:txBody>
          </p:sp>
        </p:grpSp>
      </p:grpSp>
      <p:sp>
        <p:nvSpPr>
          <p:cNvPr id="1909" name="Google Shape;1909;p95"/>
          <p:cNvSpPr/>
          <p:nvPr/>
        </p:nvSpPr>
        <p:spPr>
          <a:xfrm>
            <a:off x="2610405" y="311805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0" name="Google Shape;1910;p95"/>
          <p:cNvSpPr txBox="1"/>
          <p:nvPr/>
        </p:nvSpPr>
        <p:spPr>
          <a:xfrm flipH="1">
            <a:off x="2322567" y="236207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64°</a:t>
            </a:r>
            <a:endParaRPr sz="1800">
              <a:latin typeface="Lexend"/>
              <a:ea typeface="Lexend"/>
              <a:cs typeface="Lexend"/>
              <a:sym typeface="Lexend"/>
            </a:endParaRPr>
          </a:p>
        </p:txBody>
      </p:sp>
      <p:sp>
        <p:nvSpPr>
          <p:cNvPr id="1911" name="Google Shape;1911;p95"/>
          <p:cNvSpPr txBox="1"/>
          <p:nvPr/>
        </p:nvSpPr>
        <p:spPr>
          <a:xfrm>
            <a:off x="634747" y="3456350"/>
            <a:ext cx="1975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45 cm</a:t>
            </a:r>
            <a:endParaRPr sz="1800">
              <a:latin typeface="Lexend"/>
              <a:ea typeface="Lexend"/>
              <a:cs typeface="Lexend"/>
              <a:sym typeface="Lexend"/>
            </a:endParaRPr>
          </a:p>
        </p:txBody>
      </p:sp>
      <p:sp>
        <p:nvSpPr>
          <p:cNvPr id="1912" name="Google Shape;1912;p95"/>
          <p:cNvSpPr txBox="1"/>
          <p:nvPr/>
        </p:nvSpPr>
        <p:spPr>
          <a:xfrm>
            <a:off x="3023770" y="264310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sp>
        <p:nvSpPr>
          <p:cNvPr id="1913" name="Google Shape;1913;p95"/>
          <p:cNvSpPr txBox="1"/>
          <p:nvPr/>
        </p:nvSpPr>
        <p:spPr>
          <a:xfrm>
            <a:off x="5425156" y="2657525"/>
            <a:ext cx="1090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tan(64°)</a:t>
            </a:r>
            <a:endParaRPr sz="2000">
              <a:latin typeface="Times New Roman"/>
              <a:ea typeface="Times New Roman"/>
              <a:cs typeface="Times New Roman"/>
              <a:sym typeface="Times New Roman"/>
            </a:endParaRPr>
          </a:p>
        </p:txBody>
      </p:sp>
      <p:sp>
        <p:nvSpPr>
          <p:cNvPr id="1914" name="Google Shape;1914;p95"/>
          <p:cNvSpPr txBox="1"/>
          <p:nvPr/>
        </p:nvSpPr>
        <p:spPr>
          <a:xfrm>
            <a:off x="5225726" y="2657525"/>
            <a:ext cx="274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k</a:t>
            </a:r>
            <a:endParaRPr i="1" sz="2000">
              <a:latin typeface="Times New Roman"/>
              <a:ea typeface="Times New Roman"/>
              <a:cs typeface="Times New Roman"/>
              <a:sym typeface="Times New Roman"/>
            </a:endParaRPr>
          </a:p>
        </p:txBody>
      </p:sp>
      <p:sp>
        <p:nvSpPr>
          <p:cNvPr id="1915" name="Google Shape;1915;p95"/>
          <p:cNvSpPr txBox="1"/>
          <p:nvPr/>
        </p:nvSpPr>
        <p:spPr>
          <a:xfrm>
            <a:off x="6684650" y="2657525"/>
            <a:ext cx="1090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45</a:t>
            </a:r>
            <a:endParaRPr sz="2000">
              <a:latin typeface="Times New Roman"/>
              <a:ea typeface="Times New Roman"/>
              <a:cs typeface="Times New Roman"/>
              <a:sym typeface="Times New Roman"/>
            </a:endParaRPr>
          </a:p>
        </p:txBody>
      </p:sp>
      <p:grpSp>
        <p:nvGrpSpPr>
          <p:cNvPr id="1916" name="Google Shape;1916;p95"/>
          <p:cNvGrpSpPr/>
          <p:nvPr/>
        </p:nvGrpSpPr>
        <p:grpSpPr>
          <a:xfrm>
            <a:off x="5425156" y="2979011"/>
            <a:ext cx="1090800" cy="293439"/>
            <a:chOff x="5425156" y="2979011"/>
            <a:chExt cx="1090800" cy="293439"/>
          </a:xfrm>
        </p:grpSpPr>
        <p:sp>
          <p:nvSpPr>
            <p:cNvPr id="1917" name="Google Shape;1917;p95"/>
            <p:cNvSpPr txBox="1"/>
            <p:nvPr/>
          </p:nvSpPr>
          <p:spPr>
            <a:xfrm>
              <a:off x="5425156" y="3030050"/>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 tan(64°)</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918" name="Google Shape;1918;p95"/>
            <p:cNvCxnSpPr/>
            <p:nvPr/>
          </p:nvCxnSpPr>
          <p:spPr>
            <a:xfrm rot="10800000">
              <a:off x="5630475" y="2979011"/>
              <a:ext cx="824400" cy="0"/>
            </a:xfrm>
            <a:prstGeom prst="straightConnector1">
              <a:avLst/>
            </a:prstGeom>
            <a:noFill/>
            <a:ln cap="flat" cmpd="sng" w="19050">
              <a:solidFill>
                <a:schemeClr val="dk1"/>
              </a:solidFill>
              <a:prstDash val="solid"/>
              <a:round/>
              <a:headEnd len="med" w="med" type="none"/>
              <a:tailEnd len="med" w="med" type="none"/>
            </a:ln>
          </p:spPr>
        </p:cxnSp>
      </p:grpSp>
      <p:grpSp>
        <p:nvGrpSpPr>
          <p:cNvPr id="1919" name="Google Shape;1919;p95"/>
          <p:cNvGrpSpPr/>
          <p:nvPr/>
        </p:nvGrpSpPr>
        <p:grpSpPr>
          <a:xfrm>
            <a:off x="6713163" y="2979011"/>
            <a:ext cx="1090800" cy="293439"/>
            <a:chOff x="5425156" y="2979011"/>
            <a:chExt cx="1090800" cy="293439"/>
          </a:xfrm>
        </p:grpSpPr>
        <p:sp>
          <p:nvSpPr>
            <p:cNvPr id="1920" name="Google Shape;1920;p95"/>
            <p:cNvSpPr txBox="1"/>
            <p:nvPr/>
          </p:nvSpPr>
          <p:spPr>
            <a:xfrm>
              <a:off x="5425156" y="3030050"/>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 tan(64°)</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921" name="Google Shape;1921;p95"/>
            <p:cNvCxnSpPr/>
            <p:nvPr/>
          </p:nvCxnSpPr>
          <p:spPr>
            <a:xfrm rot="10800000">
              <a:off x="5630475" y="2979011"/>
              <a:ext cx="824400" cy="0"/>
            </a:xfrm>
            <a:prstGeom prst="straightConnector1">
              <a:avLst/>
            </a:prstGeom>
            <a:noFill/>
            <a:ln cap="flat" cmpd="sng" w="19050">
              <a:solidFill>
                <a:schemeClr val="dk1"/>
              </a:solidFill>
              <a:prstDash val="solid"/>
              <a:round/>
              <a:headEnd len="med" w="med" type="none"/>
              <a:tailEnd len="med" w="med" type="none"/>
            </a:ln>
          </p:spPr>
        </p:cxnSp>
      </p:grpSp>
      <p:grpSp>
        <p:nvGrpSpPr>
          <p:cNvPr id="1922" name="Google Shape;1922;p95"/>
          <p:cNvGrpSpPr/>
          <p:nvPr/>
        </p:nvGrpSpPr>
        <p:grpSpPr>
          <a:xfrm>
            <a:off x="5644508" y="2624557"/>
            <a:ext cx="838452" cy="694098"/>
            <a:chOff x="2947250" y="3407575"/>
            <a:chExt cx="657300" cy="740056"/>
          </a:xfrm>
        </p:grpSpPr>
        <p:cxnSp>
          <p:nvCxnSpPr>
            <p:cNvPr id="1923" name="Google Shape;1923;p95"/>
            <p:cNvCxnSpPr/>
            <p:nvPr/>
          </p:nvCxnSpPr>
          <p:spPr>
            <a:xfrm>
              <a:off x="2947250" y="3407575"/>
              <a:ext cx="657300" cy="338700"/>
            </a:xfrm>
            <a:prstGeom prst="straightConnector1">
              <a:avLst/>
            </a:prstGeom>
            <a:noFill/>
            <a:ln cap="flat" cmpd="sng" w="28575">
              <a:solidFill>
                <a:srgbClr val="000000"/>
              </a:solidFill>
              <a:prstDash val="solid"/>
              <a:round/>
              <a:headEnd len="med" w="med" type="none"/>
              <a:tailEnd len="med" w="med" type="none"/>
            </a:ln>
          </p:spPr>
        </p:cxnSp>
        <p:cxnSp>
          <p:nvCxnSpPr>
            <p:cNvPr id="1924" name="Google Shape;1924;p95"/>
            <p:cNvCxnSpPr/>
            <p:nvPr/>
          </p:nvCxnSpPr>
          <p:spPr>
            <a:xfrm>
              <a:off x="2947250" y="3808931"/>
              <a:ext cx="657300" cy="338700"/>
            </a:xfrm>
            <a:prstGeom prst="straightConnector1">
              <a:avLst/>
            </a:prstGeom>
            <a:noFill/>
            <a:ln cap="flat" cmpd="sng" w="28575">
              <a:solidFill>
                <a:srgbClr val="000000"/>
              </a:solidFill>
              <a:prstDash val="solid"/>
              <a:round/>
              <a:headEnd len="med" w="med" type="none"/>
              <a:tailEnd len="med" w="med" type="none"/>
            </a:ln>
          </p:spPr>
        </p:cxnSp>
      </p:grpSp>
      <p:grpSp>
        <p:nvGrpSpPr>
          <p:cNvPr id="1925" name="Google Shape;1925;p95"/>
          <p:cNvGrpSpPr/>
          <p:nvPr/>
        </p:nvGrpSpPr>
        <p:grpSpPr>
          <a:xfrm>
            <a:off x="6401026" y="3634525"/>
            <a:ext cx="1402937" cy="614925"/>
            <a:chOff x="6401026" y="3634525"/>
            <a:chExt cx="1402937" cy="614925"/>
          </a:xfrm>
        </p:grpSpPr>
        <p:sp>
          <p:nvSpPr>
            <p:cNvPr id="1926" name="Google Shape;1926;p95"/>
            <p:cNvSpPr txBox="1"/>
            <p:nvPr/>
          </p:nvSpPr>
          <p:spPr>
            <a:xfrm>
              <a:off x="6401026" y="3815919"/>
              <a:ext cx="274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i="1" lang="en-GB" sz="2000">
                  <a:solidFill>
                    <a:schemeClr val="dk1"/>
                  </a:solidFill>
                  <a:latin typeface="Times New Roman"/>
                  <a:ea typeface="Times New Roman"/>
                  <a:cs typeface="Times New Roman"/>
                  <a:sym typeface="Times New Roman"/>
                </a:rPr>
                <a:t>k</a:t>
              </a:r>
              <a:endParaRPr i="1" sz="2000">
                <a:latin typeface="Times New Roman"/>
                <a:ea typeface="Times New Roman"/>
                <a:cs typeface="Times New Roman"/>
                <a:sym typeface="Times New Roman"/>
              </a:endParaRPr>
            </a:p>
          </p:txBody>
        </p:sp>
        <p:sp>
          <p:nvSpPr>
            <p:cNvPr id="1927" name="Google Shape;1927;p95"/>
            <p:cNvSpPr txBox="1"/>
            <p:nvPr/>
          </p:nvSpPr>
          <p:spPr>
            <a:xfrm>
              <a:off x="6684650" y="3634525"/>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      45</a:t>
              </a:r>
              <a:endParaRPr sz="2000">
                <a:latin typeface="Times New Roman"/>
                <a:ea typeface="Times New Roman"/>
                <a:cs typeface="Times New Roman"/>
                <a:sym typeface="Times New Roman"/>
              </a:endParaRPr>
            </a:p>
          </p:txBody>
        </p:sp>
        <p:grpSp>
          <p:nvGrpSpPr>
            <p:cNvPr id="1928" name="Google Shape;1928;p95"/>
            <p:cNvGrpSpPr/>
            <p:nvPr/>
          </p:nvGrpSpPr>
          <p:grpSpPr>
            <a:xfrm>
              <a:off x="6713163" y="3956011"/>
              <a:ext cx="1090800" cy="293439"/>
              <a:chOff x="5425156" y="2979011"/>
              <a:chExt cx="1090800" cy="293439"/>
            </a:xfrm>
          </p:grpSpPr>
          <p:sp>
            <p:nvSpPr>
              <p:cNvPr id="1929" name="Google Shape;1929;p95"/>
              <p:cNvSpPr txBox="1"/>
              <p:nvPr/>
            </p:nvSpPr>
            <p:spPr>
              <a:xfrm>
                <a:off x="5425156" y="3030050"/>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 tan(64°)</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930" name="Google Shape;1930;p95"/>
              <p:cNvCxnSpPr/>
              <p:nvPr/>
            </p:nvCxnSpPr>
            <p:spPr>
              <a:xfrm rot="10800000">
                <a:off x="5630475" y="2979011"/>
                <a:ext cx="824400" cy="0"/>
              </a:xfrm>
              <a:prstGeom prst="straightConnector1">
                <a:avLst/>
              </a:prstGeom>
              <a:noFill/>
              <a:ln cap="flat" cmpd="sng" w="19050">
                <a:solidFill>
                  <a:schemeClr val="dk1"/>
                </a:solidFill>
                <a:prstDash val="solid"/>
                <a:round/>
                <a:headEnd len="med" w="med" type="none"/>
                <a:tailEnd len="med" w="med" type="none"/>
              </a:ln>
            </p:spPr>
          </p:cxnSp>
        </p:grpSp>
        <p:sp>
          <p:nvSpPr>
            <p:cNvPr id="1931" name="Google Shape;1931;p95"/>
            <p:cNvSpPr txBox="1"/>
            <p:nvPr/>
          </p:nvSpPr>
          <p:spPr>
            <a:xfrm>
              <a:off x="6675495" y="3827502"/>
              <a:ext cx="2091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p:txBody>
        </p:sp>
      </p:grpSp>
      <p:pic>
        <p:nvPicPr>
          <p:cNvPr id="1932" name="Google Shape;1932;p95"/>
          <p:cNvPicPr preferRelativeResize="0"/>
          <p:nvPr/>
        </p:nvPicPr>
        <p:blipFill>
          <a:blip r:embed="rId7">
            <a:alphaModFix/>
          </a:blip>
          <a:stretch>
            <a:fillRect/>
          </a:stretch>
        </p:blipFill>
        <p:spPr>
          <a:xfrm>
            <a:off x="8224645" y="1660294"/>
            <a:ext cx="494349" cy="608925"/>
          </a:xfrm>
          <a:prstGeom prst="rect">
            <a:avLst/>
          </a:prstGeom>
          <a:noFill/>
          <a:ln>
            <a:noFill/>
          </a:ln>
        </p:spPr>
      </p:pic>
      <p:sp>
        <p:nvSpPr>
          <p:cNvPr id="1933" name="Google Shape;1933;p95"/>
          <p:cNvSpPr txBox="1"/>
          <p:nvPr/>
        </p:nvSpPr>
        <p:spPr>
          <a:xfrm>
            <a:off x="8123695" y="2225294"/>
            <a:ext cx="6963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Yacquub</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9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1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7" name="Shape 1937"/>
        <p:cNvGrpSpPr/>
        <p:nvPr/>
      </p:nvGrpSpPr>
      <p:grpSpPr>
        <a:xfrm>
          <a:off x="0" y="0"/>
          <a:ext cx="0" cy="0"/>
          <a:chOff x="0" y="0"/>
          <a:chExt cx="0" cy="0"/>
        </a:xfrm>
      </p:grpSpPr>
      <p:pic>
        <p:nvPicPr>
          <p:cNvPr id="1938" name="Google Shape;1938;p96"/>
          <p:cNvPicPr preferRelativeResize="0"/>
          <p:nvPr/>
        </p:nvPicPr>
        <p:blipFill>
          <a:blip r:embed="rId3">
            <a:alphaModFix/>
          </a:blip>
          <a:stretch>
            <a:fillRect/>
          </a:stretch>
        </p:blipFill>
        <p:spPr>
          <a:xfrm>
            <a:off x="1125800" y="2107662"/>
            <a:ext cx="6892399" cy="768915"/>
          </a:xfrm>
          <a:prstGeom prst="rect">
            <a:avLst/>
          </a:prstGeom>
          <a:noFill/>
          <a:ln cap="flat" cmpd="sng" w="28575">
            <a:solidFill>
              <a:schemeClr val="dk1"/>
            </a:solidFill>
            <a:prstDash val="solid"/>
            <a:round/>
            <a:headEnd len="sm" w="sm" type="none"/>
            <a:tailEnd len="sm" w="sm" type="none"/>
          </a:ln>
        </p:spPr>
      </p:pic>
      <p:sp>
        <p:nvSpPr>
          <p:cNvPr id="1939" name="Google Shape;1939;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xisaabiyaha (calculator) si hufan uga faa'iidaysta saamiga tan (tan ratio)</a:t>
            </a:r>
            <a:endParaRPr/>
          </a:p>
        </p:txBody>
      </p:sp>
      <p:sp>
        <p:nvSpPr>
          <p:cNvPr id="1940" name="Google Shape;1940;p96"/>
          <p:cNvSpPr txBox="1"/>
          <p:nvPr/>
        </p:nvSpPr>
        <p:spPr>
          <a:xfrm>
            <a:off x="324000" y="3030250"/>
            <a:ext cx="4071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Ka bilow badhanka jajabka (fraction button) si ay u caddaato waxaad u baahan tahay inaad saarto tireeye (numerator) iyo hooseeye (denominator).</a:t>
            </a:r>
            <a:endParaRPr sz="1800">
              <a:solidFill>
                <a:schemeClr val="dk1"/>
              </a:solidFill>
              <a:latin typeface="Lexend"/>
              <a:ea typeface="Lexend"/>
              <a:cs typeface="Lexend"/>
              <a:sym typeface="Lexend"/>
            </a:endParaRPr>
          </a:p>
        </p:txBody>
      </p:sp>
      <p:sp>
        <p:nvSpPr>
          <p:cNvPr id="1941" name="Google Shape;1941;p96"/>
          <p:cNvSpPr txBox="1"/>
          <p:nvPr/>
        </p:nvSpPr>
        <p:spPr>
          <a:xfrm>
            <a:off x="324000" y="3900866"/>
            <a:ext cx="2935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Dhinaca ka soo horjeeda (opposite side),</a:t>
            </a:r>
            <a:endParaRPr sz="1800">
              <a:solidFill>
                <a:schemeClr val="dk1"/>
              </a:solidFill>
              <a:latin typeface="Lexend"/>
              <a:ea typeface="Lexend"/>
              <a:cs typeface="Lexend"/>
              <a:sym typeface="Lexend"/>
            </a:endParaRPr>
          </a:p>
        </p:txBody>
      </p:sp>
      <p:sp>
        <p:nvSpPr>
          <p:cNvPr id="1942" name="Google Shape;1942;p96"/>
          <p:cNvSpPr txBox="1"/>
          <p:nvPr/>
        </p:nvSpPr>
        <p:spPr>
          <a:xfrm>
            <a:off x="324000" y="4217382"/>
            <a:ext cx="4283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u qaybi (divide by)</a:t>
            </a:r>
            <a:endParaRPr sz="1800">
              <a:solidFill>
                <a:schemeClr val="dk1"/>
              </a:solidFill>
              <a:latin typeface="Lexend"/>
              <a:ea typeface="Lexend"/>
              <a:cs typeface="Lexend"/>
              <a:sym typeface="Lexend"/>
            </a:endParaRPr>
          </a:p>
        </p:txBody>
      </p:sp>
      <p:grpSp>
        <p:nvGrpSpPr>
          <p:cNvPr id="1943" name="Google Shape;1943;p96"/>
          <p:cNvGrpSpPr/>
          <p:nvPr/>
        </p:nvGrpSpPr>
        <p:grpSpPr>
          <a:xfrm>
            <a:off x="7658065" y="3327028"/>
            <a:ext cx="1119314" cy="749400"/>
            <a:chOff x="3046500" y="3465675"/>
            <a:chExt cx="1119314" cy="749400"/>
          </a:xfrm>
        </p:grpSpPr>
        <p:sp>
          <p:nvSpPr>
            <p:cNvPr id="1944" name="Google Shape;1944;p96"/>
            <p:cNvSpPr/>
            <p:nvPr/>
          </p:nvSpPr>
          <p:spPr>
            <a:xfrm>
              <a:off x="3231875" y="3465675"/>
              <a:ext cx="933900" cy="74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945" name="Google Shape;1945;p96"/>
            <p:cNvGrpSpPr/>
            <p:nvPr/>
          </p:nvGrpSpPr>
          <p:grpSpPr>
            <a:xfrm>
              <a:off x="3046500" y="3538063"/>
              <a:ext cx="1119314" cy="614925"/>
              <a:chOff x="6684650" y="3634525"/>
              <a:chExt cx="1119314" cy="614925"/>
            </a:xfrm>
          </p:grpSpPr>
          <p:sp>
            <p:nvSpPr>
              <p:cNvPr id="1946" name="Google Shape;1946;p96"/>
              <p:cNvSpPr txBox="1"/>
              <p:nvPr/>
            </p:nvSpPr>
            <p:spPr>
              <a:xfrm>
                <a:off x="6684650" y="3634525"/>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a:t>
                </a:r>
                <a:r>
                  <a:rPr lang="en-GB" sz="2000">
                    <a:solidFill>
                      <a:schemeClr val="dk1"/>
                    </a:solidFill>
                    <a:latin typeface="Times New Roman"/>
                    <a:ea typeface="Times New Roman"/>
                    <a:cs typeface="Times New Roman"/>
                    <a:sym typeface="Times New Roman"/>
                  </a:rPr>
                  <a:t>      45</a:t>
                </a:r>
                <a:endParaRPr sz="2000">
                  <a:latin typeface="Times New Roman"/>
                  <a:ea typeface="Times New Roman"/>
                  <a:cs typeface="Times New Roman"/>
                  <a:sym typeface="Times New Roman"/>
                </a:endParaRPr>
              </a:p>
            </p:txBody>
          </p:sp>
          <p:grpSp>
            <p:nvGrpSpPr>
              <p:cNvPr id="1947" name="Google Shape;1947;p96"/>
              <p:cNvGrpSpPr/>
              <p:nvPr/>
            </p:nvGrpSpPr>
            <p:grpSpPr>
              <a:xfrm>
                <a:off x="6713163" y="3956011"/>
                <a:ext cx="1090800" cy="293439"/>
                <a:chOff x="5425156" y="2979011"/>
                <a:chExt cx="1090800" cy="293439"/>
              </a:xfrm>
            </p:grpSpPr>
            <p:sp>
              <p:nvSpPr>
                <p:cNvPr id="1948" name="Google Shape;1948;p96"/>
                <p:cNvSpPr txBox="1"/>
                <p:nvPr/>
              </p:nvSpPr>
              <p:spPr>
                <a:xfrm>
                  <a:off x="5425156" y="3030050"/>
                  <a:ext cx="10908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000">
                      <a:solidFill>
                        <a:schemeClr val="lt1"/>
                      </a:solidFill>
                      <a:latin typeface="Times New Roman"/>
                      <a:ea typeface="Times New Roman"/>
                      <a:cs typeface="Times New Roman"/>
                      <a:sym typeface="Times New Roman"/>
                    </a:rPr>
                    <a:t>× tan(64°)</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cxnSp>
              <p:nvCxnSpPr>
                <p:cNvPr id="1949" name="Google Shape;1949;p96"/>
                <p:cNvCxnSpPr/>
                <p:nvPr/>
              </p:nvCxnSpPr>
              <p:spPr>
                <a:xfrm rot="10800000">
                  <a:off x="5630475" y="2979011"/>
                  <a:ext cx="824400" cy="0"/>
                </a:xfrm>
                <a:prstGeom prst="straightConnector1">
                  <a:avLst/>
                </a:prstGeom>
                <a:noFill/>
                <a:ln cap="flat" cmpd="sng" w="19050">
                  <a:solidFill>
                    <a:schemeClr val="dk1"/>
                  </a:solidFill>
                  <a:prstDash val="solid"/>
                  <a:round/>
                  <a:headEnd len="med" w="med" type="none"/>
                  <a:tailEnd len="med" w="med" type="none"/>
                </a:ln>
              </p:spPr>
            </p:cxnSp>
          </p:grpSp>
        </p:grpSp>
      </p:grpSp>
      <p:sp>
        <p:nvSpPr>
          <p:cNvPr id="1950" name="Google Shape;1950;p96"/>
          <p:cNvSpPr/>
          <p:nvPr/>
        </p:nvSpPr>
        <p:spPr>
          <a:xfrm flipH="1">
            <a:off x="6987606" y="2474251"/>
            <a:ext cx="1234500" cy="1234500"/>
          </a:xfrm>
          <a:prstGeom prst="arc">
            <a:avLst>
              <a:gd fmla="val 1566208" name="adj1"/>
              <a:gd fmla="val 5410384"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51" name="Google Shape;1951;p96"/>
          <p:cNvGrpSpPr/>
          <p:nvPr/>
        </p:nvGrpSpPr>
        <p:grpSpPr>
          <a:xfrm>
            <a:off x="5172869" y="3012398"/>
            <a:ext cx="2542812" cy="1324729"/>
            <a:chOff x="-2053103" y="1344161"/>
            <a:chExt cx="1037078" cy="1942133"/>
          </a:xfrm>
        </p:grpSpPr>
        <p:sp>
          <p:nvSpPr>
            <p:cNvPr id="1952" name="Google Shape;1952;p9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53" name="Google Shape;1953;p96"/>
            <p:cNvCxnSpPr/>
            <p:nvPr/>
          </p:nvCxnSpPr>
          <p:spPr>
            <a:xfrm flipH="1">
              <a:off x="-2053103" y="1344161"/>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954" name="Google Shape;1954;p96"/>
            <p:cNvCxnSpPr/>
            <p:nvPr/>
          </p:nvCxnSpPr>
          <p:spPr>
            <a:xfrm rot="10800000">
              <a:off x="-2022025" y="328629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955" name="Google Shape;1955;p96"/>
            <p:cNvCxnSpPr/>
            <p:nvPr/>
          </p:nvCxnSpPr>
          <p:spPr>
            <a:xfrm rot="10800000">
              <a:off x="-101602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956" name="Google Shape;1956;p96"/>
          <p:cNvSpPr/>
          <p:nvPr/>
        </p:nvSpPr>
        <p:spPr>
          <a:xfrm>
            <a:off x="7411005" y="403245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7" name="Google Shape;1957;p96"/>
          <p:cNvSpPr txBox="1"/>
          <p:nvPr/>
        </p:nvSpPr>
        <p:spPr>
          <a:xfrm flipH="1">
            <a:off x="7123167" y="327647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64°</a:t>
            </a:r>
            <a:endParaRPr sz="1800">
              <a:latin typeface="Lexend"/>
              <a:ea typeface="Lexend"/>
              <a:cs typeface="Lexend"/>
              <a:sym typeface="Lexend"/>
            </a:endParaRPr>
          </a:p>
        </p:txBody>
      </p:sp>
      <p:sp>
        <p:nvSpPr>
          <p:cNvPr id="1958" name="Google Shape;1958;p96"/>
          <p:cNvSpPr txBox="1"/>
          <p:nvPr/>
        </p:nvSpPr>
        <p:spPr>
          <a:xfrm>
            <a:off x="5435347" y="4370750"/>
            <a:ext cx="1975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45 cm</a:t>
            </a:r>
            <a:endParaRPr sz="1800">
              <a:latin typeface="Lexend"/>
              <a:ea typeface="Lexend"/>
              <a:cs typeface="Lexend"/>
              <a:sym typeface="Lexend"/>
            </a:endParaRPr>
          </a:p>
        </p:txBody>
      </p:sp>
      <p:pic>
        <p:nvPicPr>
          <p:cNvPr id="1959" name="Google Shape;1959;p96"/>
          <p:cNvPicPr preferRelativeResize="0"/>
          <p:nvPr/>
        </p:nvPicPr>
        <p:blipFill>
          <a:blip r:embed="rId4">
            <a:alphaModFix/>
          </a:blip>
          <a:stretch>
            <a:fillRect/>
          </a:stretch>
        </p:blipFill>
        <p:spPr>
          <a:xfrm>
            <a:off x="2881052" y="697950"/>
            <a:ext cx="3369275" cy="1351542"/>
          </a:xfrm>
          <a:prstGeom prst="rect">
            <a:avLst/>
          </a:prstGeom>
          <a:noFill/>
          <a:ln cap="flat" cmpd="sng" w="28575">
            <a:solidFill>
              <a:schemeClr val="dk1"/>
            </a:solidFill>
            <a:prstDash val="solid"/>
            <a:round/>
            <a:headEnd len="sm" w="sm" type="none"/>
            <a:tailEnd len="sm" w="sm" type="none"/>
          </a:ln>
        </p:spPr>
      </p:pic>
      <p:sp>
        <p:nvSpPr>
          <p:cNvPr id="1960" name="Google Shape;1960;p96"/>
          <p:cNvSpPr/>
          <p:nvPr/>
        </p:nvSpPr>
        <p:spPr>
          <a:xfrm>
            <a:off x="3474529" y="2175301"/>
            <a:ext cx="635100" cy="6228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61" name="Google Shape;1961;p96"/>
          <p:cNvGrpSpPr/>
          <p:nvPr/>
        </p:nvGrpSpPr>
        <p:grpSpPr>
          <a:xfrm>
            <a:off x="3131475" y="1218425"/>
            <a:ext cx="1750547" cy="1579676"/>
            <a:chOff x="3131475" y="1218425"/>
            <a:chExt cx="1750547" cy="1579676"/>
          </a:xfrm>
        </p:grpSpPr>
        <p:sp>
          <p:nvSpPr>
            <p:cNvPr id="1962" name="Google Shape;1962;p96"/>
            <p:cNvSpPr/>
            <p:nvPr/>
          </p:nvSpPr>
          <p:spPr>
            <a:xfrm>
              <a:off x="4246922"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3" name="Google Shape;1963;p96"/>
            <p:cNvSpPr/>
            <p:nvPr/>
          </p:nvSpPr>
          <p:spPr>
            <a:xfrm>
              <a:off x="3131475" y="1218425"/>
              <a:ext cx="682500" cy="220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64" name="Google Shape;1964;p96"/>
          <p:cNvGrpSpPr/>
          <p:nvPr/>
        </p:nvGrpSpPr>
        <p:grpSpPr>
          <a:xfrm>
            <a:off x="1936754" y="946050"/>
            <a:ext cx="2400421" cy="1852051"/>
            <a:chOff x="1936754" y="946050"/>
            <a:chExt cx="2400421" cy="1852051"/>
          </a:xfrm>
        </p:grpSpPr>
        <p:sp>
          <p:nvSpPr>
            <p:cNvPr id="1965" name="Google Shape;1965;p96"/>
            <p:cNvSpPr/>
            <p:nvPr/>
          </p:nvSpPr>
          <p:spPr>
            <a:xfrm>
              <a:off x="1936754"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6" name="Google Shape;1966;p96"/>
            <p:cNvSpPr/>
            <p:nvPr/>
          </p:nvSpPr>
          <p:spPr>
            <a:xfrm>
              <a:off x="2709479"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67" name="Google Shape;1967;p96"/>
            <p:cNvSpPr/>
            <p:nvPr/>
          </p:nvSpPr>
          <p:spPr>
            <a:xfrm>
              <a:off x="3131475" y="946050"/>
              <a:ext cx="1205700" cy="220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68" name="Google Shape;1968;p96"/>
          <p:cNvGrpSpPr/>
          <p:nvPr/>
        </p:nvGrpSpPr>
        <p:grpSpPr>
          <a:xfrm>
            <a:off x="1171704" y="1166850"/>
            <a:ext cx="3223396" cy="1631251"/>
            <a:chOff x="1171704" y="1166850"/>
            <a:chExt cx="3223396" cy="1631251"/>
          </a:xfrm>
        </p:grpSpPr>
        <p:sp>
          <p:nvSpPr>
            <p:cNvPr id="1969" name="Google Shape;1969;p96"/>
            <p:cNvSpPr/>
            <p:nvPr/>
          </p:nvSpPr>
          <p:spPr>
            <a:xfrm>
              <a:off x="1171704"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0" name="Google Shape;1970;p96"/>
            <p:cNvSpPr/>
            <p:nvPr/>
          </p:nvSpPr>
          <p:spPr>
            <a:xfrm>
              <a:off x="3073600" y="1166850"/>
              <a:ext cx="1321500" cy="516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71" name="Google Shape;1971;p96"/>
          <p:cNvGrpSpPr/>
          <p:nvPr/>
        </p:nvGrpSpPr>
        <p:grpSpPr>
          <a:xfrm>
            <a:off x="3813975" y="1218425"/>
            <a:ext cx="2605822" cy="1579676"/>
            <a:chOff x="3813975" y="1218425"/>
            <a:chExt cx="2605822" cy="1579676"/>
          </a:xfrm>
        </p:grpSpPr>
        <p:grpSp>
          <p:nvGrpSpPr>
            <p:cNvPr id="1972" name="Google Shape;1972;p96"/>
            <p:cNvGrpSpPr/>
            <p:nvPr/>
          </p:nvGrpSpPr>
          <p:grpSpPr>
            <a:xfrm>
              <a:off x="5011972" y="2175301"/>
              <a:ext cx="1407825" cy="622800"/>
              <a:chOff x="5011972" y="2175301"/>
              <a:chExt cx="1407825" cy="622800"/>
            </a:xfrm>
          </p:grpSpPr>
          <p:sp>
            <p:nvSpPr>
              <p:cNvPr id="1973" name="Google Shape;1973;p96"/>
              <p:cNvSpPr/>
              <p:nvPr/>
            </p:nvSpPr>
            <p:spPr>
              <a:xfrm>
                <a:off x="5011972"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4" name="Google Shape;1974;p96"/>
              <p:cNvSpPr/>
              <p:nvPr/>
            </p:nvSpPr>
            <p:spPr>
              <a:xfrm>
                <a:off x="5784697"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75" name="Google Shape;1975;p96"/>
            <p:cNvSpPr/>
            <p:nvPr/>
          </p:nvSpPr>
          <p:spPr>
            <a:xfrm>
              <a:off x="3813975" y="1218425"/>
              <a:ext cx="355500" cy="220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76" name="Google Shape;1976;p96"/>
          <p:cNvGrpSpPr/>
          <p:nvPr/>
        </p:nvGrpSpPr>
        <p:grpSpPr>
          <a:xfrm>
            <a:off x="4169475" y="1218425"/>
            <a:ext cx="3015372" cy="1579676"/>
            <a:chOff x="4169475" y="1218425"/>
            <a:chExt cx="3015372" cy="1579676"/>
          </a:xfrm>
        </p:grpSpPr>
        <p:sp>
          <p:nvSpPr>
            <p:cNvPr id="1977" name="Google Shape;1977;p96"/>
            <p:cNvSpPr/>
            <p:nvPr/>
          </p:nvSpPr>
          <p:spPr>
            <a:xfrm>
              <a:off x="6549747"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78" name="Google Shape;1978;p96"/>
            <p:cNvSpPr/>
            <p:nvPr/>
          </p:nvSpPr>
          <p:spPr>
            <a:xfrm>
              <a:off x="4169475" y="1218425"/>
              <a:ext cx="150600" cy="220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79" name="Google Shape;1979;p96"/>
          <p:cNvGrpSpPr/>
          <p:nvPr/>
        </p:nvGrpSpPr>
        <p:grpSpPr>
          <a:xfrm>
            <a:off x="4169475" y="1706550"/>
            <a:ext cx="3780422" cy="1091551"/>
            <a:chOff x="4169475" y="1706550"/>
            <a:chExt cx="3780422" cy="1091551"/>
          </a:xfrm>
        </p:grpSpPr>
        <p:sp>
          <p:nvSpPr>
            <p:cNvPr id="1980" name="Google Shape;1980;p96"/>
            <p:cNvSpPr/>
            <p:nvPr/>
          </p:nvSpPr>
          <p:spPr>
            <a:xfrm>
              <a:off x="7314797" y="2175301"/>
              <a:ext cx="635100" cy="6228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81" name="Google Shape;1981;p96"/>
            <p:cNvSpPr/>
            <p:nvPr/>
          </p:nvSpPr>
          <p:spPr>
            <a:xfrm>
              <a:off x="4169475" y="1706550"/>
              <a:ext cx="1975500" cy="2424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82" name="Google Shape;1982;p96"/>
          <p:cNvSpPr txBox="1"/>
          <p:nvPr/>
        </p:nvSpPr>
        <p:spPr>
          <a:xfrm>
            <a:off x="324000" y="4533897"/>
            <a:ext cx="4283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saamiga tan (tan ratio) ee xagasha ka soo horjeeda (opposite angle).</a:t>
            </a:r>
            <a:endParaRPr sz="1800">
              <a:solidFill>
                <a:schemeClr val="dk1"/>
              </a:solidFill>
              <a:latin typeface="Lexend"/>
              <a:ea typeface="Lexend"/>
              <a:cs typeface="Lexend"/>
              <a:sym typeface="Lexend"/>
            </a:endParaRPr>
          </a:p>
        </p:txBody>
      </p:sp>
      <p:sp>
        <p:nvSpPr>
          <p:cNvPr id="1983" name="Google Shape;1983;p96"/>
          <p:cNvSpPr/>
          <p:nvPr/>
        </p:nvSpPr>
        <p:spPr>
          <a:xfrm flipH="1" rot="10800000">
            <a:off x="7835950" y="3370525"/>
            <a:ext cx="941400" cy="7209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9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9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96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6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97"/>
          <p:cNvSpPr/>
          <p:nvPr/>
        </p:nvSpPr>
        <p:spPr>
          <a:xfrm>
            <a:off x="5633550" y="1095126"/>
            <a:ext cx="1265400" cy="12657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9" name="Google Shape;1989;p97"/>
          <p:cNvSpPr/>
          <p:nvPr/>
        </p:nvSpPr>
        <p:spPr>
          <a:xfrm rot="-3032611">
            <a:off x="6555944" y="1015498"/>
            <a:ext cx="1195521" cy="1335953"/>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0" name="Google Shape;1990;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xisaabiyaha (calculator) si hufan uga faa'iidaysta saamiga tan (tan ratio)</a:t>
            </a:r>
            <a:endParaRPr/>
          </a:p>
        </p:txBody>
      </p:sp>
      <p:sp>
        <p:nvSpPr>
          <p:cNvPr id="1991" name="Google Shape;1991;p97"/>
          <p:cNvSpPr txBox="1"/>
          <p:nvPr/>
        </p:nvSpPr>
        <p:spPr>
          <a:xfrm>
            <a:off x="324000" y="675487"/>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Isku dhig saddax-xagalka (triangle) xisaabta (calculation) helaysa dhererka dhinaciisa maqan.</a:t>
            </a:r>
            <a:endParaRPr sz="1800">
              <a:solidFill>
                <a:schemeClr val="dk1"/>
              </a:solidFill>
              <a:latin typeface="Lexend"/>
              <a:ea typeface="Lexend"/>
              <a:cs typeface="Lexend"/>
              <a:sym typeface="Lexend"/>
            </a:endParaRPr>
          </a:p>
        </p:txBody>
      </p:sp>
      <p:sp>
        <p:nvSpPr>
          <p:cNvPr id="1992" name="Google Shape;1992;p97"/>
          <p:cNvSpPr/>
          <p:nvPr/>
        </p:nvSpPr>
        <p:spPr>
          <a:xfrm flipH="1">
            <a:off x="3118510" y="1169629"/>
            <a:ext cx="1108800" cy="11091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3" name="Google Shape;1993;p97"/>
          <p:cNvSpPr txBox="1"/>
          <p:nvPr/>
        </p:nvSpPr>
        <p:spPr>
          <a:xfrm>
            <a:off x="3133884" y="1707437"/>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a:t>
            </a:r>
            <a:endParaRPr sz="1800">
              <a:latin typeface="Lexend"/>
              <a:ea typeface="Lexend"/>
              <a:cs typeface="Lexend"/>
              <a:sym typeface="Lexend"/>
            </a:endParaRPr>
          </a:p>
        </p:txBody>
      </p:sp>
      <p:sp>
        <p:nvSpPr>
          <p:cNvPr id="1994" name="Google Shape;1994;p97"/>
          <p:cNvSpPr/>
          <p:nvPr/>
        </p:nvSpPr>
        <p:spPr>
          <a:xfrm flipH="1" rot="-2368091">
            <a:off x="2570554" y="2345896"/>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5" name="Google Shape;1995;p97"/>
          <p:cNvSpPr txBox="1"/>
          <p:nvPr/>
        </p:nvSpPr>
        <p:spPr>
          <a:xfrm flipH="1">
            <a:off x="3159884" y="2180345"/>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200 cm</a:t>
            </a:r>
            <a:endParaRPr sz="1800">
              <a:latin typeface="Lexend"/>
              <a:ea typeface="Lexend"/>
              <a:cs typeface="Lexend"/>
              <a:sym typeface="Lexend"/>
            </a:endParaRPr>
          </a:p>
        </p:txBody>
      </p:sp>
      <p:sp>
        <p:nvSpPr>
          <p:cNvPr id="1996" name="Google Shape;1996;p97"/>
          <p:cNvSpPr/>
          <p:nvPr/>
        </p:nvSpPr>
        <p:spPr>
          <a:xfrm rot="2368091">
            <a:off x="7185918" y="2349671"/>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7" name="Google Shape;1997;p97"/>
          <p:cNvSpPr/>
          <p:nvPr/>
        </p:nvSpPr>
        <p:spPr>
          <a:xfrm flipH="1" rot="3032984">
            <a:off x="2187824" y="1011765"/>
            <a:ext cx="1195452" cy="1335884"/>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8" name="Google Shape;1998;p97"/>
          <p:cNvSpPr txBox="1"/>
          <p:nvPr/>
        </p:nvSpPr>
        <p:spPr>
          <a:xfrm flipH="1">
            <a:off x="6475704" y="1711212"/>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a:t>
            </a:r>
            <a:endParaRPr sz="1800">
              <a:latin typeface="Lexend"/>
              <a:ea typeface="Lexend"/>
              <a:cs typeface="Lexend"/>
              <a:sym typeface="Lexend"/>
            </a:endParaRPr>
          </a:p>
        </p:txBody>
      </p:sp>
      <p:sp>
        <p:nvSpPr>
          <p:cNvPr id="1999" name="Google Shape;1999;p97"/>
          <p:cNvSpPr txBox="1"/>
          <p:nvPr/>
        </p:nvSpPr>
        <p:spPr>
          <a:xfrm>
            <a:off x="7686147" y="2125618"/>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200 cm</a:t>
            </a:r>
            <a:endParaRPr sz="1800">
              <a:latin typeface="Lexend"/>
              <a:ea typeface="Lexend"/>
              <a:cs typeface="Lexend"/>
              <a:sym typeface="Lexend"/>
            </a:endParaRPr>
          </a:p>
        </p:txBody>
      </p:sp>
      <p:sp>
        <p:nvSpPr>
          <p:cNvPr id="2000" name="Google Shape;2000;p97"/>
          <p:cNvSpPr txBox="1"/>
          <p:nvPr/>
        </p:nvSpPr>
        <p:spPr>
          <a:xfrm flipH="1">
            <a:off x="1604026" y="2122730"/>
            <a:ext cx="6978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001" name="Google Shape;2001;p97"/>
          <p:cNvSpPr txBox="1"/>
          <p:nvPr/>
        </p:nvSpPr>
        <p:spPr>
          <a:xfrm flipH="1">
            <a:off x="5914877" y="2145963"/>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2002" name="Google Shape;2002;p97"/>
          <p:cNvGrpSpPr/>
          <p:nvPr/>
        </p:nvGrpSpPr>
        <p:grpSpPr>
          <a:xfrm>
            <a:off x="1359068" y="1498458"/>
            <a:ext cx="243093" cy="243093"/>
            <a:chOff x="1020916" y="1442088"/>
            <a:chExt cx="457200" cy="457200"/>
          </a:xfrm>
        </p:grpSpPr>
        <p:pic>
          <p:nvPicPr>
            <p:cNvPr id="2003" name="Google Shape;2003;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4" name="Google Shape;2004;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05" name="Google Shape;2005;p97"/>
          <p:cNvGrpSpPr/>
          <p:nvPr/>
        </p:nvGrpSpPr>
        <p:grpSpPr>
          <a:xfrm>
            <a:off x="5883693" y="1602633"/>
            <a:ext cx="243093" cy="243093"/>
            <a:chOff x="1020916" y="1442088"/>
            <a:chExt cx="457200" cy="457200"/>
          </a:xfrm>
        </p:grpSpPr>
        <p:pic>
          <p:nvPicPr>
            <p:cNvPr id="2006" name="Google Shape;2006;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07" name="Google Shape;2007;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08" name="Google Shape;2008;p97"/>
          <p:cNvGrpSpPr/>
          <p:nvPr/>
        </p:nvGrpSpPr>
        <p:grpSpPr>
          <a:xfrm>
            <a:off x="957575" y="3141488"/>
            <a:ext cx="1578618" cy="990621"/>
            <a:chOff x="2255450" y="3598688"/>
            <a:chExt cx="1578618" cy="990621"/>
          </a:xfrm>
        </p:grpSpPr>
        <p:grpSp>
          <p:nvGrpSpPr>
            <p:cNvPr id="2009" name="Google Shape;2009;p97"/>
            <p:cNvGrpSpPr/>
            <p:nvPr/>
          </p:nvGrpSpPr>
          <p:grpSpPr>
            <a:xfrm>
              <a:off x="2255450" y="3643513"/>
              <a:ext cx="1578618" cy="614925"/>
              <a:chOff x="871250" y="4012538"/>
              <a:chExt cx="1578618" cy="614925"/>
            </a:xfrm>
          </p:grpSpPr>
          <p:sp>
            <p:nvSpPr>
              <p:cNvPr id="2010" name="Google Shape;2010;p97"/>
              <p:cNvSpPr txBox="1"/>
              <p:nvPr/>
            </p:nvSpPr>
            <p:spPr>
              <a:xfrm flipH="1">
                <a:off x="871250" y="4202275"/>
                <a:ext cx="6270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a:t>
                </a:r>
                <a:endParaRPr sz="1800">
                  <a:latin typeface="Lexend"/>
                  <a:ea typeface="Lexend"/>
                  <a:cs typeface="Lexend"/>
                  <a:sym typeface="Lexend"/>
                </a:endParaRPr>
              </a:p>
            </p:txBody>
          </p:sp>
          <p:grpSp>
            <p:nvGrpSpPr>
              <p:cNvPr id="2011" name="Google Shape;2011;p97"/>
              <p:cNvGrpSpPr/>
              <p:nvPr/>
            </p:nvGrpSpPr>
            <p:grpSpPr>
              <a:xfrm>
                <a:off x="1359069" y="4012538"/>
                <a:ext cx="1090800" cy="614925"/>
                <a:chOff x="1139394" y="4666375"/>
                <a:chExt cx="1090800" cy="614925"/>
              </a:xfrm>
            </p:grpSpPr>
            <p:sp>
              <p:nvSpPr>
                <p:cNvPr id="2012" name="Google Shape;2012;p97"/>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tan(42°)</a:t>
                  </a:r>
                  <a:endParaRPr sz="2000">
                    <a:latin typeface="Times New Roman"/>
                    <a:ea typeface="Times New Roman"/>
                    <a:cs typeface="Times New Roman"/>
                    <a:sym typeface="Times New Roman"/>
                  </a:endParaRPr>
                </a:p>
              </p:txBody>
            </p:sp>
            <p:cxnSp>
              <p:nvCxnSpPr>
                <p:cNvPr id="2013" name="Google Shape;2013;p97"/>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014" name="Google Shape;2014;p97"/>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200</a:t>
                  </a:r>
                  <a:endParaRPr sz="2000">
                    <a:latin typeface="Times New Roman"/>
                    <a:ea typeface="Times New Roman"/>
                    <a:cs typeface="Times New Roman"/>
                    <a:sym typeface="Times New Roman"/>
                  </a:endParaRPr>
                </a:p>
              </p:txBody>
            </p:sp>
          </p:grpSp>
        </p:grpSp>
        <p:grpSp>
          <p:nvGrpSpPr>
            <p:cNvPr id="2015" name="Google Shape;2015;p97"/>
            <p:cNvGrpSpPr/>
            <p:nvPr/>
          </p:nvGrpSpPr>
          <p:grpSpPr>
            <a:xfrm>
              <a:off x="2303400" y="3598688"/>
              <a:ext cx="1482600" cy="990621"/>
              <a:chOff x="2055968" y="1171726"/>
              <a:chExt cx="1482600" cy="990621"/>
            </a:xfrm>
          </p:grpSpPr>
          <p:grpSp>
            <p:nvGrpSpPr>
              <p:cNvPr id="2016" name="Google Shape;2016;p97"/>
              <p:cNvGrpSpPr/>
              <p:nvPr/>
            </p:nvGrpSpPr>
            <p:grpSpPr>
              <a:xfrm>
                <a:off x="2675705" y="1919254"/>
                <a:ext cx="243093" cy="243093"/>
                <a:chOff x="1020916" y="1442088"/>
                <a:chExt cx="457200" cy="457200"/>
              </a:xfrm>
            </p:grpSpPr>
            <p:pic>
              <p:nvPicPr>
                <p:cNvPr id="2017" name="Google Shape;2017;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18" name="Google Shape;2018;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019" name="Google Shape;2019;p97"/>
              <p:cNvSpPr/>
              <p:nvPr/>
            </p:nvSpPr>
            <p:spPr>
              <a:xfrm>
                <a:off x="2055968" y="1171726"/>
                <a:ext cx="1482600" cy="747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grpSp>
        <p:nvGrpSpPr>
          <p:cNvPr id="2020" name="Google Shape;2020;p97"/>
          <p:cNvGrpSpPr/>
          <p:nvPr/>
        </p:nvGrpSpPr>
        <p:grpSpPr>
          <a:xfrm>
            <a:off x="3422700" y="3141488"/>
            <a:ext cx="1578618" cy="990621"/>
            <a:chOff x="4320000" y="3598688"/>
            <a:chExt cx="1578618" cy="990621"/>
          </a:xfrm>
        </p:grpSpPr>
        <p:grpSp>
          <p:nvGrpSpPr>
            <p:cNvPr id="2021" name="Google Shape;2021;p97"/>
            <p:cNvGrpSpPr/>
            <p:nvPr/>
          </p:nvGrpSpPr>
          <p:grpSpPr>
            <a:xfrm>
              <a:off x="4320000" y="3643513"/>
              <a:ext cx="1578618" cy="614925"/>
              <a:chOff x="871250" y="4012538"/>
              <a:chExt cx="1578618" cy="614925"/>
            </a:xfrm>
          </p:grpSpPr>
          <p:sp>
            <p:nvSpPr>
              <p:cNvPr id="2022" name="Google Shape;2022;p97"/>
              <p:cNvSpPr txBox="1"/>
              <p:nvPr/>
            </p:nvSpPr>
            <p:spPr>
              <a:xfrm flipH="1">
                <a:off x="871250" y="4202275"/>
                <a:ext cx="6270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a:t>
                </a:r>
                <a:endParaRPr sz="1800">
                  <a:latin typeface="Lexend"/>
                  <a:ea typeface="Lexend"/>
                  <a:cs typeface="Lexend"/>
                  <a:sym typeface="Lexend"/>
                </a:endParaRPr>
              </a:p>
            </p:txBody>
          </p:sp>
          <p:grpSp>
            <p:nvGrpSpPr>
              <p:cNvPr id="2023" name="Google Shape;2023;p97"/>
              <p:cNvGrpSpPr/>
              <p:nvPr/>
            </p:nvGrpSpPr>
            <p:grpSpPr>
              <a:xfrm>
                <a:off x="1359069" y="4012538"/>
                <a:ext cx="1090800" cy="614925"/>
                <a:chOff x="1139394" y="4666375"/>
                <a:chExt cx="1090800" cy="614925"/>
              </a:xfrm>
            </p:grpSpPr>
            <p:sp>
              <p:nvSpPr>
                <p:cNvPr id="2024" name="Google Shape;2024;p97"/>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200</a:t>
                  </a:r>
                  <a:endParaRPr sz="2000">
                    <a:solidFill>
                      <a:schemeClr val="dk1"/>
                    </a:solidFill>
                    <a:latin typeface="Times New Roman"/>
                    <a:ea typeface="Times New Roman"/>
                    <a:cs typeface="Times New Roman"/>
                    <a:sym typeface="Times New Roman"/>
                  </a:endParaRPr>
                </a:p>
              </p:txBody>
            </p:sp>
            <p:cxnSp>
              <p:nvCxnSpPr>
                <p:cNvPr id="2025" name="Google Shape;2025;p97"/>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026" name="Google Shape;2026;p97"/>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tan(42°)</a:t>
                  </a:r>
                  <a:endParaRPr sz="2000">
                    <a:latin typeface="Times New Roman"/>
                    <a:ea typeface="Times New Roman"/>
                    <a:cs typeface="Times New Roman"/>
                    <a:sym typeface="Times New Roman"/>
                  </a:endParaRPr>
                </a:p>
              </p:txBody>
            </p:sp>
          </p:grpSp>
        </p:grpSp>
        <p:grpSp>
          <p:nvGrpSpPr>
            <p:cNvPr id="2027" name="Google Shape;2027;p97"/>
            <p:cNvGrpSpPr/>
            <p:nvPr/>
          </p:nvGrpSpPr>
          <p:grpSpPr>
            <a:xfrm>
              <a:off x="4368010" y="3598688"/>
              <a:ext cx="1482600" cy="990621"/>
              <a:chOff x="2055968" y="1171726"/>
              <a:chExt cx="1482600" cy="990621"/>
            </a:xfrm>
          </p:grpSpPr>
          <p:grpSp>
            <p:nvGrpSpPr>
              <p:cNvPr id="2028" name="Google Shape;2028;p97"/>
              <p:cNvGrpSpPr/>
              <p:nvPr/>
            </p:nvGrpSpPr>
            <p:grpSpPr>
              <a:xfrm>
                <a:off x="2675705" y="1919254"/>
                <a:ext cx="243093" cy="243093"/>
                <a:chOff x="1020916" y="1442088"/>
                <a:chExt cx="457200" cy="457200"/>
              </a:xfrm>
            </p:grpSpPr>
            <p:pic>
              <p:nvPicPr>
                <p:cNvPr id="2029" name="Google Shape;2029;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30" name="Google Shape;2030;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031" name="Google Shape;2031;p97"/>
              <p:cNvSpPr/>
              <p:nvPr/>
            </p:nvSpPr>
            <p:spPr>
              <a:xfrm>
                <a:off x="2055968" y="1171726"/>
                <a:ext cx="1482600" cy="747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grpSp>
        <p:nvGrpSpPr>
          <p:cNvPr id="2032" name="Google Shape;2032;p97"/>
          <p:cNvGrpSpPr/>
          <p:nvPr/>
        </p:nvGrpSpPr>
        <p:grpSpPr>
          <a:xfrm>
            <a:off x="5887825" y="3306450"/>
            <a:ext cx="2298600" cy="658842"/>
            <a:chOff x="6326150" y="3763650"/>
            <a:chExt cx="2298600" cy="658842"/>
          </a:xfrm>
        </p:grpSpPr>
        <p:sp>
          <p:nvSpPr>
            <p:cNvPr id="2033" name="Google Shape;2033;p97"/>
            <p:cNvSpPr txBox="1"/>
            <p:nvPr/>
          </p:nvSpPr>
          <p:spPr>
            <a:xfrm flipH="1">
              <a:off x="6392738" y="3833250"/>
              <a:ext cx="21654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200 × tan(42°)</a:t>
              </a:r>
              <a:r>
                <a:rPr lang="en-GB" sz="2200">
                  <a:solidFill>
                    <a:schemeClr val="dk1"/>
                  </a:solidFill>
                  <a:latin typeface="Times New Roman"/>
                  <a:ea typeface="Times New Roman"/>
                  <a:cs typeface="Times New Roman"/>
                  <a:sym typeface="Times New Roman"/>
                </a:rPr>
                <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i="1" sz="2200">
                <a:solidFill>
                  <a:schemeClr val="dk1"/>
                </a:solidFill>
                <a:latin typeface="Times New Roman"/>
                <a:ea typeface="Times New Roman"/>
                <a:cs typeface="Times New Roman"/>
                <a:sym typeface="Times New Roman"/>
              </a:endParaRPr>
            </a:p>
          </p:txBody>
        </p:sp>
        <p:grpSp>
          <p:nvGrpSpPr>
            <p:cNvPr id="2034" name="Google Shape;2034;p97"/>
            <p:cNvGrpSpPr/>
            <p:nvPr/>
          </p:nvGrpSpPr>
          <p:grpSpPr>
            <a:xfrm>
              <a:off x="6326150" y="3763650"/>
              <a:ext cx="2298600" cy="658842"/>
              <a:chOff x="1647921" y="1503505"/>
              <a:chExt cx="2298600" cy="658842"/>
            </a:xfrm>
          </p:grpSpPr>
          <p:grpSp>
            <p:nvGrpSpPr>
              <p:cNvPr id="2035" name="Google Shape;2035;p97"/>
              <p:cNvGrpSpPr/>
              <p:nvPr/>
            </p:nvGrpSpPr>
            <p:grpSpPr>
              <a:xfrm>
                <a:off x="2675705" y="1919254"/>
                <a:ext cx="243093" cy="243093"/>
                <a:chOff x="1020916" y="1442088"/>
                <a:chExt cx="457200" cy="457200"/>
              </a:xfrm>
            </p:grpSpPr>
            <p:pic>
              <p:nvPicPr>
                <p:cNvPr id="2036" name="Google Shape;2036;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37" name="Google Shape;2037;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2038" name="Google Shape;2038;p97"/>
              <p:cNvSpPr/>
              <p:nvPr/>
            </p:nvSpPr>
            <p:spPr>
              <a:xfrm>
                <a:off x="1647921" y="1503505"/>
                <a:ext cx="2298600" cy="4158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cxnSp>
        <p:nvCxnSpPr>
          <p:cNvPr id="2039" name="Google Shape;2039;p97"/>
          <p:cNvCxnSpPr/>
          <p:nvPr/>
        </p:nvCxnSpPr>
        <p:spPr>
          <a:xfrm rot="10800000">
            <a:off x="6182800" y="1795550"/>
            <a:ext cx="1020000" cy="862800"/>
          </a:xfrm>
          <a:prstGeom prst="straightConnector1">
            <a:avLst/>
          </a:prstGeom>
          <a:noFill/>
          <a:ln cap="flat" cmpd="sng" w="28575">
            <a:solidFill>
              <a:srgbClr val="4F7BE8"/>
            </a:solidFill>
            <a:prstDash val="solid"/>
            <a:round/>
            <a:headEnd len="med" w="med" type="triangle"/>
            <a:tailEnd len="med" w="med" type="triangle"/>
          </a:ln>
        </p:spPr>
      </p:cxnSp>
      <p:cxnSp>
        <p:nvCxnSpPr>
          <p:cNvPr id="2040" name="Google Shape;2040;p97"/>
          <p:cNvCxnSpPr/>
          <p:nvPr/>
        </p:nvCxnSpPr>
        <p:spPr>
          <a:xfrm rot="10800000">
            <a:off x="1776475" y="1674075"/>
            <a:ext cx="732300" cy="919200"/>
          </a:xfrm>
          <a:prstGeom prst="straightConnector1">
            <a:avLst/>
          </a:prstGeom>
          <a:noFill/>
          <a:ln cap="flat" cmpd="sng" w="28575">
            <a:solidFill>
              <a:srgbClr val="4F7BE8"/>
            </a:solidFill>
            <a:prstDash val="solid"/>
            <a:round/>
            <a:headEnd len="med" w="med" type="triangle"/>
            <a:tailEnd len="med" w="med" type="triangle"/>
          </a:ln>
        </p:spPr>
      </p:cxnSp>
      <p:cxnSp>
        <p:nvCxnSpPr>
          <p:cNvPr id="2041" name="Google Shape;2041;p97"/>
          <p:cNvCxnSpPr/>
          <p:nvPr/>
        </p:nvCxnSpPr>
        <p:spPr>
          <a:xfrm flipH="1" rot="10800000">
            <a:off x="7430575" y="1722925"/>
            <a:ext cx="740400" cy="927300"/>
          </a:xfrm>
          <a:prstGeom prst="straightConnector1">
            <a:avLst/>
          </a:prstGeom>
          <a:noFill/>
          <a:ln cap="flat" cmpd="sng" w="28575">
            <a:solidFill>
              <a:srgbClr val="4F7BE8"/>
            </a:solidFill>
            <a:prstDash val="solid"/>
            <a:round/>
            <a:headEnd len="med" w="med" type="triangle"/>
            <a:tailEnd len="med" w="med" type="triangle"/>
          </a:ln>
        </p:spPr>
      </p:cxnSp>
      <p:cxnSp>
        <p:nvCxnSpPr>
          <p:cNvPr id="2042" name="Google Shape;2042;p97"/>
          <p:cNvCxnSpPr/>
          <p:nvPr/>
        </p:nvCxnSpPr>
        <p:spPr>
          <a:xfrm flipH="1">
            <a:off x="2752725" y="1820150"/>
            <a:ext cx="1017000" cy="813600"/>
          </a:xfrm>
          <a:prstGeom prst="straightConnector1">
            <a:avLst/>
          </a:prstGeom>
          <a:noFill/>
          <a:ln cap="flat" cmpd="sng" w="28575">
            <a:solidFill>
              <a:srgbClr val="4F7BE8"/>
            </a:solidFill>
            <a:prstDash val="solid"/>
            <a:round/>
            <a:headEnd len="med" w="med" type="triangle"/>
            <a:tailEnd len="med" w="med" type="triangl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98"/>
          <p:cNvSpPr/>
          <p:nvPr/>
        </p:nvSpPr>
        <p:spPr>
          <a:xfrm>
            <a:off x="5633550" y="1095126"/>
            <a:ext cx="1265400" cy="12657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8" name="Google Shape;2048;p98"/>
          <p:cNvSpPr/>
          <p:nvPr/>
        </p:nvSpPr>
        <p:spPr>
          <a:xfrm rot="-3032611">
            <a:off x="6555944" y="1015498"/>
            <a:ext cx="1195521" cy="1335953"/>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9" name="Google Shape;2049;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xisaabiyaha (calculator) si hufan uga faa'iidaysta saamiga tan (tan ratio)</a:t>
            </a:r>
            <a:endParaRPr/>
          </a:p>
        </p:txBody>
      </p:sp>
      <p:sp>
        <p:nvSpPr>
          <p:cNvPr id="2050" name="Google Shape;2050;p98"/>
          <p:cNvSpPr txBox="1"/>
          <p:nvPr/>
        </p:nvSpPr>
        <p:spPr>
          <a:xfrm>
            <a:off x="324000" y="675487"/>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Isku dhig saddax-xagalka (triangle) xisaabta (calculation) helaysa dhererka dhinaciisa maqan.</a:t>
            </a:r>
            <a:endParaRPr sz="1800">
              <a:solidFill>
                <a:schemeClr val="dk1"/>
              </a:solidFill>
              <a:latin typeface="Lexend"/>
              <a:ea typeface="Lexend"/>
              <a:cs typeface="Lexend"/>
              <a:sym typeface="Lexend"/>
            </a:endParaRPr>
          </a:p>
        </p:txBody>
      </p:sp>
      <p:sp>
        <p:nvSpPr>
          <p:cNvPr id="2051" name="Google Shape;2051;p98"/>
          <p:cNvSpPr/>
          <p:nvPr/>
        </p:nvSpPr>
        <p:spPr>
          <a:xfrm flipH="1">
            <a:off x="3118510" y="1169629"/>
            <a:ext cx="1108800" cy="1109100"/>
          </a:xfrm>
          <a:prstGeom prst="arc">
            <a:avLst>
              <a:gd fmla="val 21431706" name="adj1"/>
              <a:gd fmla="val 2341765"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2" name="Google Shape;2052;p98"/>
          <p:cNvSpPr txBox="1"/>
          <p:nvPr/>
        </p:nvSpPr>
        <p:spPr>
          <a:xfrm>
            <a:off x="3133884" y="1707437"/>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sp>
        <p:nvSpPr>
          <p:cNvPr id="2053" name="Google Shape;2053;p98"/>
          <p:cNvSpPr/>
          <p:nvPr/>
        </p:nvSpPr>
        <p:spPr>
          <a:xfrm flipH="1" rot="-2368091">
            <a:off x="2570554" y="2345896"/>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4" name="Google Shape;2054;p98"/>
          <p:cNvSpPr txBox="1"/>
          <p:nvPr/>
        </p:nvSpPr>
        <p:spPr>
          <a:xfrm flipH="1">
            <a:off x="3159884" y="2180345"/>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200 cm</a:t>
            </a:r>
            <a:endParaRPr sz="1800">
              <a:latin typeface="Lexend"/>
              <a:ea typeface="Lexend"/>
              <a:cs typeface="Lexend"/>
              <a:sym typeface="Lexend"/>
            </a:endParaRPr>
          </a:p>
        </p:txBody>
      </p:sp>
      <p:sp>
        <p:nvSpPr>
          <p:cNvPr id="2055" name="Google Shape;2055;p98"/>
          <p:cNvSpPr/>
          <p:nvPr/>
        </p:nvSpPr>
        <p:spPr>
          <a:xfrm rot="2368091">
            <a:off x="7185918" y="2349671"/>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6" name="Google Shape;2056;p98"/>
          <p:cNvSpPr txBox="1"/>
          <p:nvPr/>
        </p:nvSpPr>
        <p:spPr>
          <a:xfrm flipH="1">
            <a:off x="6475704" y="1711212"/>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sp>
        <p:nvSpPr>
          <p:cNvPr id="2057" name="Google Shape;2057;p98"/>
          <p:cNvSpPr txBox="1"/>
          <p:nvPr/>
        </p:nvSpPr>
        <p:spPr>
          <a:xfrm>
            <a:off x="7686147" y="2125618"/>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200 cm</a:t>
            </a:r>
            <a:endParaRPr sz="1800">
              <a:latin typeface="Lexend"/>
              <a:ea typeface="Lexend"/>
              <a:cs typeface="Lexend"/>
              <a:sym typeface="Lexend"/>
            </a:endParaRPr>
          </a:p>
        </p:txBody>
      </p:sp>
      <p:sp>
        <p:nvSpPr>
          <p:cNvPr id="2058" name="Google Shape;2058;p98"/>
          <p:cNvSpPr txBox="1"/>
          <p:nvPr/>
        </p:nvSpPr>
        <p:spPr>
          <a:xfrm flipH="1">
            <a:off x="1604026" y="2122730"/>
            <a:ext cx="6978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059" name="Google Shape;2059;p98"/>
          <p:cNvSpPr/>
          <p:nvPr/>
        </p:nvSpPr>
        <p:spPr>
          <a:xfrm flipH="1" rot="3032611">
            <a:off x="2187655" y="1011723"/>
            <a:ext cx="1195521" cy="1335953"/>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0" name="Google Shape;2060;p98"/>
          <p:cNvSpPr txBox="1"/>
          <p:nvPr/>
        </p:nvSpPr>
        <p:spPr>
          <a:xfrm flipH="1">
            <a:off x="5914877" y="2145963"/>
            <a:ext cx="10047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2061" name="Google Shape;2061;p98"/>
          <p:cNvGrpSpPr/>
          <p:nvPr/>
        </p:nvGrpSpPr>
        <p:grpSpPr>
          <a:xfrm>
            <a:off x="1359068" y="1498458"/>
            <a:ext cx="243093" cy="243093"/>
            <a:chOff x="1020916" y="1442088"/>
            <a:chExt cx="457200" cy="457200"/>
          </a:xfrm>
        </p:grpSpPr>
        <p:pic>
          <p:nvPicPr>
            <p:cNvPr id="2062" name="Google Shape;2062;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63" name="Google Shape;2063;p9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64" name="Google Shape;2064;p98"/>
          <p:cNvGrpSpPr/>
          <p:nvPr/>
        </p:nvGrpSpPr>
        <p:grpSpPr>
          <a:xfrm>
            <a:off x="5883693" y="1602633"/>
            <a:ext cx="243093" cy="243093"/>
            <a:chOff x="1020916" y="1442088"/>
            <a:chExt cx="457200" cy="457200"/>
          </a:xfrm>
        </p:grpSpPr>
        <p:pic>
          <p:nvPicPr>
            <p:cNvPr id="2065" name="Google Shape;2065;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66" name="Google Shape;2066;p9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67" name="Google Shape;2067;p98"/>
          <p:cNvGrpSpPr/>
          <p:nvPr/>
        </p:nvGrpSpPr>
        <p:grpSpPr>
          <a:xfrm>
            <a:off x="6527425" y="2744688"/>
            <a:ext cx="1578618" cy="990621"/>
            <a:chOff x="2255450" y="3598688"/>
            <a:chExt cx="1578618" cy="990621"/>
          </a:xfrm>
        </p:grpSpPr>
        <p:grpSp>
          <p:nvGrpSpPr>
            <p:cNvPr id="2068" name="Google Shape;2068;p98"/>
            <p:cNvGrpSpPr/>
            <p:nvPr/>
          </p:nvGrpSpPr>
          <p:grpSpPr>
            <a:xfrm>
              <a:off x="2255450" y="3643513"/>
              <a:ext cx="1578618" cy="614925"/>
              <a:chOff x="871250" y="4012538"/>
              <a:chExt cx="1578618" cy="614925"/>
            </a:xfrm>
          </p:grpSpPr>
          <p:sp>
            <p:nvSpPr>
              <p:cNvPr id="2069" name="Google Shape;2069;p98"/>
              <p:cNvSpPr txBox="1"/>
              <p:nvPr/>
            </p:nvSpPr>
            <p:spPr>
              <a:xfrm flipH="1">
                <a:off x="871250" y="4202275"/>
                <a:ext cx="6270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a:t>
                </a:r>
                <a:endParaRPr sz="1800">
                  <a:latin typeface="Lexend"/>
                  <a:ea typeface="Lexend"/>
                  <a:cs typeface="Lexend"/>
                  <a:sym typeface="Lexend"/>
                </a:endParaRPr>
              </a:p>
            </p:txBody>
          </p:sp>
          <p:grpSp>
            <p:nvGrpSpPr>
              <p:cNvPr id="2070" name="Google Shape;2070;p98"/>
              <p:cNvGrpSpPr/>
              <p:nvPr/>
            </p:nvGrpSpPr>
            <p:grpSpPr>
              <a:xfrm>
                <a:off x="1359069" y="4012538"/>
                <a:ext cx="1090800" cy="614925"/>
                <a:chOff x="1139394" y="4666375"/>
                <a:chExt cx="1090800" cy="614925"/>
              </a:xfrm>
            </p:grpSpPr>
            <p:sp>
              <p:nvSpPr>
                <p:cNvPr id="2071" name="Google Shape;2071;p98"/>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tan(42°)</a:t>
                  </a:r>
                  <a:endParaRPr sz="2000">
                    <a:latin typeface="Times New Roman"/>
                    <a:ea typeface="Times New Roman"/>
                    <a:cs typeface="Times New Roman"/>
                    <a:sym typeface="Times New Roman"/>
                  </a:endParaRPr>
                </a:p>
              </p:txBody>
            </p:sp>
            <p:cxnSp>
              <p:nvCxnSpPr>
                <p:cNvPr id="2072" name="Google Shape;2072;p98"/>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073" name="Google Shape;2073;p98"/>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200</a:t>
                  </a:r>
                  <a:endParaRPr sz="2000">
                    <a:latin typeface="Times New Roman"/>
                    <a:ea typeface="Times New Roman"/>
                    <a:cs typeface="Times New Roman"/>
                    <a:sym typeface="Times New Roman"/>
                  </a:endParaRPr>
                </a:p>
              </p:txBody>
            </p:sp>
          </p:grpSp>
        </p:grpSp>
        <p:grpSp>
          <p:nvGrpSpPr>
            <p:cNvPr id="2074" name="Google Shape;2074;p98"/>
            <p:cNvGrpSpPr/>
            <p:nvPr/>
          </p:nvGrpSpPr>
          <p:grpSpPr>
            <a:xfrm>
              <a:off x="2303400" y="3598688"/>
              <a:ext cx="1482600" cy="990621"/>
              <a:chOff x="2055968" y="1171726"/>
              <a:chExt cx="1482600" cy="990621"/>
            </a:xfrm>
          </p:grpSpPr>
          <p:grpSp>
            <p:nvGrpSpPr>
              <p:cNvPr id="2075" name="Google Shape;2075;p98"/>
              <p:cNvGrpSpPr/>
              <p:nvPr/>
            </p:nvGrpSpPr>
            <p:grpSpPr>
              <a:xfrm>
                <a:off x="2675705" y="1919254"/>
                <a:ext cx="243093" cy="243093"/>
                <a:chOff x="1020916" y="1442088"/>
                <a:chExt cx="457200" cy="457200"/>
              </a:xfrm>
            </p:grpSpPr>
            <p:pic>
              <p:nvPicPr>
                <p:cNvPr id="2076" name="Google Shape;2076;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7" name="Google Shape;2077;p9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2078" name="Google Shape;2078;p98"/>
              <p:cNvSpPr/>
              <p:nvPr/>
            </p:nvSpPr>
            <p:spPr>
              <a:xfrm>
                <a:off x="2055968" y="1171726"/>
                <a:ext cx="1482600" cy="747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grpSp>
        <p:nvGrpSpPr>
          <p:cNvPr id="2079" name="Google Shape;2079;p98"/>
          <p:cNvGrpSpPr/>
          <p:nvPr/>
        </p:nvGrpSpPr>
        <p:grpSpPr>
          <a:xfrm>
            <a:off x="4054925" y="3824688"/>
            <a:ext cx="1578618" cy="990621"/>
            <a:chOff x="4320000" y="3598688"/>
            <a:chExt cx="1578618" cy="990621"/>
          </a:xfrm>
        </p:grpSpPr>
        <p:grpSp>
          <p:nvGrpSpPr>
            <p:cNvPr id="2080" name="Google Shape;2080;p98"/>
            <p:cNvGrpSpPr/>
            <p:nvPr/>
          </p:nvGrpSpPr>
          <p:grpSpPr>
            <a:xfrm>
              <a:off x="4320000" y="3643513"/>
              <a:ext cx="1578618" cy="614925"/>
              <a:chOff x="871250" y="4012538"/>
              <a:chExt cx="1578618" cy="614925"/>
            </a:xfrm>
          </p:grpSpPr>
          <p:sp>
            <p:nvSpPr>
              <p:cNvPr id="2081" name="Google Shape;2081;p98"/>
              <p:cNvSpPr txBox="1"/>
              <p:nvPr/>
            </p:nvSpPr>
            <p:spPr>
              <a:xfrm flipH="1">
                <a:off x="871250" y="4202275"/>
                <a:ext cx="6270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a:t>
                </a:r>
                <a:endParaRPr sz="1800">
                  <a:latin typeface="Lexend"/>
                  <a:ea typeface="Lexend"/>
                  <a:cs typeface="Lexend"/>
                  <a:sym typeface="Lexend"/>
                </a:endParaRPr>
              </a:p>
            </p:txBody>
          </p:sp>
          <p:grpSp>
            <p:nvGrpSpPr>
              <p:cNvPr id="2082" name="Google Shape;2082;p98"/>
              <p:cNvGrpSpPr/>
              <p:nvPr/>
            </p:nvGrpSpPr>
            <p:grpSpPr>
              <a:xfrm>
                <a:off x="1359069" y="4012538"/>
                <a:ext cx="1090800" cy="614925"/>
                <a:chOff x="1139394" y="4666375"/>
                <a:chExt cx="1090800" cy="614925"/>
              </a:xfrm>
            </p:grpSpPr>
            <p:sp>
              <p:nvSpPr>
                <p:cNvPr id="2083" name="Google Shape;2083;p98"/>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200</a:t>
                  </a:r>
                  <a:endParaRPr sz="2000">
                    <a:solidFill>
                      <a:schemeClr val="dk1"/>
                    </a:solidFill>
                    <a:latin typeface="Times New Roman"/>
                    <a:ea typeface="Times New Roman"/>
                    <a:cs typeface="Times New Roman"/>
                    <a:sym typeface="Times New Roman"/>
                  </a:endParaRPr>
                </a:p>
              </p:txBody>
            </p:sp>
            <p:cxnSp>
              <p:nvCxnSpPr>
                <p:cNvPr id="2084" name="Google Shape;2084;p98"/>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085" name="Google Shape;2085;p98"/>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tan(42°)</a:t>
                  </a:r>
                  <a:endParaRPr sz="2000">
                    <a:latin typeface="Times New Roman"/>
                    <a:ea typeface="Times New Roman"/>
                    <a:cs typeface="Times New Roman"/>
                    <a:sym typeface="Times New Roman"/>
                  </a:endParaRPr>
                </a:p>
              </p:txBody>
            </p:sp>
          </p:grpSp>
        </p:grpSp>
        <p:grpSp>
          <p:nvGrpSpPr>
            <p:cNvPr id="2086" name="Google Shape;2086;p98"/>
            <p:cNvGrpSpPr/>
            <p:nvPr/>
          </p:nvGrpSpPr>
          <p:grpSpPr>
            <a:xfrm>
              <a:off x="4368010" y="3598688"/>
              <a:ext cx="1482600" cy="990621"/>
              <a:chOff x="2055968" y="1171726"/>
              <a:chExt cx="1482600" cy="990621"/>
            </a:xfrm>
          </p:grpSpPr>
          <p:grpSp>
            <p:nvGrpSpPr>
              <p:cNvPr id="2087" name="Google Shape;2087;p98"/>
              <p:cNvGrpSpPr/>
              <p:nvPr/>
            </p:nvGrpSpPr>
            <p:grpSpPr>
              <a:xfrm>
                <a:off x="2675705" y="1919254"/>
                <a:ext cx="243093" cy="243093"/>
                <a:chOff x="1020916" y="1442088"/>
                <a:chExt cx="457200" cy="457200"/>
              </a:xfrm>
            </p:grpSpPr>
            <p:pic>
              <p:nvPicPr>
                <p:cNvPr id="2088" name="Google Shape;2088;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89" name="Google Shape;2089;p9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090" name="Google Shape;2090;p98"/>
              <p:cNvSpPr/>
              <p:nvPr/>
            </p:nvSpPr>
            <p:spPr>
              <a:xfrm>
                <a:off x="2055968" y="1171726"/>
                <a:ext cx="1482600" cy="7476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sp>
        <p:nvSpPr>
          <p:cNvPr id="2091" name="Google Shape;2091;p98"/>
          <p:cNvSpPr txBox="1"/>
          <p:nvPr/>
        </p:nvSpPr>
        <p:spPr>
          <a:xfrm>
            <a:off x="324000" y="3910450"/>
            <a:ext cx="34650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Sidaa awgeed, isticmaal xisaabiyaha (calculator) si aad u hesho dhererka dhinac kasta oo maqan oo lagu calaamadeeyay x (2 d.p.)</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2092" name="Google Shape;2092;p98"/>
          <p:cNvGrpSpPr/>
          <p:nvPr/>
        </p:nvGrpSpPr>
        <p:grpSpPr>
          <a:xfrm>
            <a:off x="1684800" y="2797600"/>
            <a:ext cx="2298600" cy="658842"/>
            <a:chOff x="6326150" y="3763650"/>
            <a:chExt cx="2298600" cy="658842"/>
          </a:xfrm>
        </p:grpSpPr>
        <p:sp>
          <p:nvSpPr>
            <p:cNvPr id="2093" name="Google Shape;2093;p98"/>
            <p:cNvSpPr txBox="1"/>
            <p:nvPr/>
          </p:nvSpPr>
          <p:spPr>
            <a:xfrm flipH="1">
              <a:off x="6392738" y="3833250"/>
              <a:ext cx="2165400" cy="23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i="1" lang="en-GB" sz="2200">
                  <a:solidFill>
                    <a:schemeClr val="dk1"/>
                  </a:solidFill>
                  <a:latin typeface="Times New Roman"/>
                  <a:ea typeface="Times New Roman"/>
                  <a:cs typeface="Times New Roman"/>
                  <a:sym typeface="Times New Roman"/>
                </a:rPr>
                <a:t>x = 200 × tan(42°)</a:t>
              </a:r>
              <a:r>
                <a:rPr lang="en-GB" sz="2200">
                  <a:solidFill>
                    <a:schemeClr val="dk1"/>
                  </a:solidFill>
                  <a:latin typeface="Times New Roman"/>
                  <a:ea typeface="Times New Roman"/>
                  <a:cs typeface="Times New Roman"/>
                  <a:sym typeface="Times New Roman"/>
                </a:rPr>
                <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i="1" sz="2200">
                <a:solidFill>
                  <a:schemeClr val="dk1"/>
                </a:solidFill>
                <a:latin typeface="Times New Roman"/>
                <a:ea typeface="Times New Roman"/>
                <a:cs typeface="Times New Roman"/>
                <a:sym typeface="Times New Roman"/>
              </a:endParaRPr>
            </a:p>
          </p:txBody>
        </p:sp>
        <p:grpSp>
          <p:nvGrpSpPr>
            <p:cNvPr id="2094" name="Google Shape;2094;p98"/>
            <p:cNvGrpSpPr/>
            <p:nvPr/>
          </p:nvGrpSpPr>
          <p:grpSpPr>
            <a:xfrm>
              <a:off x="6326150" y="3763650"/>
              <a:ext cx="2298600" cy="658842"/>
              <a:chOff x="1647921" y="1503505"/>
              <a:chExt cx="2298600" cy="658842"/>
            </a:xfrm>
          </p:grpSpPr>
          <p:grpSp>
            <p:nvGrpSpPr>
              <p:cNvPr id="2095" name="Google Shape;2095;p98"/>
              <p:cNvGrpSpPr/>
              <p:nvPr/>
            </p:nvGrpSpPr>
            <p:grpSpPr>
              <a:xfrm>
                <a:off x="2675705" y="1919254"/>
                <a:ext cx="243093" cy="243093"/>
                <a:chOff x="1020916" y="1442088"/>
                <a:chExt cx="457200" cy="457200"/>
              </a:xfrm>
            </p:grpSpPr>
            <p:pic>
              <p:nvPicPr>
                <p:cNvPr id="2096" name="Google Shape;2096;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97" name="Google Shape;2097;p9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2098" name="Google Shape;2098;p98"/>
              <p:cNvSpPr/>
              <p:nvPr/>
            </p:nvSpPr>
            <p:spPr>
              <a:xfrm>
                <a:off x="1647921" y="1503505"/>
                <a:ext cx="2298600" cy="415800"/>
              </a:xfrm>
              <a:prstGeom prst="rect">
                <a:avLst/>
              </a:prstGeom>
              <a:noFill/>
              <a:ln cap="flat" cmpd="sng" w="28575">
                <a:solidFill>
                  <a:schemeClr val="accent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chemeClr val="dk1"/>
                  </a:solidFill>
                  <a:latin typeface="Lexend"/>
                  <a:ea typeface="Lexend"/>
                  <a:cs typeface="Lexend"/>
                  <a:sym typeface="Lexend"/>
                </a:endParaRPr>
              </a:p>
            </p:txBody>
          </p:sp>
        </p:grpSp>
      </p:grpSp>
      <p:pic>
        <p:nvPicPr>
          <p:cNvPr id="2099" name="Google Shape;2099;p98"/>
          <p:cNvPicPr preferRelativeResize="0"/>
          <p:nvPr/>
        </p:nvPicPr>
        <p:blipFill>
          <a:blip r:embed="rId4">
            <a:alphaModFix/>
          </a:blip>
          <a:stretch>
            <a:fillRect/>
          </a:stretch>
        </p:blipFill>
        <p:spPr>
          <a:xfrm>
            <a:off x="5633538" y="4400642"/>
            <a:ext cx="396000" cy="419760"/>
          </a:xfrm>
          <a:prstGeom prst="rect">
            <a:avLst/>
          </a:prstGeom>
          <a:noFill/>
          <a:ln>
            <a:noFill/>
          </a:ln>
        </p:spPr>
      </p:pic>
      <p:sp>
        <p:nvSpPr>
          <p:cNvPr id="2100" name="Google Shape;2100;p98"/>
          <p:cNvSpPr txBox="1"/>
          <p:nvPr/>
        </p:nvSpPr>
        <p:spPr>
          <a:xfrm>
            <a:off x="324000" y="2129800"/>
            <a:ext cx="13203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180.08 cm</a:t>
            </a:r>
            <a:endParaRPr sz="2000">
              <a:solidFill>
                <a:schemeClr val="dk1"/>
              </a:solidFill>
              <a:latin typeface="Kalam"/>
              <a:ea typeface="Kalam"/>
              <a:cs typeface="Kalam"/>
              <a:sym typeface="Kalam"/>
            </a:endParaRPr>
          </a:p>
        </p:txBody>
      </p:sp>
      <p:sp>
        <p:nvSpPr>
          <p:cNvPr id="2101" name="Google Shape;2101;p98"/>
          <p:cNvSpPr txBox="1"/>
          <p:nvPr/>
        </p:nvSpPr>
        <p:spPr>
          <a:xfrm>
            <a:off x="4806475" y="2129800"/>
            <a:ext cx="13203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222.12 cm</a:t>
            </a:r>
            <a:endParaRPr sz="2000">
              <a:solidFill>
                <a:schemeClr val="dk1"/>
              </a:solidFill>
              <a:latin typeface="Kalam"/>
              <a:ea typeface="Kalam"/>
              <a:cs typeface="Kalam"/>
              <a:sym typeface="Kalam"/>
            </a:endParaRPr>
          </a:p>
        </p:txBody>
      </p:sp>
      <p:cxnSp>
        <p:nvCxnSpPr>
          <p:cNvPr id="2102" name="Google Shape;2102;p98"/>
          <p:cNvCxnSpPr/>
          <p:nvPr/>
        </p:nvCxnSpPr>
        <p:spPr>
          <a:xfrm rot="10800000">
            <a:off x="6182800" y="1795550"/>
            <a:ext cx="1020000" cy="862800"/>
          </a:xfrm>
          <a:prstGeom prst="straightConnector1">
            <a:avLst/>
          </a:prstGeom>
          <a:noFill/>
          <a:ln cap="flat" cmpd="sng" w="28575">
            <a:solidFill>
              <a:srgbClr val="4F7BE8"/>
            </a:solidFill>
            <a:prstDash val="solid"/>
            <a:round/>
            <a:headEnd len="med" w="med" type="triangle"/>
            <a:tailEnd len="med" w="med" type="triangle"/>
          </a:ln>
        </p:spPr>
      </p:cxnSp>
      <p:cxnSp>
        <p:nvCxnSpPr>
          <p:cNvPr id="2103" name="Google Shape;2103;p98"/>
          <p:cNvCxnSpPr/>
          <p:nvPr/>
        </p:nvCxnSpPr>
        <p:spPr>
          <a:xfrm rot="10800000">
            <a:off x="1776475" y="1674075"/>
            <a:ext cx="732300" cy="919200"/>
          </a:xfrm>
          <a:prstGeom prst="straightConnector1">
            <a:avLst/>
          </a:prstGeom>
          <a:noFill/>
          <a:ln cap="flat" cmpd="sng" w="28575">
            <a:solidFill>
              <a:srgbClr val="4F7BE8"/>
            </a:solidFill>
            <a:prstDash val="solid"/>
            <a:round/>
            <a:headEnd len="med" w="med" type="triangle"/>
            <a:tailEnd len="med" w="med" type="triangle"/>
          </a:ln>
        </p:spPr>
      </p:cxnSp>
      <p:cxnSp>
        <p:nvCxnSpPr>
          <p:cNvPr id="2104" name="Google Shape;2104;p98"/>
          <p:cNvCxnSpPr/>
          <p:nvPr/>
        </p:nvCxnSpPr>
        <p:spPr>
          <a:xfrm flipH="1" rot="10800000">
            <a:off x="7430575" y="1722925"/>
            <a:ext cx="740400" cy="927300"/>
          </a:xfrm>
          <a:prstGeom prst="straightConnector1">
            <a:avLst/>
          </a:prstGeom>
          <a:noFill/>
          <a:ln cap="flat" cmpd="sng" w="28575">
            <a:solidFill>
              <a:srgbClr val="4F7BE8"/>
            </a:solidFill>
            <a:prstDash val="solid"/>
            <a:round/>
            <a:headEnd len="med" w="med" type="triangle"/>
            <a:tailEnd len="med" w="med" type="triangle"/>
          </a:ln>
        </p:spPr>
      </p:cxnSp>
      <p:cxnSp>
        <p:nvCxnSpPr>
          <p:cNvPr id="2105" name="Google Shape;2105;p98"/>
          <p:cNvCxnSpPr/>
          <p:nvPr/>
        </p:nvCxnSpPr>
        <p:spPr>
          <a:xfrm flipH="1">
            <a:off x="2752725" y="1820150"/>
            <a:ext cx="1017000" cy="813600"/>
          </a:xfrm>
          <a:prstGeom prst="straightConnector1">
            <a:avLst/>
          </a:prstGeom>
          <a:noFill/>
          <a:ln cap="flat" cmpd="sng" w="28575">
            <a:solidFill>
              <a:srgbClr val="4F7BE8"/>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07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0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9" name="Shape 2109"/>
        <p:cNvGrpSpPr/>
        <p:nvPr/>
      </p:nvGrpSpPr>
      <p:grpSpPr>
        <a:xfrm>
          <a:off x="0" y="0"/>
          <a:ext cx="0" cy="0"/>
          <a:chOff x="0" y="0"/>
          <a:chExt cx="0" cy="0"/>
        </a:xfrm>
      </p:grpSpPr>
      <p:sp>
        <p:nvSpPr>
          <p:cNvPr id="2110" name="Google Shape;2110;p99"/>
          <p:cNvSpPr txBox="1"/>
          <p:nvPr/>
        </p:nvSpPr>
        <p:spPr>
          <a:xfrm>
            <a:off x="324000" y="71535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 Laga bilaabo kan ugu yar, dhiga dhererka dhinacyada saddexagalka qumman (right-angled) ee kala duwan si ay u kala horreeyaan.</a:t>
            </a:r>
            <a:endParaRPr sz="1800">
              <a:latin typeface="Lexend"/>
              <a:ea typeface="Lexend"/>
              <a:cs typeface="Lexend"/>
              <a:sym typeface="Lexend"/>
            </a:endParaRPr>
          </a:p>
        </p:txBody>
      </p:sp>
      <p:sp>
        <p:nvSpPr>
          <p:cNvPr id="2111" name="Google Shape;2111;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 wax ku ool ah u isticmaalka xisaabiyaha (calculator) ee saamiga tan (tan ratio)</a:t>
            </a:r>
            <a:endParaRPr/>
          </a:p>
        </p:txBody>
      </p:sp>
      <p:sp>
        <p:nvSpPr>
          <p:cNvPr id="2112" name="Google Shape;2112;p99"/>
          <p:cNvSpPr/>
          <p:nvPr/>
        </p:nvSpPr>
        <p:spPr>
          <a:xfrm>
            <a:off x="6546300" y="257175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0.4 × tan(10°)</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113" name="Google Shape;2113;p99"/>
          <p:cNvSpPr/>
          <p:nvPr/>
        </p:nvSpPr>
        <p:spPr>
          <a:xfrm>
            <a:off x="3616975" y="299160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0.4 × tan(70°)</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114" name="Google Shape;2114;p99"/>
          <p:cNvSpPr/>
          <p:nvPr/>
        </p:nvSpPr>
        <p:spPr>
          <a:xfrm>
            <a:off x="4896000" y="162000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50 × tan(70°)</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115" name="Google Shape;2115;p99"/>
          <p:cNvSpPr/>
          <p:nvPr/>
        </p:nvSpPr>
        <p:spPr>
          <a:xfrm>
            <a:off x="646650" y="4019563"/>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50 × tan(45°)</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Lexend"/>
              <a:ea typeface="Lexend"/>
              <a:cs typeface="Lexend"/>
              <a:sym typeface="Lexend"/>
            </a:endParaRPr>
          </a:p>
        </p:txBody>
      </p:sp>
      <p:grpSp>
        <p:nvGrpSpPr>
          <p:cNvPr id="2116" name="Google Shape;2116;p99"/>
          <p:cNvGrpSpPr/>
          <p:nvPr/>
        </p:nvGrpSpPr>
        <p:grpSpPr>
          <a:xfrm>
            <a:off x="582350" y="1504200"/>
            <a:ext cx="1185600" cy="895800"/>
            <a:chOff x="3979250" y="1614225"/>
            <a:chExt cx="1185600" cy="895800"/>
          </a:xfrm>
        </p:grpSpPr>
        <p:sp>
          <p:nvSpPr>
            <p:cNvPr id="2117" name="Google Shape;2117;p99"/>
            <p:cNvSpPr/>
            <p:nvPr/>
          </p:nvSpPr>
          <p:spPr>
            <a:xfrm>
              <a:off x="3979250" y="1614225"/>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118" name="Google Shape;2118;p99"/>
            <p:cNvGrpSpPr/>
            <p:nvPr/>
          </p:nvGrpSpPr>
          <p:grpSpPr>
            <a:xfrm>
              <a:off x="4026644" y="1754575"/>
              <a:ext cx="1090800" cy="614925"/>
              <a:chOff x="1139394" y="4666375"/>
              <a:chExt cx="1090800" cy="614925"/>
            </a:xfrm>
          </p:grpSpPr>
          <p:sp>
            <p:nvSpPr>
              <p:cNvPr id="2119" name="Google Shape;2119;p99"/>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tan(10°)</a:t>
                </a:r>
                <a:endParaRPr sz="2000">
                  <a:latin typeface="Times New Roman"/>
                  <a:ea typeface="Times New Roman"/>
                  <a:cs typeface="Times New Roman"/>
                  <a:sym typeface="Times New Roman"/>
                </a:endParaRPr>
              </a:p>
            </p:txBody>
          </p:sp>
          <p:cxnSp>
            <p:nvCxnSpPr>
              <p:cNvPr id="2120" name="Google Shape;2120;p99"/>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121" name="Google Shape;2121;p99"/>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0.4</a:t>
                </a:r>
                <a:endParaRPr sz="2000">
                  <a:latin typeface="Times New Roman"/>
                  <a:ea typeface="Times New Roman"/>
                  <a:cs typeface="Times New Roman"/>
                  <a:sym typeface="Times New Roman"/>
                </a:endParaRPr>
              </a:p>
            </p:txBody>
          </p:sp>
        </p:grpSp>
      </p:grpSp>
      <p:grpSp>
        <p:nvGrpSpPr>
          <p:cNvPr id="2122" name="Google Shape;2122;p99"/>
          <p:cNvGrpSpPr/>
          <p:nvPr/>
        </p:nvGrpSpPr>
        <p:grpSpPr>
          <a:xfrm>
            <a:off x="7183600" y="3769800"/>
            <a:ext cx="1185600" cy="895800"/>
            <a:chOff x="3979250" y="2741950"/>
            <a:chExt cx="1185600" cy="895800"/>
          </a:xfrm>
        </p:grpSpPr>
        <p:sp>
          <p:nvSpPr>
            <p:cNvPr id="2123" name="Google Shape;2123;p99"/>
            <p:cNvSpPr/>
            <p:nvPr/>
          </p:nvSpPr>
          <p:spPr>
            <a:xfrm>
              <a:off x="3979250" y="2741950"/>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124" name="Google Shape;2124;p99"/>
            <p:cNvGrpSpPr/>
            <p:nvPr/>
          </p:nvGrpSpPr>
          <p:grpSpPr>
            <a:xfrm>
              <a:off x="4026644" y="2882300"/>
              <a:ext cx="1090800" cy="614925"/>
              <a:chOff x="1139394" y="4666375"/>
              <a:chExt cx="1090800" cy="614925"/>
            </a:xfrm>
          </p:grpSpPr>
          <p:sp>
            <p:nvSpPr>
              <p:cNvPr id="2125" name="Google Shape;2125;p99"/>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tan(70°)</a:t>
                </a:r>
                <a:endParaRPr sz="2000">
                  <a:latin typeface="Times New Roman"/>
                  <a:ea typeface="Times New Roman"/>
                  <a:cs typeface="Times New Roman"/>
                  <a:sym typeface="Times New Roman"/>
                </a:endParaRPr>
              </a:p>
            </p:txBody>
          </p:sp>
          <p:cxnSp>
            <p:nvCxnSpPr>
              <p:cNvPr id="2126" name="Google Shape;2126;p99"/>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127" name="Google Shape;2127;p99"/>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0.4</a:t>
                </a:r>
                <a:endParaRPr sz="2000">
                  <a:latin typeface="Times New Roman"/>
                  <a:ea typeface="Times New Roman"/>
                  <a:cs typeface="Times New Roman"/>
                  <a:sym typeface="Times New Roman"/>
                </a:endParaRPr>
              </a:p>
            </p:txBody>
          </p:sp>
        </p:grpSp>
      </p:grpSp>
      <p:grpSp>
        <p:nvGrpSpPr>
          <p:cNvPr id="2128" name="Google Shape;2128;p99"/>
          <p:cNvGrpSpPr/>
          <p:nvPr/>
        </p:nvGrpSpPr>
        <p:grpSpPr>
          <a:xfrm>
            <a:off x="2603975" y="1538600"/>
            <a:ext cx="1185600" cy="895800"/>
            <a:chOff x="3979250" y="3869675"/>
            <a:chExt cx="1185600" cy="895800"/>
          </a:xfrm>
        </p:grpSpPr>
        <p:sp>
          <p:nvSpPr>
            <p:cNvPr id="2129" name="Google Shape;2129;p99"/>
            <p:cNvSpPr/>
            <p:nvPr/>
          </p:nvSpPr>
          <p:spPr>
            <a:xfrm>
              <a:off x="3979250" y="3869675"/>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130" name="Google Shape;2130;p99"/>
            <p:cNvGrpSpPr/>
            <p:nvPr/>
          </p:nvGrpSpPr>
          <p:grpSpPr>
            <a:xfrm>
              <a:off x="4026644" y="4010025"/>
              <a:ext cx="1090800" cy="614925"/>
              <a:chOff x="1139394" y="4666375"/>
              <a:chExt cx="1090800" cy="614925"/>
            </a:xfrm>
          </p:grpSpPr>
          <p:sp>
            <p:nvSpPr>
              <p:cNvPr id="2131" name="Google Shape;2131;p99"/>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tan(70°)</a:t>
                </a:r>
                <a:endParaRPr sz="2000">
                  <a:latin typeface="Times New Roman"/>
                  <a:ea typeface="Times New Roman"/>
                  <a:cs typeface="Times New Roman"/>
                  <a:sym typeface="Times New Roman"/>
                </a:endParaRPr>
              </a:p>
            </p:txBody>
          </p:sp>
          <p:cxnSp>
            <p:nvCxnSpPr>
              <p:cNvPr id="2132" name="Google Shape;2132;p99"/>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133" name="Google Shape;2133;p99"/>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p:txBody>
          </p:sp>
        </p:gr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7" name="Shape 2137"/>
        <p:cNvGrpSpPr/>
        <p:nvPr/>
      </p:nvGrpSpPr>
      <p:grpSpPr>
        <a:xfrm>
          <a:off x="0" y="0"/>
          <a:ext cx="0" cy="0"/>
          <a:chOff x="0" y="0"/>
          <a:chExt cx="0" cy="0"/>
        </a:xfrm>
      </p:grpSpPr>
      <p:sp>
        <p:nvSpPr>
          <p:cNvPr id="2138" name="Google Shape;2138;p100"/>
          <p:cNvSpPr/>
          <p:nvPr/>
        </p:nvSpPr>
        <p:spPr>
          <a:xfrm>
            <a:off x="4884225" y="3277826"/>
            <a:ext cx="1896300" cy="1896300"/>
          </a:xfrm>
          <a:prstGeom prst="arc">
            <a:avLst>
              <a:gd fmla="val 10771373" name="adj1"/>
              <a:gd fmla="val 1206867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9" name="Google Shape;2139;p100"/>
          <p:cNvSpPr/>
          <p:nvPr/>
        </p:nvSpPr>
        <p:spPr>
          <a:xfrm flipH="1" rot="5400000">
            <a:off x="4501126"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0" name="Google Shape;2140;p100"/>
          <p:cNvSpPr/>
          <p:nvPr/>
        </p:nvSpPr>
        <p:spPr>
          <a:xfrm flipH="1">
            <a:off x="7074800" y="665450"/>
            <a:ext cx="1201200" cy="1201200"/>
          </a:xfrm>
          <a:prstGeom prst="arc">
            <a:avLst>
              <a:gd fmla="val 2215612" name="adj1"/>
              <a:gd fmla="val 5387200"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1" name="Google Shape;2141;p100"/>
          <p:cNvSpPr/>
          <p:nvPr/>
        </p:nvSpPr>
        <p:spPr>
          <a:xfrm flipH="1">
            <a:off x="-202674" y="155942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2" name="Google Shape;2142;p100"/>
          <p:cNvSpPr/>
          <p:nvPr/>
        </p:nvSpPr>
        <p:spPr>
          <a:xfrm rot="-5400000">
            <a:off x="665399"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3" name="Google Shape;2143;p100"/>
          <p:cNvSpPr txBox="1"/>
          <p:nvPr/>
        </p:nvSpPr>
        <p:spPr>
          <a:xfrm>
            <a:off x="324000"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2144" name="Google Shape;2144;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 wax ku ool ah u isticmaalka xisaabiyaha (calculator) ee saamiga tan (tan ratio)</a:t>
            </a:r>
            <a:endParaRPr/>
          </a:p>
        </p:txBody>
      </p:sp>
      <p:cxnSp>
        <p:nvCxnSpPr>
          <p:cNvPr id="2145" name="Google Shape;2145;p100"/>
          <p:cNvCxnSpPr/>
          <p:nvPr/>
        </p:nvCxnSpPr>
        <p:spPr>
          <a:xfrm>
            <a:off x="5988031" y="969585"/>
            <a:ext cx="0" cy="3850800"/>
          </a:xfrm>
          <a:prstGeom prst="straightConnector1">
            <a:avLst/>
          </a:prstGeom>
          <a:noFill/>
          <a:ln cap="flat" cmpd="sng" w="38100">
            <a:solidFill>
              <a:schemeClr val="accent2"/>
            </a:solidFill>
            <a:prstDash val="solid"/>
            <a:round/>
            <a:headEnd len="med" w="med" type="none"/>
            <a:tailEnd len="med" w="med" type="none"/>
          </a:ln>
        </p:spPr>
      </p:cxnSp>
      <p:cxnSp>
        <p:nvCxnSpPr>
          <p:cNvPr id="2146" name="Google Shape;2146;p100"/>
          <p:cNvCxnSpPr/>
          <p:nvPr/>
        </p:nvCxnSpPr>
        <p:spPr>
          <a:xfrm>
            <a:off x="3156064" y="969585"/>
            <a:ext cx="0" cy="3850800"/>
          </a:xfrm>
          <a:prstGeom prst="straightConnector1">
            <a:avLst/>
          </a:prstGeom>
          <a:noFill/>
          <a:ln cap="flat" cmpd="sng" w="38100">
            <a:solidFill>
              <a:schemeClr val="accent2"/>
            </a:solidFill>
            <a:prstDash val="solid"/>
            <a:round/>
            <a:headEnd len="med" w="med" type="none"/>
            <a:tailEnd len="med" w="med" type="none"/>
          </a:ln>
        </p:spPr>
      </p:cxnSp>
      <p:sp>
        <p:nvSpPr>
          <p:cNvPr id="2147" name="Google Shape;2147;p100"/>
          <p:cNvSpPr/>
          <p:nvPr/>
        </p:nvSpPr>
        <p:spPr>
          <a:xfrm>
            <a:off x="1659443"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48" name="Google Shape;2148;p100"/>
          <p:cNvCxnSpPr/>
          <p:nvPr/>
        </p:nvCxnSpPr>
        <p:spPr>
          <a:xfrm flipH="1">
            <a:off x="417449"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149" name="Google Shape;2149;p100"/>
          <p:cNvCxnSpPr/>
          <p:nvPr/>
        </p:nvCxnSpPr>
        <p:spPr>
          <a:xfrm rot="10800000">
            <a:off x="493649" y="2371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150" name="Google Shape;2150;p100"/>
          <p:cNvSpPr txBox="1"/>
          <p:nvPr/>
        </p:nvSpPr>
        <p:spPr>
          <a:xfrm>
            <a:off x="857242" y="2371036"/>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sp>
        <p:nvSpPr>
          <p:cNvPr id="2151" name="Google Shape;2151;p100"/>
          <p:cNvSpPr txBox="1"/>
          <p:nvPr/>
        </p:nvSpPr>
        <p:spPr>
          <a:xfrm flipH="1">
            <a:off x="716545" y="2004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33</a:t>
            </a:r>
            <a:r>
              <a:rPr lang="en-GB" sz="1400">
                <a:latin typeface="Lexend"/>
                <a:ea typeface="Lexend"/>
                <a:cs typeface="Lexend"/>
                <a:sym typeface="Lexend"/>
              </a:rPr>
              <a:t>°</a:t>
            </a:r>
            <a:endParaRPr sz="1800">
              <a:latin typeface="Lexend"/>
              <a:ea typeface="Lexend"/>
              <a:cs typeface="Lexend"/>
              <a:sym typeface="Lexend"/>
            </a:endParaRPr>
          </a:p>
        </p:txBody>
      </p:sp>
      <p:cxnSp>
        <p:nvCxnSpPr>
          <p:cNvPr id="2152" name="Google Shape;2152;p100"/>
          <p:cNvCxnSpPr/>
          <p:nvPr/>
        </p:nvCxnSpPr>
        <p:spPr>
          <a:xfrm rot="10800000">
            <a:off x="1950014"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153" name="Google Shape;2153;p100"/>
          <p:cNvSpPr/>
          <p:nvPr/>
        </p:nvSpPr>
        <p:spPr>
          <a:xfrm flipH="1">
            <a:off x="2690019" y="155942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4" name="Google Shape;2154;p100"/>
          <p:cNvSpPr/>
          <p:nvPr/>
        </p:nvSpPr>
        <p:spPr>
          <a:xfrm>
            <a:off x="1967793" y="1591450"/>
            <a:ext cx="10032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 cm tan(33°)</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55" name="Google Shape;2155;p100"/>
          <p:cNvSpPr/>
          <p:nvPr/>
        </p:nvSpPr>
        <p:spPr>
          <a:xfrm rot="-5400000">
            <a:off x="3558092"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6" name="Google Shape;2156;p100"/>
          <p:cNvSpPr/>
          <p:nvPr/>
        </p:nvSpPr>
        <p:spPr>
          <a:xfrm>
            <a:off x="4552136"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57" name="Google Shape;2157;p100"/>
          <p:cNvCxnSpPr/>
          <p:nvPr/>
        </p:nvCxnSpPr>
        <p:spPr>
          <a:xfrm flipH="1">
            <a:off x="3310142"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158" name="Google Shape;2158;p100"/>
          <p:cNvCxnSpPr/>
          <p:nvPr/>
        </p:nvCxnSpPr>
        <p:spPr>
          <a:xfrm rot="10800000">
            <a:off x="3386342" y="2371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159" name="Google Shape;2159;p100"/>
          <p:cNvSpPr txBox="1"/>
          <p:nvPr/>
        </p:nvSpPr>
        <p:spPr>
          <a:xfrm flipH="1">
            <a:off x="3609239" y="2004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42</a:t>
            </a:r>
            <a:r>
              <a:rPr lang="en-GB" sz="1400">
                <a:latin typeface="Lexend"/>
                <a:ea typeface="Lexend"/>
                <a:cs typeface="Lexend"/>
                <a:sym typeface="Lexend"/>
              </a:rPr>
              <a:t>°</a:t>
            </a:r>
            <a:endParaRPr sz="1800">
              <a:latin typeface="Lexend"/>
              <a:ea typeface="Lexend"/>
              <a:cs typeface="Lexend"/>
              <a:sym typeface="Lexend"/>
            </a:endParaRPr>
          </a:p>
        </p:txBody>
      </p:sp>
      <p:cxnSp>
        <p:nvCxnSpPr>
          <p:cNvPr id="2160" name="Google Shape;2160;p100"/>
          <p:cNvCxnSpPr/>
          <p:nvPr/>
        </p:nvCxnSpPr>
        <p:spPr>
          <a:xfrm rot="10800000">
            <a:off x="4842708"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161" name="Google Shape;2161;p100"/>
          <p:cNvSpPr/>
          <p:nvPr/>
        </p:nvSpPr>
        <p:spPr>
          <a:xfrm>
            <a:off x="7488586"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62" name="Google Shape;2162;p100"/>
          <p:cNvCxnSpPr/>
          <p:nvPr/>
        </p:nvCxnSpPr>
        <p:spPr>
          <a:xfrm flipH="1">
            <a:off x="6246592"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163" name="Google Shape;2163;p100"/>
          <p:cNvCxnSpPr/>
          <p:nvPr/>
        </p:nvCxnSpPr>
        <p:spPr>
          <a:xfrm rot="10800000">
            <a:off x="6322792" y="2371016"/>
            <a:ext cx="1359900" cy="0"/>
          </a:xfrm>
          <a:prstGeom prst="straightConnector1">
            <a:avLst/>
          </a:prstGeom>
          <a:noFill/>
          <a:ln cap="flat" cmpd="sng" w="28575">
            <a:solidFill>
              <a:srgbClr val="4F7BE8"/>
            </a:solidFill>
            <a:prstDash val="solid"/>
            <a:round/>
            <a:headEnd len="med" w="med" type="triangle"/>
            <a:tailEnd len="med" w="med" type="triangle"/>
          </a:ln>
        </p:spPr>
      </p:cxnSp>
      <p:cxnSp>
        <p:nvCxnSpPr>
          <p:cNvPr id="2164" name="Google Shape;2164;p100"/>
          <p:cNvCxnSpPr/>
          <p:nvPr/>
        </p:nvCxnSpPr>
        <p:spPr>
          <a:xfrm rot="10800000">
            <a:off x="7779158"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165" name="Google Shape;2165;p100"/>
          <p:cNvSpPr txBox="1"/>
          <p:nvPr/>
        </p:nvSpPr>
        <p:spPr>
          <a:xfrm flipH="1">
            <a:off x="7220539" y="1519383"/>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48</a:t>
            </a:r>
            <a:r>
              <a:rPr lang="en-GB" sz="1400">
                <a:latin typeface="Lexend"/>
                <a:ea typeface="Lexend"/>
                <a:cs typeface="Lexend"/>
                <a:sym typeface="Lexend"/>
              </a:rPr>
              <a:t>°</a:t>
            </a:r>
            <a:endParaRPr sz="1800">
              <a:latin typeface="Lexend"/>
              <a:ea typeface="Lexend"/>
              <a:cs typeface="Lexend"/>
              <a:sym typeface="Lexend"/>
            </a:endParaRPr>
          </a:p>
        </p:txBody>
      </p:sp>
      <p:sp>
        <p:nvSpPr>
          <p:cNvPr id="2166" name="Google Shape;2166;p100"/>
          <p:cNvSpPr/>
          <p:nvPr/>
        </p:nvSpPr>
        <p:spPr>
          <a:xfrm rot="-5400000">
            <a:off x="6494542"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7" name="Google Shape;2167;p100"/>
          <p:cNvSpPr/>
          <p:nvPr/>
        </p:nvSpPr>
        <p:spPr>
          <a:xfrm flipH="1">
            <a:off x="-154406" y="351467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8" name="Google Shape;2168;p100"/>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9" name="Google Shape;2169;p100"/>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70" name="Google Shape;2170;p100"/>
          <p:cNvCxnSpPr/>
          <p:nvPr/>
        </p:nvCxnSpPr>
        <p:spPr>
          <a:xfrm flipH="1">
            <a:off x="465717" y="313720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171" name="Google Shape;2171;p100"/>
          <p:cNvCxnSpPr/>
          <p:nvPr/>
        </p:nvCxnSpPr>
        <p:spPr>
          <a:xfrm rot="10800000">
            <a:off x="541917" y="432626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172" name="Google Shape;2172;p100"/>
          <p:cNvSpPr txBox="1"/>
          <p:nvPr/>
        </p:nvSpPr>
        <p:spPr>
          <a:xfrm>
            <a:off x="837723" y="4326275"/>
            <a:ext cx="768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19 cm</a:t>
            </a:r>
            <a:endParaRPr sz="1800">
              <a:latin typeface="Lexend"/>
              <a:ea typeface="Lexend"/>
              <a:cs typeface="Lexend"/>
              <a:sym typeface="Lexend"/>
            </a:endParaRPr>
          </a:p>
        </p:txBody>
      </p:sp>
      <p:cxnSp>
        <p:nvCxnSpPr>
          <p:cNvPr id="2173" name="Google Shape;2173;p100"/>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174" name="Google Shape;2174;p100"/>
          <p:cNvSpPr/>
          <p:nvPr/>
        </p:nvSpPr>
        <p:spPr>
          <a:xfrm flipH="1">
            <a:off x="387352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75" name="Google Shape;2175;p100"/>
          <p:cNvCxnSpPr/>
          <p:nvPr/>
        </p:nvCxnSpPr>
        <p:spPr>
          <a:xfrm>
            <a:off x="3873522" y="4326266"/>
            <a:ext cx="1968000" cy="0"/>
          </a:xfrm>
          <a:prstGeom prst="straightConnector1">
            <a:avLst/>
          </a:prstGeom>
          <a:noFill/>
          <a:ln cap="flat" cmpd="sng" w="28575">
            <a:solidFill>
              <a:srgbClr val="4F7BE8"/>
            </a:solidFill>
            <a:prstDash val="solid"/>
            <a:round/>
            <a:headEnd len="med" w="med" type="triangle"/>
            <a:tailEnd len="med" w="med" type="triangle"/>
          </a:ln>
        </p:spPr>
      </p:cxnSp>
      <p:cxnSp>
        <p:nvCxnSpPr>
          <p:cNvPr id="2176" name="Google Shape;2176;p100"/>
          <p:cNvCxnSpPr/>
          <p:nvPr/>
        </p:nvCxnSpPr>
        <p:spPr>
          <a:xfrm rot="10800000">
            <a:off x="3770332"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2177" name="Google Shape;2177;p100"/>
          <p:cNvSpPr txBox="1"/>
          <p:nvPr/>
        </p:nvSpPr>
        <p:spPr>
          <a:xfrm>
            <a:off x="4458548" y="4326275"/>
            <a:ext cx="768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 cm</a:t>
            </a:r>
            <a:endParaRPr sz="1800">
              <a:latin typeface="Lexend"/>
              <a:ea typeface="Lexend"/>
              <a:cs typeface="Lexend"/>
              <a:sym typeface="Lexend"/>
            </a:endParaRPr>
          </a:p>
        </p:txBody>
      </p:sp>
      <p:sp>
        <p:nvSpPr>
          <p:cNvPr id="2178" name="Google Shape;2178;p100"/>
          <p:cNvSpPr/>
          <p:nvPr/>
        </p:nvSpPr>
        <p:spPr>
          <a:xfrm>
            <a:off x="7732405" y="3277826"/>
            <a:ext cx="1896300" cy="1896300"/>
          </a:xfrm>
          <a:prstGeom prst="arc">
            <a:avLst>
              <a:gd fmla="val 10771373" name="adj1"/>
              <a:gd fmla="val 1206867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9" name="Google Shape;2179;p100"/>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0" name="Google Shape;2180;p100"/>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81" name="Google Shape;2181;p100"/>
          <p:cNvCxnSpPr/>
          <p:nvPr/>
        </p:nvCxnSpPr>
        <p:spPr>
          <a:xfrm>
            <a:off x="6721702" y="4326266"/>
            <a:ext cx="1968000" cy="0"/>
          </a:xfrm>
          <a:prstGeom prst="straightConnector1">
            <a:avLst/>
          </a:prstGeom>
          <a:noFill/>
          <a:ln cap="flat" cmpd="sng" w="28575">
            <a:solidFill>
              <a:srgbClr val="4F7BE8"/>
            </a:solidFill>
            <a:prstDash val="solid"/>
            <a:round/>
            <a:headEnd len="med" w="med" type="triangle"/>
            <a:tailEnd len="med" w="med" type="triangle"/>
          </a:ln>
        </p:spPr>
      </p:cxnSp>
      <p:sp>
        <p:nvSpPr>
          <p:cNvPr id="2182" name="Google Shape;2182;p100"/>
          <p:cNvSpPr txBox="1"/>
          <p:nvPr/>
        </p:nvSpPr>
        <p:spPr>
          <a:xfrm>
            <a:off x="7699175" y="397908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19</a:t>
            </a:r>
            <a:r>
              <a:rPr lang="en-GB" sz="1400">
                <a:latin typeface="Lexend"/>
                <a:ea typeface="Lexend"/>
                <a:cs typeface="Lexend"/>
                <a:sym typeface="Lexend"/>
              </a:rPr>
              <a:t>°</a:t>
            </a:r>
            <a:endParaRPr sz="1800">
              <a:latin typeface="Lexend"/>
              <a:ea typeface="Lexend"/>
              <a:cs typeface="Lexend"/>
              <a:sym typeface="Lexend"/>
            </a:endParaRPr>
          </a:p>
        </p:txBody>
      </p:sp>
      <p:cxnSp>
        <p:nvCxnSpPr>
          <p:cNvPr id="2183" name="Google Shape;2183;p100"/>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2184" name="Google Shape;2184;p100"/>
          <p:cNvCxnSpPr/>
          <p:nvPr/>
        </p:nvCxnSpPr>
        <p:spPr>
          <a:xfrm rot="10800000">
            <a:off x="3922221" y="3397071"/>
            <a:ext cx="1991100" cy="735900"/>
          </a:xfrm>
          <a:prstGeom prst="straightConnector1">
            <a:avLst/>
          </a:prstGeom>
          <a:noFill/>
          <a:ln cap="flat" cmpd="sng" w="28575">
            <a:solidFill>
              <a:srgbClr val="4F7BE8"/>
            </a:solidFill>
            <a:prstDash val="solid"/>
            <a:round/>
            <a:headEnd len="med" w="med" type="triangle"/>
            <a:tailEnd len="med" w="med" type="triangle"/>
          </a:ln>
        </p:spPr>
      </p:cxnSp>
      <p:cxnSp>
        <p:nvCxnSpPr>
          <p:cNvPr id="2185" name="Google Shape;2185;p100"/>
          <p:cNvCxnSpPr/>
          <p:nvPr/>
        </p:nvCxnSpPr>
        <p:spPr>
          <a:xfrm rot="10800000">
            <a:off x="6763525" y="33970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2186" name="Google Shape;2186;p100"/>
          <p:cNvSpPr txBox="1"/>
          <p:nvPr/>
        </p:nvSpPr>
        <p:spPr>
          <a:xfrm>
            <a:off x="324075" y="6636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2) Raadi dhererka dhammaan dhinacyada maqan ee ku calaamaysan xaraf (3 d.p.)</a:t>
            </a:r>
            <a:endParaRPr sz="1800">
              <a:latin typeface="Lexend"/>
              <a:ea typeface="Lexend"/>
              <a:cs typeface="Lexend"/>
              <a:sym typeface="Lexend"/>
            </a:endParaRPr>
          </a:p>
        </p:txBody>
      </p:sp>
      <p:sp>
        <p:nvSpPr>
          <p:cNvPr id="2187" name="Google Shape;2187;p100"/>
          <p:cNvSpPr txBox="1"/>
          <p:nvPr/>
        </p:nvSpPr>
        <p:spPr>
          <a:xfrm>
            <a:off x="3263463"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2188" name="Google Shape;2188;p100"/>
          <p:cNvSpPr txBox="1"/>
          <p:nvPr/>
        </p:nvSpPr>
        <p:spPr>
          <a:xfrm>
            <a:off x="6091688"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sp>
        <p:nvSpPr>
          <p:cNvPr id="2189" name="Google Shape;2189;p100"/>
          <p:cNvSpPr txBox="1"/>
          <p:nvPr/>
        </p:nvSpPr>
        <p:spPr>
          <a:xfrm>
            <a:off x="324000"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d)</a:t>
            </a:r>
            <a:endParaRPr sz="1800">
              <a:latin typeface="Lexend"/>
              <a:ea typeface="Lexend"/>
              <a:cs typeface="Lexend"/>
              <a:sym typeface="Lexend"/>
            </a:endParaRPr>
          </a:p>
        </p:txBody>
      </p:sp>
      <p:sp>
        <p:nvSpPr>
          <p:cNvPr id="2190" name="Google Shape;2190;p100"/>
          <p:cNvSpPr txBox="1"/>
          <p:nvPr/>
        </p:nvSpPr>
        <p:spPr>
          <a:xfrm>
            <a:off x="3263463"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e)</a:t>
            </a:r>
            <a:endParaRPr sz="1800">
              <a:latin typeface="Lexend"/>
              <a:ea typeface="Lexend"/>
              <a:cs typeface="Lexend"/>
              <a:sym typeface="Lexend"/>
            </a:endParaRPr>
          </a:p>
        </p:txBody>
      </p:sp>
      <p:sp>
        <p:nvSpPr>
          <p:cNvPr id="2191" name="Google Shape;2191;p100"/>
          <p:cNvSpPr txBox="1"/>
          <p:nvPr/>
        </p:nvSpPr>
        <p:spPr>
          <a:xfrm>
            <a:off x="6091688"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f)</a:t>
            </a:r>
            <a:endParaRPr sz="1800">
              <a:latin typeface="Lexend"/>
              <a:ea typeface="Lexend"/>
              <a:cs typeface="Lexend"/>
              <a:sym typeface="Lexend"/>
            </a:endParaRPr>
          </a:p>
        </p:txBody>
      </p:sp>
      <p:sp>
        <p:nvSpPr>
          <p:cNvPr id="2192" name="Google Shape;2192;p100"/>
          <p:cNvSpPr txBox="1"/>
          <p:nvPr/>
        </p:nvSpPr>
        <p:spPr>
          <a:xfrm>
            <a:off x="3771817" y="2371036"/>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sp>
        <p:nvSpPr>
          <p:cNvPr id="2193" name="Google Shape;2193;p100"/>
          <p:cNvSpPr/>
          <p:nvPr/>
        </p:nvSpPr>
        <p:spPr>
          <a:xfrm>
            <a:off x="4865527" y="1591450"/>
            <a:ext cx="6603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94" name="Google Shape;2194;p100"/>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42</a:t>
            </a:r>
            <a:r>
              <a:rPr lang="en-GB" sz="1400">
                <a:latin typeface="Lexend"/>
                <a:ea typeface="Lexend"/>
                <a:cs typeface="Lexend"/>
                <a:sym typeface="Lexend"/>
              </a:rPr>
              <a:t>°</a:t>
            </a:r>
            <a:endParaRPr sz="1800">
              <a:latin typeface="Lexend"/>
              <a:ea typeface="Lexend"/>
              <a:cs typeface="Lexend"/>
              <a:sym typeface="Lexend"/>
            </a:endParaRPr>
          </a:p>
        </p:txBody>
      </p:sp>
      <p:sp>
        <p:nvSpPr>
          <p:cNvPr id="2195" name="Google Shape;2195;p100"/>
          <p:cNvSpPr/>
          <p:nvPr/>
        </p:nvSpPr>
        <p:spPr>
          <a:xfrm>
            <a:off x="2029725" y="3546700"/>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d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96" name="Google Shape;2196;p100"/>
          <p:cNvSpPr/>
          <p:nvPr/>
        </p:nvSpPr>
        <p:spPr>
          <a:xfrm>
            <a:off x="3168150" y="3691000"/>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e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97" name="Google Shape;2197;p100"/>
          <p:cNvSpPr txBox="1"/>
          <p:nvPr/>
        </p:nvSpPr>
        <p:spPr>
          <a:xfrm>
            <a:off x="6067801" y="3744700"/>
            <a:ext cx="53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 cm</a:t>
            </a:r>
            <a:endParaRPr sz="1800">
              <a:latin typeface="Lexend"/>
              <a:ea typeface="Lexend"/>
              <a:cs typeface="Lexend"/>
              <a:sym typeface="Lexend"/>
            </a:endParaRPr>
          </a:p>
        </p:txBody>
      </p:sp>
      <p:sp>
        <p:nvSpPr>
          <p:cNvPr id="2198" name="Google Shape;2198;p100"/>
          <p:cNvSpPr/>
          <p:nvPr/>
        </p:nvSpPr>
        <p:spPr>
          <a:xfrm>
            <a:off x="7380350" y="4326275"/>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f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99" name="Google Shape;2199;p100"/>
          <p:cNvSpPr txBox="1"/>
          <p:nvPr/>
        </p:nvSpPr>
        <p:spPr>
          <a:xfrm>
            <a:off x="4850994" y="397908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19</a:t>
            </a:r>
            <a:r>
              <a:rPr lang="en-GB" sz="1400">
                <a:latin typeface="Lexend"/>
                <a:ea typeface="Lexend"/>
                <a:cs typeface="Lexend"/>
                <a:sym typeface="Lexend"/>
              </a:rPr>
              <a:t>°</a:t>
            </a:r>
            <a:endParaRPr sz="1800">
              <a:latin typeface="Lexend"/>
              <a:ea typeface="Lexend"/>
              <a:cs typeface="Lexend"/>
              <a:sym typeface="Lexend"/>
            </a:endParaRPr>
          </a:p>
        </p:txBody>
      </p:sp>
      <p:sp>
        <p:nvSpPr>
          <p:cNvPr id="2200" name="Google Shape;2200;p100"/>
          <p:cNvSpPr txBox="1"/>
          <p:nvPr/>
        </p:nvSpPr>
        <p:spPr>
          <a:xfrm>
            <a:off x="7807360" y="164516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2201" name="Google Shape;2201;p100"/>
          <p:cNvSpPr/>
          <p:nvPr/>
        </p:nvSpPr>
        <p:spPr>
          <a:xfrm>
            <a:off x="6686400" y="2371775"/>
            <a:ext cx="6603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1 cm</a:t>
            </a:r>
            <a:endParaRPr sz="1800">
              <a:solidFill>
                <a:schemeClr val="dk1"/>
              </a:solidFill>
              <a:latin typeface="Lexend"/>
              <a:ea typeface="Lexend"/>
              <a:cs typeface="Lexend"/>
              <a:sym typeface="Lexend"/>
            </a:endParaRPr>
          </a:p>
        </p:txBody>
      </p:sp>
      <p:pic>
        <p:nvPicPr>
          <p:cNvPr id="2202" name="Google Shape;2202;p100"/>
          <p:cNvPicPr preferRelativeResize="0"/>
          <p:nvPr/>
        </p:nvPicPr>
        <p:blipFill>
          <a:blip r:embed="rId3">
            <a:alphaModFix/>
          </a:blip>
          <a:stretch>
            <a:fillRect/>
          </a:stretch>
        </p:blipFill>
        <p:spPr>
          <a:xfrm flipH="1" rot="10800000">
            <a:off x="323998" y="2860650"/>
            <a:ext cx="8471226" cy="293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101"/>
          <p:cNvSpPr txBox="1"/>
          <p:nvPr/>
        </p:nvSpPr>
        <p:spPr>
          <a:xfrm>
            <a:off x="324000" y="71535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 Laga bilaabo kan ugu yar, dhiga dhererka dhinacyada saddexagalka qumman ee kala duwan si ay u kala horreeyaan.</a:t>
            </a:r>
            <a:endParaRPr sz="1800">
              <a:latin typeface="Lexend"/>
              <a:ea typeface="Lexend"/>
              <a:cs typeface="Lexend"/>
              <a:sym typeface="Lexend"/>
            </a:endParaRPr>
          </a:p>
        </p:txBody>
      </p:sp>
      <p:sp>
        <p:nvSpPr>
          <p:cNvPr id="2208" name="Google Shape;2208;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 wax ku ool ah u isticmaalka xisaabiyaha (calculator) ee saamiga tan (tan ratio)</a:t>
            </a:r>
            <a:endParaRPr/>
          </a:p>
        </p:txBody>
      </p:sp>
      <p:grpSp>
        <p:nvGrpSpPr>
          <p:cNvPr id="2209" name="Google Shape;2209;p101"/>
          <p:cNvGrpSpPr/>
          <p:nvPr/>
        </p:nvGrpSpPr>
        <p:grpSpPr>
          <a:xfrm>
            <a:off x="324000" y="1613250"/>
            <a:ext cx="1993200" cy="846400"/>
            <a:chOff x="324000" y="1620000"/>
            <a:chExt cx="1993200" cy="846400"/>
          </a:xfrm>
        </p:grpSpPr>
        <p:sp>
          <p:nvSpPr>
            <p:cNvPr id="2210" name="Google Shape;2210;p101"/>
            <p:cNvSpPr/>
            <p:nvPr/>
          </p:nvSpPr>
          <p:spPr>
            <a:xfrm>
              <a:off x="324000" y="162000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0.4 × tan(10°)</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211" name="Google Shape;2211;p101"/>
            <p:cNvSpPr txBox="1"/>
            <p:nvPr/>
          </p:nvSpPr>
          <p:spPr>
            <a:xfrm>
              <a:off x="324000" y="2129800"/>
              <a:ext cx="19932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0.071</a:t>
              </a:r>
              <a:endParaRPr sz="2000">
                <a:solidFill>
                  <a:schemeClr val="dk1"/>
                </a:solidFill>
                <a:latin typeface="Kalam"/>
                <a:ea typeface="Kalam"/>
                <a:cs typeface="Kalam"/>
                <a:sym typeface="Kalam"/>
              </a:endParaRPr>
            </a:p>
          </p:txBody>
        </p:sp>
      </p:grpSp>
      <p:grpSp>
        <p:nvGrpSpPr>
          <p:cNvPr id="2212" name="Google Shape;2212;p101"/>
          <p:cNvGrpSpPr/>
          <p:nvPr/>
        </p:nvGrpSpPr>
        <p:grpSpPr>
          <a:xfrm>
            <a:off x="4928400" y="1613250"/>
            <a:ext cx="1993200" cy="846400"/>
            <a:chOff x="2578800" y="1620000"/>
            <a:chExt cx="1993200" cy="846400"/>
          </a:xfrm>
        </p:grpSpPr>
        <p:sp>
          <p:nvSpPr>
            <p:cNvPr id="2213" name="Google Shape;2213;p101"/>
            <p:cNvSpPr/>
            <p:nvPr/>
          </p:nvSpPr>
          <p:spPr>
            <a:xfrm>
              <a:off x="2578800" y="162000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0.4 × tan(70°)</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214" name="Google Shape;2214;p101"/>
            <p:cNvSpPr txBox="1"/>
            <p:nvPr/>
          </p:nvSpPr>
          <p:spPr>
            <a:xfrm>
              <a:off x="2578800" y="2129800"/>
              <a:ext cx="19932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1.099</a:t>
              </a:r>
              <a:endParaRPr sz="2000">
                <a:solidFill>
                  <a:schemeClr val="dk1"/>
                </a:solidFill>
                <a:latin typeface="Kalam"/>
                <a:ea typeface="Kalam"/>
                <a:cs typeface="Kalam"/>
                <a:sym typeface="Kalam"/>
              </a:endParaRPr>
            </a:p>
          </p:txBody>
        </p:sp>
      </p:grpSp>
      <p:grpSp>
        <p:nvGrpSpPr>
          <p:cNvPr id="2215" name="Google Shape;2215;p101"/>
          <p:cNvGrpSpPr/>
          <p:nvPr/>
        </p:nvGrpSpPr>
        <p:grpSpPr>
          <a:xfrm>
            <a:off x="324000" y="3299300"/>
            <a:ext cx="1993200" cy="846400"/>
            <a:chOff x="6826800" y="1620000"/>
            <a:chExt cx="1993200" cy="846400"/>
          </a:xfrm>
        </p:grpSpPr>
        <p:sp>
          <p:nvSpPr>
            <p:cNvPr id="2216" name="Google Shape;2216;p101"/>
            <p:cNvSpPr/>
            <p:nvPr/>
          </p:nvSpPr>
          <p:spPr>
            <a:xfrm>
              <a:off x="6826800" y="1620000"/>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50 × tan(70°)</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217" name="Google Shape;2217;p101"/>
            <p:cNvSpPr txBox="1"/>
            <p:nvPr/>
          </p:nvSpPr>
          <p:spPr>
            <a:xfrm>
              <a:off x="6826800" y="2129800"/>
              <a:ext cx="19932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137.374</a:t>
              </a:r>
              <a:endParaRPr sz="2000">
                <a:solidFill>
                  <a:schemeClr val="dk1"/>
                </a:solidFill>
                <a:latin typeface="Kalam"/>
                <a:ea typeface="Kalam"/>
                <a:cs typeface="Kalam"/>
                <a:sym typeface="Kalam"/>
              </a:endParaRPr>
            </a:p>
          </p:txBody>
        </p:sp>
      </p:grpSp>
      <p:grpSp>
        <p:nvGrpSpPr>
          <p:cNvPr id="2218" name="Google Shape;2218;p101"/>
          <p:cNvGrpSpPr/>
          <p:nvPr/>
        </p:nvGrpSpPr>
        <p:grpSpPr>
          <a:xfrm>
            <a:off x="3979200" y="3299300"/>
            <a:ext cx="1993200" cy="846413"/>
            <a:chOff x="4702800" y="1619988"/>
            <a:chExt cx="1993200" cy="846413"/>
          </a:xfrm>
        </p:grpSpPr>
        <p:sp>
          <p:nvSpPr>
            <p:cNvPr id="2219" name="Google Shape;2219;p101"/>
            <p:cNvSpPr/>
            <p:nvPr/>
          </p:nvSpPr>
          <p:spPr>
            <a:xfrm>
              <a:off x="4702800" y="1619988"/>
              <a:ext cx="1993200" cy="496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50 × tan(45°)</a:t>
              </a:r>
              <a:r>
                <a:rPr i="1" lang="en-GB" sz="22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1800">
                <a:solidFill>
                  <a:schemeClr val="dk1"/>
                </a:solidFill>
                <a:latin typeface="Lexend"/>
                <a:ea typeface="Lexend"/>
                <a:cs typeface="Lexend"/>
                <a:sym typeface="Lexend"/>
              </a:endParaRPr>
            </a:p>
          </p:txBody>
        </p:sp>
        <p:sp>
          <p:nvSpPr>
            <p:cNvPr id="2220" name="Google Shape;2220;p101"/>
            <p:cNvSpPr txBox="1"/>
            <p:nvPr/>
          </p:nvSpPr>
          <p:spPr>
            <a:xfrm>
              <a:off x="4702800" y="2129800"/>
              <a:ext cx="19932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50</a:t>
              </a:r>
              <a:endParaRPr sz="2000">
                <a:solidFill>
                  <a:schemeClr val="dk1"/>
                </a:solidFill>
                <a:latin typeface="Kalam"/>
                <a:ea typeface="Kalam"/>
                <a:cs typeface="Kalam"/>
                <a:sym typeface="Kalam"/>
              </a:endParaRPr>
            </a:p>
          </p:txBody>
        </p:sp>
      </p:grpSp>
      <p:grpSp>
        <p:nvGrpSpPr>
          <p:cNvPr id="2221" name="Google Shape;2221;p101"/>
          <p:cNvGrpSpPr/>
          <p:nvPr/>
        </p:nvGrpSpPr>
        <p:grpSpPr>
          <a:xfrm>
            <a:off x="7634400" y="3299300"/>
            <a:ext cx="1185600" cy="1232400"/>
            <a:chOff x="2395800" y="3481800"/>
            <a:chExt cx="1185600" cy="1232400"/>
          </a:xfrm>
        </p:grpSpPr>
        <p:grpSp>
          <p:nvGrpSpPr>
            <p:cNvPr id="2222" name="Google Shape;2222;p101"/>
            <p:cNvGrpSpPr/>
            <p:nvPr/>
          </p:nvGrpSpPr>
          <p:grpSpPr>
            <a:xfrm>
              <a:off x="2395800" y="3481800"/>
              <a:ext cx="1185600" cy="895800"/>
              <a:chOff x="3979250" y="3869675"/>
              <a:chExt cx="1185600" cy="895800"/>
            </a:xfrm>
          </p:grpSpPr>
          <p:sp>
            <p:nvSpPr>
              <p:cNvPr id="2223" name="Google Shape;2223;p101"/>
              <p:cNvSpPr/>
              <p:nvPr/>
            </p:nvSpPr>
            <p:spPr>
              <a:xfrm>
                <a:off x="3979250" y="3869675"/>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224" name="Google Shape;2224;p101"/>
              <p:cNvGrpSpPr/>
              <p:nvPr/>
            </p:nvGrpSpPr>
            <p:grpSpPr>
              <a:xfrm>
                <a:off x="4026644" y="4010025"/>
                <a:ext cx="1090800" cy="614925"/>
                <a:chOff x="1139394" y="4666375"/>
                <a:chExt cx="1090800" cy="614925"/>
              </a:xfrm>
            </p:grpSpPr>
            <p:sp>
              <p:nvSpPr>
                <p:cNvPr id="2225" name="Google Shape;2225;p101"/>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tan(70°)</a:t>
                  </a:r>
                  <a:endParaRPr sz="2000">
                    <a:latin typeface="Times New Roman"/>
                    <a:ea typeface="Times New Roman"/>
                    <a:cs typeface="Times New Roman"/>
                    <a:sym typeface="Times New Roman"/>
                  </a:endParaRPr>
                </a:p>
              </p:txBody>
            </p:sp>
            <p:cxnSp>
              <p:nvCxnSpPr>
                <p:cNvPr id="2226" name="Google Shape;2226;p101"/>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227" name="Google Shape;2227;p101"/>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50</a:t>
                  </a:r>
                  <a:endParaRPr sz="2000">
                    <a:latin typeface="Times New Roman"/>
                    <a:ea typeface="Times New Roman"/>
                    <a:cs typeface="Times New Roman"/>
                    <a:sym typeface="Times New Roman"/>
                  </a:endParaRPr>
                </a:p>
              </p:txBody>
            </p:sp>
          </p:grpSp>
        </p:grpSp>
        <p:sp>
          <p:nvSpPr>
            <p:cNvPr id="2228" name="Google Shape;2228;p101"/>
            <p:cNvSpPr txBox="1"/>
            <p:nvPr/>
          </p:nvSpPr>
          <p:spPr>
            <a:xfrm>
              <a:off x="2395800" y="4377600"/>
              <a:ext cx="11856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18.199</a:t>
              </a:r>
              <a:endParaRPr sz="2000">
                <a:solidFill>
                  <a:schemeClr val="dk1"/>
                </a:solidFill>
                <a:latin typeface="Kalam"/>
                <a:ea typeface="Kalam"/>
                <a:cs typeface="Kalam"/>
                <a:sym typeface="Kalam"/>
              </a:endParaRPr>
            </a:p>
          </p:txBody>
        </p:sp>
      </p:grpSp>
      <p:grpSp>
        <p:nvGrpSpPr>
          <p:cNvPr id="2229" name="Google Shape;2229;p101"/>
          <p:cNvGrpSpPr/>
          <p:nvPr/>
        </p:nvGrpSpPr>
        <p:grpSpPr>
          <a:xfrm>
            <a:off x="7634400" y="1613250"/>
            <a:ext cx="1185600" cy="1232400"/>
            <a:chOff x="4424575" y="3528225"/>
            <a:chExt cx="1185600" cy="1232400"/>
          </a:xfrm>
        </p:grpSpPr>
        <p:grpSp>
          <p:nvGrpSpPr>
            <p:cNvPr id="2230" name="Google Shape;2230;p101"/>
            <p:cNvGrpSpPr/>
            <p:nvPr/>
          </p:nvGrpSpPr>
          <p:grpSpPr>
            <a:xfrm>
              <a:off x="4424575" y="3528225"/>
              <a:ext cx="1185600" cy="895800"/>
              <a:chOff x="3979250" y="1614225"/>
              <a:chExt cx="1185600" cy="895800"/>
            </a:xfrm>
          </p:grpSpPr>
          <p:sp>
            <p:nvSpPr>
              <p:cNvPr id="2231" name="Google Shape;2231;p101"/>
              <p:cNvSpPr/>
              <p:nvPr/>
            </p:nvSpPr>
            <p:spPr>
              <a:xfrm>
                <a:off x="3979250" y="1614225"/>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232" name="Google Shape;2232;p101"/>
              <p:cNvGrpSpPr/>
              <p:nvPr/>
            </p:nvGrpSpPr>
            <p:grpSpPr>
              <a:xfrm>
                <a:off x="4026644" y="1754575"/>
                <a:ext cx="1090800" cy="614925"/>
                <a:chOff x="1139394" y="4666375"/>
                <a:chExt cx="1090800" cy="614925"/>
              </a:xfrm>
            </p:grpSpPr>
            <p:sp>
              <p:nvSpPr>
                <p:cNvPr id="2233" name="Google Shape;2233;p101"/>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tan(10°)</a:t>
                  </a:r>
                  <a:endParaRPr sz="2000">
                    <a:latin typeface="Times New Roman"/>
                    <a:ea typeface="Times New Roman"/>
                    <a:cs typeface="Times New Roman"/>
                    <a:sym typeface="Times New Roman"/>
                  </a:endParaRPr>
                </a:p>
              </p:txBody>
            </p:sp>
            <p:cxnSp>
              <p:nvCxnSpPr>
                <p:cNvPr id="2234" name="Google Shape;2234;p101"/>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235" name="Google Shape;2235;p101"/>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0.4</a:t>
                  </a:r>
                  <a:endParaRPr sz="2000">
                    <a:latin typeface="Times New Roman"/>
                    <a:ea typeface="Times New Roman"/>
                    <a:cs typeface="Times New Roman"/>
                    <a:sym typeface="Times New Roman"/>
                  </a:endParaRPr>
                </a:p>
              </p:txBody>
            </p:sp>
          </p:grpSp>
        </p:grpSp>
        <p:sp>
          <p:nvSpPr>
            <p:cNvPr id="2236" name="Google Shape;2236;p101"/>
            <p:cNvSpPr txBox="1"/>
            <p:nvPr/>
          </p:nvSpPr>
          <p:spPr>
            <a:xfrm>
              <a:off x="4424575" y="4424025"/>
              <a:ext cx="11856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2.269</a:t>
              </a:r>
              <a:endParaRPr sz="2000">
                <a:solidFill>
                  <a:schemeClr val="dk1"/>
                </a:solidFill>
                <a:latin typeface="Kalam"/>
                <a:ea typeface="Kalam"/>
                <a:cs typeface="Kalam"/>
                <a:sym typeface="Kalam"/>
              </a:endParaRPr>
            </a:p>
          </p:txBody>
        </p:sp>
      </p:grpSp>
      <p:grpSp>
        <p:nvGrpSpPr>
          <p:cNvPr id="2237" name="Google Shape;2237;p101"/>
          <p:cNvGrpSpPr/>
          <p:nvPr/>
        </p:nvGrpSpPr>
        <p:grpSpPr>
          <a:xfrm>
            <a:off x="3030000" y="1613250"/>
            <a:ext cx="1185600" cy="1218900"/>
            <a:chOff x="7183600" y="3769800"/>
            <a:chExt cx="1185600" cy="1218900"/>
          </a:xfrm>
        </p:grpSpPr>
        <p:grpSp>
          <p:nvGrpSpPr>
            <p:cNvPr id="2238" name="Google Shape;2238;p101"/>
            <p:cNvGrpSpPr/>
            <p:nvPr/>
          </p:nvGrpSpPr>
          <p:grpSpPr>
            <a:xfrm>
              <a:off x="7183600" y="3769800"/>
              <a:ext cx="1185600" cy="895800"/>
              <a:chOff x="3979250" y="2741950"/>
              <a:chExt cx="1185600" cy="895800"/>
            </a:xfrm>
          </p:grpSpPr>
          <p:sp>
            <p:nvSpPr>
              <p:cNvPr id="2239" name="Google Shape;2239;p101"/>
              <p:cNvSpPr/>
              <p:nvPr/>
            </p:nvSpPr>
            <p:spPr>
              <a:xfrm>
                <a:off x="3979250" y="2741950"/>
                <a:ext cx="1185600" cy="895800"/>
              </a:xfrm>
              <a:prstGeom prst="rect">
                <a:avLst/>
              </a:prstGeom>
              <a:solidFill>
                <a:srgbClr val="EBEDFE"/>
              </a:solidFill>
              <a:ln cap="flat" cmpd="sng" w="38100">
                <a:solidFill>
                  <a:srgbClr val="374C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chemeClr val="dk1"/>
                  </a:solidFill>
                  <a:latin typeface="Lexend"/>
                  <a:ea typeface="Lexend"/>
                  <a:cs typeface="Lexend"/>
                  <a:sym typeface="Lexend"/>
                </a:endParaRPr>
              </a:p>
            </p:txBody>
          </p:sp>
          <p:grpSp>
            <p:nvGrpSpPr>
              <p:cNvPr id="2240" name="Google Shape;2240;p101"/>
              <p:cNvGrpSpPr/>
              <p:nvPr/>
            </p:nvGrpSpPr>
            <p:grpSpPr>
              <a:xfrm>
                <a:off x="4026644" y="2882300"/>
                <a:ext cx="1090800" cy="614925"/>
                <a:chOff x="1139394" y="4666375"/>
                <a:chExt cx="1090800" cy="614925"/>
              </a:xfrm>
            </p:grpSpPr>
            <p:sp>
              <p:nvSpPr>
                <p:cNvPr id="2241" name="Google Shape;2241;p101"/>
                <p:cNvSpPr txBox="1"/>
                <p:nvPr/>
              </p:nvSpPr>
              <p:spPr>
                <a:xfrm>
                  <a:off x="1139394" y="5038900"/>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tan(70°)</a:t>
                  </a:r>
                  <a:endParaRPr sz="2000">
                    <a:latin typeface="Times New Roman"/>
                    <a:ea typeface="Times New Roman"/>
                    <a:cs typeface="Times New Roman"/>
                    <a:sym typeface="Times New Roman"/>
                  </a:endParaRPr>
                </a:p>
              </p:txBody>
            </p:sp>
            <p:cxnSp>
              <p:nvCxnSpPr>
                <p:cNvPr id="2242" name="Google Shape;2242;p101"/>
                <p:cNvCxnSpPr/>
                <p:nvPr/>
              </p:nvCxnSpPr>
              <p:spPr>
                <a:xfrm rot="10800000">
                  <a:off x="1272594" y="4987861"/>
                  <a:ext cx="824400" cy="0"/>
                </a:xfrm>
                <a:prstGeom prst="straightConnector1">
                  <a:avLst/>
                </a:prstGeom>
                <a:noFill/>
                <a:ln cap="flat" cmpd="sng" w="19050">
                  <a:solidFill>
                    <a:schemeClr val="dk1"/>
                  </a:solidFill>
                  <a:prstDash val="solid"/>
                  <a:round/>
                  <a:headEnd len="med" w="med" type="none"/>
                  <a:tailEnd len="med" w="med" type="none"/>
                </a:ln>
              </p:spPr>
            </p:cxnSp>
            <p:sp>
              <p:nvSpPr>
                <p:cNvPr id="2243" name="Google Shape;2243;p101"/>
                <p:cNvSpPr txBox="1"/>
                <p:nvPr/>
              </p:nvSpPr>
              <p:spPr>
                <a:xfrm>
                  <a:off x="1139394" y="4666375"/>
                  <a:ext cx="1090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0.4</a:t>
                  </a:r>
                  <a:endParaRPr sz="2000">
                    <a:latin typeface="Times New Roman"/>
                    <a:ea typeface="Times New Roman"/>
                    <a:cs typeface="Times New Roman"/>
                    <a:sym typeface="Times New Roman"/>
                  </a:endParaRPr>
                </a:p>
              </p:txBody>
            </p:sp>
          </p:grpSp>
        </p:grpSp>
        <p:sp>
          <p:nvSpPr>
            <p:cNvPr id="2244" name="Google Shape;2244;p101"/>
            <p:cNvSpPr txBox="1"/>
            <p:nvPr/>
          </p:nvSpPr>
          <p:spPr>
            <a:xfrm>
              <a:off x="7183600" y="4652100"/>
              <a:ext cx="1185600" cy="336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dk1"/>
                  </a:solidFill>
                  <a:latin typeface="Kalam"/>
                  <a:ea typeface="Kalam"/>
                  <a:cs typeface="Kalam"/>
                  <a:sym typeface="Kalam"/>
                </a:rPr>
                <a:t>0.146</a:t>
              </a:r>
              <a:endParaRPr sz="2000">
                <a:solidFill>
                  <a:schemeClr val="dk1"/>
                </a:solidFill>
                <a:latin typeface="Kalam"/>
                <a:ea typeface="Kalam"/>
                <a:cs typeface="Kalam"/>
                <a:sym typeface="Kalam"/>
              </a:endParaRPr>
            </a:p>
          </p:txBody>
        </p:sp>
      </p:grpSp>
      <p:cxnSp>
        <p:nvCxnSpPr>
          <p:cNvPr id="2245" name="Google Shape;2245;p101"/>
          <p:cNvCxnSpPr>
            <a:stCxn id="2210" idx="3"/>
          </p:cNvCxnSpPr>
          <p:nvPr/>
        </p:nvCxnSpPr>
        <p:spPr>
          <a:xfrm>
            <a:off x="2317200" y="1861650"/>
            <a:ext cx="693900" cy="0"/>
          </a:xfrm>
          <a:prstGeom prst="straightConnector1">
            <a:avLst/>
          </a:prstGeom>
          <a:noFill/>
          <a:ln cap="flat" cmpd="sng" w="38100">
            <a:solidFill>
              <a:schemeClr val="dk1"/>
            </a:solidFill>
            <a:prstDash val="solid"/>
            <a:round/>
            <a:headEnd len="med" w="med" type="none"/>
            <a:tailEnd len="med" w="med" type="triangle"/>
          </a:ln>
        </p:spPr>
      </p:cxnSp>
      <p:cxnSp>
        <p:nvCxnSpPr>
          <p:cNvPr id="2246" name="Google Shape;2246;p101"/>
          <p:cNvCxnSpPr/>
          <p:nvPr/>
        </p:nvCxnSpPr>
        <p:spPr>
          <a:xfrm>
            <a:off x="4225050" y="1861650"/>
            <a:ext cx="693900" cy="0"/>
          </a:xfrm>
          <a:prstGeom prst="straightConnector1">
            <a:avLst/>
          </a:prstGeom>
          <a:noFill/>
          <a:ln cap="flat" cmpd="sng" w="38100">
            <a:solidFill>
              <a:schemeClr val="dk1"/>
            </a:solidFill>
            <a:prstDash val="solid"/>
            <a:round/>
            <a:headEnd len="med" w="med" type="none"/>
            <a:tailEnd len="med" w="med" type="triangle"/>
          </a:ln>
        </p:spPr>
      </p:cxnSp>
      <p:cxnSp>
        <p:nvCxnSpPr>
          <p:cNvPr id="2247" name="Google Shape;2247;p101"/>
          <p:cNvCxnSpPr/>
          <p:nvPr/>
        </p:nvCxnSpPr>
        <p:spPr>
          <a:xfrm>
            <a:off x="6921600" y="1861650"/>
            <a:ext cx="693900" cy="0"/>
          </a:xfrm>
          <a:prstGeom prst="straightConnector1">
            <a:avLst/>
          </a:prstGeom>
          <a:noFill/>
          <a:ln cap="flat" cmpd="sng" w="38100">
            <a:solidFill>
              <a:schemeClr val="dk1"/>
            </a:solidFill>
            <a:prstDash val="solid"/>
            <a:round/>
            <a:headEnd len="med" w="med" type="none"/>
            <a:tailEnd len="med" w="med" type="triangle"/>
          </a:ln>
        </p:spPr>
      </p:cxnSp>
      <p:cxnSp>
        <p:nvCxnSpPr>
          <p:cNvPr id="2248" name="Google Shape;2248;p101"/>
          <p:cNvCxnSpPr/>
          <p:nvPr/>
        </p:nvCxnSpPr>
        <p:spPr>
          <a:xfrm rot="10800000">
            <a:off x="5972450" y="3547375"/>
            <a:ext cx="1640700" cy="0"/>
          </a:xfrm>
          <a:prstGeom prst="straightConnector1">
            <a:avLst/>
          </a:prstGeom>
          <a:noFill/>
          <a:ln cap="flat" cmpd="sng" w="38100">
            <a:solidFill>
              <a:schemeClr val="dk1"/>
            </a:solidFill>
            <a:prstDash val="solid"/>
            <a:round/>
            <a:headEnd len="med" w="med" type="none"/>
            <a:tailEnd len="med" w="med" type="triangle"/>
          </a:ln>
        </p:spPr>
      </p:cxnSp>
      <p:cxnSp>
        <p:nvCxnSpPr>
          <p:cNvPr id="2249" name="Google Shape;2249;p101"/>
          <p:cNvCxnSpPr/>
          <p:nvPr/>
        </p:nvCxnSpPr>
        <p:spPr>
          <a:xfrm rot="10800000">
            <a:off x="2338500" y="3547375"/>
            <a:ext cx="1640700" cy="0"/>
          </a:xfrm>
          <a:prstGeom prst="straightConnector1">
            <a:avLst/>
          </a:prstGeom>
          <a:noFill/>
          <a:ln cap="flat" cmpd="sng" w="38100">
            <a:solidFill>
              <a:schemeClr val="dk1"/>
            </a:solidFill>
            <a:prstDash val="solid"/>
            <a:round/>
            <a:headEnd len="med" w="med" type="none"/>
            <a:tailEnd len="med" w="med" type="triangle"/>
          </a:ln>
        </p:spPr>
      </p:cxnSp>
      <p:cxnSp>
        <p:nvCxnSpPr>
          <p:cNvPr id="2250" name="Google Shape;2250;p101"/>
          <p:cNvCxnSpPr/>
          <p:nvPr/>
        </p:nvCxnSpPr>
        <p:spPr>
          <a:xfrm>
            <a:off x="8227200" y="2845650"/>
            <a:ext cx="0" cy="43680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sp>
        <p:nvSpPr>
          <p:cNvPr id="2255" name="Google Shape;2255;p102"/>
          <p:cNvSpPr txBox="1"/>
          <p:nvPr/>
        </p:nvSpPr>
        <p:spPr>
          <a:xfrm>
            <a:off x="7623487" y="2977743"/>
            <a:ext cx="11856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f = 121.977</a:t>
            </a:r>
            <a:endParaRPr sz="2000">
              <a:solidFill>
                <a:schemeClr val="dk1"/>
              </a:solidFill>
              <a:latin typeface="Kalam"/>
              <a:ea typeface="Kalam"/>
              <a:cs typeface="Kalam"/>
              <a:sym typeface="Kalam"/>
            </a:endParaRPr>
          </a:p>
        </p:txBody>
      </p:sp>
      <p:sp>
        <p:nvSpPr>
          <p:cNvPr id="2256" name="Google Shape;2256;p102"/>
          <p:cNvSpPr txBox="1"/>
          <p:nvPr/>
        </p:nvSpPr>
        <p:spPr>
          <a:xfrm>
            <a:off x="4717174" y="2977750"/>
            <a:ext cx="12795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e = 14.462</a:t>
            </a:r>
            <a:endParaRPr sz="2000">
              <a:solidFill>
                <a:schemeClr val="dk1"/>
              </a:solidFill>
              <a:latin typeface="Kalam"/>
              <a:ea typeface="Kalam"/>
              <a:cs typeface="Kalam"/>
              <a:sym typeface="Kalam"/>
            </a:endParaRPr>
          </a:p>
        </p:txBody>
      </p:sp>
      <p:sp>
        <p:nvSpPr>
          <p:cNvPr id="2257" name="Google Shape;2257;p102"/>
          <p:cNvSpPr txBox="1"/>
          <p:nvPr/>
        </p:nvSpPr>
        <p:spPr>
          <a:xfrm>
            <a:off x="1970475" y="4480755"/>
            <a:ext cx="11856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d = 17.108</a:t>
            </a:r>
            <a:endParaRPr sz="2000">
              <a:solidFill>
                <a:schemeClr val="dk1"/>
              </a:solidFill>
              <a:latin typeface="Kalam"/>
              <a:ea typeface="Kalam"/>
              <a:cs typeface="Kalam"/>
              <a:sym typeface="Kalam"/>
            </a:endParaRPr>
          </a:p>
        </p:txBody>
      </p:sp>
      <p:sp>
        <p:nvSpPr>
          <p:cNvPr id="2258" name="Google Shape;2258;p102"/>
          <p:cNvSpPr txBox="1"/>
          <p:nvPr/>
        </p:nvSpPr>
        <p:spPr>
          <a:xfrm>
            <a:off x="4811062" y="2531700"/>
            <a:ext cx="11856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b = 0.900</a:t>
            </a:r>
            <a:endParaRPr sz="2000">
              <a:solidFill>
                <a:schemeClr val="dk1"/>
              </a:solidFill>
              <a:latin typeface="Kalam"/>
              <a:ea typeface="Kalam"/>
              <a:cs typeface="Kalam"/>
              <a:sym typeface="Kalam"/>
            </a:endParaRPr>
          </a:p>
        </p:txBody>
      </p:sp>
      <p:sp>
        <p:nvSpPr>
          <p:cNvPr id="2259" name="Google Shape;2259;p102"/>
          <p:cNvSpPr/>
          <p:nvPr/>
        </p:nvSpPr>
        <p:spPr>
          <a:xfrm>
            <a:off x="4884225" y="3277826"/>
            <a:ext cx="1896300" cy="1896300"/>
          </a:xfrm>
          <a:prstGeom prst="arc">
            <a:avLst>
              <a:gd fmla="val 10771373" name="adj1"/>
              <a:gd fmla="val 1206867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0" name="Google Shape;2260;p102"/>
          <p:cNvSpPr/>
          <p:nvPr/>
        </p:nvSpPr>
        <p:spPr>
          <a:xfrm flipH="1" rot="5400000">
            <a:off x="4501126"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1" name="Google Shape;2261;p102"/>
          <p:cNvSpPr/>
          <p:nvPr/>
        </p:nvSpPr>
        <p:spPr>
          <a:xfrm flipH="1">
            <a:off x="7074800" y="665450"/>
            <a:ext cx="1201200" cy="1201200"/>
          </a:xfrm>
          <a:prstGeom prst="arc">
            <a:avLst>
              <a:gd fmla="val 2215612" name="adj1"/>
              <a:gd fmla="val 5387200"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2" name="Google Shape;2262;p102"/>
          <p:cNvSpPr/>
          <p:nvPr/>
        </p:nvSpPr>
        <p:spPr>
          <a:xfrm flipH="1">
            <a:off x="-202674" y="155942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3" name="Google Shape;2263;p102"/>
          <p:cNvSpPr/>
          <p:nvPr/>
        </p:nvSpPr>
        <p:spPr>
          <a:xfrm rot="-5400000">
            <a:off x="665399"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4" name="Google Shape;2264;p102"/>
          <p:cNvSpPr txBox="1"/>
          <p:nvPr/>
        </p:nvSpPr>
        <p:spPr>
          <a:xfrm>
            <a:off x="324000"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2265" name="Google Shape;2265;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Si wax ku ool ah u isticmaalka xisaabiyaha (calculator) ee saamiga tan (tan ratio)</a:t>
            </a:r>
            <a:endParaRPr/>
          </a:p>
        </p:txBody>
      </p:sp>
      <p:cxnSp>
        <p:nvCxnSpPr>
          <p:cNvPr id="2266" name="Google Shape;2266;p102"/>
          <p:cNvCxnSpPr/>
          <p:nvPr/>
        </p:nvCxnSpPr>
        <p:spPr>
          <a:xfrm>
            <a:off x="5988031" y="969585"/>
            <a:ext cx="0" cy="3850800"/>
          </a:xfrm>
          <a:prstGeom prst="straightConnector1">
            <a:avLst/>
          </a:prstGeom>
          <a:noFill/>
          <a:ln cap="flat" cmpd="sng" w="38100">
            <a:solidFill>
              <a:schemeClr val="accent2"/>
            </a:solidFill>
            <a:prstDash val="solid"/>
            <a:round/>
            <a:headEnd len="med" w="med" type="none"/>
            <a:tailEnd len="med" w="med" type="none"/>
          </a:ln>
        </p:spPr>
      </p:cxnSp>
      <p:cxnSp>
        <p:nvCxnSpPr>
          <p:cNvPr id="2267" name="Google Shape;2267;p102"/>
          <p:cNvCxnSpPr/>
          <p:nvPr/>
        </p:nvCxnSpPr>
        <p:spPr>
          <a:xfrm>
            <a:off x="3156064" y="969585"/>
            <a:ext cx="0" cy="3850800"/>
          </a:xfrm>
          <a:prstGeom prst="straightConnector1">
            <a:avLst/>
          </a:prstGeom>
          <a:noFill/>
          <a:ln cap="flat" cmpd="sng" w="38100">
            <a:solidFill>
              <a:schemeClr val="accent2"/>
            </a:solidFill>
            <a:prstDash val="solid"/>
            <a:round/>
            <a:headEnd len="med" w="med" type="none"/>
            <a:tailEnd len="med" w="med" type="none"/>
          </a:ln>
        </p:spPr>
      </p:cxnSp>
      <p:sp>
        <p:nvSpPr>
          <p:cNvPr id="2268" name="Google Shape;2268;p102"/>
          <p:cNvSpPr/>
          <p:nvPr/>
        </p:nvSpPr>
        <p:spPr>
          <a:xfrm>
            <a:off x="1659443"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69" name="Google Shape;2269;p102"/>
          <p:cNvCxnSpPr/>
          <p:nvPr/>
        </p:nvCxnSpPr>
        <p:spPr>
          <a:xfrm flipH="1">
            <a:off x="417449"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270" name="Google Shape;2270;p102"/>
          <p:cNvCxnSpPr/>
          <p:nvPr/>
        </p:nvCxnSpPr>
        <p:spPr>
          <a:xfrm rot="10800000">
            <a:off x="493649" y="2371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271" name="Google Shape;2271;p102"/>
          <p:cNvSpPr txBox="1"/>
          <p:nvPr/>
        </p:nvSpPr>
        <p:spPr>
          <a:xfrm>
            <a:off x="857242" y="2371036"/>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sp>
        <p:nvSpPr>
          <p:cNvPr id="2272" name="Google Shape;2272;p102"/>
          <p:cNvSpPr txBox="1"/>
          <p:nvPr/>
        </p:nvSpPr>
        <p:spPr>
          <a:xfrm flipH="1">
            <a:off x="716545" y="2004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33</a:t>
            </a:r>
            <a:r>
              <a:rPr lang="en-GB" sz="1400">
                <a:latin typeface="Lexend"/>
                <a:ea typeface="Lexend"/>
                <a:cs typeface="Lexend"/>
                <a:sym typeface="Lexend"/>
              </a:rPr>
              <a:t>°</a:t>
            </a:r>
            <a:endParaRPr sz="1800">
              <a:latin typeface="Lexend"/>
              <a:ea typeface="Lexend"/>
              <a:cs typeface="Lexend"/>
              <a:sym typeface="Lexend"/>
            </a:endParaRPr>
          </a:p>
        </p:txBody>
      </p:sp>
      <p:cxnSp>
        <p:nvCxnSpPr>
          <p:cNvPr id="2273" name="Google Shape;2273;p102"/>
          <p:cNvCxnSpPr/>
          <p:nvPr/>
        </p:nvCxnSpPr>
        <p:spPr>
          <a:xfrm rot="10800000">
            <a:off x="1950014"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274" name="Google Shape;2274;p102"/>
          <p:cNvSpPr/>
          <p:nvPr/>
        </p:nvSpPr>
        <p:spPr>
          <a:xfrm flipH="1">
            <a:off x="2690019" y="155942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5" name="Google Shape;2275;p102"/>
          <p:cNvSpPr/>
          <p:nvPr/>
        </p:nvSpPr>
        <p:spPr>
          <a:xfrm>
            <a:off x="1967793" y="1591450"/>
            <a:ext cx="10032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 cm tan(33°)</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276" name="Google Shape;2276;p102"/>
          <p:cNvSpPr/>
          <p:nvPr/>
        </p:nvSpPr>
        <p:spPr>
          <a:xfrm rot="-5400000">
            <a:off x="3558092"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7" name="Google Shape;2277;p102"/>
          <p:cNvSpPr/>
          <p:nvPr/>
        </p:nvSpPr>
        <p:spPr>
          <a:xfrm>
            <a:off x="4552136"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78" name="Google Shape;2278;p102"/>
          <p:cNvCxnSpPr/>
          <p:nvPr/>
        </p:nvCxnSpPr>
        <p:spPr>
          <a:xfrm flipH="1">
            <a:off x="3310142"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279" name="Google Shape;2279;p102"/>
          <p:cNvCxnSpPr/>
          <p:nvPr/>
        </p:nvCxnSpPr>
        <p:spPr>
          <a:xfrm rot="10800000">
            <a:off x="3386342" y="2371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280" name="Google Shape;2280;p102"/>
          <p:cNvSpPr txBox="1"/>
          <p:nvPr/>
        </p:nvSpPr>
        <p:spPr>
          <a:xfrm flipH="1">
            <a:off x="3609239" y="2004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42</a:t>
            </a:r>
            <a:r>
              <a:rPr lang="en-GB" sz="1400">
                <a:latin typeface="Lexend"/>
                <a:ea typeface="Lexend"/>
                <a:cs typeface="Lexend"/>
                <a:sym typeface="Lexend"/>
              </a:rPr>
              <a:t>°</a:t>
            </a:r>
            <a:endParaRPr sz="1800">
              <a:latin typeface="Lexend"/>
              <a:ea typeface="Lexend"/>
              <a:cs typeface="Lexend"/>
              <a:sym typeface="Lexend"/>
            </a:endParaRPr>
          </a:p>
        </p:txBody>
      </p:sp>
      <p:cxnSp>
        <p:nvCxnSpPr>
          <p:cNvPr id="2281" name="Google Shape;2281;p102"/>
          <p:cNvCxnSpPr/>
          <p:nvPr/>
        </p:nvCxnSpPr>
        <p:spPr>
          <a:xfrm rot="10800000">
            <a:off x="4842708"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282" name="Google Shape;2282;p102"/>
          <p:cNvSpPr/>
          <p:nvPr/>
        </p:nvSpPr>
        <p:spPr>
          <a:xfrm>
            <a:off x="7488586" y="2080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83" name="Google Shape;2283;p102"/>
          <p:cNvCxnSpPr/>
          <p:nvPr/>
        </p:nvCxnSpPr>
        <p:spPr>
          <a:xfrm flipH="1">
            <a:off x="6246592" y="1181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284" name="Google Shape;2284;p102"/>
          <p:cNvCxnSpPr/>
          <p:nvPr/>
        </p:nvCxnSpPr>
        <p:spPr>
          <a:xfrm rot="10800000">
            <a:off x="6322792" y="2371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285" name="Google Shape;2285;p102"/>
          <p:cNvSpPr txBox="1"/>
          <p:nvPr/>
        </p:nvSpPr>
        <p:spPr>
          <a:xfrm>
            <a:off x="7807360" y="164516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cxnSp>
        <p:nvCxnSpPr>
          <p:cNvPr id="2286" name="Google Shape;2286;p102"/>
          <p:cNvCxnSpPr/>
          <p:nvPr/>
        </p:nvCxnSpPr>
        <p:spPr>
          <a:xfrm rot="10800000">
            <a:off x="7779158" y="1258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287" name="Google Shape;2287;p102"/>
          <p:cNvSpPr txBox="1"/>
          <p:nvPr/>
        </p:nvSpPr>
        <p:spPr>
          <a:xfrm flipH="1">
            <a:off x="7220539" y="1519383"/>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48</a:t>
            </a:r>
            <a:r>
              <a:rPr lang="en-GB" sz="1400">
                <a:latin typeface="Lexend"/>
                <a:ea typeface="Lexend"/>
                <a:cs typeface="Lexend"/>
                <a:sym typeface="Lexend"/>
              </a:rPr>
              <a:t>°</a:t>
            </a:r>
            <a:endParaRPr sz="1800">
              <a:latin typeface="Lexend"/>
              <a:ea typeface="Lexend"/>
              <a:cs typeface="Lexend"/>
              <a:sym typeface="Lexend"/>
            </a:endParaRPr>
          </a:p>
        </p:txBody>
      </p:sp>
      <p:sp>
        <p:nvSpPr>
          <p:cNvPr id="2288" name="Google Shape;2288;p102"/>
          <p:cNvSpPr/>
          <p:nvPr/>
        </p:nvSpPr>
        <p:spPr>
          <a:xfrm rot="-5400000">
            <a:off x="6494542" y="1086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9" name="Google Shape;2289;p102"/>
          <p:cNvSpPr/>
          <p:nvPr/>
        </p:nvSpPr>
        <p:spPr>
          <a:xfrm flipH="1">
            <a:off x="-154406" y="3514675"/>
            <a:ext cx="1431300" cy="1431300"/>
          </a:xfrm>
          <a:prstGeom prst="arc">
            <a:avLst>
              <a:gd fmla="val 10771373" name="adj1"/>
              <a:gd fmla="val 1305063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0" name="Google Shape;2290;p102"/>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1" name="Google Shape;2291;p102"/>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92" name="Google Shape;2292;p102"/>
          <p:cNvCxnSpPr/>
          <p:nvPr/>
        </p:nvCxnSpPr>
        <p:spPr>
          <a:xfrm flipH="1">
            <a:off x="465717" y="313720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2293" name="Google Shape;2293;p102"/>
          <p:cNvCxnSpPr/>
          <p:nvPr/>
        </p:nvCxnSpPr>
        <p:spPr>
          <a:xfrm rot="10800000">
            <a:off x="541917" y="432626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2294" name="Google Shape;2294;p102"/>
          <p:cNvSpPr txBox="1"/>
          <p:nvPr/>
        </p:nvSpPr>
        <p:spPr>
          <a:xfrm>
            <a:off x="837723" y="4326275"/>
            <a:ext cx="768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19 cm</a:t>
            </a:r>
            <a:endParaRPr sz="1800">
              <a:latin typeface="Lexend"/>
              <a:ea typeface="Lexend"/>
              <a:cs typeface="Lexend"/>
              <a:sym typeface="Lexend"/>
            </a:endParaRPr>
          </a:p>
        </p:txBody>
      </p:sp>
      <p:cxnSp>
        <p:nvCxnSpPr>
          <p:cNvPr id="2295" name="Google Shape;2295;p102"/>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2296" name="Google Shape;2296;p102"/>
          <p:cNvSpPr/>
          <p:nvPr/>
        </p:nvSpPr>
        <p:spPr>
          <a:xfrm flipH="1">
            <a:off x="387352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97" name="Google Shape;2297;p102"/>
          <p:cNvCxnSpPr/>
          <p:nvPr/>
        </p:nvCxnSpPr>
        <p:spPr>
          <a:xfrm>
            <a:off x="3873522" y="4326266"/>
            <a:ext cx="1968000" cy="0"/>
          </a:xfrm>
          <a:prstGeom prst="straightConnector1">
            <a:avLst/>
          </a:prstGeom>
          <a:noFill/>
          <a:ln cap="flat" cmpd="sng" w="28575">
            <a:solidFill>
              <a:srgbClr val="4F7BE8"/>
            </a:solidFill>
            <a:prstDash val="solid"/>
            <a:round/>
            <a:headEnd len="med" w="med" type="triangle"/>
            <a:tailEnd len="med" w="med" type="triangle"/>
          </a:ln>
        </p:spPr>
      </p:cxnSp>
      <p:cxnSp>
        <p:nvCxnSpPr>
          <p:cNvPr id="2298" name="Google Shape;2298;p102"/>
          <p:cNvCxnSpPr/>
          <p:nvPr/>
        </p:nvCxnSpPr>
        <p:spPr>
          <a:xfrm rot="10800000">
            <a:off x="3770332"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2299" name="Google Shape;2299;p102"/>
          <p:cNvSpPr txBox="1"/>
          <p:nvPr/>
        </p:nvSpPr>
        <p:spPr>
          <a:xfrm>
            <a:off x="4458548" y="4326275"/>
            <a:ext cx="768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 cm</a:t>
            </a:r>
            <a:endParaRPr sz="1800">
              <a:latin typeface="Lexend"/>
              <a:ea typeface="Lexend"/>
              <a:cs typeface="Lexend"/>
              <a:sym typeface="Lexend"/>
            </a:endParaRPr>
          </a:p>
        </p:txBody>
      </p:sp>
      <p:sp>
        <p:nvSpPr>
          <p:cNvPr id="2300" name="Google Shape;2300;p102"/>
          <p:cNvSpPr/>
          <p:nvPr/>
        </p:nvSpPr>
        <p:spPr>
          <a:xfrm>
            <a:off x="7732405" y="3277826"/>
            <a:ext cx="1896300" cy="1896300"/>
          </a:xfrm>
          <a:prstGeom prst="arc">
            <a:avLst>
              <a:gd fmla="val 10771373" name="adj1"/>
              <a:gd fmla="val 12068672" name="adj2"/>
            </a:avLst>
          </a:prstGeom>
          <a:solidFill>
            <a:srgbClr val="EBEDFE"/>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1" name="Google Shape;2301;p102"/>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2" name="Google Shape;2302;p102"/>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03" name="Google Shape;2303;p102"/>
          <p:cNvCxnSpPr/>
          <p:nvPr/>
        </p:nvCxnSpPr>
        <p:spPr>
          <a:xfrm>
            <a:off x="6721702" y="4326266"/>
            <a:ext cx="1968000" cy="0"/>
          </a:xfrm>
          <a:prstGeom prst="straightConnector1">
            <a:avLst/>
          </a:prstGeom>
          <a:noFill/>
          <a:ln cap="flat" cmpd="sng" w="28575">
            <a:solidFill>
              <a:srgbClr val="4F7BE8"/>
            </a:solidFill>
            <a:prstDash val="solid"/>
            <a:round/>
            <a:headEnd len="med" w="med" type="triangle"/>
            <a:tailEnd len="med" w="med" type="triangle"/>
          </a:ln>
        </p:spPr>
      </p:cxnSp>
      <p:sp>
        <p:nvSpPr>
          <p:cNvPr id="2304" name="Google Shape;2304;p102"/>
          <p:cNvSpPr txBox="1"/>
          <p:nvPr/>
        </p:nvSpPr>
        <p:spPr>
          <a:xfrm>
            <a:off x="7699175" y="397908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19</a:t>
            </a:r>
            <a:r>
              <a:rPr lang="en-GB" sz="1400">
                <a:latin typeface="Lexend"/>
                <a:ea typeface="Lexend"/>
                <a:cs typeface="Lexend"/>
                <a:sym typeface="Lexend"/>
              </a:rPr>
              <a:t>°</a:t>
            </a:r>
            <a:endParaRPr sz="1800">
              <a:latin typeface="Lexend"/>
              <a:ea typeface="Lexend"/>
              <a:cs typeface="Lexend"/>
              <a:sym typeface="Lexend"/>
            </a:endParaRPr>
          </a:p>
        </p:txBody>
      </p:sp>
      <p:cxnSp>
        <p:nvCxnSpPr>
          <p:cNvPr id="2305" name="Google Shape;2305;p102"/>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2306" name="Google Shape;2306;p102"/>
          <p:cNvCxnSpPr/>
          <p:nvPr/>
        </p:nvCxnSpPr>
        <p:spPr>
          <a:xfrm rot="10800000">
            <a:off x="3922221" y="3397071"/>
            <a:ext cx="1991100" cy="735900"/>
          </a:xfrm>
          <a:prstGeom prst="straightConnector1">
            <a:avLst/>
          </a:prstGeom>
          <a:noFill/>
          <a:ln cap="flat" cmpd="sng" w="28575">
            <a:solidFill>
              <a:srgbClr val="4F7BE8"/>
            </a:solidFill>
            <a:prstDash val="solid"/>
            <a:round/>
            <a:headEnd len="med" w="med" type="triangle"/>
            <a:tailEnd len="med" w="med" type="triangle"/>
          </a:ln>
        </p:spPr>
      </p:cxnSp>
      <p:cxnSp>
        <p:nvCxnSpPr>
          <p:cNvPr id="2307" name="Google Shape;2307;p102"/>
          <p:cNvCxnSpPr/>
          <p:nvPr/>
        </p:nvCxnSpPr>
        <p:spPr>
          <a:xfrm rot="10800000">
            <a:off x="6763525" y="33970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2308" name="Google Shape;2308;p102"/>
          <p:cNvSpPr txBox="1"/>
          <p:nvPr/>
        </p:nvSpPr>
        <p:spPr>
          <a:xfrm>
            <a:off x="324075" y="663600"/>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2) Raadi dhererka dhammaan dhinacyada maqan ee lagu calaamadeeyay xaraf (3 d.p.)</a:t>
            </a:r>
            <a:endParaRPr sz="1800">
              <a:latin typeface="Lexend"/>
              <a:ea typeface="Lexend"/>
              <a:cs typeface="Lexend"/>
              <a:sym typeface="Lexend"/>
            </a:endParaRPr>
          </a:p>
        </p:txBody>
      </p:sp>
      <p:sp>
        <p:nvSpPr>
          <p:cNvPr id="2309" name="Google Shape;2309;p102"/>
          <p:cNvSpPr txBox="1"/>
          <p:nvPr/>
        </p:nvSpPr>
        <p:spPr>
          <a:xfrm>
            <a:off x="3263463"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sp>
        <p:nvSpPr>
          <p:cNvPr id="2310" name="Google Shape;2310;p102"/>
          <p:cNvSpPr txBox="1"/>
          <p:nvPr/>
        </p:nvSpPr>
        <p:spPr>
          <a:xfrm>
            <a:off x="6091688" y="1059550"/>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p:txBody>
      </p:sp>
      <p:sp>
        <p:nvSpPr>
          <p:cNvPr id="2311" name="Google Shape;2311;p102"/>
          <p:cNvSpPr txBox="1"/>
          <p:nvPr/>
        </p:nvSpPr>
        <p:spPr>
          <a:xfrm>
            <a:off x="324000"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d)</a:t>
            </a:r>
            <a:endParaRPr sz="1800">
              <a:latin typeface="Lexend"/>
              <a:ea typeface="Lexend"/>
              <a:cs typeface="Lexend"/>
              <a:sym typeface="Lexend"/>
            </a:endParaRPr>
          </a:p>
        </p:txBody>
      </p:sp>
      <p:sp>
        <p:nvSpPr>
          <p:cNvPr id="2312" name="Google Shape;2312;p102"/>
          <p:cNvSpPr txBox="1"/>
          <p:nvPr/>
        </p:nvSpPr>
        <p:spPr>
          <a:xfrm>
            <a:off x="3263463"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e)</a:t>
            </a:r>
            <a:endParaRPr sz="1800">
              <a:latin typeface="Lexend"/>
              <a:ea typeface="Lexend"/>
              <a:cs typeface="Lexend"/>
              <a:sym typeface="Lexend"/>
            </a:endParaRPr>
          </a:p>
        </p:txBody>
      </p:sp>
      <p:sp>
        <p:nvSpPr>
          <p:cNvPr id="2313" name="Google Shape;2313;p102"/>
          <p:cNvSpPr txBox="1"/>
          <p:nvPr/>
        </p:nvSpPr>
        <p:spPr>
          <a:xfrm>
            <a:off x="6091688" y="2947813"/>
            <a:ext cx="265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f)</a:t>
            </a:r>
            <a:endParaRPr sz="1800">
              <a:latin typeface="Lexend"/>
              <a:ea typeface="Lexend"/>
              <a:cs typeface="Lexend"/>
              <a:sym typeface="Lexend"/>
            </a:endParaRPr>
          </a:p>
        </p:txBody>
      </p:sp>
      <p:sp>
        <p:nvSpPr>
          <p:cNvPr id="2314" name="Google Shape;2314;p102"/>
          <p:cNvSpPr txBox="1"/>
          <p:nvPr/>
        </p:nvSpPr>
        <p:spPr>
          <a:xfrm>
            <a:off x="3771817" y="2371036"/>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sp>
        <p:nvSpPr>
          <p:cNvPr id="2315" name="Google Shape;2315;p102"/>
          <p:cNvSpPr/>
          <p:nvPr/>
        </p:nvSpPr>
        <p:spPr>
          <a:xfrm>
            <a:off x="4865527" y="1591450"/>
            <a:ext cx="6603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16" name="Google Shape;2316;p102"/>
          <p:cNvSpPr/>
          <p:nvPr/>
        </p:nvSpPr>
        <p:spPr>
          <a:xfrm>
            <a:off x="6686400" y="2371775"/>
            <a:ext cx="6603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1 cm</a:t>
            </a:r>
            <a:endParaRPr sz="1800">
              <a:solidFill>
                <a:schemeClr val="dk1"/>
              </a:solidFill>
              <a:latin typeface="Lexend"/>
              <a:ea typeface="Lexend"/>
              <a:cs typeface="Lexend"/>
              <a:sym typeface="Lexend"/>
            </a:endParaRPr>
          </a:p>
        </p:txBody>
      </p:sp>
      <p:sp>
        <p:nvSpPr>
          <p:cNvPr id="2317" name="Google Shape;2317;p102"/>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42</a:t>
            </a:r>
            <a:r>
              <a:rPr lang="en-GB" sz="1400">
                <a:latin typeface="Lexend"/>
                <a:ea typeface="Lexend"/>
                <a:cs typeface="Lexend"/>
                <a:sym typeface="Lexend"/>
              </a:rPr>
              <a:t>°</a:t>
            </a:r>
            <a:endParaRPr sz="1800">
              <a:latin typeface="Lexend"/>
              <a:ea typeface="Lexend"/>
              <a:cs typeface="Lexend"/>
              <a:sym typeface="Lexend"/>
            </a:endParaRPr>
          </a:p>
        </p:txBody>
      </p:sp>
      <p:sp>
        <p:nvSpPr>
          <p:cNvPr id="2318" name="Google Shape;2318;p102"/>
          <p:cNvSpPr/>
          <p:nvPr/>
        </p:nvSpPr>
        <p:spPr>
          <a:xfrm>
            <a:off x="2029725" y="3546700"/>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d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19" name="Google Shape;2319;p102"/>
          <p:cNvSpPr/>
          <p:nvPr/>
        </p:nvSpPr>
        <p:spPr>
          <a:xfrm>
            <a:off x="3168150" y="3691000"/>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e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20" name="Google Shape;2320;p102"/>
          <p:cNvSpPr txBox="1"/>
          <p:nvPr/>
        </p:nvSpPr>
        <p:spPr>
          <a:xfrm>
            <a:off x="6067801" y="3744700"/>
            <a:ext cx="530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 cm</a:t>
            </a:r>
            <a:endParaRPr sz="1800">
              <a:latin typeface="Lexend"/>
              <a:ea typeface="Lexend"/>
              <a:cs typeface="Lexend"/>
              <a:sym typeface="Lexend"/>
            </a:endParaRPr>
          </a:p>
        </p:txBody>
      </p:sp>
      <p:sp>
        <p:nvSpPr>
          <p:cNvPr id="2321" name="Google Shape;2321;p102"/>
          <p:cNvSpPr/>
          <p:nvPr/>
        </p:nvSpPr>
        <p:spPr>
          <a:xfrm>
            <a:off x="7380350" y="4326275"/>
            <a:ext cx="590100" cy="349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f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22" name="Google Shape;2322;p102"/>
          <p:cNvSpPr txBox="1"/>
          <p:nvPr/>
        </p:nvSpPr>
        <p:spPr>
          <a:xfrm>
            <a:off x="4850994" y="397908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chemeClr val="dk1"/>
                </a:solidFill>
                <a:latin typeface="Lexend"/>
                <a:ea typeface="Lexend"/>
                <a:cs typeface="Lexend"/>
                <a:sym typeface="Lexend"/>
              </a:rPr>
              <a:t>19</a:t>
            </a:r>
            <a:r>
              <a:rPr lang="en-GB" sz="1400">
                <a:latin typeface="Lexend"/>
                <a:ea typeface="Lexend"/>
                <a:cs typeface="Lexend"/>
                <a:sym typeface="Lexend"/>
              </a:rPr>
              <a:t>°</a:t>
            </a:r>
            <a:endParaRPr sz="1800">
              <a:latin typeface="Lexend"/>
              <a:ea typeface="Lexend"/>
              <a:cs typeface="Lexend"/>
              <a:sym typeface="Lexend"/>
            </a:endParaRPr>
          </a:p>
        </p:txBody>
      </p:sp>
      <p:sp>
        <p:nvSpPr>
          <p:cNvPr id="2323" name="Google Shape;2323;p102"/>
          <p:cNvSpPr txBox="1"/>
          <p:nvPr/>
        </p:nvSpPr>
        <p:spPr>
          <a:xfrm>
            <a:off x="1970475" y="2531700"/>
            <a:ext cx="11856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a = 0.649</a:t>
            </a:r>
            <a:endParaRPr sz="2000">
              <a:solidFill>
                <a:schemeClr val="dk1"/>
              </a:solidFill>
              <a:latin typeface="Kalam"/>
              <a:ea typeface="Kalam"/>
              <a:cs typeface="Kalam"/>
              <a:sym typeface="Kalam"/>
            </a:endParaRPr>
          </a:p>
        </p:txBody>
      </p:sp>
      <p:sp>
        <p:nvSpPr>
          <p:cNvPr id="2324" name="Google Shape;2324;p102"/>
          <p:cNvSpPr txBox="1"/>
          <p:nvPr/>
        </p:nvSpPr>
        <p:spPr>
          <a:xfrm>
            <a:off x="7623487" y="2531700"/>
            <a:ext cx="1185600" cy="33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c = 0.900</a:t>
            </a:r>
            <a:endParaRPr sz="2000">
              <a:solidFill>
                <a:schemeClr val="dk1"/>
              </a:solidFill>
              <a:latin typeface="Kalam"/>
              <a:ea typeface="Kalam"/>
              <a:cs typeface="Kalam"/>
              <a:sym typeface="Kalam"/>
            </a:endParaRPr>
          </a:p>
        </p:txBody>
      </p:sp>
      <p:pic>
        <p:nvPicPr>
          <p:cNvPr id="2325" name="Google Shape;2325;p102"/>
          <p:cNvPicPr preferRelativeResize="0"/>
          <p:nvPr/>
        </p:nvPicPr>
        <p:blipFill>
          <a:blip r:embed="rId3">
            <a:alphaModFix/>
          </a:blip>
          <a:stretch>
            <a:fillRect/>
          </a:stretch>
        </p:blipFill>
        <p:spPr>
          <a:xfrm flipH="1" rot="10800000">
            <a:off x="323998" y="2860650"/>
            <a:ext cx="8471226" cy="293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9" name="Shape 2329"/>
        <p:cNvGrpSpPr/>
        <p:nvPr/>
      </p:nvGrpSpPr>
      <p:grpSpPr>
        <a:xfrm>
          <a:off x="0" y="0"/>
          <a:ext cx="0" cy="0"/>
          <a:chOff x="0" y="0"/>
          <a:chExt cx="0" cy="0"/>
        </a:xfrm>
      </p:grpSpPr>
      <p:sp>
        <p:nvSpPr>
          <p:cNvPr id="2330" name="Google Shape;2330;p103"/>
          <p:cNvSpPr txBox="1"/>
          <p:nvPr/>
        </p:nvSpPr>
        <p:spPr>
          <a:xfrm>
            <a:off x="324000" y="651850"/>
            <a:ext cx="8496000" cy="3345300"/>
          </a:xfrm>
          <a:prstGeom prst="rect">
            <a:avLst/>
          </a:prstGeom>
          <a:noFill/>
          <a:ln>
            <a:noFill/>
          </a:ln>
        </p:spPr>
        <p:txBody>
          <a:bodyPr anchorCtr="0" anchor="t" bIns="0" lIns="0" spcFirstLastPara="1" rIns="0" wrap="square" tIns="0">
            <a:normAutofit/>
          </a:bodyPr>
          <a:lstStyle/>
          <a:p>
            <a:pPr indent="0" lvl="0" marL="0" rtl="0" algn="l">
              <a:spcBef>
                <a:spcPts val="1000"/>
              </a:spcBef>
              <a:spcAft>
                <a:spcPts val="0"/>
              </a:spcAft>
              <a:buClr>
                <a:srgbClr val="000000"/>
              </a:buClr>
              <a:buSzPts val="1100"/>
              <a:buFont typeface="Arial"/>
              <a:buNone/>
            </a:pPr>
            <a:r>
              <a:rPr lang="en-GB" sz="1100">
                <a:solidFill>
                  <a:srgbClr val="000000"/>
                </a:solidFill>
                <a:latin typeface="Lexend"/>
                <a:ea typeface="Lexend"/>
                <a:cs typeface="Lexend"/>
                <a:sym typeface="Lexend"/>
              </a:rPr>
              <a:t>Dhererka dhinac kasta oo ka soo horjeeda ama ku xiga xagal (θ°) saddexagal qumman (right-angled triangle) oo ka yimid goobada halbeegga (unit circle) waxaa laga heli karaa iyadoo la isticmaalo shaxda qiimaha trig (trig values) oo ay ku jirto saamiga tan (tan ratio). Saddexagalkan waa la weyneyn karaa (enlarged) taasina wali run ayay tahay.</a:t>
            </a:r>
            <a:r>
              <a:rPr i="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lang="en-GB" sz="1100">
                <a:solidFill>
                  <a:srgbClr val="000000"/>
                </a:solidFill>
                <a:latin typeface="Lexend"/>
                <a:ea typeface="Lexend"/>
                <a:cs typeface="Lexend"/>
                <a:sym typeface="Lexend"/>
              </a:rPr>
              <a:t>Dhererka dhinaca ka soo horjeeda xagal kasta (θ°) saddexagal qumman (right-angled triangle) wuxuu la eg yahay dhinaca ku xiga (adjacent) × tan(θ°).</a:t>
            </a:r>
            <a:r>
              <a:rPr i="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accent4"/>
                </a:solidFill>
                <a:latin typeface="Lexend"/>
                <a:ea typeface="Times New Roman"/>
                <a:cs typeface="Times New Roman"/>
                <a:sym typeface="Times New Roman"/>
              </a:rPr>
              <a:t/>
            </a:r>
            <a:r>
              <a:rPr i="1" lang="en-GB" sz="1100">
                <a:solidFill>
                  <a:schemeClr val="accent4"/>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accent4"/>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r>
              <a:rPr lang="en-GB" sz="1100">
                <a:latin typeface="Lexend"/>
                <a:ea typeface="Lexend"/>
                <a:cs typeface="Lexend"/>
                <a:sym typeface="Lexend"/>
              </a:rPr>
              <a:t>Xisaabiyaha (calculator) waxaa loo isticmaali karaa in lagu helo dhererka dhinaca ka soo horjeeda ama dhinaca ku xiga (adjacent) ee saddexagal qumman (right-angled triangle) haddii midka kale la yaqaan.</a:t>
            </a:r>
            <a:endParaRPr sz="1800">
              <a:latin typeface="Lexend"/>
              <a:ea typeface="Lexend"/>
              <a:cs typeface="Lexend"/>
              <a:sym typeface="Lexend"/>
            </a:endParaRPr>
          </a:p>
        </p:txBody>
      </p:sp>
      <p:sp>
        <p:nvSpPr>
          <p:cNvPr id="2331" name="Google Shape;2331;p10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Saamiga tan (Tangent ratio)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