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C762259-0100-42CC-A437-68BC8977BCE9}">
  <a:tblStyle styleId="{BC762259-0100-42CC-A437-68BC8977BCE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2b5da6cddf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2b5da6cdd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2b6f02afd7f_0_8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2b6f02afd7f_0_8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2b6f02afd7f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2b6f02afd7f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2b5da6cddf5_0_7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2b5da6cddf5_0_7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2b5da6cddf5_0_18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2b5da6cddf5_0_1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2b5da6cddf5_0_19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2b5da6cddf5_0_19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g2b5da6cddf5_0_20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3" name="Google Shape;823;g2b5da6cddf5_0_20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2b5da6cddf5_0_20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5" name="Google Shape;855;g2b5da6cddf5_0_20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2b6f02afd7f_0_9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2b6f02afd7f_0_9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2b5da6cddf5_0_2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6" name="Google Shape;956;g2b5da6cddf5_0_2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2b5da6cddf5_0_2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2b5da6cddf5_0_2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2b690d0cf14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2b690d0cf1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g2b5da6cddf5_0_2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2" name="Google Shape;1142;g2b5da6cddf5_0_2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2b690d0cf14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2b690d0cf14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g2b690d0cf14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1" name="Google Shape;1171;g2b690d0cf14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g2b5da6cddf5_0_27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0" name="Google Shape;1200;g2b5da6cddf5_0_27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2b5da6cddf5_0_27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2b5da6cddf5_0_2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g2b690d0cf14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6" name="Google Shape;1256;g2b690d0cf14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2b690d0cf14_0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7" name="Google Shape;1337;g2b690d0cf14_0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g2b690d0cf14_0_3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4" name="Google Shape;1384;g2b690d0cf14_0_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9" name="Shape 1469"/>
        <p:cNvGrpSpPr/>
        <p:nvPr/>
      </p:nvGrpSpPr>
      <p:grpSpPr>
        <a:xfrm>
          <a:off x="0" y="0"/>
          <a:ext cx="0" cy="0"/>
          <a:chOff x="0" y="0"/>
          <a:chExt cx="0" cy="0"/>
        </a:xfrm>
      </p:grpSpPr>
      <p:sp>
        <p:nvSpPr>
          <p:cNvPr id="1470" name="Google Shape;1470;g2b5da6cddf5_0_27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1" name="Google Shape;1471;g2b5da6cddf5_0_27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7" name="Shape 1477"/>
        <p:cNvGrpSpPr/>
        <p:nvPr/>
      </p:nvGrpSpPr>
      <p:grpSpPr>
        <a:xfrm>
          <a:off x="0" y="0"/>
          <a:ext cx="0" cy="0"/>
          <a:chOff x="0" y="0"/>
          <a:chExt cx="0" cy="0"/>
        </a:xfrm>
      </p:grpSpPr>
      <p:sp>
        <p:nvSpPr>
          <p:cNvPr id="1478" name="Google Shape;1478;g2b690d0cf14_0_5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9" name="Google Shape;1479;g2b690d0cf14_0_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1" name="Shape 1551"/>
        <p:cNvGrpSpPr/>
        <p:nvPr/>
      </p:nvGrpSpPr>
      <p:grpSpPr>
        <a:xfrm>
          <a:off x="0" y="0"/>
          <a:ext cx="0" cy="0"/>
          <a:chOff x="0" y="0"/>
          <a:chExt cx="0" cy="0"/>
        </a:xfrm>
      </p:grpSpPr>
      <p:sp>
        <p:nvSpPr>
          <p:cNvPr id="1552" name="Google Shape;1552;g2b690d0cf14_1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3" name="Google Shape;1553;g2b690d0cf14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5" name="Shape 1575"/>
        <p:cNvGrpSpPr/>
        <p:nvPr/>
      </p:nvGrpSpPr>
      <p:grpSpPr>
        <a:xfrm>
          <a:off x="0" y="0"/>
          <a:ext cx="0" cy="0"/>
          <a:chOff x="0" y="0"/>
          <a:chExt cx="0" cy="0"/>
        </a:xfrm>
      </p:grpSpPr>
      <p:sp>
        <p:nvSpPr>
          <p:cNvPr id="1576" name="Google Shape;1576;g2b690d0cf1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7" name="Google Shape;1577;g2b690d0cf1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9" name="Shape 1599"/>
        <p:cNvGrpSpPr/>
        <p:nvPr/>
      </p:nvGrpSpPr>
      <p:grpSpPr>
        <a:xfrm>
          <a:off x="0" y="0"/>
          <a:ext cx="0" cy="0"/>
          <a:chOff x="0" y="0"/>
          <a:chExt cx="0" cy="0"/>
        </a:xfrm>
      </p:grpSpPr>
      <p:sp>
        <p:nvSpPr>
          <p:cNvPr id="1600" name="Google Shape;1600;g2b690d0cf14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1" name="Google Shape;1601;g2b690d0cf14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6" name="Shape 1626"/>
        <p:cNvGrpSpPr/>
        <p:nvPr/>
      </p:nvGrpSpPr>
      <p:grpSpPr>
        <a:xfrm>
          <a:off x="0" y="0"/>
          <a:ext cx="0" cy="0"/>
          <a:chOff x="0" y="0"/>
          <a:chExt cx="0" cy="0"/>
        </a:xfrm>
      </p:grpSpPr>
      <p:sp>
        <p:nvSpPr>
          <p:cNvPr id="1627" name="Google Shape;1627;g2b690d0cf14_1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8" name="Google Shape;1628;g2b690d0cf14_1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0" name="Shape 1640"/>
        <p:cNvGrpSpPr/>
        <p:nvPr/>
      </p:nvGrpSpPr>
      <p:grpSpPr>
        <a:xfrm>
          <a:off x="0" y="0"/>
          <a:ext cx="0" cy="0"/>
          <a:chOff x="0" y="0"/>
          <a:chExt cx="0" cy="0"/>
        </a:xfrm>
      </p:grpSpPr>
      <p:sp>
        <p:nvSpPr>
          <p:cNvPr id="1641" name="Google Shape;1641;g2b690d0cf14_1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2" name="Google Shape;1642;g2b690d0cf14_1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4" name="Shape 1654"/>
        <p:cNvGrpSpPr/>
        <p:nvPr/>
      </p:nvGrpSpPr>
      <p:grpSpPr>
        <a:xfrm>
          <a:off x="0" y="0"/>
          <a:ext cx="0" cy="0"/>
          <a:chOff x="0" y="0"/>
          <a:chExt cx="0" cy="0"/>
        </a:xfrm>
      </p:grpSpPr>
      <p:sp>
        <p:nvSpPr>
          <p:cNvPr id="1655" name="Google Shape;1655;g2b690d0cf14_1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6" name="Google Shape;1656;g2b690d0cf14_1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5" name="Shape 1685"/>
        <p:cNvGrpSpPr/>
        <p:nvPr/>
      </p:nvGrpSpPr>
      <p:grpSpPr>
        <a:xfrm>
          <a:off x="0" y="0"/>
          <a:ext cx="0" cy="0"/>
          <a:chOff x="0" y="0"/>
          <a:chExt cx="0" cy="0"/>
        </a:xfrm>
      </p:grpSpPr>
      <p:sp>
        <p:nvSpPr>
          <p:cNvPr id="1686" name="Google Shape;1686;g2b690d0cf14_1_5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7" name="Google Shape;1687;g2b690d0cf14_1_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8" name="Shape 1698"/>
        <p:cNvGrpSpPr/>
        <p:nvPr/>
      </p:nvGrpSpPr>
      <p:grpSpPr>
        <a:xfrm>
          <a:off x="0" y="0"/>
          <a:ext cx="0" cy="0"/>
          <a:chOff x="0" y="0"/>
          <a:chExt cx="0" cy="0"/>
        </a:xfrm>
      </p:grpSpPr>
      <p:sp>
        <p:nvSpPr>
          <p:cNvPr id="1699" name="Google Shape;1699;g2b690d0cf14_1_6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0" name="Google Shape;1700;g2b690d0cf14_1_6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4" name="Shape 1714"/>
        <p:cNvGrpSpPr/>
        <p:nvPr/>
      </p:nvGrpSpPr>
      <p:grpSpPr>
        <a:xfrm>
          <a:off x="0" y="0"/>
          <a:ext cx="0" cy="0"/>
          <a:chOff x="0" y="0"/>
          <a:chExt cx="0" cy="0"/>
        </a:xfrm>
      </p:grpSpPr>
      <p:sp>
        <p:nvSpPr>
          <p:cNvPr id="1715" name="Google Shape;1715;g2b6f02afd7f_0_1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6" name="Google Shape;1716;g2b6f02afd7f_0_1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0" name="Shape 1730"/>
        <p:cNvGrpSpPr/>
        <p:nvPr/>
      </p:nvGrpSpPr>
      <p:grpSpPr>
        <a:xfrm>
          <a:off x="0" y="0"/>
          <a:ext cx="0" cy="0"/>
          <a:chOff x="0" y="0"/>
          <a:chExt cx="0" cy="0"/>
        </a:xfrm>
      </p:grpSpPr>
      <p:sp>
        <p:nvSpPr>
          <p:cNvPr id="1731" name="Google Shape;1731;g2b690d0cf14_1_3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2" name="Google Shape;1732;g2b690d0cf14_1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3" name="Shape 1763"/>
        <p:cNvGrpSpPr/>
        <p:nvPr/>
      </p:nvGrpSpPr>
      <p:grpSpPr>
        <a:xfrm>
          <a:off x="0" y="0"/>
          <a:ext cx="0" cy="0"/>
          <a:chOff x="0" y="0"/>
          <a:chExt cx="0" cy="0"/>
        </a:xfrm>
      </p:grpSpPr>
      <p:sp>
        <p:nvSpPr>
          <p:cNvPr id="1764" name="Google Shape;1764;g2b6f02afd7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5" name="Google Shape;1765;g2b6f02afd7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2" name="Shape 1772"/>
        <p:cNvGrpSpPr/>
        <p:nvPr/>
      </p:nvGrpSpPr>
      <p:grpSpPr>
        <a:xfrm>
          <a:off x="0" y="0"/>
          <a:ext cx="0" cy="0"/>
          <a:chOff x="0" y="0"/>
          <a:chExt cx="0" cy="0"/>
        </a:xfrm>
      </p:grpSpPr>
      <p:sp>
        <p:nvSpPr>
          <p:cNvPr id="1773" name="Google Shape;1773;g2b6f02afd7f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4" name="Google Shape;1774;g2b6f02afd7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7" name="Shape 1787"/>
        <p:cNvGrpSpPr/>
        <p:nvPr/>
      </p:nvGrpSpPr>
      <p:grpSpPr>
        <a:xfrm>
          <a:off x="0" y="0"/>
          <a:ext cx="0" cy="0"/>
          <a:chOff x="0" y="0"/>
          <a:chExt cx="0" cy="0"/>
        </a:xfrm>
      </p:grpSpPr>
      <p:sp>
        <p:nvSpPr>
          <p:cNvPr id="1788" name="Google Shape;1788;g2b690d0cf14_1_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9" name="Google Shape;1789;g2b690d0cf14_1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2" name="Shape 1832"/>
        <p:cNvGrpSpPr/>
        <p:nvPr/>
      </p:nvGrpSpPr>
      <p:grpSpPr>
        <a:xfrm>
          <a:off x="0" y="0"/>
          <a:ext cx="0" cy="0"/>
          <a:chOff x="0" y="0"/>
          <a:chExt cx="0" cy="0"/>
        </a:xfrm>
      </p:grpSpPr>
      <p:sp>
        <p:nvSpPr>
          <p:cNvPr id="1833" name="Google Shape;1833;g2b6f02afd7f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4" name="Google Shape;1834;g2b6f02afd7f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6" name="Shape 1856"/>
        <p:cNvGrpSpPr/>
        <p:nvPr/>
      </p:nvGrpSpPr>
      <p:grpSpPr>
        <a:xfrm>
          <a:off x="0" y="0"/>
          <a:ext cx="0" cy="0"/>
          <a:chOff x="0" y="0"/>
          <a:chExt cx="0" cy="0"/>
        </a:xfrm>
      </p:grpSpPr>
      <p:sp>
        <p:nvSpPr>
          <p:cNvPr id="1857" name="Google Shape;1857;g2b6f02afd7f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8" name="Google Shape;1858;g2b6f02afd7f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2" name="Shape 1872"/>
        <p:cNvGrpSpPr/>
        <p:nvPr/>
      </p:nvGrpSpPr>
      <p:grpSpPr>
        <a:xfrm>
          <a:off x="0" y="0"/>
          <a:ext cx="0" cy="0"/>
          <a:chOff x="0" y="0"/>
          <a:chExt cx="0" cy="0"/>
        </a:xfrm>
      </p:grpSpPr>
      <p:sp>
        <p:nvSpPr>
          <p:cNvPr id="1873" name="Google Shape;1873;g2b6f02afd7f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4" name="Google Shape;1874;g2b6f02afd7f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0" name="Shape 1880"/>
        <p:cNvGrpSpPr/>
        <p:nvPr/>
      </p:nvGrpSpPr>
      <p:grpSpPr>
        <a:xfrm>
          <a:off x="0" y="0"/>
          <a:ext cx="0" cy="0"/>
          <a:chOff x="0" y="0"/>
          <a:chExt cx="0" cy="0"/>
        </a:xfrm>
      </p:grpSpPr>
      <p:sp>
        <p:nvSpPr>
          <p:cNvPr id="1881" name="Google Shape;1881;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2" name="Google Shape;1882;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2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17.png"/><Relationship Id="rId7" Type="http://schemas.openxmlformats.org/officeDocument/2006/relationships/image" Target="../media/image2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8.png"/><Relationship Id="rId4" Type="http://schemas.openxmlformats.org/officeDocument/2006/relationships/image" Target="../media/image82.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2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82.png"/><Relationship Id="rId4" Type="http://schemas.openxmlformats.org/officeDocument/2006/relationships/image" Target="../media/image16.png"/><Relationship Id="rId5" Type="http://schemas.openxmlformats.org/officeDocument/2006/relationships/image" Target="../media/image18.png"/><Relationship Id="rId6" Type="http://schemas.openxmlformats.org/officeDocument/2006/relationships/image" Target="../media/image37.png"/><Relationship Id="rId7" Type="http://schemas.openxmlformats.org/officeDocument/2006/relationships/image" Target="../media/image32.png"/><Relationship Id="rId8" Type="http://schemas.openxmlformats.org/officeDocument/2006/relationships/image" Target="../media/image33.png"/><Relationship Id="rId9" Type="http://schemas.openxmlformats.org/officeDocument/2006/relationships/image" Target="../media/image2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82.png"/><Relationship Id="rId4" Type="http://schemas.openxmlformats.org/officeDocument/2006/relationships/image" Target="../media/image30.png"/><Relationship Id="rId5" Type="http://schemas.openxmlformats.org/officeDocument/2006/relationships/image" Target="../media/image16.png"/><Relationship Id="rId6" Type="http://schemas.openxmlformats.org/officeDocument/2006/relationships/image" Target="../media/image18.png"/><Relationship Id="rId7" Type="http://schemas.openxmlformats.org/officeDocument/2006/relationships/image" Target="../media/image37.png"/><Relationship Id="rId8" Type="http://schemas.openxmlformats.org/officeDocument/2006/relationships/image" Target="../media/image32.png"/><Relationship Id="rId9" Type="http://schemas.openxmlformats.org/officeDocument/2006/relationships/image" Target="../media/image33.png"/><Relationship Id="rId10" Type="http://schemas.openxmlformats.org/officeDocument/2006/relationships/image" Target="../media/image39.png"/><Relationship Id="rId11" Type="http://schemas.openxmlformats.org/officeDocument/2006/relationships/image" Target="../media/image2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5.png"/><Relationship Id="rId4" Type="http://schemas.openxmlformats.org/officeDocument/2006/relationships/image" Target="../media/image4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5.png"/><Relationship Id="rId4" Type="http://schemas.openxmlformats.org/officeDocument/2006/relationships/image" Target="../media/image4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5.png"/><Relationship Id="rId4" Type="http://schemas.openxmlformats.org/officeDocument/2006/relationships/image" Target="../media/image4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5.png"/><Relationship Id="rId4" Type="http://schemas.openxmlformats.org/officeDocument/2006/relationships/image" Target="../media/image4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4.png"/><Relationship Id="rId4" Type="http://schemas.openxmlformats.org/officeDocument/2006/relationships/image" Target="../media/image41.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5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5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5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5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_2">
    <p:spTree>
      <p:nvGrpSpPr>
        <p:cNvPr id="742" name="Shape 742"/>
        <p:cNvGrpSpPr/>
        <p:nvPr/>
      </p:nvGrpSpPr>
      <p:grpSpPr>
        <a:xfrm>
          <a:off x="0" y="0"/>
          <a:ext cx="0" cy="0"/>
          <a:chOff x="0" y="0"/>
          <a:chExt cx="0" cy="0"/>
        </a:xfrm>
      </p:grpSpPr>
      <p:sp>
        <p:nvSpPr>
          <p:cNvPr id="743" name="Google Shape;743;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4" name="Google Shape;744;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5" name="Google Shape;745;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746" name="Google Shape;746;p62"/>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7" name="Google Shape;747;p62"/>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8" name="Google Shape;748;p62"/>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4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4.xml"/><Relationship Id="rId3" Type="http://schemas.openxmlformats.org/officeDocument/2006/relationships/image" Target="../media/image5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53.png"/><Relationship Id="rId4" Type="http://schemas.openxmlformats.org/officeDocument/2006/relationships/image" Target="../media/image55.png"/><Relationship Id="rId5" Type="http://schemas.openxmlformats.org/officeDocument/2006/relationships/image" Target="../media/image26.png"/><Relationship Id="rId6" Type="http://schemas.openxmlformats.org/officeDocument/2006/relationships/image" Target="../media/image4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8.xml"/><Relationship Id="rId3" Type="http://schemas.openxmlformats.org/officeDocument/2006/relationships/image" Target="../media/image44.pn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2.xml"/><Relationship Id="rId3" Type="http://schemas.openxmlformats.org/officeDocument/2006/relationships/image" Target="../media/image5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image" Target="../media/image4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6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61.png"/><Relationship Id="rId4" Type="http://schemas.openxmlformats.org/officeDocument/2006/relationships/image" Target="../media/image56.png"/><Relationship Id="rId5" Type="http://schemas.openxmlformats.org/officeDocument/2006/relationships/image" Target="../media/image58.png"/><Relationship Id="rId6" Type="http://schemas.openxmlformats.org/officeDocument/2006/relationships/image" Target="../media/image57.png"/><Relationship Id="rId7" Type="http://schemas.openxmlformats.org/officeDocument/2006/relationships/image" Target="../media/image62.png"/><Relationship Id="rId8" Type="http://schemas.openxmlformats.org/officeDocument/2006/relationships/image" Target="../media/image59.png"/><Relationship Id="rId9" Type="http://schemas.openxmlformats.org/officeDocument/2006/relationships/image" Target="../media/image63.png"/><Relationship Id="rId10" Type="http://schemas.openxmlformats.org/officeDocument/2006/relationships/image" Target="../media/image28.png"/><Relationship Id="rId11" Type="http://schemas.openxmlformats.org/officeDocument/2006/relationships/image" Target="../media/image29.png"/><Relationship Id="rId12" Type="http://schemas.openxmlformats.org/officeDocument/2006/relationships/image" Target="../media/image31.png"/><Relationship Id="rId13" Type="http://schemas.openxmlformats.org/officeDocument/2006/relationships/image" Target="../media/image46.png"/><Relationship Id="rId14" Type="http://schemas.openxmlformats.org/officeDocument/2006/relationships/image" Target="../media/image47.png"/><Relationship Id="rId15" Type="http://schemas.openxmlformats.org/officeDocument/2006/relationships/image" Target="../media/image4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61.png"/><Relationship Id="rId4" Type="http://schemas.openxmlformats.org/officeDocument/2006/relationships/image" Target="../media/image56.png"/><Relationship Id="rId5" Type="http://schemas.openxmlformats.org/officeDocument/2006/relationships/image" Target="../media/image58.png"/><Relationship Id="rId6" Type="http://schemas.openxmlformats.org/officeDocument/2006/relationships/image" Target="../media/image57.png"/><Relationship Id="rId7" Type="http://schemas.openxmlformats.org/officeDocument/2006/relationships/image" Target="../media/image62.png"/><Relationship Id="rId8" Type="http://schemas.openxmlformats.org/officeDocument/2006/relationships/image" Target="../media/image59.png"/><Relationship Id="rId9" Type="http://schemas.openxmlformats.org/officeDocument/2006/relationships/image" Target="../media/image63.png"/><Relationship Id="rId10" Type="http://schemas.openxmlformats.org/officeDocument/2006/relationships/image" Target="../media/image28.png"/><Relationship Id="rId11" Type="http://schemas.openxmlformats.org/officeDocument/2006/relationships/image" Target="../media/image29.png"/><Relationship Id="rId12" Type="http://schemas.openxmlformats.org/officeDocument/2006/relationships/image" Target="../media/image31.png"/><Relationship Id="rId13" Type="http://schemas.openxmlformats.org/officeDocument/2006/relationships/image" Target="../media/image46.png"/><Relationship Id="rId14" Type="http://schemas.openxmlformats.org/officeDocument/2006/relationships/image" Target="../media/image47.png"/><Relationship Id="rId15" Type="http://schemas.openxmlformats.org/officeDocument/2006/relationships/image" Target="../media/image4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61.png"/><Relationship Id="rId4" Type="http://schemas.openxmlformats.org/officeDocument/2006/relationships/image" Target="../media/image56.png"/><Relationship Id="rId5" Type="http://schemas.openxmlformats.org/officeDocument/2006/relationships/image" Target="../media/image58.png"/><Relationship Id="rId6" Type="http://schemas.openxmlformats.org/officeDocument/2006/relationships/image" Target="../media/image57.png"/><Relationship Id="rId7" Type="http://schemas.openxmlformats.org/officeDocument/2006/relationships/image" Target="../media/image62.png"/><Relationship Id="rId8" Type="http://schemas.openxmlformats.org/officeDocument/2006/relationships/image" Target="../media/image59.png"/><Relationship Id="rId9" Type="http://schemas.openxmlformats.org/officeDocument/2006/relationships/image" Target="../media/image63.png"/><Relationship Id="rId10" Type="http://schemas.openxmlformats.org/officeDocument/2006/relationships/image" Target="../media/image28.png"/><Relationship Id="rId11" Type="http://schemas.openxmlformats.org/officeDocument/2006/relationships/image" Target="../media/image29.png"/><Relationship Id="rId12" Type="http://schemas.openxmlformats.org/officeDocument/2006/relationships/image" Target="../media/image31.png"/><Relationship Id="rId13" Type="http://schemas.openxmlformats.org/officeDocument/2006/relationships/image" Target="../media/image46.png"/><Relationship Id="rId14" Type="http://schemas.openxmlformats.org/officeDocument/2006/relationships/image" Target="../media/image47.png"/><Relationship Id="rId15" Type="http://schemas.openxmlformats.org/officeDocument/2006/relationships/image" Target="../media/image4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8.xml"/><Relationship Id="rId3" Type="http://schemas.openxmlformats.org/officeDocument/2006/relationships/image" Target="../media/image6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9.xml"/><Relationship Id="rId3" Type="http://schemas.openxmlformats.org/officeDocument/2006/relationships/image" Target="../media/image6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65.png"/><Relationship Id="rId4" Type="http://schemas.openxmlformats.org/officeDocument/2006/relationships/image" Target="../media/image64.png"/><Relationship Id="rId5" Type="http://schemas.openxmlformats.org/officeDocument/2006/relationships/image" Target="../media/image67.png"/><Relationship Id="rId6" Type="http://schemas.openxmlformats.org/officeDocument/2006/relationships/image" Target="../media/image4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68.png"/><Relationship Id="rId4" Type="http://schemas.openxmlformats.org/officeDocument/2006/relationships/image" Target="../media/image6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2.xml"/><Relationship Id="rId3" Type="http://schemas.openxmlformats.org/officeDocument/2006/relationships/image" Target="../media/image7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3.xml"/><Relationship Id="rId3" Type="http://schemas.openxmlformats.org/officeDocument/2006/relationships/image" Target="../media/image7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4.xml"/><Relationship Id="rId3" Type="http://schemas.openxmlformats.org/officeDocument/2006/relationships/image" Target="../media/image73.png"/><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5.xml"/><Relationship Id="rId3" Type="http://schemas.openxmlformats.org/officeDocument/2006/relationships/image" Target="../media/image74.png"/><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6.xml"/><Relationship Id="rId3" Type="http://schemas.openxmlformats.org/officeDocument/2006/relationships/image" Target="../media/image77.png"/><Relationship Id="rId4" Type="http://schemas.openxmlformats.org/officeDocument/2006/relationships/image" Target="../media/image75.png"/><Relationship Id="rId5" Type="http://schemas.openxmlformats.org/officeDocument/2006/relationships/image" Target="../media/image76.png"/><Relationship Id="rId6" Type="http://schemas.openxmlformats.org/officeDocument/2006/relationships/hyperlink" Target="https://www.desmos.com/calculator/lu4glebgap"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7.xml"/><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7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8.xml"/><Relationship Id="rId3" Type="http://schemas.openxmlformats.org/officeDocument/2006/relationships/image" Target="../media/image74.png"/><Relationship Id="rId4" Type="http://schemas.openxmlformats.org/officeDocument/2006/relationships/image" Target="../media/image71.png"/><Relationship Id="rId5" Type="http://schemas.openxmlformats.org/officeDocument/2006/relationships/image" Target="../media/image7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9.xml"/><Relationship Id="rId3" Type="http://schemas.openxmlformats.org/officeDocument/2006/relationships/image" Target="../media/image80.png"/><Relationship Id="rId4" Type="http://schemas.openxmlformats.org/officeDocument/2006/relationships/image" Target="../media/image7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0.xml"/><Relationship Id="rId3" Type="http://schemas.openxmlformats.org/officeDocument/2006/relationships/hyperlink" Target="https://www.desmos.com/calculator/lu4glebgap"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6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Miisaanka itimaalka (probability scale)</a:t>
            </a:r>
            <a:endParaRPr/>
          </a:p>
        </p:txBody>
      </p:sp>
      <p:sp>
        <p:nvSpPr>
          <p:cNvPr id="754" name="Google Shape;754;p63"/>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Itimaal (probability): itimaalada aragtida (theoretical probabilities)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8" name="Shape 758"/>
        <p:cNvGrpSpPr/>
        <p:nvPr/>
      </p:nvGrpSpPr>
      <p:grpSpPr>
        <a:xfrm>
          <a:off x="0" y="0"/>
          <a:ext cx="0" cy="0"/>
          <a:chOff x="0" y="0"/>
          <a:chExt cx="0" cy="0"/>
        </a:xfrm>
      </p:grpSpPr>
      <p:sp>
        <p:nvSpPr>
          <p:cNvPr id="759" name="Google Shape;759;p6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6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u qoondeyn karaa qiime (value) natiijo si aan u bixiyo itimaalka (probability) in natiijadu dhacdo.</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66"/>
          <p:cNvSpPr txBox="1"/>
          <p:nvPr>
            <p:ph idx="2" type="subTitle"/>
          </p:nvPr>
        </p:nvSpPr>
        <p:spPr>
          <a:xfrm>
            <a:off x="324000" y="2173438"/>
            <a:ext cx="8496000" cy="82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Natiijadu waxay leedahay fursad siman (even chance) haddii ay tahay inay dhacdo iyo inayna dhacayn isku mid tahay.</a:t>
            </a:r>
            <a:endParaRPr sz="1800"/>
          </a:p>
        </p:txBody>
      </p:sp>
      <p:sp>
        <p:nvSpPr>
          <p:cNvPr id="770" name="Google Shape;770;p66"/>
          <p:cNvSpPr txBox="1"/>
          <p:nvPr>
            <p:ph idx="1" type="subTitle"/>
          </p:nvPr>
        </p:nvSpPr>
        <p:spPr>
          <a:xfrm>
            <a:off x="324000" y="1048850"/>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Natiijadu waa mid aan macquul ahayn (impossible) haddii aysan jirin suurtogalnimo inay dhacdo.</a:t>
            </a:r>
            <a:endParaRPr sz="1800"/>
          </a:p>
        </p:txBody>
      </p:sp>
      <p:sp>
        <p:nvSpPr>
          <p:cNvPr id="771" name="Google Shape;771;p66"/>
          <p:cNvSpPr txBox="1"/>
          <p:nvPr>
            <p:ph idx="2" type="subTitle"/>
          </p:nvPr>
        </p:nvSpPr>
        <p:spPr>
          <a:xfrm>
            <a:off x="324000" y="1611144"/>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Natiijadu waa mid hubaal ah (certain) haddii la dammaanad qaaday inay dhacdo.</a:t>
            </a:r>
            <a:endParaRPr sz="1800"/>
          </a:p>
        </p:txBody>
      </p:sp>
      <p:sp>
        <p:nvSpPr>
          <p:cNvPr id="772" name="Google Shape;772;p66"/>
          <p:cNvSpPr txBox="1"/>
          <p:nvPr/>
        </p:nvSpPr>
        <p:spPr>
          <a:xfrm>
            <a:off x="324000" y="3030050"/>
            <a:ext cx="8496000" cy="699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Lexend"/>
                <a:cs typeface="Lexend"/>
                <a:sym typeface="Lexend"/>
              </a:rPr>
              <a:t>Tijaabo (experiment) waa ku celcelinta tijaabin (trial) marar badan si loo eego inta jeer oo natiijo kasta dhacdo.</a:t>
            </a:r>
            <a:endParaRPr sz="1800">
              <a:solidFill>
                <a:srgbClr val="282828"/>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67"/>
          <p:cNvSpPr txBox="1"/>
          <p:nvPr>
            <p:ph idx="1" type="subTitle"/>
          </p:nvPr>
        </p:nvSpPr>
        <p:spPr>
          <a:xfrm>
            <a:off x="324000" y="1048850"/>
            <a:ext cx="8496000" cy="739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solidFill>
                  <a:schemeClr val="dk1"/>
                </a:solidFill>
                <a:latin typeface="Lexend"/>
              </a:rPr>
              <a:t>Itimaalka (probability) in dhacdo dhacdo waa saamiga (proportion) jeer ee dhacdada la filayo inay dhacdo tijaabo (experiment) ku habboon oo weyn.</a:t>
            </a:r>
            <a:r>
              <a:rPr b="1" lang="en-GB" sz="1800">
                <a:solidFill>
                  <a:schemeClr val="dk1"/>
                </a:solidFill>
                <a:latin typeface="Lexend"/>
              </a:rPr>
              <a:t/>
            </a:r>
            <a:r>
              <a:rPr lang="en-GB" sz="1800">
                <a:solidFill>
                  <a:schemeClr val="dk1"/>
                </a:solidFill>
                <a:latin typeface="Lexend"/>
              </a:rPr>
              <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6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Muujinta itimaalka (probability): boqolleyda iyo jajab tobanle (decimals)</a:t>
            </a:r>
            <a:endParaRPr/>
          </a:p>
        </p:txBody>
      </p:sp>
      <p:sp>
        <p:nvSpPr>
          <p:cNvPr id="783" name="Google Shape;783;p6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Muujinta itimaalka (probability) jajab ahaan (fractions)</a:t>
            </a:r>
            <a:endParaRPr/>
          </a:p>
        </p:txBody>
      </p:sp>
      <p:sp>
        <p:nvSpPr>
          <p:cNvPr id="784" name="Google Shape;784;p6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Miisaanka itimaalka (probability scale)</a:t>
            </a:r>
            <a:r>
              <a:rPr b="1" lang="en-GB" sz="1400">
                <a:latin typeface="Lexend"/>
              </a:rPr>
              <a:t/>
            </a:r>
            <a:r>
              <a:rPr lang="en-GB" sz="1400">
                <a:latin typeface="Lexend"/>
              </a:rPr>
              <a:t/>
            </a:r>
            <a:endParaRPr/>
          </a:p>
        </p:txBody>
      </p:sp>
      <p:pic>
        <p:nvPicPr>
          <p:cNvPr id="785" name="Google Shape;785;p68"/>
          <p:cNvPicPr preferRelativeResize="0"/>
          <p:nvPr/>
        </p:nvPicPr>
        <p:blipFill>
          <a:blip r:embed="rId3">
            <a:alphaModFix/>
          </a:blip>
          <a:stretch>
            <a:fillRect/>
          </a:stretch>
        </p:blipFill>
        <p:spPr>
          <a:xfrm>
            <a:off x="402506"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sp>
        <p:nvSpPr>
          <p:cNvPr id="790" name="Google Shape;790;p69"/>
          <p:cNvSpPr txBox="1"/>
          <p:nvPr>
            <p:ph idx="1" type="body"/>
          </p:nvPr>
        </p:nvSpPr>
        <p:spPr>
          <a:xfrm>
            <a:off x="324000" y="759300"/>
            <a:ext cx="8496000" cy="36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1" lang="en-GB" sz="1800">
                <a:latin typeface="Lexend"/>
              </a:rPr>
              <a:t>Itimaalku (probability) waa cabbirka suurtogalnimada in natiijo dhacdo.</a:t>
            </a:r>
            <a:r>
              <a:rPr b="1" lang="en-GB" sz="1800">
                <a:latin typeface="Lexend"/>
              </a:rPr>
              <a:t/>
            </a:r>
            <a:r>
              <a:rPr lang="en-GB" sz="1800">
                <a:latin typeface="Lexend"/>
              </a:rPr>
              <a:t/>
            </a:r>
            <a:endParaRPr sz="2000"/>
          </a:p>
        </p:txBody>
      </p:sp>
      <p:sp>
        <p:nvSpPr>
          <p:cNvPr id="791" name="Google Shape;791;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Muujinta itimaalka (probability): boqolleyda iyo jajab tobanle (decimals)</a:t>
            </a:r>
            <a:endParaRPr/>
          </a:p>
        </p:txBody>
      </p:sp>
      <p:sp>
        <p:nvSpPr>
          <p:cNvPr id="792" name="Google Shape;792;p69"/>
          <p:cNvSpPr txBox="1"/>
          <p:nvPr>
            <p:ph idx="1" type="body"/>
          </p:nvPr>
        </p:nvSpPr>
        <p:spPr>
          <a:xfrm>
            <a:off x="324000" y="1368900"/>
            <a:ext cx="82377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Erayada sida 'laga yaabee' iyo 'sugnaan la'aan' waxay qeexayaan suurtogalnimada in dhacdo dhacdo, laakiin waa kuwo aan caddayn.</a:t>
            </a:r>
            <a:r>
              <a:rPr lang="en-GB" sz="1800">
                <a:solidFill>
                  <a:schemeClr val="accent4"/>
                </a:solidFill>
                <a:latin typeface="Lexend"/>
              </a:rPr>
              <a:t/>
            </a:r>
            <a:r>
              <a:rPr lang="en-GB" sz="1800">
                <a:latin typeface="Lexend"/>
              </a:rPr>
              <a:t/>
            </a:r>
            <a:r>
              <a:rPr lang="en-GB" sz="1800">
                <a:solidFill>
                  <a:schemeClr val="accent4"/>
                </a:solidFill>
                <a:latin typeface="Lexend"/>
              </a:rPr>
              <a:t/>
            </a:r>
            <a:r>
              <a:rPr lang="en-GB" sz="1800">
                <a:latin typeface="Lexend"/>
              </a:rPr>
              <a:t/>
            </a:r>
            <a:r>
              <a:rPr lang="en-GB" sz="1800">
                <a:solidFill>
                  <a:schemeClr val="accent4"/>
                </a:solidFill>
                <a:latin typeface="Lexend"/>
              </a:rPr>
              <a:t/>
            </a:r>
            <a:r>
              <a:rPr lang="en-GB" sz="1800">
                <a:latin typeface="Lexend"/>
              </a:rPr>
              <a:t/>
            </a:r>
            <a:endParaRPr sz="2000"/>
          </a:p>
        </p:txBody>
      </p:sp>
      <p:sp>
        <p:nvSpPr>
          <p:cNvPr id="793" name="Google Shape;793;p69"/>
          <p:cNvSpPr txBox="1"/>
          <p:nvPr>
            <p:ph idx="1" type="body"/>
          </p:nvPr>
        </p:nvSpPr>
        <p:spPr>
          <a:xfrm>
            <a:off x="324000" y="2435700"/>
            <a:ext cx="82377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1" lang="en-GB" sz="1800">
                <a:latin typeface="Lexend"/>
              </a:rPr>
              <a:t>Itimaallada (probabilities) waxay si qeexan u qeexaan suurtogalnimada dhacdo iyagoo adeegsanaya qiime (value) tiro si ay u muujiyaan suurtogalnimadeeda.</a:t>
            </a:r>
            <a:r>
              <a:rPr lang="en-GB" sz="1800">
                <a:latin typeface="Lexend"/>
              </a:rPr>
              <a:t/>
            </a:r>
            <a:r>
              <a:rPr lang="en-GB" sz="1800">
                <a:solidFill>
                  <a:schemeClr val="accent4"/>
                </a:solidFill>
                <a:latin typeface="Lexend"/>
              </a:rPr>
              <a:t/>
            </a:r>
            <a:r>
              <a:rPr lang="en-GB" sz="1800">
                <a:latin typeface="Lexend"/>
              </a:rPr>
              <a:t/>
            </a:r>
            <a:endParaRPr sz="2000"/>
          </a:p>
        </p:txBody>
      </p:sp>
      <p:sp>
        <p:nvSpPr>
          <p:cNvPr id="794" name="Google Shape;794;p69"/>
          <p:cNvSpPr txBox="1"/>
          <p:nvPr>
            <p:ph idx="1" type="body"/>
          </p:nvPr>
        </p:nvSpPr>
        <p:spPr>
          <a:xfrm>
            <a:off x="324000" y="3502500"/>
            <a:ext cx="8237700" cy="116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Itimaalka (probability) in dhacdo dhacdo waa saamiga (proportion) jeer ee dhacdada la filayo inay dhacdo tijaabo (experiment) ku habboon oo weyn.</a:t>
            </a:r>
            <a:r>
              <a:rPr b="1" lang="en-GB" sz="1800">
                <a:latin typeface="Lexend"/>
              </a:rPr>
              <a:t/>
            </a:r>
            <a:r>
              <a:rPr lang="en-GB" sz="1800">
                <a:latin typeface="Lexend"/>
              </a:rPr>
              <a:t/>
            </a:r>
            <a:r>
              <a:rPr lang="en-GB" sz="1800">
                <a:solidFill>
                  <a:schemeClr val="accent4"/>
                </a:solidFill>
                <a:latin typeface="Lexend"/>
              </a:rPr>
              <a:t/>
            </a:r>
            <a:r>
              <a:rPr lang="en-GB" sz="1800">
                <a:latin typeface="Lexend"/>
              </a:rPr>
              <a:t/>
            </a:r>
            <a:r>
              <a:rPr lang="en-GB" sz="1800">
                <a:solidFill>
                  <a:schemeClr val="accent4"/>
                </a:solidFill>
                <a:latin typeface="Lexend"/>
              </a:rPr>
              <a:t/>
            </a:r>
            <a:r>
              <a:rPr lang="en-GB" sz="18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70"/>
          <p:cNvSpPr txBox="1"/>
          <p:nvPr>
            <p:ph idx="1" type="body"/>
          </p:nvPr>
        </p:nvSpPr>
        <p:spPr>
          <a:xfrm>
            <a:off x="324000" y="759300"/>
            <a:ext cx="8237700" cy="46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rgbClr val="282828"/>
                </a:solidFill>
                <a:latin typeface="Lexend"/>
              </a:rPr>
              <a:t>Dhacdo hubaal ah (certain) waxay leedahay itimaal (probability) 100% inay dhacdo.</a:t>
            </a:r>
            <a:r>
              <a:rPr lang="en-GB" sz="1400">
                <a:solidFill>
                  <a:schemeClr val="accent4"/>
                </a:solidFill>
                <a:latin typeface="Lexend"/>
              </a:rPr>
              <a:t/>
            </a:r>
            <a:r>
              <a:rPr lang="en-GB" sz="1400">
                <a:solidFill>
                  <a:srgbClr val="282828"/>
                </a:solidFill>
                <a:latin typeface="Lexend"/>
              </a:rPr>
              <a:t/>
            </a:r>
            <a:r>
              <a:rPr lang="en-GB" sz="1400">
                <a:solidFill>
                  <a:schemeClr val="accent4"/>
                </a:solidFill>
                <a:latin typeface="Lexend"/>
              </a:rPr>
              <a:t/>
            </a:r>
            <a:r>
              <a:rPr lang="en-GB" sz="1400">
                <a:solidFill>
                  <a:srgbClr val="282828"/>
                </a:solidFill>
                <a:latin typeface="Lexend"/>
              </a:rPr>
              <a:t/>
            </a:r>
            <a:r>
              <a:rPr b="1" lang="en-GB" sz="1400">
                <a:solidFill>
                  <a:srgbClr val="282828"/>
                </a:solidFill>
                <a:latin typeface="Lexend"/>
              </a:rPr>
              <a:t/>
            </a:r>
            <a:r>
              <a:rPr lang="en-GB" sz="1400">
                <a:solidFill>
                  <a:srgbClr val="282828"/>
                </a:solidFill>
                <a:latin typeface="Lexend"/>
              </a:rPr>
              <a:t/>
            </a:r>
            <a:endParaRPr sz="1900">
              <a:solidFill>
                <a:srgbClr val="282828"/>
              </a:solidFill>
            </a:endParaRPr>
          </a:p>
        </p:txBody>
      </p:sp>
      <p:sp>
        <p:nvSpPr>
          <p:cNvPr id="800" name="Google Shape;800;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Muujinta itimaalka (probability): boqolleyda iyo jajab tobanle (decimals)</a:t>
            </a:r>
            <a:endParaRPr/>
          </a:p>
        </p:txBody>
      </p:sp>
      <p:sp>
        <p:nvSpPr>
          <p:cNvPr id="801" name="Google Shape;801;p70"/>
          <p:cNvSpPr/>
          <p:nvPr/>
        </p:nvSpPr>
        <p:spPr>
          <a:xfrm>
            <a:off x="7617718" y="2300527"/>
            <a:ext cx="1086000" cy="1086300"/>
          </a:xfrm>
          <a:prstGeom prst="ellipse">
            <a:avLst/>
          </a:prstGeom>
          <a:solidFill>
            <a:schemeClr val="accent5"/>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02" name="Google Shape;802;p70"/>
          <p:cNvSpPr txBox="1"/>
          <p:nvPr/>
        </p:nvSpPr>
        <p:spPr>
          <a:xfrm>
            <a:off x="7921040" y="2861052"/>
            <a:ext cx="537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grpSp>
        <p:nvGrpSpPr>
          <p:cNvPr id="803" name="Google Shape;803;p70"/>
          <p:cNvGrpSpPr/>
          <p:nvPr/>
        </p:nvGrpSpPr>
        <p:grpSpPr>
          <a:xfrm>
            <a:off x="8129596" y="2359814"/>
            <a:ext cx="60134" cy="523187"/>
            <a:chOff x="996050" y="213293"/>
            <a:chExt cx="93900" cy="909732"/>
          </a:xfrm>
        </p:grpSpPr>
        <p:cxnSp>
          <p:nvCxnSpPr>
            <p:cNvPr id="804" name="Google Shape;804;p70"/>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05" name="Google Shape;805;p70"/>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06" name="Google Shape;806;p70"/>
          <p:cNvSpPr txBox="1"/>
          <p:nvPr>
            <p:ph idx="1" type="body"/>
          </p:nvPr>
        </p:nvSpPr>
        <p:spPr>
          <a:xfrm>
            <a:off x="324000" y="1216500"/>
            <a:ext cx="8237700" cy="38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rgbClr val="282828"/>
                </a:solidFill>
                <a:latin typeface="Lexend"/>
              </a:rPr>
              <a:t>Tusaale: 100% tijaabooyinka (trials) lagu sameeyay wareeggan (spinner) waxay noqon doonaan 'guul'.</a:t>
            </a:r>
            <a:endParaRPr sz="1900">
              <a:solidFill>
                <a:srgbClr val="282828"/>
              </a:solidFill>
            </a:endParaRPr>
          </a:p>
        </p:txBody>
      </p:sp>
      <p:sp>
        <p:nvSpPr>
          <p:cNvPr id="807" name="Google Shape;807;p70"/>
          <p:cNvSpPr/>
          <p:nvPr/>
        </p:nvSpPr>
        <p:spPr>
          <a:xfrm>
            <a:off x="7577350" y="2194175"/>
            <a:ext cx="1157700" cy="12999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8" name="Google Shape;808;p70"/>
          <p:cNvSpPr txBox="1"/>
          <p:nvPr/>
        </p:nvSpPr>
        <p:spPr>
          <a:xfrm>
            <a:off x="7749325" y="4145637"/>
            <a:ext cx="946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hubaal (certain)</a:t>
            </a:r>
            <a:endParaRPr sz="1600">
              <a:solidFill>
                <a:srgbClr val="000000"/>
              </a:solidFill>
              <a:latin typeface="Lexend"/>
              <a:ea typeface="Lexend"/>
              <a:cs typeface="Lexend"/>
              <a:sym typeface="Lexend"/>
            </a:endParaRPr>
          </a:p>
        </p:txBody>
      </p:sp>
      <p:sp>
        <p:nvSpPr>
          <p:cNvPr id="809" name="Google Shape;809;p70"/>
          <p:cNvSpPr txBox="1"/>
          <p:nvPr/>
        </p:nvSpPr>
        <p:spPr>
          <a:xfrm>
            <a:off x="324000" y="4145637"/>
            <a:ext cx="1582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suurtagal ahayn (impossible)</a:t>
            </a:r>
            <a:endParaRPr sz="1600">
              <a:solidFill>
                <a:srgbClr val="000000"/>
              </a:solidFill>
              <a:latin typeface="Lexend"/>
              <a:ea typeface="Lexend"/>
              <a:cs typeface="Lexend"/>
              <a:sym typeface="Lexend"/>
            </a:endParaRPr>
          </a:p>
        </p:txBody>
      </p:sp>
      <p:sp>
        <p:nvSpPr>
          <p:cNvPr id="810" name="Google Shape;810;p70"/>
          <p:cNvSpPr txBox="1"/>
          <p:nvPr/>
        </p:nvSpPr>
        <p:spPr>
          <a:xfrm>
            <a:off x="7825525" y="3786450"/>
            <a:ext cx="7848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latin typeface="Lexend"/>
                <a:ea typeface="Lexend"/>
                <a:cs typeface="Lexend"/>
                <a:sym typeface="Lexend"/>
              </a:rPr>
              <a:t>100%</a:t>
            </a:r>
            <a:endParaRPr sz="1800">
              <a:solidFill>
                <a:srgbClr val="000000"/>
              </a:solidFill>
              <a:latin typeface="Lexend"/>
              <a:ea typeface="Lexend"/>
              <a:cs typeface="Lexend"/>
              <a:sym typeface="Lexend"/>
            </a:endParaRPr>
          </a:p>
        </p:txBody>
      </p:sp>
      <p:grpSp>
        <p:nvGrpSpPr>
          <p:cNvPr id="811" name="Google Shape;811;p70"/>
          <p:cNvGrpSpPr/>
          <p:nvPr/>
        </p:nvGrpSpPr>
        <p:grpSpPr>
          <a:xfrm>
            <a:off x="984954" y="3400951"/>
            <a:ext cx="7187400" cy="461687"/>
            <a:chOff x="992233" y="3276625"/>
            <a:chExt cx="7187400" cy="658800"/>
          </a:xfrm>
        </p:grpSpPr>
        <p:cxnSp>
          <p:nvCxnSpPr>
            <p:cNvPr id="812" name="Google Shape;812;p70"/>
            <p:cNvCxnSpPr/>
            <p:nvPr/>
          </p:nvCxnSpPr>
          <p:spPr>
            <a:xfrm>
              <a:off x="992233" y="3606088"/>
              <a:ext cx="7187400" cy="0"/>
            </a:xfrm>
            <a:prstGeom prst="straightConnector1">
              <a:avLst/>
            </a:prstGeom>
            <a:noFill/>
            <a:ln cap="flat" cmpd="sng" w="38100">
              <a:solidFill>
                <a:srgbClr val="000000"/>
              </a:solidFill>
              <a:prstDash val="solid"/>
              <a:round/>
              <a:headEnd len="med" w="med" type="none"/>
              <a:tailEnd len="med" w="med" type="none"/>
            </a:ln>
          </p:spPr>
        </p:cxnSp>
        <p:cxnSp>
          <p:nvCxnSpPr>
            <p:cNvPr id="813" name="Google Shape;813;p70"/>
            <p:cNvCxnSpPr/>
            <p:nvPr/>
          </p:nvCxnSpPr>
          <p:spPr>
            <a:xfrm>
              <a:off x="992256"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814" name="Google Shape;814;p70"/>
            <p:cNvCxnSpPr/>
            <p:nvPr/>
          </p:nvCxnSpPr>
          <p:spPr>
            <a:xfrm>
              <a:off x="8168274"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815" name="Google Shape;815;p70"/>
            <p:cNvCxnSpPr/>
            <p:nvPr/>
          </p:nvCxnSpPr>
          <p:spPr>
            <a:xfrm>
              <a:off x="4580265" y="3276625"/>
              <a:ext cx="0" cy="658800"/>
            </a:xfrm>
            <a:prstGeom prst="straightConnector1">
              <a:avLst/>
            </a:prstGeom>
            <a:noFill/>
            <a:ln cap="flat" cmpd="sng" w="38100">
              <a:solidFill>
                <a:srgbClr val="000000"/>
              </a:solidFill>
              <a:prstDash val="solid"/>
              <a:round/>
              <a:headEnd len="med" w="med" type="none"/>
              <a:tailEnd len="med" w="med" type="none"/>
            </a:ln>
          </p:spPr>
        </p:cxnSp>
      </p:grpSp>
      <p:sp>
        <p:nvSpPr>
          <p:cNvPr id="816" name="Google Shape;816;p70"/>
          <p:cNvSpPr txBox="1"/>
          <p:nvPr/>
        </p:nvSpPr>
        <p:spPr>
          <a:xfrm>
            <a:off x="3850025" y="4145637"/>
            <a:ext cx="1437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cxnSp>
        <p:nvCxnSpPr>
          <p:cNvPr id="817" name="Google Shape;817;p70"/>
          <p:cNvCxnSpPr/>
          <p:nvPr/>
        </p:nvCxnSpPr>
        <p:spPr>
          <a:xfrm>
            <a:off x="4621625" y="4563425"/>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818" name="Google Shape;818;p70"/>
          <p:cNvSpPr txBox="1"/>
          <p:nvPr/>
        </p:nvSpPr>
        <p:spPr>
          <a:xfrm>
            <a:off x="2300175" y="4479871"/>
            <a:ext cx="1207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suurtagal darro (unlikely)</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819" name="Google Shape;819;p70"/>
          <p:cNvSpPr txBox="1"/>
          <p:nvPr/>
        </p:nvSpPr>
        <p:spPr>
          <a:xfrm>
            <a:off x="6054451" y="4487136"/>
            <a:ext cx="784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suurtagal (likely)</a:t>
            </a:r>
            <a:endParaRPr sz="1600">
              <a:solidFill>
                <a:srgbClr val="000000"/>
              </a:solidFill>
              <a:latin typeface="Lexend"/>
              <a:ea typeface="Lexend"/>
              <a:cs typeface="Lexend"/>
              <a:sym typeface="Lexend"/>
            </a:endParaRPr>
          </a:p>
        </p:txBody>
      </p:sp>
      <p:cxnSp>
        <p:nvCxnSpPr>
          <p:cNvPr id="820" name="Google Shape;820;p70"/>
          <p:cNvCxnSpPr/>
          <p:nvPr/>
        </p:nvCxnSpPr>
        <p:spPr>
          <a:xfrm>
            <a:off x="1018454" y="4563425"/>
            <a:ext cx="3506700" cy="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71"/>
          <p:cNvSpPr txBox="1"/>
          <p:nvPr>
            <p:ph idx="1" type="body"/>
          </p:nvPr>
        </p:nvSpPr>
        <p:spPr>
          <a:xfrm>
            <a:off x="324000" y="759300"/>
            <a:ext cx="8496000" cy="46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282828"/>
                </a:solidFill>
                <a:latin typeface="Lexend"/>
              </a:rPr>
              <a:t>Dhacdo aan suurtagal ahayn (impossible) waxay leedahay 0% itimaal (probability) inay dhacdo.</a:t>
            </a:r>
            <a:r>
              <a:rPr lang="en-GB" sz="1100">
                <a:solidFill>
                  <a:schemeClr val="accent4"/>
                </a:solidFill>
                <a:latin typeface="Lexend"/>
              </a:rPr>
              <a:t/>
            </a:r>
            <a:r>
              <a:rPr lang="en-GB" sz="1100">
                <a:solidFill>
                  <a:srgbClr val="282828"/>
                </a:solidFill>
                <a:latin typeface="Lexend"/>
              </a:rPr>
              <a:t/>
            </a:r>
            <a:r>
              <a:rPr lang="en-GB" sz="1100">
                <a:solidFill>
                  <a:schemeClr val="accent4"/>
                </a:solidFill>
                <a:latin typeface="Lexend"/>
              </a:rPr>
              <a:t/>
            </a:r>
            <a:r>
              <a:rPr lang="en-GB" sz="1100">
                <a:solidFill>
                  <a:srgbClr val="282828"/>
                </a:solidFill>
                <a:latin typeface="Lexend"/>
              </a:rPr>
              <a:t/>
            </a:r>
            <a:r>
              <a:rPr b="1" lang="en-GB" sz="1100">
                <a:solidFill>
                  <a:srgbClr val="282828"/>
                </a:solidFill>
                <a:latin typeface="Lexend"/>
              </a:rPr>
              <a:t/>
            </a:r>
            <a:r>
              <a:rPr lang="en-GB" sz="1100">
                <a:solidFill>
                  <a:srgbClr val="282828"/>
                </a:solidFill>
                <a:latin typeface="Lexend"/>
              </a:rPr>
              <a:t/>
            </a:r>
            <a:endParaRPr sz="1800">
              <a:solidFill>
                <a:srgbClr val="282828"/>
              </a:solidFill>
            </a:endParaRPr>
          </a:p>
        </p:txBody>
      </p:sp>
      <p:sp>
        <p:nvSpPr>
          <p:cNvPr id="826" name="Google Shape;826;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Muujinta itimaallada (probabilities): boqolleyda (percentages) iyo jajab tobanle (decimals)</a:t>
            </a:r>
            <a:endParaRPr/>
          </a:p>
        </p:txBody>
      </p:sp>
      <p:sp>
        <p:nvSpPr>
          <p:cNvPr id="827" name="Google Shape;827;p71"/>
          <p:cNvSpPr/>
          <p:nvPr/>
        </p:nvSpPr>
        <p:spPr>
          <a:xfrm>
            <a:off x="7617718" y="2300527"/>
            <a:ext cx="1086000" cy="1086300"/>
          </a:xfrm>
          <a:prstGeom prst="ellipse">
            <a:avLst/>
          </a:prstGeom>
          <a:solidFill>
            <a:schemeClr val="accent5"/>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28" name="Google Shape;828;p71"/>
          <p:cNvSpPr txBox="1"/>
          <p:nvPr/>
        </p:nvSpPr>
        <p:spPr>
          <a:xfrm>
            <a:off x="7921040" y="2861052"/>
            <a:ext cx="537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grpSp>
        <p:nvGrpSpPr>
          <p:cNvPr id="829" name="Google Shape;829;p71"/>
          <p:cNvGrpSpPr/>
          <p:nvPr/>
        </p:nvGrpSpPr>
        <p:grpSpPr>
          <a:xfrm>
            <a:off x="8129596" y="2359814"/>
            <a:ext cx="60134" cy="523187"/>
            <a:chOff x="996050" y="213293"/>
            <a:chExt cx="93900" cy="909732"/>
          </a:xfrm>
        </p:grpSpPr>
        <p:cxnSp>
          <p:nvCxnSpPr>
            <p:cNvPr id="830" name="Google Shape;830;p71"/>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31" name="Google Shape;831;p71"/>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32" name="Google Shape;832;p71"/>
          <p:cNvSpPr txBox="1"/>
          <p:nvPr>
            <p:ph idx="1" type="body"/>
          </p:nvPr>
        </p:nvSpPr>
        <p:spPr>
          <a:xfrm>
            <a:off x="324000" y="1216500"/>
            <a:ext cx="8237700" cy="43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282828"/>
                </a:solidFill>
                <a:latin typeface="Lexend"/>
              </a:rPr>
              <a:t>Tusaale ahaan, 0 ka mid ah tijaabooyinka (trials) lagu sameeyay wareeggan (spinner) waxay noqon lahaayeen 'guul (win)'.</a:t>
            </a:r>
            <a:endParaRPr sz="1900">
              <a:solidFill>
                <a:srgbClr val="282828"/>
              </a:solidFill>
            </a:endParaRPr>
          </a:p>
        </p:txBody>
      </p:sp>
      <p:sp>
        <p:nvSpPr>
          <p:cNvPr id="833" name="Google Shape;833;p71"/>
          <p:cNvSpPr/>
          <p:nvPr/>
        </p:nvSpPr>
        <p:spPr>
          <a:xfrm>
            <a:off x="442210" y="2300527"/>
            <a:ext cx="1086000" cy="1086300"/>
          </a:xfrm>
          <a:prstGeom prst="ellipse">
            <a:avLst/>
          </a:prstGeom>
          <a:solidFill>
            <a:schemeClr val="accent4"/>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4" name="Google Shape;834;p71"/>
          <p:cNvSpPr txBox="1"/>
          <p:nvPr/>
        </p:nvSpPr>
        <p:spPr>
          <a:xfrm>
            <a:off x="689262" y="2806802"/>
            <a:ext cx="591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835" name="Google Shape;835;p71"/>
          <p:cNvGrpSpPr/>
          <p:nvPr/>
        </p:nvGrpSpPr>
        <p:grpSpPr>
          <a:xfrm>
            <a:off x="954088" y="2359814"/>
            <a:ext cx="60134" cy="523187"/>
            <a:chOff x="996050" y="213293"/>
            <a:chExt cx="93900" cy="909732"/>
          </a:xfrm>
        </p:grpSpPr>
        <p:cxnSp>
          <p:nvCxnSpPr>
            <p:cNvPr id="836" name="Google Shape;836;p71"/>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37" name="Google Shape;837;p71"/>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38" name="Google Shape;838;p71"/>
          <p:cNvSpPr/>
          <p:nvPr/>
        </p:nvSpPr>
        <p:spPr>
          <a:xfrm>
            <a:off x="409197" y="2194175"/>
            <a:ext cx="1157700" cy="12999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39" name="Google Shape;839;p71"/>
          <p:cNvSpPr txBox="1"/>
          <p:nvPr/>
        </p:nvSpPr>
        <p:spPr>
          <a:xfrm>
            <a:off x="7749325" y="4145637"/>
            <a:ext cx="946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hubanti (certain)</a:t>
            </a:r>
            <a:endParaRPr sz="1600">
              <a:solidFill>
                <a:srgbClr val="000000"/>
              </a:solidFill>
              <a:latin typeface="Lexend"/>
              <a:ea typeface="Lexend"/>
              <a:cs typeface="Lexend"/>
              <a:sym typeface="Lexend"/>
            </a:endParaRPr>
          </a:p>
        </p:txBody>
      </p:sp>
      <p:sp>
        <p:nvSpPr>
          <p:cNvPr id="840" name="Google Shape;840;p71"/>
          <p:cNvSpPr txBox="1"/>
          <p:nvPr/>
        </p:nvSpPr>
        <p:spPr>
          <a:xfrm>
            <a:off x="324000" y="4145637"/>
            <a:ext cx="1582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suurtagal ahayn (impossible)</a:t>
            </a:r>
            <a:endParaRPr sz="1600">
              <a:solidFill>
                <a:srgbClr val="000000"/>
              </a:solidFill>
              <a:latin typeface="Lexend"/>
              <a:ea typeface="Lexend"/>
              <a:cs typeface="Lexend"/>
              <a:sym typeface="Lexend"/>
            </a:endParaRPr>
          </a:p>
        </p:txBody>
      </p:sp>
      <p:sp>
        <p:nvSpPr>
          <p:cNvPr id="841" name="Google Shape;841;p71"/>
          <p:cNvSpPr txBox="1"/>
          <p:nvPr/>
        </p:nvSpPr>
        <p:spPr>
          <a:xfrm>
            <a:off x="738925" y="3786450"/>
            <a:ext cx="5919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0%</a:t>
            </a:r>
            <a:endParaRPr sz="1800">
              <a:solidFill>
                <a:srgbClr val="000000"/>
              </a:solidFill>
              <a:latin typeface="Lexend"/>
              <a:ea typeface="Lexend"/>
              <a:cs typeface="Lexend"/>
              <a:sym typeface="Lexend"/>
            </a:endParaRPr>
          </a:p>
        </p:txBody>
      </p:sp>
      <p:grpSp>
        <p:nvGrpSpPr>
          <p:cNvPr id="842" name="Google Shape;842;p71"/>
          <p:cNvGrpSpPr/>
          <p:nvPr/>
        </p:nvGrpSpPr>
        <p:grpSpPr>
          <a:xfrm>
            <a:off x="984954" y="3400951"/>
            <a:ext cx="7187400" cy="461687"/>
            <a:chOff x="992233" y="3276625"/>
            <a:chExt cx="7187400" cy="658800"/>
          </a:xfrm>
        </p:grpSpPr>
        <p:cxnSp>
          <p:nvCxnSpPr>
            <p:cNvPr id="843" name="Google Shape;843;p71"/>
            <p:cNvCxnSpPr/>
            <p:nvPr/>
          </p:nvCxnSpPr>
          <p:spPr>
            <a:xfrm>
              <a:off x="992233" y="3606088"/>
              <a:ext cx="7187400" cy="0"/>
            </a:xfrm>
            <a:prstGeom prst="straightConnector1">
              <a:avLst/>
            </a:prstGeom>
            <a:noFill/>
            <a:ln cap="flat" cmpd="sng" w="38100">
              <a:solidFill>
                <a:srgbClr val="000000"/>
              </a:solidFill>
              <a:prstDash val="solid"/>
              <a:round/>
              <a:headEnd len="med" w="med" type="none"/>
              <a:tailEnd len="med" w="med" type="none"/>
            </a:ln>
          </p:spPr>
        </p:cxnSp>
        <p:cxnSp>
          <p:nvCxnSpPr>
            <p:cNvPr id="844" name="Google Shape;844;p71"/>
            <p:cNvCxnSpPr/>
            <p:nvPr/>
          </p:nvCxnSpPr>
          <p:spPr>
            <a:xfrm>
              <a:off x="992256"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845" name="Google Shape;845;p71"/>
            <p:cNvCxnSpPr/>
            <p:nvPr/>
          </p:nvCxnSpPr>
          <p:spPr>
            <a:xfrm>
              <a:off x="8168274"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846" name="Google Shape;846;p71"/>
            <p:cNvCxnSpPr/>
            <p:nvPr/>
          </p:nvCxnSpPr>
          <p:spPr>
            <a:xfrm>
              <a:off x="4580265" y="3276625"/>
              <a:ext cx="0" cy="658800"/>
            </a:xfrm>
            <a:prstGeom prst="straightConnector1">
              <a:avLst/>
            </a:prstGeom>
            <a:noFill/>
            <a:ln cap="flat" cmpd="sng" w="38100">
              <a:solidFill>
                <a:srgbClr val="000000"/>
              </a:solidFill>
              <a:prstDash val="solid"/>
              <a:round/>
              <a:headEnd len="med" w="med" type="none"/>
              <a:tailEnd len="med" w="med" type="none"/>
            </a:ln>
          </p:spPr>
        </p:cxnSp>
      </p:grpSp>
      <p:sp>
        <p:nvSpPr>
          <p:cNvPr id="847" name="Google Shape;847;p71"/>
          <p:cNvSpPr txBox="1"/>
          <p:nvPr/>
        </p:nvSpPr>
        <p:spPr>
          <a:xfrm>
            <a:off x="3850025" y="4145637"/>
            <a:ext cx="1437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cxnSp>
        <p:nvCxnSpPr>
          <p:cNvPr id="848" name="Google Shape;848;p71"/>
          <p:cNvCxnSpPr/>
          <p:nvPr/>
        </p:nvCxnSpPr>
        <p:spPr>
          <a:xfrm>
            <a:off x="4621625" y="4563425"/>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849" name="Google Shape;849;p71"/>
          <p:cNvSpPr txBox="1"/>
          <p:nvPr/>
        </p:nvSpPr>
        <p:spPr>
          <a:xfrm>
            <a:off x="2300175" y="4479871"/>
            <a:ext cx="1207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suurtagal darro (unlikely)</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850" name="Google Shape;850;p71"/>
          <p:cNvSpPr txBox="1"/>
          <p:nvPr/>
        </p:nvSpPr>
        <p:spPr>
          <a:xfrm>
            <a:off x="6054451" y="4487136"/>
            <a:ext cx="784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suurtagal (likely)</a:t>
            </a:r>
            <a:endParaRPr sz="1600">
              <a:solidFill>
                <a:srgbClr val="000000"/>
              </a:solidFill>
              <a:latin typeface="Lexend"/>
              <a:ea typeface="Lexend"/>
              <a:cs typeface="Lexend"/>
              <a:sym typeface="Lexend"/>
            </a:endParaRPr>
          </a:p>
        </p:txBody>
      </p:sp>
      <p:cxnSp>
        <p:nvCxnSpPr>
          <p:cNvPr id="851" name="Google Shape;851;p71"/>
          <p:cNvCxnSpPr/>
          <p:nvPr/>
        </p:nvCxnSpPr>
        <p:spPr>
          <a:xfrm>
            <a:off x="1018454" y="4563425"/>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852" name="Google Shape;852;p71"/>
          <p:cNvSpPr txBox="1"/>
          <p:nvPr/>
        </p:nvSpPr>
        <p:spPr>
          <a:xfrm>
            <a:off x="7825525" y="3786450"/>
            <a:ext cx="7848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100%</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72"/>
          <p:cNvSpPr txBox="1"/>
          <p:nvPr>
            <p:ph idx="1" type="body"/>
          </p:nvPr>
        </p:nvSpPr>
        <p:spPr>
          <a:xfrm>
            <a:off x="324000" y="759300"/>
            <a:ext cx="8496000" cy="46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rgbClr val="282828"/>
                </a:solidFill>
                <a:latin typeface="Lexend"/>
              </a:rPr>
              <a:t>Dhacdo leh fursad siman (even chance) waxay leedahay 50% itimaal (probability) inay dhacdo.</a:t>
            </a:r>
            <a:r>
              <a:rPr lang="en-GB" sz="1400">
                <a:solidFill>
                  <a:schemeClr val="accent4"/>
                </a:solidFill>
                <a:latin typeface="Lexend"/>
              </a:rPr>
              <a:t/>
            </a:r>
            <a:r>
              <a:rPr lang="en-GB" sz="1400">
                <a:solidFill>
                  <a:srgbClr val="282828"/>
                </a:solidFill>
                <a:latin typeface="Lexend"/>
              </a:rPr>
              <a:t/>
            </a:r>
            <a:r>
              <a:rPr lang="en-GB" sz="1400">
                <a:solidFill>
                  <a:schemeClr val="accent4"/>
                </a:solidFill>
                <a:latin typeface="Lexend"/>
              </a:rPr>
              <a:t/>
            </a:r>
            <a:r>
              <a:rPr lang="en-GB" sz="1400">
                <a:solidFill>
                  <a:srgbClr val="282828"/>
                </a:solidFill>
                <a:latin typeface="Lexend"/>
              </a:rPr>
              <a:t/>
            </a:r>
            <a:r>
              <a:rPr b="1" lang="en-GB" sz="1400">
                <a:solidFill>
                  <a:srgbClr val="282828"/>
                </a:solidFill>
                <a:latin typeface="Lexend"/>
              </a:rPr>
              <a:t/>
            </a:r>
            <a:r>
              <a:rPr lang="en-GB" sz="1400">
                <a:solidFill>
                  <a:srgbClr val="282828"/>
                </a:solidFill>
                <a:latin typeface="Lexend"/>
              </a:rPr>
              <a:t/>
            </a:r>
            <a:endParaRPr sz="1900">
              <a:solidFill>
                <a:srgbClr val="282828"/>
              </a:solidFill>
            </a:endParaRPr>
          </a:p>
        </p:txBody>
      </p:sp>
      <p:sp>
        <p:nvSpPr>
          <p:cNvPr id="858" name="Google Shape;858;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Muujinta itimaallada (probabilities): boqolleyda (percentages) iyo jajab tobanle (decimals)</a:t>
            </a:r>
            <a:endParaRPr/>
          </a:p>
        </p:txBody>
      </p:sp>
      <p:sp>
        <p:nvSpPr>
          <p:cNvPr id="859" name="Google Shape;859;p72"/>
          <p:cNvSpPr/>
          <p:nvPr/>
        </p:nvSpPr>
        <p:spPr>
          <a:xfrm>
            <a:off x="7617718" y="2300527"/>
            <a:ext cx="1086000" cy="1086300"/>
          </a:xfrm>
          <a:prstGeom prst="ellipse">
            <a:avLst/>
          </a:prstGeom>
          <a:solidFill>
            <a:schemeClr val="accent5"/>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60" name="Google Shape;860;p72"/>
          <p:cNvSpPr txBox="1"/>
          <p:nvPr/>
        </p:nvSpPr>
        <p:spPr>
          <a:xfrm>
            <a:off x="7921040" y="2861052"/>
            <a:ext cx="537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grpSp>
        <p:nvGrpSpPr>
          <p:cNvPr id="861" name="Google Shape;861;p72"/>
          <p:cNvGrpSpPr/>
          <p:nvPr/>
        </p:nvGrpSpPr>
        <p:grpSpPr>
          <a:xfrm>
            <a:off x="8129596" y="2359814"/>
            <a:ext cx="60134" cy="523187"/>
            <a:chOff x="996050" y="213293"/>
            <a:chExt cx="93900" cy="909732"/>
          </a:xfrm>
        </p:grpSpPr>
        <p:cxnSp>
          <p:nvCxnSpPr>
            <p:cNvPr id="862" name="Google Shape;862;p72"/>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63" name="Google Shape;863;p72"/>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64" name="Google Shape;864;p72"/>
          <p:cNvSpPr txBox="1"/>
          <p:nvPr>
            <p:ph idx="1" type="body"/>
          </p:nvPr>
        </p:nvSpPr>
        <p:spPr>
          <a:xfrm>
            <a:off x="324000" y="1140300"/>
            <a:ext cx="8496000" cy="65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rgbClr val="282828"/>
                </a:solidFill>
                <a:latin typeface="Lexend"/>
              </a:rPr>
              <a:t>Tusaale ahaan, haddii aan sameynno tiro badan oo tijaabooyin (trials) ah oo wareeggan (spinner) ah, waxaan filaynaa in qiyaastii 50% natiijooyinka (outcomes) ay noqdaan 'guul (win)'.</a:t>
            </a:r>
            <a:endParaRPr sz="1900">
              <a:solidFill>
                <a:srgbClr val="282828"/>
              </a:solidFill>
            </a:endParaRPr>
          </a:p>
        </p:txBody>
      </p:sp>
      <p:sp>
        <p:nvSpPr>
          <p:cNvPr id="865" name="Google Shape;865;p72"/>
          <p:cNvSpPr/>
          <p:nvPr/>
        </p:nvSpPr>
        <p:spPr>
          <a:xfrm>
            <a:off x="442210" y="2300527"/>
            <a:ext cx="1086000" cy="1086300"/>
          </a:xfrm>
          <a:prstGeom prst="ellipse">
            <a:avLst/>
          </a:prstGeom>
          <a:solidFill>
            <a:schemeClr val="accent4"/>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66" name="Google Shape;866;p72"/>
          <p:cNvSpPr txBox="1"/>
          <p:nvPr/>
        </p:nvSpPr>
        <p:spPr>
          <a:xfrm>
            <a:off x="689262" y="2806802"/>
            <a:ext cx="591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867" name="Google Shape;867;p72"/>
          <p:cNvGrpSpPr/>
          <p:nvPr/>
        </p:nvGrpSpPr>
        <p:grpSpPr>
          <a:xfrm>
            <a:off x="954088" y="2359814"/>
            <a:ext cx="60134" cy="523187"/>
            <a:chOff x="996050" y="213293"/>
            <a:chExt cx="93900" cy="909732"/>
          </a:xfrm>
        </p:grpSpPr>
        <p:cxnSp>
          <p:nvCxnSpPr>
            <p:cNvPr id="868" name="Google Shape;868;p72"/>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69" name="Google Shape;869;p72"/>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70" name="Google Shape;870;p72"/>
          <p:cNvSpPr/>
          <p:nvPr/>
        </p:nvSpPr>
        <p:spPr>
          <a:xfrm>
            <a:off x="4018076" y="2300527"/>
            <a:ext cx="1086000" cy="1086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1" name="Google Shape;871;p72"/>
          <p:cNvSpPr/>
          <p:nvPr/>
        </p:nvSpPr>
        <p:spPr>
          <a:xfrm flipH="1">
            <a:off x="4027309" y="2309980"/>
            <a:ext cx="1067400" cy="10674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2" name="Google Shape;872;p72"/>
          <p:cNvSpPr/>
          <p:nvPr/>
        </p:nvSpPr>
        <p:spPr>
          <a:xfrm>
            <a:off x="4027528" y="2309980"/>
            <a:ext cx="1067400" cy="10674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3" name="Google Shape;873;p72"/>
          <p:cNvSpPr txBox="1"/>
          <p:nvPr/>
        </p:nvSpPr>
        <p:spPr>
          <a:xfrm>
            <a:off x="4016597" y="2632452"/>
            <a:ext cx="537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874" name="Google Shape;874;p72"/>
          <p:cNvSpPr txBox="1"/>
          <p:nvPr/>
        </p:nvSpPr>
        <p:spPr>
          <a:xfrm>
            <a:off x="4562553" y="2632452"/>
            <a:ext cx="591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875" name="Google Shape;875;p72"/>
          <p:cNvGrpSpPr/>
          <p:nvPr/>
        </p:nvGrpSpPr>
        <p:grpSpPr>
          <a:xfrm>
            <a:off x="4529953" y="2359814"/>
            <a:ext cx="60134" cy="523187"/>
            <a:chOff x="996050" y="213293"/>
            <a:chExt cx="93900" cy="909732"/>
          </a:xfrm>
        </p:grpSpPr>
        <p:cxnSp>
          <p:nvCxnSpPr>
            <p:cNvPr id="876" name="Google Shape;876;p72"/>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77" name="Google Shape;877;p72"/>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78" name="Google Shape;878;p72"/>
          <p:cNvSpPr/>
          <p:nvPr/>
        </p:nvSpPr>
        <p:spPr>
          <a:xfrm>
            <a:off x="3884687" y="2194173"/>
            <a:ext cx="1356900" cy="12999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9" name="Google Shape;879;p72"/>
          <p:cNvSpPr txBox="1"/>
          <p:nvPr/>
        </p:nvSpPr>
        <p:spPr>
          <a:xfrm>
            <a:off x="7749325" y="4145637"/>
            <a:ext cx="946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hubanti (certain)</a:t>
            </a:r>
            <a:endParaRPr sz="1600">
              <a:solidFill>
                <a:srgbClr val="000000"/>
              </a:solidFill>
              <a:latin typeface="Lexend"/>
              <a:ea typeface="Lexend"/>
              <a:cs typeface="Lexend"/>
              <a:sym typeface="Lexend"/>
            </a:endParaRPr>
          </a:p>
        </p:txBody>
      </p:sp>
      <p:sp>
        <p:nvSpPr>
          <p:cNvPr id="880" name="Google Shape;880;p72"/>
          <p:cNvSpPr txBox="1"/>
          <p:nvPr/>
        </p:nvSpPr>
        <p:spPr>
          <a:xfrm>
            <a:off x="324000" y="4145637"/>
            <a:ext cx="1582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suurtagal ma aha (impossible)</a:t>
            </a:r>
            <a:endParaRPr sz="1600">
              <a:solidFill>
                <a:srgbClr val="000000"/>
              </a:solidFill>
              <a:latin typeface="Lexend"/>
              <a:ea typeface="Lexend"/>
              <a:cs typeface="Lexend"/>
              <a:sym typeface="Lexend"/>
            </a:endParaRPr>
          </a:p>
        </p:txBody>
      </p:sp>
      <p:sp>
        <p:nvSpPr>
          <p:cNvPr id="881" name="Google Shape;881;p72"/>
          <p:cNvSpPr txBox="1"/>
          <p:nvPr/>
        </p:nvSpPr>
        <p:spPr>
          <a:xfrm>
            <a:off x="7825525" y="3786450"/>
            <a:ext cx="7848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100%</a:t>
            </a:r>
            <a:endParaRPr sz="1800">
              <a:solidFill>
                <a:srgbClr val="000000"/>
              </a:solidFill>
              <a:latin typeface="Lexend"/>
              <a:ea typeface="Lexend"/>
              <a:cs typeface="Lexend"/>
              <a:sym typeface="Lexend"/>
            </a:endParaRPr>
          </a:p>
        </p:txBody>
      </p:sp>
      <p:sp>
        <p:nvSpPr>
          <p:cNvPr id="882" name="Google Shape;882;p72"/>
          <p:cNvSpPr txBox="1"/>
          <p:nvPr/>
        </p:nvSpPr>
        <p:spPr>
          <a:xfrm>
            <a:off x="738925" y="3786450"/>
            <a:ext cx="5919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0%</a:t>
            </a:r>
            <a:endParaRPr sz="1800">
              <a:solidFill>
                <a:srgbClr val="000000"/>
              </a:solidFill>
              <a:latin typeface="Lexend"/>
              <a:ea typeface="Lexend"/>
              <a:cs typeface="Lexend"/>
              <a:sym typeface="Lexend"/>
            </a:endParaRPr>
          </a:p>
        </p:txBody>
      </p:sp>
      <p:grpSp>
        <p:nvGrpSpPr>
          <p:cNvPr id="883" name="Google Shape;883;p72"/>
          <p:cNvGrpSpPr/>
          <p:nvPr/>
        </p:nvGrpSpPr>
        <p:grpSpPr>
          <a:xfrm>
            <a:off x="984954" y="3400951"/>
            <a:ext cx="7187400" cy="461687"/>
            <a:chOff x="992233" y="3276625"/>
            <a:chExt cx="7187400" cy="658800"/>
          </a:xfrm>
        </p:grpSpPr>
        <p:cxnSp>
          <p:nvCxnSpPr>
            <p:cNvPr id="884" name="Google Shape;884;p72"/>
            <p:cNvCxnSpPr/>
            <p:nvPr/>
          </p:nvCxnSpPr>
          <p:spPr>
            <a:xfrm>
              <a:off x="992233" y="3606088"/>
              <a:ext cx="7187400" cy="0"/>
            </a:xfrm>
            <a:prstGeom prst="straightConnector1">
              <a:avLst/>
            </a:prstGeom>
            <a:noFill/>
            <a:ln cap="flat" cmpd="sng" w="38100">
              <a:solidFill>
                <a:srgbClr val="000000"/>
              </a:solidFill>
              <a:prstDash val="solid"/>
              <a:round/>
              <a:headEnd len="med" w="med" type="none"/>
              <a:tailEnd len="med" w="med" type="none"/>
            </a:ln>
          </p:spPr>
        </p:cxnSp>
        <p:cxnSp>
          <p:nvCxnSpPr>
            <p:cNvPr id="885" name="Google Shape;885;p72"/>
            <p:cNvCxnSpPr/>
            <p:nvPr/>
          </p:nvCxnSpPr>
          <p:spPr>
            <a:xfrm>
              <a:off x="992256"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886" name="Google Shape;886;p72"/>
            <p:cNvCxnSpPr/>
            <p:nvPr/>
          </p:nvCxnSpPr>
          <p:spPr>
            <a:xfrm>
              <a:off x="8168274"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887" name="Google Shape;887;p72"/>
            <p:cNvCxnSpPr/>
            <p:nvPr/>
          </p:nvCxnSpPr>
          <p:spPr>
            <a:xfrm>
              <a:off x="4580265" y="3276625"/>
              <a:ext cx="0" cy="658800"/>
            </a:xfrm>
            <a:prstGeom prst="straightConnector1">
              <a:avLst/>
            </a:prstGeom>
            <a:noFill/>
            <a:ln cap="flat" cmpd="sng" w="38100">
              <a:solidFill>
                <a:srgbClr val="000000"/>
              </a:solidFill>
              <a:prstDash val="solid"/>
              <a:round/>
              <a:headEnd len="med" w="med" type="none"/>
              <a:tailEnd len="med" w="med" type="none"/>
            </a:ln>
          </p:spPr>
        </p:cxnSp>
      </p:grpSp>
      <p:sp>
        <p:nvSpPr>
          <p:cNvPr id="888" name="Google Shape;888;p72"/>
          <p:cNvSpPr txBox="1"/>
          <p:nvPr/>
        </p:nvSpPr>
        <p:spPr>
          <a:xfrm>
            <a:off x="3850025" y="4145637"/>
            <a:ext cx="1437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sp>
        <p:nvSpPr>
          <p:cNvPr id="889" name="Google Shape;889;p72"/>
          <p:cNvSpPr txBox="1"/>
          <p:nvPr/>
        </p:nvSpPr>
        <p:spPr>
          <a:xfrm>
            <a:off x="4320325" y="378645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50%</a:t>
            </a:r>
            <a:endParaRPr sz="1800">
              <a:solidFill>
                <a:srgbClr val="000000"/>
              </a:solidFill>
              <a:latin typeface="Lexend"/>
              <a:ea typeface="Lexend"/>
              <a:cs typeface="Lexend"/>
              <a:sym typeface="Lexend"/>
            </a:endParaRPr>
          </a:p>
        </p:txBody>
      </p:sp>
      <p:cxnSp>
        <p:nvCxnSpPr>
          <p:cNvPr id="890" name="Google Shape;890;p72"/>
          <p:cNvCxnSpPr/>
          <p:nvPr/>
        </p:nvCxnSpPr>
        <p:spPr>
          <a:xfrm>
            <a:off x="4621625" y="4563425"/>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891" name="Google Shape;891;p72"/>
          <p:cNvSpPr txBox="1"/>
          <p:nvPr/>
        </p:nvSpPr>
        <p:spPr>
          <a:xfrm>
            <a:off x="2300175" y="4479871"/>
            <a:ext cx="1207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sugan (unlikely)</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892" name="Google Shape;892;p72"/>
          <p:cNvSpPr txBox="1"/>
          <p:nvPr/>
        </p:nvSpPr>
        <p:spPr>
          <a:xfrm>
            <a:off x="6054451" y="4487136"/>
            <a:ext cx="784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sugan (likely)</a:t>
            </a:r>
            <a:endParaRPr sz="1600">
              <a:solidFill>
                <a:srgbClr val="000000"/>
              </a:solidFill>
              <a:latin typeface="Lexend"/>
              <a:ea typeface="Lexend"/>
              <a:cs typeface="Lexend"/>
              <a:sym typeface="Lexend"/>
            </a:endParaRPr>
          </a:p>
        </p:txBody>
      </p:sp>
      <p:cxnSp>
        <p:nvCxnSpPr>
          <p:cNvPr id="893" name="Google Shape;893;p72"/>
          <p:cNvCxnSpPr/>
          <p:nvPr/>
        </p:nvCxnSpPr>
        <p:spPr>
          <a:xfrm>
            <a:off x="1018454" y="4563425"/>
            <a:ext cx="3506700" cy="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p73"/>
          <p:cNvSpPr txBox="1"/>
          <p:nvPr>
            <p:ph idx="1" type="body"/>
          </p:nvPr>
        </p:nvSpPr>
        <p:spPr>
          <a:xfrm>
            <a:off x="324000" y="759300"/>
            <a:ext cx="8496000" cy="665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b="1" lang="en-GB" sz="1400">
                <a:solidFill>
                  <a:srgbClr val="282828"/>
                </a:solidFill>
                <a:latin typeface="Lexend"/>
              </a:rPr>
              <a:t>Itimaalka (Probabilities) ka weyn 50% waxay leeyihiin fursad ka siman (even chance) inay dhacaan.</a:t>
            </a:r>
            <a:r>
              <a:rPr lang="en-GB" sz="1400">
                <a:solidFill>
                  <a:srgbClr val="282828"/>
                </a:solidFill>
                <a:latin typeface="Lexend"/>
              </a:rPr>
              <a:t/>
            </a:r>
            <a:r>
              <a:rPr lang="en-GB" sz="1400">
                <a:solidFill>
                  <a:schemeClr val="accent4"/>
                </a:solidFill>
                <a:latin typeface="Lexend"/>
              </a:rPr>
              <a:t/>
            </a:r>
            <a:r>
              <a:rPr lang="en-GB" sz="1400">
                <a:solidFill>
                  <a:srgbClr val="282828"/>
                </a:solidFill>
                <a:latin typeface="Lexend"/>
              </a:rPr>
              <a:t/>
            </a:r>
            <a:r>
              <a:rPr lang="en-GB" sz="1400">
                <a:solidFill>
                  <a:schemeClr val="accent4"/>
                </a:solidFill>
                <a:latin typeface="Lexend"/>
              </a:rPr>
              <a:t/>
            </a:r>
            <a:r>
              <a:rPr lang="en-GB" sz="1400">
                <a:solidFill>
                  <a:srgbClr val="282828"/>
                </a:solidFill>
                <a:latin typeface="Lexend"/>
              </a:rPr>
              <a:t/>
            </a:r>
            <a:endParaRPr sz="1900">
              <a:solidFill>
                <a:srgbClr val="282828"/>
              </a:solidFill>
            </a:endParaRPr>
          </a:p>
        </p:txBody>
      </p:sp>
      <p:sp>
        <p:nvSpPr>
          <p:cNvPr id="899" name="Google Shape;899;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Muujinta itimaalka (probabilities): boqolleyda (percentages) iyo jajab tobanle (decimals)</a:t>
            </a:r>
            <a:endParaRPr/>
          </a:p>
        </p:txBody>
      </p:sp>
      <p:sp>
        <p:nvSpPr>
          <p:cNvPr id="900" name="Google Shape;900;p73"/>
          <p:cNvSpPr txBox="1"/>
          <p:nvPr/>
        </p:nvSpPr>
        <p:spPr>
          <a:xfrm>
            <a:off x="7749325" y="4145637"/>
            <a:ext cx="946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sugan (certain)</a:t>
            </a:r>
            <a:endParaRPr sz="1600">
              <a:solidFill>
                <a:srgbClr val="000000"/>
              </a:solidFill>
              <a:latin typeface="Lexend"/>
              <a:ea typeface="Lexend"/>
              <a:cs typeface="Lexend"/>
              <a:sym typeface="Lexend"/>
            </a:endParaRPr>
          </a:p>
        </p:txBody>
      </p:sp>
      <p:sp>
        <p:nvSpPr>
          <p:cNvPr id="901" name="Google Shape;901;p73"/>
          <p:cNvSpPr txBox="1"/>
          <p:nvPr/>
        </p:nvSpPr>
        <p:spPr>
          <a:xfrm>
            <a:off x="324000" y="4145637"/>
            <a:ext cx="1582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suurtagal ma aha (impossible)</a:t>
            </a:r>
            <a:endParaRPr sz="1600">
              <a:solidFill>
                <a:srgbClr val="000000"/>
              </a:solidFill>
              <a:latin typeface="Lexend"/>
              <a:ea typeface="Lexend"/>
              <a:cs typeface="Lexend"/>
              <a:sym typeface="Lexend"/>
            </a:endParaRPr>
          </a:p>
        </p:txBody>
      </p:sp>
      <p:grpSp>
        <p:nvGrpSpPr>
          <p:cNvPr id="902" name="Google Shape;902;p73"/>
          <p:cNvGrpSpPr/>
          <p:nvPr/>
        </p:nvGrpSpPr>
        <p:grpSpPr>
          <a:xfrm>
            <a:off x="8129596" y="2207414"/>
            <a:ext cx="60134" cy="523187"/>
            <a:chOff x="996050" y="213293"/>
            <a:chExt cx="93900" cy="909732"/>
          </a:xfrm>
        </p:grpSpPr>
        <p:cxnSp>
          <p:nvCxnSpPr>
            <p:cNvPr id="903" name="Google Shape;903;p73"/>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04" name="Google Shape;904;p73"/>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05" name="Google Shape;905;p73"/>
          <p:cNvSpPr txBox="1"/>
          <p:nvPr>
            <p:ph idx="1" type="body"/>
          </p:nvPr>
        </p:nvSpPr>
        <p:spPr>
          <a:xfrm>
            <a:off x="324000" y="1494982"/>
            <a:ext cx="8496000" cy="106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rgbClr val="282828"/>
                </a:solidFill>
                <a:latin typeface="Lexend"/>
              </a:rPr>
              <a:t>Tusaale: Haddii aan sameyn lahayn tiro badan oo tijaabooyin (trials) ah oo leh wareeggan (spinner), markaas waxaan filan lahayn inuu ku dhaco 'guul' (win) marar ka badan 'khasaare' (lose).</a:t>
            </a:r>
            <a:r>
              <a:rPr lang="en-GB" sz="1400">
                <a:solidFill>
                  <a:schemeClr val="accent4"/>
                </a:solidFill>
                <a:latin typeface="Lexend"/>
              </a:rPr>
              <a:t/>
            </a:r>
            <a:r>
              <a:rPr lang="en-GB" sz="1400">
                <a:solidFill>
                  <a:srgbClr val="282828"/>
                </a:solidFill>
                <a:latin typeface="Lexend"/>
              </a:rPr>
              <a:t/>
            </a:r>
            <a:endParaRPr sz="1900">
              <a:solidFill>
                <a:srgbClr val="282828"/>
              </a:solidFill>
            </a:endParaRPr>
          </a:p>
        </p:txBody>
      </p:sp>
      <p:sp>
        <p:nvSpPr>
          <p:cNvPr id="906" name="Google Shape;906;p73"/>
          <p:cNvSpPr txBox="1"/>
          <p:nvPr/>
        </p:nvSpPr>
        <p:spPr>
          <a:xfrm>
            <a:off x="7825525" y="3786450"/>
            <a:ext cx="7848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100%</a:t>
            </a:r>
            <a:endParaRPr sz="1800">
              <a:solidFill>
                <a:srgbClr val="000000"/>
              </a:solidFill>
              <a:latin typeface="Lexend"/>
              <a:ea typeface="Lexend"/>
              <a:cs typeface="Lexend"/>
              <a:sym typeface="Lexend"/>
            </a:endParaRPr>
          </a:p>
        </p:txBody>
      </p:sp>
      <p:sp>
        <p:nvSpPr>
          <p:cNvPr id="907" name="Google Shape;907;p73"/>
          <p:cNvSpPr txBox="1"/>
          <p:nvPr/>
        </p:nvSpPr>
        <p:spPr>
          <a:xfrm>
            <a:off x="738925" y="3786450"/>
            <a:ext cx="5919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0%</a:t>
            </a:r>
            <a:endParaRPr sz="1800">
              <a:solidFill>
                <a:srgbClr val="000000"/>
              </a:solidFill>
              <a:latin typeface="Lexend"/>
              <a:ea typeface="Lexend"/>
              <a:cs typeface="Lexend"/>
              <a:sym typeface="Lexend"/>
            </a:endParaRPr>
          </a:p>
        </p:txBody>
      </p:sp>
      <p:grpSp>
        <p:nvGrpSpPr>
          <p:cNvPr id="908" name="Google Shape;908;p73"/>
          <p:cNvGrpSpPr/>
          <p:nvPr/>
        </p:nvGrpSpPr>
        <p:grpSpPr>
          <a:xfrm>
            <a:off x="984954" y="3400951"/>
            <a:ext cx="7187400" cy="461687"/>
            <a:chOff x="992233" y="3276625"/>
            <a:chExt cx="7187400" cy="658800"/>
          </a:xfrm>
        </p:grpSpPr>
        <p:cxnSp>
          <p:nvCxnSpPr>
            <p:cNvPr id="909" name="Google Shape;909;p73"/>
            <p:cNvCxnSpPr/>
            <p:nvPr/>
          </p:nvCxnSpPr>
          <p:spPr>
            <a:xfrm>
              <a:off x="992233" y="3606088"/>
              <a:ext cx="7187400" cy="0"/>
            </a:xfrm>
            <a:prstGeom prst="straightConnector1">
              <a:avLst/>
            </a:prstGeom>
            <a:noFill/>
            <a:ln cap="flat" cmpd="sng" w="38100">
              <a:solidFill>
                <a:srgbClr val="000000"/>
              </a:solidFill>
              <a:prstDash val="solid"/>
              <a:round/>
              <a:headEnd len="med" w="med" type="none"/>
              <a:tailEnd len="med" w="med" type="none"/>
            </a:ln>
          </p:spPr>
        </p:cxnSp>
        <p:cxnSp>
          <p:nvCxnSpPr>
            <p:cNvPr id="910" name="Google Shape;910;p73"/>
            <p:cNvCxnSpPr/>
            <p:nvPr/>
          </p:nvCxnSpPr>
          <p:spPr>
            <a:xfrm>
              <a:off x="992256"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911" name="Google Shape;911;p73"/>
            <p:cNvCxnSpPr/>
            <p:nvPr/>
          </p:nvCxnSpPr>
          <p:spPr>
            <a:xfrm>
              <a:off x="8168274"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912" name="Google Shape;912;p73"/>
            <p:cNvCxnSpPr/>
            <p:nvPr/>
          </p:nvCxnSpPr>
          <p:spPr>
            <a:xfrm>
              <a:off x="4580265" y="3276625"/>
              <a:ext cx="0" cy="658800"/>
            </a:xfrm>
            <a:prstGeom prst="straightConnector1">
              <a:avLst/>
            </a:prstGeom>
            <a:noFill/>
            <a:ln cap="flat" cmpd="sng" w="38100">
              <a:solidFill>
                <a:srgbClr val="000000"/>
              </a:solidFill>
              <a:prstDash val="solid"/>
              <a:round/>
              <a:headEnd len="med" w="med" type="none"/>
              <a:tailEnd len="med" w="med" type="none"/>
            </a:ln>
          </p:spPr>
        </p:cxnSp>
      </p:grpSp>
      <p:sp>
        <p:nvSpPr>
          <p:cNvPr id="913" name="Google Shape;913;p73"/>
          <p:cNvSpPr txBox="1"/>
          <p:nvPr/>
        </p:nvSpPr>
        <p:spPr>
          <a:xfrm>
            <a:off x="3850025" y="4145637"/>
            <a:ext cx="1437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sp>
        <p:nvSpPr>
          <p:cNvPr id="914" name="Google Shape;914;p73"/>
          <p:cNvSpPr txBox="1"/>
          <p:nvPr/>
        </p:nvSpPr>
        <p:spPr>
          <a:xfrm>
            <a:off x="4320325" y="378645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50%</a:t>
            </a:r>
            <a:endParaRPr sz="1800">
              <a:solidFill>
                <a:srgbClr val="000000"/>
              </a:solidFill>
              <a:latin typeface="Lexend"/>
              <a:ea typeface="Lexend"/>
              <a:cs typeface="Lexend"/>
              <a:sym typeface="Lexend"/>
            </a:endParaRPr>
          </a:p>
        </p:txBody>
      </p:sp>
      <p:grpSp>
        <p:nvGrpSpPr>
          <p:cNvPr id="915" name="Google Shape;915;p73"/>
          <p:cNvGrpSpPr/>
          <p:nvPr/>
        </p:nvGrpSpPr>
        <p:grpSpPr>
          <a:xfrm>
            <a:off x="4529953" y="2207414"/>
            <a:ext cx="60134" cy="523187"/>
            <a:chOff x="996050" y="213293"/>
            <a:chExt cx="93900" cy="909732"/>
          </a:xfrm>
        </p:grpSpPr>
        <p:cxnSp>
          <p:nvCxnSpPr>
            <p:cNvPr id="916" name="Google Shape;916;p73"/>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17" name="Google Shape;917;p73"/>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18" name="Google Shape;918;p73"/>
          <p:cNvSpPr txBox="1"/>
          <p:nvPr/>
        </p:nvSpPr>
        <p:spPr>
          <a:xfrm>
            <a:off x="500612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60%</a:t>
            </a:r>
            <a:endParaRPr sz="1800">
              <a:solidFill>
                <a:srgbClr val="000000"/>
              </a:solidFill>
              <a:latin typeface="Lexend"/>
              <a:ea typeface="Lexend"/>
              <a:cs typeface="Lexend"/>
              <a:sym typeface="Lexend"/>
            </a:endParaRPr>
          </a:p>
        </p:txBody>
      </p:sp>
      <p:sp>
        <p:nvSpPr>
          <p:cNvPr id="919" name="Google Shape;919;p73"/>
          <p:cNvSpPr txBox="1"/>
          <p:nvPr/>
        </p:nvSpPr>
        <p:spPr>
          <a:xfrm>
            <a:off x="569192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70%</a:t>
            </a:r>
            <a:endParaRPr sz="1800">
              <a:solidFill>
                <a:srgbClr val="000000"/>
              </a:solidFill>
              <a:latin typeface="Lexend"/>
              <a:ea typeface="Lexend"/>
              <a:cs typeface="Lexend"/>
              <a:sym typeface="Lexend"/>
            </a:endParaRPr>
          </a:p>
        </p:txBody>
      </p:sp>
      <p:sp>
        <p:nvSpPr>
          <p:cNvPr id="920" name="Google Shape;920;p73"/>
          <p:cNvSpPr txBox="1"/>
          <p:nvPr/>
        </p:nvSpPr>
        <p:spPr>
          <a:xfrm>
            <a:off x="637772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80%</a:t>
            </a:r>
            <a:endParaRPr sz="1800">
              <a:solidFill>
                <a:srgbClr val="000000"/>
              </a:solidFill>
              <a:latin typeface="Lexend"/>
              <a:ea typeface="Lexend"/>
              <a:cs typeface="Lexend"/>
              <a:sym typeface="Lexend"/>
            </a:endParaRPr>
          </a:p>
        </p:txBody>
      </p:sp>
      <p:sp>
        <p:nvSpPr>
          <p:cNvPr id="921" name="Google Shape;921;p73"/>
          <p:cNvSpPr txBox="1"/>
          <p:nvPr/>
        </p:nvSpPr>
        <p:spPr>
          <a:xfrm>
            <a:off x="706352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90%</a:t>
            </a:r>
            <a:endParaRPr sz="1800">
              <a:solidFill>
                <a:srgbClr val="000000"/>
              </a:solidFill>
              <a:latin typeface="Lexend"/>
              <a:ea typeface="Lexend"/>
              <a:cs typeface="Lexend"/>
              <a:sym typeface="Lexend"/>
            </a:endParaRPr>
          </a:p>
        </p:txBody>
      </p:sp>
      <p:cxnSp>
        <p:nvCxnSpPr>
          <p:cNvPr id="922" name="Google Shape;922;p73"/>
          <p:cNvCxnSpPr/>
          <p:nvPr/>
        </p:nvCxnSpPr>
        <p:spPr>
          <a:xfrm>
            <a:off x="4621625" y="4563425"/>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923" name="Google Shape;923;p73"/>
          <p:cNvSpPr txBox="1"/>
          <p:nvPr/>
        </p:nvSpPr>
        <p:spPr>
          <a:xfrm>
            <a:off x="6054451" y="4487136"/>
            <a:ext cx="784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sugan (likely)</a:t>
            </a:r>
            <a:endParaRPr sz="1600">
              <a:solidFill>
                <a:srgbClr val="000000"/>
              </a:solidFill>
              <a:latin typeface="Lexend"/>
              <a:ea typeface="Lexend"/>
              <a:cs typeface="Lexend"/>
              <a:sym typeface="Lexend"/>
            </a:endParaRPr>
          </a:p>
        </p:txBody>
      </p:sp>
      <p:sp>
        <p:nvSpPr>
          <p:cNvPr id="924" name="Google Shape;924;p73"/>
          <p:cNvSpPr/>
          <p:nvPr/>
        </p:nvSpPr>
        <p:spPr>
          <a:xfrm>
            <a:off x="7617718" y="2300527"/>
            <a:ext cx="1086000" cy="1086300"/>
          </a:xfrm>
          <a:prstGeom prst="ellipse">
            <a:avLst/>
          </a:prstGeom>
          <a:solidFill>
            <a:schemeClr val="accent5"/>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25" name="Google Shape;925;p73"/>
          <p:cNvSpPr txBox="1"/>
          <p:nvPr/>
        </p:nvSpPr>
        <p:spPr>
          <a:xfrm>
            <a:off x="7921040" y="2861052"/>
            <a:ext cx="537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grpSp>
        <p:nvGrpSpPr>
          <p:cNvPr id="926" name="Google Shape;926;p73"/>
          <p:cNvGrpSpPr/>
          <p:nvPr/>
        </p:nvGrpSpPr>
        <p:grpSpPr>
          <a:xfrm>
            <a:off x="8129596" y="2359814"/>
            <a:ext cx="60134" cy="523187"/>
            <a:chOff x="996050" y="213293"/>
            <a:chExt cx="93900" cy="909732"/>
          </a:xfrm>
        </p:grpSpPr>
        <p:cxnSp>
          <p:nvCxnSpPr>
            <p:cNvPr id="927" name="Google Shape;927;p73"/>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28" name="Google Shape;928;p73"/>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29" name="Google Shape;929;p73"/>
          <p:cNvSpPr/>
          <p:nvPr/>
        </p:nvSpPr>
        <p:spPr>
          <a:xfrm>
            <a:off x="442210" y="2300527"/>
            <a:ext cx="1086000" cy="1086300"/>
          </a:xfrm>
          <a:prstGeom prst="ellipse">
            <a:avLst/>
          </a:prstGeom>
          <a:solidFill>
            <a:schemeClr val="accent4"/>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30" name="Google Shape;930;p73"/>
          <p:cNvSpPr txBox="1"/>
          <p:nvPr/>
        </p:nvSpPr>
        <p:spPr>
          <a:xfrm>
            <a:off x="689262" y="2806802"/>
            <a:ext cx="591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khasaare (lose)</a:t>
            </a:r>
            <a:endParaRPr sz="1600">
              <a:solidFill>
                <a:srgbClr val="FFFFFF"/>
              </a:solidFill>
              <a:latin typeface="Lexend"/>
              <a:ea typeface="Lexend"/>
              <a:cs typeface="Lexend"/>
              <a:sym typeface="Lexend"/>
            </a:endParaRPr>
          </a:p>
        </p:txBody>
      </p:sp>
      <p:grpSp>
        <p:nvGrpSpPr>
          <p:cNvPr id="931" name="Google Shape;931;p73"/>
          <p:cNvGrpSpPr/>
          <p:nvPr/>
        </p:nvGrpSpPr>
        <p:grpSpPr>
          <a:xfrm>
            <a:off x="954088" y="2359814"/>
            <a:ext cx="60134" cy="523187"/>
            <a:chOff x="996050" y="213293"/>
            <a:chExt cx="93900" cy="909732"/>
          </a:xfrm>
        </p:grpSpPr>
        <p:cxnSp>
          <p:nvCxnSpPr>
            <p:cNvPr id="932" name="Google Shape;932;p73"/>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33" name="Google Shape;933;p73"/>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34" name="Google Shape;934;p73"/>
          <p:cNvSpPr/>
          <p:nvPr/>
        </p:nvSpPr>
        <p:spPr>
          <a:xfrm>
            <a:off x="4018076" y="2300527"/>
            <a:ext cx="1086000" cy="1086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35" name="Google Shape;935;p73"/>
          <p:cNvSpPr/>
          <p:nvPr/>
        </p:nvSpPr>
        <p:spPr>
          <a:xfrm flipH="1">
            <a:off x="4027309" y="2309980"/>
            <a:ext cx="1067400" cy="10674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36" name="Google Shape;936;p73"/>
          <p:cNvSpPr/>
          <p:nvPr/>
        </p:nvSpPr>
        <p:spPr>
          <a:xfrm>
            <a:off x="4027528" y="2309980"/>
            <a:ext cx="1067400" cy="10674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37" name="Google Shape;937;p73"/>
          <p:cNvSpPr txBox="1"/>
          <p:nvPr/>
        </p:nvSpPr>
        <p:spPr>
          <a:xfrm>
            <a:off x="4016597" y="2632452"/>
            <a:ext cx="537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938" name="Google Shape;938;p73"/>
          <p:cNvSpPr txBox="1"/>
          <p:nvPr/>
        </p:nvSpPr>
        <p:spPr>
          <a:xfrm>
            <a:off x="4562553" y="2632452"/>
            <a:ext cx="591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khasaare (lose)</a:t>
            </a:r>
            <a:endParaRPr sz="1600">
              <a:solidFill>
                <a:srgbClr val="FFFFFF"/>
              </a:solidFill>
              <a:latin typeface="Lexend"/>
              <a:ea typeface="Lexend"/>
              <a:cs typeface="Lexend"/>
              <a:sym typeface="Lexend"/>
            </a:endParaRPr>
          </a:p>
        </p:txBody>
      </p:sp>
      <p:grpSp>
        <p:nvGrpSpPr>
          <p:cNvPr id="939" name="Google Shape;939;p73"/>
          <p:cNvGrpSpPr/>
          <p:nvPr/>
        </p:nvGrpSpPr>
        <p:grpSpPr>
          <a:xfrm>
            <a:off x="4529953" y="2359814"/>
            <a:ext cx="60134" cy="523187"/>
            <a:chOff x="996050" y="213293"/>
            <a:chExt cx="93900" cy="909732"/>
          </a:xfrm>
        </p:grpSpPr>
        <p:cxnSp>
          <p:nvCxnSpPr>
            <p:cNvPr id="940" name="Google Shape;940;p73"/>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41" name="Google Shape;941;p73"/>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942" name="Google Shape;942;p73"/>
          <p:cNvGrpSpPr/>
          <p:nvPr/>
        </p:nvGrpSpPr>
        <p:grpSpPr>
          <a:xfrm>
            <a:off x="6310156" y="2207414"/>
            <a:ext cx="60134" cy="523187"/>
            <a:chOff x="996050" y="213293"/>
            <a:chExt cx="93900" cy="909732"/>
          </a:xfrm>
        </p:grpSpPr>
        <p:cxnSp>
          <p:nvCxnSpPr>
            <p:cNvPr id="943" name="Google Shape;943;p73"/>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44" name="Google Shape;944;p73"/>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45" name="Google Shape;945;p73"/>
          <p:cNvSpPr/>
          <p:nvPr/>
        </p:nvSpPr>
        <p:spPr>
          <a:xfrm>
            <a:off x="5798279" y="2300527"/>
            <a:ext cx="1086000" cy="1086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6" name="Google Shape;946;p73"/>
          <p:cNvSpPr/>
          <p:nvPr/>
        </p:nvSpPr>
        <p:spPr>
          <a:xfrm flipH="1">
            <a:off x="5807512" y="2309980"/>
            <a:ext cx="1067400" cy="10674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7" name="Google Shape;947;p73"/>
          <p:cNvSpPr/>
          <p:nvPr/>
        </p:nvSpPr>
        <p:spPr>
          <a:xfrm>
            <a:off x="5807731" y="2309980"/>
            <a:ext cx="1067400" cy="1067400"/>
          </a:xfrm>
          <a:prstGeom prst="pie">
            <a:avLst>
              <a:gd fmla="val 5387953" name="adj1"/>
              <a:gd fmla="val 21584097"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8" name="Google Shape;948;p73"/>
          <p:cNvSpPr txBox="1"/>
          <p:nvPr/>
        </p:nvSpPr>
        <p:spPr>
          <a:xfrm>
            <a:off x="5796800" y="2480052"/>
            <a:ext cx="537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949" name="Google Shape;949;p73"/>
          <p:cNvSpPr txBox="1"/>
          <p:nvPr/>
        </p:nvSpPr>
        <p:spPr>
          <a:xfrm>
            <a:off x="6266556" y="2784852"/>
            <a:ext cx="591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khasaare (lose)</a:t>
            </a:r>
            <a:endParaRPr sz="1600">
              <a:solidFill>
                <a:srgbClr val="FFFFFF"/>
              </a:solidFill>
              <a:latin typeface="Lexend"/>
              <a:ea typeface="Lexend"/>
              <a:cs typeface="Lexend"/>
              <a:sym typeface="Lexend"/>
            </a:endParaRPr>
          </a:p>
        </p:txBody>
      </p:sp>
      <p:grpSp>
        <p:nvGrpSpPr>
          <p:cNvPr id="950" name="Google Shape;950;p73"/>
          <p:cNvGrpSpPr/>
          <p:nvPr/>
        </p:nvGrpSpPr>
        <p:grpSpPr>
          <a:xfrm>
            <a:off x="6310156" y="2359814"/>
            <a:ext cx="60134" cy="523187"/>
            <a:chOff x="996050" y="213293"/>
            <a:chExt cx="93900" cy="909732"/>
          </a:xfrm>
        </p:grpSpPr>
        <p:cxnSp>
          <p:nvCxnSpPr>
            <p:cNvPr id="951" name="Google Shape;951;p73"/>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52" name="Google Shape;952;p73"/>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53" name="Google Shape;953;p73"/>
          <p:cNvSpPr/>
          <p:nvPr/>
        </p:nvSpPr>
        <p:spPr>
          <a:xfrm>
            <a:off x="5637287" y="2194173"/>
            <a:ext cx="1356900" cy="12999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74"/>
          <p:cNvSpPr/>
          <p:nvPr/>
        </p:nvSpPr>
        <p:spPr>
          <a:xfrm>
            <a:off x="2132087" y="2194173"/>
            <a:ext cx="1356900" cy="12999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9" name="Google Shape;959;p74"/>
          <p:cNvSpPr txBox="1"/>
          <p:nvPr>
            <p:ph idx="1" type="body"/>
          </p:nvPr>
        </p:nvSpPr>
        <p:spPr>
          <a:xfrm>
            <a:off x="324000" y="759300"/>
            <a:ext cx="8496000" cy="42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1" lang="en-GB" sz="1400">
                <a:solidFill>
                  <a:srgbClr val="282828"/>
                </a:solidFill>
                <a:latin typeface="Lexend"/>
              </a:rPr>
              <a:t>Itimaalka (Probabilities) ka yar 50% waxay leeyihiin fursad ka yar fursad siman (even chance) inay dhacaan.</a:t>
            </a:r>
            <a:r>
              <a:rPr lang="en-GB" sz="1400">
                <a:solidFill>
                  <a:srgbClr val="282828"/>
                </a:solidFill>
                <a:latin typeface="Lexend"/>
              </a:rPr>
              <a:t/>
            </a:r>
            <a:r>
              <a:rPr lang="en-GB" sz="1400">
                <a:solidFill>
                  <a:schemeClr val="accent4"/>
                </a:solidFill>
                <a:latin typeface="Lexend"/>
              </a:rPr>
              <a:t/>
            </a:r>
            <a:r>
              <a:rPr lang="en-GB" sz="1400">
                <a:solidFill>
                  <a:srgbClr val="282828"/>
                </a:solidFill>
                <a:latin typeface="Lexend"/>
              </a:rPr>
              <a:t/>
            </a:r>
            <a:r>
              <a:rPr lang="en-GB" sz="1400">
                <a:solidFill>
                  <a:schemeClr val="accent4"/>
                </a:solidFill>
                <a:latin typeface="Lexend"/>
              </a:rPr>
              <a:t/>
            </a:r>
            <a:r>
              <a:rPr lang="en-GB" sz="1400">
                <a:solidFill>
                  <a:srgbClr val="282828"/>
                </a:solidFill>
                <a:latin typeface="Lexend"/>
              </a:rPr>
              <a:t/>
            </a:r>
            <a:r>
              <a:rPr lang="en-GB" sz="1400">
                <a:solidFill>
                  <a:srgbClr val="282828"/>
                </a:solidFill>
                <a:latin typeface="Lexend"/>
              </a:rPr>
              <a:t/>
            </a:r>
            <a:endParaRPr sz="1900">
              <a:solidFill>
                <a:srgbClr val="282828"/>
              </a:solidFill>
            </a:endParaRPr>
          </a:p>
        </p:txBody>
      </p:sp>
      <p:sp>
        <p:nvSpPr>
          <p:cNvPr id="960" name="Google Shape;960;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Muujinta itimaalka (probabilities): boqolleyda (percentages) iyo jajab tobanle (decimals)</a:t>
            </a:r>
            <a:endParaRPr/>
          </a:p>
        </p:txBody>
      </p:sp>
      <p:sp>
        <p:nvSpPr>
          <p:cNvPr id="961" name="Google Shape;961;p74"/>
          <p:cNvSpPr txBox="1"/>
          <p:nvPr/>
        </p:nvSpPr>
        <p:spPr>
          <a:xfrm>
            <a:off x="7749325" y="4145637"/>
            <a:ext cx="946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sugan (certain)</a:t>
            </a:r>
            <a:endParaRPr sz="1600">
              <a:solidFill>
                <a:srgbClr val="000000"/>
              </a:solidFill>
              <a:latin typeface="Lexend"/>
              <a:ea typeface="Lexend"/>
              <a:cs typeface="Lexend"/>
              <a:sym typeface="Lexend"/>
            </a:endParaRPr>
          </a:p>
        </p:txBody>
      </p:sp>
      <p:sp>
        <p:nvSpPr>
          <p:cNvPr id="962" name="Google Shape;962;p74"/>
          <p:cNvSpPr txBox="1"/>
          <p:nvPr/>
        </p:nvSpPr>
        <p:spPr>
          <a:xfrm>
            <a:off x="324000" y="4145637"/>
            <a:ext cx="1582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suurtagal ma aha (impossible)</a:t>
            </a:r>
            <a:endParaRPr sz="1600">
              <a:solidFill>
                <a:srgbClr val="000000"/>
              </a:solidFill>
              <a:latin typeface="Lexend"/>
              <a:ea typeface="Lexend"/>
              <a:cs typeface="Lexend"/>
              <a:sym typeface="Lexend"/>
            </a:endParaRPr>
          </a:p>
        </p:txBody>
      </p:sp>
      <p:grpSp>
        <p:nvGrpSpPr>
          <p:cNvPr id="963" name="Google Shape;963;p74"/>
          <p:cNvGrpSpPr/>
          <p:nvPr/>
        </p:nvGrpSpPr>
        <p:grpSpPr>
          <a:xfrm>
            <a:off x="8129596" y="2207414"/>
            <a:ext cx="60134" cy="523187"/>
            <a:chOff x="996050" y="213293"/>
            <a:chExt cx="93900" cy="909732"/>
          </a:xfrm>
        </p:grpSpPr>
        <p:cxnSp>
          <p:nvCxnSpPr>
            <p:cNvPr id="964" name="Google Shape;964;p7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65" name="Google Shape;965;p7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66" name="Google Shape;966;p74"/>
          <p:cNvSpPr txBox="1"/>
          <p:nvPr>
            <p:ph idx="1" type="body"/>
          </p:nvPr>
        </p:nvSpPr>
        <p:spPr>
          <a:xfrm>
            <a:off x="324000" y="1494977"/>
            <a:ext cx="8496000" cy="710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solidFill>
                  <a:srgbClr val="282828"/>
                </a:solidFill>
                <a:latin typeface="Lexend"/>
              </a:rPr>
              <a:t>Tusaale: Haddii aan sameyn lahayn tiro badan oo tijaabooyin (trials) ah oo leh wareeggan (spinner), markaas waxaan filan lahayn inuu ku dhaco 'guul' (win) marar ka yar 'khasaare' (lose).</a:t>
            </a:r>
            <a:r>
              <a:rPr lang="en-GB" sz="1400">
                <a:solidFill>
                  <a:schemeClr val="accent4"/>
                </a:solidFill>
                <a:latin typeface="Lexend"/>
              </a:rPr>
              <a:t/>
            </a:r>
            <a:r>
              <a:rPr lang="en-GB" sz="1400">
                <a:solidFill>
                  <a:srgbClr val="282828"/>
                </a:solidFill>
                <a:latin typeface="Lexend"/>
              </a:rPr>
              <a:t/>
            </a:r>
            <a:endParaRPr sz="1900">
              <a:solidFill>
                <a:srgbClr val="282828"/>
              </a:solidFill>
            </a:endParaRPr>
          </a:p>
        </p:txBody>
      </p:sp>
      <p:sp>
        <p:nvSpPr>
          <p:cNvPr id="967" name="Google Shape;967;p74"/>
          <p:cNvSpPr txBox="1"/>
          <p:nvPr/>
        </p:nvSpPr>
        <p:spPr>
          <a:xfrm>
            <a:off x="7825525" y="3786450"/>
            <a:ext cx="7848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100%</a:t>
            </a:r>
            <a:endParaRPr sz="1800">
              <a:solidFill>
                <a:srgbClr val="000000"/>
              </a:solidFill>
              <a:latin typeface="Lexend"/>
              <a:ea typeface="Lexend"/>
              <a:cs typeface="Lexend"/>
              <a:sym typeface="Lexend"/>
            </a:endParaRPr>
          </a:p>
        </p:txBody>
      </p:sp>
      <p:sp>
        <p:nvSpPr>
          <p:cNvPr id="968" name="Google Shape;968;p74"/>
          <p:cNvSpPr txBox="1"/>
          <p:nvPr/>
        </p:nvSpPr>
        <p:spPr>
          <a:xfrm>
            <a:off x="738925" y="3786450"/>
            <a:ext cx="5919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0%</a:t>
            </a:r>
            <a:endParaRPr sz="1800">
              <a:solidFill>
                <a:srgbClr val="000000"/>
              </a:solidFill>
              <a:latin typeface="Lexend"/>
              <a:ea typeface="Lexend"/>
              <a:cs typeface="Lexend"/>
              <a:sym typeface="Lexend"/>
            </a:endParaRPr>
          </a:p>
        </p:txBody>
      </p:sp>
      <p:grpSp>
        <p:nvGrpSpPr>
          <p:cNvPr id="969" name="Google Shape;969;p74"/>
          <p:cNvGrpSpPr/>
          <p:nvPr/>
        </p:nvGrpSpPr>
        <p:grpSpPr>
          <a:xfrm>
            <a:off x="984954" y="3400951"/>
            <a:ext cx="7187400" cy="461687"/>
            <a:chOff x="992233" y="3276625"/>
            <a:chExt cx="7187400" cy="658800"/>
          </a:xfrm>
        </p:grpSpPr>
        <p:cxnSp>
          <p:nvCxnSpPr>
            <p:cNvPr id="970" name="Google Shape;970;p74"/>
            <p:cNvCxnSpPr/>
            <p:nvPr/>
          </p:nvCxnSpPr>
          <p:spPr>
            <a:xfrm>
              <a:off x="992233" y="3606088"/>
              <a:ext cx="7187400" cy="0"/>
            </a:xfrm>
            <a:prstGeom prst="straightConnector1">
              <a:avLst/>
            </a:prstGeom>
            <a:noFill/>
            <a:ln cap="flat" cmpd="sng" w="38100">
              <a:solidFill>
                <a:srgbClr val="000000"/>
              </a:solidFill>
              <a:prstDash val="solid"/>
              <a:round/>
              <a:headEnd len="med" w="med" type="none"/>
              <a:tailEnd len="med" w="med" type="none"/>
            </a:ln>
          </p:spPr>
        </p:cxnSp>
        <p:cxnSp>
          <p:nvCxnSpPr>
            <p:cNvPr id="971" name="Google Shape;971;p74"/>
            <p:cNvCxnSpPr/>
            <p:nvPr/>
          </p:nvCxnSpPr>
          <p:spPr>
            <a:xfrm>
              <a:off x="992256"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972" name="Google Shape;972;p74"/>
            <p:cNvCxnSpPr/>
            <p:nvPr/>
          </p:nvCxnSpPr>
          <p:spPr>
            <a:xfrm>
              <a:off x="8168274"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973" name="Google Shape;973;p74"/>
            <p:cNvCxnSpPr/>
            <p:nvPr/>
          </p:nvCxnSpPr>
          <p:spPr>
            <a:xfrm>
              <a:off x="4580265" y="3276625"/>
              <a:ext cx="0" cy="658800"/>
            </a:xfrm>
            <a:prstGeom prst="straightConnector1">
              <a:avLst/>
            </a:prstGeom>
            <a:noFill/>
            <a:ln cap="flat" cmpd="sng" w="38100">
              <a:solidFill>
                <a:srgbClr val="000000"/>
              </a:solidFill>
              <a:prstDash val="solid"/>
              <a:round/>
              <a:headEnd len="med" w="med" type="none"/>
              <a:tailEnd len="med" w="med" type="none"/>
            </a:ln>
          </p:spPr>
        </p:cxnSp>
      </p:grpSp>
      <p:sp>
        <p:nvSpPr>
          <p:cNvPr id="974" name="Google Shape;974;p74"/>
          <p:cNvSpPr txBox="1"/>
          <p:nvPr/>
        </p:nvSpPr>
        <p:spPr>
          <a:xfrm>
            <a:off x="3850025" y="4145637"/>
            <a:ext cx="1437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sp>
        <p:nvSpPr>
          <p:cNvPr id="975" name="Google Shape;975;p74"/>
          <p:cNvSpPr txBox="1"/>
          <p:nvPr/>
        </p:nvSpPr>
        <p:spPr>
          <a:xfrm>
            <a:off x="4320325" y="378645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50%</a:t>
            </a:r>
            <a:endParaRPr sz="1800">
              <a:solidFill>
                <a:srgbClr val="000000"/>
              </a:solidFill>
              <a:latin typeface="Lexend"/>
              <a:ea typeface="Lexend"/>
              <a:cs typeface="Lexend"/>
              <a:sym typeface="Lexend"/>
            </a:endParaRPr>
          </a:p>
        </p:txBody>
      </p:sp>
      <p:grpSp>
        <p:nvGrpSpPr>
          <p:cNvPr id="976" name="Google Shape;976;p74"/>
          <p:cNvGrpSpPr/>
          <p:nvPr/>
        </p:nvGrpSpPr>
        <p:grpSpPr>
          <a:xfrm>
            <a:off x="4529953" y="2207414"/>
            <a:ext cx="60134" cy="523187"/>
            <a:chOff x="996050" y="213293"/>
            <a:chExt cx="93900" cy="909732"/>
          </a:xfrm>
        </p:grpSpPr>
        <p:cxnSp>
          <p:nvCxnSpPr>
            <p:cNvPr id="977" name="Google Shape;977;p7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78" name="Google Shape;978;p7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79" name="Google Shape;979;p74"/>
          <p:cNvSpPr txBox="1"/>
          <p:nvPr/>
        </p:nvSpPr>
        <p:spPr>
          <a:xfrm>
            <a:off x="139232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10%</a:t>
            </a:r>
            <a:endParaRPr sz="1800">
              <a:solidFill>
                <a:srgbClr val="000000"/>
              </a:solidFill>
              <a:latin typeface="Lexend"/>
              <a:ea typeface="Lexend"/>
              <a:cs typeface="Lexend"/>
              <a:sym typeface="Lexend"/>
            </a:endParaRPr>
          </a:p>
        </p:txBody>
      </p:sp>
      <p:sp>
        <p:nvSpPr>
          <p:cNvPr id="980" name="Google Shape;980;p74"/>
          <p:cNvSpPr txBox="1"/>
          <p:nvPr/>
        </p:nvSpPr>
        <p:spPr>
          <a:xfrm>
            <a:off x="212432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20%</a:t>
            </a:r>
            <a:endParaRPr sz="1800">
              <a:solidFill>
                <a:srgbClr val="000000"/>
              </a:solidFill>
              <a:latin typeface="Lexend"/>
              <a:ea typeface="Lexend"/>
              <a:cs typeface="Lexend"/>
              <a:sym typeface="Lexend"/>
            </a:endParaRPr>
          </a:p>
        </p:txBody>
      </p:sp>
      <p:sp>
        <p:nvSpPr>
          <p:cNvPr id="981" name="Google Shape;981;p74"/>
          <p:cNvSpPr txBox="1"/>
          <p:nvPr/>
        </p:nvSpPr>
        <p:spPr>
          <a:xfrm>
            <a:off x="285632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30%</a:t>
            </a:r>
            <a:endParaRPr sz="1800">
              <a:solidFill>
                <a:srgbClr val="000000"/>
              </a:solidFill>
              <a:latin typeface="Lexend"/>
              <a:ea typeface="Lexend"/>
              <a:cs typeface="Lexend"/>
              <a:sym typeface="Lexend"/>
            </a:endParaRPr>
          </a:p>
        </p:txBody>
      </p:sp>
      <p:sp>
        <p:nvSpPr>
          <p:cNvPr id="982" name="Google Shape;982;p74"/>
          <p:cNvSpPr txBox="1"/>
          <p:nvPr/>
        </p:nvSpPr>
        <p:spPr>
          <a:xfrm>
            <a:off x="358832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40%</a:t>
            </a:r>
            <a:endParaRPr sz="1800">
              <a:solidFill>
                <a:srgbClr val="000000"/>
              </a:solidFill>
              <a:latin typeface="Lexend"/>
              <a:ea typeface="Lexend"/>
              <a:cs typeface="Lexend"/>
              <a:sym typeface="Lexend"/>
            </a:endParaRPr>
          </a:p>
        </p:txBody>
      </p:sp>
      <p:sp>
        <p:nvSpPr>
          <p:cNvPr id="983" name="Google Shape;983;p74"/>
          <p:cNvSpPr txBox="1"/>
          <p:nvPr/>
        </p:nvSpPr>
        <p:spPr>
          <a:xfrm>
            <a:off x="500612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60%</a:t>
            </a:r>
            <a:endParaRPr sz="1800">
              <a:solidFill>
                <a:srgbClr val="000000"/>
              </a:solidFill>
              <a:latin typeface="Lexend"/>
              <a:ea typeface="Lexend"/>
              <a:cs typeface="Lexend"/>
              <a:sym typeface="Lexend"/>
            </a:endParaRPr>
          </a:p>
        </p:txBody>
      </p:sp>
      <p:sp>
        <p:nvSpPr>
          <p:cNvPr id="984" name="Google Shape;984;p74"/>
          <p:cNvSpPr txBox="1"/>
          <p:nvPr/>
        </p:nvSpPr>
        <p:spPr>
          <a:xfrm>
            <a:off x="569192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70%</a:t>
            </a:r>
            <a:endParaRPr sz="1800">
              <a:solidFill>
                <a:srgbClr val="000000"/>
              </a:solidFill>
              <a:latin typeface="Lexend"/>
              <a:ea typeface="Lexend"/>
              <a:cs typeface="Lexend"/>
              <a:sym typeface="Lexend"/>
            </a:endParaRPr>
          </a:p>
        </p:txBody>
      </p:sp>
      <p:sp>
        <p:nvSpPr>
          <p:cNvPr id="985" name="Google Shape;985;p74"/>
          <p:cNvSpPr txBox="1"/>
          <p:nvPr/>
        </p:nvSpPr>
        <p:spPr>
          <a:xfrm>
            <a:off x="637772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80%</a:t>
            </a:r>
            <a:endParaRPr sz="1800">
              <a:solidFill>
                <a:srgbClr val="000000"/>
              </a:solidFill>
              <a:latin typeface="Lexend"/>
              <a:ea typeface="Lexend"/>
              <a:cs typeface="Lexend"/>
              <a:sym typeface="Lexend"/>
            </a:endParaRPr>
          </a:p>
        </p:txBody>
      </p:sp>
      <p:sp>
        <p:nvSpPr>
          <p:cNvPr id="986" name="Google Shape;986;p74"/>
          <p:cNvSpPr txBox="1"/>
          <p:nvPr/>
        </p:nvSpPr>
        <p:spPr>
          <a:xfrm>
            <a:off x="706352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90%</a:t>
            </a:r>
            <a:endParaRPr sz="1800">
              <a:solidFill>
                <a:srgbClr val="000000"/>
              </a:solidFill>
              <a:latin typeface="Lexend"/>
              <a:ea typeface="Lexend"/>
              <a:cs typeface="Lexend"/>
              <a:sym typeface="Lexend"/>
            </a:endParaRPr>
          </a:p>
        </p:txBody>
      </p:sp>
      <p:cxnSp>
        <p:nvCxnSpPr>
          <p:cNvPr id="987" name="Google Shape;987;p74"/>
          <p:cNvCxnSpPr/>
          <p:nvPr/>
        </p:nvCxnSpPr>
        <p:spPr>
          <a:xfrm>
            <a:off x="4621625" y="4563425"/>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988" name="Google Shape;988;p74"/>
          <p:cNvSpPr txBox="1"/>
          <p:nvPr/>
        </p:nvSpPr>
        <p:spPr>
          <a:xfrm>
            <a:off x="2300175" y="4479871"/>
            <a:ext cx="1207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aan laga badnayn (unlikely)</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989" name="Google Shape;989;p74"/>
          <p:cNvSpPr txBox="1"/>
          <p:nvPr/>
        </p:nvSpPr>
        <p:spPr>
          <a:xfrm>
            <a:off x="6054451" y="4487136"/>
            <a:ext cx="784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laga yaabo (likely)</a:t>
            </a:r>
            <a:endParaRPr sz="1600">
              <a:solidFill>
                <a:srgbClr val="000000"/>
              </a:solidFill>
              <a:latin typeface="Lexend"/>
              <a:ea typeface="Lexend"/>
              <a:cs typeface="Lexend"/>
              <a:sym typeface="Lexend"/>
            </a:endParaRPr>
          </a:p>
        </p:txBody>
      </p:sp>
      <p:cxnSp>
        <p:nvCxnSpPr>
          <p:cNvPr id="990" name="Google Shape;990;p74"/>
          <p:cNvCxnSpPr/>
          <p:nvPr/>
        </p:nvCxnSpPr>
        <p:spPr>
          <a:xfrm>
            <a:off x="1018454" y="4563425"/>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991" name="Google Shape;991;p74"/>
          <p:cNvSpPr/>
          <p:nvPr/>
        </p:nvSpPr>
        <p:spPr>
          <a:xfrm>
            <a:off x="7617718" y="2300527"/>
            <a:ext cx="1086000" cy="1086300"/>
          </a:xfrm>
          <a:prstGeom prst="ellipse">
            <a:avLst/>
          </a:prstGeom>
          <a:solidFill>
            <a:schemeClr val="accent5"/>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92" name="Google Shape;992;p74"/>
          <p:cNvSpPr txBox="1"/>
          <p:nvPr/>
        </p:nvSpPr>
        <p:spPr>
          <a:xfrm>
            <a:off x="7921040" y="2861052"/>
            <a:ext cx="537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grpSp>
        <p:nvGrpSpPr>
          <p:cNvPr id="993" name="Google Shape;993;p74"/>
          <p:cNvGrpSpPr/>
          <p:nvPr/>
        </p:nvGrpSpPr>
        <p:grpSpPr>
          <a:xfrm>
            <a:off x="8129596" y="2359814"/>
            <a:ext cx="60134" cy="523187"/>
            <a:chOff x="996050" y="213293"/>
            <a:chExt cx="93900" cy="909732"/>
          </a:xfrm>
        </p:grpSpPr>
        <p:cxnSp>
          <p:nvCxnSpPr>
            <p:cNvPr id="994" name="Google Shape;994;p7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95" name="Google Shape;995;p7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96" name="Google Shape;996;p74"/>
          <p:cNvSpPr/>
          <p:nvPr/>
        </p:nvSpPr>
        <p:spPr>
          <a:xfrm>
            <a:off x="442210" y="2300527"/>
            <a:ext cx="1086000" cy="1086300"/>
          </a:xfrm>
          <a:prstGeom prst="ellipse">
            <a:avLst/>
          </a:prstGeom>
          <a:solidFill>
            <a:schemeClr val="accent4"/>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97" name="Google Shape;997;p74"/>
          <p:cNvSpPr txBox="1"/>
          <p:nvPr/>
        </p:nvSpPr>
        <p:spPr>
          <a:xfrm>
            <a:off x="689262" y="2806802"/>
            <a:ext cx="591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998" name="Google Shape;998;p74"/>
          <p:cNvGrpSpPr/>
          <p:nvPr/>
        </p:nvGrpSpPr>
        <p:grpSpPr>
          <a:xfrm>
            <a:off x="954088" y="2359814"/>
            <a:ext cx="60134" cy="523187"/>
            <a:chOff x="996050" y="213293"/>
            <a:chExt cx="93900" cy="909732"/>
          </a:xfrm>
        </p:grpSpPr>
        <p:cxnSp>
          <p:nvCxnSpPr>
            <p:cNvPr id="999" name="Google Shape;999;p7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00" name="Google Shape;1000;p7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01" name="Google Shape;1001;p74"/>
          <p:cNvSpPr/>
          <p:nvPr/>
        </p:nvSpPr>
        <p:spPr>
          <a:xfrm>
            <a:off x="4018076" y="2300527"/>
            <a:ext cx="1086000" cy="1086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02" name="Google Shape;1002;p74"/>
          <p:cNvSpPr/>
          <p:nvPr/>
        </p:nvSpPr>
        <p:spPr>
          <a:xfrm flipH="1">
            <a:off x="4027309" y="2309980"/>
            <a:ext cx="1067400" cy="10674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03" name="Google Shape;1003;p74"/>
          <p:cNvSpPr/>
          <p:nvPr/>
        </p:nvSpPr>
        <p:spPr>
          <a:xfrm>
            <a:off x="4027528" y="2309980"/>
            <a:ext cx="1067400" cy="10674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04" name="Google Shape;1004;p74"/>
          <p:cNvSpPr txBox="1"/>
          <p:nvPr/>
        </p:nvSpPr>
        <p:spPr>
          <a:xfrm>
            <a:off x="4016597" y="2632452"/>
            <a:ext cx="537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1005" name="Google Shape;1005;p74"/>
          <p:cNvSpPr txBox="1"/>
          <p:nvPr/>
        </p:nvSpPr>
        <p:spPr>
          <a:xfrm>
            <a:off x="4562553" y="2632452"/>
            <a:ext cx="591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1006" name="Google Shape;1006;p74"/>
          <p:cNvGrpSpPr/>
          <p:nvPr/>
        </p:nvGrpSpPr>
        <p:grpSpPr>
          <a:xfrm>
            <a:off x="4529953" y="2359814"/>
            <a:ext cx="60134" cy="523187"/>
            <a:chOff x="996050" y="213293"/>
            <a:chExt cx="93900" cy="909732"/>
          </a:xfrm>
        </p:grpSpPr>
        <p:cxnSp>
          <p:nvCxnSpPr>
            <p:cNvPr id="1007" name="Google Shape;1007;p7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08" name="Google Shape;1008;p7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009" name="Google Shape;1009;p74"/>
          <p:cNvGrpSpPr/>
          <p:nvPr/>
        </p:nvGrpSpPr>
        <p:grpSpPr>
          <a:xfrm>
            <a:off x="6310156" y="2207414"/>
            <a:ext cx="60134" cy="523187"/>
            <a:chOff x="996050" y="213293"/>
            <a:chExt cx="93900" cy="909732"/>
          </a:xfrm>
        </p:grpSpPr>
        <p:cxnSp>
          <p:nvCxnSpPr>
            <p:cNvPr id="1010" name="Google Shape;1010;p7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11" name="Google Shape;1011;p7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12" name="Google Shape;1012;p74"/>
          <p:cNvSpPr/>
          <p:nvPr/>
        </p:nvSpPr>
        <p:spPr>
          <a:xfrm>
            <a:off x="5798279" y="2300527"/>
            <a:ext cx="1086000" cy="1086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13" name="Google Shape;1013;p74"/>
          <p:cNvSpPr/>
          <p:nvPr/>
        </p:nvSpPr>
        <p:spPr>
          <a:xfrm flipH="1">
            <a:off x="5807512" y="2309980"/>
            <a:ext cx="1067400" cy="10674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14" name="Google Shape;1014;p74"/>
          <p:cNvSpPr/>
          <p:nvPr/>
        </p:nvSpPr>
        <p:spPr>
          <a:xfrm>
            <a:off x="5807731" y="2309980"/>
            <a:ext cx="1067400" cy="1067400"/>
          </a:xfrm>
          <a:prstGeom prst="pie">
            <a:avLst>
              <a:gd fmla="val 5387953" name="adj1"/>
              <a:gd fmla="val 21584097"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15" name="Google Shape;1015;p74"/>
          <p:cNvSpPr txBox="1"/>
          <p:nvPr/>
        </p:nvSpPr>
        <p:spPr>
          <a:xfrm>
            <a:off x="5796800" y="2480052"/>
            <a:ext cx="537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1016" name="Google Shape;1016;p74"/>
          <p:cNvSpPr txBox="1"/>
          <p:nvPr/>
        </p:nvSpPr>
        <p:spPr>
          <a:xfrm>
            <a:off x="6266556" y="2784852"/>
            <a:ext cx="591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1017" name="Google Shape;1017;p74"/>
          <p:cNvGrpSpPr/>
          <p:nvPr/>
        </p:nvGrpSpPr>
        <p:grpSpPr>
          <a:xfrm>
            <a:off x="6310156" y="2359814"/>
            <a:ext cx="60134" cy="523187"/>
            <a:chOff x="996050" y="213293"/>
            <a:chExt cx="93900" cy="909732"/>
          </a:xfrm>
        </p:grpSpPr>
        <p:cxnSp>
          <p:nvCxnSpPr>
            <p:cNvPr id="1018" name="Google Shape;1018;p7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19" name="Google Shape;1019;p7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020" name="Google Shape;1020;p74"/>
          <p:cNvGrpSpPr/>
          <p:nvPr/>
        </p:nvGrpSpPr>
        <p:grpSpPr>
          <a:xfrm>
            <a:off x="2804956" y="2207414"/>
            <a:ext cx="60134" cy="523187"/>
            <a:chOff x="996050" y="213293"/>
            <a:chExt cx="93900" cy="909732"/>
          </a:xfrm>
        </p:grpSpPr>
        <p:cxnSp>
          <p:nvCxnSpPr>
            <p:cNvPr id="1021" name="Google Shape;1021;p7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22" name="Google Shape;1022;p7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23" name="Google Shape;1023;p74"/>
          <p:cNvSpPr/>
          <p:nvPr/>
        </p:nvSpPr>
        <p:spPr>
          <a:xfrm>
            <a:off x="2293079" y="2300527"/>
            <a:ext cx="1086000" cy="1086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24" name="Google Shape;1024;p74"/>
          <p:cNvSpPr/>
          <p:nvPr/>
        </p:nvSpPr>
        <p:spPr>
          <a:xfrm flipH="1">
            <a:off x="2302312" y="2309980"/>
            <a:ext cx="1067400" cy="1067400"/>
          </a:xfrm>
          <a:prstGeom prst="pie">
            <a:avLst>
              <a:gd fmla="val 5387953" name="adj1"/>
              <a:gd fmla="val 2158614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25" name="Google Shape;1025;p74"/>
          <p:cNvSpPr/>
          <p:nvPr/>
        </p:nvSpPr>
        <p:spPr>
          <a:xfrm>
            <a:off x="2302531" y="2309980"/>
            <a:ext cx="1067400" cy="1067400"/>
          </a:xfrm>
          <a:prstGeom prst="pie">
            <a:avLst>
              <a:gd fmla="val 5387953" name="adj1"/>
              <a:gd fmla="val 10829275"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26" name="Google Shape;1026;p74"/>
          <p:cNvSpPr txBox="1"/>
          <p:nvPr/>
        </p:nvSpPr>
        <p:spPr>
          <a:xfrm>
            <a:off x="2291600" y="2784852"/>
            <a:ext cx="537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1027" name="Google Shape;1027;p74"/>
          <p:cNvSpPr txBox="1"/>
          <p:nvPr/>
        </p:nvSpPr>
        <p:spPr>
          <a:xfrm>
            <a:off x="2837556" y="2556252"/>
            <a:ext cx="591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1028" name="Google Shape;1028;p74"/>
          <p:cNvGrpSpPr/>
          <p:nvPr/>
        </p:nvGrpSpPr>
        <p:grpSpPr>
          <a:xfrm>
            <a:off x="2804956" y="2359814"/>
            <a:ext cx="60134" cy="523187"/>
            <a:chOff x="996050" y="213293"/>
            <a:chExt cx="93900" cy="909732"/>
          </a:xfrm>
        </p:grpSpPr>
        <p:cxnSp>
          <p:nvCxnSpPr>
            <p:cNvPr id="1029" name="Google Shape;1029;p7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30" name="Google Shape;1030;p7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75"/>
          <p:cNvSpPr txBox="1"/>
          <p:nvPr>
            <p:ph idx="1" type="body"/>
          </p:nvPr>
        </p:nvSpPr>
        <p:spPr>
          <a:xfrm>
            <a:off x="324000" y="759300"/>
            <a:ext cx="8496000" cy="42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1" lang="en-GB" sz="1100">
                <a:solidFill>
                  <a:srgbClr val="282828"/>
                </a:solidFill>
                <a:latin typeface="Lexend"/>
              </a:rPr>
              <a:t>Itimaalka (probability) waxaa sidoo kale lagu muujin karaa iyadoo la isticmaalayo jajab tobanle (decimals) u dhigma.</a:t>
            </a:r>
            <a:r>
              <a:rPr lang="en-GB" sz="1100">
                <a:solidFill>
                  <a:srgbClr val="282828"/>
                </a:solidFill>
                <a:latin typeface="Lexend"/>
              </a:rPr>
              <a:t/>
            </a:r>
            <a:endParaRPr sz="1900">
              <a:solidFill>
                <a:srgbClr val="282828"/>
              </a:solidFill>
            </a:endParaRPr>
          </a:p>
        </p:txBody>
      </p:sp>
      <p:sp>
        <p:nvSpPr>
          <p:cNvPr id="1036" name="Google Shape;1036;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Muujinta itimaalka (probability): boqolleyda (percentages) iyo jajab tobanle (decimals)</a:t>
            </a:r>
            <a:endParaRPr/>
          </a:p>
        </p:txBody>
      </p:sp>
      <p:sp>
        <p:nvSpPr>
          <p:cNvPr id="1037" name="Google Shape;1037;p75"/>
          <p:cNvSpPr txBox="1"/>
          <p:nvPr/>
        </p:nvSpPr>
        <p:spPr>
          <a:xfrm>
            <a:off x="7749325" y="4145637"/>
            <a:ext cx="946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hubaal (certain)</a:t>
            </a:r>
            <a:endParaRPr sz="1600">
              <a:solidFill>
                <a:srgbClr val="000000"/>
              </a:solidFill>
              <a:latin typeface="Lexend"/>
              <a:ea typeface="Lexend"/>
              <a:cs typeface="Lexend"/>
              <a:sym typeface="Lexend"/>
            </a:endParaRPr>
          </a:p>
        </p:txBody>
      </p:sp>
      <p:sp>
        <p:nvSpPr>
          <p:cNvPr id="1038" name="Google Shape;1038;p75"/>
          <p:cNvSpPr txBox="1"/>
          <p:nvPr/>
        </p:nvSpPr>
        <p:spPr>
          <a:xfrm>
            <a:off x="324000" y="4145637"/>
            <a:ext cx="1582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suurtagal ahayn (impossible)</a:t>
            </a:r>
            <a:endParaRPr sz="1600">
              <a:solidFill>
                <a:srgbClr val="000000"/>
              </a:solidFill>
              <a:latin typeface="Lexend"/>
              <a:ea typeface="Lexend"/>
              <a:cs typeface="Lexend"/>
              <a:sym typeface="Lexend"/>
            </a:endParaRPr>
          </a:p>
        </p:txBody>
      </p:sp>
      <p:grpSp>
        <p:nvGrpSpPr>
          <p:cNvPr id="1039" name="Google Shape;1039;p75"/>
          <p:cNvGrpSpPr/>
          <p:nvPr/>
        </p:nvGrpSpPr>
        <p:grpSpPr>
          <a:xfrm>
            <a:off x="8129596" y="2207414"/>
            <a:ext cx="60134" cy="523187"/>
            <a:chOff x="996050" y="213293"/>
            <a:chExt cx="93900" cy="909732"/>
          </a:xfrm>
        </p:grpSpPr>
        <p:cxnSp>
          <p:nvCxnSpPr>
            <p:cNvPr id="1040" name="Google Shape;1040;p75"/>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41" name="Google Shape;1041;p75"/>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42" name="Google Shape;1042;p75"/>
          <p:cNvSpPr txBox="1"/>
          <p:nvPr>
            <p:ph idx="1" type="body"/>
          </p:nvPr>
        </p:nvSpPr>
        <p:spPr>
          <a:xfrm>
            <a:off x="324000" y="1100752"/>
            <a:ext cx="8496000" cy="31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282828"/>
                </a:solidFill>
                <a:latin typeface="Lexend"/>
              </a:rPr>
              <a:t>Itimaal (probability) 0 wuxuu ka dhigan yahay in dhacdadu (event) tahay mid aan suurtagal ahayn (impossible).</a:t>
            </a:r>
            <a:r>
              <a:rPr b="1" lang="en-GB" sz="1100">
                <a:solidFill>
                  <a:srgbClr val="282828"/>
                </a:solidFill>
                <a:latin typeface="Lexend"/>
              </a:rPr>
              <a:t/>
            </a:r>
            <a:r>
              <a:rPr lang="en-GB" sz="1100">
                <a:solidFill>
                  <a:srgbClr val="282828"/>
                </a:solidFill>
                <a:latin typeface="Lexend"/>
              </a:rPr>
              <a:t/>
            </a:r>
            <a:r>
              <a:rPr lang="en-GB" sz="1100">
                <a:solidFill>
                  <a:schemeClr val="accent4"/>
                </a:solidFill>
                <a:latin typeface="Lexend"/>
              </a:rPr>
              <a:t/>
            </a:r>
            <a:r>
              <a:rPr lang="en-GB" sz="1100">
                <a:solidFill>
                  <a:srgbClr val="282828"/>
                </a:solidFill>
                <a:latin typeface="Lexend"/>
              </a:rPr>
              <a:t/>
            </a:r>
            <a:r>
              <a:rPr lang="en-GB" sz="1100">
                <a:solidFill>
                  <a:schemeClr val="accent4"/>
                </a:solidFill>
                <a:latin typeface="Lexend"/>
              </a:rPr>
              <a:t/>
            </a:r>
            <a:r>
              <a:rPr lang="en-GB" sz="1100">
                <a:solidFill>
                  <a:srgbClr val="282828"/>
                </a:solidFill>
                <a:latin typeface="Lexend"/>
              </a:rPr>
              <a:t/>
            </a:r>
            <a:endParaRPr sz="1900">
              <a:solidFill>
                <a:srgbClr val="282828"/>
              </a:solidFill>
            </a:endParaRPr>
          </a:p>
        </p:txBody>
      </p:sp>
      <p:grpSp>
        <p:nvGrpSpPr>
          <p:cNvPr id="1043" name="Google Shape;1043;p75"/>
          <p:cNvGrpSpPr/>
          <p:nvPr/>
        </p:nvGrpSpPr>
        <p:grpSpPr>
          <a:xfrm>
            <a:off x="984954" y="3400951"/>
            <a:ext cx="7187400" cy="461687"/>
            <a:chOff x="992233" y="3276625"/>
            <a:chExt cx="7187400" cy="658800"/>
          </a:xfrm>
        </p:grpSpPr>
        <p:cxnSp>
          <p:nvCxnSpPr>
            <p:cNvPr id="1044" name="Google Shape;1044;p75"/>
            <p:cNvCxnSpPr/>
            <p:nvPr/>
          </p:nvCxnSpPr>
          <p:spPr>
            <a:xfrm>
              <a:off x="992233" y="3606088"/>
              <a:ext cx="7187400" cy="0"/>
            </a:xfrm>
            <a:prstGeom prst="straightConnector1">
              <a:avLst/>
            </a:prstGeom>
            <a:noFill/>
            <a:ln cap="flat" cmpd="sng" w="38100">
              <a:solidFill>
                <a:srgbClr val="000000"/>
              </a:solidFill>
              <a:prstDash val="solid"/>
              <a:round/>
              <a:headEnd len="med" w="med" type="none"/>
              <a:tailEnd len="med" w="med" type="none"/>
            </a:ln>
          </p:spPr>
        </p:cxnSp>
        <p:cxnSp>
          <p:nvCxnSpPr>
            <p:cNvPr id="1045" name="Google Shape;1045;p75"/>
            <p:cNvCxnSpPr/>
            <p:nvPr/>
          </p:nvCxnSpPr>
          <p:spPr>
            <a:xfrm>
              <a:off x="992256"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046" name="Google Shape;1046;p75"/>
            <p:cNvCxnSpPr/>
            <p:nvPr/>
          </p:nvCxnSpPr>
          <p:spPr>
            <a:xfrm>
              <a:off x="8168274"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047" name="Google Shape;1047;p75"/>
            <p:cNvCxnSpPr/>
            <p:nvPr/>
          </p:nvCxnSpPr>
          <p:spPr>
            <a:xfrm>
              <a:off x="4580265" y="3276625"/>
              <a:ext cx="0" cy="658800"/>
            </a:xfrm>
            <a:prstGeom prst="straightConnector1">
              <a:avLst/>
            </a:prstGeom>
            <a:noFill/>
            <a:ln cap="flat" cmpd="sng" w="38100">
              <a:solidFill>
                <a:srgbClr val="000000"/>
              </a:solidFill>
              <a:prstDash val="solid"/>
              <a:round/>
              <a:headEnd len="med" w="med" type="none"/>
              <a:tailEnd len="med" w="med" type="none"/>
            </a:ln>
          </p:spPr>
        </p:cxnSp>
      </p:grpSp>
      <p:sp>
        <p:nvSpPr>
          <p:cNvPr id="1048" name="Google Shape;1048;p75"/>
          <p:cNvSpPr txBox="1"/>
          <p:nvPr/>
        </p:nvSpPr>
        <p:spPr>
          <a:xfrm>
            <a:off x="3850025" y="4145637"/>
            <a:ext cx="1437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grpSp>
        <p:nvGrpSpPr>
          <p:cNvPr id="1049" name="Google Shape;1049;p75"/>
          <p:cNvGrpSpPr/>
          <p:nvPr/>
        </p:nvGrpSpPr>
        <p:grpSpPr>
          <a:xfrm>
            <a:off x="4529953" y="2207414"/>
            <a:ext cx="60134" cy="523187"/>
            <a:chOff x="996050" y="213293"/>
            <a:chExt cx="93900" cy="909732"/>
          </a:xfrm>
        </p:grpSpPr>
        <p:cxnSp>
          <p:nvCxnSpPr>
            <p:cNvPr id="1050" name="Google Shape;1050;p75"/>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51" name="Google Shape;1051;p75"/>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cxnSp>
        <p:nvCxnSpPr>
          <p:cNvPr id="1052" name="Google Shape;1052;p75"/>
          <p:cNvCxnSpPr/>
          <p:nvPr/>
        </p:nvCxnSpPr>
        <p:spPr>
          <a:xfrm>
            <a:off x="4621625" y="4563425"/>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1053" name="Google Shape;1053;p75"/>
          <p:cNvSpPr txBox="1"/>
          <p:nvPr/>
        </p:nvSpPr>
        <p:spPr>
          <a:xfrm>
            <a:off x="2300175" y="4479871"/>
            <a:ext cx="1207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aan laga badnayn (unlikely)</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054" name="Google Shape;1054;p75"/>
          <p:cNvSpPr txBox="1"/>
          <p:nvPr/>
        </p:nvSpPr>
        <p:spPr>
          <a:xfrm>
            <a:off x="6054451" y="4487136"/>
            <a:ext cx="784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laga yaabo (likely)</a:t>
            </a:r>
            <a:endParaRPr sz="1600">
              <a:solidFill>
                <a:srgbClr val="000000"/>
              </a:solidFill>
              <a:latin typeface="Lexend"/>
              <a:ea typeface="Lexend"/>
              <a:cs typeface="Lexend"/>
              <a:sym typeface="Lexend"/>
            </a:endParaRPr>
          </a:p>
        </p:txBody>
      </p:sp>
      <p:cxnSp>
        <p:nvCxnSpPr>
          <p:cNvPr id="1055" name="Google Shape;1055;p75"/>
          <p:cNvCxnSpPr/>
          <p:nvPr/>
        </p:nvCxnSpPr>
        <p:spPr>
          <a:xfrm>
            <a:off x="1018454" y="4563425"/>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1056" name="Google Shape;1056;p75"/>
          <p:cNvSpPr/>
          <p:nvPr/>
        </p:nvSpPr>
        <p:spPr>
          <a:xfrm>
            <a:off x="7617718" y="2300527"/>
            <a:ext cx="1086000" cy="1086300"/>
          </a:xfrm>
          <a:prstGeom prst="ellipse">
            <a:avLst/>
          </a:prstGeom>
          <a:solidFill>
            <a:schemeClr val="accent5"/>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57" name="Google Shape;1057;p75"/>
          <p:cNvSpPr txBox="1"/>
          <p:nvPr/>
        </p:nvSpPr>
        <p:spPr>
          <a:xfrm>
            <a:off x="7921040" y="2861052"/>
            <a:ext cx="537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grpSp>
        <p:nvGrpSpPr>
          <p:cNvPr id="1058" name="Google Shape;1058;p75"/>
          <p:cNvGrpSpPr/>
          <p:nvPr/>
        </p:nvGrpSpPr>
        <p:grpSpPr>
          <a:xfrm>
            <a:off x="8129596" y="2359814"/>
            <a:ext cx="60134" cy="523187"/>
            <a:chOff x="996050" y="213293"/>
            <a:chExt cx="93900" cy="909732"/>
          </a:xfrm>
        </p:grpSpPr>
        <p:cxnSp>
          <p:nvCxnSpPr>
            <p:cNvPr id="1059" name="Google Shape;1059;p75"/>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60" name="Google Shape;1060;p75"/>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61" name="Google Shape;1061;p75"/>
          <p:cNvSpPr/>
          <p:nvPr/>
        </p:nvSpPr>
        <p:spPr>
          <a:xfrm>
            <a:off x="442210" y="2300527"/>
            <a:ext cx="1086000" cy="1086300"/>
          </a:xfrm>
          <a:prstGeom prst="ellipse">
            <a:avLst/>
          </a:prstGeom>
          <a:solidFill>
            <a:schemeClr val="accent4"/>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62" name="Google Shape;1062;p75"/>
          <p:cNvSpPr txBox="1"/>
          <p:nvPr/>
        </p:nvSpPr>
        <p:spPr>
          <a:xfrm>
            <a:off x="689262" y="2806802"/>
            <a:ext cx="591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1063" name="Google Shape;1063;p75"/>
          <p:cNvGrpSpPr/>
          <p:nvPr/>
        </p:nvGrpSpPr>
        <p:grpSpPr>
          <a:xfrm>
            <a:off x="954088" y="2359814"/>
            <a:ext cx="60134" cy="523187"/>
            <a:chOff x="996050" y="213293"/>
            <a:chExt cx="93900" cy="909732"/>
          </a:xfrm>
        </p:grpSpPr>
        <p:cxnSp>
          <p:nvCxnSpPr>
            <p:cNvPr id="1064" name="Google Shape;1064;p75"/>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65" name="Google Shape;1065;p75"/>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66" name="Google Shape;1066;p75"/>
          <p:cNvSpPr/>
          <p:nvPr/>
        </p:nvSpPr>
        <p:spPr>
          <a:xfrm>
            <a:off x="4018076" y="2300527"/>
            <a:ext cx="1086000" cy="1086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67" name="Google Shape;1067;p75"/>
          <p:cNvSpPr/>
          <p:nvPr/>
        </p:nvSpPr>
        <p:spPr>
          <a:xfrm flipH="1">
            <a:off x="4027309" y="2309980"/>
            <a:ext cx="1067400" cy="10674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68" name="Google Shape;1068;p75"/>
          <p:cNvSpPr/>
          <p:nvPr/>
        </p:nvSpPr>
        <p:spPr>
          <a:xfrm>
            <a:off x="4027528" y="2309980"/>
            <a:ext cx="1067400" cy="10674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69" name="Google Shape;1069;p75"/>
          <p:cNvSpPr txBox="1"/>
          <p:nvPr/>
        </p:nvSpPr>
        <p:spPr>
          <a:xfrm>
            <a:off x="4016597" y="2632452"/>
            <a:ext cx="537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1070" name="Google Shape;1070;p75"/>
          <p:cNvSpPr txBox="1"/>
          <p:nvPr/>
        </p:nvSpPr>
        <p:spPr>
          <a:xfrm>
            <a:off x="4562553" y="2632452"/>
            <a:ext cx="591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grpSp>
        <p:nvGrpSpPr>
          <p:cNvPr id="1071" name="Google Shape;1071;p75"/>
          <p:cNvGrpSpPr/>
          <p:nvPr/>
        </p:nvGrpSpPr>
        <p:grpSpPr>
          <a:xfrm>
            <a:off x="4529953" y="2359814"/>
            <a:ext cx="60134" cy="523187"/>
            <a:chOff x="996050" y="213293"/>
            <a:chExt cx="93900" cy="909732"/>
          </a:xfrm>
        </p:grpSpPr>
        <p:cxnSp>
          <p:nvCxnSpPr>
            <p:cNvPr id="1072" name="Google Shape;1072;p75"/>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73" name="Google Shape;1073;p75"/>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74" name="Google Shape;1074;p75"/>
          <p:cNvSpPr txBox="1"/>
          <p:nvPr/>
        </p:nvSpPr>
        <p:spPr>
          <a:xfrm>
            <a:off x="7997338" y="3786450"/>
            <a:ext cx="277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1075" name="Google Shape;1075;p75"/>
          <p:cNvSpPr txBox="1"/>
          <p:nvPr/>
        </p:nvSpPr>
        <p:spPr>
          <a:xfrm>
            <a:off x="815125" y="3786450"/>
            <a:ext cx="3300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0</a:t>
            </a:r>
            <a:endParaRPr sz="1800">
              <a:solidFill>
                <a:srgbClr val="000000"/>
              </a:solidFill>
              <a:latin typeface="Lexend"/>
              <a:ea typeface="Lexend"/>
              <a:cs typeface="Lexend"/>
              <a:sym typeface="Lexend"/>
            </a:endParaRPr>
          </a:p>
        </p:txBody>
      </p:sp>
      <p:sp>
        <p:nvSpPr>
          <p:cNvPr id="1076" name="Google Shape;1076;p75"/>
          <p:cNvSpPr txBox="1"/>
          <p:nvPr/>
        </p:nvSpPr>
        <p:spPr>
          <a:xfrm>
            <a:off x="4320325" y="378645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0.5</a:t>
            </a:r>
            <a:endParaRPr sz="1800">
              <a:solidFill>
                <a:srgbClr val="000000"/>
              </a:solidFill>
              <a:latin typeface="Lexend"/>
              <a:ea typeface="Lexend"/>
              <a:cs typeface="Lexend"/>
              <a:sym typeface="Lexend"/>
            </a:endParaRPr>
          </a:p>
        </p:txBody>
      </p:sp>
      <p:sp>
        <p:nvSpPr>
          <p:cNvPr id="1077" name="Google Shape;1077;p75"/>
          <p:cNvSpPr txBox="1"/>
          <p:nvPr/>
        </p:nvSpPr>
        <p:spPr>
          <a:xfrm>
            <a:off x="124376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0.1</a:t>
            </a:r>
            <a:endParaRPr sz="1800">
              <a:solidFill>
                <a:srgbClr val="000000"/>
              </a:solidFill>
              <a:latin typeface="Lexend"/>
              <a:ea typeface="Lexend"/>
              <a:cs typeface="Lexend"/>
              <a:sym typeface="Lexend"/>
            </a:endParaRPr>
          </a:p>
        </p:txBody>
      </p:sp>
      <p:sp>
        <p:nvSpPr>
          <p:cNvPr id="1078" name="Google Shape;1078;p75"/>
          <p:cNvSpPr txBox="1"/>
          <p:nvPr/>
        </p:nvSpPr>
        <p:spPr>
          <a:xfrm>
            <a:off x="201290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0.2</a:t>
            </a:r>
            <a:endParaRPr sz="1800">
              <a:solidFill>
                <a:srgbClr val="000000"/>
              </a:solidFill>
              <a:latin typeface="Lexend"/>
              <a:ea typeface="Lexend"/>
              <a:cs typeface="Lexend"/>
              <a:sym typeface="Lexend"/>
            </a:endParaRPr>
          </a:p>
        </p:txBody>
      </p:sp>
      <p:sp>
        <p:nvSpPr>
          <p:cNvPr id="1079" name="Google Shape;1079;p75"/>
          <p:cNvSpPr txBox="1"/>
          <p:nvPr/>
        </p:nvSpPr>
        <p:spPr>
          <a:xfrm>
            <a:off x="278204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0.3</a:t>
            </a:r>
            <a:endParaRPr sz="1800">
              <a:solidFill>
                <a:srgbClr val="000000"/>
              </a:solidFill>
              <a:latin typeface="Lexend"/>
              <a:ea typeface="Lexend"/>
              <a:cs typeface="Lexend"/>
              <a:sym typeface="Lexend"/>
            </a:endParaRPr>
          </a:p>
        </p:txBody>
      </p:sp>
      <p:sp>
        <p:nvSpPr>
          <p:cNvPr id="1080" name="Google Shape;1080;p75"/>
          <p:cNvSpPr txBox="1"/>
          <p:nvPr/>
        </p:nvSpPr>
        <p:spPr>
          <a:xfrm>
            <a:off x="355118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0.4</a:t>
            </a:r>
            <a:endParaRPr sz="1800">
              <a:solidFill>
                <a:srgbClr val="000000"/>
              </a:solidFill>
              <a:latin typeface="Lexend"/>
              <a:ea typeface="Lexend"/>
              <a:cs typeface="Lexend"/>
              <a:sym typeface="Lexend"/>
            </a:endParaRPr>
          </a:p>
        </p:txBody>
      </p:sp>
      <p:sp>
        <p:nvSpPr>
          <p:cNvPr id="1081" name="Google Shape;1081;p75"/>
          <p:cNvSpPr txBox="1"/>
          <p:nvPr/>
        </p:nvSpPr>
        <p:spPr>
          <a:xfrm>
            <a:off x="5055728"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0.6</a:t>
            </a:r>
            <a:endParaRPr sz="1800">
              <a:solidFill>
                <a:srgbClr val="000000"/>
              </a:solidFill>
              <a:latin typeface="Lexend"/>
              <a:ea typeface="Lexend"/>
              <a:cs typeface="Lexend"/>
              <a:sym typeface="Lexend"/>
            </a:endParaRPr>
          </a:p>
        </p:txBody>
      </p:sp>
      <p:sp>
        <p:nvSpPr>
          <p:cNvPr id="1082" name="Google Shape;1082;p75"/>
          <p:cNvSpPr txBox="1"/>
          <p:nvPr/>
        </p:nvSpPr>
        <p:spPr>
          <a:xfrm>
            <a:off x="5791130"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0.7</a:t>
            </a:r>
            <a:endParaRPr sz="1800">
              <a:solidFill>
                <a:srgbClr val="000000"/>
              </a:solidFill>
              <a:latin typeface="Lexend"/>
              <a:ea typeface="Lexend"/>
              <a:cs typeface="Lexend"/>
              <a:sym typeface="Lexend"/>
            </a:endParaRPr>
          </a:p>
        </p:txBody>
      </p:sp>
      <p:sp>
        <p:nvSpPr>
          <p:cNvPr id="1083" name="Google Shape;1083;p75"/>
          <p:cNvSpPr txBox="1"/>
          <p:nvPr/>
        </p:nvSpPr>
        <p:spPr>
          <a:xfrm>
            <a:off x="6526533"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0.8</a:t>
            </a:r>
            <a:endParaRPr sz="1800">
              <a:solidFill>
                <a:srgbClr val="000000"/>
              </a:solidFill>
              <a:latin typeface="Lexend"/>
              <a:ea typeface="Lexend"/>
              <a:cs typeface="Lexend"/>
              <a:sym typeface="Lexend"/>
            </a:endParaRPr>
          </a:p>
        </p:txBody>
      </p:sp>
      <p:sp>
        <p:nvSpPr>
          <p:cNvPr id="1084" name="Google Shape;1084;p75"/>
          <p:cNvSpPr txBox="1"/>
          <p:nvPr/>
        </p:nvSpPr>
        <p:spPr>
          <a:xfrm>
            <a:off x="7261935" y="3786460"/>
            <a:ext cx="670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0.9</a:t>
            </a:r>
            <a:endParaRPr sz="1800">
              <a:solidFill>
                <a:srgbClr val="000000"/>
              </a:solidFill>
              <a:latin typeface="Lexend"/>
              <a:ea typeface="Lexend"/>
              <a:cs typeface="Lexend"/>
              <a:sym typeface="Lexend"/>
            </a:endParaRPr>
          </a:p>
        </p:txBody>
      </p:sp>
      <p:sp>
        <p:nvSpPr>
          <p:cNvPr id="1085" name="Google Shape;1085;p75"/>
          <p:cNvSpPr txBox="1"/>
          <p:nvPr>
            <p:ph idx="1" type="body"/>
          </p:nvPr>
        </p:nvSpPr>
        <p:spPr>
          <a:xfrm>
            <a:off x="324000" y="1482284"/>
            <a:ext cx="8496000" cy="31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282828"/>
                </a:solidFill>
                <a:latin typeface="Lexend"/>
              </a:rPr>
              <a:t>Itimaalka (probability) 1 wuxuu macnaheedu yahay dhacdo (event) waa hubaal (certain).</a:t>
            </a:r>
            <a:r>
              <a:rPr b="1" lang="en-GB" sz="1100">
                <a:solidFill>
                  <a:srgbClr val="282828"/>
                </a:solidFill>
                <a:latin typeface="Lexend"/>
              </a:rPr>
              <a:t/>
            </a:r>
            <a:r>
              <a:rPr lang="en-GB" sz="1100">
                <a:solidFill>
                  <a:srgbClr val="282828"/>
                </a:solidFill>
                <a:latin typeface="Lexend"/>
              </a:rPr>
              <a:t/>
            </a:r>
            <a:r>
              <a:rPr lang="en-GB" sz="1100">
                <a:solidFill>
                  <a:schemeClr val="accent4"/>
                </a:solidFill>
                <a:latin typeface="Lexend"/>
              </a:rPr>
              <a:t/>
            </a:r>
            <a:r>
              <a:rPr lang="en-GB" sz="1100">
                <a:solidFill>
                  <a:srgbClr val="282828"/>
                </a:solidFill>
                <a:latin typeface="Lexend"/>
              </a:rPr>
              <a:t/>
            </a:r>
            <a:r>
              <a:rPr lang="en-GB" sz="1100">
                <a:solidFill>
                  <a:schemeClr val="accent4"/>
                </a:solidFill>
                <a:latin typeface="Lexend"/>
              </a:rPr>
              <a:t/>
            </a:r>
            <a:r>
              <a:rPr lang="en-GB" sz="1100">
                <a:solidFill>
                  <a:srgbClr val="282828"/>
                </a:solidFill>
                <a:latin typeface="Lexend"/>
              </a:rPr>
              <a:t/>
            </a:r>
            <a:endParaRPr sz="1900">
              <a:solidFill>
                <a:srgbClr val="282828"/>
              </a:solidFill>
            </a:endParaRPr>
          </a:p>
        </p:txBody>
      </p:sp>
      <p:sp>
        <p:nvSpPr>
          <p:cNvPr id="1086" name="Google Shape;1086;p75"/>
          <p:cNvSpPr txBox="1"/>
          <p:nvPr>
            <p:ph idx="1" type="body"/>
          </p:nvPr>
        </p:nvSpPr>
        <p:spPr>
          <a:xfrm>
            <a:off x="324000" y="1863817"/>
            <a:ext cx="8496000" cy="31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282828"/>
                </a:solidFill>
                <a:latin typeface="Lexend"/>
              </a:rPr>
              <a:t>Tirada weynaanta waxay muujinaysaa inta ay u badan tahay in dhacdo (event) dhacdo.</a:t>
            </a:r>
            <a:endParaRPr sz="1900">
              <a:solidFill>
                <a:srgbClr val="282828"/>
              </a:solidFill>
            </a:endParaRPr>
          </a:p>
        </p:txBody>
      </p:sp>
      <p:grpSp>
        <p:nvGrpSpPr>
          <p:cNvPr id="1087" name="Google Shape;1087;p75"/>
          <p:cNvGrpSpPr/>
          <p:nvPr/>
        </p:nvGrpSpPr>
        <p:grpSpPr>
          <a:xfrm>
            <a:off x="2804956" y="2207414"/>
            <a:ext cx="60134" cy="523187"/>
            <a:chOff x="996050" y="213293"/>
            <a:chExt cx="93900" cy="909732"/>
          </a:xfrm>
        </p:grpSpPr>
        <p:cxnSp>
          <p:nvCxnSpPr>
            <p:cNvPr id="1088" name="Google Shape;1088;p75"/>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89" name="Google Shape;1089;p75"/>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90" name="Google Shape;1090;p75"/>
          <p:cNvSpPr/>
          <p:nvPr/>
        </p:nvSpPr>
        <p:spPr>
          <a:xfrm>
            <a:off x="2293079" y="2300527"/>
            <a:ext cx="1086000" cy="1086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91" name="Google Shape;1091;p75"/>
          <p:cNvSpPr/>
          <p:nvPr/>
        </p:nvSpPr>
        <p:spPr>
          <a:xfrm flipH="1">
            <a:off x="2302312" y="2309980"/>
            <a:ext cx="1067400" cy="1067400"/>
          </a:xfrm>
          <a:prstGeom prst="pie">
            <a:avLst>
              <a:gd fmla="val 5387953" name="adj1"/>
              <a:gd fmla="val 2158614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92" name="Google Shape;1092;p75"/>
          <p:cNvSpPr/>
          <p:nvPr/>
        </p:nvSpPr>
        <p:spPr>
          <a:xfrm>
            <a:off x="2302531" y="2309980"/>
            <a:ext cx="1067400" cy="1067400"/>
          </a:xfrm>
          <a:prstGeom prst="pie">
            <a:avLst>
              <a:gd fmla="val 5387953" name="adj1"/>
              <a:gd fmla="val 10829275"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93" name="Google Shape;1093;p75"/>
          <p:cNvSpPr txBox="1"/>
          <p:nvPr/>
        </p:nvSpPr>
        <p:spPr>
          <a:xfrm>
            <a:off x="2291600" y="2784852"/>
            <a:ext cx="537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094" name="Google Shape;1094;p75"/>
          <p:cNvSpPr txBox="1"/>
          <p:nvPr/>
        </p:nvSpPr>
        <p:spPr>
          <a:xfrm>
            <a:off x="2837556" y="2556252"/>
            <a:ext cx="591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grpSp>
        <p:nvGrpSpPr>
          <p:cNvPr id="1095" name="Google Shape;1095;p75"/>
          <p:cNvGrpSpPr/>
          <p:nvPr/>
        </p:nvGrpSpPr>
        <p:grpSpPr>
          <a:xfrm>
            <a:off x="2804956" y="2359814"/>
            <a:ext cx="60134" cy="523187"/>
            <a:chOff x="996050" y="213293"/>
            <a:chExt cx="93900" cy="909732"/>
          </a:xfrm>
        </p:grpSpPr>
        <p:cxnSp>
          <p:nvCxnSpPr>
            <p:cNvPr id="1096" name="Google Shape;1096;p75"/>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97" name="Google Shape;1097;p75"/>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098" name="Google Shape;1098;p75"/>
          <p:cNvGrpSpPr/>
          <p:nvPr/>
        </p:nvGrpSpPr>
        <p:grpSpPr>
          <a:xfrm>
            <a:off x="6310156" y="2207414"/>
            <a:ext cx="60134" cy="523187"/>
            <a:chOff x="996050" y="213293"/>
            <a:chExt cx="93900" cy="909732"/>
          </a:xfrm>
        </p:grpSpPr>
        <p:cxnSp>
          <p:nvCxnSpPr>
            <p:cNvPr id="1099" name="Google Shape;1099;p75"/>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100" name="Google Shape;1100;p75"/>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01" name="Google Shape;1101;p75"/>
          <p:cNvSpPr/>
          <p:nvPr/>
        </p:nvSpPr>
        <p:spPr>
          <a:xfrm>
            <a:off x="5798279" y="2300527"/>
            <a:ext cx="1086000" cy="1086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02" name="Google Shape;1102;p75"/>
          <p:cNvSpPr/>
          <p:nvPr/>
        </p:nvSpPr>
        <p:spPr>
          <a:xfrm flipH="1">
            <a:off x="5807512" y="2309980"/>
            <a:ext cx="1067400" cy="10674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03" name="Google Shape;1103;p75"/>
          <p:cNvSpPr/>
          <p:nvPr/>
        </p:nvSpPr>
        <p:spPr>
          <a:xfrm>
            <a:off x="5807731" y="2309980"/>
            <a:ext cx="1067400" cy="1067400"/>
          </a:xfrm>
          <a:prstGeom prst="pie">
            <a:avLst>
              <a:gd fmla="val 5387953" name="adj1"/>
              <a:gd fmla="val 21584097"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04" name="Google Shape;1104;p75"/>
          <p:cNvSpPr txBox="1"/>
          <p:nvPr/>
        </p:nvSpPr>
        <p:spPr>
          <a:xfrm>
            <a:off x="5796800" y="2480052"/>
            <a:ext cx="537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105" name="Google Shape;1105;p75"/>
          <p:cNvSpPr txBox="1"/>
          <p:nvPr/>
        </p:nvSpPr>
        <p:spPr>
          <a:xfrm>
            <a:off x="6266556" y="2784852"/>
            <a:ext cx="591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grpSp>
        <p:nvGrpSpPr>
          <p:cNvPr id="1106" name="Google Shape;1106;p75"/>
          <p:cNvGrpSpPr/>
          <p:nvPr/>
        </p:nvGrpSpPr>
        <p:grpSpPr>
          <a:xfrm>
            <a:off x="6310156" y="2359814"/>
            <a:ext cx="60134" cy="523187"/>
            <a:chOff x="996050" y="213293"/>
            <a:chExt cx="93900" cy="909732"/>
          </a:xfrm>
        </p:grpSpPr>
        <p:cxnSp>
          <p:nvCxnSpPr>
            <p:cNvPr id="1107" name="Google Shape;1107;p75"/>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108" name="Google Shape;1108;p75"/>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0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2" name="Shape 1112"/>
        <p:cNvGrpSpPr/>
        <p:nvPr/>
      </p:nvGrpSpPr>
      <p:grpSpPr>
        <a:xfrm>
          <a:off x="0" y="0"/>
          <a:ext cx="0" cy="0"/>
          <a:chOff x="0" y="0"/>
          <a:chExt cx="0" cy="0"/>
        </a:xfrm>
      </p:grpSpPr>
      <p:sp>
        <p:nvSpPr>
          <p:cNvPr id="1113" name="Google Shape;1113;p76"/>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Kee (spinner) ayaa leh itimaal (probability) 48% inuu ku soo degto 'guul'?</a:t>
            </a:r>
            <a:r>
              <a:rPr b="1" lang="en-GB" sz="1400">
                <a:latin typeface="Lexend"/>
              </a:rPr>
              <a:t/>
            </a:r>
            <a:r>
              <a:rPr lang="en-GB" sz="1400">
                <a:latin typeface="Lexend"/>
              </a:rPr>
              <a:t/>
            </a:r>
            <a:endParaRPr/>
          </a:p>
        </p:txBody>
      </p:sp>
      <p:sp>
        <p:nvSpPr>
          <p:cNvPr id="1114" name="Google Shape;1114;p76"/>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Muujinta itimaalka (probabilities): boqolleyda (percentages) iyo jajab tobanle (decimals)</a:t>
            </a:r>
            <a:endParaRPr/>
          </a:p>
        </p:txBody>
      </p:sp>
      <p:sp>
        <p:nvSpPr>
          <p:cNvPr id="1115" name="Google Shape;1115;p76"/>
          <p:cNvSpPr/>
          <p:nvPr/>
        </p:nvSpPr>
        <p:spPr>
          <a:xfrm>
            <a:off x="3638069" y="2044172"/>
            <a:ext cx="1813200" cy="18138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16" name="Google Shape;1116;p76"/>
          <p:cNvSpPr/>
          <p:nvPr/>
        </p:nvSpPr>
        <p:spPr>
          <a:xfrm flipH="1">
            <a:off x="3653397" y="2059955"/>
            <a:ext cx="1782300" cy="1782300"/>
          </a:xfrm>
          <a:prstGeom prst="pie">
            <a:avLst>
              <a:gd fmla="val 5387953" name="adj1"/>
              <a:gd fmla="val 17309885"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17" name="Google Shape;1117;p76"/>
          <p:cNvSpPr/>
          <p:nvPr/>
        </p:nvSpPr>
        <p:spPr>
          <a:xfrm>
            <a:off x="3653852" y="2059955"/>
            <a:ext cx="1782300" cy="1782300"/>
          </a:xfrm>
          <a:prstGeom prst="pie">
            <a:avLst>
              <a:gd fmla="val 5387953" name="adj1"/>
              <a:gd fmla="val 15598159"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18" name="Google Shape;1118;p76"/>
          <p:cNvSpPr txBox="1"/>
          <p:nvPr/>
        </p:nvSpPr>
        <p:spPr>
          <a:xfrm>
            <a:off x="3788000" y="2674583"/>
            <a:ext cx="8967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rgbClr val="FFFFFF"/>
                </a:solidFill>
                <a:latin typeface="Lexend"/>
                <a:ea typeface="Lexend"/>
                <a:cs typeface="Lexend"/>
                <a:sym typeface="Lexend"/>
              </a:rPr>
              <a:t>guul</a:t>
            </a:r>
            <a:endParaRPr sz="2200">
              <a:solidFill>
                <a:srgbClr val="FFFFFF"/>
              </a:solidFill>
              <a:latin typeface="Lexend"/>
              <a:ea typeface="Lexend"/>
              <a:cs typeface="Lexend"/>
              <a:sym typeface="Lexend"/>
            </a:endParaRPr>
          </a:p>
        </p:txBody>
      </p:sp>
      <p:sp>
        <p:nvSpPr>
          <p:cNvPr id="1119" name="Google Shape;1119;p76"/>
          <p:cNvSpPr txBox="1"/>
          <p:nvPr/>
        </p:nvSpPr>
        <p:spPr>
          <a:xfrm>
            <a:off x="4623369" y="2674583"/>
            <a:ext cx="9882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rgbClr val="FFFFFF"/>
                </a:solidFill>
                <a:latin typeface="Lexend"/>
                <a:ea typeface="Lexend"/>
                <a:cs typeface="Lexend"/>
                <a:sym typeface="Lexend"/>
              </a:rPr>
              <a:t>lumi</a:t>
            </a:r>
            <a:endParaRPr sz="2200">
              <a:solidFill>
                <a:srgbClr val="FFFFFF"/>
              </a:solidFill>
              <a:latin typeface="Lexend"/>
              <a:ea typeface="Lexend"/>
              <a:cs typeface="Lexend"/>
              <a:sym typeface="Lexend"/>
            </a:endParaRPr>
          </a:p>
        </p:txBody>
      </p:sp>
      <p:sp>
        <p:nvSpPr>
          <p:cNvPr id="1120" name="Google Shape;1120;p76"/>
          <p:cNvSpPr/>
          <p:nvPr/>
        </p:nvSpPr>
        <p:spPr>
          <a:xfrm>
            <a:off x="742469" y="2044172"/>
            <a:ext cx="1813200" cy="18138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21" name="Google Shape;1121;p76"/>
          <p:cNvSpPr/>
          <p:nvPr/>
        </p:nvSpPr>
        <p:spPr>
          <a:xfrm flipH="1">
            <a:off x="757797" y="2059955"/>
            <a:ext cx="1782300" cy="1782300"/>
          </a:xfrm>
          <a:prstGeom prst="pie">
            <a:avLst>
              <a:gd fmla="val 5387953" name="adj1"/>
              <a:gd fmla="val 3436415"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22" name="Google Shape;1122;p76"/>
          <p:cNvSpPr/>
          <p:nvPr/>
        </p:nvSpPr>
        <p:spPr>
          <a:xfrm>
            <a:off x="758252" y="2059955"/>
            <a:ext cx="1782300" cy="1782300"/>
          </a:xfrm>
          <a:prstGeom prst="pie">
            <a:avLst>
              <a:gd fmla="val 5387953" name="adj1"/>
              <a:gd fmla="val 734640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23" name="Google Shape;1123;p76"/>
          <p:cNvSpPr txBox="1"/>
          <p:nvPr/>
        </p:nvSpPr>
        <p:spPr>
          <a:xfrm>
            <a:off x="1208016" y="3367648"/>
            <a:ext cx="8967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124" name="Google Shape;1124;p76"/>
          <p:cNvSpPr txBox="1"/>
          <p:nvPr/>
        </p:nvSpPr>
        <p:spPr>
          <a:xfrm>
            <a:off x="1727769" y="2674583"/>
            <a:ext cx="9882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rgbClr val="FFFFFF"/>
                </a:solidFill>
                <a:latin typeface="Lexend"/>
                <a:ea typeface="Lexend"/>
                <a:cs typeface="Lexend"/>
                <a:sym typeface="Lexend"/>
              </a:rPr>
              <a:t>lumi</a:t>
            </a:r>
            <a:endParaRPr sz="2200">
              <a:solidFill>
                <a:srgbClr val="FFFFFF"/>
              </a:solidFill>
              <a:latin typeface="Lexend"/>
              <a:ea typeface="Lexend"/>
              <a:cs typeface="Lexend"/>
              <a:sym typeface="Lexend"/>
            </a:endParaRPr>
          </a:p>
        </p:txBody>
      </p:sp>
      <p:grpSp>
        <p:nvGrpSpPr>
          <p:cNvPr id="1125" name="Google Shape;1125;p76"/>
          <p:cNvGrpSpPr/>
          <p:nvPr/>
        </p:nvGrpSpPr>
        <p:grpSpPr>
          <a:xfrm>
            <a:off x="1597153" y="2208508"/>
            <a:ext cx="100398" cy="808206"/>
            <a:chOff x="996050" y="213293"/>
            <a:chExt cx="93900" cy="909732"/>
          </a:xfrm>
        </p:grpSpPr>
        <p:cxnSp>
          <p:nvCxnSpPr>
            <p:cNvPr id="1126" name="Google Shape;1126;p76"/>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127" name="Google Shape;1127;p76"/>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28" name="Google Shape;1128;p76"/>
          <p:cNvSpPr/>
          <p:nvPr/>
        </p:nvSpPr>
        <p:spPr>
          <a:xfrm>
            <a:off x="6609869" y="2044172"/>
            <a:ext cx="1813200" cy="18138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29" name="Google Shape;1129;p76"/>
          <p:cNvSpPr/>
          <p:nvPr/>
        </p:nvSpPr>
        <p:spPr>
          <a:xfrm flipH="1">
            <a:off x="6625197" y="2059955"/>
            <a:ext cx="1782300" cy="17823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30" name="Google Shape;1130;p76"/>
          <p:cNvSpPr/>
          <p:nvPr/>
        </p:nvSpPr>
        <p:spPr>
          <a:xfrm>
            <a:off x="6625652" y="2059955"/>
            <a:ext cx="1782300" cy="17823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31" name="Google Shape;1131;p76"/>
          <p:cNvSpPr txBox="1"/>
          <p:nvPr/>
        </p:nvSpPr>
        <p:spPr>
          <a:xfrm>
            <a:off x="6759800" y="2674583"/>
            <a:ext cx="8967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rgbClr val="FFFFFF"/>
                </a:solidFill>
                <a:latin typeface="Lexend"/>
                <a:ea typeface="Lexend"/>
                <a:cs typeface="Lexend"/>
                <a:sym typeface="Lexend"/>
              </a:rPr>
              <a:t>guul</a:t>
            </a:r>
            <a:endParaRPr sz="2200">
              <a:solidFill>
                <a:srgbClr val="FFFFFF"/>
              </a:solidFill>
              <a:latin typeface="Lexend"/>
              <a:ea typeface="Lexend"/>
              <a:cs typeface="Lexend"/>
              <a:sym typeface="Lexend"/>
            </a:endParaRPr>
          </a:p>
        </p:txBody>
      </p:sp>
      <p:sp>
        <p:nvSpPr>
          <p:cNvPr id="1132" name="Google Shape;1132;p76"/>
          <p:cNvSpPr txBox="1"/>
          <p:nvPr/>
        </p:nvSpPr>
        <p:spPr>
          <a:xfrm>
            <a:off x="7595169" y="2674583"/>
            <a:ext cx="9882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rgbClr val="FFFFFF"/>
                </a:solidFill>
                <a:latin typeface="Lexend"/>
                <a:ea typeface="Lexend"/>
                <a:cs typeface="Lexend"/>
                <a:sym typeface="Lexend"/>
              </a:rPr>
              <a:t>lumi</a:t>
            </a:r>
            <a:endParaRPr sz="2200">
              <a:solidFill>
                <a:srgbClr val="FFFFFF"/>
              </a:solidFill>
              <a:latin typeface="Lexend"/>
              <a:ea typeface="Lexend"/>
              <a:cs typeface="Lexend"/>
              <a:sym typeface="Lexend"/>
            </a:endParaRPr>
          </a:p>
        </p:txBody>
      </p:sp>
      <p:grpSp>
        <p:nvGrpSpPr>
          <p:cNvPr id="1133" name="Google Shape;1133;p76"/>
          <p:cNvGrpSpPr/>
          <p:nvPr/>
        </p:nvGrpSpPr>
        <p:grpSpPr>
          <a:xfrm>
            <a:off x="4492753" y="2208508"/>
            <a:ext cx="100398" cy="808206"/>
            <a:chOff x="996050" y="213293"/>
            <a:chExt cx="93900" cy="909732"/>
          </a:xfrm>
        </p:grpSpPr>
        <p:cxnSp>
          <p:nvCxnSpPr>
            <p:cNvPr id="1134" name="Google Shape;1134;p76"/>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135" name="Google Shape;1135;p76"/>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136" name="Google Shape;1136;p76"/>
          <p:cNvGrpSpPr/>
          <p:nvPr/>
        </p:nvGrpSpPr>
        <p:grpSpPr>
          <a:xfrm>
            <a:off x="7464553" y="2208508"/>
            <a:ext cx="100398" cy="808206"/>
            <a:chOff x="996050" y="213293"/>
            <a:chExt cx="93900" cy="909732"/>
          </a:xfrm>
        </p:grpSpPr>
        <p:cxnSp>
          <p:nvCxnSpPr>
            <p:cNvPr id="1137" name="Google Shape;1137;p76"/>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138" name="Google Shape;1138;p76"/>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1139" name="Google Shape;1139;p76"/>
          <p:cNvPicPr preferRelativeResize="0"/>
          <p:nvPr/>
        </p:nvPicPr>
        <p:blipFill>
          <a:blip r:embed="rId3">
            <a:alphaModFix/>
          </a:blip>
          <a:stretch>
            <a:fillRect/>
          </a:stretch>
        </p:blipFill>
        <p:spPr>
          <a:xfrm>
            <a:off x="4919483" y="41842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pic>
        <p:nvPicPr>
          <p:cNvPr id="1144" name="Google Shape;1144;p77"/>
          <p:cNvPicPr preferRelativeResize="0"/>
          <p:nvPr/>
        </p:nvPicPr>
        <p:blipFill>
          <a:blip r:embed="rId3">
            <a:alphaModFix/>
          </a:blip>
          <a:stretch>
            <a:fillRect/>
          </a:stretch>
        </p:blipFill>
        <p:spPr>
          <a:xfrm rot="10800000">
            <a:off x="2066177" y="3211925"/>
            <a:ext cx="6145900" cy="1499100"/>
          </a:xfrm>
          <a:prstGeom prst="rect">
            <a:avLst/>
          </a:prstGeom>
          <a:noFill/>
          <a:ln>
            <a:noFill/>
          </a:ln>
        </p:spPr>
      </p:pic>
      <p:sp>
        <p:nvSpPr>
          <p:cNvPr id="1145" name="Google Shape;1145;p77"/>
          <p:cNvSpPr txBox="1"/>
          <p:nvPr>
            <p:ph idx="1" type="body"/>
          </p:nvPr>
        </p:nvSpPr>
        <p:spPr>
          <a:xfrm>
            <a:off x="324000" y="759300"/>
            <a:ext cx="8496000" cy="682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Spinner wuxuu leeyahay afar natiijo (outcomes): ξ = {A, B, C, D }</a:t>
            </a:r>
            <a:r>
              <a:rPr i="1" lang="en-GB" sz="1800">
                <a:latin typeface="Lexend"/>
              </a:rPr>
              <a:t/>
            </a:r>
            <a:r>
              <a:rPr i="1" lang="en-GB" sz="1800">
                <a:latin typeface="Lexend"/>
                <a:ea typeface="Times New Roman"/>
                <a:cs typeface="Times New Roman"/>
                <a:sym typeface="Times New Roman"/>
              </a:rPr>
              <a:t/>
            </a:r>
            <a:r>
              <a:rPr lang="en-GB" sz="1800">
                <a:latin typeface="Lexend"/>
              </a:rPr>
              <a:t/>
            </a:r>
            <a:endParaRPr sz="2000"/>
          </a:p>
        </p:txBody>
      </p:sp>
      <p:sp>
        <p:nvSpPr>
          <p:cNvPr id="1146" name="Google Shape;1146;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Muujinta itimaalka (probabilities): boqolleyda (percentages) iyo jajab tobanle (decimals)</a:t>
            </a:r>
            <a:endParaRPr/>
          </a:p>
        </p:txBody>
      </p:sp>
      <p:sp>
        <p:nvSpPr>
          <p:cNvPr id="1147" name="Google Shape;1147;p77"/>
          <p:cNvSpPr txBox="1"/>
          <p:nvPr>
            <p:ph idx="1" type="body"/>
          </p:nvPr>
        </p:nvSpPr>
        <p:spPr>
          <a:xfrm>
            <a:off x="324000" y="1216500"/>
            <a:ext cx="8496000" cy="41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Natiijooyinka (outcomes) uma badna inay dhacaan si isku mid ah.</a:t>
            </a:r>
            <a:r>
              <a:rPr lang="en-GB" sz="1800">
                <a:solidFill>
                  <a:schemeClr val="accent4"/>
                </a:solidFill>
                <a:latin typeface="Lexend"/>
              </a:rPr>
              <a:t/>
            </a:r>
            <a:r>
              <a:rPr lang="en-GB" sz="1800">
                <a:latin typeface="Lexend"/>
              </a:rPr>
              <a:t/>
            </a:r>
            <a:endParaRPr sz="2000"/>
          </a:p>
        </p:txBody>
      </p:sp>
      <p:sp>
        <p:nvSpPr>
          <p:cNvPr id="1148" name="Google Shape;1148;p77"/>
          <p:cNvSpPr txBox="1"/>
          <p:nvPr>
            <p:ph idx="1" type="body"/>
          </p:nvPr>
        </p:nvSpPr>
        <p:spPr>
          <a:xfrm>
            <a:off x="324000" y="1673700"/>
            <a:ext cx="8496000" cy="4116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400">
                <a:latin typeface="Lexend"/>
              </a:rPr>
              <a:t>Itimaalka (probability) spinner uu ku soo degto A waa 25%</a:t>
            </a:r>
            <a:r>
              <a:rPr b="1" lang="en-GB" sz="1400">
                <a:latin typeface="Lexend"/>
              </a:rPr>
              <a:t/>
            </a:r>
            <a:r>
              <a:rPr lang="en-GB" sz="1400">
                <a:latin typeface="Lexend"/>
              </a:rPr>
              <a:t/>
            </a:r>
            <a:endParaRPr sz="1800"/>
          </a:p>
        </p:txBody>
      </p:sp>
      <p:sp>
        <p:nvSpPr>
          <p:cNvPr id="1149" name="Google Shape;1149;p77"/>
          <p:cNvSpPr txBox="1"/>
          <p:nvPr>
            <p:ph idx="1" type="body"/>
          </p:nvPr>
        </p:nvSpPr>
        <p:spPr>
          <a:xfrm>
            <a:off x="324000" y="2054700"/>
            <a:ext cx="8496000" cy="4116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400">
                <a:latin typeface="Lexend"/>
              </a:rPr>
              <a:t>Itimaalka (probability) spinner uu ku soo degto B waa 18%</a:t>
            </a:r>
            <a:r>
              <a:rPr b="1" lang="en-GB" sz="1400">
                <a:latin typeface="Lexend"/>
              </a:rPr>
              <a:t/>
            </a:r>
            <a:r>
              <a:rPr lang="en-GB" sz="1400">
                <a:latin typeface="Lexend"/>
              </a:rPr>
              <a:t/>
            </a:r>
            <a:endParaRPr sz="1800"/>
          </a:p>
        </p:txBody>
      </p:sp>
      <p:sp>
        <p:nvSpPr>
          <p:cNvPr id="1150" name="Google Shape;1150;p77"/>
          <p:cNvSpPr txBox="1"/>
          <p:nvPr>
            <p:ph idx="1" type="body"/>
          </p:nvPr>
        </p:nvSpPr>
        <p:spPr>
          <a:xfrm>
            <a:off x="324000" y="2435700"/>
            <a:ext cx="8496000" cy="4116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400">
                <a:latin typeface="Lexend"/>
              </a:rPr>
              <a:t>Itimaalka (probability) spinner uu ku soo degto C waa 34%</a:t>
            </a:r>
            <a:r>
              <a:rPr b="1" lang="en-GB" sz="1400">
                <a:latin typeface="Lexend"/>
              </a:rPr>
              <a:t/>
            </a:r>
            <a:r>
              <a:rPr lang="en-GB" sz="1400">
                <a:latin typeface="Lexend"/>
              </a:rPr>
              <a:t/>
            </a:r>
            <a:endParaRPr sz="1800"/>
          </a:p>
        </p:txBody>
      </p:sp>
      <p:sp>
        <p:nvSpPr>
          <p:cNvPr id="1151" name="Google Shape;1151;p77"/>
          <p:cNvSpPr txBox="1"/>
          <p:nvPr>
            <p:ph idx="1" type="body"/>
          </p:nvPr>
        </p:nvSpPr>
        <p:spPr>
          <a:xfrm>
            <a:off x="324000" y="2816700"/>
            <a:ext cx="8496000" cy="4116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400">
                <a:latin typeface="Lexend"/>
              </a:rPr>
              <a:t>Itimaalka (probability) spinner uu ku soo degto D waa 23%</a:t>
            </a:r>
            <a:r>
              <a:rPr b="1" lang="en-GB" sz="1400">
                <a:latin typeface="Lexend"/>
              </a:rPr>
              <a:t/>
            </a:r>
            <a:r>
              <a:rPr lang="en-GB" sz="1400">
                <a:latin typeface="Lexend"/>
              </a:rPr>
              <a:t/>
            </a:r>
            <a:endParaRPr sz="1800"/>
          </a:p>
        </p:txBody>
      </p:sp>
      <p:pic>
        <p:nvPicPr>
          <p:cNvPr id="1152" name="Google Shape;1152;p77"/>
          <p:cNvPicPr preferRelativeResize="0"/>
          <p:nvPr/>
        </p:nvPicPr>
        <p:blipFill>
          <a:blip r:embed="rId6">
            <a:alphaModFix/>
          </a:blip>
          <a:stretch>
            <a:fillRect/>
          </a:stretch>
        </p:blipFill>
        <p:spPr>
          <a:xfrm flipH="1">
            <a:off x="7587300" y="2207100"/>
            <a:ext cx="588050" cy="846850"/>
          </a:xfrm>
          <a:prstGeom prst="rect">
            <a:avLst/>
          </a:prstGeom>
          <a:noFill/>
          <a:ln>
            <a:noFill/>
          </a:ln>
        </p:spPr>
      </p:pic>
      <p:sp>
        <p:nvSpPr>
          <p:cNvPr id="1153" name="Google Shape;1153;p77"/>
          <p:cNvSpPr txBox="1"/>
          <p:nvPr>
            <p:ph idx="1" type="body"/>
          </p:nvPr>
        </p:nvSpPr>
        <p:spPr>
          <a:xfrm>
            <a:off x="2420200" y="3637950"/>
            <a:ext cx="5665200" cy="105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Tani waxay u egtahay qaab dheer oo lagu sheegayo suurtogalnimadan (probabilities). Waxaan la yaabanahay haddii ay jirto calaamad (notation) loo isticmaali karo in lagu gaabiyo macluumaadkan?</a:t>
            </a:r>
            <a:r>
              <a:rPr b="1" lang="en-GB" sz="1400">
                <a:latin typeface="Lexend"/>
              </a:rPr>
              <a:t/>
            </a:r>
            <a:r>
              <a:rPr lang="en-GB" sz="1400">
                <a:latin typeface="Lexend"/>
              </a:rPr>
              <a:t/>
            </a:r>
            <a:r>
              <a:rPr lang="en-GB" sz="1400">
                <a:solidFill>
                  <a:schemeClr val="accent4"/>
                </a:solidFill>
                <a:latin typeface="Lexend"/>
              </a:rPr>
              <a:t/>
            </a:r>
            <a:r>
              <a:rPr lang="en-GB" sz="1400">
                <a:latin typeface="Lexend"/>
              </a:rPr>
              <a:t/>
            </a:r>
            <a:endParaRPr sz="1900"/>
          </a:p>
        </p:txBody>
      </p:sp>
      <p:sp>
        <p:nvSpPr>
          <p:cNvPr id="1154" name="Google Shape;1154;p77"/>
          <p:cNvSpPr txBox="1"/>
          <p:nvPr>
            <p:ph idx="1" type="body"/>
          </p:nvPr>
        </p:nvSpPr>
        <p:spPr>
          <a:xfrm>
            <a:off x="7518650" y="3053950"/>
            <a:ext cx="656700" cy="2814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400">
                <a:latin typeface="Lexend"/>
              </a:rPr>
              <a:t>Saciid</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78"/>
          <p:cNvSpPr txBox="1"/>
          <p:nvPr>
            <p:ph idx="1" type="body"/>
          </p:nvPr>
        </p:nvSpPr>
        <p:spPr>
          <a:xfrm>
            <a:off x="324000" y="759300"/>
            <a:ext cx="8496000" cy="682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Oraahda ku saabsan suurtogalnimada (probability) waxaa loo qeexi karaa si hufan iyadoo la isticmaalayo calaamadda (notation) 'P(natiijada) ='.</a:t>
            </a:r>
            <a:r>
              <a:rPr b="1" lang="en-GB" sz="1100">
                <a:latin typeface="Lexend"/>
              </a:rPr>
              <a:t/>
            </a:r>
            <a:r>
              <a:rPr lang="en-GB" sz="1100">
                <a:latin typeface="Lexend"/>
              </a:rPr>
              <a:t/>
            </a:r>
            <a:endParaRPr sz="2000"/>
          </a:p>
        </p:txBody>
      </p:sp>
      <p:sp>
        <p:nvSpPr>
          <p:cNvPr id="1160" name="Google Shape;1160;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Muujinta suurtogalnimada (probabilities): boqolleyda (percentages) iyo jajab tobanle (decimals)</a:t>
            </a:r>
            <a:endParaRPr/>
          </a:p>
        </p:txBody>
      </p:sp>
      <p:sp>
        <p:nvSpPr>
          <p:cNvPr id="1161" name="Google Shape;1161;p78"/>
          <p:cNvSpPr txBox="1"/>
          <p:nvPr>
            <p:ph idx="1" type="body"/>
          </p:nvPr>
        </p:nvSpPr>
        <p:spPr>
          <a:xfrm>
            <a:off x="324000" y="1673700"/>
            <a:ext cx="8496000" cy="41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Tusaale: Suurtogalnimada (probability) in wareeggu (spinner) ku soo baxo A waa 25%.</a:t>
            </a:r>
            <a:r>
              <a:rPr lang="en-GB" sz="1100">
                <a:latin typeface="Lexend"/>
              </a:rPr>
              <a:t/>
            </a:r>
            <a:r>
              <a:rPr b="1" lang="en-GB" sz="1100">
                <a:latin typeface="Lexend"/>
              </a:rPr>
              <a:t/>
            </a:r>
            <a:r>
              <a:rPr lang="en-GB" sz="1100">
                <a:latin typeface="Lexend"/>
              </a:rPr>
              <a:t/>
            </a:r>
            <a:endParaRPr sz="2000"/>
          </a:p>
        </p:txBody>
      </p:sp>
      <p:sp>
        <p:nvSpPr>
          <p:cNvPr id="1162" name="Google Shape;1162;p78"/>
          <p:cNvSpPr txBox="1"/>
          <p:nvPr>
            <p:ph idx="1" type="body"/>
          </p:nvPr>
        </p:nvSpPr>
        <p:spPr>
          <a:xfrm>
            <a:off x="3939475" y="2664300"/>
            <a:ext cx="1417800" cy="41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P(A) = 25%</a:t>
            </a:r>
            <a:endParaRPr sz="2000"/>
          </a:p>
        </p:txBody>
      </p:sp>
      <p:sp>
        <p:nvSpPr>
          <p:cNvPr id="1163" name="Google Shape;1163;p78"/>
          <p:cNvSpPr txBox="1"/>
          <p:nvPr>
            <p:ph idx="1" type="body"/>
          </p:nvPr>
        </p:nvSpPr>
        <p:spPr>
          <a:xfrm>
            <a:off x="785275" y="3259150"/>
            <a:ext cx="2469900" cy="682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'P' waa 'suurtogalnimo (probability)'</a:t>
            </a:r>
            <a:r>
              <a:rPr b="1" lang="en-GB" sz="1100">
                <a:latin typeface="Lexend"/>
              </a:rPr>
              <a:t/>
            </a:r>
            <a:r>
              <a:rPr lang="en-GB" sz="1100">
                <a:latin typeface="Lexend"/>
              </a:rPr>
              <a:t/>
            </a:r>
            <a:endParaRPr sz="2000"/>
          </a:p>
        </p:txBody>
      </p:sp>
      <p:sp>
        <p:nvSpPr>
          <p:cNvPr id="1164" name="Google Shape;1164;p78"/>
          <p:cNvSpPr txBox="1"/>
          <p:nvPr>
            <p:ph idx="1" type="body"/>
          </p:nvPr>
        </p:nvSpPr>
        <p:spPr>
          <a:xfrm>
            <a:off x="3818025" y="3233854"/>
            <a:ext cx="1512000" cy="9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natiijada (outcome) gudaha qawska (brackets)</a:t>
            </a:r>
            <a:r>
              <a:rPr lang="en-GB" sz="1100">
                <a:latin typeface="Lexend"/>
              </a:rPr>
              <a:t/>
            </a:r>
            <a:endParaRPr sz="2000"/>
          </a:p>
        </p:txBody>
      </p:sp>
      <p:sp>
        <p:nvSpPr>
          <p:cNvPr id="1165" name="Google Shape;1165;p78"/>
          <p:cNvSpPr txBox="1"/>
          <p:nvPr>
            <p:ph idx="1" type="body"/>
          </p:nvPr>
        </p:nvSpPr>
        <p:spPr>
          <a:xfrm>
            <a:off x="5776650" y="3240000"/>
            <a:ext cx="20271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qiimaha tirooyinka (numerical value) ee suurtogalnimada (probability)</a:t>
            </a:r>
            <a:r>
              <a:rPr lang="en-GB" sz="1100">
                <a:latin typeface="Lexend"/>
              </a:rPr>
              <a:t/>
            </a:r>
            <a:r>
              <a:rPr b="1" lang="en-GB" sz="1100">
                <a:latin typeface="Lexend"/>
              </a:rPr>
              <a:t/>
            </a:r>
            <a:endParaRPr b="1" sz="2000"/>
          </a:p>
        </p:txBody>
      </p:sp>
      <p:cxnSp>
        <p:nvCxnSpPr>
          <p:cNvPr id="1166" name="Google Shape;1166;p78"/>
          <p:cNvCxnSpPr>
            <a:endCxn id="1162" idx="1"/>
          </p:cNvCxnSpPr>
          <p:nvPr/>
        </p:nvCxnSpPr>
        <p:spPr>
          <a:xfrm flipH="1" rot="10800000">
            <a:off x="2977975" y="2870100"/>
            <a:ext cx="961500" cy="408900"/>
          </a:xfrm>
          <a:prstGeom prst="straightConnector1">
            <a:avLst/>
          </a:prstGeom>
          <a:noFill/>
          <a:ln cap="flat" cmpd="sng" w="38100">
            <a:solidFill>
              <a:schemeClr val="dk1"/>
            </a:solidFill>
            <a:prstDash val="solid"/>
            <a:round/>
            <a:headEnd len="med" w="med" type="none"/>
            <a:tailEnd len="med" w="med" type="none"/>
          </a:ln>
        </p:spPr>
      </p:cxnSp>
      <p:cxnSp>
        <p:nvCxnSpPr>
          <p:cNvPr id="1167" name="Google Shape;1167;p78"/>
          <p:cNvCxnSpPr/>
          <p:nvPr/>
        </p:nvCxnSpPr>
        <p:spPr>
          <a:xfrm rot="10800000">
            <a:off x="4317200" y="2989200"/>
            <a:ext cx="0" cy="298200"/>
          </a:xfrm>
          <a:prstGeom prst="straightConnector1">
            <a:avLst/>
          </a:prstGeom>
          <a:noFill/>
          <a:ln cap="flat" cmpd="sng" w="38100">
            <a:solidFill>
              <a:schemeClr val="dk1"/>
            </a:solidFill>
            <a:prstDash val="solid"/>
            <a:round/>
            <a:headEnd len="med" w="med" type="none"/>
            <a:tailEnd len="med" w="med" type="none"/>
          </a:ln>
        </p:spPr>
      </p:cxnSp>
      <p:cxnSp>
        <p:nvCxnSpPr>
          <p:cNvPr id="1168" name="Google Shape;1168;p78"/>
          <p:cNvCxnSpPr/>
          <p:nvPr/>
        </p:nvCxnSpPr>
        <p:spPr>
          <a:xfrm rot="10800000">
            <a:off x="5051475" y="2950275"/>
            <a:ext cx="699600" cy="36240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2" name="Shape 1172"/>
        <p:cNvGrpSpPr/>
        <p:nvPr/>
      </p:nvGrpSpPr>
      <p:grpSpPr>
        <a:xfrm>
          <a:off x="0" y="0"/>
          <a:ext cx="0" cy="0"/>
          <a:chOff x="0" y="0"/>
          <a:chExt cx="0" cy="0"/>
        </a:xfrm>
      </p:grpSpPr>
      <p:sp>
        <p:nvSpPr>
          <p:cNvPr id="1173" name="Google Shape;1173;p79"/>
          <p:cNvSpPr txBox="1"/>
          <p:nvPr>
            <p:ph idx="1" type="body"/>
          </p:nvPr>
        </p:nvSpPr>
        <p:spPr>
          <a:xfrm>
            <a:off x="324000" y="759300"/>
            <a:ext cx="8496000" cy="682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Wareeggu (spinner) wuxuu leeyahay afar natiijood (outcomes): ξ = {A, B, C, D }</a:t>
            </a:r>
            <a:r>
              <a:rPr i="1" lang="en-GB" sz="1800">
                <a:latin typeface="Lexend"/>
              </a:rPr>
              <a:t/>
            </a:r>
            <a:r>
              <a:rPr i="1" lang="en-GB" sz="1800">
                <a:latin typeface="Lexend"/>
                <a:ea typeface="Times New Roman"/>
                <a:cs typeface="Times New Roman"/>
                <a:sym typeface="Times New Roman"/>
              </a:rPr>
              <a:t/>
            </a:r>
            <a:r>
              <a:rPr lang="en-GB" sz="1800">
                <a:latin typeface="Lexend"/>
              </a:rPr>
              <a:t/>
            </a:r>
            <a:endParaRPr sz="2000"/>
          </a:p>
        </p:txBody>
      </p:sp>
      <p:sp>
        <p:nvSpPr>
          <p:cNvPr id="1174" name="Google Shape;1174;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Muujinta suurtogalnimada (probabilities): boqolleyda (percentages) iyo jajab tobanle (decimals)</a:t>
            </a:r>
            <a:endParaRPr/>
          </a:p>
        </p:txBody>
      </p:sp>
      <p:sp>
        <p:nvSpPr>
          <p:cNvPr id="1175" name="Google Shape;1175;p79"/>
          <p:cNvSpPr txBox="1"/>
          <p:nvPr>
            <p:ph idx="1" type="body"/>
          </p:nvPr>
        </p:nvSpPr>
        <p:spPr>
          <a:xfrm>
            <a:off x="324000" y="1216500"/>
            <a:ext cx="8496000" cy="41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Suurtogalnimada (probabilities) natiijo kasta (outcome) ayaa hoos ku qoran.</a:t>
            </a:r>
            <a:r>
              <a:rPr b="1" lang="en-GB" sz="1800">
                <a:latin typeface="Lexend"/>
              </a:rPr>
              <a:t/>
            </a:r>
            <a:r>
              <a:rPr lang="en-GB" sz="1800">
                <a:latin typeface="Lexend"/>
              </a:rPr>
              <a:t/>
            </a:r>
            <a:endParaRPr sz="2000"/>
          </a:p>
        </p:txBody>
      </p:sp>
      <p:sp>
        <p:nvSpPr>
          <p:cNvPr id="1176" name="Google Shape;1176;p79"/>
          <p:cNvSpPr txBox="1"/>
          <p:nvPr>
            <p:ph idx="1" type="body"/>
          </p:nvPr>
        </p:nvSpPr>
        <p:spPr>
          <a:xfrm>
            <a:off x="324000" y="3273900"/>
            <a:ext cx="8496000" cy="41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Natiijo (outcome) intee le'eg ayaad filanaysaa inay inta badan dhacdo?</a:t>
            </a:r>
            <a:r>
              <a:rPr lang="en-GB" sz="1800">
                <a:solidFill>
                  <a:schemeClr val="accent4"/>
                </a:solidFill>
                <a:latin typeface="Lexend"/>
              </a:rPr>
              <a:t/>
            </a:r>
            <a:r>
              <a:rPr lang="en-GB" sz="1800">
                <a:latin typeface="Lexend"/>
              </a:rPr>
              <a:t/>
            </a:r>
            <a:endParaRPr sz="1900"/>
          </a:p>
        </p:txBody>
      </p:sp>
      <p:sp>
        <p:nvSpPr>
          <p:cNvPr id="1177" name="Google Shape;1177;p79"/>
          <p:cNvSpPr txBox="1"/>
          <p:nvPr>
            <p:ph idx="1" type="body"/>
          </p:nvPr>
        </p:nvSpPr>
        <p:spPr>
          <a:xfrm>
            <a:off x="324000" y="4188300"/>
            <a:ext cx="8496000" cy="74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Haddii ay jiraan 2000 tijaabo (trials), qiyaas ahaan imisa jeer ayaa wareegga (spinner) laga filan karaa inuu ku soo baxo A?</a:t>
            </a:r>
            <a:r>
              <a:rPr lang="en-GB" sz="1800">
                <a:solidFill>
                  <a:schemeClr val="accent4"/>
                </a:solidFill>
                <a:latin typeface="Lexend"/>
              </a:rPr>
              <a:t/>
            </a:r>
            <a:r>
              <a:rPr lang="en-GB" sz="1800">
                <a:latin typeface="Lexend"/>
              </a:rPr>
              <a:t/>
            </a:r>
            <a:r>
              <a:rPr lang="en-GB" sz="1800">
                <a:solidFill>
                  <a:schemeClr val="accent4"/>
                </a:solidFill>
                <a:latin typeface="Lexend"/>
              </a:rPr>
              <a:t/>
            </a:r>
            <a:r>
              <a:rPr lang="en-GB" sz="1800">
                <a:latin typeface="Lexend"/>
              </a:rPr>
              <a:t/>
            </a:r>
            <a:endParaRPr sz="1900"/>
          </a:p>
        </p:txBody>
      </p:sp>
      <p:sp>
        <p:nvSpPr>
          <p:cNvPr id="1178" name="Google Shape;1178;p79"/>
          <p:cNvSpPr txBox="1"/>
          <p:nvPr>
            <p:ph idx="1" type="body"/>
          </p:nvPr>
        </p:nvSpPr>
        <p:spPr>
          <a:xfrm>
            <a:off x="324000" y="1673700"/>
            <a:ext cx="8496000" cy="4116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400">
                <a:latin typeface="Lexend"/>
              </a:rPr>
              <a:t>P(</a:t>
            </a:r>
            <a:r>
              <a:rPr lang="en-GB" sz="1400">
                <a:latin typeface="Lexend"/>
              </a:rPr>
              <a:t>A) = 25%</a:t>
            </a:r>
            <a:endParaRPr sz="1800"/>
          </a:p>
        </p:txBody>
      </p:sp>
      <p:sp>
        <p:nvSpPr>
          <p:cNvPr id="1179" name="Google Shape;1179;p79"/>
          <p:cNvSpPr txBox="1"/>
          <p:nvPr>
            <p:ph idx="1" type="body"/>
          </p:nvPr>
        </p:nvSpPr>
        <p:spPr>
          <a:xfrm>
            <a:off x="324000" y="2054700"/>
            <a:ext cx="8496000" cy="4116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400">
                <a:latin typeface="Lexend"/>
              </a:rPr>
              <a:t>P(B) =</a:t>
            </a:r>
            <a:r>
              <a:rPr lang="en-GB" sz="1400">
                <a:latin typeface="Lexend"/>
              </a:rPr>
              <a:t> 18%</a:t>
            </a:r>
            <a:endParaRPr sz="1800"/>
          </a:p>
        </p:txBody>
      </p:sp>
      <p:sp>
        <p:nvSpPr>
          <p:cNvPr id="1180" name="Google Shape;1180;p79"/>
          <p:cNvSpPr txBox="1"/>
          <p:nvPr>
            <p:ph idx="1" type="body"/>
          </p:nvPr>
        </p:nvSpPr>
        <p:spPr>
          <a:xfrm>
            <a:off x="324000" y="2435700"/>
            <a:ext cx="8496000" cy="4116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400">
                <a:latin typeface="Lexend"/>
              </a:rPr>
              <a:t>P(C) =</a:t>
            </a:r>
            <a:r>
              <a:rPr lang="en-GB" sz="1400">
                <a:latin typeface="Lexend"/>
              </a:rPr>
              <a:t> 34%</a:t>
            </a:r>
            <a:endParaRPr sz="1800"/>
          </a:p>
        </p:txBody>
      </p:sp>
      <p:sp>
        <p:nvSpPr>
          <p:cNvPr id="1181" name="Google Shape;1181;p79"/>
          <p:cNvSpPr txBox="1"/>
          <p:nvPr>
            <p:ph idx="1" type="body"/>
          </p:nvPr>
        </p:nvSpPr>
        <p:spPr>
          <a:xfrm>
            <a:off x="324000" y="2816700"/>
            <a:ext cx="8496000" cy="4116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400">
                <a:latin typeface="Lexend"/>
              </a:rPr>
              <a:t>P(D) =</a:t>
            </a:r>
            <a:r>
              <a:rPr lang="en-GB" sz="1400">
                <a:latin typeface="Lexend"/>
              </a:rPr>
              <a:t> 23%</a:t>
            </a:r>
            <a:endParaRPr sz="1800"/>
          </a:p>
        </p:txBody>
      </p:sp>
      <p:sp>
        <p:nvSpPr>
          <p:cNvPr id="1182" name="Google Shape;1182;p79"/>
          <p:cNvSpPr txBox="1"/>
          <p:nvPr>
            <p:ph idx="1" type="body"/>
          </p:nvPr>
        </p:nvSpPr>
        <p:spPr>
          <a:xfrm>
            <a:off x="324000" y="3731100"/>
            <a:ext cx="8496000" cy="41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Natiijo (outcome) intee le'eg ayaad filanaysaa inay ugu yar dhacdo?</a:t>
            </a:r>
            <a:r>
              <a:rPr lang="en-GB" sz="1800">
                <a:solidFill>
                  <a:schemeClr val="accent4"/>
                </a:solidFill>
                <a:latin typeface="Lexend"/>
              </a:rPr>
              <a:t/>
            </a:r>
            <a:r>
              <a:rPr lang="en-GB" sz="1800">
                <a:latin typeface="Lexend"/>
              </a:rPr>
              <a:t/>
            </a:r>
            <a:endParaRPr sz="1900"/>
          </a:p>
        </p:txBody>
      </p:sp>
      <p:sp>
        <p:nvSpPr>
          <p:cNvPr id="1183" name="Google Shape;1183;p79"/>
          <p:cNvSpPr txBox="1"/>
          <p:nvPr>
            <p:ph idx="1" type="body"/>
          </p:nvPr>
        </p:nvSpPr>
        <p:spPr>
          <a:xfrm>
            <a:off x="7334400" y="3273900"/>
            <a:ext cx="344400" cy="41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282828"/>
                </a:solidFill>
                <a:latin typeface="Kalam"/>
                <a:ea typeface="Kalam"/>
                <a:cs typeface="Kalam"/>
                <a:sym typeface="Kalam"/>
              </a:rPr>
              <a:t>C</a:t>
            </a:r>
            <a:endParaRPr sz="2100">
              <a:solidFill>
                <a:srgbClr val="282828"/>
              </a:solidFill>
              <a:latin typeface="Kalam"/>
              <a:ea typeface="Kalam"/>
              <a:cs typeface="Kalam"/>
              <a:sym typeface="Kalam"/>
            </a:endParaRPr>
          </a:p>
        </p:txBody>
      </p:sp>
      <p:sp>
        <p:nvSpPr>
          <p:cNvPr id="1184" name="Google Shape;1184;p79"/>
          <p:cNvSpPr txBox="1"/>
          <p:nvPr>
            <p:ph idx="1" type="body"/>
          </p:nvPr>
        </p:nvSpPr>
        <p:spPr>
          <a:xfrm>
            <a:off x="7334400" y="3723835"/>
            <a:ext cx="344400" cy="41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282828"/>
                </a:solidFill>
                <a:latin typeface="Kalam"/>
                <a:ea typeface="Kalam"/>
                <a:cs typeface="Kalam"/>
                <a:sym typeface="Kalam"/>
              </a:rPr>
              <a:t>B</a:t>
            </a:r>
            <a:endParaRPr sz="2100">
              <a:solidFill>
                <a:srgbClr val="282828"/>
              </a:solidFill>
              <a:latin typeface="Kalam"/>
              <a:ea typeface="Kalam"/>
              <a:cs typeface="Kalam"/>
              <a:sym typeface="Kalam"/>
            </a:endParaRPr>
          </a:p>
        </p:txBody>
      </p:sp>
      <p:sp>
        <p:nvSpPr>
          <p:cNvPr id="1185" name="Google Shape;1185;p79"/>
          <p:cNvSpPr txBox="1"/>
          <p:nvPr>
            <p:ph idx="1" type="body"/>
          </p:nvPr>
        </p:nvSpPr>
        <p:spPr>
          <a:xfrm>
            <a:off x="4515000" y="4525700"/>
            <a:ext cx="2478600" cy="41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25% ee 2000 = 500</a:t>
            </a:r>
            <a:endParaRPr sz="2100">
              <a:latin typeface="Kalam"/>
              <a:ea typeface="Kalam"/>
              <a:cs typeface="Kalam"/>
              <a:sym typeface="Kalam"/>
            </a:endParaRPr>
          </a:p>
        </p:txBody>
      </p:sp>
      <p:sp>
        <p:nvSpPr>
          <p:cNvPr id="1186" name="Google Shape;1186;p79"/>
          <p:cNvSpPr/>
          <p:nvPr/>
        </p:nvSpPr>
        <p:spPr>
          <a:xfrm>
            <a:off x="6604400" y="13062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87" name="Google Shape;1187;p79"/>
          <p:cNvSpPr/>
          <p:nvPr/>
        </p:nvSpPr>
        <p:spPr>
          <a:xfrm flipH="1">
            <a:off x="6619089" y="1321011"/>
            <a:ext cx="1666500" cy="1666500"/>
          </a:xfrm>
          <a:prstGeom prst="pie">
            <a:avLst>
              <a:gd fmla="val 6948989" name="adj1"/>
              <a:gd fmla="val 10824216"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88" name="Google Shape;1188;p79"/>
          <p:cNvSpPr/>
          <p:nvPr/>
        </p:nvSpPr>
        <p:spPr>
          <a:xfrm>
            <a:off x="6619161" y="1321011"/>
            <a:ext cx="1666500" cy="1666500"/>
          </a:xfrm>
          <a:prstGeom prst="pie">
            <a:avLst>
              <a:gd fmla="val 3894517" name="adj1"/>
              <a:gd fmla="val 11234269"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89" name="Google Shape;1189;p79"/>
          <p:cNvSpPr txBox="1"/>
          <p:nvPr/>
        </p:nvSpPr>
        <p:spPr>
          <a:xfrm>
            <a:off x="6983175" y="22483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190" name="Google Shape;1190;p79"/>
          <p:cNvSpPr/>
          <p:nvPr/>
        </p:nvSpPr>
        <p:spPr>
          <a:xfrm>
            <a:off x="6619161" y="1321011"/>
            <a:ext cx="1666500" cy="1666500"/>
          </a:xfrm>
          <a:prstGeom prst="pie">
            <a:avLst>
              <a:gd fmla="val 11266685" name="adj1"/>
              <a:gd fmla="val 16225322"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91" name="Google Shape;1191;p79"/>
          <p:cNvSpPr txBox="1"/>
          <p:nvPr/>
        </p:nvSpPr>
        <p:spPr>
          <a:xfrm>
            <a:off x="6983175" y="15625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D</a:t>
            </a:r>
            <a:endParaRPr sz="1600">
              <a:solidFill>
                <a:srgbClr val="FFFFFF"/>
              </a:solidFill>
              <a:latin typeface="Lexend"/>
              <a:ea typeface="Lexend"/>
              <a:cs typeface="Lexend"/>
              <a:sym typeface="Lexend"/>
            </a:endParaRPr>
          </a:p>
        </p:txBody>
      </p:sp>
      <p:sp>
        <p:nvSpPr>
          <p:cNvPr id="1192" name="Google Shape;1192;p79"/>
          <p:cNvSpPr/>
          <p:nvPr/>
        </p:nvSpPr>
        <p:spPr>
          <a:xfrm flipH="1">
            <a:off x="6619089" y="1321011"/>
            <a:ext cx="1666500" cy="1666500"/>
          </a:xfrm>
          <a:prstGeom prst="pie">
            <a:avLst>
              <a:gd fmla="val 10825856"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93" name="Google Shape;1193;p79"/>
          <p:cNvSpPr txBox="1"/>
          <p:nvPr/>
        </p:nvSpPr>
        <p:spPr>
          <a:xfrm>
            <a:off x="7561526" y="15625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194" name="Google Shape;1194;p79"/>
          <p:cNvSpPr txBox="1"/>
          <p:nvPr/>
        </p:nvSpPr>
        <p:spPr>
          <a:xfrm>
            <a:off x="7713926" y="22483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grpSp>
        <p:nvGrpSpPr>
          <p:cNvPr id="1195" name="Google Shape;1195;p79"/>
          <p:cNvGrpSpPr/>
          <p:nvPr/>
        </p:nvGrpSpPr>
        <p:grpSpPr>
          <a:xfrm>
            <a:off x="7403709" y="1371763"/>
            <a:ext cx="93900" cy="816939"/>
            <a:chOff x="996050" y="213293"/>
            <a:chExt cx="93900" cy="909732"/>
          </a:xfrm>
        </p:grpSpPr>
        <p:cxnSp>
          <p:nvCxnSpPr>
            <p:cNvPr id="1196" name="Google Shape;1196;p79"/>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197" name="Google Shape;1197;p79"/>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1" name="Shape 1201"/>
        <p:cNvGrpSpPr/>
        <p:nvPr/>
      </p:nvGrpSpPr>
      <p:grpSpPr>
        <a:xfrm>
          <a:off x="0" y="0"/>
          <a:ext cx="0" cy="0"/>
          <a:chOff x="0" y="0"/>
          <a:chExt cx="0" cy="0"/>
        </a:xfrm>
      </p:grpSpPr>
      <p:sp>
        <p:nvSpPr>
          <p:cNvPr id="1202" name="Google Shape;1202;p80"/>
          <p:cNvSpPr txBox="1"/>
          <p:nvPr>
            <p:ph idx="1" type="body"/>
          </p:nvPr>
        </p:nvSpPr>
        <p:spPr>
          <a:xfrm>
            <a:off x="324000" y="759300"/>
            <a:ext cx="8496000" cy="1145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Ciyaar fiidiyoow (video game) oo ku salaysan bakhtiyaa-nasiib (chance) waxay leedahay 25% suurtogalnimo (probability) 'guul'.</a:t>
            </a:r>
            <a:r>
              <a:rPr lang="en-GB" sz="1100">
                <a:solidFill>
                  <a:schemeClr val="accent4"/>
                </a:solidFill>
                <a:latin typeface="Lexend"/>
              </a:rPr>
              <a:t/>
            </a:r>
            <a:r>
              <a:rPr b="1" lang="en-GB" sz="1100">
                <a:latin typeface="Lexend"/>
              </a:rPr>
              <a:t/>
            </a:r>
            <a:r>
              <a:rPr lang="en-GB" sz="1100">
                <a:latin typeface="Lexend"/>
              </a:rPr>
              <a:t/>
            </a:r>
            <a:endParaRPr sz="2000"/>
          </a:p>
          <a:p>
            <a:pPr indent="0" lvl="0" marL="0" rtl="0" algn="l">
              <a:spcBef>
                <a:spcPts val="0"/>
              </a:spcBef>
              <a:spcAft>
                <a:spcPts val="0"/>
              </a:spcAft>
              <a:buNone/>
            </a:pPr>
            <a:r>
              <a:rPr lang="en-GB" sz="1100">
                <a:latin typeface="Lexend"/>
              </a:rPr>
              <a:t>Lambarka hoose ee ugu macquulsan (most reasonable estimate) waa kan qiyaasaha ugu fiican ee guulaha laga filan karo 1000 ciyaar?</a:t>
            </a:r>
            <a:r>
              <a:rPr lang="en-GB" sz="1100">
                <a:solidFill>
                  <a:schemeClr val="accent4"/>
                </a:solidFill>
                <a:latin typeface="Lexend"/>
              </a:rPr>
              <a:t/>
            </a:r>
            <a:r>
              <a:rPr lang="en-GB" sz="1100">
                <a:latin typeface="Lexend"/>
              </a:rPr>
              <a:t/>
            </a:r>
            <a:endParaRPr sz="2000"/>
          </a:p>
          <a:p>
            <a:pPr indent="0" lvl="0" marL="0" rtl="0" algn="l">
              <a:spcBef>
                <a:spcPts val="0"/>
              </a:spcBef>
              <a:spcAft>
                <a:spcPts val="0"/>
              </a:spcAft>
              <a:buNone/>
            </a:pPr>
            <a:r>
              <a:rPr>
                <a:latin typeface="Lexend"/>
              </a:rPr>
              <a:t/>
            </a:r>
            <a:endParaRPr sz="2100"/>
          </a:p>
          <a:p>
            <a:pPr indent="0" lvl="0" marL="0" rtl="0" algn="l">
              <a:spcBef>
                <a:spcPts val="0"/>
              </a:spcBef>
              <a:spcAft>
                <a:spcPts val="1000"/>
              </a:spcAft>
              <a:buNone/>
            </a:pPr>
            <a:r>
              <a:rPr>
                <a:latin typeface="Lexend"/>
              </a:rPr>
              <a:t/>
            </a:r>
            <a:endParaRPr/>
          </a:p>
        </p:txBody>
      </p:sp>
      <p:sp>
        <p:nvSpPr>
          <p:cNvPr id="1203" name="Google Shape;1203;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Muujinta suurtogalnimada (probabilities): boqolleyda (percentages) iyo jajab tobanle (decimals)</a:t>
            </a:r>
            <a:endParaRPr/>
          </a:p>
        </p:txBody>
      </p:sp>
      <p:sp>
        <p:nvSpPr>
          <p:cNvPr id="1204" name="Google Shape;1204;p80"/>
          <p:cNvSpPr txBox="1"/>
          <p:nvPr>
            <p:ph idx="4294967295" type="subTitle"/>
          </p:nvPr>
        </p:nvSpPr>
        <p:spPr>
          <a:xfrm>
            <a:off x="411480" y="3874770"/>
            <a:ext cx="15972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50</a:t>
            </a:r>
            <a:endParaRPr/>
          </a:p>
        </p:txBody>
      </p:sp>
      <p:sp>
        <p:nvSpPr>
          <p:cNvPr id="1205" name="Google Shape;1205;p80"/>
          <p:cNvSpPr txBox="1"/>
          <p:nvPr>
            <p:ph idx="4294967295" type="subTitle"/>
          </p:nvPr>
        </p:nvSpPr>
        <p:spPr>
          <a:xfrm>
            <a:off x="5380176" y="3874770"/>
            <a:ext cx="13560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1000</a:t>
            </a:r>
            <a:endParaRPr/>
          </a:p>
        </p:txBody>
      </p:sp>
      <p:grpSp>
        <p:nvGrpSpPr>
          <p:cNvPr id="1206" name="Google Shape;1206;p80"/>
          <p:cNvGrpSpPr/>
          <p:nvPr/>
        </p:nvGrpSpPr>
        <p:grpSpPr>
          <a:xfrm>
            <a:off x="339041" y="2120725"/>
            <a:ext cx="457200" cy="457200"/>
            <a:chOff x="1020916" y="1442088"/>
            <a:chExt cx="457200" cy="457200"/>
          </a:xfrm>
        </p:grpSpPr>
        <p:pic>
          <p:nvPicPr>
            <p:cNvPr id="1207" name="Google Shape;1207;p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08" name="Google Shape;1208;p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09" name="Google Shape;1209;p80"/>
          <p:cNvGrpSpPr/>
          <p:nvPr/>
        </p:nvGrpSpPr>
        <p:grpSpPr>
          <a:xfrm>
            <a:off x="329783" y="2803891"/>
            <a:ext cx="457200" cy="457200"/>
            <a:chOff x="1020916" y="1442088"/>
            <a:chExt cx="457200" cy="457200"/>
          </a:xfrm>
        </p:grpSpPr>
        <p:pic>
          <p:nvPicPr>
            <p:cNvPr id="1210" name="Google Shape;1210;p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11" name="Google Shape;1211;p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12" name="Google Shape;1212;p80"/>
          <p:cNvGrpSpPr/>
          <p:nvPr/>
        </p:nvGrpSpPr>
        <p:grpSpPr>
          <a:xfrm>
            <a:off x="331286" y="3487056"/>
            <a:ext cx="457200" cy="457200"/>
            <a:chOff x="1020916" y="1442088"/>
            <a:chExt cx="457200" cy="457200"/>
          </a:xfrm>
        </p:grpSpPr>
        <p:pic>
          <p:nvPicPr>
            <p:cNvPr id="1213" name="Google Shape;1213;p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14" name="Google Shape;1214;p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15" name="Google Shape;1215;p80"/>
          <p:cNvGrpSpPr/>
          <p:nvPr/>
        </p:nvGrpSpPr>
        <p:grpSpPr>
          <a:xfrm>
            <a:off x="336036" y="4170222"/>
            <a:ext cx="457200" cy="457200"/>
            <a:chOff x="1020916" y="1442088"/>
            <a:chExt cx="457200" cy="457200"/>
          </a:xfrm>
        </p:grpSpPr>
        <p:pic>
          <p:nvPicPr>
            <p:cNvPr id="1216" name="Google Shape;1216;p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17" name="Google Shape;1217;p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218" name="Google Shape;1218;p80"/>
          <p:cNvSpPr txBox="1"/>
          <p:nvPr>
            <p:ph idx="4294967295" type="subTitle"/>
          </p:nvPr>
        </p:nvSpPr>
        <p:spPr>
          <a:xfrm>
            <a:off x="2264712" y="3874770"/>
            <a:ext cx="7425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250</a:t>
            </a:r>
            <a:endParaRPr/>
          </a:p>
        </p:txBody>
      </p:sp>
      <p:sp>
        <p:nvSpPr>
          <p:cNvPr id="1219" name="Google Shape;1219;p80"/>
          <p:cNvSpPr txBox="1"/>
          <p:nvPr>
            <p:ph idx="4294967295" type="subTitle"/>
          </p:nvPr>
        </p:nvSpPr>
        <p:spPr>
          <a:xfrm>
            <a:off x="3263244" y="3874770"/>
            <a:ext cx="18609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500</a:t>
            </a:r>
            <a:endParaRPr/>
          </a:p>
        </p:txBody>
      </p:sp>
      <p:pic>
        <p:nvPicPr>
          <p:cNvPr id="1220" name="Google Shape;1220;p80"/>
          <p:cNvPicPr preferRelativeResize="0"/>
          <p:nvPr/>
        </p:nvPicPr>
        <p:blipFill>
          <a:blip r:embed="rId4">
            <a:alphaModFix/>
          </a:blip>
          <a:stretch>
            <a:fillRect/>
          </a:stretch>
        </p:blipFill>
        <p:spPr>
          <a:xfrm>
            <a:off x="1635033" y="2862663"/>
            <a:ext cx="396000" cy="419100"/>
          </a:xfrm>
          <a:prstGeom prst="rect">
            <a:avLst/>
          </a:prstGeom>
          <a:noFill/>
          <a:ln>
            <a:noFill/>
          </a:ln>
        </p:spPr>
      </p:pic>
      <p:sp>
        <p:nvSpPr>
          <p:cNvPr id="1221" name="TextBox 1220"/>
          <p:cNvSpPr txBox="1"/>
          <p:nvPr/>
        </p:nvSpPr>
        <p:spPr>
          <a:xfrm>
            <a:off x="411480" y="360045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81"/>
          <p:cNvSpPr txBox="1"/>
          <p:nvPr>
            <p:ph idx="1" type="body"/>
          </p:nvPr>
        </p:nvSpPr>
        <p:spPr>
          <a:xfrm>
            <a:off x="324000" y="759300"/>
            <a:ext cx="8237700" cy="44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Qor suurtogalnimada (probabilities) hoose si habboon oo ku qoran miisaanka suurtogalnimada (probability scale).</a:t>
            </a:r>
            <a:r>
              <a:rPr b="1" lang="en-GB" sz="1100">
                <a:latin typeface="Lexend"/>
              </a:rPr>
              <a:t/>
            </a:r>
            <a:r>
              <a:rPr lang="en-GB" sz="1100">
                <a:latin typeface="Lexend"/>
              </a:rPr>
              <a:t/>
            </a:r>
            <a:r>
              <a:rPr b="1" lang="en-GB" sz="1100">
                <a:latin typeface="Lexend"/>
              </a:rPr>
              <a:t/>
            </a:r>
            <a:r>
              <a:rPr lang="en-GB" sz="1100">
                <a:latin typeface="Lexend"/>
              </a:rPr>
              <a:t/>
            </a:r>
            <a:endParaRPr sz="1600"/>
          </a:p>
        </p:txBody>
      </p:sp>
      <p:sp>
        <p:nvSpPr>
          <p:cNvPr id="1226" name="Google Shape;1226;p8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Muujinta suurtogalnimada (probabilities): boqolleyda (percentages) iyo jajab tobanle (decimals)</a:t>
            </a:r>
            <a:endParaRPr/>
          </a:p>
        </p:txBody>
      </p:sp>
      <p:sp>
        <p:nvSpPr>
          <p:cNvPr id="1227" name="Google Shape;1227;p81"/>
          <p:cNvSpPr txBox="1"/>
          <p:nvPr/>
        </p:nvSpPr>
        <p:spPr>
          <a:xfrm>
            <a:off x="7749325" y="2308408"/>
            <a:ext cx="946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hubaal (certain)</a:t>
            </a:r>
            <a:endParaRPr sz="1600">
              <a:solidFill>
                <a:srgbClr val="000000"/>
              </a:solidFill>
              <a:latin typeface="Lexend"/>
              <a:ea typeface="Lexend"/>
              <a:cs typeface="Lexend"/>
              <a:sym typeface="Lexend"/>
            </a:endParaRPr>
          </a:p>
        </p:txBody>
      </p:sp>
      <p:sp>
        <p:nvSpPr>
          <p:cNvPr id="1228" name="Google Shape;1228;p81"/>
          <p:cNvSpPr txBox="1"/>
          <p:nvPr/>
        </p:nvSpPr>
        <p:spPr>
          <a:xfrm>
            <a:off x="324000" y="2308408"/>
            <a:ext cx="1582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macquul ahayn (impossible)</a:t>
            </a:r>
            <a:endParaRPr sz="1600">
              <a:solidFill>
                <a:srgbClr val="000000"/>
              </a:solidFill>
              <a:latin typeface="Lexend"/>
              <a:ea typeface="Lexend"/>
              <a:cs typeface="Lexend"/>
              <a:sym typeface="Lexend"/>
            </a:endParaRPr>
          </a:p>
        </p:txBody>
      </p:sp>
      <p:grpSp>
        <p:nvGrpSpPr>
          <p:cNvPr id="1229" name="Google Shape;1229;p81"/>
          <p:cNvGrpSpPr/>
          <p:nvPr/>
        </p:nvGrpSpPr>
        <p:grpSpPr>
          <a:xfrm>
            <a:off x="984950" y="2123531"/>
            <a:ext cx="7187400" cy="291387"/>
            <a:chOff x="992233" y="3276625"/>
            <a:chExt cx="7187400" cy="658800"/>
          </a:xfrm>
        </p:grpSpPr>
        <p:cxnSp>
          <p:nvCxnSpPr>
            <p:cNvPr id="1230" name="Google Shape;1230;p81"/>
            <p:cNvCxnSpPr/>
            <p:nvPr/>
          </p:nvCxnSpPr>
          <p:spPr>
            <a:xfrm>
              <a:off x="992233" y="3606088"/>
              <a:ext cx="7187400" cy="0"/>
            </a:xfrm>
            <a:prstGeom prst="straightConnector1">
              <a:avLst/>
            </a:prstGeom>
            <a:noFill/>
            <a:ln cap="flat" cmpd="sng" w="38100">
              <a:solidFill>
                <a:srgbClr val="000000"/>
              </a:solidFill>
              <a:prstDash val="solid"/>
              <a:round/>
              <a:headEnd len="med" w="med" type="none"/>
              <a:tailEnd len="med" w="med" type="none"/>
            </a:ln>
          </p:spPr>
        </p:cxnSp>
        <p:cxnSp>
          <p:nvCxnSpPr>
            <p:cNvPr id="1231" name="Google Shape;1231;p81"/>
            <p:cNvCxnSpPr/>
            <p:nvPr/>
          </p:nvCxnSpPr>
          <p:spPr>
            <a:xfrm>
              <a:off x="992256"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232" name="Google Shape;1232;p81"/>
            <p:cNvCxnSpPr/>
            <p:nvPr/>
          </p:nvCxnSpPr>
          <p:spPr>
            <a:xfrm>
              <a:off x="8168274"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233" name="Google Shape;1233;p81"/>
            <p:cNvCxnSpPr/>
            <p:nvPr/>
          </p:nvCxnSpPr>
          <p:spPr>
            <a:xfrm>
              <a:off x="4580265" y="3276625"/>
              <a:ext cx="0" cy="658800"/>
            </a:xfrm>
            <a:prstGeom prst="straightConnector1">
              <a:avLst/>
            </a:prstGeom>
            <a:noFill/>
            <a:ln cap="flat" cmpd="sng" w="38100">
              <a:solidFill>
                <a:srgbClr val="000000"/>
              </a:solidFill>
              <a:prstDash val="solid"/>
              <a:round/>
              <a:headEnd len="med" w="med" type="none"/>
              <a:tailEnd len="med" w="med" type="none"/>
            </a:ln>
          </p:spPr>
        </p:cxnSp>
      </p:grpSp>
      <p:sp>
        <p:nvSpPr>
          <p:cNvPr id="1234" name="Google Shape;1234;p81"/>
          <p:cNvSpPr txBox="1"/>
          <p:nvPr/>
        </p:nvSpPr>
        <p:spPr>
          <a:xfrm>
            <a:off x="3850025" y="2308408"/>
            <a:ext cx="1437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cxnSp>
        <p:nvCxnSpPr>
          <p:cNvPr id="1235" name="Google Shape;1235;p81"/>
          <p:cNvCxnSpPr/>
          <p:nvPr/>
        </p:nvCxnSpPr>
        <p:spPr>
          <a:xfrm>
            <a:off x="4621625" y="2370483"/>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1236" name="Google Shape;1236;p81"/>
          <p:cNvSpPr txBox="1"/>
          <p:nvPr/>
        </p:nvSpPr>
        <p:spPr>
          <a:xfrm>
            <a:off x="2300175" y="2286930"/>
            <a:ext cx="1207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aan la filayn (unlikely)</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237" name="Google Shape;1237;p81"/>
          <p:cNvSpPr txBox="1"/>
          <p:nvPr/>
        </p:nvSpPr>
        <p:spPr>
          <a:xfrm>
            <a:off x="6054451" y="2294194"/>
            <a:ext cx="784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lagu filan karo (likely)</a:t>
            </a:r>
            <a:endParaRPr sz="1600">
              <a:solidFill>
                <a:srgbClr val="000000"/>
              </a:solidFill>
              <a:latin typeface="Lexend"/>
              <a:ea typeface="Lexend"/>
              <a:cs typeface="Lexend"/>
              <a:sym typeface="Lexend"/>
            </a:endParaRPr>
          </a:p>
        </p:txBody>
      </p:sp>
      <p:cxnSp>
        <p:nvCxnSpPr>
          <p:cNvPr id="1238" name="Google Shape;1238;p81"/>
          <p:cNvCxnSpPr/>
          <p:nvPr/>
        </p:nvCxnSpPr>
        <p:spPr>
          <a:xfrm>
            <a:off x="1018454" y="2370483"/>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1239" name="Google Shape;1239;p81"/>
          <p:cNvSpPr txBox="1"/>
          <p:nvPr>
            <p:ph idx="1" type="body"/>
          </p:nvPr>
        </p:nvSpPr>
        <p:spPr>
          <a:xfrm>
            <a:off x="2737100" y="1199646"/>
            <a:ext cx="36798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 100%, 20%, 75%, 50%, 45%, 55% </a:t>
            </a:r>
            <a:endParaRPr sz="1600"/>
          </a:p>
        </p:txBody>
      </p:sp>
      <p:sp>
        <p:nvSpPr>
          <p:cNvPr id="1240" name="Google Shape;1240;p81"/>
          <p:cNvSpPr txBox="1"/>
          <p:nvPr>
            <p:ph idx="1" type="body"/>
          </p:nvPr>
        </p:nvSpPr>
        <p:spPr>
          <a:xfrm>
            <a:off x="324000" y="2926617"/>
            <a:ext cx="8237700" cy="44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Ku qor itimaalka (probabilities) hoos ku qoran sida saxda ah ee miisaanka itimaalka (probability scale).</a:t>
            </a:r>
            <a:r>
              <a:rPr lang="en-GB" sz="1100">
                <a:latin typeface="Lexend"/>
              </a:rPr>
              <a:t/>
            </a:r>
            <a:r>
              <a:rPr b="1" lang="en-GB" sz="1100">
                <a:latin typeface="Lexend"/>
              </a:rPr>
              <a:t/>
            </a:r>
            <a:r>
              <a:rPr lang="en-GB" sz="1100">
                <a:latin typeface="Lexend"/>
              </a:rPr>
              <a:t/>
            </a:r>
            <a:r>
              <a:rPr b="1" lang="en-GB" sz="1100">
                <a:latin typeface="Lexend"/>
              </a:rPr>
              <a:t/>
            </a:r>
            <a:r>
              <a:rPr lang="en-GB" sz="1100">
                <a:latin typeface="Lexend"/>
              </a:rPr>
              <a:t/>
            </a:r>
            <a:endParaRPr sz="1600"/>
          </a:p>
        </p:txBody>
      </p:sp>
      <p:sp>
        <p:nvSpPr>
          <p:cNvPr id="1241" name="Google Shape;1241;p81"/>
          <p:cNvSpPr txBox="1"/>
          <p:nvPr/>
        </p:nvSpPr>
        <p:spPr>
          <a:xfrm>
            <a:off x="7749325" y="4475725"/>
            <a:ext cx="946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hubaal (certain)</a:t>
            </a:r>
            <a:endParaRPr sz="1600">
              <a:solidFill>
                <a:srgbClr val="000000"/>
              </a:solidFill>
              <a:latin typeface="Lexend"/>
              <a:ea typeface="Lexend"/>
              <a:cs typeface="Lexend"/>
              <a:sym typeface="Lexend"/>
            </a:endParaRPr>
          </a:p>
        </p:txBody>
      </p:sp>
      <p:sp>
        <p:nvSpPr>
          <p:cNvPr id="1242" name="Google Shape;1242;p81"/>
          <p:cNvSpPr txBox="1"/>
          <p:nvPr/>
        </p:nvSpPr>
        <p:spPr>
          <a:xfrm>
            <a:off x="324000" y="4475725"/>
            <a:ext cx="1582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suurtagal ahayn (impossible)</a:t>
            </a:r>
            <a:endParaRPr sz="1600">
              <a:solidFill>
                <a:srgbClr val="000000"/>
              </a:solidFill>
              <a:latin typeface="Lexend"/>
              <a:ea typeface="Lexend"/>
              <a:cs typeface="Lexend"/>
              <a:sym typeface="Lexend"/>
            </a:endParaRPr>
          </a:p>
        </p:txBody>
      </p:sp>
      <p:grpSp>
        <p:nvGrpSpPr>
          <p:cNvPr id="1243" name="Google Shape;1243;p81"/>
          <p:cNvGrpSpPr/>
          <p:nvPr/>
        </p:nvGrpSpPr>
        <p:grpSpPr>
          <a:xfrm>
            <a:off x="984950" y="4290848"/>
            <a:ext cx="7187400" cy="291387"/>
            <a:chOff x="992233" y="3276625"/>
            <a:chExt cx="7187400" cy="658800"/>
          </a:xfrm>
        </p:grpSpPr>
        <p:cxnSp>
          <p:nvCxnSpPr>
            <p:cNvPr id="1244" name="Google Shape;1244;p81"/>
            <p:cNvCxnSpPr/>
            <p:nvPr/>
          </p:nvCxnSpPr>
          <p:spPr>
            <a:xfrm>
              <a:off x="992233" y="3606088"/>
              <a:ext cx="7187400" cy="0"/>
            </a:xfrm>
            <a:prstGeom prst="straightConnector1">
              <a:avLst/>
            </a:prstGeom>
            <a:noFill/>
            <a:ln cap="flat" cmpd="sng" w="38100">
              <a:solidFill>
                <a:srgbClr val="000000"/>
              </a:solidFill>
              <a:prstDash val="solid"/>
              <a:round/>
              <a:headEnd len="med" w="med" type="none"/>
              <a:tailEnd len="med" w="med" type="none"/>
            </a:ln>
          </p:spPr>
        </p:cxnSp>
        <p:cxnSp>
          <p:nvCxnSpPr>
            <p:cNvPr id="1245" name="Google Shape;1245;p81"/>
            <p:cNvCxnSpPr/>
            <p:nvPr/>
          </p:nvCxnSpPr>
          <p:spPr>
            <a:xfrm>
              <a:off x="992256"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246" name="Google Shape;1246;p81"/>
            <p:cNvCxnSpPr/>
            <p:nvPr/>
          </p:nvCxnSpPr>
          <p:spPr>
            <a:xfrm>
              <a:off x="8168274"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247" name="Google Shape;1247;p81"/>
            <p:cNvCxnSpPr/>
            <p:nvPr/>
          </p:nvCxnSpPr>
          <p:spPr>
            <a:xfrm>
              <a:off x="4580265" y="3276625"/>
              <a:ext cx="0" cy="658800"/>
            </a:xfrm>
            <a:prstGeom prst="straightConnector1">
              <a:avLst/>
            </a:prstGeom>
            <a:noFill/>
            <a:ln cap="flat" cmpd="sng" w="38100">
              <a:solidFill>
                <a:srgbClr val="000000"/>
              </a:solidFill>
              <a:prstDash val="solid"/>
              <a:round/>
              <a:headEnd len="med" w="med" type="none"/>
              <a:tailEnd len="med" w="med" type="none"/>
            </a:ln>
          </p:spPr>
        </p:cxnSp>
      </p:grpSp>
      <p:sp>
        <p:nvSpPr>
          <p:cNvPr id="1248" name="Google Shape;1248;p81"/>
          <p:cNvSpPr txBox="1"/>
          <p:nvPr/>
        </p:nvSpPr>
        <p:spPr>
          <a:xfrm>
            <a:off x="3850025" y="4475725"/>
            <a:ext cx="1437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cxnSp>
        <p:nvCxnSpPr>
          <p:cNvPr id="1249" name="Google Shape;1249;p81"/>
          <p:cNvCxnSpPr/>
          <p:nvPr/>
        </p:nvCxnSpPr>
        <p:spPr>
          <a:xfrm>
            <a:off x="4621625" y="4537800"/>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1250" name="Google Shape;1250;p81"/>
          <p:cNvSpPr txBox="1"/>
          <p:nvPr/>
        </p:nvSpPr>
        <p:spPr>
          <a:xfrm>
            <a:off x="2300175" y="4454246"/>
            <a:ext cx="1207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aan la filayn (unlikely)</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251" name="Google Shape;1251;p81"/>
          <p:cNvSpPr txBox="1"/>
          <p:nvPr/>
        </p:nvSpPr>
        <p:spPr>
          <a:xfrm>
            <a:off x="6054451" y="4461511"/>
            <a:ext cx="784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lagu filan karo (likely)</a:t>
            </a:r>
            <a:endParaRPr sz="1600">
              <a:solidFill>
                <a:srgbClr val="000000"/>
              </a:solidFill>
              <a:latin typeface="Lexend"/>
              <a:ea typeface="Lexend"/>
              <a:cs typeface="Lexend"/>
              <a:sym typeface="Lexend"/>
            </a:endParaRPr>
          </a:p>
        </p:txBody>
      </p:sp>
      <p:cxnSp>
        <p:nvCxnSpPr>
          <p:cNvPr id="1252" name="Google Shape;1252;p81"/>
          <p:cNvCxnSpPr/>
          <p:nvPr/>
        </p:nvCxnSpPr>
        <p:spPr>
          <a:xfrm>
            <a:off x="1018454" y="4537800"/>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1253" name="Google Shape;1253;p81"/>
          <p:cNvSpPr txBox="1"/>
          <p:nvPr>
            <p:ph idx="1" type="body"/>
          </p:nvPr>
        </p:nvSpPr>
        <p:spPr>
          <a:xfrm>
            <a:off x="3245212" y="3366975"/>
            <a:ext cx="265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a:t>
            </a:r>
            <a:r>
              <a:rPr lang="en-GB" sz="1100">
                <a:latin typeface="Lexend"/>
              </a:rPr>
              <a:t>, 0, 0.5, 0.1, 0.35, 0.95, 0.6 </a:t>
            </a:r>
            <a:endParaRPr sz="16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7" name="Shape 1257"/>
        <p:cNvGrpSpPr/>
        <p:nvPr/>
      </p:nvGrpSpPr>
      <p:grpSpPr>
        <a:xfrm>
          <a:off x="0" y="0"/>
          <a:ext cx="0" cy="0"/>
          <a:chOff x="0" y="0"/>
          <a:chExt cx="0" cy="0"/>
        </a:xfrm>
      </p:grpSpPr>
      <p:sp>
        <p:nvSpPr>
          <p:cNvPr id="1258" name="Google Shape;1258;p82"/>
          <p:cNvSpPr txBox="1"/>
          <p:nvPr>
            <p:ph idx="1" type="body"/>
          </p:nvPr>
        </p:nvSpPr>
        <p:spPr>
          <a:xfrm>
            <a:off x="324000" y="759300"/>
            <a:ext cx="8237700" cy="55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Su'aal kasta waxaa lagu siinayaa wareeg (spinner) iyo doorasho afar itimaal (probabilities) ah. Su'aal kasta, calaamadee itimaalka (probability) uu wareeggu (spinner) ku soo degi doono 'guul' (win).</a:t>
            </a:r>
            <a:r>
              <a:rPr b="1" lang="en-GB" sz="1100">
                <a:latin typeface="Lexend"/>
              </a:rPr>
              <a:t/>
            </a:r>
            <a:r>
              <a:rPr lang="en-GB" sz="1100">
                <a:latin typeface="Lexend"/>
              </a:rPr>
              <a:t/>
            </a:r>
            <a:br>
              <a:rPr lang="en-GB" sz="1600"/>
            </a:br>
            <a:r>
              <a:rPr lang="en-GB" sz="1100">
                <a:latin typeface="Lexend"/>
              </a:rPr>
              <a:t/>
            </a:r>
            <a:r>
              <a:rPr b="1" lang="en-GB" sz="1100">
                <a:latin typeface="Lexend"/>
              </a:rPr>
              <a:t/>
            </a:r>
            <a:r>
              <a:rPr lang="en-GB" sz="1100">
                <a:latin typeface="Lexend"/>
              </a:rPr>
              <a:t/>
            </a:r>
            <a:endParaRPr sz="1600"/>
          </a:p>
        </p:txBody>
      </p:sp>
      <p:sp>
        <p:nvSpPr>
          <p:cNvPr id="1259" name="Google Shape;1259;p8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Muujinta itimaalka (probabilities): boqolleyda iyo jajab tobanle (percentages and decimals)</a:t>
            </a:r>
            <a:endParaRPr/>
          </a:p>
        </p:txBody>
      </p:sp>
      <p:sp>
        <p:nvSpPr>
          <p:cNvPr id="1260" name="Google Shape;1260;p82"/>
          <p:cNvSpPr/>
          <p:nvPr/>
        </p:nvSpPr>
        <p:spPr>
          <a:xfrm>
            <a:off x="706325" y="1569562"/>
            <a:ext cx="1251300" cy="1251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61" name="Google Shape;1261;p82"/>
          <p:cNvSpPr/>
          <p:nvPr/>
        </p:nvSpPr>
        <p:spPr>
          <a:xfrm flipH="1">
            <a:off x="717203" y="1580454"/>
            <a:ext cx="1229700" cy="1229700"/>
          </a:xfrm>
          <a:prstGeom prst="pie">
            <a:avLst>
              <a:gd fmla="val 5387953"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62" name="Google Shape;1262;p82"/>
          <p:cNvSpPr/>
          <p:nvPr/>
        </p:nvSpPr>
        <p:spPr>
          <a:xfrm>
            <a:off x="717217" y="1580454"/>
            <a:ext cx="1229700" cy="1229700"/>
          </a:xfrm>
          <a:prstGeom prst="pie">
            <a:avLst>
              <a:gd fmla="val 5387953" name="adj1"/>
              <a:gd fmla="val 16200000"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63" name="Google Shape;1263;p82"/>
          <p:cNvSpPr txBox="1"/>
          <p:nvPr/>
        </p:nvSpPr>
        <p:spPr>
          <a:xfrm>
            <a:off x="767400" y="1992375"/>
            <a:ext cx="598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lt1"/>
                </a:solidFill>
                <a:latin typeface="Lexend"/>
                <a:ea typeface="Lexend"/>
                <a:cs typeface="Lexend"/>
                <a:sym typeface="Lexend"/>
              </a:rPr>
              <a:t>guul (win)</a:t>
            </a:r>
            <a:endParaRPr sz="1600">
              <a:solidFill>
                <a:schemeClr val="lt1"/>
              </a:solidFill>
              <a:latin typeface="Lexend"/>
              <a:ea typeface="Lexend"/>
              <a:cs typeface="Lexend"/>
              <a:sym typeface="Lexend"/>
            </a:endParaRPr>
          </a:p>
        </p:txBody>
      </p:sp>
      <p:sp>
        <p:nvSpPr>
          <p:cNvPr id="1264" name="Google Shape;1264;p82"/>
          <p:cNvSpPr txBox="1"/>
          <p:nvPr/>
        </p:nvSpPr>
        <p:spPr>
          <a:xfrm>
            <a:off x="1394033" y="1999968"/>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khasaare (lose)</a:t>
            </a:r>
            <a:endParaRPr sz="1600">
              <a:solidFill>
                <a:srgbClr val="000000"/>
              </a:solidFill>
              <a:latin typeface="Lexend"/>
              <a:ea typeface="Lexend"/>
              <a:cs typeface="Lexend"/>
              <a:sym typeface="Lexend"/>
            </a:endParaRPr>
          </a:p>
        </p:txBody>
      </p:sp>
      <p:grpSp>
        <p:nvGrpSpPr>
          <p:cNvPr id="1265" name="Google Shape;1265;p82"/>
          <p:cNvGrpSpPr/>
          <p:nvPr/>
        </p:nvGrpSpPr>
        <p:grpSpPr>
          <a:xfrm>
            <a:off x="1296218" y="1733940"/>
            <a:ext cx="69279" cy="506903"/>
            <a:chOff x="996050" y="213293"/>
            <a:chExt cx="93900" cy="909732"/>
          </a:xfrm>
        </p:grpSpPr>
        <p:cxnSp>
          <p:nvCxnSpPr>
            <p:cNvPr id="1266" name="Google Shape;1266;p82"/>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267" name="Google Shape;1267;p82"/>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68" name="Google Shape;1268;p82"/>
          <p:cNvSpPr/>
          <p:nvPr/>
        </p:nvSpPr>
        <p:spPr>
          <a:xfrm>
            <a:off x="6403629" y="1569562"/>
            <a:ext cx="1251300" cy="1251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69" name="Google Shape;1269;p82"/>
          <p:cNvSpPr/>
          <p:nvPr/>
        </p:nvSpPr>
        <p:spPr>
          <a:xfrm flipH="1">
            <a:off x="6414506" y="1580454"/>
            <a:ext cx="1229700" cy="1229700"/>
          </a:xfrm>
          <a:prstGeom prst="pie">
            <a:avLst>
              <a:gd fmla="val 5387953" name="adj1"/>
              <a:gd fmla="val 3285471"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70" name="Google Shape;1270;p82"/>
          <p:cNvSpPr/>
          <p:nvPr/>
        </p:nvSpPr>
        <p:spPr>
          <a:xfrm>
            <a:off x="6414521" y="1580454"/>
            <a:ext cx="1229700" cy="1229700"/>
          </a:xfrm>
          <a:prstGeom prst="pie">
            <a:avLst>
              <a:gd fmla="val 5387953" name="adj1"/>
              <a:gd fmla="val 7453728"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71" name="Google Shape;1271;p82"/>
          <p:cNvSpPr txBox="1"/>
          <p:nvPr/>
        </p:nvSpPr>
        <p:spPr>
          <a:xfrm>
            <a:off x="6610792" y="2436959"/>
            <a:ext cx="598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lt1"/>
                </a:solidFill>
                <a:latin typeface="Lexend"/>
                <a:ea typeface="Lexend"/>
                <a:cs typeface="Lexend"/>
                <a:sym typeface="Lexend"/>
              </a:rPr>
              <a:t>guul (win)</a:t>
            </a:r>
            <a:endParaRPr sz="1600">
              <a:solidFill>
                <a:schemeClr val="lt1"/>
              </a:solidFill>
              <a:latin typeface="Lexend"/>
              <a:ea typeface="Lexend"/>
              <a:cs typeface="Lexend"/>
              <a:sym typeface="Lexend"/>
            </a:endParaRPr>
          </a:p>
        </p:txBody>
      </p:sp>
      <p:sp>
        <p:nvSpPr>
          <p:cNvPr id="1272" name="Google Shape;1272;p82"/>
          <p:cNvSpPr txBox="1"/>
          <p:nvPr/>
        </p:nvSpPr>
        <p:spPr>
          <a:xfrm>
            <a:off x="7015136" y="1923768"/>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khasaare (lose)</a:t>
            </a:r>
            <a:endParaRPr sz="1600">
              <a:solidFill>
                <a:srgbClr val="000000"/>
              </a:solidFill>
              <a:latin typeface="Lexend"/>
              <a:ea typeface="Lexend"/>
              <a:cs typeface="Lexend"/>
              <a:sym typeface="Lexend"/>
            </a:endParaRPr>
          </a:p>
        </p:txBody>
      </p:sp>
      <p:grpSp>
        <p:nvGrpSpPr>
          <p:cNvPr id="1273" name="Google Shape;1273;p82"/>
          <p:cNvGrpSpPr/>
          <p:nvPr/>
        </p:nvGrpSpPr>
        <p:grpSpPr>
          <a:xfrm>
            <a:off x="6993521" y="1733940"/>
            <a:ext cx="69279" cy="506903"/>
            <a:chOff x="996050" y="213293"/>
            <a:chExt cx="93900" cy="909732"/>
          </a:xfrm>
        </p:grpSpPr>
        <p:cxnSp>
          <p:nvCxnSpPr>
            <p:cNvPr id="1274" name="Google Shape;1274;p82"/>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275" name="Google Shape;1275;p82"/>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76" name="Google Shape;1276;p82"/>
          <p:cNvSpPr/>
          <p:nvPr/>
        </p:nvSpPr>
        <p:spPr>
          <a:xfrm>
            <a:off x="6385932" y="3474562"/>
            <a:ext cx="1251300" cy="1251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77" name="Google Shape;1277;p82"/>
          <p:cNvSpPr/>
          <p:nvPr/>
        </p:nvSpPr>
        <p:spPr>
          <a:xfrm flipH="1">
            <a:off x="6396810" y="3485454"/>
            <a:ext cx="1229700" cy="1229700"/>
          </a:xfrm>
          <a:prstGeom prst="pie">
            <a:avLst>
              <a:gd fmla="val 5387953" name="adj1"/>
              <a:gd fmla="val 18353387"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78" name="Google Shape;1278;p82"/>
          <p:cNvSpPr/>
          <p:nvPr/>
        </p:nvSpPr>
        <p:spPr>
          <a:xfrm>
            <a:off x="6396824" y="3485454"/>
            <a:ext cx="1229700" cy="1229700"/>
          </a:xfrm>
          <a:prstGeom prst="pie">
            <a:avLst>
              <a:gd fmla="val 5387953" name="adj1"/>
              <a:gd fmla="val 14865160"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79" name="Google Shape;1279;p82"/>
          <p:cNvSpPr txBox="1"/>
          <p:nvPr/>
        </p:nvSpPr>
        <p:spPr>
          <a:xfrm>
            <a:off x="6446999" y="3897375"/>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lt1"/>
                </a:solidFill>
                <a:latin typeface="Lexend"/>
                <a:ea typeface="Lexend"/>
                <a:cs typeface="Lexend"/>
                <a:sym typeface="Lexend"/>
              </a:rPr>
              <a:t>guul (win)</a:t>
            </a:r>
            <a:endParaRPr sz="1600">
              <a:solidFill>
                <a:schemeClr val="lt1"/>
              </a:solidFill>
              <a:latin typeface="Lexend"/>
              <a:ea typeface="Lexend"/>
              <a:cs typeface="Lexend"/>
              <a:sym typeface="Lexend"/>
            </a:endParaRPr>
          </a:p>
        </p:txBody>
      </p:sp>
      <p:sp>
        <p:nvSpPr>
          <p:cNvPr id="1280" name="Google Shape;1280;p82"/>
          <p:cNvSpPr txBox="1"/>
          <p:nvPr/>
        </p:nvSpPr>
        <p:spPr>
          <a:xfrm>
            <a:off x="7073640" y="3904968"/>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khasaare (lose)</a:t>
            </a:r>
            <a:endParaRPr sz="1600">
              <a:solidFill>
                <a:srgbClr val="000000"/>
              </a:solidFill>
              <a:latin typeface="Lexend"/>
              <a:ea typeface="Lexend"/>
              <a:cs typeface="Lexend"/>
              <a:sym typeface="Lexend"/>
            </a:endParaRPr>
          </a:p>
        </p:txBody>
      </p:sp>
      <p:grpSp>
        <p:nvGrpSpPr>
          <p:cNvPr id="1281" name="Google Shape;1281;p82"/>
          <p:cNvGrpSpPr/>
          <p:nvPr/>
        </p:nvGrpSpPr>
        <p:grpSpPr>
          <a:xfrm>
            <a:off x="6975824" y="3638940"/>
            <a:ext cx="69279" cy="506903"/>
            <a:chOff x="996050" y="213293"/>
            <a:chExt cx="93900" cy="909732"/>
          </a:xfrm>
        </p:grpSpPr>
        <p:cxnSp>
          <p:nvCxnSpPr>
            <p:cNvPr id="1282" name="Google Shape;1282;p82"/>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283" name="Google Shape;1283;p82"/>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84" name="Google Shape;1284;p82"/>
          <p:cNvSpPr/>
          <p:nvPr/>
        </p:nvSpPr>
        <p:spPr>
          <a:xfrm>
            <a:off x="3548835" y="3474562"/>
            <a:ext cx="1251300" cy="1251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5" name="Google Shape;1285;p82"/>
          <p:cNvSpPr/>
          <p:nvPr/>
        </p:nvSpPr>
        <p:spPr>
          <a:xfrm flipH="1">
            <a:off x="3559713" y="3485454"/>
            <a:ext cx="1229700" cy="1229700"/>
          </a:xfrm>
          <a:prstGeom prst="pie">
            <a:avLst>
              <a:gd fmla="val 5387953"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6" name="Google Shape;1286;p82"/>
          <p:cNvSpPr/>
          <p:nvPr/>
        </p:nvSpPr>
        <p:spPr>
          <a:xfrm>
            <a:off x="3559727" y="3485454"/>
            <a:ext cx="1229700" cy="1229700"/>
          </a:xfrm>
          <a:prstGeom prst="pie">
            <a:avLst>
              <a:gd fmla="val 5387953" name="adj1"/>
              <a:gd fmla="val 3875"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7" name="Google Shape;1287;p82"/>
          <p:cNvSpPr txBox="1"/>
          <p:nvPr/>
        </p:nvSpPr>
        <p:spPr>
          <a:xfrm>
            <a:off x="3609898" y="3821175"/>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lt1"/>
                </a:solidFill>
                <a:latin typeface="Lexend"/>
                <a:ea typeface="Lexend"/>
                <a:cs typeface="Lexend"/>
                <a:sym typeface="Lexend"/>
              </a:rPr>
              <a:t>guul (win)</a:t>
            </a:r>
            <a:endParaRPr sz="1600">
              <a:solidFill>
                <a:schemeClr val="lt1"/>
              </a:solidFill>
              <a:latin typeface="Lexend"/>
              <a:ea typeface="Lexend"/>
              <a:cs typeface="Lexend"/>
              <a:sym typeface="Lexend"/>
            </a:endParaRPr>
          </a:p>
        </p:txBody>
      </p:sp>
      <p:sp>
        <p:nvSpPr>
          <p:cNvPr id="1288" name="Google Shape;1288;p82"/>
          <p:cNvSpPr txBox="1"/>
          <p:nvPr/>
        </p:nvSpPr>
        <p:spPr>
          <a:xfrm>
            <a:off x="4160343" y="4133568"/>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khasaare (lose)</a:t>
            </a:r>
            <a:endParaRPr sz="1600">
              <a:solidFill>
                <a:srgbClr val="000000"/>
              </a:solidFill>
              <a:latin typeface="Lexend"/>
              <a:ea typeface="Lexend"/>
              <a:cs typeface="Lexend"/>
              <a:sym typeface="Lexend"/>
            </a:endParaRPr>
          </a:p>
        </p:txBody>
      </p:sp>
      <p:grpSp>
        <p:nvGrpSpPr>
          <p:cNvPr id="1289" name="Google Shape;1289;p82"/>
          <p:cNvGrpSpPr/>
          <p:nvPr/>
        </p:nvGrpSpPr>
        <p:grpSpPr>
          <a:xfrm>
            <a:off x="4138728" y="3638940"/>
            <a:ext cx="69279" cy="506903"/>
            <a:chOff x="996050" y="213293"/>
            <a:chExt cx="93900" cy="909732"/>
          </a:xfrm>
        </p:grpSpPr>
        <p:cxnSp>
          <p:nvCxnSpPr>
            <p:cNvPr id="1290" name="Google Shape;1290;p82"/>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291" name="Google Shape;1291;p82"/>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92" name="Google Shape;1292;p82"/>
          <p:cNvSpPr/>
          <p:nvPr/>
        </p:nvSpPr>
        <p:spPr>
          <a:xfrm>
            <a:off x="711739" y="3474562"/>
            <a:ext cx="1251300" cy="1251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93" name="Google Shape;1293;p82"/>
          <p:cNvSpPr/>
          <p:nvPr/>
        </p:nvSpPr>
        <p:spPr>
          <a:xfrm flipH="1">
            <a:off x="722616" y="3485454"/>
            <a:ext cx="1229700" cy="1229700"/>
          </a:xfrm>
          <a:prstGeom prst="pie">
            <a:avLst>
              <a:gd fmla="val 5387953"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94" name="Google Shape;1294;p82"/>
          <p:cNvSpPr/>
          <p:nvPr/>
        </p:nvSpPr>
        <p:spPr>
          <a:xfrm>
            <a:off x="722631" y="3485454"/>
            <a:ext cx="1229700" cy="1229700"/>
          </a:xfrm>
          <a:prstGeom prst="pie">
            <a:avLst>
              <a:gd fmla="val 5387953" name="adj1"/>
              <a:gd fmla="val 16618598"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95" name="Google Shape;1295;p82"/>
          <p:cNvSpPr txBox="1"/>
          <p:nvPr/>
        </p:nvSpPr>
        <p:spPr>
          <a:xfrm>
            <a:off x="772798" y="3897375"/>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lt1"/>
                </a:solidFill>
                <a:latin typeface="Lexend"/>
                <a:ea typeface="Lexend"/>
                <a:cs typeface="Lexend"/>
                <a:sym typeface="Lexend"/>
              </a:rPr>
              <a:t>guul (win)</a:t>
            </a:r>
            <a:endParaRPr sz="1600">
              <a:solidFill>
                <a:schemeClr val="lt1"/>
              </a:solidFill>
              <a:latin typeface="Lexend"/>
              <a:ea typeface="Lexend"/>
              <a:cs typeface="Lexend"/>
              <a:sym typeface="Lexend"/>
            </a:endParaRPr>
          </a:p>
        </p:txBody>
      </p:sp>
      <p:sp>
        <p:nvSpPr>
          <p:cNvPr id="1296" name="Google Shape;1296;p82"/>
          <p:cNvSpPr txBox="1"/>
          <p:nvPr/>
        </p:nvSpPr>
        <p:spPr>
          <a:xfrm>
            <a:off x="1399446" y="3904968"/>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khasaare (lose)</a:t>
            </a:r>
            <a:endParaRPr sz="1600">
              <a:solidFill>
                <a:srgbClr val="000000"/>
              </a:solidFill>
              <a:latin typeface="Lexend"/>
              <a:ea typeface="Lexend"/>
              <a:cs typeface="Lexend"/>
              <a:sym typeface="Lexend"/>
            </a:endParaRPr>
          </a:p>
        </p:txBody>
      </p:sp>
      <p:grpSp>
        <p:nvGrpSpPr>
          <p:cNvPr id="1297" name="Google Shape;1297;p82"/>
          <p:cNvGrpSpPr/>
          <p:nvPr/>
        </p:nvGrpSpPr>
        <p:grpSpPr>
          <a:xfrm>
            <a:off x="1301631" y="3638940"/>
            <a:ext cx="69279" cy="506903"/>
            <a:chOff x="996050" y="213293"/>
            <a:chExt cx="93900" cy="909732"/>
          </a:xfrm>
        </p:grpSpPr>
        <p:cxnSp>
          <p:nvCxnSpPr>
            <p:cNvPr id="1298" name="Google Shape;1298;p82"/>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299" name="Google Shape;1299;p82"/>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300" name="Google Shape;1300;p82"/>
          <p:cNvSpPr/>
          <p:nvPr/>
        </p:nvSpPr>
        <p:spPr>
          <a:xfrm>
            <a:off x="3513442" y="1569562"/>
            <a:ext cx="1251300" cy="1251300"/>
          </a:xfrm>
          <a:prstGeom prst="ellipse">
            <a:avLst/>
          </a:prstGeom>
          <a:solidFill>
            <a:srgbClr val="9E9E9E"/>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01" name="Google Shape;1301;p82"/>
          <p:cNvSpPr txBox="1"/>
          <p:nvPr/>
        </p:nvSpPr>
        <p:spPr>
          <a:xfrm>
            <a:off x="3879326" y="2220975"/>
            <a:ext cx="598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lt1"/>
                </a:solidFill>
                <a:latin typeface="Lexend"/>
                <a:ea typeface="Lexend"/>
                <a:cs typeface="Lexend"/>
                <a:sym typeface="Lexend"/>
              </a:rPr>
              <a:t>guul (win)</a:t>
            </a:r>
            <a:endParaRPr sz="1600">
              <a:solidFill>
                <a:schemeClr val="lt1"/>
              </a:solidFill>
              <a:latin typeface="Lexend"/>
              <a:ea typeface="Lexend"/>
              <a:cs typeface="Lexend"/>
              <a:sym typeface="Lexend"/>
            </a:endParaRPr>
          </a:p>
        </p:txBody>
      </p:sp>
      <p:grpSp>
        <p:nvGrpSpPr>
          <p:cNvPr id="1302" name="Google Shape;1302;p82"/>
          <p:cNvGrpSpPr/>
          <p:nvPr/>
        </p:nvGrpSpPr>
        <p:grpSpPr>
          <a:xfrm>
            <a:off x="4103334" y="1733940"/>
            <a:ext cx="69279" cy="506903"/>
            <a:chOff x="996050" y="213293"/>
            <a:chExt cx="93900" cy="909732"/>
          </a:xfrm>
        </p:grpSpPr>
        <p:cxnSp>
          <p:nvCxnSpPr>
            <p:cNvPr id="1303" name="Google Shape;1303;p82"/>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304" name="Google Shape;1304;p82"/>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305" name="Google Shape;1305;p82"/>
          <p:cNvSpPr txBox="1"/>
          <p:nvPr>
            <p:ph idx="1" type="body"/>
          </p:nvPr>
        </p:nvSpPr>
        <p:spPr>
          <a:xfrm>
            <a:off x="462819" y="1502325"/>
            <a:ext cx="2364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r>
              <a:rPr lang="en-GB" sz="1100">
                <a:latin typeface="Lexend"/>
              </a:rPr>
              <a:t> </a:t>
            </a:r>
            <a:endParaRPr sz="1600"/>
          </a:p>
        </p:txBody>
      </p:sp>
      <p:sp>
        <p:nvSpPr>
          <p:cNvPr id="1306" name="Google Shape;1306;p82"/>
          <p:cNvSpPr txBox="1"/>
          <p:nvPr>
            <p:ph idx="1" type="body"/>
          </p:nvPr>
        </p:nvSpPr>
        <p:spPr>
          <a:xfrm>
            <a:off x="6177819" y="1502325"/>
            <a:ext cx="2364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r>
              <a:rPr lang="en-GB" sz="1100">
                <a:latin typeface="Lexend"/>
              </a:rPr>
              <a:t>) </a:t>
            </a:r>
            <a:endParaRPr sz="1600"/>
          </a:p>
        </p:txBody>
      </p:sp>
      <p:sp>
        <p:nvSpPr>
          <p:cNvPr id="1307" name="Google Shape;1307;p82"/>
          <p:cNvSpPr txBox="1"/>
          <p:nvPr>
            <p:ph idx="1" type="body"/>
          </p:nvPr>
        </p:nvSpPr>
        <p:spPr>
          <a:xfrm>
            <a:off x="3320319" y="1502325"/>
            <a:ext cx="2364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r>
              <a:rPr lang="en-GB" sz="1100">
                <a:latin typeface="Lexend"/>
              </a:rPr>
              <a:t>) </a:t>
            </a:r>
            <a:endParaRPr sz="1600"/>
          </a:p>
        </p:txBody>
      </p:sp>
      <p:sp>
        <p:nvSpPr>
          <p:cNvPr id="1308" name="Google Shape;1308;p82"/>
          <p:cNvSpPr txBox="1"/>
          <p:nvPr>
            <p:ph idx="1" type="body"/>
          </p:nvPr>
        </p:nvSpPr>
        <p:spPr>
          <a:xfrm>
            <a:off x="462819" y="3407325"/>
            <a:ext cx="2364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t>
            </a:r>
            <a:r>
              <a:rPr lang="en-GB" sz="1100">
                <a:latin typeface="Lexend"/>
              </a:rPr>
              <a:t>) </a:t>
            </a:r>
            <a:endParaRPr sz="1600"/>
          </a:p>
        </p:txBody>
      </p:sp>
      <p:sp>
        <p:nvSpPr>
          <p:cNvPr id="1309" name="Google Shape;1309;p82"/>
          <p:cNvSpPr txBox="1"/>
          <p:nvPr>
            <p:ph idx="1" type="body"/>
          </p:nvPr>
        </p:nvSpPr>
        <p:spPr>
          <a:xfrm>
            <a:off x="6177819" y="3407325"/>
            <a:ext cx="2364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t>
            </a:r>
            <a:r>
              <a:rPr lang="en-GB" sz="1100">
                <a:latin typeface="Lexend"/>
              </a:rPr>
              <a:t>) </a:t>
            </a:r>
            <a:endParaRPr sz="1600"/>
          </a:p>
        </p:txBody>
      </p:sp>
      <p:sp>
        <p:nvSpPr>
          <p:cNvPr id="1310" name="Google Shape;1310;p82"/>
          <p:cNvSpPr txBox="1"/>
          <p:nvPr>
            <p:ph idx="1" type="body"/>
          </p:nvPr>
        </p:nvSpPr>
        <p:spPr>
          <a:xfrm>
            <a:off x="3320319" y="3407325"/>
            <a:ext cx="2364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e</a:t>
            </a:r>
            <a:r>
              <a:rPr lang="en-GB" sz="1100">
                <a:latin typeface="Lexend"/>
              </a:rPr>
              <a:t>) </a:t>
            </a:r>
            <a:endParaRPr sz="1600"/>
          </a:p>
        </p:txBody>
      </p:sp>
      <p:sp>
        <p:nvSpPr>
          <p:cNvPr id="1311" name="Google Shape;1311;p82"/>
          <p:cNvSpPr txBox="1"/>
          <p:nvPr>
            <p:ph idx="1" type="body"/>
          </p:nvPr>
        </p:nvSpPr>
        <p:spPr>
          <a:xfrm>
            <a:off x="2139213" y="151109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0.5%</a:t>
            </a:r>
            <a:r>
              <a:rPr lang="en-GB" sz="1100">
                <a:latin typeface="Lexend"/>
              </a:rPr>
              <a:t> </a:t>
            </a:r>
            <a:endParaRPr sz="1600"/>
          </a:p>
        </p:txBody>
      </p:sp>
      <p:sp>
        <p:nvSpPr>
          <p:cNvPr id="1312" name="Google Shape;1312;p82"/>
          <p:cNvSpPr txBox="1"/>
          <p:nvPr>
            <p:ph idx="1" type="body"/>
          </p:nvPr>
        </p:nvSpPr>
        <p:spPr>
          <a:xfrm>
            <a:off x="2139213" y="187512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a:t>
            </a:r>
            <a:r>
              <a:rPr lang="en-GB" sz="1100">
                <a:latin typeface="Lexend"/>
              </a:rPr>
              <a:t>% </a:t>
            </a:r>
            <a:endParaRPr sz="1600"/>
          </a:p>
        </p:txBody>
      </p:sp>
      <p:sp>
        <p:nvSpPr>
          <p:cNvPr id="1313" name="Google Shape;1313;p82"/>
          <p:cNvSpPr txBox="1"/>
          <p:nvPr>
            <p:ph idx="1" type="body"/>
          </p:nvPr>
        </p:nvSpPr>
        <p:spPr>
          <a:xfrm>
            <a:off x="2139213" y="2239149"/>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r>
              <a:rPr lang="en-GB" sz="1100">
                <a:latin typeface="Lexend"/>
              </a:rPr>
              <a:t>% </a:t>
            </a:r>
            <a:endParaRPr sz="1600"/>
          </a:p>
        </p:txBody>
      </p:sp>
      <p:sp>
        <p:nvSpPr>
          <p:cNvPr id="1314" name="Google Shape;1314;p82"/>
          <p:cNvSpPr txBox="1"/>
          <p:nvPr>
            <p:ph idx="1" type="body"/>
          </p:nvPr>
        </p:nvSpPr>
        <p:spPr>
          <a:xfrm>
            <a:off x="2139213" y="2603178"/>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50% </a:t>
            </a:r>
            <a:endParaRPr sz="1600"/>
          </a:p>
        </p:txBody>
      </p:sp>
      <p:sp>
        <p:nvSpPr>
          <p:cNvPr id="1315" name="Google Shape;1315;p82"/>
          <p:cNvSpPr txBox="1"/>
          <p:nvPr>
            <p:ph idx="1" type="body"/>
          </p:nvPr>
        </p:nvSpPr>
        <p:spPr>
          <a:xfrm>
            <a:off x="4958613" y="151109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r>
              <a:rPr lang="en-GB" sz="1100">
                <a:latin typeface="Lexend"/>
              </a:rPr>
              <a:t> </a:t>
            </a:r>
            <a:endParaRPr sz="1600"/>
          </a:p>
        </p:txBody>
      </p:sp>
      <p:sp>
        <p:nvSpPr>
          <p:cNvPr id="1316" name="Google Shape;1316;p82"/>
          <p:cNvSpPr txBox="1"/>
          <p:nvPr>
            <p:ph idx="1" type="body"/>
          </p:nvPr>
        </p:nvSpPr>
        <p:spPr>
          <a:xfrm>
            <a:off x="4958613" y="187512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0.5</a:t>
            </a:r>
            <a:r>
              <a:rPr lang="en-GB" sz="1100">
                <a:latin typeface="Lexend"/>
              </a:rPr>
              <a:t> </a:t>
            </a:r>
            <a:endParaRPr sz="1600"/>
          </a:p>
        </p:txBody>
      </p:sp>
      <p:sp>
        <p:nvSpPr>
          <p:cNvPr id="1317" name="Google Shape;1317;p82"/>
          <p:cNvSpPr txBox="1"/>
          <p:nvPr>
            <p:ph idx="1" type="body"/>
          </p:nvPr>
        </p:nvSpPr>
        <p:spPr>
          <a:xfrm>
            <a:off x="4958613" y="2239149"/>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a:t>
            </a:r>
            <a:r>
              <a:rPr lang="en-GB" sz="1100">
                <a:latin typeface="Lexend"/>
              </a:rPr>
              <a:t> </a:t>
            </a:r>
            <a:endParaRPr sz="1600"/>
          </a:p>
        </p:txBody>
      </p:sp>
      <p:sp>
        <p:nvSpPr>
          <p:cNvPr id="1318" name="Google Shape;1318;p82"/>
          <p:cNvSpPr txBox="1"/>
          <p:nvPr>
            <p:ph idx="1" type="body"/>
          </p:nvPr>
        </p:nvSpPr>
        <p:spPr>
          <a:xfrm>
            <a:off x="4958630" y="2603175"/>
            <a:ext cx="6636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100</a:t>
            </a:r>
            <a:r>
              <a:rPr lang="en-GB" sz="1100">
                <a:latin typeface="Lexend"/>
              </a:rPr>
              <a:t> </a:t>
            </a:r>
            <a:endParaRPr sz="1600"/>
          </a:p>
        </p:txBody>
      </p:sp>
      <p:sp>
        <p:nvSpPr>
          <p:cNvPr id="1319" name="Google Shape;1319;p82"/>
          <p:cNvSpPr txBox="1"/>
          <p:nvPr>
            <p:ph idx="1" type="body"/>
          </p:nvPr>
        </p:nvSpPr>
        <p:spPr>
          <a:xfrm>
            <a:off x="7854213" y="151109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0.1</a:t>
            </a:r>
            <a:r>
              <a:rPr lang="en-GB" sz="1100">
                <a:latin typeface="Lexend"/>
              </a:rPr>
              <a:t> </a:t>
            </a:r>
            <a:endParaRPr sz="1600"/>
          </a:p>
        </p:txBody>
      </p:sp>
      <p:sp>
        <p:nvSpPr>
          <p:cNvPr id="1320" name="Google Shape;1320;p82"/>
          <p:cNvSpPr txBox="1"/>
          <p:nvPr>
            <p:ph idx="1" type="body"/>
          </p:nvPr>
        </p:nvSpPr>
        <p:spPr>
          <a:xfrm>
            <a:off x="7854213" y="187512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0.45</a:t>
            </a:r>
            <a:r>
              <a:rPr lang="en-GB" sz="1100">
                <a:latin typeface="Lexend"/>
              </a:rPr>
              <a:t> </a:t>
            </a:r>
            <a:endParaRPr sz="1600"/>
          </a:p>
        </p:txBody>
      </p:sp>
      <p:sp>
        <p:nvSpPr>
          <p:cNvPr id="1321" name="Google Shape;1321;p82"/>
          <p:cNvSpPr txBox="1"/>
          <p:nvPr>
            <p:ph idx="1" type="body"/>
          </p:nvPr>
        </p:nvSpPr>
        <p:spPr>
          <a:xfrm>
            <a:off x="7854213" y="2239149"/>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0.5</a:t>
            </a:r>
            <a:r>
              <a:rPr lang="en-GB" sz="1100">
                <a:latin typeface="Lexend"/>
              </a:rPr>
              <a:t> </a:t>
            </a:r>
            <a:endParaRPr sz="1600"/>
          </a:p>
        </p:txBody>
      </p:sp>
      <p:sp>
        <p:nvSpPr>
          <p:cNvPr id="1322" name="Google Shape;1322;p82"/>
          <p:cNvSpPr txBox="1"/>
          <p:nvPr>
            <p:ph idx="1" type="body"/>
          </p:nvPr>
        </p:nvSpPr>
        <p:spPr>
          <a:xfrm>
            <a:off x="7854213" y="2603178"/>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0.9</a:t>
            </a:r>
            <a:r>
              <a:rPr lang="en-GB" sz="1100">
                <a:latin typeface="Lexend"/>
              </a:rPr>
              <a:t> </a:t>
            </a:r>
            <a:endParaRPr sz="1600"/>
          </a:p>
        </p:txBody>
      </p:sp>
      <p:sp>
        <p:nvSpPr>
          <p:cNvPr id="1323" name="Google Shape;1323;p82"/>
          <p:cNvSpPr txBox="1"/>
          <p:nvPr>
            <p:ph idx="1" type="body"/>
          </p:nvPr>
        </p:nvSpPr>
        <p:spPr>
          <a:xfrm>
            <a:off x="7778013" y="349229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0.1</a:t>
            </a:r>
            <a:r>
              <a:rPr lang="en-GB" sz="1100">
                <a:latin typeface="Lexend"/>
              </a:rPr>
              <a:t> </a:t>
            </a:r>
            <a:endParaRPr sz="1600"/>
          </a:p>
        </p:txBody>
      </p:sp>
      <p:sp>
        <p:nvSpPr>
          <p:cNvPr id="1324" name="Google Shape;1324;p82"/>
          <p:cNvSpPr txBox="1"/>
          <p:nvPr>
            <p:ph idx="1" type="body"/>
          </p:nvPr>
        </p:nvSpPr>
        <p:spPr>
          <a:xfrm>
            <a:off x="7778013" y="385632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0.45</a:t>
            </a:r>
            <a:r>
              <a:rPr lang="en-GB" sz="1100">
                <a:latin typeface="Lexend"/>
              </a:rPr>
              <a:t> </a:t>
            </a:r>
            <a:endParaRPr sz="1600"/>
          </a:p>
        </p:txBody>
      </p:sp>
      <p:sp>
        <p:nvSpPr>
          <p:cNvPr id="1325" name="Google Shape;1325;p82"/>
          <p:cNvSpPr txBox="1"/>
          <p:nvPr>
            <p:ph idx="1" type="body"/>
          </p:nvPr>
        </p:nvSpPr>
        <p:spPr>
          <a:xfrm>
            <a:off x="7778013" y="4220349"/>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0.5</a:t>
            </a:r>
            <a:r>
              <a:rPr lang="en-GB" sz="1100">
                <a:latin typeface="Lexend"/>
              </a:rPr>
              <a:t> </a:t>
            </a:r>
            <a:endParaRPr sz="1600"/>
          </a:p>
        </p:txBody>
      </p:sp>
      <p:sp>
        <p:nvSpPr>
          <p:cNvPr id="1326" name="Google Shape;1326;p82"/>
          <p:cNvSpPr txBox="1"/>
          <p:nvPr>
            <p:ph idx="1" type="body"/>
          </p:nvPr>
        </p:nvSpPr>
        <p:spPr>
          <a:xfrm>
            <a:off x="7778013" y="4584378"/>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0.6</a:t>
            </a:r>
            <a:r>
              <a:rPr lang="en-GB" sz="1100">
                <a:latin typeface="Lexend"/>
              </a:rPr>
              <a:t> </a:t>
            </a:r>
            <a:endParaRPr sz="1600"/>
          </a:p>
        </p:txBody>
      </p:sp>
      <p:sp>
        <p:nvSpPr>
          <p:cNvPr id="1327" name="Google Shape;1327;p82"/>
          <p:cNvSpPr txBox="1"/>
          <p:nvPr>
            <p:ph idx="1" type="body"/>
          </p:nvPr>
        </p:nvSpPr>
        <p:spPr>
          <a:xfrm>
            <a:off x="2063013" y="349229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a:t>
            </a:r>
            <a:r>
              <a:rPr lang="en-GB" sz="1100">
                <a:latin typeface="Lexend"/>
              </a:rPr>
              <a:t>% </a:t>
            </a:r>
            <a:endParaRPr sz="1600"/>
          </a:p>
        </p:txBody>
      </p:sp>
      <p:sp>
        <p:nvSpPr>
          <p:cNvPr id="1328" name="Google Shape;1328;p82"/>
          <p:cNvSpPr txBox="1"/>
          <p:nvPr>
            <p:ph idx="1" type="body"/>
          </p:nvPr>
        </p:nvSpPr>
        <p:spPr>
          <a:xfrm>
            <a:off x="2063013" y="385632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50</a:t>
            </a:r>
            <a:r>
              <a:rPr lang="en-GB" sz="1100">
                <a:latin typeface="Lexend"/>
              </a:rPr>
              <a:t>% </a:t>
            </a:r>
            <a:endParaRPr sz="1600"/>
          </a:p>
        </p:txBody>
      </p:sp>
      <p:sp>
        <p:nvSpPr>
          <p:cNvPr id="1329" name="Google Shape;1329;p82"/>
          <p:cNvSpPr txBox="1"/>
          <p:nvPr>
            <p:ph idx="1" type="body"/>
          </p:nvPr>
        </p:nvSpPr>
        <p:spPr>
          <a:xfrm>
            <a:off x="2063013" y="4220349"/>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52</a:t>
            </a:r>
            <a:r>
              <a:rPr lang="en-GB" sz="1100">
                <a:latin typeface="Lexend"/>
              </a:rPr>
              <a:t>% </a:t>
            </a:r>
            <a:endParaRPr sz="1600"/>
          </a:p>
        </p:txBody>
      </p:sp>
      <p:sp>
        <p:nvSpPr>
          <p:cNvPr id="1330" name="Google Shape;1330;p82"/>
          <p:cNvSpPr txBox="1"/>
          <p:nvPr>
            <p:ph idx="1" type="body"/>
          </p:nvPr>
        </p:nvSpPr>
        <p:spPr>
          <a:xfrm>
            <a:off x="2063013" y="4584378"/>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95</a:t>
            </a:r>
            <a:r>
              <a:rPr lang="en-GB" sz="1100">
                <a:latin typeface="Lexend"/>
              </a:rPr>
              <a:t>% </a:t>
            </a:r>
            <a:endParaRPr sz="1600"/>
          </a:p>
        </p:txBody>
      </p:sp>
      <p:sp>
        <p:nvSpPr>
          <p:cNvPr id="1331" name="Google Shape;1331;p82"/>
          <p:cNvSpPr txBox="1"/>
          <p:nvPr>
            <p:ph idx="1" type="body"/>
          </p:nvPr>
        </p:nvSpPr>
        <p:spPr>
          <a:xfrm>
            <a:off x="4958613" y="349229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50%</a:t>
            </a:r>
            <a:r>
              <a:rPr lang="en-GB" sz="1100">
                <a:latin typeface="Lexend"/>
              </a:rPr>
              <a:t> </a:t>
            </a:r>
            <a:endParaRPr sz="1600"/>
          </a:p>
        </p:txBody>
      </p:sp>
      <p:sp>
        <p:nvSpPr>
          <p:cNvPr id="1332" name="Google Shape;1332;p82"/>
          <p:cNvSpPr txBox="1"/>
          <p:nvPr>
            <p:ph idx="1" type="body"/>
          </p:nvPr>
        </p:nvSpPr>
        <p:spPr>
          <a:xfrm>
            <a:off x="4958613" y="385632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52%</a:t>
            </a:r>
            <a:r>
              <a:rPr lang="en-GB" sz="1100">
                <a:latin typeface="Lexend"/>
              </a:rPr>
              <a:t> </a:t>
            </a:r>
            <a:endParaRPr sz="1600"/>
          </a:p>
        </p:txBody>
      </p:sp>
      <p:sp>
        <p:nvSpPr>
          <p:cNvPr id="1333" name="Google Shape;1333;p82"/>
          <p:cNvSpPr txBox="1"/>
          <p:nvPr>
            <p:ph idx="1" type="body"/>
          </p:nvPr>
        </p:nvSpPr>
        <p:spPr>
          <a:xfrm>
            <a:off x="4958613" y="4220349"/>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75%</a:t>
            </a:r>
            <a:r>
              <a:rPr lang="en-GB" sz="1100">
                <a:latin typeface="Lexend"/>
              </a:rPr>
              <a:t> </a:t>
            </a:r>
            <a:endParaRPr sz="1600"/>
          </a:p>
        </p:txBody>
      </p:sp>
      <p:sp>
        <p:nvSpPr>
          <p:cNvPr id="1334" name="Google Shape;1334;p82"/>
          <p:cNvSpPr txBox="1"/>
          <p:nvPr>
            <p:ph idx="1" type="body"/>
          </p:nvPr>
        </p:nvSpPr>
        <p:spPr>
          <a:xfrm>
            <a:off x="4958613" y="4584378"/>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98</a:t>
            </a:r>
            <a:r>
              <a:rPr lang="en-GB" sz="1100">
                <a:latin typeface="Lexend"/>
              </a:rPr>
              <a:t>% </a:t>
            </a:r>
            <a:endParaRPr sz="16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8" name="Shape 1338"/>
        <p:cNvGrpSpPr/>
        <p:nvPr/>
      </p:nvGrpSpPr>
      <p:grpSpPr>
        <a:xfrm>
          <a:off x="0" y="0"/>
          <a:ext cx="0" cy="0"/>
          <a:chOff x="0" y="0"/>
          <a:chExt cx="0" cy="0"/>
        </a:xfrm>
      </p:grpSpPr>
      <p:sp>
        <p:nvSpPr>
          <p:cNvPr id="1339" name="Google Shape;1339;p83"/>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Ku qor itimaalka (probabilities) hoose nidaamka saxda ah ee miisaanka itimaalka (probability scale).</a:t>
            </a:r>
            <a:r>
              <a:rPr b="1" lang="en-GB" sz="1100">
                <a:latin typeface="Lexend"/>
              </a:rPr>
              <a:t/>
            </a:r>
            <a:r>
              <a:rPr lang="en-GB" sz="1100">
                <a:latin typeface="Lexend"/>
              </a:rPr>
              <a:t/>
            </a:r>
            <a:r>
              <a:rPr b="1" lang="en-GB" sz="1100">
                <a:latin typeface="Lexend"/>
              </a:rPr>
              <a:t/>
            </a:r>
            <a:r>
              <a:rPr lang="en-GB" sz="1100">
                <a:latin typeface="Lexend"/>
              </a:rPr>
              <a:t/>
            </a:r>
            <a:endParaRPr sz="1600"/>
          </a:p>
        </p:txBody>
      </p:sp>
      <p:sp>
        <p:nvSpPr>
          <p:cNvPr id="1340" name="Google Shape;1340;p8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Muujinta itimaalka (probabilities): boqolleyda (percentages) iyo jajab tobanle (decimals)</a:t>
            </a:r>
            <a:endParaRPr/>
          </a:p>
        </p:txBody>
      </p:sp>
      <p:sp>
        <p:nvSpPr>
          <p:cNvPr id="1341" name="Google Shape;1341;p83"/>
          <p:cNvSpPr txBox="1"/>
          <p:nvPr/>
        </p:nvSpPr>
        <p:spPr>
          <a:xfrm>
            <a:off x="7749325" y="2308408"/>
            <a:ext cx="946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hubanti (certain)</a:t>
            </a:r>
            <a:endParaRPr sz="1600">
              <a:solidFill>
                <a:srgbClr val="000000"/>
              </a:solidFill>
              <a:latin typeface="Lexend"/>
              <a:ea typeface="Lexend"/>
              <a:cs typeface="Lexend"/>
              <a:sym typeface="Lexend"/>
            </a:endParaRPr>
          </a:p>
        </p:txBody>
      </p:sp>
      <p:sp>
        <p:nvSpPr>
          <p:cNvPr id="1342" name="Google Shape;1342;p83"/>
          <p:cNvSpPr txBox="1"/>
          <p:nvPr/>
        </p:nvSpPr>
        <p:spPr>
          <a:xfrm>
            <a:off x="324000" y="2308408"/>
            <a:ext cx="1582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macquul ahayn (impossible)</a:t>
            </a:r>
            <a:endParaRPr sz="1600">
              <a:solidFill>
                <a:srgbClr val="000000"/>
              </a:solidFill>
              <a:latin typeface="Lexend"/>
              <a:ea typeface="Lexend"/>
              <a:cs typeface="Lexend"/>
              <a:sym typeface="Lexend"/>
            </a:endParaRPr>
          </a:p>
        </p:txBody>
      </p:sp>
      <p:grpSp>
        <p:nvGrpSpPr>
          <p:cNvPr id="1343" name="Google Shape;1343;p83"/>
          <p:cNvGrpSpPr/>
          <p:nvPr/>
        </p:nvGrpSpPr>
        <p:grpSpPr>
          <a:xfrm>
            <a:off x="984950" y="2123531"/>
            <a:ext cx="7187400" cy="291387"/>
            <a:chOff x="992233" y="3276625"/>
            <a:chExt cx="7187400" cy="658800"/>
          </a:xfrm>
        </p:grpSpPr>
        <p:cxnSp>
          <p:nvCxnSpPr>
            <p:cNvPr id="1344" name="Google Shape;1344;p83"/>
            <p:cNvCxnSpPr/>
            <p:nvPr/>
          </p:nvCxnSpPr>
          <p:spPr>
            <a:xfrm>
              <a:off x="992233" y="3606088"/>
              <a:ext cx="7187400" cy="0"/>
            </a:xfrm>
            <a:prstGeom prst="straightConnector1">
              <a:avLst/>
            </a:prstGeom>
            <a:noFill/>
            <a:ln cap="flat" cmpd="sng" w="38100">
              <a:solidFill>
                <a:srgbClr val="000000"/>
              </a:solidFill>
              <a:prstDash val="solid"/>
              <a:round/>
              <a:headEnd len="med" w="med" type="none"/>
              <a:tailEnd len="med" w="med" type="none"/>
            </a:ln>
          </p:spPr>
        </p:cxnSp>
        <p:cxnSp>
          <p:nvCxnSpPr>
            <p:cNvPr id="1345" name="Google Shape;1345;p83"/>
            <p:cNvCxnSpPr/>
            <p:nvPr/>
          </p:nvCxnSpPr>
          <p:spPr>
            <a:xfrm>
              <a:off x="992256"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346" name="Google Shape;1346;p83"/>
            <p:cNvCxnSpPr/>
            <p:nvPr/>
          </p:nvCxnSpPr>
          <p:spPr>
            <a:xfrm>
              <a:off x="8168274"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347" name="Google Shape;1347;p83"/>
            <p:cNvCxnSpPr/>
            <p:nvPr/>
          </p:nvCxnSpPr>
          <p:spPr>
            <a:xfrm>
              <a:off x="4580265" y="3276625"/>
              <a:ext cx="0" cy="658800"/>
            </a:xfrm>
            <a:prstGeom prst="straightConnector1">
              <a:avLst/>
            </a:prstGeom>
            <a:noFill/>
            <a:ln cap="flat" cmpd="sng" w="38100">
              <a:solidFill>
                <a:srgbClr val="000000"/>
              </a:solidFill>
              <a:prstDash val="solid"/>
              <a:round/>
              <a:headEnd len="med" w="med" type="none"/>
              <a:tailEnd len="med" w="med" type="none"/>
            </a:ln>
          </p:spPr>
        </p:cxnSp>
      </p:grpSp>
      <p:sp>
        <p:nvSpPr>
          <p:cNvPr id="1348" name="Google Shape;1348;p83"/>
          <p:cNvSpPr txBox="1"/>
          <p:nvPr/>
        </p:nvSpPr>
        <p:spPr>
          <a:xfrm>
            <a:off x="3850025" y="2308408"/>
            <a:ext cx="1437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cxnSp>
        <p:nvCxnSpPr>
          <p:cNvPr id="1349" name="Google Shape;1349;p83"/>
          <p:cNvCxnSpPr/>
          <p:nvPr/>
        </p:nvCxnSpPr>
        <p:spPr>
          <a:xfrm>
            <a:off x="4621625" y="2370483"/>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1350" name="Google Shape;1350;p83"/>
          <p:cNvSpPr txBox="1"/>
          <p:nvPr/>
        </p:nvSpPr>
        <p:spPr>
          <a:xfrm>
            <a:off x="2300175" y="2286930"/>
            <a:ext cx="1207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suuragal yar (unlikely)</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351" name="Google Shape;1351;p83"/>
          <p:cNvSpPr txBox="1"/>
          <p:nvPr/>
        </p:nvSpPr>
        <p:spPr>
          <a:xfrm>
            <a:off x="6054451" y="2294194"/>
            <a:ext cx="784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suuragal (likely)</a:t>
            </a:r>
            <a:endParaRPr sz="1600">
              <a:solidFill>
                <a:srgbClr val="000000"/>
              </a:solidFill>
              <a:latin typeface="Lexend"/>
              <a:ea typeface="Lexend"/>
              <a:cs typeface="Lexend"/>
              <a:sym typeface="Lexend"/>
            </a:endParaRPr>
          </a:p>
        </p:txBody>
      </p:sp>
      <p:cxnSp>
        <p:nvCxnSpPr>
          <p:cNvPr id="1352" name="Google Shape;1352;p83"/>
          <p:cNvCxnSpPr/>
          <p:nvPr/>
        </p:nvCxnSpPr>
        <p:spPr>
          <a:xfrm>
            <a:off x="1018454" y="2370483"/>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1353" name="Google Shape;1353;p83"/>
          <p:cNvSpPr txBox="1"/>
          <p:nvPr>
            <p:ph idx="1" type="body"/>
          </p:nvPr>
        </p:nvSpPr>
        <p:spPr>
          <a:xfrm>
            <a:off x="2737100" y="1199646"/>
            <a:ext cx="36798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 100%, 20%, 75%, 50%, 45%, 55% </a:t>
            </a:r>
            <a:endParaRPr sz="1600"/>
          </a:p>
        </p:txBody>
      </p:sp>
      <p:sp>
        <p:nvSpPr>
          <p:cNvPr id="1354" name="Google Shape;1354;p83"/>
          <p:cNvSpPr txBox="1"/>
          <p:nvPr>
            <p:ph idx="1" type="body"/>
          </p:nvPr>
        </p:nvSpPr>
        <p:spPr>
          <a:xfrm>
            <a:off x="324000" y="2926617"/>
            <a:ext cx="8237700" cy="44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Ku qor itimaalka (probabilities) hoose nidaamka saxda ah ee miisaanka itimaalka (probability scale).</a:t>
            </a:r>
            <a:r>
              <a:rPr b="1" lang="en-GB" sz="1100">
                <a:latin typeface="Lexend"/>
              </a:rPr>
              <a:t/>
            </a:r>
            <a:r>
              <a:rPr lang="en-GB" sz="1100">
                <a:latin typeface="Lexend"/>
              </a:rPr>
              <a:t/>
            </a:r>
            <a:r>
              <a:rPr b="1" lang="en-GB" sz="1100">
                <a:latin typeface="Lexend"/>
              </a:rPr>
              <a:t/>
            </a:r>
            <a:r>
              <a:rPr lang="en-GB" sz="1100">
                <a:latin typeface="Lexend"/>
              </a:rPr>
              <a:t/>
            </a:r>
            <a:endParaRPr sz="1600"/>
          </a:p>
        </p:txBody>
      </p:sp>
      <p:sp>
        <p:nvSpPr>
          <p:cNvPr id="1355" name="Google Shape;1355;p83"/>
          <p:cNvSpPr txBox="1"/>
          <p:nvPr/>
        </p:nvSpPr>
        <p:spPr>
          <a:xfrm>
            <a:off x="7749325" y="4475725"/>
            <a:ext cx="946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hubanti (certain)</a:t>
            </a:r>
            <a:endParaRPr sz="1600">
              <a:solidFill>
                <a:srgbClr val="000000"/>
              </a:solidFill>
              <a:latin typeface="Lexend"/>
              <a:ea typeface="Lexend"/>
              <a:cs typeface="Lexend"/>
              <a:sym typeface="Lexend"/>
            </a:endParaRPr>
          </a:p>
        </p:txBody>
      </p:sp>
      <p:sp>
        <p:nvSpPr>
          <p:cNvPr id="1356" name="Google Shape;1356;p83"/>
          <p:cNvSpPr txBox="1"/>
          <p:nvPr/>
        </p:nvSpPr>
        <p:spPr>
          <a:xfrm>
            <a:off x="324000" y="4475725"/>
            <a:ext cx="1582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macquul ahayn (impossible)</a:t>
            </a:r>
            <a:endParaRPr sz="1600">
              <a:solidFill>
                <a:srgbClr val="000000"/>
              </a:solidFill>
              <a:latin typeface="Lexend"/>
              <a:ea typeface="Lexend"/>
              <a:cs typeface="Lexend"/>
              <a:sym typeface="Lexend"/>
            </a:endParaRPr>
          </a:p>
        </p:txBody>
      </p:sp>
      <p:grpSp>
        <p:nvGrpSpPr>
          <p:cNvPr id="1357" name="Google Shape;1357;p83"/>
          <p:cNvGrpSpPr/>
          <p:nvPr/>
        </p:nvGrpSpPr>
        <p:grpSpPr>
          <a:xfrm>
            <a:off x="984950" y="4290848"/>
            <a:ext cx="7187400" cy="291387"/>
            <a:chOff x="992233" y="3276625"/>
            <a:chExt cx="7187400" cy="658800"/>
          </a:xfrm>
        </p:grpSpPr>
        <p:cxnSp>
          <p:nvCxnSpPr>
            <p:cNvPr id="1358" name="Google Shape;1358;p83"/>
            <p:cNvCxnSpPr/>
            <p:nvPr/>
          </p:nvCxnSpPr>
          <p:spPr>
            <a:xfrm>
              <a:off x="992233" y="3606088"/>
              <a:ext cx="7187400" cy="0"/>
            </a:xfrm>
            <a:prstGeom prst="straightConnector1">
              <a:avLst/>
            </a:prstGeom>
            <a:noFill/>
            <a:ln cap="flat" cmpd="sng" w="38100">
              <a:solidFill>
                <a:srgbClr val="000000"/>
              </a:solidFill>
              <a:prstDash val="solid"/>
              <a:round/>
              <a:headEnd len="med" w="med" type="none"/>
              <a:tailEnd len="med" w="med" type="none"/>
            </a:ln>
          </p:spPr>
        </p:cxnSp>
        <p:cxnSp>
          <p:nvCxnSpPr>
            <p:cNvPr id="1359" name="Google Shape;1359;p83"/>
            <p:cNvCxnSpPr/>
            <p:nvPr/>
          </p:nvCxnSpPr>
          <p:spPr>
            <a:xfrm>
              <a:off x="992256"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360" name="Google Shape;1360;p83"/>
            <p:cNvCxnSpPr/>
            <p:nvPr/>
          </p:nvCxnSpPr>
          <p:spPr>
            <a:xfrm>
              <a:off x="8168274"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361" name="Google Shape;1361;p83"/>
            <p:cNvCxnSpPr/>
            <p:nvPr/>
          </p:nvCxnSpPr>
          <p:spPr>
            <a:xfrm>
              <a:off x="4580265" y="3276625"/>
              <a:ext cx="0" cy="658800"/>
            </a:xfrm>
            <a:prstGeom prst="straightConnector1">
              <a:avLst/>
            </a:prstGeom>
            <a:noFill/>
            <a:ln cap="flat" cmpd="sng" w="38100">
              <a:solidFill>
                <a:srgbClr val="000000"/>
              </a:solidFill>
              <a:prstDash val="solid"/>
              <a:round/>
              <a:headEnd len="med" w="med" type="none"/>
              <a:tailEnd len="med" w="med" type="none"/>
            </a:ln>
          </p:spPr>
        </p:cxnSp>
      </p:grpSp>
      <p:sp>
        <p:nvSpPr>
          <p:cNvPr id="1362" name="Google Shape;1362;p83"/>
          <p:cNvSpPr txBox="1"/>
          <p:nvPr/>
        </p:nvSpPr>
        <p:spPr>
          <a:xfrm>
            <a:off x="3850025" y="4475725"/>
            <a:ext cx="1437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cxnSp>
        <p:nvCxnSpPr>
          <p:cNvPr id="1363" name="Google Shape;1363;p83"/>
          <p:cNvCxnSpPr/>
          <p:nvPr/>
        </p:nvCxnSpPr>
        <p:spPr>
          <a:xfrm>
            <a:off x="4621625" y="4537800"/>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1364" name="Google Shape;1364;p83"/>
          <p:cNvSpPr txBox="1"/>
          <p:nvPr/>
        </p:nvSpPr>
        <p:spPr>
          <a:xfrm>
            <a:off x="2300175" y="4454246"/>
            <a:ext cx="1207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suuragal yar (unlikely)</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365" name="Google Shape;1365;p83"/>
          <p:cNvSpPr txBox="1"/>
          <p:nvPr/>
        </p:nvSpPr>
        <p:spPr>
          <a:xfrm>
            <a:off x="6054451" y="4461511"/>
            <a:ext cx="784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suuragal (likely)</a:t>
            </a:r>
            <a:endParaRPr sz="1600">
              <a:solidFill>
                <a:srgbClr val="000000"/>
              </a:solidFill>
              <a:latin typeface="Lexend"/>
              <a:ea typeface="Lexend"/>
              <a:cs typeface="Lexend"/>
              <a:sym typeface="Lexend"/>
            </a:endParaRPr>
          </a:p>
        </p:txBody>
      </p:sp>
      <p:cxnSp>
        <p:nvCxnSpPr>
          <p:cNvPr id="1366" name="Google Shape;1366;p83"/>
          <p:cNvCxnSpPr/>
          <p:nvPr/>
        </p:nvCxnSpPr>
        <p:spPr>
          <a:xfrm>
            <a:off x="1018454" y="4537800"/>
            <a:ext cx="3506700" cy="0"/>
          </a:xfrm>
          <a:prstGeom prst="straightConnector1">
            <a:avLst/>
          </a:prstGeom>
          <a:noFill/>
          <a:ln cap="flat" cmpd="sng" w="28575">
            <a:solidFill>
              <a:schemeClr val="accent4"/>
            </a:solidFill>
            <a:prstDash val="solid"/>
            <a:round/>
            <a:headEnd len="med" w="med" type="triangle"/>
            <a:tailEnd len="med" w="med" type="triangle"/>
          </a:ln>
        </p:spPr>
      </p:cxnSp>
      <p:sp>
        <p:nvSpPr>
          <p:cNvPr id="1367" name="Google Shape;1367;p83"/>
          <p:cNvSpPr txBox="1"/>
          <p:nvPr>
            <p:ph idx="1" type="body"/>
          </p:nvPr>
        </p:nvSpPr>
        <p:spPr>
          <a:xfrm>
            <a:off x="3245212" y="3366975"/>
            <a:ext cx="265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1, 0, 0.5, 0.1, 0.35, 0.95, 0.6 </a:t>
            </a:r>
            <a:endParaRPr sz="1600"/>
          </a:p>
        </p:txBody>
      </p:sp>
      <p:sp>
        <p:nvSpPr>
          <p:cNvPr id="1368" name="Google Shape;1368;p83"/>
          <p:cNvSpPr txBox="1"/>
          <p:nvPr>
            <p:ph idx="1" type="body"/>
          </p:nvPr>
        </p:nvSpPr>
        <p:spPr>
          <a:xfrm>
            <a:off x="881883" y="1827925"/>
            <a:ext cx="3729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a:t>
            </a:r>
            <a:endParaRPr sz="1800">
              <a:latin typeface="Kalam"/>
              <a:ea typeface="Kalam"/>
              <a:cs typeface="Kalam"/>
              <a:sym typeface="Kalam"/>
            </a:endParaRPr>
          </a:p>
        </p:txBody>
      </p:sp>
      <p:sp>
        <p:nvSpPr>
          <p:cNvPr id="1369" name="Google Shape;1369;p83"/>
          <p:cNvSpPr txBox="1"/>
          <p:nvPr>
            <p:ph idx="1" type="body"/>
          </p:nvPr>
        </p:nvSpPr>
        <p:spPr>
          <a:xfrm>
            <a:off x="4387073" y="1827925"/>
            <a:ext cx="4593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a:t>
            </a:r>
            <a:r>
              <a:rPr lang="en-GB" sz="1100">
                <a:latin typeface="Kalam"/>
                <a:ea typeface="Kalam"/>
                <a:cs typeface="Kalam"/>
                <a:sym typeface="Kalam"/>
              </a:rPr>
              <a:t>0%</a:t>
            </a:r>
            <a:endParaRPr sz="1800">
              <a:latin typeface="Kalam"/>
              <a:ea typeface="Kalam"/>
              <a:cs typeface="Kalam"/>
              <a:sym typeface="Kalam"/>
            </a:endParaRPr>
          </a:p>
        </p:txBody>
      </p:sp>
      <p:sp>
        <p:nvSpPr>
          <p:cNvPr id="1370" name="Google Shape;1370;p83"/>
          <p:cNvSpPr txBox="1"/>
          <p:nvPr>
            <p:ph idx="1" type="body"/>
          </p:nvPr>
        </p:nvSpPr>
        <p:spPr>
          <a:xfrm>
            <a:off x="7968475" y="1827925"/>
            <a:ext cx="5169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10</a:t>
            </a:r>
            <a:r>
              <a:rPr lang="en-GB" sz="1100">
                <a:latin typeface="Kalam"/>
                <a:ea typeface="Kalam"/>
                <a:cs typeface="Kalam"/>
                <a:sym typeface="Kalam"/>
              </a:rPr>
              <a:t>0%</a:t>
            </a:r>
            <a:endParaRPr sz="1800">
              <a:latin typeface="Kalam"/>
              <a:ea typeface="Kalam"/>
              <a:cs typeface="Kalam"/>
              <a:sym typeface="Kalam"/>
            </a:endParaRPr>
          </a:p>
        </p:txBody>
      </p:sp>
      <p:sp>
        <p:nvSpPr>
          <p:cNvPr id="1371" name="Google Shape;1371;p83"/>
          <p:cNvSpPr txBox="1"/>
          <p:nvPr>
            <p:ph idx="1" type="body"/>
          </p:nvPr>
        </p:nvSpPr>
        <p:spPr>
          <a:xfrm>
            <a:off x="1872472" y="1827925"/>
            <a:ext cx="5169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20</a:t>
            </a:r>
            <a:r>
              <a:rPr lang="en-GB" sz="1100">
                <a:latin typeface="Kalam"/>
                <a:ea typeface="Kalam"/>
                <a:cs typeface="Kalam"/>
                <a:sym typeface="Kalam"/>
              </a:rPr>
              <a:t>%</a:t>
            </a:r>
            <a:endParaRPr sz="1800">
              <a:latin typeface="Kalam"/>
              <a:ea typeface="Kalam"/>
              <a:cs typeface="Kalam"/>
              <a:sym typeface="Kalam"/>
            </a:endParaRPr>
          </a:p>
        </p:txBody>
      </p:sp>
      <p:sp>
        <p:nvSpPr>
          <p:cNvPr id="1372" name="Google Shape;1372;p83"/>
          <p:cNvSpPr txBox="1"/>
          <p:nvPr>
            <p:ph idx="1" type="body"/>
          </p:nvPr>
        </p:nvSpPr>
        <p:spPr>
          <a:xfrm>
            <a:off x="3701272" y="1827925"/>
            <a:ext cx="5169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45</a:t>
            </a:r>
            <a:r>
              <a:rPr lang="en-GB" sz="1100">
                <a:latin typeface="Kalam"/>
                <a:ea typeface="Kalam"/>
                <a:cs typeface="Kalam"/>
                <a:sym typeface="Kalam"/>
              </a:rPr>
              <a:t>%</a:t>
            </a:r>
            <a:endParaRPr sz="1800">
              <a:latin typeface="Kalam"/>
              <a:ea typeface="Kalam"/>
              <a:cs typeface="Kalam"/>
              <a:sym typeface="Kalam"/>
            </a:endParaRPr>
          </a:p>
        </p:txBody>
      </p:sp>
      <p:sp>
        <p:nvSpPr>
          <p:cNvPr id="1373" name="Google Shape;1373;p83"/>
          <p:cNvSpPr txBox="1"/>
          <p:nvPr>
            <p:ph idx="1" type="body"/>
          </p:nvPr>
        </p:nvSpPr>
        <p:spPr>
          <a:xfrm>
            <a:off x="5072872" y="1827925"/>
            <a:ext cx="5169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a:t>
            </a:r>
            <a:r>
              <a:rPr lang="en-GB" sz="1100">
                <a:latin typeface="Kalam"/>
                <a:ea typeface="Kalam"/>
                <a:cs typeface="Kalam"/>
                <a:sym typeface="Kalam"/>
              </a:rPr>
              <a:t>5%</a:t>
            </a:r>
            <a:endParaRPr sz="1800">
              <a:latin typeface="Kalam"/>
              <a:ea typeface="Kalam"/>
              <a:cs typeface="Kalam"/>
              <a:sym typeface="Kalam"/>
            </a:endParaRPr>
          </a:p>
        </p:txBody>
      </p:sp>
      <p:sp>
        <p:nvSpPr>
          <p:cNvPr id="1374" name="Google Shape;1374;p83"/>
          <p:cNvSpPr txBox="1"/>
          <p:nvPr>
            <p:ph idx="1" type="body"/>
          </p:nvPr>
        </p:nvSpPr>
        <p:spPr>
          <a:xfrm>
            <a:off x="6215872" y="1827925"/>
            <a:ext cx="5169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7</a:t>
            </a:r>
            <a:r>
              <a:rPr lang="en-GB" sz="1100">
                <a:latin typeface="Kalam"/>
                <a:ea typeface="Kalam"/>
                <a:cs typeface="Kalam"/>
                <a:sym typeface="Kalam"/>
              </a:rPr>
              <a:t>5%</a:t>
            </a:r>
            <a:endParaRPr sz="1800">
              <a:latin typeface="Kalam"/>
              <a:ea typeface="Kalam"/>
              <a:cs typeface="Kalam"/>
              <a:sym typeface="Kalam"/>
            </a:endParaRPr>
          </a:p>
        </p:txBody>
      </p:sp>
      <p:sp>
        <p:nvSpPr>
          <p:cNvPr id="1375" name="Google Shape;1375;p83"/>
          <p:cNvSpPr txBox="1"/>
          <p:nvPr>
            <p:ph idx="1" type="body"/>
          </p:nvPr>
        </p:nvSpPr>
        <p:spPr>
          <a:xfrm>
            <a:off x="932791" y="4012437"/>
            <a:ext cx="188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a:t>
            </a:r>
            <a:endParaRPr sz="1800">
              <a:latin typeface="Kalam"/>
              <a:ea typeface="Kalam"/>
              <a:cs typeface="Kalam"/>
              <a:sym typeface="Kalam"/>
            </a:endParaRPr>
          </a:p>
        </p:txBody>
      </p:sp>
      <p:sp>
        <p:nvSpPr>
          <p:cNvPr id="1376" name="Google Shape;1376;p83"/>
          <p:cNvSpPr txBox="1"/>
          <p:nvPr>
            <p:ph idx="1" type="body"/>
          </p:nvPr>
        </p:nvSpPr>
        <p:spPr>
          <a:xfrm>
            <a:off x="4438006" y="4012425"/>
            <a:ext cx="3246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0.5</a:t>
            </a:r>
            <a:endParaRPr sz="1800">
              <a:latin typeface="Kalam"/>
              <a:ea typeface="Kalam"/>
              <a:cs typeface="Kalam"/>
              <a:sym typeface="Kalam"/>
            </a:endParaRPr>
          </a:p>
        </p:txBody>
      </p:sp>
      <p:sp>
        <p:nvSpPr>
          <p:cNvPr id="1377" name="Google Shape;1377;p83"/>
          <p:cNvSpPr txBox="1"/>
          <p:nvPr>
            <p:ph idx="1" type="body"/>
          </p:nvPr>
        </p:nvSpPr>
        <p:spPr>
          <a:xfrm>
            <a:off x="8155302" y="4012425"/>
            <a:ext cx="188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a:t>
            </a:r>
            <a:endParaRPr sz="1800">
              <a:latin typeface="Kalam"/>
              <a:ea typeface="Kalam"/>
              <a:cs typeface="Kalam"/>
              <a:sym typeface="Kalam"/>
            </a:endParaRPr>
          </a:p>
        </p:txBody>
      </p:sp>
      <p:sp>
        <p:nvSpPr>
          <p:cNvPr id="1378" name="Google Shape;1378;p83"/>
          <p:cNvSpPr txBox="1"/>
          <p:nvPr>
            <p:ph idx="1" type="body"/>
          </p:nvPr>
        </p:nvSpPr>
        <p:spPr>
          <a:xfrm>
            <a:off x="7571322" y="4012425"/>
            <a:ext cx="4593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0.95</a:t>
            </a:r>
            <a:endParaRPr sz="1800">
              <a:latin typeface="Kalam"/>
              <a:ea typeface="Kalam"/>
              <a:cs typeface="Kalam"/>
              <a:sym typeface="Kalam"/>
            </a:endParaRPr>
          </a:p>
        </p:txBody>
      </p:sp>
      <p:sp>
        <p:nvSpPr>
          <p:cNvPr id="1379" name="Google Shape;1379;p83"/>
          <p:cNvSpPr txBox="1"/>
          <p:nvPr>
            <p:ph idx="1" type="body"/>
          </p:nvPr>
        </p:nvSpPr>
        <p:spPr>
          <a:xfrm>
            <a:off x="5437722" y="4012425"/>
            <a:ext cx="4593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0.6</a:t>
            </a:r>
            <a:endParaRPr sz="1800">
              <a:latin typeface="Kalam"/>
              <a:ea typeface="Kalam"/>
              <a:cs typeface="Kalam"/>
              <a:sym typeface="Kalam"/>
            </a:endParaRPr>
          </a:p>
        </p:txBody>
      </p:sp>
      <p:sp>
        <p:nvSpPr>
          <p:cNvPr id="1380" name="Google Shape;1380;p83"/>
          <p:cNvSpPr txBox="1"/>
          <p:nvPr>
            <p:ph idx="1" type="body"/>
          </p:nvPr>
        </p:nvSpPr>
        <p:spPr>
          <a:xfrm>
            <a:off x="3151722" y="4012425"/>
            <a:ext cx="4593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0.35</a:t>
            </a:r>
            <a:endParaRPr sz="1800">
              <a:latin typeface="Kalam"/>
              <a:ea typeface="Kalam"/>
              <a:cs typeface="Kalam"/>
              <a:sym typeface="Kalam"/>
            </a:endParaRPr>
          </a:p>
        </p:txBody>
      </p:sp>
      <p:sp>
        <p:nvSpPr>
          <p:cNvPr id="1381" name="Google Shape;1381;p83"/>
          <p:cNvSpPr txBox="1"/>
          <p:nvPr>
            <p:ph idx="1" type="body"/>
          </p:nvPr>
        </p:nvSpPr>
        <p:spPr>
          <a:xfrm>
            <a:off x="1399122" y="4012425"/>
            <a:ext cx="4593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0.1</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5" name="Shape 1385"/>
        <p:cNvGrpSpPr/>
        <p:nvPr/>
      </p:nvGrpSpPr>
      <p:grpSpPr>
        <a:xfrm>
          <a:off x="0" y="0"/>
          <a:ext cx="0" cy="0"/>
          <a:chOff x="0" y="0"/>
          <a:chExt cx="0" cy="0"/>
        </a:xfrm>
      </p:grpSpPr>
      <p:sp>
        <p:nvSpPr>
          <p:cNvPr id="1386" name="Google Shape;1386;p84"/>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Su'aal kasta, waxaa lagu siinayaa wareejiye (spinner) iyo doorasho afar itimaal (probability) ah. Su'aal kasta, calaamadee itimaalka (probability) uu wareejiyuhu (spinner) ku soo degi lahaa 'guul (win)'.</a:t>
            </a:r>
            <a:r>
              <a:rPr b="1" lang="en-GB" sz="1100">
                <a:latin typeface="Lexend"/>
              </a:rPr>
              <a:t/>
            </a:r>
            <a:r>
              <a:rPr lang="en-GB" sz="1100">
                <a:latin typeface="Lexend"/>
              </a:rPr>
              <a:t/>
            </a:r>
            <a:br>
              <a:rPr lang="en-GB" sz="1600"/>
            </a:br>
            <a:r>
              <a:rPr lang="en-GB" sz="1100">
                <a:latin typeface="Lexend"/>
              </a:rPr>
              <a:t/>
            </a:r>
            <a:r>
              <a:rPr b="1" lang="en-GB" sz="1100">
                <a:latin typeface="Lexend"/>
              </a:rPr>
              <a:t/>
            </a:r>
            <a:r>
              <a:rPr lang="en-GB" sz="1100">
                <a:latin typeface="Lexend"/>
              </a:rPr>
              <a:t/>
            </a:r>
            <a:endParaRPr sz="1600"/>
          </a:p>
        </p:txBody>
      </p:sp>
      <p:sp>
        <p:nvSpPr>
          <p:cNvPr id="1387" name="Google Shape;1387;p8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Muujinta itimaalka (probabilities): boqolleyda (percentages) iyo jajab tobanle (decimals)</a:t>
            </a:r>
            <a:endParaRPr/>
          </a:p>
        </p:txBody>
      </p:sp>
      <p:sp>
        <p:nvSpPr>
          <p:cNvPr id="1388" name="Google Shape;1388;p84"/>
          <p:cNvSpPr/>
          <p:nvPr/>
        </p:nvSpPr>
        <p:spPr>
          <a:xfrm>
            <a:off x="706325" y="1569562"/>
            <a:ext cx="1251300" cy="1251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89" name="Google Shape;1389;p84"/>
          <p:cNvSpPr/>
          <p:nvPr/>
        </p:nvSpPr>
        <p:spPr>
          <a:xfrm flipH="1">
            <a:off x="717203" y="1580454"/>
            <a:ext cx="1229700" cy="1229700"/>
          </a:xfrm>
          <a:prstGeom prst="pie">
            <a:avLst>
              <a:gd fmla="val 5387953"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90" name="Google Shape;1390;p84"/>
          <p:cNvSpPr/>
          <p:nvPr/>
        </p:nvSpPr>
        <p:spPr>
          <a:xfrm>
            <a:off x="717217" y="1580454"/>
            <a:ext cx="1229700" cy="1229700"/>
          </a:xfrm>
          <a:prstGeom prst="pie">
            <a:avLst>
              <a:gd fmla="val 5387953" name="adj1"/>
              <a:gd fmla="val 16200000"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91" name="Google Shape;1391;p84"/>
          <p:cNvSpPr txBox="1"/>
          <p:nvPr/>
        </p:nvSpPr>
        <p:spPr>
          <a:xfrm>
            <a:off x="767400" y="1992375"/>
            <a:ext cx="598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lt1"/>
                </a:solidFill>
                <a:latin typeface="Lexend"/>
                <a:ea typeface="Lexend"/>
                <a:cs typeface="Lexend"/>
                <a:sym typeface="Lexend"/>
              </a:rPr>
              <a:t>guul (win)</a:t>
            </a:r>
            <a:endParaRPr sz="1600">
              <a:solidFill>
                <a:schemeClr val="lt1"/>
              </a:solidFill>
              <a:latin typeface="Lexend"/>
              <a:ea typeface="Lexend"/>
              <a:cs typeface="Lexend"/>
              <a:sym typeface="Lexend"/>
            </a:endParaRPr>
          </a:p>
        </p:txBody>
      </p:sp>
      <p:sp>
        <p:nvSpPr>
          <p:cNvPr id="1392" name="Google Shape;1392;p84"/>
          <p:cNvSpPr txBox="1"/>
          <p:nvPr/>
        </p:nvSpPr>
        <p:spPr>
          <a:xfrm>
            <a:off x="1394033" y="1999968"/>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khasaare (lose)</a:t>
            </a:r>
            <a:endParaRPr sz="1600">
              <a:solidFill>
                <a:srgbClr val="000000"/>
              </a:solidFill>
              <a:latin typeface="Lexend"/>
              <a:ea typeface="Lexend"/>
              <a:cs typeface="Lexend"/>
              <a:sym typeface="Lexend"/>
            </a:endParaRPr>
          </a:p>
        </p:txBody>
      </p:sp>
      <p:grpSp>
        <p:nvGrpSpPr>
          <p:cNvPr id="1393" name="Google Shape;1393;p84"/>
          <p:cNvGrpSpPr/>
          <p:nvPr/>
        </p:nvGrpSpPr>
        <p:grpSpPr>
          <a:xfrm>
            <a:off x="1296218" y="1733940"/>
            <a:ext cx="69279" cy="506903"/>
            <a:chOff x="996050" y="213293"/>
            <a:chExt cx="93900" cy="909732"/>
          </a:xfrm>
        </p:grpSpPr>
        <p:cxnSp>
          <p:nvCxnSpPr>
            <p:cNvPr id="1394" name="Google Shape;1394;p84"/>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395" name="Google Shape;1395;p84"/>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396" name="Google Shape;1396;p84"/>
          <p:cNvSpPr/>
          <p:nvPr/>
        </p:nvSpPr>
        <p:spPr>
          <a:xfrm>
            <a:off x="6403629" y="1569562"/>
            <a:ext cx="1251300" cy="1251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97" name="Google Shape;1397;p84"/>
          <p:cNvSpPr/>
          <p:nvPr/>
        </p:nvSpPr>
        <p:spPr>
          <a:xfrm flipH="1">
            <a:off x="6414506" y="1580454"/>
            <a:ext cx="1229700" cy="1229700"/>
          </a:xfrm>
          <a:prstGeom prst="pie">
            <a:avLst>
              <a:gd fmla="val 5387953" name="adj1"/>
              <a:gd fmla="val 3285471"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98" name="Google Shape;1398;p84"/>
          <p:cNvSpPr/>
          <p:nvPr/>
        </p:nvSpPr>
        <p:spPr>
          <a:xfrm>
            <a:off x="6414521" y="1580454"/>
            <a:ext cx="1229700" cy="1229700"/>
          </a:xfrm>
          <a:prstGeom prst="pie">
            <a:avLst>
              <a:gd fmla="val 5387953" name="adj1"/>
              <a:gd fmla="val 7453728"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99" name="Google Shape;1399;p84"/>
          <p:cNvSpPr txBox="1"/>
          <p:nvPr/>
        </p:nvSpPr>
        <p:spPr>
          <a:xfrm>
            <a:off x="6610792" y="2436959"/>
            <a:ext cx="598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lt1"/>
                </a:solidFill>
                <a:latin typeface="Lexend"/>
                <a:ea typeface="Lexend"/>
                <a:cs typeface="Lexend"/>
                <a:sym typeface="Lexend"/>
              </a:rPr>
              <a:t>guul (win)</a:t>
            </a:r>
            <a:endParaRPr sz="1600">
              <a:solidFill>
                <a:schemeClr val="lt1"/>
              </a:solidFill>
              <a:latin typeface="Lexend"/>
              <a:ea typeface="Lexend"/>
              <a:cs typeface="Lexend"/>
              <a:sym typeface="Lexend"/>
            </a:endParaRPr>
          </a:p>
        </p:txBody>
      </p:sp>
      <p:sp>
        <p:nvSpPr>
          <p:cNvPr id="1400" name="Google Shape;1400;p84"/>
          <p:cNvSpPr txBox="1"/>
          <p:nvPr/>
        </p:nvSpPr>
        <p:spPr>
          <a:xfrm>
            <a:off x="7015136" y="1923768"/>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khasaare (lose)</a:t>
            </a:r>
            <a:endParaRPr sz="1600">
              <a:solidFill>
                <a:srgbClr val="000000"/>
              </a:solidFill>
              <a:latin typeface="Lexend"/>
              <a:ea typeface="Lexend"/>
              <a:cs typeface="Lexend"/>
              <a:sym typeface="Lexend"/>
            </a:endParaRPr>
          </a:p>
        </p:txBody>
      </p:sp>
      <p:grpSp>
        <p:nvGrpSpPr>
          <p:cNvPr id="1401" name="Google Shape;1401;p84"/>
          <p:cNvGrpSpPr/>
          <p:nvPr/>
        </p:nvGrpSpPr>
        <p:grpSpPr>
          <a:xfrm>
            <a:off x="6993521" y="1733940"/>
            <a:ext cx="69279" cy="506903"/>
            <a:chOff x="996050" y="213293"/>
            <a:chExt cx="93900" cy="909732"/>
          </a:xfrm>
        </p:grpSpPr>
        <p:cxnSp>
          <p:nvCxnSpPr>
            <p:cNvPr id="1402" name="Google Shape;1402;p84"/>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03" name="Google Shape;1403;p84"/>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04" name="Google Shape;1404;p84"/>
          <p:cNvSpPr/>
          <p:nvPr/>
        </p:nvSpPr>
        <p:spPr>
          <a:xfrm>
            <a:off x="6385932" y="3474562"/>
            <a:ext cx="1251300" cy="1251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5" name="Google Shape;1405;p84"/>
          <p:cNvSpPr/>
          <p:nvPr/>
        </p:nvSpPr>
        <p:spPr>
          <a:xfrm flipH="1">
            <a:off x="6396810" y="3485454"/>
            <a:ext cx="1229700" cy="1229700"/>
          </a:xfrm>
          <a:prstGeom prst="pie">
            <a:avLst>
              <a:gd fmla="val 5387953" name="adj1"/>
              <a:gd fmla="val 18353387"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6" name="Google Shape;1406;p84"/>
          <p:cNvSpPr/>
          <p:nvPr/>
        </p:nvSpPr>
        <p:spPr>
          <a:xfrm>
            <a:off x="6396824" y="3485454"/>
            <a:ext cx="1229700" cy="1229700"/>
          </a:xfrm>
          <a:prstGeom prst="pie">
            <a:avLst>
              <a:gd fmla="val 5387953" name="adj1"/>
              <a:gd fmla="val 14865160"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7" name="Google Shape;1407;p84"/>
          <p:cNvSpPr txBox="1"/>
          <p:nvPr/>
        </p:nvSpPr>
        <p:spPr>
          <a:xfrm>
            <a:off x="6446999" y="3897375"/>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lt1"/>
                </a:solidFill>
                <a:latin typeface="Lexend"/>
                <a:ea typeface="Lexend"/>
                <a:cs typeface="Lexend"/>
                <a:sym typeface="Lexend"/>
              </a:rPr>
              <a:t>guul (win)</a:t>
            </a:r>
            <a:endParaRPr sz="1600">
              <a:solidFill>
                <a:schemeClr val="lt1"/>
              </a:solidFill>
              <a:latin typeface="Lexend"/>
              <a:ea typeface="Lexend"/>
              <a:cs typeface="Lexend"/>
              <a:sym typeface="Lexend"/>
            </a:endParaRPr>
          </a:p>
        </p:txBody>
      </p:sp>
      <p:sp>
        <p:nvSpPr>
          <p:cNvPr id="1408" name="Google Shape;1408;p84"/>
          <p:cNvSpPr txBox="1"/>
          <p:nvPr/>
        </p:nvSpPr>
        <p:spPr>
          <a:xfrm>
            <a:off x="7073640" y="3904968"/>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khasaare (lose)</a:t>
            </a:r>
            <a:endParaRPr sz="1600">
              <a:solidFill>
                <a:srgbClr val="000000"/>
              </a:solidFill>
              <a:latin typeface="Lexend"/>
              <a:ea typeface="Lexend"/>
              <a:cs typeface="Lexend"/>
              <a:sym typeface="Lexend"/>
            </a:endParaRPr>
          </a:p>
        </p:txBody>
      </p:sp>
      <p:grpSp>
        <p:nvGrpSpPr>
          <p:cNvPr id="1409" name="Google Shape;1409;p84"/>
          <p:cNvGrpSpPr/>
          <p:nvPr/>
        </p:nvGrpSpPr>
        <p:grpSpPr>
          <a:xfrm>
            <a:off x="6975824" y="3638940"/>
            <a:ext cx="69279" cy="506903"/>
            <a:chOff x="996050" y="213293"/>
            <a:chExt cx="93900" cy="909732"/>
          </a:xfrm>
        </p:grpSpPr>
        <p:cxnSp>
          <p:nvCxnSpPr>
            <p:cNvPr id="1410" name="Google Shape;1410;p84"/>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11" name="Google Shape;1411;p84"/>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12" name="Google Shape;1412;p84"/>
          <p:cNvSpPr/>
          <p:nvPr/>
        </p:nvSpPr>
        <p:spPr>
          <a:xfrm>
            <a:off x="3548835" y="3474562"/>
            <a:ext cx="1251300" cy="1251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13" name="Google Shape;1413;p84"/>
          <p:cNvSpPr/>
          <p:nvPr/>
        </p:nvSpPr>
        <p:spPr>
          <a:xfrm flipH="1">
            <a:off x="3559713" y="3485454"/>
            <a:ext cx="1229700" cy="1229700"/>
          </a:xfrm>
          <a:prstGeom prst="pie">
            <a:avLst>
              <a:gd fmla="val 5387953"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14" name="Google Shape;1414;p84"/>
          <p:cNvSpPr/>
          <p:nvPr/>
        </p:nvSpPr>
        <p:spPr>
          <a:xfrm>
            <a:off x="3559727" y="3485454"/>
            <a:ext cx="1229700" cy="1229700"/>
          </a:xfrm>
          <a:prstGeom prst="pie">
            <a:avLst>
              <a:gd fmla="val 5387953" name="adj1"/>
              <a:gd fmla="val 3875"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15" name="Google Shape;1415;p84"/>
          <p:cNvSpPr txBox="1"/>
          <p:nvPr/>
        </p:nvSpPr>
        <p:spPr>
          <a:xfrm>
            <a:off x="3609898" y="3821175"/>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lt1"/>
                </a:solidFill>
                <a:latin typeface="Lexend"/>
                <a:ea typeface="Lexend"/>
                <a:cs typeface="Lexend"/>
                <a:sym typeface="Lexend"/>
              </a:rPr>
              <a:t>guul (win)</a:t>
            </a:r>
            <a:endParaRPr sz="1600">
              <a:solidFill>
                <a:schemeClr val="lt1"/>
              </a:solidFill>
              <a:latin typeface="Lexend"/>
              <a:ea typeface="Lexend"/>
              <a:cs typeface="Lexend"/>
              <a:sym typeface="Lexend"/>
            </a:endParaRPr>
          </a:p>
        </p:txBody>
      </p:sp>
      <p:sp>
        <p:nvSpPr>
          <p:cNvPr id="1416" name="Google Shape;1416;p84"/>
          <p:cNvSpPr txBox="1"/>
          <p:nvPr/>
        </p:nvSpPr>
        <p:spPr>
          <a:xfrm>
            <a:off x="4160343" y="4133568"/>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lumi</a:t>
            </a:r>
            <a:endParaRPr sz="1600">
              <a:solidFill>
                <a:srgbClr val="000000"/>
              </a:solidFill>
              <a:latin typeface="Lexend"/>
              <a:ea typeface="Lexend"/>
              <a:cs typeface="Lexend"/>
              <a:sym typeface="Lexend"/>
            </a:endParaRPr>
          </a:p>
        </p:txBody>
      </p:sp>
      <p:grpSp>
        <p:nvGrpSpPr>
          <p:cNvPr id="1417" name="Google Shape;1417;p84"/>
          <p:cNvGrpSpPr/>
          <p:nvPr/>
        </p:nvGrpSpPr>
        <p:grpSpPr>
          <a:xfrm>
            <a:off x="4138728" y="3638940"/>
            <a:ext cx="69279" cy="506903"/>
            <a:chOff x="996050" y="213293"/>
            <a:chExt cx="93900" cy="909732"/>
          </a:xfrm>
        </p:grpSpPr>
        <p:cxnSp>
          <p:nvCxnSpPr>
            <p:cNvPr id="1418" name="Google Shape;1418;p84"/>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19" name="Google Shape;1419;p84"/>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20" name="Google Shape;1420;p84"/>
          <p:cNvSpPr/>
          <p:nvPr/>
        </p:nvSpPr>
        <p:spPr>
          <a:xfrm>
            <a:off x="711739" y="3474562"/>
            <a:ext cx="1251300" cy="12513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21" name="Google Shape;1421;p84"/>
          <p:cNvSpPr/>
          <p:nvPr/>
        </p:nvSpPr>
        <p:spPr>
          <a:xfrm flipH="1">
            <a:off x="722616" y="3485454"/>
            <a:ext cx="1229700" cy="1229700"/>
          </a:xfrm>
          <a:prstGeom prst="pie">
            <a:avLst>
              <a:gd fmla="val 5387953"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22" name="Google Shape;1422;p84"/>
          <p:cNvSpPr/>
          <p:nvPr/>
        </p:nvSpPr>
        <p:spPr>
          <a:xfrm>
            <a:off x="722631" y="3485454"/>
            <a:ext cx="1229700" cy="1229700"/>
          </a:xfrm>
          <a:prstGeom prst="pie">
            <a:avLst>
              <a:gd fmla="val 5387953" name="adj1"/>
              <a:gd fmla="val 16618598"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23" name="Google Shape;1423;p84"/>
          <p:cNvSpPr txBox="1"/>
          <p:nvPr/>
        </p:nvSpPr>
        <p:spPr>
          <a:xfrm>
            <a:off x="772798" y="3897375"/>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lt1"/>
                </a:solidFill>
                <a:latin typeface="Lexend"/>
                <a:ea typeface="Lexend"/>
                <a:cs typeface="Lexend"/>
                <a:sym typeface="Lexend"/>
              </a:rPr>
              <a:t>guul</a:t>
            </a:r>
            <a:endParaRPr sz="1600">
              <a:solidFill>
                <a:schemeClr val="lt1"/>
              </a:solidFill>
              <a:latin typeface="Lexend"/>
              <a:ea typeface="Lexend"/>
              <a:cs typeface="Lexend"/>
              <a:sym typeface="Lexend"/>
            </a:endParaRPr>
          </a:p>
        </p:txBody>
      </p:sp>
      <p:sp>
        <p:nvSpPr>
          <p:cNvPr id="1424" name="Google Shape;1424;p84"/>
          <p:cNvSpPr txBox="1"/>
          <p:nvPr/>
        </p:nvSpPr>
        <p:spPr>
          <a:xfrm>
            <a:off x="1399446" y="3904968"/>
            <a:ext cx="61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lumi</a:t>
            </a:r>
            <a:endParaRPr sz="1600">
              <a:solidFill>
                <a:srgbClr val="000000"/>
              </a:solidFill>
              <a:latin typeface="Lexend"/>
              <a:ea typeface="Lexend"/>
              <a:cs typeface="Lexend"/>
              <a:sym typeface="Lexend"/>
            </a:endParaRPr>
          </a:p>
        </p:txBody>
      </p:sp>
      <p:grpSp>
        <p:nvGrpSpPr>
          <p:cNvPr id="1425" name="Google Shape;1425;p84"/>
          <p:cNvGrpSpPr/>
          <p:nvPr/>
        </p:nvGrpSpPr>
        <p:grpSpPr>
          <a:xfrm>
            <a:off x="1301631" y="3638940"/>
            <a:ext cx="69279" cy="506903"/>
            <a:chOff x="996050" y="213293"/>
            <a:chExt cx="93900" cy="909732"/>
          </a:xfrm>
        </p:grpSpPr>
        <p:cxnSp>
          <p:nvCxnSpPr>
            <p:cNvPr id="1426" name="Google Shape;1426;p84"/>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27" name="Google Shape;1427;p84"/>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28" name="Google Shape;1428;p84"/>
          <p:cNvSpPr/>
          <p:nvPr/>
        </p:nvSpPr>
        <p:spPr>
          <a:xfrm>
            <a:off x="3513442" y="1569562"/>
            <a:ext cx="1251300" cy="1251300"/>
          </a:xfrm>
          <a:prstGeom prst="ellipse">
            <a:avLst/>
          </a:prstGeom>
          <a:solidFill>
            <a:srgbClr val="9E9E9E"/>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29" name="Google Shape;1429;p84"/>
          <p:cNvSpPr txBox="1"/>
          <p:nvPr/>
        </p:nvSpPr>
        <p:spPr>
          <a:xfrm>
            <a:off x="3879326" y="2220975"/>
            <a:ext cx="598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lt1"/>
                </a:solidFill>
                <a:latin typeface="Lexend"/>
                <a:ea typeface="Lexend"/>
                <a:cs typeface="Lexend"/>
                <a:sym typeface="Lexend"/>
              </a:rPr>
              <a:t>guul</a:t>
            </a:r>
            <a:endParaRPr sz="1600">
              <a:solidFill>
                <a:schemeClr val="lt1"/>
              </a:solidFill>
              <a:latin typeface="Lexend"/>
              <a:ea typeface="Lexend"/>
              <a:cs typeface="Lexend"/>
              <a:sym typeface="Lexend"/>
            </a:endParaRPr>
          </a:p>
        </p:txBody>
      </p:sp>
      <p:grpSp>
        <p:nvGrpSpPr>
          <p:cNvPr id="1430" name="Google Shape;1430;p84"/>
          <p:cNvGrpSpPr/>
          <p:nvPr/>
        </p:nvGrpSpPr>
        <p:grpSpPr>
          <a:xfrm>
            <a:off x="4103334" y="1733940"/>
            <a:ext cx="69279" cy="506903"/>
            <a:chOff x="996050" y="213293"/>
            <a:chExt cx="93900" cy="909732"/>
          </a:xfrm>
        </p:grpSpPr>
        <p:cxnSp>
          <p:nvCxnSpPr>
            <p:cNvPr id="1431" name="Google Shape;1431;p84"/>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32" name="Google Shape;1432;p84"/>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33" name="Google Shape;1433;p84"/>
          <p:cNvSpPr txBox="1"/>
          <p:nvPr>
            <p:ph idx="1" type="body"/>
          </p:nvPr>
        </p:nvSpPr>
        <p:spPr>
          <a:xfrm>
            <a:off x="462819" y="1502325"/>
            <a:ext cx="2364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a:t>
            </a:r>
            <a:endParaRPr sz="1600"/>
          </a:p>
        </p:txBody>
      </p:sp>
      <p:sp>
        <p:nvSpPr>
          <p:cNvPr id="1434" name="Google Shape;1434;p84"/>
          <p:cNvSpPr txBox="1"/>
          <p:nvPr>
            <p:ph idx="1" type="body"/>
          </p:nvPr>
        </p:nvSpPr>
        <p:spPr>
          <a:xfrm>
            <a:off x="6177819" y="1502325"/>
            <a:ext cx="2364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a:t>
            </a:r>
            <a:endParaRPr sz="1600"/>
          </a:p>
        </p:txBody>
      </p:sp>
      <p:sp>
        <p:nvSpPr>
          <p:cNvPr id="1435" name="Google Shape;1435;p84"/>
          <p:cNvSpPr txBox="1"/>
          <p:nvPr>
            <p:ph idx="1" type="body"/>
          </p:nvPr>
        </p:nvSpPr>
        <p:spPr>
          <a:xfrm>
            <a:off x="3320319" y="1502325"/>
            <a:ext cx="2364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a:t>
            </a:r>
            <a:endParaRPr sz="1600"/>
          </a:p>
        </p:txBody>
      </p:sp>
      <p:sp>
        <p:nvSpPr>
          <p:cNvPr id="1436" name="Google Shape;1436;p84"/>
          <p:cNvSpPr txBox="1"/>
          <p:nvPr>
            <p:ph idx="1" type="body"/>
          </p:nvPr>
        </p:nvSpPr>
        <p:spPr>
          <a:xfrm>
            <a:off x="462819" y="3407325"/>
            <a:ext cx="2364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 </a:t>
            </a:r>
            <a:endParaRPr sz="1600"/>
          </a:p>
        </p:txBody>
      </p:sp>
      <p:sp>
        <p:nvSpPr>
          <p:cNvPr id="1437" name="Google Shape;1437;p84"/>
          <p:cNvSpPr txBox="1"/>
          <p:nvPr>
            <p:ph idx="1" type="body"/>
          </p:nvPr>
        </p:nvSpPr>
        <p:spPr>
          <a:xfrm>
            <a:off x="6177819" y="3407325"/>
            <a:ext cx="2364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 </a:t>
            </a:r>
            <a:endParaRPr sz="1600"/>
          </a:p>
        </p:txBody>
      </p:sp>
      <p:sp>
        <p:nvSpPr>
          <p:cNvPr id="1438" name="Google Shape;1438;p84"/>
          <p:cNvSpPr txBox="1"/>
          <p:nvPr>
            <p:ph idx="1" type="body"/>
          </p:nvPr>
        </p:nvSpPr>
        <p:spPr>
          <a:xfrm>
            <a:off x="3320319" y="3407325"/>
            <a:ext cx="2364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e) </a:t>
            </a:r>
            <a:endParaRPr sz="1600"/>
          </a:p>
        </p:txBody>
      </p:sp>
      <p:sp>
        <p:nvSpPr>
          <p:cNvPr id="1439" name="Google Shape;1439;p84"/>
          <p:cNvSpPr txBox="1"/>
          <p:nvPr>
            <p:ph idx="1" type="body"/>
          </p:nvPr>
        </p:nvSpPr>
        <p:spPr>
          <a:xfrm>
            <a:off x="2139213" y="151109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0.5% </a:t>
            </a:r>
            <a:endParaRPr sz="1600"/>
          </a:p>
        </p:txBody>
      </p:sp>
      <p:sp>
        <p:nvSpPr>
          <p:cNvPr id="1440" name="Google Shape;1440;p84"/>
          <p:cNvSpPr txBox="1"/>
          <p:nvPr>
            <p:ph idx="1" type="body"/>
          </p:nvPr>
        </p:nvSpPr>
        <p:spPr>
          <a:xfrm>
            <a:off x="2139213" y="187512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a:t>
            </a:r>
            <a:endParaRPr sz="1600"/>
          </a:p>
        </p:txBody>
      </p:sp>
      <p:sp>
        <p:nvSpPr>
          <p:cNvPr id="1441" name="Google Shape;1441;p84"/>
          <p:cNvSpPr txBox="1"/>
          <p:nvPr>
            <p:ph idx="1" type="body"/>
          </p:nvPr>
        </p:nvSpPr>
        <p:spPr>
          <a:xfrm>
            <a:off x="2139213" y="2239149"/>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a:t>
            </a:r>
            <a:endParaRPr sz="1600"/>
          </a:p>
        </p:txBody>
      </p:sp>
      <p:sp>
        <p:nvSpPr>
          <p:cNvPr id="1442" name="Google Shape;1442;p84"/>
          <p:cNvSpPr txBox="1"/>
          <p:nvPr>
            <p:ph idx="1" type="body"/>
          </p:nvPr>
        </p:nvSpPr>
        <p:spPr>
          <a:xfrm>
            <a:off x="2139213" y="2603178"/>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50% </a:t>
            </a:r>
            <a:endParaRPr sz="1600"/>
          </a:p>
        </p:txBody>
      </p:sp>
      <p:sp>
        <p:nvSpPr>
          <p:cNvPr id="1443" name="Google Shape;1443;p84"/>
          <p:cNvSpPr txBox="1"/>
          <p:nvPr>
            <p:ph idx="1" type="body"/>
          </p:nvPr>
        </p:nvSpPr>
        <p:spPr>
          <a:xfrm>
            <a:off x="4958613" y="151109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 </a:t>
            </a:r>
            <a:endParaRPr sz="1600"/>
          </a:p>
        </p:txBody>
      </p:sp>
      <p:sp>
        <p:nvSpPr>
          <p:cNvPr id="1444" name="Google Shape;1444;p84"/>
          <p:cNvSpPr txBox="1"/>
          <p:nvPr>
            <p:ph idx="1" type="body"/>
          </p:nvPr>
        </p:nvSpPr>
        <p:spPr>
          <a:xfrm>
            <a:off x="4958613" y="187512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0.5 </a:t>
            </a:r>
            <a:endParaRPr sz="1600"/>
          </a:p>
        </p:txBody>
      </p:sp>
      <p:sp>
        <p:nvSpPr>
          <p:cNvPr id="1445" name="Google Shape;1445;p84"/>
          <p:cNvSpPr txBox="1"/>
          <p:nvPr>
            <p:ph idx="1" type="body"/>
          </p:nvPr>
        </p:nvSpPr>
        <p:spPr>
          <a:xfrm>
            <a:off x="4958613" y="2239149"/>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a:t>
            </a:r>
            <a:endParaRPr sz="1600"/>
          </a:p>
        </p:txBody>
      </p:sp>
      <p:sp>
        <p:nvSpPr>
          <p:cNvPr id="1446" name="Google Shape;1446;p84"/>
          <p:cNvSpPr txBox="1"/>
          <p:nvPr>
            <p:ph idx="1" type="body"/>
          </p:nvPr>
        </p:nvSpPr>
        <p:spPr>
          <a:xfrm>
            <a:off x="4958630" y="2603175"/>
            <a:ext cx="6636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100 </a:t>
            </a:r>
            <a:endParaRPr sz="1600"/>
          </a:p>
        </p:txBody>
      </p:sp>
      <p:sp>
        <p:nvSpPr>
          <p:cNvPr id="1447" name="Google Shape;1447;p84"/>
          <p:cNvSpPr txBox="1"/>
          <p:nvPr>
            <p:ph idx="1" type="body"/>
          </p:nvPr>
        </p:nvSpPr>
        <p:spPr>
          <a:xfrm>
            <a:off x="7854213" y="151109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0.1 </a:t>
            </a:r>
            <a:endParaRPr sz="1600"/>
          </a:p>
        </p:txBody>
      </p:sp>
      <p:sp>
        <p:nvSpPr>
          <p:cNvPr id="1448" name="Google Shape;1448;p84"/>
          <p:cNvSpPr txBox="1"/>
          <p:nvPr>
            <p:ph idx="1" type="body"/>
          </p:nvPr>
        </p:nvSpPr>
        <p:spPr>
          <a:xfrm>
            <a:off x="7854213" y="187512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0.45 </a:t>
            </a:r>
            <a:endParaRPr sz="1600"/>
          </a:p>
        </p:txBody>
      </p:sp>
      <p:sp>
        <p:nvSpPr>
          <p:cNvPr id="1449" name="Google Shape;1449;p84"/>
          <p:cNvSpPr txBox="1"/>
          <p:nvPr>
            <p:ph idx="1" type="body"/>
          </p:nvPr>
        </p:nvSpPr>
        <p:spPr>
          <a:xfrm>
            <a:off x="7854213" y="2239149"/>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0.5 </a:t>
            </a:r>
            <a:endParaRPr sz="1600"/>
          </a:p>
        </p:txBody>
      </p:sp>
      <p:sp>
        <p:nvSpPr>
          <p:cNvPr id="1450" name="Google Shape;1450;p84"/>
          <p:cNvSpPr txBox="1"/>
          <p:nvPr>
            <p:ph idx="1" type="body"/>
          </p:nvPr>
        </p:nvSpPr>
        <p:spPr>
          <a:xfrm>
            <a:off x="7854213" y="2603178"/>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0.9 </a:t>
            </a:r>
            <a:endParaRPr sz="1600"/>
          </a:p>
        </p:txBody>
      </p:sp>
      <p:sp>
        <p:nvSpPr>
          <p:cNvPr id="1451" name="Google Shape;1451;p84"/>
          <p:cNvSpPr txBox="1"/>
          <p:nvPr>
            <p:ph idx="1" type="body"/>
          </p:nvPr>
        </p:nvSpPr>
        <p:spPr>
          <a:xfrm>
            <a:off x="7778013" y="349229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0.1 </a:t>
            </a:r>
            <a:endParaRPr sz="1600"/>
          </a:p>
        </p:txBody>
      </p:sp>
      <p:sp>
        <p:nvSpPr>
          <p:cNvPr id="1452" name="Google Shape;1452;p84"/>
          <p:cNvSpPr txBox="1"/>
          <p:nvPr>
            <p:ph idx="1" type="body"/>
          </p:nvPr>
        </p:nvSpPr>
        <p:spPr>
          <a:xfrm>
            <a:off x="7778013" y="385632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0.45 </a:t>
            </a:r>
            <a:endParaRPr sz="1600"/>
          </a:p>
        </p:txBody>
      </p:sp>
      <p:sp>
        <p:nvSpPr>
          <p:cNvPr id="1453" name="Google Shape;1453;p84"/>
          <p:cNvSpPr txBox="1"/>
          <p:nvPr>
            <p:ph idx="1" type="body"/>
          </p:nvPr>
        </p:nvSpPr>
        <p:spPr>
          <a:xfrm>
            <a:off x="7778013" y="4220349"/>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0.5 </a:t>
            </a:r>
            <a:endParaRPr sz="1600"/>
          </a:p>
        </p:txBody>
      </p:sp>
      <p:sp>
        <p:nvSpPr>
          <p:cNvPr id="1454" name="Google Shape;1454;p84"/>
          <p:cNvSpPr txBox="1"/>
          <p:nvPr>
            <p:ph idx="1" type="body"/>
          </p:nvPr>
        </p:nvSpPr>
        <p:spPr>
          <a:xfrm>
            <a:off x="7778013" y="4584378"/>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0.6 </a:t>
            </a:r>
            <a:endParaRPr sz="1600"/>
          </a:p>
        </p:txBody>
      </p:sp>
      <p:sp>
        <p:nvSpPr>
          <p:cNvPr id="1455" name="Google Shape;1455;p84"/>
          <p:cNvSpPr txBox="1"/>
          <p:nvPr>
            <p:ph idx="1" type="body"/>
          </p:nvPr>
        </p:nvSpPr>
        <p:spPr>
          <a:xfrm>
            <a:off x="2063013" y="349229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 </a:t>
            </a:r>
            <a:endParaRPr sz="1600"/>
          </a:p>
        </p:txBody>
      </p:sp>
      <p:sp>
        <p:nvSpPr>
          <p:cNvPr id="1456" name="Google Shape;1456;p84"/>
          <p:cNvSpPr txBox="1"/>
          <p:nvPr>
            <p:ph idx="1" type="body"/>
          </p:nvPr>
        </p:nvSpPr>
        <p:spPr>
          <a:xfrm>
            <a:off x="2063013" y="385632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50% </a:t>
            </a:r>
            <a:endParaRPr sz="1600"/>
          </a:p>
        </p:txBody>
      </p:sp>
      <p:sp>
        <p:nvSpPr>
          <p:cNvPr id="1457" name="Google Shape;1457;p84"/>
          <p:cNvSpPr txBox="1"/>
          <p:nvPr>
            <p:ph idx="1" type="body"/>
          </p:nvPr>
        </p:nvSpPr>
        <p:spPr>
          <a:xfrm>
            <a:off x="2063013" y="4220349"/>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52% </a:t>
            </a:r>
            <a:endParaRPr sz="1600"/>
          </a:p>
        </p:txBody>
      </p:sp>
      <p:sp>
        <p:nvSpPr>
          <p:cNvPr id="1458" name="Google Shape;1458;p84"/>
          <p:cNvSpPr txBox="1"/>
          <p:nvPr>
            <p:ph idx="1" type="body"/>
          </p:nvPr>
        </p:nvSpPr>
        <p:spPr>
          <a:xfrm>
            <a:off x="2063013" y="4584378"/>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95% </a:t>
            </a:r>
            <a:endParaRPr sz="1600"/>
          </a:p>
        </p:txBody>
      </p:sp>
      <p:sp>
        <p:nvSpPr>
          <p:cNvPr id="1459" name="Google Shape;1459;p84"/>
          <p:cNvSpPr txBox="1"/>
          <p:nvPr>
            <p:ph idx="1" type="body"/>
          </p:nvPr>
        </p:nvSpPr>
        <p:spPr>
          <a:xfrm>
            <a:off x="4958613" y="349229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50% </a:t>
            </a:r>
            <a:endParaRPr sz="1600"/>
          </a:p>
        </p:txBody>
      </p:sp>
      <p:sp>
        <p:nvSpPr>
          <p:cNvPr id="1460" name="Google Shape;1460;p84"/>
          <p:cNvSpPr txBox="1"/>
          <p:nvPr>
            <p:ph idx="1" type="body"/>
          </p:nvPr>
        </p:nvSpPr>
        <p:spPr>
          <a:xfrm>
            <a:off x="4958613" y="3856320"/>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52% </a:t>
            </a:r>
            <a:endParaRPr sz="1600"/>
          </a:p>
        </p:txBody>
      </p:sp>
      <p:sp>
        <p:nvSpPr>
          <p:cNvPr id="1461" name="Google Shape;1461;p84"/>
          <p:cNvSpPr txBox="1"/>
          <p:nvPr>
            <p:ph idx="1" type="body"/>
          </p:nvPr>
        </p:nvSpPr>
        <p:spPr>
          <a:xfrm>
            <a:off x="4958613" y="4220349"/>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75% </a:t>
            </a:r>
            <a:endParaRPr sz="1600"/>
          </a:p>
        </p:txBody>
      </p:sp>
      <p:sp>
        <p:nvSpPr>
          <p:cNvPr id="1462" name="Google Shape;1462;p84"/>
          <p:cNvSpPr txBox="1"/>
          <p:nvPr>
            <p:ph idx="1" type="body"/>
          </p:nvPr>
        </p:nvSpPr>
        <p:spPr>
          <a:xfrm>
            <a:off x="4958613" y="4584378"/>
            <a:ext cx="481500" cy="2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98% </a:t>
            </a:r>
            <a:endParaRPr sz="1600"/>
          </a:p>
        </p:txBody>
      </p:sp>
      <p:pic>
        <p:nvPicPr>
          <p:cNvPr id="1463" name="Google Shape;1463;p84"/>
          <p:cNvPicPr preferRelativeResize="0"/>
          <p:nvPr/>
        </p:nvPicPr>
        <p:blipFill>
          <a:blip r:embed="rId3">
            <a:alphaModFix/>
          </a:blip>
          <a:stretch>
            <a:fillRect/>
          </a:stretch>
        </p:blipFill>
        <p:spPr>
          <a:xfrm>
            <a:off x="2595448" y="2603175"/>
            <a:ext cx="236400" cy="250175"/>
          </a:xfrm>
          <a:prstGeom prst="rect">
            <a:avLst/>
          </a:prstGeom>
          <a:noFill/>
          <a:ln>
            <a:noFill/>
          </a:ln>
        </p:spPr>
      </p:pic>
      <p:pic>
        <p:nvPicPr>
          <p:cNvPr id="1464" name="Google Shape;1464;p84"/>
          <p:cNvPicPr preferRelativeResize="0"/>
          <p:nvPr/>
        </p:nvPicPr>
        <p:blipFill>
          <a:blip r:embed="rId3">
            <a:alphaModFix/>
          </a:blip>
          <a:stretch>
            <a:fillRect/>
          </a:stretch>
        </p:blipFill>
        <p:spPr>
          <a:xfrm>
            <a:off x="5110048" y="2222175"/>
            <a:ext cx="236400" cy="250175"/>
          </a:xfrm>
          <a:prstGeom prst="rect">
            <a:avLst/>
          </a:prstGeom>
          <a:noFill/>
          <a:ln>
            <a:noFill/>
          </a:ln>
        </p:spPr>
      </p:pic>
      <p:pic>
        <p:nvPicPr>
          <p:cNvPr id="1465" name="Google Shape;1465;p84"/>
          <p:cNvPicPr preferRelativeResize="0"/>
          <p:nvPr/>
        </p:nvPicPr>
        <p:blipFill>
          <a:blip r:embed="rId3">
            <a:alphaModFix/>
          </a:blip>
          <a:stretch>
            <a:fillRect/>
          </a:stretch>
        </p:blipFill>
        <p:spPr>
          <a:xfrm>
            <a:off x="8158048" y="1493892"/>
            <a:ext cx="236400" cy="250175"/>
          </a:xfrm>
          <a:prstGeom prst="rect">
            <a:avLst/>
          </a:prstGeom>
          <a:noFill/>
          <a:ln>
            <a:noFill/>
          </a:ln>
        </p:spPr>
      </p:pic>
      <p:pic>
        <p:nvPicPr>
          <p:cNvPr id="1466" name="Google Shape;1466;p84"/>
          <p:cNvPicPr preferRelativeResize="0"/>
          <p:nvPr/>
        </p:nvPicPr>
        <p:blipFill>
          <a:blip r:embed="rId3">
            <a:alphaModFix/>
          </a:blip>
          <a:stretch>
            <a:fillRect/>
          </a:stretch>
        </p:blipFill>
        <p:spPr>
          <a:xfrm>
            <a:off x="2519248" y="4237092"/>
            <a:ext cx="236400" cy="250175"/>
          </a:xfrm>
          <a:prstGeom prst="rect">
            <a:avLst/>
          </a:prstGeom>
          <a:noFill/>
          <a:ln>
            <a:noFill/>
          </a:ln>
        </p:spPr>
      </p:pic>
      <p:pic>
        <p:nvPicPr>
          <p:cNvPr id="1467" name="Google Shape;1467;p84"/>
          <p:cNvPicPr preferRelativeResize="0"/>
          <p:nvPr/>
        </p:nvPicPr>
        <p:blipFill>
          <a:blip r:embed="rId3">
            <a:alphaModFix/>
          </a:blip>
          <a:stretch>
            <a:fillRect/>
          </a:stretch>
        </p:blipFill>
        <p:spPr>
          <a:xfrm>
            <a:off x="5414848" y="4237092"/>
            <a:ext cx="236400" cy="250175"/>
          </a:xfrm>
          <a:prstGeom prst="rect">
            <a:avLst/>
          </a:prstGeom>
          <a:noFill/>
          <a:ln>
            <a:noFill/>
          </a:ln>
        </p:spPr>
      </p:pic>
      <p:pic>
        <p:nvPicPr>
          <p:cNvPr id="1468" name="Google Shape;1468;p84"/>
          <p:cNvPicPr preferRelativeResize="0"/>
          <p:nvPr/>
        </p:nvPicPr>
        <p:blipFill>
          <a:blip r:embed="rId3">
            <a:alphaModFix/>
          </a:blip>
          <a:stretch>
            <a:fillRect/>
          </a:stretch>
        </p:blipFill>
        <p:spPr>
          <a:xfrm>
            <a:off x="8234248" y="3856092"/>
            <a:ext cx="236400" cy="250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2" name="Shape 1472"/>
        <p:cNvGrpSpPr/>
        <p:nvPr/>
      </p:nvGrpSpPr>
      <p:grpSpPr>
        <a:xfrm>
          <a:off x="0" y="0"/>
          <a:ext cx="0" cy="0"/>
          <a:chOff x="0" y="0"/>
          <a:chExt cx="0" cy="0"/>
        </a:xfrm>
      </p:grpSpPr>
      <p:sp>
        <p:nvSpPr>
          <p:cNvPr id="1473" name="Google Shape;1473;p85"/>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Muujinta ixtimaalka (probability): boqolleyda iyo jajab tobanle (decimals)</a:t>
            </a:r>
            <a:endParaRPr/>
          </a:p>
        </p:txBody>
      </p:sp>
      <p:sp>
        <p:nvSpPr>
          <p:cNvPr id="1474" name="Google Shape;1474;p85"/>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Muujinta ixtimaalka (probability) sida jajab (fractions)</a:t>
            </a:r>
            <a:endParaRPr/>
          </a:p>
        </p:txBody>
      </p:sp>
      <p:sp>
        <p:nvSpPr>
          <p:cNvPr id="1475" name="Google Shape;1475;p85"/>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Miisaanka ixtimaalka (probability scale)</a:t>
            </a:r>
            <a:r>
              <a:rPr b="1" lang="en-GB" sz="1400">
                <a:latin typeface="Lexend"/>
              </a:rPr>
              <a:t/>
            </a:r>
            <a:r>
              <a:rPr lang="en-GB" sz="1400">
                <a:latin typeface="Lexend"/>
              </a:rPr>
              <a:t/>
            </a:r>
            <a:endParaRPr/>
          </a:p>
        </p:txBody>
      </p:sp>
      <p:pic>
        <p:nvPicPr>
          <p:cNvPr id="1476" name="Google Shape;1476;p85"/>
          <p:cNvPicPr preferRelativeResize="0"/>
          <p:nvPr/>
        </p:nvPicPr>
        <p:blipFill>
          <a:blip r:embed="rId3">
            <a:alphaModFix/>
          </a:blip>
          <a:stretch>
            <a:fillRect/>
          </a:stretch>
        </p:blipFill>
        <p:spPr>
          <a:xfrm>
            <a:off x="418045" y="2989809"/>
            <a:ext cx="450575" cy="4467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0" name="Shape 1480"/>
        <p:cNvGrpSpPr/>
        <p:nvPr/>
      </p:nvGrpSpPr>
      <p:grpSpPr>
        <a:xfrm>
          <a:off x="0" y="0"/>
          <a:ext cx="0" cy="0"/>
          <a:chOff x="0" y="0"/>
          <a:chExt cx="0" cy="0"/>
        </a:xfrm>
      </p:grpSpPr>
      <p:sp>
        <p:nvSpPr>
          <p:cNvPr id="1481" name="Google Shape;1481;p86"/>
          <p:cNvSpPr txBox="1"/>
          <p:nvPr>
            <p:ph idx="1" type="body"/>
          </p:nvPr>
        </p:nvSpPr>
        <p:spPr>
          <a:xfrm>
            <a:off x="324000" y="759300"/>
            <a:ext cx="8237700" cy="31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1" lang="en-GB" sz="1100">
                <a:solidFill>
                  <a:srgbClr val="282828"/>
                </a:solidFill>
                <a:latin typeface="Lexend"/>
              </a:rPr>
              <a:t>Ixtimaalka (probability) waxaa sidoo kale lagu muujin karaa iyadoo la isticmaalo jajab (fractions) u dhigma.</a:t>
            </a:r>
            <a:r>
              <a:rPr lang="en-GB" sz="1100">
                <a:solidFill>
                  <a:srgbClr val="282828"/>
                </a:solidFill>
                <a:latin typeface="Lexend"/>
              </a:rPr>
              <a:t/>
            </a:r>
            <a:endParaRPr sz="1800">
              <a:solidFill>
                <a:srgbClr val="282828"/>
              </a:solidFill>
            </a:endParaRPr>
          </a:p>
        </p:txBody>
      </p:sp>
      <p:sp>
        <p:nvSpPr>
          <p:cNvPr id="1482" name="Google Shape;1482;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Muujinta ixtimaalka (probability) sida jajab (fractions)</a:t>
            </a:r>
            <a:endParaRPr/>
          </a:p>
        </p:txBody>
      </p:sp>
      <p:sp>
        <p:nvSpPr>
          <p:cNvPr id="1483" name="Google Shape;1483;p86"/>
          <p:cNvSpPr txBox="1"/>
          <p:nvPr/>
        </p:nvSpPr>
        <p:spPr>
          <a:xfrm>
            <a:off x="7749325" y="4481813"/>
            <a:ext cx="946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sugan (certain)</a:t>
            </a:r>
            <a:endParaRPr sz="1600">
              <a:solidFill>
                <a:srgbClr val="000000"/>
              </a:solidFill>
              <a:latin typeface="Lexend"/>
              <a:ea typeface="Lexend"/>
              <a:cs typeface="Lexend"/>
              <a:sym typeface="Lexend"/>
            </a:endParaRPr>
          </a:p>
        </p:txBody>
      </p:sp>
      <p:sp>
        <p:nvSpPr>
          <p:cNvPr id="1484" name="Google Shape;1484;p86"/>
          <p:cNvSpPr txBox="1"/>
          <p:nvPr/>
        </p:nvSpPr>
        <p:spPr>
          <a:xfrm>
            <a:off x="324000" y="4481813"/>
            <a:ext cx="1582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suurtagal ahayn (impossible)</a:t>
            </a:r>
            <a:endParaRPr sz="1600">
              <a:solidFill>
                <a:srgbClr val="000000"/>
              </a:solidFill>
              <a:latin typeface="Lexend"/>
              <a:ea typeface="Lexend"/>
              <a:cs typeface="Lexend"/>
              <a:sym typeface="Lexend"/>
            </a:endParaRPr>
          </a:p>
        </p:txBody>
      </p:sp>
      <p:grpSp>
        <p:nvGrpSpPr>
          <p:cNvPr id="1485" name="Google Shape;1485;p86"/>
          <p:cNvGrpSpPr/>
          <p:nvPr/>
        </p:nvGrpSpPr>
        <p:grpSpPr>
          <a:xfrm>
            <a:off x="8136464" y="2579197"/>
            <a:ext cx="52077" cy="452955"/>
            <a:chOff x="996050" y="213293"/>
            <a:chExt cx="93900" cy="909732"/>
          </a:xfrm>
        </p:grpSpPr>
        <p:cxnSp>
          <p:nvCxnSpPr>
            <p:cNvPr id="1486" name="Google Shape;1486;p86"/>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487" name="Google Shape;1487;p86"/>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88" name="Google Shape;1488;p86"/>
          <p:cNvSpPr txBox="1"/>
          <p:nvPr>
            <p:ph idx="1" type="body"/>
          </p:nvPr>
        </p:nvSpPr>
        <p:spPr>
          <a:xfrm>
            <a:off x="324000" y="1080222"/>
            <a:ext cx="8496000" cy="3177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100">
                <a:solidFill>
                  <a:srgbClr val="282828"/>
                </a:solidFill>
                <a:latin typeface="Lexend"/>
              </a:rPr>
              <a:t>Ixtimaalka (probability) 0 wuxuu ka dhigan yahay in dhacdadu tahay mid aan suurtagal ahayn (impossible).</a:t>
            </a:r>
            <a:r>
              <a:rPr b="1" lang="en-GB" sz="1100">
                <a:solidFill>
                  <a:srgbClr val="282828"/>
                </a:solidFill>
                <a:latin typeface="Lexend"/>
              </a:rPr>
              <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endParaRPr sz="1800">
              <a:solidFill>
                <a:srgbClr val="282828"/>
              </a:solidFill>
            </a:endParaRPr>
          </a:p>
        </p:txBody>
      </p:sp>
      <p:grpSp>
        <p:nvGrpSpPr>
          <p:cNvPr id="1489" name="Google Shape;1489;p86"/>
          <p:cNvGrpSpPr/>
          <p:nvPr/>
        </p:nvGrpSpPr>
        <p:grpSpPr>
          <a:xfrm>
            <a:off x="984950" y="3697213"/>
            <a:ext cx="7187400" cy="317673"/>
            <a:chOff x="992233" y="3276625"/>
            <a:chExt cx="7187400" cy="658800"/>
          </a:xfrm>
        </p:grpSpPr>
        <p:cxnSp>
          <p:nvCxnSpPr>
            <p:cNvPr id="1490" name="Google Shape;1490;p86"/>
            <p:cNvCxnSpPr/>
            <p:nvPr/>
          </p:nvCxnSpPr>
          <p:spPr>
            <a:xfrm>
              <a:off x="992233" y="3606088"/>
              <a:ext cx="7187400" cy="0"/>
            </a:xfrm>
            <a:prstGeom prst="straightConnector1">
              <a:avLst/>
            </a:prstGeom>
            <a:noFill/>
            <a:ln cap="flat" cmpd="sng" w="38100">
              <a:solidFill>
                <a:srgbClr val="000000"/>
              </a:solidFill>
              <a:prstDash val="solid"/>
              <a:round/>
              <a:headEnd len="med" w="med" type="none"/>
              <a:tailEnd len="med" w="med" type="none"/>
            </a:ln>
          </p:spPr>
        </p:cxnSp>
        <p:cxnSp>
          <p:nvCxnSpPr>
            <p:cNvPr id="1491" name="Google Shape;1491;p86"/>
            <p:cNvCxnSpPr/>
            <p:nvPr/>
          </p:nvCxnSpPr>
          <p:spPr>
            <a:xfrm>
              <a:off x="992256"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492" name="Google Shape;1492;p86"/>
            <p:cNvCxnSpPr/>
            <p:nvPr/>
          </p:nvCxnSpPr>
          <p:spPr>
            <a:xfrm>
              <a:off x="8168274"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493" name="Google Shape;1493;p86"/>
            <p:cNvCxnSpPr/>
            <p:nvPr/>
          </p:nvCxnSpPr>
          <p:spPr>
            <a:xfrm>
              <a:off x="4580265" y="3276625"/>
              <a:ext cx="0" cy="658800"/>
            </a:xfrm>
            <a:prstGeom prst="straightConnector1">
              <a:avLst/>
            </a:prstGeom>
            <a:noFill/>
            <a:ln cap="flat" cmpd="sng" w="38100">
              <a:solidFill>
                <a:srgbClr val="000000"/>
              </a:solidFill>
              <a:prstDash val="solid"/>
              <a:round/>
              <a:headEnd len="med" w="med" type="none"/>
              <a:tailEnd len="med" w="med" type="none"/>
            </a:ln>
          </p:spPr>
        </p:cxnSp>
      </p:grpSp>
      <p:sp>
        <p:nvSpPr>
          <p:cNvPr id="1494" name="Google Shape;1494;p86"/>
          <p:cNvSpPr txBox="1"/>
          <p:nvPr/>
        </p:nvSpPr>
        <p:spPr>
          <a:xfrm>
            <a:off x="3850025" y="4481813"/>
            <a:ext cx="1437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grpSp>
        <p:nvGrpSpPr>
          <p:cNvPr id="1495" name="Google Shape;1495;p86"/>
          <p:cNvGrpSpPr/>
          <p:nvPr/>
        </p:nvGrpSpPr>
        <p:grpSpPr>
          <a:xfrm>
            <a:off x="4562060" y="2579197"/>
            <a:ext cx="52077" cy="452955"/>
            <a:chOff x="996050" y="213293"/>
            <a:chExt cx="93900" cy="909732"/>
          </a:xfrm>
        </p:grpSpPr>
        <p:cxnSp>
          <p:nvCxnSpPr>
            <p:cNvPr id="1496" name="Google Shape;1496;p86"/>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497" name="Google Shape;1497;p86"/>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cxnSp>
        <p:nvCxnSpPr>
          <p:cNvPr id="1498" name="Google Shape;1498;p86"/>
          <p:cNvCxnSpPr/>
          <p:nvPr/>
        </p:nvCxnSpPr>
        <p:spPr>
          <a:xfrm>
            <a:off x="4621625" y="4563425"/>
            <a:ext cx="3506700" cy="0"/>
          </a:xfrm>
          <a:prstGeom prst="straightConnector1">
            <a:avLst/>
          </a:prstGeom>
          <a:noFill/>
          <a:ln cap="flat" cmpd="sng" w="28575">
            <a:solidFill>
              <a:srgbClr val="0B5FA5"/>
            </a:solidFill>
            <a:prstDash val="solid"/>
            <a:round/>
            <a:headEnd len="med" w="med" type="triangle"/>
            <a:tailEnd len="med" w="med" type="triangle"/>
          </a:ln>
        </p:spPr>
      </p:cxnSp>
      <p:sp>
        <p:nvSpPr>
          <p:cNvPr id="1499" name="Google Shape;1499;p86"/>
          <p:cNvSpPr txBox="1"/>
          <p:nvPr/>
        </p:nvSpPr>
        <p:spPr>
          <a:xfrm>
            <a:off x="2300175" y="4488836"/>
            <a:ext cx="1207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aan loo badnayn (unlikely)</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500" name="Google Shape;1500;p86"/>
          <p:cNvSpPr txBox="1"/>
          <p:nvPr/>
        </p:nvSpPr>
        <p:spPr>
          <a:xfrm>
            <a:off x="6054451" y="4496101"/>
            <a:ext cx="784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loo badan yahay (likely)</a:t>
            </a:r>
            <a:endParaRPr sz="1600">
              <a:solidFill>
                <a:srgbClr val="000000"/>
              </a:solidFill>
              <a:latin typeface="Lexend"/>
              <a:ea typeface="Lexend"/>
              <a:cs typeface="Lexend"/>
              <a:sym typeface="Lexend"/>
            </a:endParaRPr>
          </a:p>
        </p:txBody>
      </p:sp>
      <p:cxnSp>
        <p:nvCxnSpPr>
          <p:cNvPr id="1501" name="Google Shape;1501;p86"/>
          <p:cNvCxnSpPr/>
          <p:nvPr/>
        </p:nvCxnSpPr>
        <p:spPr>
          <a:xfrm>
            <a:off x="1018454" y="4563425"/>
            <a:ext cx="3506700" cy="0"/>
          </a:xfrm>
          <a:prstGeom prst="straightConnector1">
            <a:avLst/>
          </a:prstGeom>
          <a:noFill/>
          <a:ln cap="flat" cmpd="sng" w="28575">
            <a:solidFill>
              <a:srgbClr val="0B5FA5"/>
            </a:solidFill>
            <a:prstDash val="solid"/>
            <a:round/>
            <a:headEnd len="med" w="med" type="triangle"/>
            <a:tailEnd len="med" w="med" type="triangle"/>
          </a:ln>
        </p:spPr>
      </p:cxnSp>
      <p:sp>
        <p:nvSpPr>
          <p:cNvPr id="1502" name="Google Shape;1502;p86"/>
          <p:cNvSpPr/>
          <p:nvPr/>
        </p:nvSpPr>
        <p:spPr>
          <a:xfrm>
            <a:off x="7693140" y="2769634"/>
            <a:ext cx="940200" cy="940500"/>
          </a:xfrm>
          <a:prstGeom prst="ellipse">
            <a:avLst/>
          </a:prstGeom>
          <a:solidFill>
            <a:schemeClr val="accent5"/>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03" name="Google Shape;1503;p86"/>
          <p:cNvSpPr txBox="1"/>
          <p:nvPr/>
        </p:nvSpPr>
        <p:spPr>
          <a:xfrm>
            <a:off x="7868137" y="3254944"/>
            <a:ext cx="6777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grpSp>
        <p:nvGrpSpPr>
          <p:cNvPr id="1504" name="Google Shape;1504;p86"/>
          <p:cNvGrpSpPr/>
          <p:nvPr/>
        </p:nvGrpSpPr>
        <p:grpSpPr>
          <a:xfrm>
            <a:off x="8136454" y="2908487"/>
            <a:ext cx="52077" cy="365348"/>
            <a:chOff x="996050" y="213293"/>
            <a:chExt cx="93900" cy="909732"/>
          </a:xfrm>
        </p:grpSpPr>
        <p:cxnSp>
          <p:nvCxnSpPr>
            <p:cNvPr id="1505" name="Google Shape;1505;p86"/>
            <p:cNvCxnSpPr/>
            <p:nvPr/>
          </p:nvCxnSpPr>
          <p:spPr>
            <a:xfrm rot="10800000">
              <a:off x="1046672" y="213293"/>
              <a:ext cx="0" cy="851400"/>
            </a:xfrm>
            <a:prstGeom prst="straightConnector1">
              <a:avLst/>
            </a:prstGeom>
            <a:noFill/>
            <a:ln cap="flat" cmpd="sng" w="28575">
              <a:solidFill>
                <a:srgbClr val="FFFFFF"/>
              </a:solidFill>
              <a:prstDash val="solid"/>
              <a:round/>
              <a:headEnd len="med" w="med" type="none"/>
              <a:tailEnd len="med" w="med" type="triangle"/>
            </a:ln>
          </p:spPr>
        </p:cxnSp>
        <p:sp>
          <p:nvSpPr>
            <p:cNvPr id="1506" name="Google Shape;1506;p86"/>
            <p:cNvSpPr/>
            <p:nvPr/>
          </p:nvSpPr>
          <p:spPr>
            <a:xfrm>
              <a:off x="996050" y="1029125"/>
              <a:ext cx="93900" cy="939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507" name="Google Shape;1507;p86"/>
          <p:cNvSpPr/>
          <p:nvPr/>
        </p:nvSpPr>
        <p:spPr>
          <a:xfrm>
            <a:off x="509332" y="2769634"/>
            <a:ext cx="940200" cy="940500"/>
          </a:xfrm>
          <a:prstGeom prst="ellipse">
            <a:avLst/>
          </a:prstGeom>
          <a:solidFill>
            <a:schemeClr val="accent4"/>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08" name="Google Shape;1508;p86"/>
          <p:cNvSpPr txBox="1"/>
          <p:nvPr/>
        </p:nvSpPr>
        <p:spPr>
          <a:xfrm>
            <a:off x="645284" y="3207964"/>
            <a:ext cx="7407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grpSp>
        <p:nvGrpSpPr>
          <p:cNvPr id="1509" name="Google Shape;1509;p86"/>
          <p:cNvGrpSpPr/>
          <p:nvPr/>
        </p:nvGrpSpPr>
        <p:grpSpPr>
          <a:xfrm>
            <a:off x="952650" y="2908487"/>
            <a:ext cx="52077" cy="365348"/>
            <a:chOff x="996050" y="213293"/>
            <a:chExt cx="93900" cy="909732"/>
          </a:xfrm>
        </p:grpSpPr>
        <p:cxnSp>
          <p:nvCxnSpPr>
            <p:cNvPr id="1510" name="Google Shape;1510;p86"/>
            <p:cNvCxnSpPr/>
            <p:nvPr/>
          </p:nvCxnSpPr>
          <p:spPr>
            <a:xfrm rot="10800000">
              <a:off x="1046672" y="213293"/>
              <a:ext cx="0" cy="851400"/>
            </a:xfrm>
            <a:prstGeom prst="straightConnector1">
              <a:avLst/>
            </a:prstGeom>
            <a:noFill/>
            <a:ln cap="flat" cmpd="sng" w="28575">
              <a:solidFill>
                <a:srgbClr val="FFFFFF"/>
              </a:solidFill>
              <a:prstDash val="solid"/>
              <a:round/>
              <a:headEnd len="med" w="med" type="none"/>
              <a:tailEnd len="med" w="med" type="triangle"/>
            </a:ln>
          </p:spPr>
        </p:cxnSp>
        <p:sp>
          <p:nvSpPr>
            <p:cNvPr id="1511" name="Google Shape;1511;p86"/>
            <p:cNvSpPr/>
            <p:nvPr/>
          </p:nvSpPr>
          <p:spPr>
            <a:xfrm>
              <a:off x="996050" y="1029125"/>
              <a:ext cx="93900" cy="939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512" name="Google Shape;1512;p86"/>
          <p:cNvSpPr/>
          <p:nvPr/>
        </p:nvSpPr>
        <p:spPr>
          <a:xfrm>
            <a:off x="4118737" y="2769634"/>
            <a:ext cx="940200" cy="9405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13" name="Google Shape;1513;p86"/>
          <p:cNvSpPr/>
          <p:nvPr/>
        </p:nvSpPr>
        <p:spPr>
          <a:xfrm flipH="1">
            <a:off x="4126896" y="2777818"/>
            <a:ext cx="924000" cy="9240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14" name="Google Shape;1514;p86"/>
          <p:cNvSpPr/>
          <p:nvPr/>
        </p:nvSpPr>
        <p:spPr>
          <a:xfrm>
            <a:off x="4126921" y="2777818"/>
            <a:ext cx="924000" cy="9240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15" name="Google Shape;1515;p86"/>
          <p:cNvSpPr txBox="1"/>
          <p:nvPr/>
        </p:nvSpPr>
        <p:spPr>
          <a:xfrm>
            <a:off x="4062435" y="3057020"/>
            <a:ext cx="672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516" name="Google Shape;1516;p86"/>
          <p:cNvSpPr txBox="1"/>
          <p:nvPr/>
        </p:nvSpPr>
        <p:spPr>
          <a:xfrm>
            <a:off x="4558551" y="3057020"/>
            <a:ext cx="7407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grpSp>
        <p:nvGrpSpPr>
          <p:cNvPr id="1517" name="Google Shape;1517;p86"/>
          <p:cNvGrpSpPr/>
          <p:nvPr/>
        </p:nvGrpSpPr>
        <p:grpSpPr>
          <a:xfrm>
            <a:off x="4562053" y="2908487"/>
            <a:ext cx="52077" cy="365348"/>
            <a:chOff x="996050" y="213293"/>
            <a:chExt cx="93900" cy="909732"/>
          </a:xfrm>
        </p:grpSpPr>
        <p:cxnSp>
          <p:nvCxnSpPr>
            <p:cNvPr id="1518" name="Google Shape;1518;p86"/>
            <p:cNvCxnSpPr/>
            <p:nvPr/>
          </p:nvCxnSpPr>
          <p:spPr>
            <a:xfrm rot="10800000">
              <a:off x="1046672" y="213293"/>
              <a:ext cx="0" cy="851400"/>
            </a:xfrm>
            <a:prstGeom prst="straightConnector1">
              <a:avLst/>
            </a:prstGeom>
            <a:noFill/>
            <a:ln cap="flat" cmpd="sng" w="28575">
              <a:solidFill>
                <a:srgbClr val="FFFFFF"/>
              </a:solidFill>
              <a:prstDash val="solid"/>
              <a:round/>
              <a:headEnd len="med" w="med" type="none"/>
              <a:tailEnd len="med" w="med" type="triangle"/>
            </a:ln>
          </p:spPr>
        </p:cxnSp>
        <p:sp>
          <p:nvSpPr>
            <p:cNvPr id="1519" name="Google Shape;1519;p86"/>
            <p:cNvSpPr/>
            <p:nvPr/>
          </p:nvSpPr>
          <p:spPr>
            <a:xfrm>
              <a:off x="996050" y="1029125"/>
              <a:ext cx="93900" cy="939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520" name="Google Shape;1520;p86"/>
          <p:cNvSpPr txBox="1"/>
          <p:nvPr/>
        </p:nvSpPr>
        <p:spPr>
          <a:xfrm>
            <a:off x="7997338" y="3972468"/>
            <a:ext cx="277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1521" name="Google Shape;1521;p86"/>
          <p:cNvSpPr txBox="1"/>
          <p:nvPr/>
        </p:nvSpPr>
        <p:spPr>
          <a:xfrm>
            <a:off x="815125" y="3972468"/>
            <a:ext cx="3300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0</a:t>
            </a:r>
            <a:endParaRPr sz="1800">
              <a:solidFill>
                <a:srgbClr val="000000"/>
              </a:solidFill>
              <a:latin typeface="Lexend"/>
              <a:ea typeface="Lexend"/>
              <a:cs typeface="Lexend"/>
              <a:sym typeface="Lexend"/>
            </a:endParaRPr>
          </a:p>
        </p:txBody>
      </p:sp>
      <p:sp>
        <p:nvSpPr>
          <p:cNvPr id="1522" name="Google Shape;1522;p86"/>
          <p:cNvSpPr txBox="1"/>
          <p:nvPr>
            <p:ph idx="1" type="body"/>
          </p:nvPr>
        </p:nvSpPr>
        <p:spPr>
          <a:xfrm>
            <a:off x="324000" y="1401144"/>
            <a:ext cx="8496000" cy="3177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100">
                <a:solidFill>
                  <a:srgbClr val="282828"/>
                </a:solidFill>
                <a:latin typeface="Lexend"/>
              </a:rPr>
              <a:t>Ixtimaalka (probability) 1 dhan wuxuu ka dhigan yahay in dhacdadu tahay mid sugan (certain).</a:t>
            </a:r>
            <a:r>
              <a:rPr b="1" lang="en-GB" sz="1100">
                <a:solidFill>
                  <a:srgbClr val="282828"/>
                </a:solidFill>
                <a:latin typeface="Lexend"/>
              </a:rPr>
              <a:t/>
            </a:r>
            <a:r>
              <a:rPr lang="en-GB" sz="1100">
                <a:solidFill>
                  <a:srgbClr val="282828"/>
                </a:solidFill>
                <a:latin typeface="Lexend"/>
              </a:rPr>
              <a:t/>
            </a:r>
            <a:r>
              <a:rPr lang="en-GB" sz="1100">
                <a:solidFill>
                  <a:srgbClr val="0B5FA5"/>
                </a:solidFill>
                <a:latin typeface="Lexend"/>
              </a:rPr>
              <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endParaRPr sz="1800">
              <a:solidFill>
                <a:srgbClr val="282828"/>
              </a:solidFill>
            </a:endParaRPr>
          </a:p>
        </p:txBody>
      </p:sp>
      <p:sp>
        <p:nvSpPr>
          <p:cNvPr id="1523" name="Google Shape;1523;p86"/>
          <p:cNvSpPr txBox="1"/>
          <p:nvPr>
            <p:ph idx="1" type="body"/>
          </p:nvPr>
        </p:nvSpPr>
        <p:spPr>
          <a:xfrm>
            <a:off x="324000" y="1722067"/>
            <a:ext cx="8496000" cy="3177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100">
                <a:solidFill>
                  <a:srgbClr val="282828"/>
                </a:solidFill>
                <a:latin typeface="Lexend"/>
              </a:rPr>
              <a:t>Ixtimaalka (probability) nus wuxuu ka dhigan yahay in dhacdadu leedahay fursad siman (even chance).</a:t>
            </a:r>
            <a:r>
              <a:rPr b="1" lang="en-GB" sz="1100">
                <a:solidFill>
                  <a:srgbClr val="282828"/>
                </a:solidFill>
                <a:latin typeface="Lexend"/>
              </a:rPr>
              <a:t/>
            </a:r>
            <a:r>
              <a:rPr lang="en-GB" sz="1100">
                <a:solidFill>
                  <a:srgbClr val="282828"/>
                </a:solidFill>
                <a:latin typeface="Lexend"/>
              </a:rPr>
              <a:t/>
            </a:r>
            <a:r>
              <a:rPr lang="en-GB" sz="1100">
                <a:solidFill>
                  <a:srgbClr val="0B5FA5"/>
                </a:solidFill>
                <a:latin typeface="Lexend"/>
              </a:rPr>
              <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endParaRPr sz="1800">
              <a:solidFill>
                <a:srgbClr val="282828"/>
              </a:solidFill>
            </a:endParaRPr>
          </a:p>
        </p:txBody>
      </p:sp>
      <p:grpSp>
        <p:nvGrpSpPr>
          <p:cNvPr id="1524" name="Google Shape;1524;p86"/>
          <p:cNvGrpSpPr/>
          <p:nvPr/>
        </p:nvGrpSpPr>
        <p:grpSpPr>
          <a:xfrm>
            <a:off x="2838066" y="2579197"/>
            <a:ext cx="52077" cy="452955"/>
            <a:chOff x="996050" y="213293"/>
            <a:chExt cx="93900" cy="909732"/>
          </a:xfrm>
        </p:grpSpPr>
        <p:cxnSp>
          <p:nvCxnSpPr>
            <p:cNvPr id="1525" name="Google Shape;1525;p86"/>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526" name="Google Shape;1526;p86"/>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527" name="Google Shape;1527;p86"/>
          <p:cNvSpPr/>
          <p:nvPr/>
        </p:nvSpPr>
        <p:spPr>
          <a:xfrm>
            <a:off x="2394742" y="2769634"/>
            <a:ext cx="940200" cy="9405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28" name="Google Shape;1528;p86"/>
          <p:cNvSpPr/>
          <p:nvPr/>
        </p:nvSpPr>
        <p:spPr>
          <a:xfrm flipH="1">
            <a:off x="2402901" y="2777818"/>
            <a:ext cx="924000" cy="924000"/>
          </a:xfrm>
          <a:prstGeom prst="pie">
            <a:avLst>
              <a:gd fmla="val 5387953" name="adj1"/>
              <a:gd fmla="val 21555831"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29" name="Google Shape;1529;p86"/>
          <p:cNvSpPr/>
          <p:nvPr/>
        </p:nvSpPr>
        <p:spPr>
          <a:xfrm>
            <a:off x="2402927" y="2777818"/>
            <a:ext cx="924000" cy="924000"/>
          </a:xfrm>
          <a:prstGeom prst="pie">
            <a:avLst>
              <a:gd fmla="val 5387953" name="adj1"/>
              <a:gd fmla="val 10816144"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30" name="Google Shape;1530;p86"/>
          <p:cNvSpPr txBox="1"/>
          <p:nvPr/>
        </p:nvSpPr>
        <p:spPr>
          <a:xfrm>
            <a:off x="2342101" y="3144074"/>
            <a:ext cx="672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531" name="Google Shape;1531;p86"/>
          <p:cNvSpPr txBox="1"/>
          <p:nvPr/>
        </p:nvSpPr>
        <p:spPr>
          <a:xfrm>
            <a:off x="2815448" y="3035905"/>
            <a:ext cx="7407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grpSp>
        <p:nvGrpSpPr>
          <p:cNvPr id="1532" name="Google Shape;1532;p86"/>
          <p:cNvGrpSpPr/>
          <p:nvPr/>
        </p:nvGrpSpPr>
        <p:grpSpPr>
          <a:xfrm>
            <a:off x="2838059" y="2908487"/>
            <a:ext cx="52077" cy="365348"/>
            <a:chOff x="996050" y="213293"/>
            <a:chExt cx="93900" cy="909732"/>
          </a:xfrm>
        </p:grpSpPr>
        <p:cxnSp>
          <p:nvCxnSpPr>
            <p:cNvPr id="1533" name="Google Shape;1533;p86"/>
            <p:cNvCxnSpPr/>
            <p:nvPr/>
          </p:nvCxnSpPr>
          <p:spPr>
            <a:xfrm rot="10800000">
              <a:off x="1046672" y="213293"/>
              <a:ext cx="0" cy="851400"/>
            </a:xfrm>
            <a:prstGeom prst="straightConnector1">
              <a:avLst/>
            </a:prstGeom>
            <a:noFill/>
            <a:ln cap="flat" cmpd="sng" w="28575">
              <a:solidFill>
                <a:srgbClr val="FFFFFF"/>
              </a:solidFill>
              <a:prstDash val="solid"/>
              <a:round/>
              <a:headEnd len="med" w="med" type="none"/>
              <a:tailEnd len="med" w="med" type="triangle"/>
            </a:ln>
          </p:spPr>
        </p:cxnSp>
        <p:sp>
          <p:nvSpPr>
            <p:cNvPr id="1534" name="Google Shape;1534;p86"/>
            <p:cNvSpPr/>
            <p:nvPr/>
          </p:nvSpPr>
          <p:spPr>
            <a:xfrm>
              <a:off x="996050" y="1029125"/>
              <a:ext cx="93900" cy="939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535" name="Google Shape;1535;p86"/>
          <p:cNvGrpSpPr/>
          <p:nvPr/>
        </p:nvGrpSpPr>
        <p:grpSpPr>
          <a:xfrm>
            <a:off x="6419466" y="2579197"/>
            <a:ext cx="52077" cy="452955"/>
            <a:chOff x="996050" y="213293"/>
            <a:chExt cx="93900" cy="909732"/>
          </a:xfrm>
        </p:grpSpPr>
        <p:cxnSp>
          <p:nvCxnSpPr>
            <p:cNvPr id="1536" name="Google Shape;1536;p86"/>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537" name="Google Shape;1537;p86"/>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538" name="Google Shape;1538;p86"/>
          <p:cNvSpPr/>
          <p:nvPr/>
        </p:nvSpPr>
        <p:spPr>
          <a:xfrm>
            <a:off x="5976142" y="2769634"/>
            <a:ext cx="940200" cy="9405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39" name="Google Shape;1539;p86"/>
          <p:cNvSpPr/>
          <p:nvPr/>
        </p:nvSpPr>
        <p:spPr>
          <a:xfrm flipH="1">
            <a:off x="5984301" y="2777818"/>
            <a:ext cx="924000" cy="924000"/>
          </a:xfrm>
          <a:prstGeom prst="pie">
            <a:avLst>
              <a:gd fmla="val 5387953" name="adj1"/>
              <a:gd fmla="val 10783307"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40" name="Google Shape;1540;p86"/>
          <p:cNvSpPr/>
          <p:nvPr/>
        </p:nvSpPr>
        <p:spPr>
          <a:xfrm>
            <a:off x="5984327" y="2777818"/>
            <a:ext cx="924000" cy="924000"/>
          </a:xfrm>
          <a:prstGeom prst="pie">
            <a:avLst>
              <a:gd fmla="val 5387953" name="adj1"/>
              <a:gd fmla="val 16448"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41" name="Google Shape;1541;p86"/>
          <p:cNvSpPr txBox="1"/>
          <p:nvPr/>
        </p:nvSpPr>
        <p:spPr>
          <a:xfrm>
            <a:off x="5927055" y="2991674"/>
            <a:ext cx="672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win</a:t>
            </a:r>
            <a:endParaRPr sz="1600">
              <a:solidFill>
                <a:srgbClr val="FFFFFF"/>
              </a:solidFill>
              <a:latin typeface="Lexend"/>
              <a:ea typeface="Lexend"/>
              <a:cs typeface="Lexend"/>
              <a:sym typeface="Lexend"/>
            </a:endParaRPr>
          </a:p>
        </p:txBody>
      </p:sp>
      <p:sp>
        <p:nvSpPr>
          <p:cNvPr id="1542" name="Google Shape;1542;p86"/>
          <p:cNvSpPr txBox="1"/>
          <p:nvPr/>
        </p:nvSpPr>
        <p:spPr>
          <a:xfrm>
            <a:off x="6374436" y="3165893"/>
            <a:ext cx="7407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grpSp>
        <p:nvGrpSpPr>
          <p:cNvPr id="1543" name="Google Shape;1543;p86"/>
          <p:cNvGrpSpPr/>
          <p:nvPr/>
        </p:nvGrpSpPr>
        <p:grpSpPr>
          <a:xfrm>
            <a:off x="6419459" y="2908487"/>
            <a:ext cx="52077" cy="365348"/>
            <a:chOff x="996050" y="213293"/>
            <a:chExt cx="93900" cy="909732"/>
          </a:xfrm>
        </p:grpSpPr>
        <p:cxnSp>
          <p:nvCxnSpPr>
            <p:cNvPr id="1544" name="Google Shape;1544;p86"/>
            <p:cNvCxnSpPr/>
            <p:nvPr/>
          </p:nvCxnSpPr>
          <p:spPr>
            <a:xfrm rot="10800000">
              <a:off x="1046672" y="213293"/>
              <a:ext cx="0" cy="851400"/>
            </a:xfrm>
            <a:prstGeom prst="straightConnector1">
              <a:avLst/>
            </a:prstGeom>
            <a:noFill/>
            <a:ln cap="flat" cmpd="sng" w="28575">
              <a:solidFill>
                <a:srgbClr val="FFFFFF"/>
              </a:solidFill>
              <a:prstDash val="solid"/>
              <a:round/>
              <a:headEnd len="med" w="med" type="none"/>
              <a:tailEnd len="med" w="med" type="triangle"/>
            </a:ln>
          </p:spPr>
        </p:cxnSp>
        <p:sp>
          <p:nvSpPr>
            <p:cNvPr id="1545" name="Google Shape;1545;p86"/>
            <p:cNvSpPr/>
            <p:nvPr/>
          </p:nvSpPr>
          <p:spPr>
            <a:xfrm>
              <a:off x="996050" y="1029125"/>
              <a:ext cx="93900" cy="939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546" name="Google Shape;1546;p86"/>
          <p:cNvSpPr txBox="1"/>
          <p:nvPr>
            <p:ph idx="1" type="body"/>
          </p:nvPr>
        </p:nvSpPr>
        <p:spPr>
          <a:xfrm>
            <a:off x="324000" y="2042989"/>
            <a:ext cx="8496000" cy="3177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b="1" lang="en-GB" sz="1100">
                <a:solidFill>
                  <a:srgbClr val="282828"/>
                </a:solidFill>
                <a:latin typeface="Lexend"/>
              </a:rPr>
              <a:t>Ixtimaalaadka (Probabilities) ka yar nus waxay muujinayaan dhacdo aan dhici doonin.</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endParaRPr sz="1800">
              <a:solidFill>
                <a:srgbClr val="282828"/>
              </a:solidFill>
            </a:endParaRPr>
          </a:p>
        </p:txBody>
      </p:sp>
      <p:pic>
        <p:nvPicPr>
          <p:cNvPr descr="&lt;math xmlns=&quot;http://www.w3.org/1998/Math/MathML&quot; display=&quot;block&quot; data-is-equatio=&quot;1&quot; data-latex=&quot;\frac{1}{2}\ \ \frac{1}{4}\ \ \ \frac{3}{4}&quot;&gt;&lt;mfrac&gt;&lt;mn&gt;1&lt;/mn&gt;&lt;mn&gt;2&lt;/mn&gt;&lt;/mfrac&gt;&lt;mtext&gt;&lt;/mtext&gt;&lt;mtext&gt;&lt;/mtext&gt;&lt;mfrac&gt;&lt;mn&gt;1&lt;/mn&gt;&lt;mn&gt;4&lt;/mn&gt;&lt;/mfrac&gt;&lt;mtext&gt;&lt;/mtext&gt;&lt;mtext&gt;&lt;/mtext&gt;&lt;mtext&gt;&lt;/mtext&gt;&lt;mfrac&gt;&lt;mn&gt;3&lt;/mn&gt;&lt;mn&gt;4&lt;/mn&gt;&lt;/mfrac&gt;&lt;/math&gt;" id="1547" name="Google Shape;1547;p86" title="one half one fourth three fourths"/>
          <p:cNvPicPr preferRelativeResize="0"/>
          <p:nvPr/>
        </p:nvPicPr>
        <p:blipFill rotWithShape="1">
          <a:blip r:embed="rId3">
            <a:alphaModFix/>
          </a:blip>
          <a:srcRect b="0" l="75509" r="0" t="0"/>
          <a:stretch/>
        </p:blipFill>
        <p:spPr>
          <a:xfrm>
            <a:off x="6325543" y="3976228"/>
            <a:ext cx="215887" cy="503201"/>
          </a:xfrm>
          <a:prstGeom prst="rect">
            <a:avLst/>
          </a:prstGeom>
          <a:noFill/>
          <a:ln>
            <a:noFill/>
          </a:ln>
        </p:spPr>
      </p:pic>
      <p:pic>
        <p:nvPicPr>
          <p:cNvPr descr="&lt;math xmlns=&quot;http://www.w3.org/1998/Math/MathML&quot; display=&quot;block&quot; data-is-equatio=&quot;1&quot; data-latex=&quot;\frac{1}{2}\ \ \frac{1}{4}\ \ \ \frac{3}{4}&quot;&gt;&lt;mfrac&gt;&lt;mn&gt;1&lt;/mn&gt;&lt;mn&gt;2&lt;/mn&gt;&lt;/mfrac&gt;&lt;mtext&gt;&lt;/mtext&gt;&lt;mtext&gt;&lt;/mtext&gt;&lt;mfrac&gt;&lt;mn&gt;1&lt;/mn&gt;&lt;mn&gt;4&lt;/mn&gt;&lt;/mfrac&gt;&lt;mtext&gt;&lt;/mtext&gt;&lt;mtext&gt;&lt;/mtext&gt;&lt;mtext&gt;&lt;/mtext&gt;&lt;mfrac&gt;&lt;mn&gt;3&lt;/mn&gt;&lt;mn&gt;4&lt;/mn&gt;&lt;/mfrac&gt;&lt;/math&gt;" id="1548" name="Google Shape;1548;p86" title="one half one fourth three fourths"/>
          <p:cNvPicPr preferRelativeResize="0"/>
          <p:nvPr/>
        </p:nvPicPr>
        <p:blipFill rotWithShape="1">
          <a:blip r:embed="rId3">
            <a:alphaModFix/>
          </a:blip>
          <a:srcRect b="0" l="28926" r="41763" t="0"/>
          <a:stretch/>
        </p:blipFill>
        <p:spPr>
          <a:xfrm>
            <a:off x="2674454" y="3997382"/>
            <a:ext cx="258366" cy="503201"/>
          </a:xfrm>
          <a:prstGeom prst="rect">
            <a:avLst/>
          </a:prstGeom>
          <a:noFill/>
          <a:ln>
            <a:noFill/>
          </a:ln>
        </p:spPr>
      </p:pic>
      <p:pic>
        <p:nvPicPr>
          <p:cNvPr descr="&lt;math xmlns=&quot;http://www.w3.org/1998/Math/MathML&quot; display=&quot;block&quot; data-is-equatio=&quot;1&quot; data-latex=&quot;\frac{1}{2}\ \ \frac{1}{4}\ \ \ \frac{3}{4}&quot;&gt;&lt;mfrac&gt;&lt;mn&gt;1&lt;/mn&gt;&lt;mn&gt;2&lt;/mn&gt;&lt;/mfrac&gt;&lt;mtext&gt;&lt;/mtext&gt;&lt;mtext&gt;&lt;/mtext&gt;&lt;mfrac&gt;&lt;mn&gt;1&lt;/mn&gt;&lt;mn&gt;4&lt;/mn&gt;&lt;/mfrac&gt;&lt;mtext&gt;&lt;/mtext&gt;&lt;mtext&gt;&lt;/mtext&gt;&lt;mtext&gt;&lt;/mtext&gt;&lt;mfrac&gt;&lt;mn&gt;3&lt;/mn&gt;&lt;mn&gt;4&lt;/mn&gt;&lt;/mfrac&gt;&lt;/math&gt;" id="1549" name="Google Shape;1549;p86" title="one half one fourth three fourths"/>
          <p:cNvPicPr preferRelativeResize="0"/>
          <p:nvPr/>
        </p:nvPicPr>
        <p:blipFill rotWithShape="1">
          <a:blip r:embed="rId3">
            <a:alphaModFix/>
          </a:blip>
          <a:srcRect b="0" l="0" r="75509" t="0"/>
          <a:stretch/>
        </p:blipFill>
        <p:spPr>
          <a:xfrm>
            <a:off x="4495468" y="4038826"/>
            <a:ext cx="215887" cy="503201"/>
          </a:xfrm>
          <a:prstGeom prst="rect">
            <a:avLst/>
          </a:prstGeom>
          <a:noFill/>
          <a:ln>
            <a:noFill/>
          </a:ln>
        </p:spPr>
      </p:pic>
      <p:sp>
        <p:nvSpPr>
          <p:cNvPr id="1550" name="Google Shape;1550;p86"/>
          <p:cNvSpPr txBox="1"/>
          <p:nvPr>
            <p:ph idx="1" type="body"/>
          </p:nvPr>
        </p:nvSpPr>
        <p:spPr>
          <a:xfrm>
            <a:off x="324000" y="2363911"/>
            <a:ext cx="8496000" cy="3177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b="1" lang="en-GB" sz="1100">
                <a:solidFill>
                  <a:srgbClr val="282828"/>
                </a:solidFill>
                <a:latin typeface="Lexend"/>
              </a:rPr>
              <a:t>Ixtimaalaadka (Probabilities) ka weyn nus waxay muujinayaan dhacdo dhici doonta.</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endParaRPr sz="1800">
              <a:solidFill>
                <a:srgbClr val="28282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4" name="Shape 1554"/>
        <p:cNvGrpSpPr/>
        <p:nvPr/>
      </p:nvGrpSpPr>
      <p:grpSpPr>
        <a:xfrm>
          <a:off x="0" y="0"/>
          <a:ext cx="0" cy="0"/>
          <a:chOff x="0" y="0"/>
          <a:chExt cx="0" cy="0"/>
        </a:xfrm>
      </p:grpSpPr>
      <p:sp>
        <p:nvSpPr>
          <p:cNvPr id="1555" name="Google Shape;1555;p87"/>
          <p:cNvSpPr txBox="1"/>
          <p:nvPr>
            <p:ph idx="1" type="body"/>
          </p:nvPr>
        </p:nvSpPr>
        <p:spPr>
          <a:xfrm>
            <a:off x="324000" y="759300"/>
            <a:ext cx="7572900" cy="108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Cali, Isra iyo Layla waxay ciyaarayaan ciid sabuurad (board game) oo ku lug leh duubista (rolling) lix-geesood (six-sided dice) caadi ah. Mid kasta wuxuu xusay tirooyinka ka caawin kara duubista (dice roll) xigta.</a:t>
            </a:r>
            <a:r>
              <a:rPr lang="en-GB" sz="1800">
                <a:solidFill>
                  <a:schemeClr val="accent5"/>
                </a:solidFill>
                <a:latin typeface="Lexend"/>
              </a:rPr>
              <a:t/>
            </a:r>
            <a:r>
              <a:rPr lang="en-GB" sz="1800">
                <a:latin typeface="Lexend"/>
              </a:rPr>
              <a:t/>
            </a:r>
            <a:endParaRPr sz="2000"/>
          </a:p>
        </p:txBody>
      </p:sp>
      <p:sp>
        <p:nvSpPr>
          <p:cNvPr id="1556" name="Google Shape;1556;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Muujinta ixtimaalaadka (probabilities) jajab ahaan (fractions)</a:t>
            </a:r>
            <a:endParaRPr/>
          </a:p>
        </p:txBody>
      </p:sp>
      <p:pic>
        <p:nvPicPr>
          <p:cNvPr id="1557" name="Google Shape;1557;p87"/>
          <p:cNvPicPr preferRelativeResize="0"/>
          <p:nvPr/>
        </p:nvPicPr>
        <p:blipFill>
          <a:blip r:embed="rId13">
            <a:alphaModFix/>
          </a:blip>
          <a:stretch>
            <a:fillRect/>
          </a:stretch>
        </p:blipFill>
        <p:spPr>
          <a:xfrm>
            <a:off x="6056237" y="3434868"/>
            <a:ext cx="542150" cy="710059"/>
          </a:xfrm>
          <a:prstGeom prst="rect">
            <a:avLst/>
          </a:prstGeom>
          <a:noFill/>
          <a:ln>
            <a:noFill/>
          </a:ln>
        </p:spPr>
      </p:pic>
      <p:pic>
        <p:nvPicPr>
          <p:cNvPr id="1558" name="Google Shape;1558;p87"/>
          <p:cNvPicPr preferRelativeResize="0"/>
          <p:nvPr/>
        </p:nvPicPr>
        <p:blipFill>
          <a:blip r:embed="rId14">
            <a:alphaModFix/>
          </a:blip>
          <a:stretch>
            <a:fillRect/>
          </a:stretch>
        </p:blipFill>
        <p:spPr>
          <a:xfrm flipH="1">
            <a:off x="3412784" y="3423443"/>
            <a:ext cx="747868" cy="723741"/>
          </a:xfrm>
          <a:prstGeom prst="rect">
            <a:avLst/>
          </a:prstGeom>
          <a:noFill/>
          <a:ln>
            <a:noFill/>
          </a:ln>
        </p:spPr>
      </p:pic>
      <p:pic>
        <p:nvPicPr>
          <p:cNvPr id="1559" name="Google Shape;1559;p87"/>
          <p:cNvPicPr preferRelativeResize="0"/>
          <p:nvPr/>
        </p:nvPicPr>
        <p:blipFill>
          <a:blip r:embed="rId15">
            <a:alphaModFix/>
          </a:blip>
          <a:stretch>
            <a:fillRect/>
          </a:stretch>
        </p:blipFill>
        <p:spPr>
          <a:xfrm flipH="1">
            <a:off x="557825" y="3457615"/>
            <a:ext cx="529129" cy="682303"/>
          </a:xfrm>
          <a:prstGeom prst="rect">
            <a:avLst/>
          </a:prstGeom>
          <a:noFill/>
          <a:ln>
            <a:noFill/>
          </a:ln>
        </p:spPr>
      </p:pic>
      <p:sp>
        <p:nvSpPr>
          <p:cNvPr id="1560" name="Google Shape;1560;p87"/>
          <p:cNvSpPr txBox="1"/>
          <p:nvPr/>
        </p:nvSpPr>
        <p:spPr>
          <a:xfrm>
            <a:off x="405422" y="4139926"/>
            <a:ext cx="901200" cy="2103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Cali</a:t>
            </a:r>
            <a:endParaRPr sz="1600">
              <a:latin typeface="Lexend"/>
              <a:ea typeface="Lexend"/>
              <a:cs typeface="Lexend"/>
              <a:sym typeface="Lexend"/>
            </a:endParaRPr>
          </a:p>
        </p:txBody>
      </p:sp>
      <p:sp>
        <p:nvSpPr>
          <p:cNvPr id="1561" name="Google Shape;1561;p87"/>
          <p:cNvSpPr txBox="1"/>
          <p:nvPr/>
        </p:nvSpPr>
        <p:spPr>
          <a:xfrm>
            <a:off x="3549898" y="4147191"/>
            <a:ext cx="594300" cy="2103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sp>
        <p:nvSpPr>
          <p:cNvPr id="1562" name="Google Shape;1562;p87"/>
          <p:cNvSpPr txBox="1"/>
          <p:nvPr/>
        </p:nvSpPr>
        <p:spPr>
          <a:xfrm>
            <a:off x="6056235" y="4144931"/>
            <a:ext cx="594300" cy="2103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Layla</a:t>
            </a:r>
            <a:endParaRPr sz="1600">
              <a:latin typeface="Lexend"/>
              <a:ea typeface="Lexend"/>
              <a:cs typeface="Lexend"/>
              <a:sym typeface="Lexend"/>
            </a:endParaRPr>
          </a:p>
        </p:txBody>
      </p:sp>
      <p:pic>
        <p:nvPicPr>
          <p:cNvPr id="1563" name="Google Shape;1563;p87"/>
          <p:cNvPicPr preferRelativeResize="0"/>
          <p:nvPr/>
        </p:nvPicPr>
        <p:blipFill rotWithShape="1">
          <a:blip r:embed="rId6">
            <a:alphaModFix/>
          </a:blip>
          <a:srcRect b="43690" l="0" r="57905" t="0"/>
          <a:stretch/>
        </p:blipFill>
        <p:spPr>
          <a:xfrm flipH="1">
            <a:off x="725713" y="1903375"/>
            <a:ext cx="2542351" cy="1717626"/>
          </a:xfrm>
          <a:prstGeom prst="rect">
            <a:avLst/>
          </a:prstGeom>
          <a:noFill/>
          <a:ln>
            <a:noFill/>
          </a:ln>
        </p:spPr>
      </p:pic>
      <p:sp>
        <p:nvSpPr>
          <p:cNvPr id="1564" name="Google Shape;1564;p87"/>
          <p:cNvSpPr txBox="1"/>
          <p:nvPr>
            <p:ph idx="1" type="body"/>
          </p:nvPr>
        </p:nvSpPr>
        <p:spPr>
          <a:xfrm>
            <a:off x="1015865" y="1997035"/>
            <a:ext cx="2208600" cy="112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Ixtimaalka (probability) in aan duubo (roll) tiro aan doonayo markay tahay .</a:t>
            </a:r>
            <a:r>
              <a:rPr b="1" lang="en-GB" sz="1400">
                <a:latin typeface="Lexend"/>
              </a:rPr>
              <a:t/>
            </a:r>
            <a:r>
              <a:rPr lang="en-GB" sz="1400">
                <a:latin typeface="Lexend"/>
              </a:rPr>
              <a:t/>
            </a:r>
            <a:endParaRPr sz="1700"/>
          </a:p>
        </p:txBody>
      </p:sp>
      <p:pic>
        <p:nvPicPr>
          <p:cNvPr descr="&lt;math xmlns=&quot;http://www.w3.org/1998/Math/MathML&quot; display=&quot;block&quot; data-is-equatio=&quot;1&quot; data-latex=&quot;\frac{3}{6}\ \ \frac{2}{6}\ \ \frac{5}{6}&quot;&gt;&lt;mfrac&gt;&lt;mn&gt;3&lt;/mn&gt;&lt;mn&gt;6&lt;/mn&gt;&lt;/mfrac&gt;&lt;mtext&gt;&lt;/mtext&gt;&lt;mtext&gt;&lt;/mtext&gt;&lt;mfrac&gt;&lt;mn&gt;2&lt;/mn&gt;&lt;mn&gt;6&lt;/mn&gt;&lt;/mfrac&gt;&lt;mtext&gt;&lt;/mtext&gt;&lt;mtext&gt;&lt;/mtext&gt;&lt;mfrac&gt;&lt;mn&gt;5&lt;/mn&gt;&lt;mn&gt;6&lt;/mn&gt;&lt;/mfrac&gt;&lt;/math&gt;" id="1565" name="Google Shape;1565;p87" title="three sixths two sixths five sixths"/>
          <p:cNvPicPr preferRelativeResize="0"/>
          <p:nvPr/>
        </p:nvPicPr>
        <p:blipFill rotWithShape="1">
          <a:blip r:embed="rId7">
            <a:alphaModFix/>
          </a:blip>
          <a:srcRect b="0" l="0" r="74358" t="0"/>
          <a:stretch/>
        </p:blipFill>
        <p:spPr>
          <a:xfrm>
            <a:off x="1750168" y="2838425"/>
            <a:ext cx="174850" cy="423375"/>
          </a:xfrm>
          <a:prstGeom prst="rect">
            <a:avLst/>
          </a:prstGeom>
          <a:noFill/>
          <a:ln>
            <a:noFill/>
          </a:ln>
        </p:spPr>
      </p:pic>
      <p:pic>
        <p:nvPicPr>
          <p:cNvPr id="1566" name="Google Shape;1566;p87"/>
          <p:cNvPicPr preferRelativeResize="0"/>
          <p:nvPr/>
        </p:nvPicPr>
        <p:blipFill rotWithShape="1">
          <a:blip r:embed="rId6">
            <a:alphaModFix/>
          </a:blip>
          <a:srcRect b="43690" l="0" r="57905" t="0"/>
          <a:stretch/>
        </p:blipFill>
        <p:spPr>
          <a:xfrm flipH="1">
            <a:off x="3545113" y="1903375"/>
            <a:ext cx="2542351" cy="1717626"/>
          </a:xfrm>
          <a:prstGeom prst="rect">
            <a:avLst/>
          </a:prstGeom>
          <a:noFill/>
          <a:ln>
            <a:noFill/>
          </a:ln>
        </p:spPr>
      </p:pic>
      <p:sp>
        <p:nvSpPr>
          <p:cNvPr id="1567" name="Google Shape;1567;p87"/>
          <p:cNvSpPr txBox="1"/>
          <p:nvPr>
            <p:ph idx="1" type="body"/>
          </p:nvPr>
        </p:nvSpPr>
        <p:spPr>
          <a:xfrm>
            <a:off x="3835265" y="1997035"/>
            <a:ext cx="2208600" cy="112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Ixtimaalka (probability) in aan duubo (roll) tiro aan doonayo markay tahay .</a:t>
            </a:r>
            <a:r>
              <a:rPr b="1" lang="en-GB" sz="1400">
                <a:latin typeface="Lexend"/>
              </a:rPr>
              <a:t/>
            </a:r>
            <a:r>
              <a:rPr lang="en-GB" sz="1400">
                <a:latin typeface="Lexend"/>
              </a:rPr>
              <a:t/>
            </a:r>
            <a:endParaRPr sz="1700"/>
          </a:p>
        </p:txBody>
      </p:sp>
      <p:pic>
        <p:nvPicPr>
          <p:cNvPr id="1568" name="Google Shape;1568;p87"/>
          <p:cNvPicPr preferRelativeResize="0"/>
          <p:nvPr/>
        </p:nvPicPr>
        <p:blipFill rotWithShape="1">
          <a:blip r:embed="rId6">
            <a:alphaModFix/>
          </a:blip>
          <a:srcRect b="43690" l="0" r="57905" t="0"/>
          <a:stretch/>
        </p:blipFill>
        <p:spPr>
          <a:xfrm flipH="1">
            <a:off x="6288313" y="1903375"/>
            <a:ext cx="2542351" cy="1717626"/>
          </a:xfrm>
          <a:prstGeom prst="rect">
            <a:avLst/>
          </a:prstGeom>
          <a:noFill/>
          <a:ln>
            <a:noFill/>
          </a:ln>
        </p:spPr>
      </p:pic>
      <p:sp>
        <p:nvSpPr>
          <p:cNvPr id="1569" name="Google Shape;1569;p87"/>
          <p:cNvSpPr txBox="1"/>
          <p:nvPr>
            <p:ph idx="1" type="body"/>
          </p:nvPr>
        </p:nvSpPr>
        <p:spPr>
          <a:xfrm>
            <a:off x="6578465" y="1997035"/>
            <a:ext cx="2208600" cy="112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Ixtimaalka (probability) in aan duubo (roll) tiro aan doonayo markay tahay .</a:t>
            </a:r>
            <a:r>
              <a:rPr b="1" lang="en-GB" sz="1400">
                <a:latin typeface="Lexend"/>
              </a:rPr>
              <a:t/>
            </a:r>
            <a:r>
              <a:rPr lang="en-GB" sz="1400">
                <a:latin typeface="Lexend"/>
              </a:rPr>
              <a:t/>
            </a:r>
            <a:endParaRPr sz="1700"/>
          </a:p>
        </p:txBody>
      </p:sp>
      <p:pic>
        <p:nvPicPr>
          <p:cNvPr descr="&lt;math xmlns=&quot;http://www.w3.org/1998/Math/MathML&quot; display=&quot;block&quot; data-is-equatio=&quot;1&quot; data-latex=&quot;\frac{3}{6}\ \ \frac{1}{6}\ \ \frac{4}{6}&quot;&gt;&lt;mfrac&gt;&lt;mn&gt;3&lt;/mn&gt;&lt;mn&gt;6&lt;/mn&gt;&lt;/mfrac&gt;&lt;mtext&gt;&lt;/mtext&gt;&lt;mtext&gt;&lt;/mtext&gt;&lt;mfrac&gt;&lt;mn&gt;1&lt;/mn&gt;&lt;mn&gt;6&lt;/mn&gt;&lt;/mfrac&gt;&lt;mtext&gt;&lt;/mtext&gt;&lt;mtext&gt;&lt;/mtext&gt;&lt;mfrac&gt;&lt;mn&gt;4&lt;/mn&gt;&lt;mn&gt;6&lt;/mn&gt;&lt;/mfrac&gt;&lt;/math&gt;" id="1570" name="Google Shape;1570;p87" title="three sixths one sixth four sixths"/>
          <p:cNvPicPr preferRelativeResize="0"/>
          <p:nvPr/>
        </p:nvPicPr>
        <p:blipFill rotWithShape="1">
          <a:blip r:embed="rId8">
            <a:alphaModFix/>
          </a:blip>
          <a:srcRect b="0" l="29263" r="33272" t="0"/>
          <a:stretch/>
        </p:blipFill>
        <p:spPr>
          <a:xfrm>
            <a:off x="4504671" y="2838225"/>
            <a:ext cx="254250" cy="423375"/>
          </a:xfrm>
          <a:prstGeom prst="rect">
            <a:avLst/>
          </a:prstGeom>
          <a:noFill/>
          <a:ln>
            <a:noFill/>
          </a:ln>
        </p:spPr>
      </p:pic>
      <p:pic>
        <p:nvPicPr>
          <p:cNvPr descr="&lt;math xmlns=&quot;http://www.w3.org/1998/Math/MathML&quot; display=&quot;block&quot; data-is-equatio=&quot;1&quot; data-latex=&quot;\frac{3}{6}\ \ \frac{1}{6}\ \ \frac{4}{6}&quot;&gt;&lt;mfrac&gt;&lt;mn&gt;3&lt;/mn&gt;&lt;mn&gt;6&lt;/mn&gt;&lt;/mfrac&gt;&lt;mtext&gt;&lt;/mtext&gt;&lt;mtext&gt;&lt;/mtext&gt;&lt;mfrac&gt;&lt;mn&gt;1&lt;/mn&gt;&lt;mn&gt;6&lt;/mn&gt;&lt;/mfrac&gt;&lt;mtext&gt;&lt;/mtext&gt;&lt;mtext&gt;&lt;/mtext&gt;&lt;mfrac&gt;&lt;mn&gt;4&lt;/mn&gt;&lt;mn&gt;6&lt;/mn&gt;&lt;/mfrac&gt;&lt;/math&gt;" id="1571" name="Google Shape;1571;p87" title="three sixths one sixth four sixths"/>
          <p:cNvPicPr preferRelativeResize="0"/>
          <p:nvPr/>
        </p:nvPicPr>
        <p:blipFill rotWithShape="1">
          <a:blip r:embed="rId8">
            <a:alphaModFix/>
          </a:blip>
          <a:srcRect b="0" l="68960" r="-6425" t="0"/>
          <a:stretch/>
        </p:blipFill>
        <p:spPr>
          <a:xfrm>
            <a:off x="7204946" y="2838225"/>
            <a:ext cx="254250" cy="423375"/>
          </a:xfrm>
          <a:prstGeom prst="rect">
            <a:avLst/>
          </a:prstGeom>
          <a:noFill/>
          <a:ln>
            <a:noFill/>
          </a:ln>
        </p:spPr>
      </p:pic>
      <p:sp>
        <p:nvSpPr>
          <p:cNvPr id="1572" name="Google Shape;1572;p87"/>
          <p:cNvSpPr txBox="1"/>
          <p:nvPr>
            <p:ph idx="1" type="body"/>
          </p:nvPr>
        </p:nvSpPr>
        <p:spPr>
          <a:xfrm>
            <a:off x="313650" y="4499875"/>
            <a:ext cx="7329000" cy="42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Yaa ugu badan inuu duubo (roll) tiro uu doonayo marka xigta?</a:t>
            </a:r>
            <a:r>
              <a:rPr lang="en-GB" sz="1800">
                <a:solidFill>
                  <a:schemeClr val="accent5"/>
                </a:solidFill>
                <a:latin typeface="Lexend"/>
              </a:rPr>
              <a:t/>
            </a:r>
            <a:r>
              <a:rPr lang="en-GB" sz="1800">
                <a:latin typeface="Lexend"/>
              </a:rPr>
              <a:t/>
            </a:r>
            <a:endParaRPr sz="2000"/>
          </a:p>
        </p:txBody>
      </p:sp>
      <p:sp>
        <p:nvSpPr>
          <p:cNvPr id="1573" name="Google Shape;1573;p87"/>
          <p:cNvSpPr txBox="1"/>
          <p:nvPr>
            <p:ph idx="1" type="body"/>
          </p:nvPr>
        </p:nvSpPr>
        <p:spPr>
          <a:xfrm>
            <a:off x="7744300" y="4479093"/>
            <a:ext cx="980400" cy="423300"/>
          </a:xfrm>
          <a:prstGeom prst="rect">
            <a:avLst/>
          </a:prstGeom>
        </p:spPr>
        <p:txBody>
          <a:bodyPr anchorCtr="0" anchor="t" bIns="0" lIns="0" spcFirstLastPara="1" rIns="0" wrap="none" tIns="0">
            <a:normAutofit/>
          </a:bodyPr>
          <a:lstStyle/>
          <a:p>
            <a:pPr indent="0" lvl="0" marL="0" rtl="0" algn="l">
              <a:spcBef>
                <a:spcPts val="0"/>
              </a:spcBef>
              <a:spcAft>
                <a:spcPts val="1000"/>
              </a:spcAft>
              <a:buNone/>
              <a:defRPr/>
            </a:pPr>
            <a:r>
              <a:rPr lang="en-GB" sz="1100">
                <a:latin typeface="Kalam"/>
                <a:ea typeface="Kalam"/>
                <a:cs typeface="Kalam"/>
                <a:sym typeface="Kalam"/>
              </a:rPr>
              <a:t>Layla</a:t>
            </a:r>
            <a:endParaRPr>
              <a:latin typeface="Kalam"/>
              <a:ea typeface="Kalam"/>
              <a:cs typeface="Kalam"/>
              <a:sym typeface="Kalam"/>
            </a:endParaRPr>
          </a:p>
        </p:txBody>
      </p:sp>
      <p:pic>
        <p:nvPicPr>
          <p:cNvPr id="1574" name="Google Shape;1574;p87"/>
          <p:cNvPicPr preferRelativeResize="0"/>
          <p:nvPr/>
        </p:nvPicPr>
        <p:blipFill>
          <a:blip r:embed="rId9">
            <a:alphaModFix/>
          </a:blip>
          <a:stretch>
            <a:fillRect/>
          </a:stretch>
        </p:blipFill>
        <p:spPr>
          <a:xfrm>
            <a:off x="8049300" y="765900"/>
            <a:ext cx="781375" cy="8357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8" name="Shape 1578"/>
        <p:cNvGrpSpPr/>
        <p:nvPr/>
      </p:nvGrpSpPr>
      <p:grpSpPr>
        <a:xfrm>
          <a:off x="0" y="0"/>
          <a:ext cx="0" cy="0"/>
          <a:chOff x="0" y="0"/>
          <a:chExt cx="0" cy="0"/>
        </a:xfrm>
      </p:grpSpPr>
      <p:sp>
        <p:nvSpPr>
          <p:cNvPr id="1579" name="Google Shape;1579;p88"/>
          <p:cNvSpPr txBox="1"/>
          <p:nvPr>
            <p:ph idx="1" type="body"/>
          </p:nvPr>
        </p:nvSpPr>
        <p:spPr>
          <a:xfrm>
            <a:off x="324000" y="759300"/>
            <a:ext cx="7572900" cy="108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Cali, Isra iyo Layla waxay ciyaarayaan ciid sabuurad (board game) oo ku lug leh duubista (rolling) lix-geesood (six-sided dice) caadi ah. Mid kasta wuxuu xusay tirooyinka ka caawin kara duubista (dice roll) xigta.</a:t>
            </a:r>
            <a:r>
              <a:rPr lang="en-GB" sz="1400">
                <a:solidFill>
                  <a:schemeClr val="accent5"/>
                </a:solidFill>
                <a:latin typeface="Lexend"/>
              </a:rPr>
              <a:t/>
            </a:r>
            <a:r>
              <a:rPr lang="en-GB" sz="1400">
                <a:latin typeface="Lexend"/>
              </a:rPr>
              <a:t/>
            </a:r>
            <a:endParaRPr sz="2000"/>
          </a:p>
        </p:txBody>
      </p:sp>
      <p:sp>
        <p:nvSpPr>
          <p:cNvPr id="1580" name="Google Shape;1580;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Muujinta ixtimaalaadka (probabilities) jajab ahaan (fractions)</a:t>
            </a:r>
            <a:endParaRPr/>
          </a:p>
        </p:txBody>
      </p:sp>
      <p:pic>
        <p:nvPicPr>
          <p:cNvPr id="1581" name="Google Shape;1581;p88"/>
          <p:cNvPicPr preferRelativeResize="0"/>
          <p:nvPr/>
        </p:nvPicPr>
        <p:blipFill>
          <a:blip r:embed="rId13">
            <a:alphaModFix/>
          </a:blip>
          <a:stretch>
            <a:fillRect/>
          </a:stretch>
        </p:blipFill>
        <p:spPr>
          <a:xfrm>
            <a:off x="6056237" y="3434868"/>
            <a:ext cx="542150" cy="710059"/>
          </a:xfrm>
          <a:prstGeom prst="rect">
            <a:avLst/>
          </a:prstGeom>
          <a:noFill/>
          <a:ln>
            <a:noFill/>
          </a:ln>
        </p:spPr>
      </p:pic>
      <p:pic>
        <p:nvPicPr>
          <p:cNvPr id="1582" name="Google Shape;1582;p88"/>
          <p:cNvPicPr preferRelativeResize="0"/>
          <p:nvPr/>
        </p:nvPicPr>
        <p:blipFill>
          <a:blip r:embed="rId14">
            <a:alphaModFix/>
          </a:blip>
          <a:stretch>
            <a:fillRect/>
          </a:stretch>
        </p:blipFill>
        <p:spPr>
          <a:xfrm flipH="1">
            <a:off x="3412784" y="3423443"/>
            <a:ext cx="747868" cy="723741"/>
          </a:xfrm>
          <a:prstGeom prst="rect">
            <a:avLst/>
          </a:prstGeom>
          <a:noFill/>
          <a:ln>
            <a:noFill/>
          </a:ln>
        </p:spPr>
      </p:pic>
      <p:pic>
        <p:nvPicPr>
          <p:cNvPr id="1583" name="Google Shape;1583;p88"/>
          <p:cNvPicPr preferRelativeResize="0"/>
          <p:nvPr/>
        </p:nvPicPr>
        <p:blipFill>
          <a:blip r:embed="rId15">
            <a:alphaModFix/>
          </a:blip>
          <a:stretch>
            <a:fillRect/>
          </a:stretch>
        </p:blipFill>
        <p:spPr>
          <a:xfrm flipH="1">
            <a:off x="557825" y="3457615"/>
            <a:ext cx="529129" cy="682303"/>
          </a:xfrm>
          <a:prstGeom prst="rect">
            <a:avLst/>
          </a:prstGeom>
          <a:noFill/>
          <a:ln>
            <a:noFill/>
          </a:ln>
        </p:spPr>
      </p:pic>
      <p:sp>
        <p:nvSpPr>
          <p:cNvPr id="1584" name="Google Shape;1584;p88"/>
          <p:cNvSpPr txBox="1"/>
          <p:nvPr/>
        </p:nvSpPr>
        <p:spPr>
          <a:xfrm>
            <a:off x="405422" y="4139926"/>
            <a:ext cx="901200" cy="2103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Cali</a:t>
            </a:r>
            <a:endParaRPr sz="1600">
              <a:latin typeface="Lexend"/>
              <a:ea typeface="Lexend"/>
              <a:cs typeface="Lexend"/>
              <a:sym typeface="Lexend"/>
            </a:endParaRPr>
          </a:p>
        </p:txBody>
      </p:sp>
      <p:sp>
        <p:nvSpPr>
          <p:cNvPr id="1585" name="Google Shape;1585;p88"/>
          <p:cNvSpPr txBox="1"/>
          <p:nvPr/>
        </p:nvSpPr>
        <p:spPr>
          <a:xfrm>
            <a:off x="3549898" y="4147191"/>
            <a:ext cx="594300" cy="2103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sp>
        <p:nvSpPr>
          <p:cNvPr id="1586" name="Google Shape;1586;p88"/>
          <p:cNvSpPr txBox="1"/>
          <p:nvPr/>
        </p:nvSpPr>
        <p:spPr>
          <a:xfrm>
            <a:off x="6056235" y="4144931"/>
            <a:ext cx="594300" cy="2103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Layla</a:t>
            </a:r>
            <a:endParaRPr sz="1600">
              <a:latin typeface="Lexend"/>
              <a:ea typeface="Lexend"/>
              <a:cs typeface="Lexend"/>
              <a:sym typeface="Lexend"/>
            </a:endParaRPr>
          </a:p>
        </p:txBody>
      </p:sp>
      <p:pic>
        <p:nvPicPr>
          <p:cNvPr id="1587" name="Google Shape;1587;p88"/>
          <p:cNvPicPr preferRelativeResize="0"/>
          <p:nvPr/>
        </p:nvPicPr>
        <p:blipFill rotWithShape="1">
          <a:blip r:embed="rId6">
            <a:alphaModFix/>
          </a:blip>
          <a:srcRect b="43690" l="0" r="57905" t="0"/>
          <a:stretch/>
        </p:blipFill>
        <p:spPr>
          <a:xfrm flipH="1">
            <a:off x="725713" y="1903375"/>
            <a:ext cx="2542351" cy="1717626"/>
          </a:xfrm>
          <a:prstGeom prst="rect">
            <a:avLst/>
          </a:prstGeom>
          <a:noFill/>
          <a:ln>
            <a:noFill/>
          </a:ln>
        </p:spPr>
      </p:pic>
      <p:sp>
        <p:nvSpPr>
          <p:cNvPr id="1588" name="Google Shape;1588;p88"/>
          <p:cNvSpPr txBox="1"/>
          <p:nvPr>
            <p:ph idx="1" type="body"/>
          </p:nvPr>
        </p:nvSpPr>
        <p:spPr>
          <a:xfrm>
            <a:off x="1015865" y="1997035"/>
            <a:ext cx="2208600" cy="112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Ixtimaalka (probability) in aan duubo (roll) tiro aan doonayo markay tahay .</a:t>
            </a:r>
            <a:r>
              <a:rPr b="1" lang="en-GB" sz="1400">
                <a:latin typeface="Lexend"/>
              </a:rPr>
              <a:t/>
            </a:r>
            <a:r>
              <a:rPr lang="en-GB" sz="1400">
                <a:latin typeface="Lexend"/>
              </a:rPr>
              <a:t/>
            </a:r>
            <a:endParaRPr sz="1700"/>
          </a:p>
        </p:txBody>
      </p:sp>
      <p:pic>
        <p:nvPicPr>
          <p:cNvPr descr="&lt;math xmlns=&quot;http://www.w3.org/1998/Math/MathML&quot; display=&quot;block&quot; data-is-equatio=&quot;1&quot; data-latex=&quot;\frac{3}{6}\ \ \frac{2}{6}\ \ \frac{5}{6}&quot;&gt;&lt;mfrac&gt;&lt;mn&gt;3&lt;/mn&gt;&lt;mn&gt;6&lt;/mn&gt;&lt;/mfrac&gt;&lt;mtext&gt;&lt;/mtext&gt;&lt;mtext&gt;&lt;/mtext&gt;&lt;mfrac&gt;&lt;mn&gt;2&lt;/mn&gt;&lt;mn&gt;6&lt;/mn&gt;&lt;/mfrac&gt;&lt;mtext&gt;&lt;/mtext&gt;&lt;mtext&gt;&lt;/mtext&gt;&lt;mfrac&gt;&lt;mn&gt;5&lt;/mn&gt;&lt;mn&gt;6&lt;/mn&gt;&lt;/mfrac&gt;&lt;/math&gt;" id="1589" name="Google Shape;1589;p88" title="three sixths two sixths five sixths"/>
          <p:cNvPicPr preferRelativeResize="0"/>
          <p:nvPr/>
        </p:nvPicPr>
        <p:blipFill rotWithShape="1">
          <a:blip r:embed="rId7">
            <a:alphaModFix/>
          </a:blip>
          <a:srcRect b="0" l="0" r="74358" t="0"/>
          <a:stretch/>
        </p:blipFill>
        <p:spPr>
          <a:xfrm>
            <a:off x="1750168" y="2838425"/>
            <a:ext cx="174850" cy="423375"/>
          </a:xfrm>
          <a:prstGeom prst="rect">
            <a:avLst/>
          </a:prstGeom>
          <a:noFill/>
          <a:ln>
            <a:noFill/>
          </a:ln>
        </p:spPr>
      </p:pic>
      <p:pic>
        <p:nvPicPr>
          <p:cNvPr id="1590" name="Google Shape;1590;p88"/>
          <p:cNvPicPr preferRelativeResize="0"/>
          <p:nvPr/>
        </p:nvPicPr>
        <p:blipFill rotWithShape="1">
          <a:blip r:embed="rId6">
            <a:alphaModFix/>
          </a:blip>
          <a:srcRect b="43690" l="0" r="57905" t="0"/>
          <a:stretch/>
        </p:blipFill>
        <p:spPr>
          <a:xfrm flipH="1">
            <a:off x="3545113" y="1903375"/>
            <a:ext cx="2542351" cy="1717626"/>
          </a:xfrm>
          <a:prstGeom prst="rect">
            <a:avLst/>
          </a:prstGeom>
          <a:noFill/>
          <a:ln>
            <a:noFill/>
          </a:ln>
        </p:spPr>
      </p:pic>
      <p:sp>
        <p:nvSpPr>
          <p:cNvPr id="1591" name="Google Shape;1591;p88"/>
          <p:cNvSpPr txBox="1"/>
          <p:nvPr>
            <p:ph idx="1" type="body"/>
          </p:nvPr>
        </p:nvSpPr>
        <p:spPr>
          <a:xfrm>
            <a:off x="3835265" y="1997035"/>
            <a:ext cx="2208600" cy="112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Ixtimaalka (probability) in aan duubo (roll) tiro aan doonayo markay tahay .</a:t>
            </a:r>
            <a:r>
              <a:rPr b="1" lang="en-GB" sz="1400">
                <a:latin typeface="Lexend"/>
              </a:rPr>
              <a:t/>
            </a:r>
            <a:r>
              <a:rPr lang="en-GB" sz="1400">
                <a:latin typeface="Lexend"/>
              </a:rPr>
              <a:t/>
            </a:r>
            <a:endParaRPr sz="1700"/>
          </a:p>
        </p:txBody>
      </p:sp>
      <p:pic>
        <p:nvPicPr>
          <p:cNvPr id="1592" name="Google Shape;1592;p88"/>
          <p:cNvPicPr preferRelativeResize="0"/>
          <p:nvPr/>
        </p:nvPicPr>
        <p:blipFill rotWithShape="1">
          <a:blip r:embed="rId6">
            <a:alphaModFix/>
          </a:blip>
          <a:srcRect b="43690" l="0" r="57905" t="0"/>
          <a:stretch/>
        </p:blipFill>
        <p:spPr>
          <a:xfrm flipH="1">
            <a:off x="6288313" y="1903375"/>
            <a:ext cx="2542351" cy="1717626"/>
          </a:xfrm>
          <a:prstGeom prst="rect">
            <a:avLst/>
          </a:prstGeom>
          <a:noFill/>
          <a:ln>
            <a:noFill/>
          </a:ln>
        </p:spPr>
      </p:pic>
      <p:sp>
        <p:nvSpPr>
          <p:cNvPr id="1593" name="Google Shape;1593;p88"/>
          <p:cNvSpPr txBox="1"/>
          <p:nvPr>
            <p:ph idx="1" type="body"/>
          </p:nvPr>
        </p:nvSpPr>
        <p:spPr>
          <a:xfrm>
            <a:off x="6578465" y="1997035"/>
            <a:ext cx="2208600" cy="112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Itimaalka (probability) in aan ku duubo nambarka aan doonayo markay tahay .</a:t>
            </a:r>
            <a:r>
              <a:rPr b="1" lang="en-GB" sz="1400">
                <a:latin typeface="Lexend"/>
              </a:rPr>
              <a:t/>
            </a:r>
            <a:r>
              <a:rPr lang="en-GB" sz="1400">
                <a:latin typeface="Lexend"/>
              </a:rPr>
              <a:t/>
            </a:r>
            <a:r>
              <a:rPr lang="en-GB" sz="1400">
                <a:latin typeface="Lexend"/>
              </a:rPr>
              <a:t/>
            </a:r>
            <a:r>
              <a:rPr lang="en-GB" sz="1400">
                <a:latin typeface="Lexend"/>
              </a:rPr>
              <a:t/>
            </a:r>
            <a:endParaRPr sz="1700"/>
          </a:p>
        </p:txBody>
      </p:sp>
      <p:pic>
        <p:nvPicPr>
          <p:cNvPr descr="&lt;math xmlns=&quot;http://www.w3.org/1998/Math/MathML&quot; display=&quot;block&quot; data-is-equatio=&quot;1&quot; data-latex=&quot;\frac{3}{6}\ \ \frac{1}{6}\ \ \frac{4}{6}&quot;&gt;&lt;mfrac&gt;&lt;mn&gt;3&lt;/mn&gt;&lt;mn&gt;6&lt;/mn&gt;&lt;/mfrac&gt;&lt;mtext&gt;&lt;/mtext&gt;&lt;mtext&gt;&lt;/mtext&gt;&lt;mfrac&gt;&lt;mn&gt;1&lt;/mn&gt;&lt;mn&gt;6&lt;/mn&gt;&lt;/mfrac&gt;&lt;mtext&gt;&lt;/mtext&gt;&lt;mtext&gt;&lt;/mtext&gt;&lt;mfrac&gt;&lt;mn&gt;4&lt;/mn&gt;&lt;mn&gt;6&lt;/mn&gt;&lt;/mfrac&gt;&lt;/math&gt;" id="1594" name="Google Shape;1594;p88" title="three sixths one sixth four sixths"/>
          <p:cNvPicPr preferRelativeResize="0"/>
          <p:nvPr/>
        </p:nvPicPr>
        <p:blipFill rotWithShape="1">
          <a:blip r:embed="rId8">
            <a:alphaModFix/>
          </a:blip>
          <a:srcRect b="0" l="29263" r="33272" t="0"/>
          <a:stretch/>
        </p:blipFill>
        <p:spPr>
          <a:xfrm>
            <a:off x="4504671" y="2838225"/>
            <a:ext cx="254250" cy="423375"/>
          </a:xfrm>
          <a:prstGeom prst="rect">
            <a:avLst/>
          </a:prstGeom>
          <a:noFill/>
          <a:ln>
            <a:noFill/>
          </a:ln>
        </p:spPr>
      </p:pic>
      <p:pic>
        <p:nvPicPr>
          <p:cNvPr descr="&lt;math xmlns=&quot;http://www.w3.org/1998/Math/MathML&quot; display=&quot;block&quot; data-is-equatio=&quot;1&quot; data-latex=&quot;\frac{3}{6}\ \ \frac{1}{6}\ \ \frac{4}{6}&quot;&gt;&lt;mfrac&gt;&lt;mn&gt;3&lt;/mn&gt;&lt;mn&gt;6&lt;/mn&gt;&lt;/mfrac&gt;&lt;mtext&gt;&lt;/mtext&gt;&lt;mtext&gt;&lt;/mtext&gt;&lt;mfrac&gt;&lt;mn&gt;1&lt;/mn&gt;&lt;mn&gt;6&lt;/mn&gt;&lt;/mfrac&gt;&lt;mtext&gt;&lt;/mtext&gt;&lt;mtext&gt;&lt;/mtext&gt;&lt;mfrac&gt;&lt;mn&gt;4&lt;/mn&gt;&lt;mn&gt;6&lt;/mn&gt;&lt;/mfrac&gt;&lt;/math&gt;" id="1595" name="Google Shape;1595;p88" title="three sixths one sixth four sixths"/>
          <p:cNvPicPr preferRelativeResize="0"/>
          <p:nvPr/>
        </p:nvPicPr>
        <p:blipFill rotWithShape="1">
          <a:blip r:embed="rId8">
            <a:alphaModFix/>
          </a:blip>
          <a:srcRect b="0" l="68960" r="-6425" t="0"/>
          <a:stretch/>
        </p:blipFill>
        <p:spPr>
          <a:xfrm>
            <a:off x="7204946" y="2838225"/>
            <a:ext cx="254250" cy="423375"/>
          </a:xfrm>
          <a:prstGeom prst="rect">
            <a:avLst/>
          </a:prstGeom>
          <a:noFill/>
          <a:ln>
            <a:noFill/>
          </a:ln>
        </p:spPr>
      </p:pic>
      <p:sp>
        <p:nvSpPr>
          <p:cNvPr id="1596" name="Google Shape;1596;p88"/>
          <p:cNvSpPr txBox="1"/>
          <p:nvPr>
            <p:ph idx="1" type="body"/>
          </p:nvPr>
        </p:nvSpPr>
        <p:spPr>
          <a:xfrm>
            <a:off x="313650" y="4499875"/>
            <a:ext cx="7145700" cy="42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Yaa leh fursad siman (even chance) inuu ku duubo nambarka uu doonayo?</a:t>
            </a:r>
            <a:r>
              <a:rPr lang="en-GB" sz="1400">
                <a:solidFill>
                  <a:schemeClr val="accent5"/>
                </a:solidFill>
                <a:latin typeface="Lexend"/>
              </a:rPr>
              <a:t/>
            </a:r>
            <a:r>
              <a:rPr lang="en-GB" sz="1400">
                <a:latin typeface="Lexend"/>
              </a:rPr>
              <a:t/>
            </a:r>
            <a:endParaRPr sz="2000"/>
          </a:p>
        </p:txBody>
      </p:sp>
      <p:sp>
        <p:nvSpPr>
          <p:cNvPr id="1597" name="Google Shape;1597;p88"/>
          <p:cNvSpPr txBox="1"/>
          <p:nvPr>
            <p:ph idx="1" type="body"/>
          </p:nvPr>
        </p:nvSpPr>
        <p:spPr>
          <a:xfrm>
            <a:off x="7324050" y="4499875"/>
            <a:ext cx="1095900" cy="423300"/>
          </a:xfrm>
          <a:prstGeom prst="rect">
            <a:avLst/>
          </a:prstGeom>
        </p:spPr>
        <p:txBody>
          <a:bodyPr anchorCtr="0" anchor="t" bIns="0" lIns="0" spcFirstLastPara="1" rIns="0" wrap="none" tIns="0">
            <a:normAutofit/>
          </a:bodyPr>
          <a:lstStyle/>
          <a:p>
            <a:pPr indent="0" lvl="0" marL="0" rtl="0" algn="l">
              <a:spcBef>
                <a:spcPts val="0"/>
              </a:spcBef>
              <a:spcAft>
                <a:spcPts val="1000"/>
              </a:spcAft>
              <a:buNone/>
              <a:defRPr/>
            </a:pPr>
            <a:r>
              <a:rPr lang="en-GB" sz="1100">
                <a:latin typeface="Kalam"/>
                <a:ea typeface="Kalam"/>
                <a:cs typeface="Kalam"/>
                <a:sym typeface="Kalam"/>
              </a:rPr>
              <a:t>Cali</a:t>
            </a:r>
            <a:endParaRPr>
              <a:latin typeface="Kalam"/>
              <a:ea typeface="Kalam"/>
              <a:cs typeface="Kalam"/>
              <a:sym typeface="Kalam"/>
            </a:endParaRPr>
          </a:p>
        </p:txBody>
      </p:sp>
      <p:pic>
        <p:nvPicPr>
          <p:cNvPr id="1598" name="Google Shape;1598;p88"/>
          <p:cNvPicPr preferRelativeResize="0"/>
          <p:nvPr/>
        </p:nvPicPr>
        <p:blipFill>
          <a:blip r:embed="rId9">
            <a:alphaModFix/>
          </a:blip>
          <a:stretch>
            <a:fillRect/>
          </a:stretch>
        </p:blipFill>
        <p:spPr>
          <a:xfrm>
            <a:off x="8049300" y="765900"/>
            <a:ext cx="781375" cy="8357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2" name="Shape 1602"/>
        <p:cNvGrpSpPr/>
        <p:nvPr/>
      </p:nvGrpSpPr>
      <p:grpSpPr>
        <a:xfrm>
          <a:off x="0" y="0"/>
          <a:ext cx="0" cy="0"/>
          <a:chOff x="0" y="0"/>
          <a:chExt cx="0" cy="0"/>
        </a:xfrm>
      </p:grpSpPr>
      <p:sp>
        <p:nvSpPr>
          <p:cNvPr id="1603" name="Google Shape;1603;p89"/>
          <p:cNvSpPr txBox="1"/>
          <p:nvPr>
            <p:ph idx="1" type="body"/>
          </p:nvPr>
        </p:nvSpPr>
        <p:spPr>
          <a:xfrm>
            <a:off x="324000" y="759300"/>
            <a:ext cx="7572900" cy="108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Cali, Isra iyo Layla waxay ciyaarayaan ciyaar sabuurad (board game) oo ku lug leh duubista dice (six-sided dice) caadi ah. Mid kastaa wuxuu xusay nambarada ka caawin doona duubista xigta.</a:t>
            </a:r>
            <a:r>
              <a:rPr lang="en-GB" sz="1400">
                <a:solidFill>
                  <a:schemeClr val="accent5"/>
                </a:solidFill>
                <a:latin typeface="Lexend"/>
              </a:rPr>
              <a:t/>
            </a:r>
            <a:r>
              <a:rPr lang="en-GB" sz="1400">
                <a:latin typeface="Lexend"/>
              </a:rPr>
              <a:t/>
            </a:r>
            <a:endParaRPr sz="2000"/>
          </a:p>
        </p:txBody>
      </p:sp>
      <p:sp>
        <p:nvSpPr>
          <p:cNvPr id="1604" name="Google Shape;1604;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Muujinta itimaalka (probabilities) sida jajab (fractions)</a:t>
            </a:r>
            <a:endParaRPr/>
          </a:p>
        </p:txBody>
      </p:sp>
      <p:pic>
        <p:nvPicPr>
          <p:cNvPr id="1605" name="Google Shape;1605;p89"/>
          <p:cNvPicPr preferRelativeResize="0"/>
          <p:nvPr/>
        </p:nvPicPr>
        <p:blipFill>
          <a:blip r:embed="rId13">
            <a:alphaModFix/>
          </a:blip>
          <a:stretch>
            <a:fillRect/>
          </a:stretch>
        </p:blipFill>
        <p:spPr>
          <a:xfrm>
            <a:off x="6056237" y="3434868"/>
            <a:ext cx="542150" cy="710059"/>
          </a:xfrm>
          <a:prstGeom prst="rect">
            <a:avLst/>
          </a:prstGeom>
          <a:noFill/>
          <a:ln>
            <a:noFill/>
          </a:ln>
        </p:spPr>
      </p:pic>
      <p:pic>
        <p:nvPicPr>
          <p:cNvPr id="1606" name="Google Shape;1606;p89"/>
          <p:cNvPicPr preferRelativeResize="0"/>
          <p:nvPr/>
        </p:nvPicPr>
        <p:blipFill>
          <a:blip r:embed="rId14">
            <a:alphaModFix/>
          </a:blip>
          <a:stretch>
            <a:fillRect/>
          </a:stretch>
        </p:blipFill>
        <p:spPr>
          <a:xfrm flipH="1">
            <a:off x="3412784" y="3423443"/>
            <a:ext cx="747868" cy="723741"/>
          </a:xfrm>
          <a:prstGeom prst="rect">
            <a:avLst/>
          </a:prstGeom>
          <a:noFill/>
          <a:ln>
            <a:noFill/>
          </a:ln>
        </p:spPr>
      </p:pic>
      <p:pic>
        <p:nvPicPr>
          <p:cNvPr id="1607" name="Google Shape;1607;p89"/>
          <p:cNvPicPr preferRelativeResize="0"/>
          <p:nvPr/>
        </p:nvPicPr>
        <p:blipFill>
          <a:blip r:embed="rId15">
            <a:alphaModFix/>
          </a:blip>
          <a:stretch>
            <a:fillRect/>
          </a:stretch>
        </p:blipFill>
        <p:spPr>
          <a:xfrm flipH="1">
            <a:off x="557825" y="3457615"/>
            <a:ext cx="529129" cy="682303"/>
          </a:xfrm>
          <a:prstGeom prst="rect">
            <a:avLst/>
          </a:prstGeom>
          <a:noFill/>
          <a:ln>
            <a:noFill/>
          </a:ln>
        </p:spPr>
      </p:pic>
      <p:sp>
        <p:nvSpPr>
          <p:cNvPr id="1608" name="Google Shape;1608;p89"/>
          <p:cNvSpPr txBox="1"/>
          <p:nvPr/>
        </p:nvSpPr>
        <p:spPr>
          <a:xfrm>
            <a:off x="405422" y="4139926"/>
            <a:ext cx="901200" cy="2103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Cali</a:t>
            </a:r>
            <a:endParaRPr sz="1600">
              <a:latin typeface="Lexend"/>
              <a:ea typeface="Lexend"/>
              <a:cs typeface="Lexend"/>
              <a:sym typeface="Lexend"/>
            </a:endParaRPr>
          </a:p>
        </p:txBody>
      </p:sp>
      <p:sp>
        <p:nvSpPr>
          <p:cNvPr id="1609" name="Google Shape;1609;p89"/>
          <p:cNvSpPr txBox="1"/>
          <p:nvPr/>
        </p:nvSpPr>
        <p:spPr>
          <a:xfrm>
            <a:off x="3549898" y="4147191"/>
            <a:ext cx="594300" cy="2103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sz="1600">
              <a:latin typeface="Lexend"/>
              <a:ea typeface="Lexend"/>
              <a:cs typeface="Lexend"/>
              <a:sym typeface="Lexend"/>
            </a:endParaRPr>
          </a:p>
        </p:txBody>
      </p:sp>
      <p:sp>
        <p:nvSpPr>
          <p:cNvPr id="1610" name="Google Shape;1610;p89"/>
          <p:cNvSpPr txBox="1"/>
          <p:nvPr/>
        </p:nvSpPr>
        <p:spPr>
          <a:xfrm>
            <a:off x="6056235" y="4144931"/>
            <a:ext cx="594300" cy="2103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Layla</a:t>
            </a:r>
            <a:endParaRPr sz="1600">
              <a:latin typeface="Lexend"/>
              <a:ea typeface="Lexend"/>
              <a:cs typeface="Lexend"/>
              <a:sym typeface="Lexend"/>
            </a:endParaRPr>
          </a:p>
        </p:txBody>
      </p:sp>
      <p:pic>
        <p:nvPicPr>
          <p:cNvPr id="1611" name="Google Shape;1611;p89"/>
          <p:cNvPicPr preferRelativeResize="0"/>
          <p:nvPr/>
        </p:nvPicPr>
        <p:blipFill rotWithShape="1">
          <a:blip r:embed="rId6">
            <a:alphaModFix/>
          </a:blip>
          <a:srcRect b="43690" l="0" r="57905" t="0"/>
          <a:stretch/>
        </p:blipFill>
        <p:spPr>
          <a:xfrm flipH="1">
            <a:off x="725713" y="1903375"/>
            <a:ext cx="2542351" cy="1717626"/>
          </a:xfrm>
          <a:prstGeom prst="rect">
            <a:avLst/>
          </a:prstGeom>
          <a:noFill/>
          <a:ln>
            <a:noFill/>
          </a:ln>
        </p:spPr>
      </p:pic>
      <p:sp>
        <p:nvSpPr>
          <p:cNvPr id="1612" name="Google Shape;1612;p89"/>
          <p:cNvSpPr txBox="1"/>
          <p:nvPr>
            <p:ph idx="1" type="body"/>
          </p:nvPr>
        </p:nvSpPr>
        <p:spPr>
          <a:xfrm>
            <a:off x="1015865" y="1997035"/>
            <a:ext cx="2208600" cy="112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Itimaalka (probability) in aan ku duubo nambarka aan doonayo markay tahay .</a:t>
            </a:r>
            <a:r>
              <a:rPr b="1" lang="en-GB" sz="1400">
                <a:latin typeface="Lexend"/>
              </a:rPr>
              <a:t/>
            </a:r>
            <a:r>
              <a:rPr lang="en-GB" sz="1400">
                <a:latin typeface="Lexend"/>
              </a:rPr>
              <a:t/>
            </a:r>
            <a:endParaRPr sz="1700"/>
          </a:p>
        </p:txBody>
      </p:sp>
      <p:pic>
        <p:nvPicPr>
          <p:cNvPr descr="&lt;math xmlns=&quot;http://www.w3.org/1998/Math/MathML&quot; display=&quot;block&quot; data-is-equatio=&quot;1&quot; data-latex=&quot;\frac{3}{6}\ \ \frac{2}{6}\ \ \frac{5}{6}&quot;&gt;&lt;mfrac&gt;&lt;mn&gt;3&lt;/mn&gt;&lt;mn&gt;6&lt;/mn&gt;&lt;/mfrac&gt;&lt;mtext&gt;&lt;/mtext&gt;&lt;mtext&gt;&lt;/mtext&gt;&lt;mfrac&gt;&lt;mn&gt;2&lt;/mn&gt;&lt;mn&gt;6&lt;/mn&gt;&lt;/mfrac&gt;&lt;mtext&gt;&lt;/mtext&gt;&lt;mtext&gt;&lt;/mtext&gt;&lt;mfrac&gt;&lt;mn&gt;5&lt;/mn&gt;&lt;mn&gt;6&lt;/mn&gt;&lt;/mfrac&gt;&lt;/math&gt;" id="1613" name="Google Shape;1613;p89" title="three sixths two sixths five sixths"/>
          <p:cNvPicPr preferRelativeResize="0"/>
          <p:nvPr/>
        </p:nvPicPr>
        <p:blipFill rotWithShape="1">
          <a:blip r:embed="rId7">
            <a:alphaModFix/>
          </a:blip>
          <a:srcRect b="0" l="0" r="74358" t="0"/>
          <a:stretch/>
        </p:blipFill>
        <p:spPr>
          <a:xfrm>
            <a:off x="1750168" y="2838425"/>
            <a:ext cx="174850" cy="423375"/>
          </a:xfrm>
          <a:prstGeom prst="rect">
            <a:avLst/>
          </a:prstGeom>
          <a:noFill/>
          <a:ln>
            <a:noFill/>
          </a:ln>
        </p:spPr>
      </p:pic>
      <p:pic>
        <p:nvPicPr>
          <p:cNvPr id="1614" name="Google Shape;1614;p89"/>
          <p:cNvPicPr preferRelativeResize="0"/>
          <p:nvPr/>
        </p:nvPicPr>
        <p:blipFill rotWithShape="1">
          <a:blip r:embed="rId6">
            <a:alphaModFix/>
          </a:blip>
          <a:srcRect b="43690" l="0" r="57905" t="0"/>
          <a:stretch/>
        </p:blipFill>
        <p:spPr>
          <a:xfrm flipH="1">
            <a:off x="3545113" y="1903375"/>
            <a:ext cx="2542351" cy="1717626"/>
          </a:xfrm>
          <a:prstGeom prst="rect">
            <a:avLst/>
          </a:prstGeom>
          <a:noFill/>
          <a:ln>
            <a:noFill/>
          </a:ln>
        </p:spPr>
      </p:pic>
      <p:sp>
        <p:nvSpPr>
          <p:cNvPr id="1615" name="Google Shape;1615;p89"/>
          <p:cNvSpPr txBox="1"/>
          <p:nvPr>
            <p:ph idx="1" type="body"/>
          </p:nvPr>
        </p:nvSpPr>
        <p:spPr>
          <a:xfrm>
            <a:off x="3835265" y="1997035"/>
            <a:ext cx="2208600" cy="112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Itimaalka (probability) in aan ku duubo nambarka aan doonayo markay tahay .</a:t>
            </a:r>
            <a:r>
              <a:rPr b="1" lang="en-GB" sz="1400">
                <a:latin typeface="Lexend"/>
              </a:rPr>
              <a:t/>
            </a:r>
            <a:r>
              <a:rPr lang="en-GB" sz="1400">
                <a:latin typeface="Lexend"/>
              </a:rPr>
              <a:t/>
            </a:r>
            <a:endParaRPr sz="1700"/>
          </a:p>
        </p:txBody>
      </p:sp>
      <p:pic>
        <p:nvPicPr>
          <p:cNvPr id="1616" name="Google Shape;1616;p89"/>
          <p:cNvPicPr preferRelativeResize="0"/>
          <p:nvPr/>
        </p:nvPicPr>
        <p:blipFill rotWithShape="1">
          <a:blip r:embed="rId6">
            <a:alphaModFix/>
          </a:blip>
          <a:srcRect b="43690" l="0" r="57905" t="0"/>
          <a:stretch/>
        </p:blipFill>
        <p:spPr>
          <a:xfrm flipH="1">
            <a:off x="6288313" y="1903375"/>
            <a:ext cx="2542351" cy="1717626"/>
          </a:xfrm>
          <a:prstGeom prst="rect">
            <a:avLst/>
          </a:prstGeom>
          <a:noFill/>
          <a:ln>
            <a:noFill/>
          </a:ln>
        </p:spPr>
      </p:pic>
      <p:sp>
        <p:nvSpPr>
          <p:cNvPr id="1617" name="Google Shape;1617;p89"/>
          <p:cNvSpPr txBox="1"/>
          <p:nvPr>
            <p:ph idx="1" type="body"/>
          </p:nvPr>
        </p:nvSpPr>
        <p:spPr>
          <a:xfrm>
            <a:off x="6578465" y="1997035"/>
            <a:ext cx="2208600" cy="112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Itimaalka (probability) in aan ku duubo nambarka aan doonayo markay tahay .</a:t>
            </a:r>
            <a:r>
              <a:rPr b="1" lang="en-GB" sz="1400">
                <a:latin typeface="Lexend"/>
              </a:rPr>
              <a:t/>
            </a:r>
            <a:r>
              <a:rPr lang="en-GB" sz="1400">
                <a:latin typeface="Lexend"/>
              </a:rPr>
              <a:t/>
            </a:r>
            <a:r>
              <a:rPr lang="en-GB" sz="1400">
                <a:latin typeface="Lexend"/>
              </a:rPr>
              <a:t/>
            </a:r>
            <a:r>
              <a:rPr lang="en-GB" sz="1400">
                <a:latin typeface="Lexend"/>
              </a:rPr>
              <a:t/>
            </a:r>
            <a:endParaRPr sz="1700"/>
          </a:p>
        </p:txBody>
      </p:sp>
      <p:pic>
        <p:nvPicPr>
          <p:cNvPr descr="&lt;math xmlns=&quot;http://www.w3.org/1998/Math/MathML&quot; display=&quot;block&quot; data-is-equatio=&quot;1&quot; data-latex=&quot;\frac{3}{6}\ \ \frac{1}{6}\ \ \frac{4}{6}&quot;&gt;&lt;mfrac&gt;&lt;mn&gt;3&lt;/mn&gt;&lt;mn&gt;6&lt;/mn&gt;&lt;/mfrac&gt;&lt;mtext&gt;&lt;/mtext&gt;&lt;mtext&gt;&lt;/mtext&gt;&lt;mfrac&gt;&lt;mn&gt;1&lt;/mn&gt;&lt;mn&gt;6&lt;/mn&gt;&lt;/mfrac&gt;&lt;mtext&gt;&lt;/mtext&gt;&lt;mtext&gt;&lt;/mtext&gt;&lt;mfrac&gt;&lt;mn&gt;4&lt;/mn&gt;&lt;mn&gt;6&lt;/mn&gt;&lt;/mfrac&gt;&lt;/math&gt;" id="1618" name="Google Shape;1618;p89" title="three sixths one sixth four sixths"/>
          <p:cNvPicPr preferRelativeResize="0"/>
          <p:nvPr/>
        </p:nvPicPr>
        <p:blipFill rotWithShape="1">
          <a:blip r:embed="rId8">
            <a:alphaModFix/>
          </a:blip>
          <a:srcRect b="0" l="29263" r="33272" t="0"/>
          <a:stretch/>
        </p:blipFill>
        <p:spPr>
          <a:xfrm>
            <a:off x="4504671" y="2838225"/>
            <a:ext cx="254250" cy="423375"/>
          </a:xfrm>
          <a:prstGeom prst="rect">
            <a:avLst/>
          </a:prstGeom>
          <a:noFill/>
          <a:ln>
            <a:noFill/>
          </a:ln>
        </p:spPr>
      </p:pic>
      <p:pic>
        <p:nvPicPr>
          <p:cNvPr descr="&lt;math xmlns=&quot;http://www.w3.org/1998/Math/MathML&quot; display=&quot;block&quot; data-is-equatio=&quot;1&quot; data-latex=&quot;\frac{3}{6}\ \ \frac{1}{6}\ \ \frac{4}{6}&quot;&gt;&lt;mfrac&gt;&lt;mn&gt;3&lt;/mn&gt;&lt;mn&gt;6&lt;/mn&gt;&lt;/mfrac&gt;&lt;mtext&gt;&lt;/mtext&gt;&lt;mtext&gt;&lt;/mtext&gt;&lt;mfrac&gt;&lt;mn&gt;1&lt;/mn&gt;&lt;mn&gt;6&lt;/mn&gt;&lt;/mfrac&gt;&lt;mtext&gt;&lt;/mtext&gt;&lt;mtext&gt;&lt;/mtext&gt;&lt;mfrac&gt;&lt;mn&gt;4&lt;/mn&gt;&lt;mn&gt;6&lt;/mn&gt;&lt;/mfrac&gt;&lt;/math&gt;" id="1619" name="Google Shape;1619;p89" title="three sixths one sixth four sixths"/>
          <p:cNvPicPr preferRelativeResize="0"/>
          <p:nvPr/>
        </p:nvPicPr>
        <p:blipFill rotWithShape="1">
          <a:blip r:embed="rId8">
            <a:alphaModFix/>
          </a:blip>
          <a:srcRect b="0" l="68960" r="-6425" t="0"/>
          <a:stretch/>
        </p:blipFill>
        <p:spPr>
          <a:xfrm>
            <a:off x="7204946" y="2838225"/>
            <a:ext cx="254250" cy="423375"/>
          </a:xfrm>
          <a:prstGeom prst="rect">
            <a:avLst/>
          </a:prstGeom>
          <a:noFill/>
          <a:ln>
            <a:noFill/>
          </a:ln>
        </p:spPr>
      </p:pic>
      <p:sp>
        <p:nvSpPr>
          <p:cNvPr id="1620" name="Google Shape;1620;p89"/>
          <p:cNvSpPr txBox="1"/>
          <p:nvPr>
            <p:ph idx="1" type="body"/>
          </p:nvPr>
        </p:nvSpPr>
        <p:spPr>
          <a:xfrm>
            <a:off x="313650" y="4499875"/>
            <a:ext cx="8338800" cy="42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wuxuu leeyahay itimaal (probability) saddex jeer ka badan si uu u helo nambarka uu doonayo.</a:t>
            </a:r>
            <a:r>
              <a:rPr lang="en-GB" sz="1400">
                <a:solidFill>
                  <a:schemeClr val="accent5"/>
                </a:solidFill>
                <a:latin typeface="Lexend"/>
              </a:rPr>
              <a:t/>
            </a:r>
            <a:r>
              <a:rPr lang="en-GB" sz="1400">
                <a:latin typeface="Lexend"/>
              </a:rPr>
              <a:t/>
            </a:r>
            <a:endParaRPr sz="2000"/>
          </a:p>
        </p:txBody>
      </p:sp>
      <p:sp>
        <p:nvSpPr>
          <p:cNvPr id="1621" name="Google Shape;1621;p89"/>
          <p:cNvSpPr txBox="1"/>
          <p:nvPr>
            <p:ph idx="1" type="body"/>
          </p:nvPr>
        </p:nvSpPr>
        <p:spPr>
          <a:xfrm>
            <a:off x="383631" y="4488255"/>
            <a:ext cx="1095900" cy="423300"/>
          </a:xfrm>
          <a:prstGeom prst="rect">
            <a:avLst/>
          </a:prstGeom>
        </p:spPr>
        <p:txBody>
          <a:bodyPr anchorCtr="0" anchor="t" bIns="0" lIns="0" spcFirstLastPara="1" rIns="0" wrap="none" tIns="0">
            <a:normAutofit/>
          </a:bodyPr>
          <a:lstStyle/>
          <a:p>
            <a:pPr indent="0" lvl="0" marL="0" rtl="0" algn="l">
              <a:spcBef>
                <a:spcPts val="0"/>
              </a:spcBef>
              <a:spcAft>
                <a:spcPts val="1000"/>
              </a:spcAft>
              <a:buNone/>
              <a:defRPr/>
            </a:pPr>
            <a:r>
              <a:rPr lang="en-GB" sz="1100">
                <a:latin typeface="Kalam"/>
                <a:ea typeface="Kalam"/>
                <a:cs typeface="Kalam"/>
                <a:sym typeface="Kalam"/>
              </a:rPr>
              <a:t>Cali</a:t>
            </a:r>
            <a:endParaRPr>
              <a:latin typeface="Kalam"/>
              <a:ea typeface="Kalam"/>
              <a:cs typeface="Kalam"/>
              <a:sym typeface="Kalam"/>
            </a:endParaRPr>
          </a:p>
        </p:txBody>
      </p:sp>
      <p:cxnSp>
        <p:nvCxnSpPr>
          <p:cNvPr id="1622" name="Google Shape;1622;p89"/>
          <p:cNvCxnSpPr/>
          <p:nvPr/>
        </p:nvCxnSpPr>
        <p:spPr>
          <a:xfrm>
            <a:off x="313650" y="4809519"/>
            <a:ext cx="943200" cy="0"/>
          </a:xfrm>
          <a:prstGeom prst="straightConnector1">
            <a:avLst/>
          </a:prstGeom>
          <a:noFill/>
          <a:ln cap="flat" cmpd="sng" w="38100">
            <a:solidFill>
              <a:schemeClr val="dk1"/>
            </a:solidFill>
            <a:prstDash val="solid"/>
            <a:round/>
            <a:headEnd len="med" w="med" type="none"/>
            <a:tailEnd len="med" w="med" type="none"/>
          </a:ln>
        </p:spPr>
      </p:cxnSp>
      <p:cxnSp>
        <p:nvCxnSpPr>
          <p:cNvPr id="1623" name="Google Shape;1623;p89"/>
          <p:cNvCxnSpPr/>
          <p:nvPr/>
        </p:nvCxnSpPr>
        <p:spPr>
          <a:xfrm>
            <a:off x="4428450" y="4809519"/>
            <a:ext cx="576900" cy="0"/>
          </a:xfrm>
          <a:prstGeom prst="straightConnector1">
            <a:avLst/>
          </a:prstGeom>
          <a:noFill/>
          <a:ln cap="flat" cmpd="sng" w="38100">
            <a:solidFill>
              <a:schemeClr val="dk1"/>
            </a:solidFill>
            <a:prstDash val="solid"/>
            <a:round/>
            <a:headEnd len="med" w="med" type="none"/>
            <a:tailEnd len="med" w="med" type="none"/>
          </a:ln>
        </p:spPr>
      </p:cxnSp>
      <p:sp>
        <p:nvSpPr>
          <p:cNvPr id="1624" name="Google Shape;1624;p89"/>
          <p:cNvSpPr txBox="1"/>
          <p:nvPr>
            <p:ph idx="1" type="body"/>
          </p:nvPr>
        </p:nvSpPr>
        <p:spPr>
          <a:xfrm>
            <a:off x="4498427" y="4488250"/>
            <a:ext cx="634200" cy="423300"/>
          </a:xfrm>
          <a:prstGeom prst="rect">
            <a:avLst/>
          </a:prstGeom>
        </p:spPr>
        <p:txBody>
          <a:bodyPr anchorCtr="0" anchor="t" bIns="0" lIns="0" spcFirstLastPara="1" rIns="0" wrap="none" tIns="0">
            <a:normAutofit/>
          </a:bodyPr>
          <a:lstStyle/>
          <a:p>
            <a:pPr indent="0" lvl="0" marL="0" rtl="0" algn="l">
              <a:spcBef>
                <a:spcPts val="0"/>
              </a:spcBef>
              <a:spcAft>
                <a:spcPts val="1000"/>
              </a:spcAft>
              <a:buNone/>
              <a:defRPr/>
            </a:pPr>
            <a:r>
              <a:rPr lang="en-GB" sz="1100">
                <a:latin typeface="Kalam"/>
                <a:ea typeface="Kalam"/>
                <a:cs typeface="Kalam"/>
                <a:sym typeface="Kalam"/>
              </a:rPr>
              <a:t>Isra</a:t>
            </a:r>
            <a:endParaRPr>
              <a:latin typeface="Kalam"/>
              <a:ea typeface="Kalam"/>
              <a:cs typeface="Kalam"/>
              <a:sym typeface="Kalam"/>
            </a:endParaRPr>
          </a:p>
        </p:txBody>
      </p:sp>
      <p:pic>
        <p:nvPicPr>
          <p:cNvPr id="1625" name="Google Shape;1625;p89"/>
          <p:cNvPicPr preferRelativeResize="0"/>
          <p:nvPr/>
        </p:nvPicPr>
        <p:blipFill>
          <a:blip r:embed="rId9">
            <a:alphaModFix/>
          </a:blip>
          <a:stretch>
            <a:fillRect/>
          </a:stretch>
        </p:blipFill>
        <p:spPr>
          <a:xfrm>
            <a:off x="8049300" y="765900"/>
            <a:ext cx="781375" cy="8357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62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62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62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9" name="Shape 1629"/>
        <p:cNvGrpSpPr/>
        <p:nvPr/>
      </p:nvGrpSpPr>
      <p:grpSpPr>
        <a:xfrm>
          <a:off x="0" y="0"/>
          <a:ext cx="0" cy="0"/>
          <a:chOff x="0" y="0"/>
          <a:chExt cx="0" cy="0"/>
        </a:xfrm>
      </p:grpSpPr>
      <p:sp>
        <p:nvSpPr>
          <p:cNvPr id="1630" name="Google Shape;1630;p90"/>
          <p:cNvSpPr txBox="1"/>
          <p:nvPr>
            <p:ph idx="1" type="body"/>
          </p:nvPr>
        </p:nvSpPr>
        <p:spPr>
          <a:xfrm>
            <a:off x="324000" y="759300"/>
            <a:ext cx="82377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Itimaalka (probabilities) saddex dhacdo (events) oo aan xiriir lahayn ayaa hoos ku qoran.</a:t>
            </a:r>
            <a:r>
              <a:rPr b="1" lang="en-GB" sz="1400">
                <a:latin typeface="Lexend"/>
              </a:rPr>
              <a:t/>
            </a:r>
            <a:r>
              <a:rPr lang="en-GB" sz="1400">
                <a:latin typeface="Lexend"/>
              </a:rPr>
              <a:t/>
            </a:r>
            <a:endParaRPr/>
          </a:p>
        </p:txBody>
      </p:sp>
      <p:sp>
        <p:nvSpPr>
          <p:cNvPr id="1631" name="Google Shape;1631;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Muujinta itimaalka (probabilities) sida jajab (fractions)</a:t>
            </a:r>
            <a:endParaRPr/>
          </a:p>
        </p:txBody>
      </p:sp>
      <p:sp>
        <p:nvSpPr>
          <p:cNvPr id="1632" name="Google Shape;1632;p90"/>
          <p:cNvSpPr txBox="1"/>
          <p:nvPr>
            <p:ph idx="1" type="body"/>
          </p:nvPr>
        </p:nvSpPr>
        <p:spPr>
          <a:xfrm>
            <a:off x="3811275" y="1479256"/>
            <a:ext cx="9618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P(A) = </a:t>
            </a:r>
            <a:endParaRPr/>
          </a:p>
        </p:txBody>
      </p:sp>
      <p:sp>
        <p:nvSpPr>
          <p:cNvPr id="1633" name="Google Shape;1633;p90"/>
          <p:cNvSpPr txBox="1"/>
          <p:nvPr>
            <p:ph idx="1" type="body"/>
          </p:nvPr>
        </p:nvSpPr>
        <p:spPr>
          <a:xfrm>
            <a:off x="3811275" y="2431756"/>
            <a:ext cx="9618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P(B) = </a:t>
            </a:r>
            <a:endParaRPr/>
          </a:p>
        </p:txBody>
      </p:sp>
      <p:sp>
        <p:nvSpPr>
          <p:cNvPr id="1634" name="Google Shape;1634;p90"/>
          <p:cNvSpPr txBox="1"/>
          <p:nvPr>
            <p:ph idx="1" type="body"/>
          </p:nvPr>
        </p:nvSpPr>
        <p:spPr>
          <a:xfrm>
            <a:off x="3811275" y="3384256"/>
            <a:ext cx="9618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P(C) = </a:t>
            </a:r>
            <a:endParaRPr/>
          </a:p>
        </p:txBody>
      </p:sp>
      <p:sp>
        <p:nvSpPr>
          <p:cNvPr id="1635" name="Google Shape;1635;p90"/>
          <p:cNvSpPr txBox="1"/>
          <p:nvPr>
            <p:ph idx="1" type="body"/>
          </p:nvPr>
        </p:nvSpPr>
        <p:spPr>
          <a:xfrm>
            <a:off x="400200" y="4264500"/>
            <a:ext cx="82377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Dhacdo (event) kee ayaa ugu yar inuu dhaco?</a:t>
            </a:r>
            <a:r>
              <a:rPr lang="en-GB" sz="1400">
                <a:solidFill>
                  <a:schemeClr val="accent5"/>
                </a:solidFill>
                <a:latin typeface="Lexend"/>
              </a:rPr>
              <a:t/>
            </a:r>
            <a:r>
              <a:rPr lang="en-GB" sz="1400">
                <a:latin typeface="Lexend"/>
              </a:rPr>
              <a:t/>
            </a:r>
            <a:endParaRPr/>
          </a:p>
        </p:txBody>
      </p:sp>
      <p:sp>
        <p:nvSpPr>
          <p:cNvPr id="1636" name="Google Shape;1636;p90"/>
          <p:cNvSpPr txBox="1"/>
          <p:nvPr>
            <p:ph idx="1" type="body"/>
          </p:nvPr>
        </p:nvSpPr>
        <p:spPr>
          <a:xfrm>
            <a:off x="6115200" y="4264500"/>
            <a:ext cx="3414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A</a:t>
            </a:r>
            <a:endParaRPr>
              <a:latin typeface="Kalam"/>
              <a:ea typeface="Kalam"/>
              <a:cs typeface="Kalam"/>
              <a:sym typeface="Kalam"/>
            </a:endParaRPr>
          </a:p>
        </p:txBody>
      </p:sp>
      <p:pic>
        <p:nvPicPr>
          <p:cNvPr descr="&lt;math xmlns=&quot;http://www.w3.org/1998/Math/MathML&quot; display=&quot;block&quot; data-is-equatio=&quot;1&quot; data-latex=&quot;\frac{5}{10}\ \ \ \frac{7}{10}\ \ \ \frac{10}{10}&quot;&gt;&lt;mfrac&gt;&lt;mn&gt;5&lt;/mn&gt;&lt;mn&gt;10&lt;/mn&gt;&lt;/mfrac&gt;&lt;mtext&gt;&lt;/mtext&gt;&lt;mtext&gt;&lt;/mtext&gt;&lt;mtext&gt;&lt;/mtext&gt;&lt;mfrac&gt;&lt;mn&gt;7&lt;/mn&gt;&lt;mn&gt;10&lt;/mn&gt;&lt;/mfrac&gt;&lt;mtext&gt;&lt;/mtext&gt;&lt;mtext&gt;&lt;/mtext&gt;&lt;mtext&gt;&lt;/mtext&gt;&lt;mfrac&gt;&lt;mn&gt;10&lt;/mn&gt;&lt;mn&gt;10&lt;/mn&gt;&lt;/mfrac&gt;&lt;/math&gt;" id="1637" name="Google Shape;1637;p90" title="five tenths seven tenths ten tenths"/>
          <p:cNvPicPr preferRelativeResize="0"/>
          <p:nvPr/>
        </p:nvPicPr>
        <p:blipFill rotWithShape="1">
          <a:blip r:embed="rId3">
            <a:alphaModFix/>
          </a:blip>
          <a:srcRect b="0" l="0" r="74369" t="0"/>
          <a:stretch/>
        </p:blipFill>
        <p:spPr>
          <a:xfrm>
            <a:off x="4811487" y="1368425"/>
            <a:ext cx="404675" cy="613500"/>
          </a:xfrm>
          <a:prstGeom prst="rect">
            <a:avLst/>
          </a:prstGeom>
          <a:noFill/>
          <a:ln>
            <a:noFill/>
          </a:ln>
        </p:spPr>
      </p:pic>
      <p:pic>
        <p:nvPicPr>
          <p:cNvPr descr="&lt;math xmlns=&quot;http://www.w3.org/1998/Math/MathML&quot; display=&quot;block&quot; data-is-equatio=&quot;1&quot; data-latex=&quot;\frac{5}{10}\ \ \ \frac{7}{10}\ \ \ \frac{10}{10}&quot;&gt;&lt;mfrac&gt;&lt;mn&gt;5&lt;/mn&gt;&lt;mn&gt;10&lt;/mn&gt;&lt;/mfrac&gt;&lt;mtext&gt;&lt;/mtext&gt;&lt;mtext&gt;&lt;/mtext&gt;&lt;mtext&gt;&lt;/mtext&gt;&lt;mfrac&gt;&lt;mn&gt;7&lt;/mn&gt;&lt;mn&gt;10&lt;/mn&gt;&lt;/mfrac&gt;&lt;mtext&gt;&lt;/mtext&gt;&lt;mtext&gt;&lt;/mtext&gt;&lt;mtext&gt;&lt;/mtext&gt;&lt;mfrac&gt;&lt;mn&gt;10&lt;/mn&gt;&lt;mn&gt;10&lt;/mn&gt;&lt;/mfrac&gt;&lt;/math&gt;" id="1638" name="Google Shape;1638;p90" title="five tenths seven tenths ten tenths"/>
          <p:cNvPicPr preferRelativeResize="0"/>
          <p:nvPr/>
        </p:nvPicPr>
        <p:blipFill rotWithShape="1">
          <a:blip r:embed="rId3">
            <a:alphaModFix/>
          </a:blip>
          <a:srcRect b="0" l="36671" r="33880" t="0"/>
          <a:stretch/>
        </p:blipFill>
        <p:spPr>
          <a:xfrm>
            <a:off x="4784458" y="2304625"/>
            <a:ext cx="464950" cy="613500"/>
          </a:xfrm>
          <a:prstGeom prst="rect">
            <a:avLst/>
          </a:prstGeom>
          <a:noFill/>
          <a:ln>
            <a:noFill/>
          </a:ln>
        </p:spPr>
      </p:pic>
      <p:pic>
        <p:nvPicPr>
          <p:cNvPr descr="&lt;math xmlns=&quot;http://www.w3.org/1998/Math/MathML&quot; display=&quot;block&quot; data-is-equatio=&quot;1&quot; data-latex=&quot;\frac{5}{10}\ \ \ \frac{7}{10}\ \ \ \frac{10}{10}&quot;&gt;&lt;mfrac&gt;&lt;mn&gt;5&lt;/mn&gt;&lt;mn&gt;10&lt;/mn&gt;&lt;/mfrac&gt;&lt;mtext&gt;&lt;/mtext&gt;&lt;mtext&gt;&lt;/mtext&gt;&lt;mtext&gt;&lt;/mtext&gt;&lt;mfrac&gt;&lt;mn&gt;7&lt;/mn&gt;&lt;mn&gt;10&lt;/mn&gt;&lt;/mfrac&gt;&lt;mtext&gt;&lt;/mtext&gt;&lt;mtext&gt;&lt;/mtext&gt;&lt;mtext&gt;&lt;/mtext&gt;&lt;mfrac&gt;&lt;mn&gt;10&lt;/mn&gt;&lt;mn&gt;10&lt;/mn&gt;&lt;/mfrac&gt;&lt;/math&gt;" id="1639" name="Google Shape;1639;p90" title="five tenths seven tenths ten tenths"/>
          <p:cNvPicPr preferRelativeResize="0"/>
          <p:nvPr/>
        </p:nvPicPr>
        <p:blipFill rotWithShape="1">
          <a:blip r:embed="rId3">
            <a:alphaModFix/>
          </a:blip>
          <a:srcRect b="0" l="74367" r="0" t="0"/>
          <a:stretch/>
        </p:blipFill>
        <p:spPr>
          <a:xfrm>
            <a:off x="4770013" y="3237100"/>
            <a:ext cx="404700" cy="61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3" name="Shape 1643"/>
        <p:cNvGrpSpPr/>
        <p:nvPr/>
      </p:nvGrpSpPr>
      <p:grpSpPr>
        <a:xfrm>
          <a:off x="0" y="0"/>
          <a:ext cx="0" cy="0"/>
          <a:chOff x="0" y="0"/>
          <a:chExt cx="0" cy="0"/>
        </a:xfrm>
      </p:grpSpPr>
      <p:sp>
        <p:nvSpPr>
          <p:cNvPr id="1644" name="Google Shape;1644;p91"/>
          <p:cNvSpPr txBox="1"/>
          <p:nvPr>
            <p:ph idx="1" type="body"/>
          </p:nvPr>
        </p:nvSpPr>
        <p:spPr>
          <a:xfrm>
            <a:off x="324000" y="759300"/>
            <a:ext cx="82377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Itimaalka (probabilities) saddex dhacdo (events) oo aan xiriir lahayn ayaa hoos ku qoran.</a:t>
            </a:r>
            <a:r>
              <a:rPr b="1" lang="en-GB" sz="1400">
                <a:latin typeface="Lexend"/>
              </a:rPr>
              <a:t/>
            </a:r>
            <a:r>
              <a:rPr lang="en-GB" sz="1400">
                <a:latin typeface="Lexend"/>
              </a:rPr>
              <a:t/>
            </a:r>
            <a:endParaRPr/>
          </a:p>
        </p:txBody>
      </p:sp>
      <p:sp>
        <p:nvSpPr>
          <p:cNvPr id="1645" name="Google Shape;1645;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Muujinta itimaalka (probabilities) sida jajab (fractions)</a:t>
            </a:r>
            <a:endParaRPr/>
          </a:p>
        </p:txBody>
      </p:sp>
      <p:sp>
        <p:nvSpPr>
          <p:cNvPr id="1646" name="Google Shape;1646;p91"/>
          <p:cNvSpPr txBox="1"/>
          <p:nvPr>
            <p:ph idx="1" type="body"/>
          </p:nvPr>
        </p:nvSpPr>
        <p:spPr>
          <a:xfrm>
            <a:off x="3811275" y="1479256"/>
            <a:ext cx="9618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P(A) = </a:t>
            </a:r>
            <a:endParaRPr/>
          </a:p>
        </p:txBody>
      </p:sp>
      <p:sp>
        <p:nvSpPr>
          <p:cNvPr id="1647" name="Google Shape;1647;p91"/>
          <p:cNvSpPr txBox="1"/>
          <p:nvPr>
            <p:ph idx="1" type="body"/>
          </p:nvPr>
        </p:nvSpPr>
        <p:spPr>
          <a:xfrm>
            <a:off x="3811275" y="2431756"/>
            <a:ext cx="9618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P(B) = </a:t>
            </a:r>
            <a:endParaRPr/>
          </a:p>
        </p:txBody>
      </p:sp>
      <p:sp>
        <p:nvSpPr>
          <p:cNvPr id="1648" name="Google Shape;1648;p91"/>
          <p:cNvSpPr txBox="1"/>
          <p:nvPr>
            <p:ph idx="1" type="body"/>
          </p:nvPr>
        </p:nvSpPr>
        <p:spPr>
          <a:xfrm>
            <a:off x="3811275" y="3384256"/>
            <a:ext cx="9618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P(C) = </a:t>
            </a:r>
            <a:endParaRPr/>
          </a:p>
        </p:txBody>
      </p:sp>
      <p:sp>
        <p:nvSpPr>
          <p:cNvPr id="1649" name="Google Shape;1649;p91"/>
          <p:cNvSpPr txBox="1"/>
          <p:nvPr>
            <p:ph idx="1" type="body"/>
          </p:nvPr>
        </p:nvSpPr>
        <p:spPr>
          <a:xfrm>
            <a:off x="400200" y="4264500"/>
            <a:ext cx="82377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Dhacdo (event) kee ayaa hubaal inuu dhaco?</a:t>
            </a:r>
            <a:r>
              <a:rPr lang="en-GB" sz="1400">
                <a:solidFill>
                  <a:schemeClr val="accent5"/>
                </a:solidFill>
                <a:latin typeface="Lexend"/>
              </a:rPr>
              <a:t/>
            </a:r>
            <a:r>
              <a:rPr lang="en-GB" sz="1400">
                <a:latin typeface="Lexend"/>
              </a:rPr>
              <a:t/>
            </a:r>
            <a:endParaRPr/>
          </a:p>
        </p:txBody>
      </p:sp>
      <p:sp>
        <p:nvSpPr>
          <p:cNvPr id="1650" name="Google Shape;1650;p91"/>
          <p:cNvSpPr txBox="1"/>
          <p:nvPr>
            <p:ph idx="1" type="body"/>
          </p:nvPr>
        </p:nvSpPr>
        <p:spPr>
          <a:xfrm>
            <a:off x="5200800" y="4264500"/>
            <a:ext cx="3414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C</a:t>
            </a:r>
            <a:endParaRPr>
              <a:latin typeface="Kalam"/>
              <a:ea typeface="Kalam"/>
              <a:cs typeface="Kalam"/>
              <a:sym typeface="Kalam"/>
            </a:endParaRPr>
          </a:p>
        </p:txBody>
      </p:sp>
      <p:pic>
        <p:nvPicPr>
          <p:cNvPr descr="&lt;math xmlns=&quot;http://www.w3.org/1998/Math/MathML&quot; display=&quot;block&quot; data-is-equatio=&quot;1&quot; data-latex=&quot;\frac{5}{10}\ \ \ \frac{7}{10}\ \ \ \frac{10}{10}&quot;&gt;&lt;mfrac&gt;&lt;mn&gt;5&lt;/mn&gt;&lt;mn&gt;10&lt;/mn&gt;&lt;/mfrac&gt;&lt;mtext&gt;&lt;/mtext&gt;&lt;mtext&gt;&lt;/mtext&gt;&lt;mtext&gt;&lt;/mtext&gt;&lt;mfrac&gt;&lt;mn&gt;7&lt;/mn&gt;&lt;mn&gt;10&lt;/mn&gt;&lt;/mfrac&gt;&lt;mtext&gt;&lt;/mtext&gt;&lt;mtext&gt;&lt;/mtext&gt;&lt;mtext&gt;&lt;/mtext&gt;&lt;mfrac&gt;&lt;mn&gt;10&lt;/mn&gt;&lt;mn&gt;10&lt;/mn&gt;&lt;/mfrac&gt;&lt;/math&gt;" id="1651" name="Google Shape;1651;p91" title="five tenths seven tenths ten tenths"/>
          <p:cNvPicPr preferRelativeResize="0"/>
          <p:nvPr/>
        </p:nvPicPr>
        <p:blipFill rotWithShape="1">
          <a:blip r:embed="rId3">
            <a:alphaModFix/>
          </a:blip>
          <a:srcRect b="0" l="0" r="74369" t="0"/>
          <a:stretch/>
        </p:blipFill>
        <p:spPr>
          <a:xfrm>
            <a:off x="4811487" y="1368425"/>
            <a:ext cx="404675" cy="613500"/>
          </a:xfrm>
          <a:prstGeom prst="rect">
            <a:avLst/>
          </a:prstGeom>
          <a:noFill/>
          <a:ln>
            <a:noFill/>
          </a:ln>
        </p:spPr>
      </p:pic>
      <p:pic>
        <p:nvPicPr>
          <p:cNvPr descr="&lt;math xmlns=&quot;http://www.w3.org/1998/Math/MathML&quot; display=&quot;block&quot; data-is-equatio=&quot;1&quot; data-latex=&quot;\frac{5}{10}\ \ \ \frac{7}{10}\ \ \ \frac{10}{10}&quot;&gt;&lt;mfrac&gt;&lt;mn&gt;5&lt;/mn&gt;&lt;mn&gt;10&lt;/mn&gt;&lt;/mfrac&gt;&lt;mtext&gt;&lt;/mtext&gt;&lt;mtext&gt;&lt;/mtext&gt;&lt;mtext&gt;&lt;/mtext&gt;&lt;mfrac&gt;&lt;mn&gt;7&lt;/mn&gt;&lt;mn&gt;10&lt;/mn&gt;&lt;/mfrac&gt;&lt;mtext&gt;&lt;/mtext&gt;&lt;mtext&gt;&lt;/mtext&gt;&lt;mtext&gt;&lt;/mtext&gt;&lt;mfrac&gt;&lt;mn&gt;10&lt;/mn&gt;&lt;mn&gt;10&lt;/mn&gt;&lt;/mfrac&gt;&lt;/math&gt;" id="1652" name="Google Shape;1652;p91" title="five tenths seven tenths ten tenths"/>
          <p:cNvPicPr preferRelativeResize="0"/>
          <p:nvPr/>
        </p:nvPicPr>
        <p:blipFill rotWithShape="1">
          <a:blip r:embed="rId3">
            <a:alphaModFix/>
          </a:blip>
          <a:srcRect b="0" l="36671" r="33880" t="0"/>
          <a:stretch/>
        </p:blipFill>
        <p:spPr>
          <a:xfrm>
            <a:off x="4784458" y="2304625"/>
            <a:ext cx="464950" cy="613500"/>
          </a:xfrm>
          <a:prstGeom prst="rect">
            <a:avLst/>
          </a:prstGeom>
          <a:noFill/>
          <a:ln>
            <a:noFill/>
          </a:ln>
        </p:spPr>
      </p:pic>
      <p:pic>
        <p:nvPicPr>
          <p:cNvPr descr="&lt;math xmlns=&quot;http://www.w3.org/1998/Math/MathML&quot; display=&quot;block&quot; data-is-equatio=&quot;1&quot; data-latex=&quot;\frac{5}{10}\ \ \ \frac{7}{10}\ \ \ \frac{10}{10}&quot;&gt;&lt;mfrac&gt;&lt;mn&gt;5&lt;/mn&gt;&lt;mn&gt;10&lt;/mn&gt;&lt;/mfrac&gt;&lt;mtext&gt;&lt;/mtext&gt;&lt;mtext&gt;&lt;/mtext&gt;&lt;mtext&gt;&lt;/mtext&gt;&lt;mfrac&gt;&lt;mn&gt;7&lt;/mn&gt;&lt;mn&gt;10&lt;/mn&gt;&lt;/mfrac&gt;&lt;mtext&gt;&lt;/mtext&gt;&lt;mtext&gt;&lt;/mtext&gt;&lt;mtext&gt;&lt;/mtext&gt;&lt;mfrac&gt;&lt;mn&gt;10&lt;/mn&gt;&lt;mn&gt;10&lt;/mn&gt;&lt;/mfrac&gt;&lt;/math&gt;" id="1653" name="Google Shape;1653;p91" title="five tenths seven tenths ten tenths"/>
          <p:cNvPicPr preferRelativeResize="0"/>
          <p:nvPr/>
        </p:nvPicPr>
        <p:blipFill rotWithShape="1">
          <a:blip r:embed="rId3">
            <a:alphaModFix/>
          </a:blip>
          <a:srcRect b="0" l="74367" r="0" t="0"/>
          <a:stretch/>
        </p:blipFill>
        <p:spPr>
          <a:xfrm>
            <a:off x="4770013" y="3237100"/>
            <a:ext cx="404700" cy="61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7" name="Shape 1657"/>
        <p:cNvGrpSpPr/>
        <p:nvPr/>
      </p:nvGrpSpPr>
      <p:grpSpPr>
        <a:xfrm>
          <a:off x="0" y="0"/>
          <a:ext cx="0" cy="0"/>
          <a:chOff x="0" y="0"/>
          <a:chExt cx="0" cy="0"/>
        </a:xfrm>
      </p:grpSpPr>
      <p:pic>
        <p:nvPicPr>
          <p:cNvPr id="1658" name="Google Shape;1658;p92"/>
          <p:cNvPicPr preferRelativeResize="0"/>
          <p:nvPr/>
        </p:nvPicPr>
        <p:blipFill>
          <a:blip r:embed="rId3">
            <a:alphaModFix/>
          </a:blip>
          <a:stretch>
            <a:fillRect/>
          </a:stretch>
        </p:blipFill>
        <p:spPr>
          <a:xfrm rot="10800000">
            <a:off x="3776274" y="3439176"/>
            <a:ext cx="4439951" cy="1323624"/>
          </a:xfrm>
          <a:prstGeom prst="rect">
            <a:avLst/>
          </a:prstGeom>
          <a:noFill/>
          <a:ln>
            <a:noFill/>
          </a:ln>
        </p:spPr>
      </p:pic>
      <p:grpSp>
        <p:nvGrpSpPr>
          <p:cNvPr id="1659" name="Google Shape;1659;p92"/>
          <p:cNvGrpSpPr/>
          <p:nvPr/>
        </p:nvGrpSpPr>
        <p:grpSpPr>
          <a:xfrm flipH="1">
            <a:off x="3949738" y="1935125"/>
            <a:ext cx="4323729" cy="1026903"/>
            <a:chOff x="402775" y="77554"/>
            <a:chExt cx="3996052" cy="848680"/>
          </a:xfrm>
        </p:grpSpPr>
        <p:grpSp>
          <p:nvGrpSpPr>
            <p:cNvPr id="1660" name="Google Shape;1660;p92"/>
            <p:cNvGrpSpPr/>
            <p:nvPr/>
          </p:nvGrpSpPr>
          <p:grpSpPr>
            <a:xfrm>
              <a:off x="402775" y="77554"/>
              <a:ext cx="3996052" cy="848680"/>
              <a:chOff x="402775" y="77554"/>
              <a:chExt cx="3996052" cy="848680"/>
            </a:xfrm>
          </p:grpSpPr>
          <p:pic>
            <p:nvPicPr>
              <p:cNvPr id="1661" name="Google Shape;1661;p92"/>
              <p:cNvPicPr preferRelativeResize="0"/>
              <p:nvPr/>
            </p:nvPicPr>
            <p:blipFill rotWithShape="1">
              <a:blip r:embed="rId4">
                <a:alphaModFix/>
              </a:blip>
              <a:srcRect b="30536" l="0" r="0" t="0"/>
              <a:stretch/>
            </p:blipFill>
            <p:spPr>
              <a:xfrm>
                <a:off x="402775" y="77554"/>
                <a:ext cx="3996052" cy="642450"/>
              </a:xfrm>
              <a:prstGeom prst="rect">
                <a:avLst/>
              </a:prstGeom>
              <a:noFill/>
              <a:ln>
                <a:noFill/>
              </a:ln>
            </p:spPr>
          </p:pic>
          <p:pic>
            <p:nvPicPr>
              <p:cNvPr id="1662" name="Google Shape;1662;p92"/>
              <p:cNvPicPr preferRelativeResize="0"/>
              <p:nvPr/>
            </p:nvPicPr>
            <p:blipFill rotWithShape="1">
              <a:blip r:embed="rId4">
                <a:alphaModFix/>
              </a:blip>
              <a:srcRect b="0" l="0" r="0" t="76845"/>
              <a:stretch/>
            </p:blipFill>
            <p:spPr>
              <a:xfrm>
                <a:off x="402775" y="712084"/>
                <a:ext cx="3996052" cy="214150"/>
              </a:xfrm>
              <a:prstGeom prst="rect">
                <a:avLst/>
              </a:prstGeom>
              <a:noFill/>
              <a:ln>
                <a:noFill/>
              </a:ln>
            </p:spPr>
          </p:pic>
          <p:sp>
            <p:nvSpPr>
              <p:cNvPr id="1663" name="Google Shape;1663;p92"/>
              <p:cNvSpPr/>
              <p:nvPr/>
            </p:nvSpPr>
            <p:spPr>
              <a:xfrm>
                <a:off x="476672" y="709050"/>
                <a:ext cx="468552" cy="7675"/>
              </a:xfrm>
              <a:custGeom>
                <a:rect b="b" l="l" r="r" t="t"/>
                <a:pathLst>
                  <a:path extrusionOk="0" h="307" w="2656">
                    <a:moveTo>
                      <a:pt x="0" y="307"/>
                    </a:moveTo>
                    <a:cubicBezTo>
                      <a:pt x="443" y="256"/>
                      <a:pt x="2213" y="51"/>
                      <a:pt x="2656" y="0"/>
                    </a:cubicBezTo>
                  </a:path>
                </a:pathLst>
              </a:custGeom>
              <a:noFill/>
              <a:ln cap="flat" cmpd="sng" w="19050">
                <a:solidFill>
                  <a:srgbClr val="000000"/>
                </a:solidFill>
                <a:prstDash val="solid"/>
                <a:round/>
                <a:headEnd len="med" w="med" type="none"/>
                <a:tailEnd len="med" w="med" type="none"/>
              </a:ln>
            </p:spPr>
            <p:txBody>
              <a:bodyPr/>
              <a:p/>
            </p:txBody>
          </p:sp>
        </p:grpSp>
        <p:sp>
          <p:nvSpPr>
            <p:cNvPr id="1664" name="Google Shape;1664;p92"/>
            <p:cNvSpPr/>
            <p:nvPr/>
          </p:nvSpPr>
          <p:spPr>
            <a:xfrm>
              <a:off x="1107425" y="709050"/>
              <a:ext cx="66400" cy="7675"/>
            </a:xfrm>
            <a:custGeom>
              <a:rect b="b" l="l" r="r" t="t"/>
              <a:pathLst>
                <a:path extrusionOk="0" h="307" w="2656">
                  <a:moveTo>
                    <a:pt x="0" y="307"/>
                  </a:moveTo>
                  <a:cubicBezTo>
                    <a:pt x="443" y="256"/>
                    <a:pt x="2213" y="51"/>
                    <a:pt x="2656" y="0"/>
                  </a:cubicBezTo>
                </a:path>
              </a:pathLst>
            </a:custGeom>
            <a:noFill/>
            <a:ln cap="flat" cmpd="sng" w="19050">
              <a:solidFill>
                <a:srgbClr val="000000"/>
              </a:solidFill>
              <a:prstDash val="solid"/>
              <a:round/>
              <a:headEnd len="med" w="med" type="none"/>
              <a:tailEnd len="med" w="med" type="none"/>
            </a:ln>
          </p:spPr>
          <p:txBody>
            <a:bodyPr/>
            <a:p/>
          </p:txBody>
        </p:sp>
      </p:grpSp>
      <p:sp>
        <p:nvSpPr>
          <p:cNvPr id="1665" name="Google Shape;1665;p92"/>
          <p:cNvSpPr txBox="1"/>
          <p:nvPr>
            <p:ph idx="1" type="body"/>
          </p:nvPr>
        </p:nvSpPr>
        <p:spPr>
          <a:xfrm>
            <a:off x="324000" y="759300"/>
            <a:ext cx="8496000" cy="42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Axmed wuxuu u socdaa inuu ku wareejiyo spinner (spinner) 40 jeer oo uu qoro natiijooyinkiisa.</a:t>
            </a:r>
            <a:r>
              <a:rPr lang="en-GB" sz="1400">
                <a:solidFill>
                  <a:schemeClr val="accent5"/>
                </a:solidFill>
                <a:latin typeface="Lexend"/>
              </a:rPr>
              <a:t/>
            </a:r>
            <a:r>
              <a:rPr lang="en-GB" sz="1400">
                <a:solidFill>
                  <a:schemeClr val="accent5"/>
                </a:solidFill>
                <a:latin typeface="Lexend"/>
              </a:rPr>
              <a:t/>
            </a:r>
            <a:r>
              <a:rPr lang="en-GB" sz="1400">
                <a:latin typeface="Lexend"/>
              </a:rPr>
              <a:t/>
            </a:r>
            <a:endParaRPr sz="2000"/>
          </a:p>
        </p:txBody>
      </p:sp>
      <p:sp>
        <p:nvSpPr>
          <p:cNvPr id="1666" name="Google Shape;1666;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Muujinta itimaalka (probabilities) sida jajab (fractions)</a:t>
            </a:r>
            <a:endParaRPr/>
          </a:p>
        </p:txBody>
      </p:sp>
      <p:sp>
        <p:nvSpPr>
          <p:cNvPr id="1667" name="Google Shape;1667;p92"/>
          <p:cNvSpPr txBox="1"/>
          <p:nvPr>
            <p:ph idx="1" type="body"/>
          </p:nvPr>
        </p:nvSpPr>
        <p:spPr>
          <a:xfrm>
            <a:off x="4140075" y="1997025"/>
            <a:ext cx="4323900" cy="70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Waxaan filayaa in wareeggu ku soo dego 'win' qiyaastii jeer.</a:t>
            </a:r>
            <a:endParaRPr sz="2000"/>
          </a:p>
        </p:txBody>
      </p:sp>
      <p:sp>
        <p:nvSpPr>
          <p:cNvPr id="1668" name="Google Shape;1668;p92"/>
          <p:cNvSpPr txBox="1"/>
          <p:nvPr>
            <p:ph idx="1" type="body"/>
          </p:nvPr>
        </p:nvSpPr>
        <p:spPr>
          <a:xfrm>
            <a:off x="324000" y="1216500"/>
            <a:ext cx="8496000" cy="42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Immisa jeer ayuu filayaa in wareeggu ku soo dego 'win'?</a:t>
            </a:r>
            <a:r>
              <a:rPr lang="en-GB" sz="1400">
                <a:latin typeface="Lexend"/>
              </a:rPr>
              <a:t/>
            </a:r>
            <a:r>
              <a:rPr lang="en-GB" sz="1400">
                <a:solidFill>
                  <a:schemeClr val="accent5"/>
                </a:solidFill>
                <a:latin typeface="Lexend"/>
              </a:rPr>
              <a:t/>
            </a:r>
            <a:r>
              <a:rPr lang="en-GB" sz="1400">
                <a:latin typeface="Lexend"/>
              </a:rPr>
              <a:t/>
            </a:r>
            <a:endParaRPr sz="2000"/>
          </a:p>
        </p:txBody>
      </p:sp>
      <p:pic>
        <p:nvPicPr>
          <p:cNvPr id="1669" name="Google Shape;1669;p92"/>
          <p:cNvPicPr preferRelativeResize="0"/>
          <p:nvPr/>
        </p:nvPicPr>
        <p:blipFill>
          <a:blip r:embed="rId6">
            <a:alphaModFix/>
          </a:blip>
          <a:stretch>
            <a:fillRect/>
          </a:stretch>
        </p:blipFill>
        <p:spPr>
          <a:xfrm>
            <a:off x="7898479" y="2879443"/>
            <a:ext cx="571500" cy="659085"/>
          </a:xfrm>
          <a:prstGeom prst="rect">
            <a:avLst/>
          </a:prstGeom>
          <a:noFill/>
          <a:ln>
            <a:noFill/>
          </a:ln>
        </p:spPr>
      </p:pic>
      <p:sp>
        <p:nvSpPr>
          <p:cNvPr id="1670" name="Google Shape;1670;p92"/>
          <p:cNvSpPr/>
          <p:nvPr/>
        </p:nvSpPr>
        <p:spPr>
          <a:xfrm>
            <a:off x="813200" y="2402134"/>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71" name="Google Shape;1671;p92"/>
          <p:cNvSpPr/>
          <p:nvPr/>
        </p:nvSpPr>
        <p:spPr>
          <a:xfrm flipH="1">
            <a:off x="827889" y="2416895"/>
            <a:ext cx="1666500" cy="1666500"/>
          </a:xfrm>
          <a:prstGeom prst="pie">
            <a:avLst>
              <a:gd fmla="val 5387953" name="adj1"/>
              <a:gd fmla="val 10824216"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72" name="Google Shape;1672;p92"/>
          <p:cNvSpPr/>
          <p:nvPr/>
        </p:nvSpPr>
        <p:spPr>
          <a:xfrm>
            <a:off x="827961" y="2416895"/>
            <a:ext cx="1666500" cy="1666500"/>
          </a:xfrm>
          <a:prstGeom prst="pie">
            <a:avLst>
              <a:gd fmla="val 5387953" name="adj1"/>
              <a:gd fmla="val 1085822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73" name="Google Shape;1673;p92"/>
          <p:cNvSpPr txBox="1"/>
          <p:nvPr/>
        </p:nvSpPr>
        <p:spPr>
          <a:xfrm>
            <a:off x="1012850" y="3344209"/>
            <a:ext cx="674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sp>
        <p:nvSpPr>
          <p:cNvPr id="1674" name="Google Shape;1674;p92"/>
          <p:cNvSpPr/>
          <p:nvPr/>
        </p:nvSpPr>
        <p:spPr>
          <a:xfrm>
            <a:off x="827961" y="2416895"/>
            <a:ext cx="1666500" cy="1666500"/>
          </a:xfrm>
          <a:prstGeom prst="pie">
            <a:avLst>
              <a:gd fmla="val 10799941"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75" name="Google Shape;1675;p92"/>
          <p:cNvSpPr txBox="1"/>
          <p:nvPr/>
        </p:nvSpPr>
        <p:spPr>
          <a:xfrm>
            <a:off x="1039575" y="2658416"/>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win</a:t>
            </a:r>
            <a:endParaRPr sz="1600">
              <a:solidFill>
                <a:srgbClr val="FFFFFF"/>
              </a:solidFill>
              <a:latin typeface="Lexend"/>
              <a:ea typeface="Lexend"/>
              <a:cs typeface="Lexend"/>
              <a:sym typeface="Lexend"/>
            </a:endParaRPr>
          </a:p>
        </p:txBody>
      </p:sp>
      <p:sp>
        <p:nvSpPr>
          <p:cNvPr id="1676" name="Google Shape;1676;p92"/>
          <p:cNvSpPr/>
          <p:nvPr/>
        </p:nvSpPr>
        <p:spPr>
          <a:xfrm flipH="1">
            <a:off x="827889" y="2416895"/>
            <a:ext cx="1666500" cy="1666500"/>
          </a:xfrm>
          <a:prstGeom prst="pie">
            <a:avLst>
              <a:gd fmla="val 10825856"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77" name="Google Shape;1677;p92"/>
          <p:cNvSpPr txBox="1"/>
          <p:nvPr/>
        </p:nvSpPr>
        <p:spPr>
          <a:xfrm>
            <a:off x="1770326" y="2658416"/>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sp>
        <p:nvSpPr>
          <p:cNvPr id="1678" name="Google Shape;1678;p92"/>
          <p:cNvSpPr txBox="1"/>
          <p:nvPr/>
        </p:nvSpPr>
        <p:spPr>
          <a:xfrm>
            <a:off x="1770326" y="3344216"/>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grpSp>
        <p:nvGrpSpPr>
          <p:cNvPr id="1679" name="Google Shape;1679;p92"/>
          <p:cNvGrpSpPr/>
          <p:nvPr/>
        </p:nvGrpSpPr>
        <p:grpSpPr>
          <a:xfrm>
            <a:off x="1612509" y="2467647"/>
            <a:ext cx="93900" cy="816939"/>
            <a:chOff x="996050" y="213293"/>
            <a:chExt cx="93900" cy="909732"/>
          </a:xfrm>
        </p:grpSpPr>
        <p:cxnSp>
          <p:nvCxnSpPr>
            <p:cNvPr id="1680" name="Google Shape;1680;p92"/>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681" name="Google Shape;1681;p92"/>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cxnSp>
        <p:nvCxnSpPr>
          <p:cNvPr id="1682" name="Google Shape;1682;p92"/>
          <p:cNvCxnSpPr/>
          <p:nvPr/>
        </p:nvCxnSpPr>
        <p:spPr>
          <a:xfrm>
            <a:off x="6589550" y="2615350"/>
            <a:ext cx="341400" cy="0"/>
          </a:xfrm>
          <a:prstGeom prst="straightConnector1">
            <a:avLst/>
          </a:prstGeom>
          <a:noFill/>
          <a:ln cap="flat" cmpd="sng" w="28575">
            <a:solidFill>
              <a:schemeClr val="dk1"/>
            </a:solidFill>
            <a:prstDash val="solid"/>
            <a:round/>
            <a:headEnd len="med" w="med" type="none"/>
            <a:tailEnd len="med" w="med" type="none"/>
          </a:ln>
        </p:spPr>
      </p:cxnSp>
      <p:sp>
        <p:nvSpPr>
          <p:cNvPr id="1683" name="Google Shape;1683;p92"/>
          <p:cNvSpPr txBox="1"/>
          <p:nvPr>
            <p:ph idx="1" type="body"/>
          </p:nvPr>
        </p:nvSpPr>
        <p:spPr>
          <a:xfrm>
            <a:off x="6622770" y="2351159"/>
            <a:ext cx="341400" cy="42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a:t>
            </a:r>
            <a:endParaRPr sz="2000"/>
          </a:p>
        </p:txBody>
      </p:sp>
      <p:sp>
        <p:nvSpPr>
          <p:cNvPr id="1684" name="Google Shape;1684;p92"/>
          <p:cNvSpPr txBox="1"/>
          <p:nvPr>
            <p:ph idx="1" type="body"/>
          </p:nvPr>
        </p:nvSpPr>
        <p:spPr>
          <a:xfrm>
            <a:off x="3905400" y="3746225"/>
            <a:ext cx="4223100" cy="979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Taas waa sababta aan filayo inuu ku soo dego qayb kasta si siman.</a:t>
            </a:r>
            <a:endParaRPr sz="1600"/>
          </a:p>
          <a:p>
            <a:pPr indent="0" lvl="0" marL="0" rtl="0" algn="l">
              <a:spcBef>
                <a:spcPts val="1000"/>
              </a:spcBef>
              <a:spcAft>
                <a:spcPts val="1000"/>
              </a:spcAft>
              <a:buNone/>
            </a:pPr>
            <a:r>
              <a:rPr lang="en-GB" sz="1400">
                <a:latin typeface="Lexend"/>
              </a:rPr>
              <a:t>Laakiin taasi ma aha inay dhacdo.</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8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6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8" name="Shape 1688"/>
        <p:cNvGrpSpPr/>
        <p:nvPr/>
      </p:nvGrpSpPr>
      <p:grpSpPr>
        <a:xfrm>
          <a:off x="0" y="0"/>
          <a:ext cx="0" cy="0"/>
          <a:chOff x="0" y="0"/>
          <a:chExt cx="0" cy="0"/>
        </a:xfrm>
      </p:grpSpPr>
      <p:sp>
        <p:nvSpPr>
          <p:cNvPr id="1689" name="Google Shape;1689;p93"/>
          <p:cNvSpPr txBox="1"/>
          <p:nvPr>
            <p:ph idx="1" type="body"/>
          </p:nvPr>
        </p:nvSpPr>
        <p:spPr>
          <a:xfrm>
            <a:off x="324000" y="842779"/>
            <a:ext cx="8496000" cy="800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An outcome with a </a:t>
            </a:r>
            <a:r>
              <a:rPr b="1" lang="en-GB" sz="1800">
                <a:latin typeface="Lexend"/>
              </a:rPr>
              <a:t>probability</a:t>
            </a:r>
            <a:r>
              <a:rPr lang="en-GB" sz="1800">
                <a:latin typeface="Lexend"/>
              </a:rPr>
              <a:t> of     could be </a:t>
            </a:r>
            <a:r>
              <a:rPr lang="en-GB" sz="1800">
                <a:latin typeface="Lexend"/>
              </a:rPr>
              <a:t>expected to happen in</a:t>
            </a:r>
            <a:endParaRPr sz="1800"/>
          </a:p>
          <a:p>
            <a:pPr indent="0" lvl="0" marL="0" rtl="0" algn="l">
              <a:spcBef>
                <a:spcPts val="1000"/>
              </a:spcBef>
              <a:spcAft>
                <a:spcPts val="1000"/>
              </a:spcAft>
              <a:buNone/>
            </a:pPr>
            <a:r>
              <a:rPr lang="en-GB" sz="1800">
                <a:latin typeface="Lexend"/>
              </a:rPr>
              <a:t>qiyaastii wadarta tijaabooyinka la sameeyay.</a:t>
            </a:r>
            <a:r>
              <a:rPr lang="en-GB" sz="1800">
                <a:latin typeface="Lexend"/>
              </a:rPr>
              <a:t/>
            </a:r>
            <a:endParaRPr sz="1800"/>
          </a:p>
        </p:txBody>
      </p:sp>
      <p:sp>
        <p:nvSpPr>
          <p:cNvPr id="1690" name="Google Shape;1690;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Expressing probabilities as fractions</a:t>
            </a:r>
            <a:endParaRPr/>
          </a:p>
        </p:txBody>
      </p:sp>
      <p:sp>
        <p:nvSpPr>
          <p:cNvPr id="1691" name="Google Shape;1691;p93"/>
          <p:cNvSpPr txBox="1"/>
          <p:nvPr>
            <p:ph idx="1" type="body"/>
          </p:nvPr>
        </p:nvSpPr>
        <p:spPr>
          <a:xfrm>
            <a:off x="324000" y="2083798"/>
            <a:ext cx="8496000" cy="70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E.g. In an experiment with 40 trials, we might expect the outcome to happen approximately 10 times.</a:t>
            </a:r>
            <a:endParaRPr sz="1800"/>
          </a:p>
        </p:txBody>
      </p:sp>
      <p:pic>
        <p:nvPicPr>
          <p:cNvPr descr="&lt;math xmlns=&quot;http://www.w3.org/1998/Math/MathML&quot; display=&quot;block&quot; data-is-equatio=&quot;1&quot; data-latex=&quot;\frac{1}{4}&quot;&gt;&lt;mfrac&gt;&lt;mn&gt;1&lt;/mn&gt;&lt;mn&gt;4&lt;/mn&gt;&lt;/mfrac&gt;&lt;/math&gt;" id="1692" name="Google Shape;1692;p93" title="one fourth"/>
          <p:cNvPicPr preferRelativeResize="0"/>
          <p:nvPr/>
        </p:nvPicPr>
        <p:blipFill>
          <a:blip r:embed="rId3">
            <a:alphaModFix/>
          </a:blip>
          <a:stretch>
            <a:fillRect/>
          </a:stretch>
        </p:blipFill>
        <p:spPr>
          <a:xfrm>
            <a:off x="2103093" y="1219419"/>
            <a:ext cx="132873" cy="423300"/>
          </a:xfrm>
          <a:prstGeom prst="rect">
            <a:avLst/>
          </a:prstGeom>
          <a:noFill/>
          <a:ln>
            <a:noFill/>
          </a:ln>
        </p:spPr>
      </p:pic>
      <p:pic>
        <p:nvPicPr>
          <p:cNvPr descr="&lt;math xmlns=&quot;http://www.w3.org/1998/Math/MathML&quot; display=&quot;block&quot; data-is-equatio=&quot;1&quot; data-latex=&quot;\frac{1}{4}\ of\ \ 40\ =\ 10&quot;&gt;&lt;mfrac&gt;&lt;mn&gt;1&lt;/mn&gt;&lt;mn&gt;4&lt;/mn&gt;&lt;/mfrac&gt;&lt;mtext&gt;&lt;/mtext&gt;&lt;mi&gt;o&lt;/mi&gt;&lt;mi&gt;f&lt;/mi&gt;&lt;mtext&gt;&lt;/mtext&gt;&lt;mtext&gt;&lt;/mtext&gt;&lt;mn&gt;40&lt;/mn&gt;&lt;mtext&gt;&lt;/mtext&gt;&lt;mo&gt;=&lt;/mo&gt;&lt;mtext&gt;&lt;/mtext&gt;&lt;mn&gt;10&lt;/mn&gt;&lt;/math&gt;" id="1693" name="Google Shape;1693;p93" title="one fourth o f 40 equals 10"/>
          <p:cNvPicPr preferRelativeResize="0"/>
          <p:nvPr/>
        </p:nvPicPr>
        <p:blipFill rotWithShape="1">
          <a:blip r:embed="rId4">
            <a:alphaModFix/>
          </a:blip>
          <a:srcRect b="0" l="0" r="86344" t="0"/>
          <a:stretch/>
        </p:blipFill>
        <p:spPr>
          <a:xfrm>
            <a:off x="3802084" y="2669945"/>
            <a:ext cx="226050" cy="542575"/>
          </a:xfrm>
          <a:prstGeom prst="rect">
            <a:avLst/>
          </a:prstGeom>
          <a:noFill/>
          <a:ln>
            <a:noFill/>
          </a:ln>
        </p:spPr>
      </p:pic>
      <p:sp>
        <p:nvSpPr>
          <p:cNvPr id="1694" name="Google Shape;1694;p93"/>
          <p:cNvSpPr txBox="1"/>
          <p:nvPr>
            <p:ph idx="1" type="body"/>
          </p:nvPr>
        </p:nvSpPr>
        <p:spPr>
          <a:xfrm>
            <a:off x="4102303" y="2805548"/>
            <a:ext cx="297300" cy="27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of</a:t>
            </a:r>
            <a:endParaRPr sz="1800"/>
          </a:p>
        </p:txBody>
      </p:sp>
      <p:pic>
        <p:nvPicPr>
          <p:cNvPr descr="&lt;math xmlns=&quot;http://www.w3.org/1998/Math/MathML&quot; display=&quot;block&quot; data-is-equatio=&quot;1&quot; data-latex=&quot;\frac{1}{4}\ of\ \ 40\ =\ 10&quot;&gt;&lt;mfrac&gt;&lt;mn&gt;1&lt;/mn&gt;&lt;mn&gt;4&lt;/mn&gt;&lt;/mfrac&gt;&lt;mtext&gt;&lt;/mtext&gt;&lt;mi&gt;o&lt;/mi&gt;&lt;mi&gt;f&lt;/mi&gt;&lt;mtext&gt;&lt;/mtext&gt;&lt;mtext&gt;&lt;/mtext&gt;&lt;mn&gt;40&lt;/mn&gt;&lt;mtext&gt;&lt;/mtext&gt;&lt;mo&gt;=&lt;/mo&gt;&lt;mtext&gt;&lt;/mtext&gt;&lt;mn&gt;10&lt;/mn&gt;&lt;/math&gt;" id="1695" name="Google Shape;1695;p93" title="one fourth o f 40 equals 10"/>
          <p:cNvPicPr preferRelativeResize="0"/>
          <p:nvPr/>
        </p:nvPicPr>
        <p:blipFill rotWithShape="1">
          <a:blip r:embed="rId4">
            <a:alphaModFix/>
          </a:blip>
          <a:srcRect b="0" l="38694" r="-6" t="0"/>
          <a:stretch/>
        </p:blipFill>
        <p:spPr>
          <a:xfrm>
            <a:off x="4442571" y="2669945"/>
            <a:ext cx="1014950" cy="542575"/>
          </a:xfrm>
          <a:prstGeom prst="rect">
            <a:avLst/>
          </a:prstGeom>
          <a:noFill/>
          <a:ln>
            <a:noFill/>
          </a:ln>
        </p:spPr>
      </p:pic>
      <p:sp>
        <p:nvSpPr>
          <p:cNvPr id="1696" name="Google Shape;1696;p93"/>
          <p:cNvSpPr txBox="1"/>
          <p:nvPr>
            <p:ph idx="1" type="body"/>
          </p:nvPr>
        </p:nvSpPr>
        <p:spPr>
          <a:xfrm>
            <a:off x="324000" y="3662175"/>
            <a:ext cx="8496000" cy="64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Tijaabooyin badan oo tijaabo ku jira, waxay u badan tahay in saamiga natiijooyinka uu la mid noqdo waxa la filayo.</a:t>
            </a:r>
            <a:endParaRPr sz="1800"/>
          </a:p>
        </p:txBody>
      </p:sp>
      <p:pic>
        <p:nvPicPr>
          <p:cNvPr descr="&lt;math xmlns=&quot;http://www.w3.org/1998/Math/MathML&quot; display=&quot;block&quot; data-is-equatio=&quot;1&quot; data-latex=&quot;\frac{1}{4}&quot;&gt;&lt;mfrac&gt;&lt;mn&gt;1&lt;/mn&gt;&lt;mn&gt;4&lt;/mn&gt;&lt;/mfrac&gt;&lt;/math&gt;" id="1697" name="Google Shape;1697;p93" title="one fourth"/>
          <p:cNvPicPr preferRelativeResize="0"/>
          <p:nvPr/>
        </p:nvPicPr>
        <p:blipFill>
          <a:blip r:embed="rId3">
            <a:alphaModFix/>
          </a:blip>
          <a:stretch>
            <a:fillRect/>
          </a:stretch>
        </p:blipFill>
        <p:spPr>
          <a:xfrm>
            <a:off x="4145952" y="784032"/>
            <a:ext cx="132873" cy="423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1" name="Shape 1701"/>
        <p:cNvGrpSpPr/>
        <p:nvPr/>
      </p:nvGrpSpPr>
      <p:grpSpPr>
        <a:xfrm>
          <a:off x="0" y="0"/>
          <a:ext cx="0" cy="0"/>
          <a:chOff x="0" y="0"/>
          <a:chExt cx="0" cy="0"/>
        </a:xfrm>
      </p:grpSpPr>
      <p:pic>
        <p:nvPicPr>
          <p:cNvPr descr="&lt;math xmlns=&quot;http://www.w3.org/1998/Math/MathML&quot; display=&quot;block&quot; data-is-equatio=&quot;1&quot; data-latex=&quot;\frac{1}{10}\ \ \ \frac{3}{5}\ \ \ \frac{1}{20}\ \ \ \ \frac{1}{4}&quot;&gt;&lt;mfrac&gt;&lt;mn&gt;1&lt;/mn&gt;&lt;mn&gt;10&lt;/mn&gt;&lt;/mfrac&gt;&lt;mtext&gt;&lt;/mtext&gt;&lt;mtext&gt;&lt;/mtext&gt;&lt;mtext&gt;&lt;/mtext&gt;&lt;mfrac&gt;&lt;mn&gt;3&lt;/mn&gt;&lt;mn&gt;5&lt;/mn&gt;&lt;/mfrac&gt;&lt;mtext&gt;&lt;/mtext&gt;&lt;mtext&gt;&lt;/mtext&gt;&lt;mtext&gt;&lt;/mtext&gt;&lt;mfrac&gt;&lt;mn&gt;1&lt;/mn&gt;&lt;mn&gt;20&lt;/mn&gt;&lt;/mfrac&gt;&lt;mtext&gt;&lt;/mtext&gt;&lt;mtext&gt;&lt;/mtext&gt;&lt;mtext&gt;&lt;/mtext&gt;&lt;mtext&gt;&lt;/mtext&gt;&lt;mfrac&gt;&lt;mn&gt;1&lt;/mn&gt;&lt;mn&gt;4&lt;/mn&gt;&lt;/mfrac&gt;&lt;/math&gt;" id="1702" name="Google Shape;1702;p94" title="one tenth three fifths 1 over 20 one fourth"/>
          <p:cNvPicPr preferRelativeResize="0"/>
          <p:nvPr/>
        </p:nvPicPr>
        <p:blipFill rotWithShape="1">
          <a:blip r:embed="rId3">
            <a:alphaModFix/>
          </a:blip>
          <a:srcRect b="0" l="0" r="76921" t="0"/>
          <a:stretch/>
        </p:blipFill>
        <p:spPr>
          <a:xfrm>
            <a:off x="3644625" y="1744975"/>
            <a:ext cx="456225" cy="613500"/>
          </a:xfrm>
          <a:prstGeom prst="rect">
            <a:avLst/>
          </a:prstGeom>
          <a:noFill/>
          <a:ln>
            <a:noFill/>
          </a:ln>
        </p:spPr>
      </p:pic>
      <p:sp>
        <p:nvSpPr>
          <p:cNvPr id="1703" name="Google Shape;1703;p94"/>
          <p:cNvSpPr txBox="1"/>
          <p:nvPr>
            <p:ph idx="4294967295" type="body"/>
          </p:nvPr>
        </p:nvSpPr>
        <p:spPr>
          <a:xfrm>
            <a:off x="324000" y="759300"/>
            <a:ext cx="8496000" cy="71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Wareeggu wuxuu leeyahay afar lambar. Itimaalka wareeggu ku soo dego lambar kasta waa hoose.</a:t>
            </a:r>
            <a:br>
              <a:rPr lang="en-GB" sz="2000"/>
            </a:br>
            <a:r>
              <a:rPr lang="en-GB" sz="1800">
                <a:latin typeface="Lexend"/>
              </a:rPr>
              <a:t/>
            </a:r>
            <a:r>
              <a:rPr b="1" lang="en-GB" sz="1800">
                <a:latin typeface="Lexend"/>
              </a:rPr>
              <a:t/>
            </a:r>
            <a:r>
              <a:rPr lang="en-GB" sz="1800">
                <a:latin typeface="Lexend"/>
              </a:rPr>
              <a:t/>
            </a:r>
            <a:endParaRPr sz="2000"/>
          </a:p>
        </p:txBody>
      </p:sp>
      <p:sp>
        <p:nvSpPr>
          <p:cNvPr id="1704" name="Google Shape;1704;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Expressing probabilities as fractions</a:t>
            </a:r>
            <a:endParaRPr/>
          </a:p>
        </p:txBody>
      </p:sp>
      <p:sp>
        <p:nvSpPr>
          <p:cNvPr id="1705" name="Google Shape;1705;p94"/>
          <p:cNvSpPr txBox="1"/>
          <p:nvPr>
            <p:ph idx="4294967295" type="body"/>
          </p:nvPr>
        </p:nvSpPr>
        <p:spPr>
          <a:xfrm>
            <a:off x="324000" y="3502500"/>
            <a:ext cx="8237700" cy="957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Inta lagu jiro ciyaar, wareegga waa la wareejiyaa wadarta 100 jeer.</a:t>
            </a:r>
            <a:endParaRPr sz="2000"/>
          </a:p>
          <a:p>
            <a:pPr indent="0" lvl="0" marL="0" rtl="0" algn="l">
              <a:spcBef>
                <a:spcPts val="1000"/>
              </a:spcBef>
              <a:spcAft>
                <a:spcPts val="1000"/>
              </a:spcAft>
              <a:buNone/>
            </a:pPr>
            <a:r>
              <a:rPr lang="en-GB" sz="1800">
                <a:latin typeface="Lexend"/>
              </a:rPr>
              <a:t>Lambar kee ayaa la filan karaa inuu ku soo dego inta badan?</a:t>
            </a:r>
            <a:endParaRPr sz="2000"/>
          </a:p>
        </p:txBody>
      </p:sp>
      <p:sp>
        <p:nvSpPr>
          <p:cNvPr id="1706" name="Google Shape;1706;p94"/>
          <p:cNvSpPr txBox="1"/>
          <p:nvPr>
            <p:ph idx="1" type="body"/>
          </p:nvPr>
        </p:nvSpPr>
        <p:spPr>
          <a:xfrm>
            <a:off x="2668275" y="1860256"/>
            <a:ext cx="9618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P(1) = </a:t>
            </a:r>
            <a:endParaRPr/>
          </a:p>
        </p:txBody>
      </p:sp>
      <p:sp>
        <p:nvSpPr>
          <p:cNvPr id="1707" name="Google Shape;1707;p94"/>
          <p:cNvSpPr txBox="1"/>
          <p:nvPr>
            <p:ph idx="1" type="body"/>
          </p:nvPr>
        </p:nvSpPr>
        <p:spPr>
          <a:xfrm>
            <a:off x="2668275" y="2812756"/>
            <a:ext cx="9618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P(3) = </a:t>
            </a:r>
            <a:endParaRPr/>
          </a:p>
        </p:txBody>
      </p:sp>
      <p:sp>
        <p:nvSpPr>
          <p:cNvPr id="1708" name="Google Shape;1708;p94"/>
          <p:cNvSpPr txBox="1"/>
          <p:nvPr>
            <p:ph idx="1" type="body"/>
          </p:nvPr>
        </p:nvSpPr>
        <p:spPr>
          <a:xfrm>
            <a:off x="5030475" y="1860256"/>
            <a:ext cx="9618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P(2) = </a:t>
            </a:r>
            <a:endParaRPr/>
          </a:p>
        </p:txBody>
      </p:sp>
      <p:sp>
        <p:nvSpPr>
          <p:cNvPr id="1709" name="Google Shape;1709;p94"/>
          <p:cNvSpPr txBox="1"/>
          <p:nvPr>
            <p:ph idx="1" type="body"/>
          </p:nvPr>
        </p:nvSpPr>
        <p:spPr>
          <a:xfrm>
            <a:off x="5030475" y="2812756"/>
            <a:ext cx="9618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P(4) = </a:t>
            </a:r>
            <a:endParaRPr/>
          </a:p>
        </p:txBody>
      </p:sp>
      <p:pic>
        <p:nvPicPr>
          <p:cNvPr descr="&lt;math xmlns=&quot;http://www.w3.org/1998/Math/MathML&quot; display=&quot;block&quot; data-is-equatio=&quot;1&quot; data-latex=&quot;\frac{1}{10}\ \ \ \frac{3}{5}\ \ \ \frac{1}{20}\ \ \ \ \frac{1}{4}&quot;&gt;&lt;mfrac&gt;&lt;mn&gt;1&lt;/mn&gt;&lt;mn&gt;10&lt;/mn&gt;&lt;/mfrac&gt;&lt;mtext&gt;&lt;/mtext&gt;&lt;mtext&gt;&lt;/mtext&gt;&lt;mtext&gt;&lt;/mtext&gt;&lt;mfrac&gt;&lt;mn&gt;3&lt;/mn&gt;&lt;mn&gt;5&lt;/mn&gt;&lt;/mfrac&gt;&lt;mtext&gt;&lt;/mtext&gt;&lt;mtext&gt;&lt;/mtext&gt;&lt;mtext&gt;&lt;/mtext&gt;&lt;mfrac&gt;&lt;mn&gt;1&lt;/mn&gt;&lt;mn&gt;20&lt;/mn&gt;&lt;/mfrac&gt;&lt;mtext&gt;&lt;/mtext&gt;&lt;mtext&gt;&lt;/mtext&gt;&lt;mtext&gt;&lt;/mtext&gt;&lt;mtext&gt;&lt;/mtext&gt;&lt;mfrac&gt;&lt;mn&gt;1&lt;/mn&gt;&lt;mn&gt;4&lt;/mn&gt;&lt;/mfrac&gt;&lt;/math&gt;" id="1710" name="Google Shape;1710;p94" title="one tenth three fifths 1 over 20 one fourth"/>
          <p:cNvPicPr preferRelativeResize="0"/>
          <p:nvPr/>
        </p:nvPicPr>
        <p:blipFill rotWithShape="1">
          <a:blip r:embed="rId3">
            <a:alphaModFix/>
          </a:blip>
          <a:srcRect b="0" l="26788" r="50132" t="0"/>
          <a:stretch/>
        </p:blipFill>
        <p:spPr>
          <a:xfrm>
            <a:off x="5839841" y="1744975"/>
            <a:ext cx="456225" cy="613500"/>
          </a:xfrm>
          <a:prstGeom prst="rect">
            <a:avLst/>
          </a:prstGeom>
          <a:noFill/>
          <a:ln>
            <a:noFill/>
          </a:ln>
        </p:spPr>
      </p:pic>
      <p:pic>
        <p:nvPicPr>
          <p:cNvPr descr="&lt;math xmlns=&quot;http://www.w3.org/1998/Math/MathML&quot; display=&quot;block&quot; data-is-equatio=&quot;1&quot; data-latex=&quot;\frac{1}{10}\ \ \ \frac{3}{5}\ \ \ \frac{1}{20}\ \ \ \ \frac{1}{4}&quot;&gt;&lt;mfrac&gt;&lt;mn&gt;1&lt;/mn&gt;&lt;mn&gt;10&lt;/mn&gt;&lt;/mfrac&gt;&lt;mtext&gt;&lt;/mtext&gt;&lt;mtext&gt;&lt;/mtext&gt;&lt;mtext&gt;&lt;/mtext&gt;&lt;mfrac&gt;&lt;mn&gt;3&lt;/mn&gt;&lt;mn&gt;5&lt;/mn&gt;&lt;/mfrac&gt;&lt;mtext&gt;&lt;/mtext&gt;&lt;mtext&gt;&lt;/mtext&gt;&lt;mtext&gt;&lt;/mtext&gt;&lt;mfrac&gt;&lt;mn&gt;1&lt;/mn&gt;&lt;mn&gt;20&lt;/mn&gt;&lt;/mfrac&gt;&lt;mtext&gt;&lt;/mtext&gt;&lt;mtext&gt;&lt;/mtext&gt;&lt;mtext&gt;&lt;/mtext&gt;&lt;mtext&gt;&lt;/mtext&gt;&lt;mfrac&gt;&lt;mn&gt;1&lt;/mn&gt;&lt;mn&gt;4&lt;/mn&gt;&lt;/mfrac&gt;&lt;/math&gt;" id="1711" name="Google Shape;1711;p94" title="one tenth three fifths 1 over 20 one fourth"/>
          <p:cNvPicPr preferRelativeResize="0"/>
          <p:nvPr/>
        </p:nvPicPr>
        <p:blipFill rotWithShape="1">
          <a:blip r:embed="rId3">
            <a:alphaModFix/>
          </a:blip>
          <a:srcRect b="0" l="47251" r="21850" t="0"/>
          <a:stretch/>
        </p:blipFill>
        <p:spPr>
          <a:xfrm>
            <a:off x="3490077" y="2681200"/>
            <a:ext cx="610775" cy="613500"/>
          </a:xfrm>
          <a:prstGeom prst="rect">
            <a:avLst/>
          </a:prstGeom>
          <a:noFill/>
          <a:ln>
            <a:noFill/>
          </a:ln>
        </p:spPr>
      </p:pic>
      <p:pic>
        <p:nvPicPr>
          <p:cNvPr descr="&lt;math xmlns=&quot;http://www.w3.org/1998/Math/MathML&quot; display=&quot;block&quot; data-is-equatio=&quot;1&quot; data-latex=&quot;\frac{1}{10}\ \ \ \frac{3}{5}\ \ \ \frac{1}{20}\ \ \ \ \frac{1}{4}&quot;&gt;&lt;mfrac&gt;&lt;mn&gt;1&lt;/mn&gt;&lt;mn&gt;10&lt;/mn&gt;&lt;/mfrac&gt;&lt;mtext&gt;&lt;/mtext&gt;&lt;mtext&gt;&lt;/mtext&gt;&lt;mtext&gt;&lt;/mtext&gt;&lt;mfrac&gt;&lt;mn&gt;3&lt;/mn&gt;&lt;mn&gt;5&lt;/mn&gt;&lt;/mfrac&gt;&lt;mtext&gt;&lt;/mtext&gt;&lt;mtext&gt;&lt;/mtext&gt;&lt;mtext&gt;&lt;/mtext&gt;&lt;mfrac&gt;&lt;mn&gt;1&lt;/mn&gt;&lt;mn&gt;20&lt;/mn&gt;&lt;/mfrac&gt;&lt;mtext&gt;&lt;/mtext&gt;&lt;mtext&gt;&lt;/mtext&gt;&lt;mtext&gt;&lt;/mtext&gt;&lt;mtext&gt;&lt;/mtext&gt;&lt;mfrac&gt;&lt;mn&gt;1&lt;/mn&gt;&lt;mn&gt;4&lt;/mn&gt;&lt;/mfrac&gt;&lt;/math&gt;" id="1712" name="Google Shape;1712;p94" title="one tenth three fifths 1 over 20 one fourth"/>
          <p:cNvPicPr preferRelativeResize="0"/>
          <p:nvPr/>
        </p:nvPicPr>
        <p:blipFill rotWithShape="1">
          <a:blip r:embed="rId3">
            <a:alphaModFix/>
          </a:blip>
          <a:srcRect b="0" l="85472" r="0" t="0"/>
          <a:stretch/>
        </p:blipFill>
        <p:spPr>
          <a:xfrm>
            <a:off x="5845872" y="2681200"/>
            <a:ext cx="287175" cy="613500"/>
          </a:xfrm>
          <a:prstGeom prst="rect">
            <a:avLst/>
          </a:prstGeom>
          <a:noFill/>
          <a:ln>
            <a:noFill/>
          </a:ln>
        </p:spPr>
      </p:pic>
      <p:sp>
        <p:nvSpPr>
          <p:cNvPr id="1713" name="Google Shape;1713;p94"/>
          <p:cNvSpPr txBox="1"/>
          <p:nvPr>
            <p:ph idx="4294967295" type="body"/>
          </p:nvPr>
        </p:nvSpPr>
        <p:spPr>
          <a:xfrm>
            <a:off x="4461150" y="4427826"/>
            <a:ext cx="221700" cy="31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2</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7" name="Shape 1717"/>
        <p:cNvGrpSpPr/>
        <p:nvPr/>
      </p:nvGrpSpPr>
      <p:grpSpPr>
        <a:xfrm>
          <a:off x="0" y="0"/>
          <a:ext cx="0" cy="0"/>
          <a:chOff x="0" y="0"/>
          <a:chExt cx="0" cy="0"/>
        </a:xfrm>
      </p:grpSpPr>
      <p:pic>
        <p:nvPicPr>
          <p:cNvPr descr="&lt;math xmlns=&quot;http://www.w3.org/1998/Math/MathML&quot; display=&quot;block&quot; data-is-equatio=&quot;1&quot; data-latex=&quot;\frac{1}{10}\ \ \ \frac{3}{5}\ \ \ \frac{1}{20}\ \ \ \ \frac{1}{4}&quot;&gt;&lt;mfrac&gt;&lt;mn&gt;1&lt;/mn&gt;&lt;mn&gt;10&lt;/mn&gt;&lt;/mfrac&gt;&lt;mtext&gt;&lt;/mtext&gt;&lt;mtext&gt;&lt;/mtext&gt;&lt;mtext&gt;&lt;/mtext&gt;&lt;mfrac&gt;&lt;mn&gt;3&lt;/mn&gt;&lt;mn&gt;5&lt;/mn&gt;&lt;/mfrac&gt;&lt;mtext&gt;&lt;/mtext&gt;&lt;mtext&gt;&lt;/mtext&gt;&lt;mtext&gt;&lt;/mtext&gt;&lt;mfrac&gt;&lt;mn&gt;1&lt;/mn&gt;&lt;mn&gt;20&lt;/mn&gt;&lt;/mfrac&gt;&lt;mtext&gt;&lt;/mtext&gt;&lt;mtext&gt;&lt;/mtext&gt;&lt;mtext&gt;&lt;/mtext&gt;&lt;mtext&gt;&lt;/mtext&gt;&lt;mfrac&gt;&lt;mn&gt;1&lt;/mn&gt;&lt;mn&gt;4&lt;/mn&gt;&lt;/mfrac&gt;&lt;/math&gt;" id="1718" name="Google Shape;1718;p95" title="one tenth three fifths 1 over 20 one fourth"/>
          <p:cNvPicPr preferRelativeResize="0"/>
          <p:nvPr/>
        </p:nvPicPr>
        <p:blipFill rotWithShape="1">
          <a:blip r:embed="rId3">
            <a:alphaModFix/>
          </a:blip>
          <a:srcRect b="0" l="0" r="76921" t="0"/>
          <a:stretch/>
        </p:blipFill>
        <p:spPr>
          <a:xfrm>
            <a:off x="3644625" y="1744975"/>
            <a:ext cx="456225" cy="613500"/>
          </a:xfrm>
          <a:prstGeom prst="rect">
            <a:avLst/>
          </a:prstGeom>
          <a:noFill/>
          <a:ln>
            <a:noFill/>
          </a:ln>
        </p:spPr>
      </p:pic>
      <p:sp>
        <p:nvSpPr>
          <p:cNvPr id="1719" name="Google Shape;1719;p95"/>
          <p:cNvSpPr txBox="1"/>
          <p:nvPr>
            <p:ph idx="4294967295" type="body"/>
          </p:nvPr>
        </p:nvSpPr>
        <p:spPr>
          <a:xfrm>
            <a:off x="324000" y="759300"/>
            <a:ext cx="8496000" cy="71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Wareeggu wuxuu leeyahay afar lambar. Itimaalka wareeggu ku soo dego lambar kasta waa hoose.</a:t>
            </a:r>
            <a:br>
              <a:rPr lang="en-GB" sz="2000"/>
            </a:br>
            <a:r>
              <a:rPr lang="en-GB" sz="1800">
                <a:latin typeface="Lexend"/>
              </a:rPr>
              <a:t/>
            </a:r>
            <a:r>
              <a:rPr b="1" lang="en-GB" sz="1800">
                <a:latin typeface="Lexend"/>
              </a:rPr>
              <a:t/>
            </a:r>
            <a:r>
              <a:rPr lang="en-GB" sz="1800">
                <a:latin typeface="Lexend"/>
              </a:rPr>
              <a:t/>
            </a:r>
            <a:endParaRPr sz="2000"/>
          </a:p>
        </p:txBody>
      </p:sp>
      <p:sp>
        <p:nvSpPr>
          <p:cNvPr id="1720" name="Google Shape;1720;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Expressing probabilities as fractions</a:t>
            </a:r>
            <a:endParaRPr/>
          </a:p>
        </p:txBody>
      </p:sp>
      <p:sp>
        <p:nvSpPr>
          <p:cNvPr id="1721" name="Google Shape;1721;p95"/>
          <p:cNvSpPr txBox="1"/>
          <p:nvPr>
            <p:ph idx="4294967295" type="body"/>
          </p:nvPr>
        </p:nvSpPr>
        <p:spPr>
          <a:xfrm>
            <a:off x="324000" y="3502500"/>
            <a:ext cx="8237700" cy="9579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rPr>
              <a:t>Inta lagu jiro ciyaar, wareegga waa la wareejiyaa wadarta 100 jeer.</a:t>
            </a:r>
            <a:endParaRPr sz="2000"/>
          </a:p>
          <a:p>
            <a:pPr indent="0" lvl="0" marL="0" rtl="0" algn="l">
              <a:spcBef>
                <a:spcPts val="1000"/>
              </a:spcBef>
              <a:spcAft>
                <a:spcPts val="1000"/>
              </a:spcAft>
              <a:buClr>
                <a:schemeClr val="dk1"/>
              </a:buClr>
              <a:buSzPts val="1100"/>
              <a:buFont typeface="Arial"/>
              <a:buNone/>
            </a:pPr>
            <a:r>
              <a:rPr lang="en-GB" sz="1800">
                <a:latin typeface="Lexend"/>
              </a:rPr>
              <a:t>Qiyaastii, immisa jeer ayaa wareegga laga filan karaa inuu ku soo dego lambarka 4?</a:t>
            </a:r>
            <a:endParaRPr sz="2000"/>
          </a:p>
        </p:txBody>
      </p:sp>
      <p:sp>
        <p:nvSpPr>
          <p:cNvPr id="1722" name="Google Shape;1722;p95"/>
          <p:cNvSpPr txBox="1"/>
          <p:nvPr>
            <p:ph idx="1" type="body"/>
          </p:nvPr>
        </p:nvSpPr>
        <p:spPr>
          <a:xfrm>
            <a:off x="2668275" y="1860256"/>
            <a:ext cx="9618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P(1) = </a:t>
            </a:r>
            <a:endParaRPr/>
          </a:p>
        </p:txBody>
      </p:sp>
      <p:sp>
        <p:nvSpPr>
          <p:cNvPr id="1723" name="Google Shape;1723;p95"/>
          <p:cNvSpPr txBox="1"/>
          <p:nvPr>
            <p:ph idx="1" type="body"/>
          </p:nvPr>
        </p:nvSpPr>
        <p:spPr>
          <a:xfrm>
            <a:off x="2668275" y="2812756"/>
            <a:ext cx="9618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P(3) = </a:t>
            </a:r>
            <a:endParaRPr/>
          </a:p>
        </p:txBody>
      </p:sp>
      <p:sp>
        <p:nvSpPr>
          <p:cNvPr id="1724" name="Google Shape;1724;p95"/>
          <p:cNvSpPr txBox="1"/>
          <p:nvPr>
            <p:ph idx="1" type="body"/>
          </p:nvPr>
        </p:nvSpPr>
        <p:spPr>
          <a:xfrm>
            <a:off x="5030475" y="1860256"/>
            <a:ext cx="9618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P(2) = </a:t>
            </a:r>
            <a:endParaRPr/>
          </a:p>
        </p:txBody>
      </p:sp>
      <p:sp>
        <p:nvSpPr>
          <p:cNvPr id="1725" name="Google Shape;1725;p95"/>
          <p:cNvSpPr txBox="1"/>
          <p:nvPr>
            <p:ph idx="1" type="body"/>
          </p:nvPr>
        </p:nvSpPr>
        <p:spPr>
          <a:xfrm>
            <a:off x="5030475" y="2812756"/>
            <a:ext cx="961800" cy="46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P(4) = </a:t>
            </a:r>
            <a:endParaRPr/>
          </a:p>
        </p:txBody>
      </p:sp>
      <p:pic>
        <p:nvPicPr>
          <p:cNvPr descr="&lt;math xmlns=&quot;http://www.w3.org/1998/Math/MathML&quot; display=&quot;block&quot; data-is-equatio=&quot;1&quot; data-latex=&quot;\frac{1}{10}\ \ \ \frac{3}{5}\ \ \ \frac{1}{20}\ \ \ \ \frac{1}{4}&quot;&gt;&lt;mfrac&gt;&lt;mn&gt;1&lt;/mn&gt;&lt;mn&gt;10&lt;/mn&gt;&lt;/mfrac&gt;&lt;mtext&gt;&lt;/mtext&gt;&lt;mtext&gt;&lt;/mtext&gt;&lt;mtext&gt;&lt;/mtext&gt;&lt;mfrac&gt;&lt;mn&gt;3&lt;/mn&gt;&lt;mn&gt;5&lt;/mn&gt;&lt;/mfrac&gt;&lt;mtext&gt;&lt;/mtext&gt;&lt;mtext&gt;&lt;/mtext&gt;&lt;mtext&gt;&lt;/mtext&gt;&lt;mfrac&gt;&lt;mn&gt;1&lt;/mn&gt;&lt;mn&gt;20&lt;/mn&gt;&lt;/mfrac&gt;&lt;mtext&gt;&lt;/mtext&gt;&lt;mtext&gt;&lt;/mtext&gt;&lt;mtext&gt;&lt;/mtext&gt;&lt;mtext&gt;&lt;/mtext&gt;&lt;mfrac&gt;&lt;mn&gt;1&lt;/mn&gt;&lt;mn&gt;4&lt;/mn&gt;&lt;/mfrac&gt;&lt;/math&gt;" id="1726" name="Google Shape;1726;p95" title="one tenth three fifths 1 over 20 one fourth"/>
          <p:cNvPicPr preferRelativeResize="0"/>
          <p:nvPr/>
        </p:nvPicPr>
        <p:blipFill rotWithShape="1">
          <a:blip r:embed="rId3">
            <a:alphaModFix/>
          </a:blip>
          <a:srcRect b="0" l="26788" r="50132" t="0"/>
          <a:stretch/>
        </p:blipFill>
        <p:spPr>
          <a:xfrm>
            <a:off x="5839841" y="1744975"/>
            <a:ext cx="456225" cy="613500"/>
          </a:xfrm>
          <a:prstGeom prst="rect">
            <a:avLst/>
          </a:prstGeom>
          <a:noFill/>
          <a:ln>
            <a:noFill/>
          </a:ln>
        </p:spPr>
      </p:pic>
      <p:pic>
        <p:nvPicPr>
          <p:cNvPr descr="&lt;math xmlns=&quot;http://www.w3.org/1998/Math/MathML&quot; display=&quot;block&quot; data-is-equatio=&quot;1&quot; data-latex=&quot;\frac{1}{10}\ \ \ \frac{3}{5}\ \ \ \frac{1}{20}\ \ \ \ \frac{1}{4}&quot;&gt;&lt;mfrac&gt;&lt;mn&gt;1&lt;/mn&gt;&lt;mn&gt;10&lt;/mn&gt;&lt;/mfrac&gt;&lt;mtext&gt;&lt;/mtext&gt;&lt;mtext&gt;&lt;/mtext&gt;&lt;mtext&gt;&lt;/mtext&gt;&lt;mfrac&gt;&lt;mn&gt;3&lt;/mn&gt;&lt;mn&gt;5&lt;/mn&gt;&lt;/mfrac&gt;&lt;mtext&gt;&lt;/mtext&gt;&lt;mtext&gt;&lt;/mtext&gt;&lt;mtext&gt;&lt;/mtext&gt;&lt;mfrac&gt;&lt;mn&gt;1&lt;/mn&gt;&lt;mn&gt;20&lt;/mn&gt;&lt;/mfrac&gt;&lt;mtext&gt;&lt;/mtext&gt;&lt;mtext&gt;&lt;/mtext&gt;&lt;mtext&gt;&lt;/mtext&gt;&lt;mtext&gt;&lt;/mtext&gt;&lt;mfrac&gt;&lt;mn&gt;1&lt;/mn&gt;&lt;mn&gt;4&lt;/mn&gt;&lt;/mfrac&gt;&lt;/math&gt;" id="1727" name="Google Shape;1727;p95" title="one tenth three fifths 1 over 20 one fourth"/>
          <p:cNvPicPr preferRelativeResize="0"/>
          <p:nvPr/>
        </p:nvPicPr>
        <p:blipFill rotWithShape="1">
          <a:blip r:embed="rId3">
            <a:alphaModFix/>
          </a:blip>
          <a:srcRect b="0" l="47251" r="21850" t="0"/>
          <a:stretch/>
        </p:blipFill>
        <p:spPr>
          <a:xfrm>
            <a:off x="3490077" y="2681200"/>
            <a:ext cx="610775" cy="613500"/>
          </a:xfrm>
          <a:prstGeom prst="rect">
            <a:avLst/>
          </a:prstGeom>
          <a:noFill/>
          <a:ln>
            <a:noFill/>
          </a:ln>
        </p:spPr>
      </p:pic>
      <p:pic>
        <p:nvPicPr>
          <p:cNvPr descr="&lt;math xmlns=&quot;http://www.w3.org/1998/Math/MathML&quot; display=&quot;block&quot; data-is-equatio=&quot;1&quot; data-latex=&quot;\frac{1}{10}\ \ \ \frac{3}{5}\ \ \ \frac{1}{20}\ \ \ \ \frac{1}{4}&quot;&gt;&lt;mfrac&gt;&lt;mn&gt;1&lt;/mn&gt;&lt;mn&gt;10&lt;/mn&gt;&lt;/mfrac&gt;&lt;mtext&gt;&lt;/mtext&gt;&lt;mtext&gt;&lt;/mtext&gt;&lt;mtext&gt;&lt;/mtext&gt;&lt;mfrac&gt;&lt;mn&gt;3&lt;/mn&gt;&lt;mn&gt;5&lt;/mn&gt;&lt;/mfrac&gt;&lt;mtext&gt;&lt;/mtext&gt;&lt;mtext&gt;&lt;/mtext&gt;&lt;mtext&gt;&lt;/mtext&gt;&lt;mfrac&gt;&lt;mn&gt;1&lt;/mn&gt;&lt;mn&gt;20&lt;/mn&gt;&lt;/mfrac&gt;&lt;mtext&gt;&lt;/mtext&gt;&lt;mtext&gt;&lt;/mtext&gt;&lt;mtext&gt;&lt;/mtext&gt;&lt;mtext&gt;&lt;/mtext&gt;&lt;mfrac&gt;&lt;mn&gt;1&lt;/mn&gt;&lt;mn&gt;4&lt;/mn&gt;&lt;/mfrac&gt;&lt;/math&gt;" id="1728" name="Google Shape;1728;p95" title="one tenth three fifths 1 over 20 one fourth"/>
          <p:cNvPicPr preferRelativeResize="0"/>
          <p:nvPr/>
        </p:nvPicPr>
        <p:blipFill rotWithShape="1">
          <a:blip r:embed="rId3">
            <a:alphaModFix/>
          </a:blip>
          <a:srcRect b="0" l="85472" r="0" t="0"/>
          <a:stretch/>
        </p:blipFill>
        <p:spPr>
          <a:xfrm>
            <a:off x="5845872" y="2681200"/>
            <a:ext cx="287175" cy="613500"/>
          </a:xfrm>
          <a:prstGeom prst="rect">
            <a:avLst/>
          </a:prstGeom>
          <a:noFill/>
          <a:ln>
            <a:noFill/>
          </a:ln>
        </p:spPr>
      </p:pic>
      <p:sp>
        <p:nvSpPr>
          <p:cNvPr id="1729" name="Google Shape;1729;p95"/>
          <p:cNvSpPr txBox="1"/>
          <p:nvPr>
            <p:ph idx="4294967295" type="body"/>
          </p:nvPr>
        </p:nvSpPr>
        <p:spPr>
          <a:xfrm>
            <a:off x="4384950" y="4435096"/>
            <a:ext cx="519600" cy="31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25</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3" name="Shape 1733"/>
        <p:cNvGrpSpPr/>
        <p:nvPr/>
      </p:nvGrpSpPr>
      <p:grpSpPr>
        <a:xfrm>
          <a:off x="0" y="0"/>
          <a:ext cx="0" cy="0"/>
          <a:chOff x="0" y="0"/>
          <a:chExt cx="0" cy="0"/>
        </a:xfrm>
      </p:grpSpPr>
      <p:sp>
        <p:nvSpPr>
          <p:cNvPr id="1734" name="Google Shape;1734;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Muujinta ixtimaalka (probabilities) sida jajab (fractions)</a:t>
            </a:r>
            <a:endParaRPr/>
          </a:p>
        </p:txBody>
      </p:sp>
      <p:sp>
        <p:nvSpPr>
          <p:cNvPr id="1735" name="Google Shape;1735;p96"/>
          <p:cNvSpPr txBox="1"/>
          <p:nvPr>
            <p:ph idx="1" type="body"/>
          </p:nvPr>
        </p:nvSpPr>
        <p:spPr>
          <a:xfrm>
            <a:off x="324000" y="759300"/>
            <a:ext cx="8237700" cy="44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Qor ixtimaalka (probabilities) hoos ku qoran sida saxda ah ee miisaanka ixtimaalka (probability scale).</a:t>
            </a:r>
            <a:r>
              <a:rPr b="1" lang="en-GB" sz="1100">
                <a:latin typeface="Lexend"/>
              </a:rPr>
              <a:t/>
            </a:r>
            <a:r>
              <a:rPr lang="en-GB" sz="1100">
                <a:latin typeface="Lexend"/>
              </a:rPr>
              <a:t/>
            </a:r>
            <a:r>
              <a:rPr b="1" lang="en-GB" sz="1100">
                <a:latin typeface="Lexend"/>
              </a:rPr>
              <a:t/>
            </a:r>
            <a:r>
              <a:rPr lang="en-GB" sz="1100">
                <a:latin typeface="Lexend"/>
              </a:rPr>
              <a:t/>
            </a:r>
            <a:endParaRPr sz="1600"/>
          </a:p>
        </p:txBody>
      </p:sp>
      <p:sp>
        <p:nvSpPr>
          <p:cNvPr id="1736" name="Google Shape;1736;p96"/>
          <p:cNvSpPr txBox="1"/>
          <p:nvPr/>
        </p:nvSpPr>
        <p:spPr>
          <a:xfrm>
            <a:off x="7749325" y="2384608"/>
            <a:ext cx="946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huban (certain)</a:t>
            </a:r>
            <a:endParaRPr sz="1600">
              <a:solidFill>
                <a:srgbClr val="000000"/>
              </a:solidFill>
              <a:latin typeface="Lexend"/>
              <a:ea typeface="Lexend"/>
              <a:cs typeface="Lexend"/>
              <a:sym typeface="Lexend"/>
            </a:endParaRPr>
          </a:p>
        </p:txBody>
      </p:sp>
      <p:sp>
        <p:nvSpPr>
          <p:cNvPr id="1737" name="Google Shape;1737;p96"/>
          <p:cNvSpPr txBox="1"/>
          <p:nvPr/>
        </p:nvSpPr>
        <p:spPr>
          <a:xfrm>
            <a:off x="324000" y="2384608"/>
            <a:ext cx="1582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suurtagal ahayn (impossible)</a:t>
            </a:r>
            <a:endParaRPr sz="1600">
              <a:solidFill>
                <a:srgbClr val="000000"/>
              </a:solidFill>
              <a:latin typeface="Lexend"/>
              <a:ea typeface="Lexend"/>
              <a:cs typeface="Lexend"/>
              <a:sym typeface="Lexend"/>
            </a:endParaRPr>
          </a:p>
        </p:txBody>
      </p:sp>
      <p:grpSp>
        <p:nvGrpSpPr>
          <p:cNvPr id="1738" name="Google Shape;1738;p96"/>
          <p:cNvGrpSpPr/>
          <p:nvPr/>
        </p:nvGrpSpPr>
        <p:grpSpPr>
          <a:xfrm>
            <a:off x="984950" y="2199731"/>
            <a:ext cx="7187400" cy="291387"/>
            <a:chOff x="992233" y="3276625"/>
            <a:chExt cx="7187400" cy="658800"/>
          </a:xfrm>
        </p:grpSpPr>
        <p:cxnSp>
          <p:nvCxnSpPr>
            <p:cNvPr id="1739" name="Google Shape;1739;p96"/>
            <p:cNvCxnSpPr/>
            <p:nvPr/>
          </p:nvCxnSpPr>
          <p:spPr>
            <a:xfrm>
              <a:off x="992233" y="3606088"/>
              <a:ext cx="7187400" cy="0"/>
            </a:xfrm>
            <a:prstGeom prst="straightConnector1">
              <a:avLst/>
            </a:prstGeom>
            <a:noFill/>
            <a:ln cap="flat" cmpd="sng" w="38100">
              <a:solidFill>
                <a:srgbClr val="000000"/>
              </a:solidFill>
              <a:prstDash val="solid"/>
              <a:round/>
              <a:headEnd len="med" w="med" type="none"/>
              <a:tailEnd len="med" w="med" type="none"/>
            </a:ln>
          </p:spPr>
        </p:cxnSp>
        <p:cxnSp>
          <p:nvCxnSpPr>
            <p:cNvPr id="1740" name="Google Shape;1740;p96"/>
            <p:cNvCxnSpPr/>
            <p:nvPr/>
          </p:nvCxnSpPr>
          <p:spPr>
            <a:xfrm>
              <a:off x="992256"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741" name="Google Shape;1741;p96"/>
            <p:cNvCxnSpPr/>
            <p:nvPr/>
          </p:nvCxnSpPr>
          <p:spPr>
            <a:xfrm>
              <a:off x="8168274"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742" name="Google Shape;1742;p96"/>
            <p:cNvCxnSpPr/>
            <p:nvPr/>
          </p:nvCxnSpPr>
          <p:spPr>
            <a:xfrm>
              <a:off x="4580265" y="3276625"/>
              <a:ext cx="0" cy="658800"/>
            </a:xfrm>
            <a:prstGeom prst="straightConnector1">
              <a:avLst/>
            </a:prstGeom>
            <a:noFill/>
            <a:ln cap="flat" cmpd="sng" w="38100">
              <a:solidFill>
                <a:srgbClr val="000000"/>
              </a:solidFill>
              <a:prstDash val="solid"/>
              <a:round/>
              <a:headEnd len="med" w="med" type="none"/>
              <a:tailEnd len="med" w="med" type="none"/>
            </a:ln>
          </p:spPr>
        </p:cxnSp>
      </p:grpSp>
      <p:sp>
        <p:nvSpPr>
          <p:cNvPr id="1743" name="Google Shape;1743;p96"/>
          <p:cNvSpPr txBox="1"/>
          <p:nvPr/>
        </p:nvSpPr>
        <p:spPr>
          <a:xfrm>
            <a:off x="3850025" y="2384608"/>
            <a:ext cx="1437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cxnSp>
        <p:nvCxnSpPr>
          <p:cNvPr id="1744" name="Google Shape;1744;p96"/>
          <p:cNvCxnSpPr/>
          <p:nvPr/>
        </p:nvCxnSpPr>
        <p:spPr>
          <a:xfrm>
            <a:off x="4621625" y="2446683"/>
            <a:ext cx="3506700" cy="0"/>
          </a:xfrm>
          <a:prstGeom prst="straightConnector1">
            <a:avLst/>
          </a:prstGeom>
          <a:noFill/>
          <a:ln cap="flat" cmpd="sng" w="28575">
            <a:solidFill>
              <a:schemeClr val="accent5"/>
            </a:solidFill>
            <a:prstDash val="solid"/>
            <a:round/>
            <a:headEnd len="med" w="med" type="triangle"/>
            <a:tailEnd len="med" w="med" type="triangle"/>
          </a:ln>
        </p:spPr>
      </p:cxnSp>
      <p:sp>
        <p:nvSpPr>
          <p:cNvPr id="1745" name="Google Shape;1745;p96"/>
          <p:cNvSpPr txBox="1"/>
          <p:nvPr/>
        </p:nvSpPr>
        <p:spPr>
          <a:xfrm>
            <a:off x="2300175" y="2363130"/>
            <a:ext cx="1207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sugan (unlikely)</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746" name="Google Shape;1746;p96"/>
          <p:cNvSpPr txBox="1"/>
          <p:nvPr/>
        </p:nvSpPr>
        <p:spPr>
          <a:xfrm>
            <a:off x="6054451" y="2370394"/>
            <a:ext cx="784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sugan (likely)</a:t>
            </a:r>
            <a:endParaRPr sz="1600">
              <a:solidFill>
                <a:srgbClr val="000000"/>
              </a:solidFill>
              <a:latin typeface="Lexend"/>
              <a:ea typeface="Lexend"/>
              <a:cs typeface="Lexend"/>
              <a:sym typeface="Lexend"/>
            </a:endParaRPr>
          </a:p>
        </p:txBody>
      </p:sp>
      <p:cxnSp>
        <p:nvCxnSpPr>
          <p:cNvPr id="1747" name="Google Shape;1747;p96"/>
          <p:cNvCxnSpPr/>
          <p:nvPr/>
        </p:nvCxnSpPr>
        <p:spPr>
          <a:xfrm>
            <a:off x="1018454" y="2446683"/>
            <a:ext cx="3506700" cy="0"/>
          </a:xfrm>
          <a:prstGeom prst="straightConnector1">
            <a:avLst/>
          </a:prstGeom>
          <a:noFill/>
          <a:ln cap="flat" cmpd="sng" w="28575">
            <a:solidFill>
              <a:schemeClr val="accent5"/>
            </a:solidFill>
            <a:prstDash val="solid"/>
            <a:round/>
            <a:headEnd len="med" w="med" type="triangle"/>
            <a:tailEnd len="med" w="med" type="triangle"/>
          </a:ln>
        </p:spPr>
      </p:cxnSp>
      <p:sp>
        <p:nvSpPr>
          <p:cNvPr id="1748" name="Google Shape;1748;p96"/>
          <p:cNvSpPr txBox="1"/>
          <p:nvPr>
            <p:ph idx="1" type="body"/>
          </p:nvPr>
        </p:nvSpPr>
        <p:spPr>
          <a:xfrm>
            <a:off x="324000" y="2926617"/>
            <a:ext cx="8237700" cy="44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Qor ixtimaalka (probabilities) hoos ku qoran sida saxda ah ee miisaanka ixtimaalka (probability scale).</a:t>
            </a:r>
            <a:r>
              <a:rPr b="1" lang="en-GB" sz="1100">
                <a:latin typeface="Lexend"/>
              </a:rPr>
              <a:t/>
            </a:r>
            <a:r>
              <a:rPr lang="en-GB" sz="1100">
                <a:latin typeface="Lexend"/>
              </a:rPr>
              <a:t/>
            </a:r>
            <a:r>
              <a:rPr b="1" lang="en-GB" sz="1100">
                <a:latin typeface="Lexend"/>
              </a:rPr>
              <a:t/>
            </a:r>
            <a:r>
              <a:rPr lang="en-GB" sz="1100">
                <a:latin typeface="Lexend"/>
              </a:rPr>
              <a:t/>
            </a:r>
            <a:endParaRPr sz="1600"/>
          </a:p>
        </p:txBody>
      </p:sp>
      <p:sp>
        <p:nvSpPr>
          <p:cNvPr id="1749" name="Google Shape;1749;p96"/>
          <p:cNvSpPr txBox="1"/>
          <p:nvPr/>
        </p:nvSpPr>
        <p:spPr>
          <a:xfrm>
            <a:off x="7749325" y="4475725"/>
            <a:ext cx="946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huban (certain)</a:t>
            </a:r>
            <a:endParaRPr sz="1600">
              <a:solidFill>
                <a:srgbClr val="000000"/>
              </a:solidFill>
              <a:latin typeface="Lexend"/>
              <a:ea typeface="Lexend"/>
              <a:cs typeface="Lexend"/>
              <a:sym typeface="Lexend"/>
            </a:endParaRPr>
          </a:p>
        </p:txBody>
      </p:sp>
      <p:sp>
        <p:nvSpPr>
          <p:cNvPr id="1750" name="Google Shape;1750;p96"/>
          <p:cNvSpPr txBox="1"/>
          <p:nvPr/>
        </p:nvSpPr>
        <p:spPr>
          <a:xfrm>
            <a:off x="324000" y="4475725"/>
            <a:ext cx="1582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suurtagal ahayn (impossible)</a:t>
            </a:r>
            <a:endParaRPr sz="1600">
              <a:solidFill>
                <a:srgbClr val="000000"/>
              </a:solidFill>
              <a:latin typeface="Lexend"/>
              <a:ea typeface="Lexend"/>
              <a:cs typeface="Lexend"/>
              <a:sym typeface="Lexend"/>
            </a:endParaRPr>
          </a:p>
        </p:txBody>
      </p:sp>
      <p:grpSp>
        <p:nvGrpSpPr>
          <p:cNvPr id="1751" name="Google Shape;1751;p96"/>
          <p:cNvGrpSpPr/>
          <p:nvPr/>
        </p:nvGrpSpPr>
        <p:grpSpPr>
          <a:xfrm>
            <a:off x="984950" y="4290848"/>
            <a:ext cx="7187400" cy="291387"/>
            <a:chOff x="992233" y="3276625"/>
            <a:chExt cx="7187400" cy="658800"/>
          </a:xfrm>
        </p:grpSpPr>
        <p:cxnSp>
          <p:nvCxnSpPr>
            <p:cNvPr id="1752" name="Google Shape;1752;p96"/>
            <p:cNvCxnSpPr/>
            <p:nvPr/>
          </p:nvCxnSpPr>
          <p:spPr>
            <a:xfrm>
              <a:off x="992233" y="3606088"/>
              <a:ext cx="7187400" cy="0"/>
            </a:xfrm>
            <a:prstGeom prst="straightConnector1">
              <a:avLst/>
            </a:prstGeom>
            <a:noFill/>
            <a:ln cap="flat" cmpd="sng" w="38100">
              <a:solidFill>
                <a:srgbClr val="000000"/>
              </a:solidFill>
              <a:prstDash val="solid"/>
              <a:round/>
              <a:headEnd len="med" w="med" type="none"/>
              <a:tailEnd len="med" w="med" type="none"/>
            </a:ln>
          </p:spPr>
        </p:cxnSp>
        <p:cxnSp>
          <p:nvCxnSpPr>
            <p:cNvPr id="1753" name="Google Shape;1753;p96"/>
            <p:cNvCxnSpPr/>
            <p:nvPr/>
          </p:nvCxnSpPr>
          <p:spPr>
            <a:xfrm>
              <a:off x="992256"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754" name="Google Shape;1754;p96"/>
            <p:cNvCxnSpPr/>
            <p:nvPr/>
          </p:nvCxnSpPr>
          <p:spPr>
            <a:xfrm>
              <a:off x="8168274"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755" name="Google Shape;1755;p96"/>
            <p:cNvCxnSpPr/>
            <p:nvPr/>
          </p:nvCxnSpPr>
          <p:spPr>
            <a:xfrm>
              <a:off x="4580265" y="3276625"/>
              <a:ext cx="0" cy="658800"/>
            </a:xfrm>
            <a:prstGeom prst="straightConnector1">
              <a:avLst/>
            </a:prstGeom>
            <a:noFill/>
            <a:ln cap="flat" cmpd="sng" w="38100">
              <a:solidFill>
                <a:srgbClr val="000000"/>
              </a:solidFill>
              <a:prstDash val="solid"/>
              <a:round/>
              <a:headEnd len="med" w="med" type="none"/>
              <a:tailEnd len="med" w="med" type="none"/>
            </a:ln>
          </p:spPr>
        </p:cxnSp>
      </p:grpSp>
      <p:sp>
        <p:nvSpPr>
          <p:cNvPr id="1756" name="Google Shape;1756;p96"/>
          <p:cNvSpPr txBox="1"/>
          <p:nvPr/>
        </p:nvSpPr>
        <p:spPr>
          <a:xfrm>
            <a:off x="3850025" y="4475725"/>
            <a:ext cx="1437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cxnSp>
        <p:nvCxnSpPr>
          <p:cNvPr id="1757" name="Google Shape;1757;p96"/>
          <p:cNvCxnSpPr/>
          <p:nvPr/>
        </p:nvCxnSpPr>
        <p:spPr>
          <a:xfrm>
            <a:off x="4621625" y="4537800"/>
            <a:ext cx="3506700" cy="0"/>
          </a:xfrm>
          <a:prstGeom prst="straightConnector1">
            <a:avLst/>
          </a:prstGeom>
          <a:noFill/>
          <a:ln cap="flat" cmpd="sng" w="28575">
            <a:solidFill>
              <a:schemeClr val="accent5"/>
            </a:solidFill>
            <a:prstDash val="solid"/>
            <a:round/>
            <a:headEnd len="med" w="med" type="triangle"/>
            <a:tailEnd len="med" w="med" type="triangle"/>
          </a:ln>
        </p:spPr>
      </p:cxnSp>
      <p:sp>
        <p:nvSpPr>
          <p:cNvPr id="1758" name="Google Shape;1758;p96"/>
          <p:cNvSpPr txBox="1"/>
          <p:nvPr/>
        </p:nvSpPr>
        <p:spPr>
          <a:xfrm>
            <a:off x="2300175" y="4454246"/>
            <a:ext cx="1207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sugan (unlikely)</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759" name="Google Shape;1759;p96"/>
          <p:cNvSpPr txBox="1"/>
          <p:nvPr/>
        </p:nvSpPr>
        <p:spPr>
          <a:xfrm>
            <a:off x="6054451" y="4461511"/>
            <a:ext cx="784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sugan (likely)</a:t>
            </a:r>
            <a:endParaRPr sz="1600">
              <a:solidFill>
                <a:srgbClr val="000000"/>
              </a:solidFill>
              <a:latin typeface="Lexend"/>
              <a:ea typeface="Lexend"/>
              <a:cs typeface="Lexend"/>
              <a:sym typeface="Lexend"/>
            </a:endParaRPr>
          </a:p>
        </p:txBody>
      </p:sp>
      <p:cxnSp>
        <p:nvCxnSpPr>
          <p:cNvPr id="1760" name="Google Shape;1760;p96"/>
          <p:cNvCxnSpPr/>
          <p:nvPr/>
        </p:nvCxnSpPr>
        <p:spPr>
          <a:xfrm>
            <a:off x="1018454" y="4537800"/>
            <a:ext cx="3506700" cy="0"/>
          </a:xfrm>
          <a:prstGeom prst="straightConnector1">
            <a:avLst/>
          </a:prstGeom>
          <a:noFill/>
          <a:ln cap="flat" cmpd="sng" w="28575">
            <a:solidFill>
              <a:schemeClr val="accent5"/>
            </a:solidFill>
            <a:prstDash val="solid"/>
            <a:round/>
            <a:headEnd len="med" w="med" type="triangle"/>
            <a:tailEnd len="med" w="med" type="triangle"/>
          </a:ln>
        </p:spPr>
      </p:cxnSp>
      <p:pic>
        <p:nvPicPr>
          <p:cNvPr descr="&lt;math xmlns=&quot;http://www.w3.org/1998/Math/MathML&quot; display=&quot;block&quot; data-is-equatio=&quot;1&quot; data-latex=&quot;\frac{20}{20}\ \ \frac{1}{20}\ \ \frac{5}{20}\ \ \frac{18}{20}\ \ \frac{11}{20}\ \ \frac{9}{20}&quot;&gt;&lt;mfrac&gt;&lt;mn&gt;20&lt;/mn&gt;&lt;mn&gt;20&lt;/mn&gt;&lt;/mfrac&gt;&lt;mtext&gt;&lt;/mtext&gt;&lt;mtext&gt;&lt;/mtext&gt;&lt;mfrac&gt;&lt;mn&gt;1&lt;/mn&gt;&lt;mn&gt;20&lt;/mn&gt;&lt;/mfrac&gt;&lt;mtext&gt;&lt;/mtext&gt;&lt;mtext&gt;&lt;/mtext&gt;&lt;mfrac&gt;&lt;mn&gt;5&lt;/mn&gt;&lt;mn&gt;20&lt;/mn&gt;&lt;/mfrac&gt;&lt;mtext&gt;&lt;/mtext&gt;&lt;mtext&gt;&lt;/mtext&gt;&lt;mfrac&gt;&lt;mn&gt;18&lt;/mn&gt;&lt;mn&gt;20&lt;/mn&gt;&lt;/mfrac&gt;&lt;mtext&gt;&lt;/mtext&gt;&lt;mtext&gt;&lt;/mtext&gt;&lt;mfrac&gt;&lt;mn&gt;11&lt;/mn&gt;&lt;mn&gt;20&lt;/mn&gt;&lt;/mfrac&gt;&lt;mtext&gt;&lt;/mtext&gt;&lt;mtext&gt;&lt;/mtext&gt;&lt;mfrac&gt;&lt;mn&gt;9&lt;/mn&gt;&lt;mn&gt;20&lt;/mn&gt;&lt;/mfrac&gt;&lt;/math&gt;" id="1761" name="Google Shape;1761;p96" title="20 over 20 1 over 20 5 over 20 18 over 20 11 over 20 9 over 20"/>
          <p:cNvPicPr preferRelativeResize="0"/>
          <p:nvPr/>
        </p:nvPicPr>
        <p:blipFill>
          <a:blip r:embed="rId3">
            <a:alphaModFix/>
          </a:blip>
          <a:stretch>
            <a:fillRect/>
          </a:stretch>
        </p:blipFill>
        <p:spPr>
          <a:xfrm>
            <a:off x="3457544" y="1089660"/>
            <a:ext cx="2236801" cy="446700"/>
          </a:xfrm>
          <a:prstGeom prst="rect">
            <a:avLst/>
          </a:prstGeom>
          <a:noFill/>
          <a:ln>
            <a:noFill/>
          </a:ln>
        </p:spPr>
      </p:pic>
      <p:pic>
        <p:nvPicPr>
          <p:cNvPr descr="&lt;math xmlns=&quot;http://www.w3.org/1998/Math/MathML&quot; display=&quot;block&quot; data-is-equatio=&quot;1&quot; data-latex=&quot;\frac{5}{6}\ \ \ \frac{5}{5}\ \ \ \frac{5}{1000}\ \ \ \frac{5}{10}\ \ \ \frac{5}{11}\ \ \ \frac{5}{9}&quot;&gt;&lt;mfrac&gt;&lt;mn&gt;5&lt;/mn&gt;&lt;mn&gt;6&lt;/mn&gt;&lt;/mfrac&gt;&lt;mtext&gt;&lt;/mtext&gt;&lt;mtext&gt;&lt;/mtext&gt;&lt;mtext&gt;&lt;/mtext&gt;&lt;mfrac&gt;&lt;mn&gt;5&lt;/mn&gt;&lt;mn&gt;5&lt;/mn&gt;&lt;/mfrac&gt;&lt;mtext&gt;&lt;/mtext&gt;&lt;mtext&gt;&lt;/mtext&gt;&lt;mtext&gt;&lt;/mtext&gt;&lt;mfrac&gt;&lt;mn&gt;5&lt;/mn&gt;&lt;mn&gt;1000&lt;/mn&gt;&lt;/mfrac&gt;&lt;mtext&gt;&lt;/mtext&gt;&lt;mtext&gt;&lt;/mtext&gt;&lt;mtext&gt;&lt;/mtext&gt;&lt;mfrac&gt;&lt;mn&gt;5&lt;/mn&gt;&lt;mn&gt;10&lt;/mn&gt;&lt;/mfrac&gt;&lt;mtext&gt;&lt;/mtext&gt;&lt;mtext&gt;&lt;/mtext&gt;&lt;mtext&gt;&lt;/mtext&gt;&lt;mfrac&gt;&lt;mn&gt;5&lt;/mn&gt;&lt;mn&gt;11&lt;/mn&gt;&lt;/mfrac&gt;&lt;mtext&gt;&lt;/mtext&gt;&lt;mtext&gt;&lt;/mtext&gt;&lt;mtext&gt;&lt;/mtext&gt;&lt;mfrac&gt;&lt;mn&gt;5&lt;/mn&gt;&lt;mn&gt;9&lt;/mn&gt;&lt;/mfrac&gt;&lt;/math&gt;" id="1762" name="Google Shape;1762;p96" title="five sixths five fifths 5 over 1000 five tenths 5 over 11 five ninths"/>
          <p:cNvPicPr preferRelativeResize="0"/>
          <p:nvPr/>
        </p:nvPicPr>
        <p:blipFill>
          <a:blip r:embed="rId4">
            <a:alphaModFix/>
          </a:blip>
          <a:stretch>
            <a:fillRect/>
          </a:stretch>
        </p:blipFill>
        <p:spPr>
          <a:xfrm>
            <a:off x="3366134" y="3252851"/>
            <a:ext cx="2379006" cy="446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6" name="Shape 1766"/>
        <p:cNvGrpSpPr/>
        <p:nvPr/>
      </p:nvGrpSpPr>
      <p:grpSpPr>
        <a:xfrm>
          <a:off x="0" y="0"/>
          <a:ext cx="0" cy="0"/>
          <a:chOff x="0" y="0"/>
          <a:chExt cx="0" cy="0"/>
        </a:xfrm>
      </p:grpSpPr>
      <p:sp>
        <p:nvSpPr>
          <p:cNvPr id="1767" name="Google Shape;1767;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Muujinta ixtimaalka (probabilities) sida jajab (fractions)</a:t>
            </a:r>
            <a:endParaRPr/>
          </a:p>
        </p:txBody>
      </p:sp>
      <p:sp>
        <p:nvSpPr>
          <p:cNvPr id="1768" name="Google Shape;1768;p97"/>
          <p:cNvSpPr txBox="1"/>
          <p:nvPr>
            <p:ph idx="1" type="body"/>
          </p:nvPr>
        </p:nvSpPr>
        <p:spPr>
          <a:xfrm>
            <a:off x="324000" y="759300"/>
            <a:ext cx="8237700" cy="44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Buuxi meelaha bannaan ee shaxda (table).</a:t>
            </a:r>
            <a:r>
              <a:rPr lang="en-GB" sz="1100">
                <a:latin typeface="Lexend"/>
              </a:rPr>
              <a:t/>
            </a:r>
            <a:endParaRPr sz="1600"/>
          </a:p>
        </p:txBody>
      </p:sp>
      <p:graphicFrame>
        <p:nvGraphicFramePr>
          <p:cNvPr id="1769" name="Google Shape;1769;p97"/>
          <p:cNvGraphicFramePr/>
          <p:nvPr/>
        </p:nvGraphicFramePr>
        <p:xfrm>
          <a:off x="324000" y="1162050"/>
          <a:ext cx="3000000" cy="3000000"/>
        </p:xfrm>
        <a:graphic>
          <a:graphicData uri="http://schemas.openxmlformats.org/drawingml/2006/table">
            <a:tbl>
              <a:tblPr>
                <a:noFill/>
                <a:tableStyleId>{BC762259-0100-42CC-A437-68BC8977BCE9}</a:tableStyleId>
              </a:tblPr>
              <a:tblGrid>
                <a:gridCol w="1031800"/>
                <a:gridCol w="1354825"/>
                <a:gridCol w="1355125"/>
                <a:gridCol w="1559000"/>
                <a:gridCol w="1481375"/>
                <a:gridCol w="1713875"/>
              </a:tblGrid>
              <a:tr h="839750">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dhacdo (event)</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b="1" lang="en-GB" sz="1000">
                          <a:solidFill>
                            <a:schemeClr val="lt1"/>
                          </a:solidFill>
                          <a:latin typeface="Lexend"/>
                          <a:ea typeface="Lexend"/>
                          <a:cs typeface="Lexend"/>
                          <a:sym typeface="Lexend"/>
                        </a:rPr>
                        <a:t>ixtimaal (probability) sida jajab (fraction)</a:t>
                      </a:r>
                      <a:r>
                        <a:rPr lang="en-GB" sz="10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Clr>
                          <a:schemeClr val="dk1"/>
                        </a:buClr>
                        <a:buSzPts val="1100"/>
                        <a:buFont typeface="Arial"/>
                        <a:buNone/>
                      </a:pPr>
                      <a:r>
                        <a:rPr b="1" lang="en-GB" sz="1000">
                          <a:solidFill>
                            <a:schemeClr val="lt1"/>
                          </a:solidFill>
                          <a:latin typeface="Lexend"/>
                          <a:ea typeface="Lexend"/>
                          <a:cs typeface="Lexend"/>
                          <a:sym typeface="Lexend"/>
                        </a:rPr>
                        <a:t>ixtimaal (probability) sida tobanle (decimal)</a:t>
                      </a:r>
                      <a:r>
                        <a:rPr lang="en-GB" sz="10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Clr>
                          <a:schemeClr val="dk1"/>
                        </a:buClr>
                        <a:buSzPts val="1100"/>
                        <a:buFont typeface="Arial"/>
                        <a:buNone/>
                      </a:pPr>
                      <a:r>
                        <a:rPr b="1" lang="en-GB" sz="1000">
                          <a:solidFill>
                            <a:schemeClr val="lt1"/>
                          </a:solidFill>
                          <a:latin typeface="Lexend"/>
                          <a:ea typeface="Lexend"/>
                          <a:cs typeface="Lexend"/>
                          <a:sym typeface="Lexend"/>
                        </a:rPr>
                        <a:t>ixtimaal (probability) sida boqolkiiba (percentage)</a:t>
                      </a:r>
                      <a:r>
                        <a:rPr lang="en-GB" sz="10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sharraxaadda suurtagalnimada (likelihood)</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soo noqoshada la filayo (expected frequency) ee 600 tijaabo (trials)</a:t>
                      </a:r>
                      <a:r>
                        <a:rPr lang="en-GB" sz="10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solidFill>
                      <a:schemeClr val="accent5"/>
                    </a:solidFill>
                  </a:tcPr>
                </a:tc>
              </a:tr>
              <a:tr h="463475">
                <a:tc>
                  <a:txBody>
                    <a:bodyPr/>
                    <a:lstStyle/>
                    <a:p>
                      <a:pPr indent="0" lvl="0" marL="0" rtl="0" algn="l">
                        <a:spcBef>
                          <a:spcPts val="0"/>
                        </a:spcBef>
                        <a:spcAft>
                          <a:spcPts val="0"/>
                        </a:spcAft>
                        <a:buNone/>
                      </a:pPr>
                      <a:r>
                        <a:rPr lang="en-GB" sz="1000">
                          <a:latin typeface="Lexend"/>
                          <a:ea typeface="Lexend"/>
                          <a:cs typeface="Lexend"/>
                          <a:sym typeface="Lexend"/>
                        </a:rPr>
                        <a:t>tusaale (example)</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000">
                          <a:latin typeface="Lexend"/>
                          <a:ea typeface="Lexend"/>
                          <a:cs typeface="Lexend"/>
                          <a:sym typeface="Lexend"/>
                        </a:rPr>
                        <a:t>0.5</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000">
                          <a:latin typeface="Lexend"/>
                          <a:ea typeface="Lexend"/>
                          <a:cs typeface="Lexend"/>
                          <a:sym typeface="Lexend"/>
                        </a:rPr>
                        <a:t>50%</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000">
                          <a:latin typeface="Lexend"/>
                          <a:ea typeface="Lexend"/>
                          <a:cs typeface="Lexend"/>
                          <a:sym typeface="Lexend"/>
                        </a:rPr>
                        <a:t>fursad siman (even chance)</a:t>
                      </a:r>
                      <a:r>
                        <a:rPr lang="en-GB" sz="1000">
                          <a:latin typeface="Lexend"/>
                          <a:ea typeface="Lexend"/>
                          <a:cs typeface="Lexend"/>
                          <a:sym typeface="Lexend"/>
                        </a:rP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000">
                          <a:latin typeface="Lexend"/>
                          <a:ea typeface="Lexend"/>
                          <a:cs typeface="Lexend"/>
                          <a:sym typeface="Lexend"/>
                        </a:rPr>
                        <a:t>300</a:t>
                      </a:r>
                      <a:endParaRPr sz="1600">
                        <a:latin typeface="Lexend"/>
                        <a:ea typeface="Lexend"/>
                        <a:cs typeface="Lexend"/>
                        <a:sym typeface="Lexend"/>
                      </a:endParaRPr>
                    </a:p>
                  </a:txBody>
                  <a:tcPr marT="91425" marB="91425" marR="91425" marL="91425"/>
                </a:tc>
              </a:tr>
              <a:tr h="463475">
                <a:tc>
                  <a:txBody>
                    <a:bodyPr/>
                    <a:lstStyle/>
                    <a:p>
                      <a:pPr indent="0" lvl="0" marL="0" rtl="0" algn="l">
                        <a:spcBef>
                          <a:spcPts val="0"/>
                        </a:spcBef>
                        <a:spcAft>
                          <a:spcPts val="0"/>
                        </a:spcAft>
                        <a:buNone/>
                      </a:pPr>
                      <a:r>
                        <a:rPr lang="en-GB" sz="1000">
                          <a:latin typeface="Lexend"/>
                          <a:ea typeface="Lexend"/>
                          <a:cs typeface="Lexend"/>
                          <a:sym typeface="Lexend"/>
                        </a:rPr>
                        <a:t>A</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000">
                          <a:latin typeface="Lexend"/>
                          <a:ea typeface="Lexend"/>
                          <a:cs typeface="Lexend"/>
                          <a:sym typeface="Lexend"/>
                        </a:rPr>
                        <a:t>0.25</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000">
                          <a:latin typeface="Lexend"/>
                          <a:ea typeface="Lexend"/>
                          <a:cs typeface="Lexend"/>
                          <a:sym typeface="Lexend"/>
                        </a:rPr>
                        <a:t>suurtogal darro (unlikely)</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r>
              <a:tr h="463475">
                <a:tc>
                  <a:txBody>
                    <a:bodyPr/>
                    <a:lstStyle/>
                    <a:p>
                      <a:pPr indent="0" lvl="0" marL="0" rtl="0" algn="l">
                        <a:spcBef>
                          <a:spcPts val="0"/>
                        </a:spcBef>
                        <a:spcAft>
                          <a:spcPts val="0"/>
                        </a:spcAft>
                        <a:buNone/>
                      </a:pPr>
                      <a:r>
                        <a:rPr lang="en-GB" sz="1000">
                          <a:latin typeface="Lexend"/>
                          <a:ea typeface="Lexend"/>
                          <a:cs typeface="Lexend"/>
                          <a:sym typeface="Lexend"/>
                        </a:rPr>
                        <a:t>B</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000">
                          <a:latin typeface="Lexend"/>
                          <a:ea typeface="Lexend"/>
                          <a:cs typeface="Lexend"/>
                          <a:sym typeface="Lexend"/>
                        </a:rPr>
                        <a:t>75%</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r>
              <a:tr h="463475">
                <a:tc>
                  <a:txBody>
                    <a:bodyPr/>
                    <a:lstStyle/>
                    <a:p>
                      <a:pPr indent="0" lvl="0" marL="0" rtl="0" algn="l">
                        <a:spcBef>
                          <a:spcPts val="0"/>
                        </a:spcBef>
                        <a:spcAft>
                          <a:spcPts val="0"/>
                        </a:spcAft>
                        <a:buNone/>
                      </a:pPr>
                      <a:r>
                        <a:rPr lang="en-GB" sz="1000">
                          <a:latin typeface="Lexend"/>
                          <a:ea typeface="Lexend"/>
                          <a:cs typeface="Lexend"/>
                          <a:sym typeface="Lexend"/>
                        </a:rPr>
                        <a:t>C</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r>
              <a:tr h="463475">
                <a:tc>
                  <a:txBody>
                    <a:bodyPr/>
                    <a:lstStyle/>
                    <a:p>
                      <a:pPr indent="0" lvl="0" marL="0" rtl="0" algn="l">
                        <a:spcBef>
                          <a:spcPts val="0"/>
                        </a:spcBef>
                        <a:spcAft>
                          <a:spcPts val="0"/>
                        </a:spcAft>
                        <a:buNone/>
                      </a:pPr>
                      <a:r>
                        <a:rPr lang="en-GB" sz="1000">
                          <a:latin typeface="Lexend"/>
                          <a:ea typeface="Lexend"/>
                          <a:cs typeface="Lexend"/>
                          <a:sym typeface="Lexend"/>
                        </a:rPr>
                        <a:t>D</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000">
                          <a:latin typeface="Lexend"/>
                          <a:ea typeface="Lexend"/>
                          <a:cs typeface="Lexend"/>
                          <a:sym typeface="Lexend"/>
                        </a:rPr>
                        <a:t>0</a:t>
                      </a:r>
                      <a:endParaRPr sz="1600">
                        <a:latin typeface="Lexend"/>
                        <a:ea typeface="Lexend"/>
                        <a:cs typeface="Lexend"/>
                        <a:sym typeface="Lexend"/>
                      </a:endParaRPr>
                    </a:p>
                  </a:txBody>
                  <a:tcPr marT="91425" marB="91425" marR="91425" marL="91425"/>
                </a:tc>
              </a:tr>
            </a:tbl>
          </a:graphicData>
        </a:graphic>
      </p:graphicFrame>
      <p:pic>
        <p:nvPicPr>
          <p:cNvPr descr="&lt;math xmlns=&quot;http://www.w3.org/1998/Math/MathML&quot; display=&quot;block&quot; data-is-equatio=&quot;1&quot; data-latex=&quot;\frac{1}{2}&quot;&gt;&lt;mfrac&gt;&lt;mn&gt;1&lt;/mn&gt;&lt;mn&gt;2&lt;/mn&gt;&lt;/mfrac&gt;&lt;/math&gt;" id="1770" name="Google Shape;1770;p97" title="one half"/>
          <p:cNvPicPr preferRelativeResize="0"/>
          <p:nvPr/>
        </p:nvPicPr>
        <p:blipFill>
          <a:blip r:embed="rId3">
            <a:alphaModFix/>
          </a:blip>
          <a:stretch>
            <a:fillRect/>
          </a:stretch>
        </p:blipFill>
        <p:spPr>
          <a:xfrm>
            <a:off x="1459982" y="2122234"/>
            <a:ext cx="120145" cy="382800"/>
          </a:xfrm>
          <a:prstGeom prst="rect">
            <a:avLst/>
          </a:prstGeom>
          <a:noFill/>
          <a:ln>
            <a:noFill/>
          </a:ln>
        </p:spPr>
      </p:pic>
      <p:pic>
        <p:nvPicPr>
          <p:cNvPr descr="&lt;math xmlns=&quot;http://www.w3.org/1998/Math/MathML&quot; display=&quot;block&quot; data-is-equatio=&quot;1&quot; data-latex=&quot;\frac{2}{5}&quot;&gt;&lt;mfrac&gt;&lt;mn&gt;2&lt;/mn&gt;&lt;mn&gt;5&lt;/mn&gt;&lt;/mfrac&gt;&lt;/math&gt;" id="1771" name="Google Shape;1771;p97" title="two fifths"/>
          <p:cNvPicPr preferRelativeResize="0"/>
          <p:nvPr/>
        </p:nvPicPr>
        <p:blipFill>
          <a:blip r:embed="rId4">
            <a:alphaModFix/>
          </a:blip>
          <a:stretch>
            <a:fillRect/>
          </a:stretch>
        </p:blipFill>
        <p:spPr>
          <a:xfrm>
            <a:off x="1466700" y="3502847"/>
            <a:ext cx="120150" cy="386122"/>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5" name="Shape 1775"/>
        <p:cNvGrpSpPr/>
        <p:nvPr/>
      </p:nvGrpSpPr>
      <p:grpSpPr>
        <a:xfrm>
          <a:off x="0" y="0"/>
          <a:ext cx="0" cy="0"/>
          <a:chOff x="0" y="0"/>
          <a:chExt cx="0" cy="0"/>
        </a:xfrm>
      </p:grpSpPr>
      <p:pic>
        <p:nvPicPr>
          <p:cNvPr descr="&lt;math xmlns=&quot;http://www.w3.org/1998/Math/MathML&quot; display=&quot;block&quot; data-is-equatio=&quot;1&quot; data-latex=&quot;\frac{3}{10}\ \ \ \ \frac{7}{10}&quot;&gt;&lt;mfrac&gt;&lt;mn&gt;3&lt;/mn&gt;&lt;mn&gt;10&lt;/mn&gt;&lt;/mfrac&gt;&lt;mtext&gt;&lt;/mtext&gt;&lt;mtext&gt;&lt;/mtext&gt;&lt;mtext&gt;&lt;/mtext&gt;&lt;mtext&gt;&lt;/mtext&gt;&lt;mfrac&gt;&lt;mn&gt;7&lt;/mn&gt;&lt;mn&gt;10&lt;/mn&gt;&lt;/mfrac&gt;&lt;/math&gt;" id="1776" name="Google Shape;1776;p98" title="three tenths seven tenths"/>
          <p:cNvPicPr preferRelativeResize="0"/>
          <p:nvPr/>
        </p:nvPicPr>
        <p:blipFill rotWithShape="1">
          <a:blip r:embed="rId3">
            <a:alphaModFix/>
          </a:blip>
          <a:srcRect b="0" l="0" r="59743" t="0"/>
          <a:stretch/>
        </p:blipFill>
        <p:spPr>
          <a:xfrm>
            <a:off x="2568377" y="1551175"/>
            <a:ext cx="318825" cy="471825"/>
          </a:xfrm>
          <a:prstGeom prst="rect">
            <a:avLst/>
          </a:prstGeom>
          <a:noFill/>
          <a:ln>
            <a:noFill/>
          </a:ln>
        </p:spPr>
      </p:pic>
      <p:sp>
        <p:nvSpPr>
          <p:cNvPr id="1777" name="Google Shape;1777;p98"/>
          <p:cNvSpPr txBox="1"/>
          <p:nvPr>
            <p:ph idx="1" type="body"/>
          </p:nvPr>
        </p:nvSpPr>
        <p:spPr>
          <a:xfrm>
            <a:off x="933600" y="1673700"/>
            <a:ext cx="5482500" cy="72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P(saldhig hoos) = P(qalooc hoos) =</a:t>
            </a:r>
            <a:endParaRPr sz="1600"/>
          </a:p>
        </p:txBody>
      </p:sp>
      <p:sp>
        <p:nvSpPr>
          <p:cNvPr id="1778" name="Google Shape;1778;p98"/>
          <p:cNvSpPr txBox="1"/>
          <p:nvPr>
            <p:ph idx="1" type="body"/>
          </p:nvPr>
        </p:nvSpPr>
        <p:spPr>
          <a:xfrm>
            <a:off x="552600" y="1064100"/>
            <a:ext cx="6523200" cy="318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Tijaabo (experiment) weyn ayaa soo gabagabeysay itimaalka (probabilities) soo socda:</a:t>
            </a:r>
            <a:r>
              <a:rPr b="1" lang="en-GB" sz="1100">
                <a:latin typeface="Lexend"/>
              </a:rPr>
              <a:t/>
            </a:r>
            <a:r>
              <a:rPr lang="en-GB" sz="1100">
                <a:latin typeface="Lexend"/>
              </a:rPr>
              <a:t/>
            </a:r>
            <a:endParaRPr sz="1600"/>
          </a:p>
        </p:txBody>
      </p:sp>
      <p:sp>
        <p:nvSpPr>
          <p:cNvPr id="1779" name="Google Shape;1779;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Muujinta itimaalka (probabilities) jajab ahaan (fractions)</a:t>
            </a:r>
            <a:endParaRPr/>
          </a:p>
        </p:txBody>
      </p:sp>
      <p:sp>
        <p:nvSpPr>
          <p:cNvPr id="1780" name="Google Shape;1780;p98"/>
          <p:cNvSpPr txBox="1"/>
          <p:nvPr>
            <p:ph idx="1" type="body"/>
          </p:nvPr>
        </p:nvSpPr>
        <p:spPr>
          <a:xfrm>
            <a:off x="324000" y="2317023"/>
            <a:ext cx="8237700" cy="32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Koontada (cone) ayaa hadda ku dhow in dib loo tuuro. Kee ayaa u badan inuu dhaco?</a:t>
            </a:r>
            <a:endParaRPr sz="1600"/>
          </a:p>
        </p:txBody>
      </p:sp>
      <p:sp>
        <p:nvSpPr>
          <p:cNvPr id="1781" name="Google Shape;1781;p98"/>
          <p:cNvSpPr txBox="1"/>
          <p:nvPr/>
        </p:nvSpPr>
        <p:spPr>
          <a:xfrm>
            <a:off x="324000" y="759300"/>
            <a:ext cx="8484900" cy="329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4) Koontad (cone) la tuuro waxay ku dhici kartaa laba siyaabood: 'saldhig hoos' ama 'qalooc hoos'.</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pic>
        <p:nvPicPr>
          <p:cNvPr id="1782" name="Google Shape;1782;p98"/>
          <p:cNvPicPr preferRelativeResize="0"/>
          <p:nvPr/>
        </p:nvPicPr>
        <p:blipFill>
          <a:blip r:embed="rId4">
            <a:alphaModFix/>
          </a:blip>
          <a:stretch>
            <a:fillRect/>
          </a:stretch>
        </p:blipFill>
        <p:spPr>
          <a:xfrm>
            <a:off x="499000" y="1398021"/>
            <a:ext cx="386576" cy="723825"/>
          </a:xfrm>
          <a:prstGeom prst="rect">
            <a:avLst/>
          </a:prstGeom>
          <a:noFill/>
          <a:ln>
            <a:noFill/>
          </a:ln>
        </p:spPr>
      </p:pic>
      <p:pic>
        <p:nvPicPr>
          <p:cNvPr id="1783" name="Google Shape;1783;p98"/>
          <p:cNvPicPr preferRelativeResize="0"/>
          <p:nvPr/>
        </p:nvPicPr>
        <p:blipFill>
          <a:blip r:embed="rId5">
            <a:alphaModFix/>
          </a:blip>
          <a:stretch>
            <a:fillRect/>
          </a:stretch>
        </p:blipFill>
        <p:spPr>
          <a:xfrm>
            <a:off x="3877791" y="1514820"/>
            <a:ext cx="865910" cy="471826"/>
          </a:xfrm>
          <a:prstGeom prst="rect">
            <a:avLst/>
          </a:prstGeom>
          <a:noFill/>
          <a:ln>
            <a:noFill/>
          </a:ln>
        </p:spPr>
      </p:pic>
      <p:sp>
        <p:nvSpPr>
          <p:cNvPr id="1784" name="Google Shape;1784;p98"/>
          <p:cNvSpPr txBox="1"/>
          <p:nvPr>
            <p:ph idx="1" type="body"/>
          </p:nvPr>
        </p:nvSpPr>
        <p:spPr>
          <a:xfrm>
            <a:off x="324000" y="2850426"/>
            <a:ext cx="8237700" cy="5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Tijaabo (experiment) 100 jeer ah, imisa jeer ayaad qiyaasi kartaa in koontadu (cone) ku dhici doonto qalooc hoos?</a:t>
            </a:r>
            <a:br>
              <a:rPr lang="en-GB" sz="1600"/>
            </a:br>
            <a:r>
              <a:rPr lang="en-GB" sz="1100">
                <a:latin typeface="Lexend"/>
              </a:rPr>
              <a:t/>
            </a:r>
            <a:endParaRPr sz="1600"/>
          </a:p>
        </p:txBody>
      </p:sp>
      <p:sp>
        <p:nvSpPr>
          <p:cNvPr id="1785" name="Google Shape;1785;p98"/>
          <p:cNvSpPr txBox="1"/>
          <p:nvPr/>
        </p:nvSpPr>
        <p:spPr>
          <a:xfrm>
            <a:off x="228600" y="3505200"/>
            <a:ext cx="8667600" cy="14088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c) Isticmaal linkiga si aad u hesho jilitaanka (simulation) tijaabadan (experiment): Jilitaanka koontada (Cone simulation)🖇 Sanduuqa 'count' wuxuu muujinayaa tirada tijaabooyinka (trials) la sameeyay. Riix badhanka 'run' si aad u bilowdo jilitaanka (simulation) oo u ogolow inuu socdo 100 tijaabo (trials).</a:t>
            </a:r>
            <a:r>
              <a:rPr lang="en-GB" sz="1100" u="sng">
                <a:solidFill>
                  <a:schemeClr val="accent2"/>
                </a:solidFill>
                <a:latin typeface="Lexend"/>
                <a:ea typeface="Lexend"/>
                <a:cs typeface="Lexend"/>
                <a:sym typeface="Lexend"/>
                <a:hlinkClick r:id="rId6">
                  <a:extLst>
                    <a:ext uri="{A12FA001-AC4F-418D-AE19-62706E023703}">
                      <ahyp:hlinkClr val="tx"/>
                    </a:ext>
                  </a:extLst>
                </a:hlinkClick>
              </a:rPr>
              <a:t/>
            </a:r>
            <a:r>
              <a:rPr lang="en-GB" sz="1100">
                <a:solidFill>
                  <a:schemeClr val="dk1"/>
                </a:solidFill>
                <a:latin typeface="Lexend"/>
                <a:ea typeface="Lexend"/>
                <a:cs typeface="Lexend"/>
                <a:sym typeface="Lexend"/>
              </a:rPr>
              <a:t/>
            </a:r>
            <a:br>
              <a:rPr lang="en-GB" sz="16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br>
              <a:rPr lang="en-GB" sz="16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6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Natiijooyinku ma la mid yihiin waxaad ku saadaalisay qaybta (b)?</a:t>
            </a:r>
            <a:endParaRPr/>
          </a:p>
        </p:txBody>
      </p:sp>
      <p:pic>
        <p:nvPicPr>
          <p:cNvPr descr="&lt;math xmlns=&quot;http://www.w3.org/1998/Math/MathML&quot; display=&quot;block&quot; data-is-equatio=&quot;1&quot; data-latex=&quot;\frac{3}{10}\ \ \ \ \frac{7}{10}&quot;&gt;&lt;mfrac&gt;&lt;mn&gt;3&lt;/mn&gt;&lt;mn&gt;10&lt;/mn&gt;&lt;/mfrac&gt;&lt;mtext&gt;&lt;/mtext&gt;&lt;mtext&gt;&lt;/mtext&gt;&lt;mtext&gt;&lt;/mtext&gt;&lt;mtext&gt;&lt;/mtext&gt;&lt;mfrac&gt;&lt;mn&gt;7&lt;/mn&gt;&lt;mn&gt;10&lt;/mn&gt;&lt;/mfrac&gt;&lt;/math&gt;" id="1786" name="Google Shape;1786;p98" title="three tenths seven tenths"/>
          <p:cNvPicPr preferRelativeResize="0"/>
          <p:nvPr/>
        </p:nvPicPr>
        <p:blipFill rotWithShape="1">
          <a:blip r:embed="rId3">
            <a:alphaModFix/>
          </a:blip>
          <a:srcRect b="0" l="59743" r="0" t="0"/>
          <a:stretch/>
        </p:blipFill>
        <p:spPr>
          <a:xfrm>
            <a:off x="6394347" y="1551175"/>
            <a:ext cx="318825" cy="4718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0" name="Shape 1790"/>
        <p:cNvGrpSpPr/>
        <p:nvPr/>
      </p:nvGrpSpPr>
      <p:grpSpPr>
        <a:xfrm>
          <a:off x="0" y="0"/>
          <a:ext cx="0" cy="0"/>
          <a:chOff x="0" y="0"/>
          <a:chExt cx="0" cy="0"/>
        </a:xfrm>
      </p:grpSpPr>
      <p:pic>
        <p:nvPicPr>
          <p:cNvPr descr="&lt;math xmlns=&quot;http://www.w3.org/1998/Math/MathML&quot; display=&quot;block&quot; data-is-equatio=&quot;1&quot; data-latex=&quot;\frac{5}{6}\ \ \ \frac{5}{5}\ \ \ \frac{5}{1000}\ \ \ \frac{5}{10}\ \ \ \frac{5}{11}\ \ \ \frac{5}{9}&quot;&gt;&lt;mfrac&gt;&lt;mn&gt;5&lt;/mn&gt;&lt;mn&gt;6&lt;/mn&gt;&lt;/mfrac&gt;&lt;mtext&gt;&lt;/mtext&gt;&lt;mtext&gt;&lt;/mtext&gt;&lt;mtext&gt;&lt;/mtext&gt;&lt;mfrac&gt;&lt;mn&gt;5&lt;/mn&gt;&lt;mn&gt;5&lt;/mn&gt;&lt;/mfrac&gt;&lt;mtext&gt;&lt;/mtext&gt;&lt;mtext&gt;&lt;/mtext&gt;&lt;mtext&gt;&lt;/mtext&gt;&lt;mfrac&gt;&lt;mn&gt;5&lt;/mn&gt;&lt;mn&gt;1000&lt;/mn&gt;&lt;/mfrac&gt;&lt;mtext&gt;&lt;/mtext&gt;&lt;mtext&gt;&lt;/mtext&gt;&lt;mtext&gt;&lt;/mtext&gt;&lt;mfrac&gt;&lt;mn&gt;5&lt;/mn&gt;&lt;mn&gt;10&lt;/mn&gt;&lt;/mfrac&gt;&lt;mtext&gt;&lt;/mtext&gt;&lt;mtext&gt;&lt;/mtext&gt;&lt;mtext&gt;&lt;/mtext&gt;&lt;mfrac&gt;&lt;mn&gt;5&lt;/mn&gt;&lt;mn&gt;11&lt;/mn&gt;&lt;/mfrac&gt;&lt;mtext&gt;&lt;/mtext&gt;&lt;mtext&gt;&lt;/mtext&gt;&lt;mtext&gt;&lt;/mtext&gt;&lt;mfrac&gt;&lt;mn&gt;5&lt;/mn&gt;&lt;mn&gt;9&lt;/mn&gt;&lt;/mfrac&gt;&lt;/math&gt;" id="1791" name="Google Shape;1791;p99" title="five sixths five fifths 5 over 1000 five tenths 5 over 11 five ninths"/>
          <p:cNvPicPr preferRelativeResize="0"/>
          <p:nvPr/>
        </p:nvPicPr>
        <p:blipFill>
          <a:blip r:embed="rId3">
            <a:alphaModFix/>
          </a:blip>
          <a:stretch>
            <a:fillRect/>
          </a:stretch>
        </p:blipFill>
        <p:spPr>
          <a:xfrm>
            <a:off x="3366134" y="3252851"/>
            <a:ext cx="2379006" cy="446700"/>
          </a:xfrm>
          <a:prstGeom prst="rect">
            <a:avLst/>
          </a:prstGeom>
          <a:noFill/>
          <a:ln>
            <a:noFill/>
          </a:ln>
        </p:spPr>
      </p:pic>
      <p:sp>
        <p:nvSpPr>
          <p:cNvPr id="1792" name="Google Shape;1792;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Muujinta itimaalka (probabilities) jajab ahaan (fractions)</a:t>
            </a:r>
            <a:endParaRPr/>
          </a:p>
        </p:txBody>
      </p:sp>
      <p:sp>
        <p:nvSpPr>
          <p:cNvPr id="1793" name="Google Shape;1793;p99"/>
          <p:cNvSpPr txBox="1"/>
          <p:nvPr>
            <p:ph idx="1" type="body"/>
          </p:nvPr>
        </p:nvSpPr>
        <p:spPr>
          <a:xfrm>
            <a:off x="324000" y="759300"/>
            <a:ext cx="8237700" cy="43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Ku qor itimaalka (probabilities) hoos ku qoran sida saxda ah ee miisaanka itimaalka (probability scale).</a:t>
            </a:r>
            <a:r>
              <a:rPr b="1" lang="en-GB" sz="1100">
                <a:latin typeface="Lexend"/>
              </a:rPr>
              <a:t/>
            </a:r>
            <a:r>
              <a:rPr lang="en-GB" sz="1100">
                <a:latin typeface="Lexend"/>
              </a:rPr>
              <a:t/>
            </a:r>
            <a:r>
              <a:rPr b="1" lang="en-GB" sz="1100">
                <a:latin typeface="Lexend"/>
              </a:rPr>
              <a:t/>
            </a:r>
            <a:r>
              <a:rPr lang="en-GB" sz="1100">
                <a:latin typeface="Lexend"/>
              </a:rPr>
              <a:t/>
            </a:r>
            <a:endParaRPr sz="1600"/>
          </a:p>
        </p:txBody>
      </p:sp>
      <p:sp>
        <p:nvSpPr>
          <p:cNvPr id="1794" name="Google Shape;1794;p99"/>
          <p:cNvSpPr txBox="1"/>
          <p:nvPr/>
        </p:nvSpPr>
        <p:spPr>
          <a:xfrm>
            <a:off x="7749325" y="2384608"/>
            <a:ext cx="946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huban (certain)</a:t>
            </a:r>
            <a:endParaRPr sz="1600">
              <a:solidFill>
                <a:srgbClr val="000000"/>
              </a:solidFill>
              <a:latin typeface="Lexend"/>
              <a:ea typeface="Lexend"/>
              <a:cs typeface="Lexend"/>
              <a:sym typeface="Lexend"/>
            </a:endParaRPr>
          </a:p>
        </p:txBody>
      </p:sp>
      <p:sp>
        <p:nvSpPr>
          <p:cNvPr id="1795" name="Google Shape;1795;p99"/>
          <p:cNvSpPr txBox="1"/>
          <p:nvPr/>
        </p:nvSpPr>
        <p:spPr>
          <a:xfrm>
            <a:off x="324000" y="2384608"/>
            <a:ext cx="1582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suurtogal darro (impossible)</a:t>
            </a:r>
            <a:endParaRPr sz="1600">
              <a:solidFill>
                <a:srgbClr val="000000"/>
              </a:solidFill>
              <a:latin typeface="Lexend"/>
              <a:ea typeface="Lexend"/>
              <a:cs typeface="Lexend"/>
              <a:sym typeface="Lexend"/>
            </a:endParaRPr>
          </a:p>
        </p:txBody>
      </p:sp>
      <p:grpSp>
        <p:nvGrpSpPr>
          <p:cNvPr id="1796" name="Google Shape;1796;p99"/>
          <p:cNvGrpSpPr/>
          <p:nvPr/>
        </p:nvGrpSpPr>
        <p:grpSpPr>
          <a:xfrm>
            <a:off x="984950" y="2199731"/>
            <a:ext cx="7187400" cy="291387"/>
            <a:chOff x="992233" y="3276625"/>
            <a:chExt cx="7187400" cy="658800"/>
          </a:xfrm>
        </p:grpSpPr>
        <p:cxnSp>
          <p:nvCxnSpPr>
            <p:cNvPr id="1797" name="Google Shape;1797;p99"/>
            <p:cNvCxnSpPr/>
            <p:nvPr/>
          </p:nvCxnSpPr>
          <p:spPr>
            <a:xfrm>
              <a:off x="992233" y="3606088"/>
              <a:ext cx="7187400" cy="0"/>
            </a:xfrm>
            <a:prstGeom prst="straightConnector1">
              <a:avLst/>
            </a:prstGeom>
            <a:noFill/>
            <a:ln cap="flat" cmpd="sng" w="38100">
              <a:solidFill>
                <a:srgbClr val="000000"/>
              </a:solidFill>
              <a:prstDash val="solid"/>
              <a:round/>
              <a:headEnd len="med" w="med" type="none"/>
              <a:tailEnd len="med" w="med" type="none"/>
            </a:ln>
          </p:spPr>
        </p:cxnSp>
        <p:cxnSp>
          <p:nvCxnSpPr>
            <p:cNvPr id="1798" name="Google Shape;1798;p99"/>
            <p:cNvCxnSpPr/>
            <p:nvPr/>
          </p:nvCxnSpPr>
          <p:spPr>
            <a:xfrm>
              <a:off x="992256"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799" name="Google Shape;1799;p99"/>
            <p:cNvCxnSpPr/>
            <p:nvPr/>
          </p:nvCxnSpPr>
          <p:spPr>
            <a:xfrm>
              <a:off x="8168274"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800" name="Google Shape;1800;p99"/>
            <p:cNvCxnSpPr/>
            <p:nvPr/>
          </p:nvCxnSpPr>
          <p:spPr>
            <a:xfrm>
              <a:off x="4580265" y="3276625"/>
              <a:ext cx="0" cy="658800"/>
            </a:xfrm>
            <a:prstGeom prst="straightConnector1">
              <a:avLst/>
            </a:prstGeom>
            <a:noFill/>
            <a:ln cap="flat" cmpd="sng" w="38100">
              <a:solidFill>
                <a:srgbClr val="000000"/>
              </a:solidFill>
              <a:prstDash val="solid"/>
              <a:round/>
              <a:headEnd len="med" w="med" type="none"/>
              <a:tailEnd len="med" w="med" type="none"/>
            </a:ln>
          </p:spPr>
        </p:cxnSp>
      </p:grpSp>
      <p:sp>
        <p:nvSpPr>
          <p:cNvPr id="1801" name="Google Shape;1801;p99"/>
          <p:cNvSpPr txBox="1"/>
          <p:nvPr/>
        </p:nvSpPr>
        <p:spPr>
          <a:xfrm>
            <a:off x="3850025" y="2384608"/>
            <a:ext cx="1437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cxnSp>
        <p:nvCxnSpPr>
          <p:cNvPr id="1802" name="Google Shape;1802;p99"/>
          <p:cNvCxnSpPr/>
          <p:nvPr/>
        </p:nvCxnSpPr>
        <p:spPr>
          <a:xfrm>
            <a:off x="4621625" y="2446683"/>
            <a:ext cx="3506700" cy="0"/>
          </a:xfrm>
          <a:prstGeom prst="straightConnector1">
            <a:avLst/>
          </a:prstGeom>
          <a:noFill/>
          <a:ln cap="flat" cmpd="sng" w="28575">
            <a:solidFill>
              <a:schemeClr val="accent5"/>
            </a:solidFill>
            <a:prstDash val="solid"/>
            <a:round/>
            <a:headEnd len="med" w="med" type="triangle"/>
            <a:tailEnd len="med" w="med" type="triangle"/>
          </a:ln>
        </p:spPr>
      </p:cxnSp>
      <p:sp>
        <p:nvSpPr>
          <p:cNvPr id="1803" name="Google Shape;1803;p99"/>
          <p:cNvSpPr txBox="1"/>
          <p:nvPr/>
        </p:nvSpPr>
        <p:spPr>
          <a:xfrm>
            <a:off x="2300175" y="2363130"/>
            <a:ext cx="1207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suurtogal darro (unlikely)</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804" name="Google Shape;1804;p99"/>
          <p:cNvSpPr txBox="1"/>
          <p:nvPr/>
        </p:nvSpPr>
        <p:spPr>
          <a:xfrm>
            <a:off x="6054451" y="2370394"/>
            <a:ext cx="784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badan (likely)</a:t>
            </a:r>
            <a:endParaRPr sz="1600">
              <a:solidFill>
                <a:srgbClr val="000000"/>
              </a:solidFill>
              <a:latin typeface="Lexend"/>
              <a:ea typeface="Lexend"/>
              <a:cs typeface="Lexend"/>
              <a:sym typeface="Lexend"/>
            </a:endParaRPr>
          </a:p>
        </p:txBody>
      </p:sp>
      <p:cxnSp>
        <p:nvCxnSpPr>
          <p:cNvPr id="1805" name="Google Shape;1805;p99"/>
          <p:cNvCxnSpPr/>
          <p:nvPr/>
        </p:nvCxnSpPr>
        <p:spPr>
          <a:xfrm>
            <a:off x="1018454" y="2446683"/>
            <a:ext cx="3506700" cy="0"/>
          </a:xfrm>
          <a:prstGeom prst="straightConnector1">
            <a:avLst/>
          </a:prstGeom>
          <a:noFill/>
          <a:ln cap="flat" cmpd="sng" w="28575">
            <a:solidFill>
              <a:schemeClr val="accent5"/>
            </a:solidFill>
            <a:prstDash val="solid"/>
            <a:round/>
            <a:headEnd len="med" w="med" type="triangle"/>
            <a:tailEnd len="med" w="med" type="triangle"/>
          </a:ln>
        </p:spPr>
      </p:cxnSp>
      <p:sp>
        <p:nvSpPr>
          <p:cNvPr id="1806" name="Google Shape;1806;p99"/>
          <p:cNvSpPr txBox="1"/>
          <p:nvPr>
            <p:ph idx="1" type="body"/>
          </p:nvPr>
        </p:nvSpPr>
        <p:spPr>
          <a:xfrm>
            <a:off x="324000" y="2926617"/>
            <a:ext cx="8237700" cy="44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Ku qor itimaalka (probabilities) hoos ku qoran sida saxda ah ee miisaanka itimaalka (probability scale).</a:t>
            </a:r>
            <a:r>
              <a:rPr b="1" lang="en-GB" sz="1100">
                <a:latin typeface="Lexend"/>
              </a:rPr>
              <a:t/>
            </a:r>
            <a:r>
              <a:rPr lang="en-GB" sz="1100">
                <a:latin typeface="Lexend"/>
              </a:rPr>
              <a:t/>
            </a:r>
            <a:r>
              <a:rPr b="1" lang="en-GB" sz="1100">
                <a:latin typeface="Lexend"/>
              </a:rPr>
              <a:t/>
            </a:r>
            <a:r>
              <a:rPr lang="en-GB" sz="1100">
                <a:latin typeface="Lexend"/>
              </a:rPr>
              <a:t/>
            </a:r>
            <a:endParaRPr sz="1600"/>
          </a:p>
        </p:txBody>
      </p:sp>
      <p:sp>
        <p:nvSpPr>
          <p:cNvPr id="1807" name="Google Shape;1807;p99"/>
          <p:cNvSpPr txBox="1"/>
          <p:nvPr/>
        </p:nvSpPr>
        <p:spPr>
          <a:xfrm>
            <a:off x="7749325" y="4475725"/>
            <a:ext cx="946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huban (certain)</a:t>
            </a:r>
            <a:endParaRPr sz="1600">
              <a:solidFill>
                <a:srgbClr val="000000"/>
              </a:solidFill>
              <a:latin typeface="Lexend"/>
              <a:ea typeface="Lexend"/>
              <a:cs typeface="Lexend"/>
              <a:sym typeface="Lexend"/>
            </a:endParaRPr>
          </a:p>
        </p:txBody>
      </p:sp>
      <p:sp>
        <p:nvSpPr>
          <p:cNvPr id="1808" name="Google Shape;1808;p99"/>
          <p:cNvSpPr txBox="1"/>
          <p:nvPr/>
        </p:nvSpPr>
        <p:spPr>
          <a:xfrm>
            <a:off x="324000" y="4475725"/>
            <a:ext cx="1582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suurtogal darro (impossible)</a:t>
            </a:r>
            <a:endParaRPr sz="1600">
              <a:solidFill>
                <a:srgbClr val="000000"/>
              </a:solidFill>
              <a:latin typeface="Lexend"/>
              <a:ea typeface="Lexend"/>
              <a:cs typeface="Lexend"/>
              <a:sym typeface="Lexend"/>
            </a:endParaRPr>
          </a:p>
        </p:txBody>
      </p:sp>
      <p:grpSp>
        <p:nvGrpSpPr>
          <p:cNvPr id="1809" name="Google Shape;1809;p99"/>
          <p:cNvGrpSpPr/>
          <p:nvPr/>
        </p:nvGrpSpPr>
        <p:grpSpPr>
          <a:xfrm>
            <a:off x="984950" y="4290848"/>
            <a:ext cx="7187400" cy="291387"/>
            <a:chOff x="992233" y="3276625"/>
            <a:chExt cx="7187400" cy="658800"/>
          </a:xfrm>
        </p:grpSpPr>
        <p:cxnSp>
          <p:nvCxnSpPr>
            <p:cNvPr id="1810" name="Google Shape;1810;p99"/>
            <p:cNvCxnSpPr/>
            <p:nvPr/>
          </p:nvCxnSpPr>
          <p:spPr>
            <a:xfrm>
              <a:off x="992233" y="3606088"/>
              <a:ext cx="7187400" cy="0"/>
            </a:xfrm>
            <a:prstGeom prst="straightConnector1">
              <a:avLst/>
            </a:prstGeom>
            <a:noFill/>
            <a:ln cap="flat" cmpd="sng" w="38100">
              <a:solidFill>
                <a:srgbClr val="000000"/>
              </a:solidFill>
              <a:prstDash val="solid"/>
              <a:round/>
              <a:headEnd len="med" w="med" type="none"/>
              <a:tailEnd len="med" w="med" type="none"/>
            </a:ln>
          </p:spPr>
        </p:cxnSp>
        <p:cxnSp>
          <p:nvCxnSpPr>
            <p:cNvPr id="1811" name="Google Shape;1811;p99"/>
            <p:cNvCxnSpPr/>
            <p:nvPr/>
          </p:nvCxnSpPr>
          <p:spPr>
            <a:xfrm>
              <a:off x="992256"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812" name="Google Shape;1812;p99"/>
            <p:cNvCxnSpPr/>
            <p:nvPr/>
          </p:nvCxnSpPr>
          <p:spPr>
            <a:xfrm>
              <a:off x="8168274" y="3276625"/>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1813" name="Google Shape;1813;p99"/>
            <p:cNvCxnSpPr/>
            <p:nvPr/>
          </p:nvCxnSpPr>
          <p:spPr>
            <a:xfrm>
              <a:off x="4580265" y="3276625"/>
              <a:ext cx="0" cy="658800"/>
            </a:xfrm>
            <a:prstGeom prst="straightConnector1">
              <a:avLst/>
            </a:prstGeom>
            <a:noFill/>
            <a:ln cap="flat" cmpd="sng" w="38100">
              <a:solidFill>
                <a:srgbClr val="000000"/>
              </a:solidFill>
              <a:prstDash val="solid"/>
              <a:round/>
              <a:headEnd len="med" w="med" type="none"/>
              <a:tailEnd len="med" w="med" type="none"/>
            </a:ln>
          </p:spPr>
        </p:cxnSp>
      </p:grpSp>
      <p:sp>
        <p:nvSpPr>
          <p:cNvPr id="1814" name="Google Shape;1814;p99"/>
          <p:cNvSpPr txBox="1"/>
          <p:nvPr/>
        </p:nvSpPr>
        <p:spPr>
          <a:xfrm>
            <a:off x="3850025" y="4475725"/>
            <a:ext cx="1437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cxnSp>
        <p:nvCxnSpPr>
          <p:cNvPr id="1815" name="Google Shape;1815;p99"/>
          <p:cNvCxnSpPr/>
          <p:nvPr/>
        </p:nvCxnSpPr>
        <p:spPr>
          <a:xfrm>
            <a:off x="4621625" y="4537800"/>
            <a:ext cx="3506700" cy="0"/>
          </a:xfrm>
          <a:prstGeom prst="straightConnector1">
            <a:avLst/>
          </a:prstGeom>
          <a:noFill/>
          <a:ln cap="flat" cmpd="sng" w="28575">
            <a:solidFill>
              <a:schemeClr val="accent5"/>
            </a:solidFill>
            <a:prstDash val="solid"/>
            <a:round/>
            <a:headEnd len="med" w="med" type="triangle"/>
            <a:tailEnd len="med" w="med" type="triangle"/>
          </a:ln>
        </p:spPr>
      </p:cxnSp>
      <p:sp>
        <p:nvSpPr>
          <p:cNvPr id="1816" name="Google Shape;1816;p99"/>
          <p:cNvSpPr txBox="1"/>
          <p:nvPr/>
        </p:nvSpPr>
        <p:spPr>
          <a:xfrm>
            <a:off x="2300175" y="4454246"/>
            <a:ext cx="1207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suurtogal darro (unlikely)</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817" name="Google Shape;1817;p99"/>
          <p:cNvSpPr txBox="1"/>
          <p:nvPr/>
        </p:nvSpPr>
        <p:spPr>
          <a:xfrm>
            <a:off x="6054451" y="4461511"/>
            <a:ext cx="784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sugan (likely)</a:t>
            </a:r>
            <a:endParaRPr sz="1600">
              <a:solidFill>
                <a:srgbClr val="000000"/>
              </a:solidFill>
              <a:latin typeface="Lexend"/>
              <a:ea typeface="Lexend"/>
              <a:cs typeface="Lexend"/>
              <a:sym typeface="Lexend"/>
            </a:endParaRPr>
          </a:p>
        </p:txBody>
      </p:sp>
      <p:cxnSp>
        <p:nvCxnSpPr>
          <p:cNvPr id="1818" name="Google Shape;1818;p99"/>
          <p:cNvCxnSpPr/>
          <p:nvPr/>
        </p:nvCxnSpPr>
        <p:spPr>
          <a:xfrm>
            <a:off x="1018454" y="4537800"/>
            <a:ext cx="3506700" cy="0"/>
          </a:xfrm>
          <a:prstGeom prst="straightConnector1">
            <a:avLst/>
          </a:prstGeom>
          <a:noFill/>
          <a:ln cap="flat" cmpd="sng" w="28575">
            <a:solidFill>
              <a:schemeClr val="accent5"/>
            </a:solidFill>
            <a:prstDash val="solid"/>
            <a:round/>
            <a:headEnd len="med" w="med" type="triangle"/>
            <a:tailEnd len="med" w="med" type="triangle"/>
          </a:ln>
        </p:spPr>
      </p:cxnSp>
      <p:pic>
        <p:nvPicPr>
          <p:cNvPr descr="&lt;math xmlns=&quot;http://www.w3.org/1998/Math/MathML&quot; display=&quot;block&quot; data-is-equatio=&quot;1&quot; data-latex=&quot;\frac{20}{20}\ \ \frac{1}{20}\ \ \frac{5}{20}\ \ \frac{18}{20}\ \ \frac{11}{20}\ \ \frac{9}{20}&quot;&gt;&lt;mfrac&gt;&lt;mn&gt;20&lt;/mn&gt;&lt;mn&gt;20&lt;/mn&gt;&lt;/mfrac&gt;&lt;mtext&gt;&lt;/mtext&gt;&lt;mtext&gt;&lt;/mtext&gt;&lt;mfrac&gt;&lt;mn&gt;1&lt;/mn&gt;&lt;mn&gt;20&lt;/mn&gt;&lt;/mfrac&gt;&lt;mtext&gt;&lt;/mtext&gt;&lt;mtext&gt;&lt;/mtext&gt;&lt;mfrac&gt;&lt;mn&gt;5&lt;/mn&gt;&lt;mn&gt;20&lt;/mn&gt;&lt;/mfrac&gt;&lt;mtext&gt;&lt;/mtext&gt;&lt;mtext&gt;&lt;/mtext&gt;&lt;mfrac&gt;&lt;mn&gt;18&lt;/mn&gt;&lt;mn&gt;20&lt;/mn&gt;&lt;/mfrac&gt;&lt;mtext&gt;&lt;/mtext&gt;&lt;mtext&gt;&lt;/mtext&gt;&lt;mfrac&gt;&lt;mn&gt;11&lt;/mn&gt;&lt;mn&gt;20&lt;/mn&gt;&lt;/mfrac&gt;&lt;mtext&gt;&lt;/mtext&gt;&lt;mtext&gt;&lt;/mtext&gt;&lt;mfrac&gt;&lt;mn&gt;9&lt;/mn&gt;&lt;mn&gt;20&lt;/mn&gt;&lt;/mfrac&gt;&lt;/math&gt;" id="1819" name="Google Shape;1819;p99" title="20 over 20 1 over 20 5 over 20 18 over 20 11 over 20 9 over 20"/>
          <p:cNvPicPr preferRelativeResize="0"/>
          <p:nvPr/>
        </p:nvPicPr>
        <p:blipFill>
          <a:blip r:embed="rId4">
            <a:alphaModFix/>
          </a:blip>
          <a:stretch>
            <a:fillRect/>
          </a:stretch>
        </p:blipFill>
        <p:spPr>
          <a:xfrm>
            <a:off x="3457544" y="1089660"/>
            <a:ext cx="2236801" cy="446700"/>
          </a:xfrm>
          <a:prstGeom prst="rect">
            <a:avLst/>
          </a:prstGeom>
          <a:noFill/>
          <a:ln>
            <a:noFill/>
          </a:ln>
        </p:spPr>
      </p:pic>
      <p:pic>
        <p:nvPicPr>
          <p:cNvPr descr="&lt;math xmlns=&quot;http://www.w3.org/1998/Math/MathML&quot; display=&quot;block&quot; data-is-equatio=&quot;1&quot; data-latex=&quot;\frac{20}{20}\ \ \frac{1}{20}\ \ \frac{5}{20}\ \ \frac{18}{20}\ \ \frac{11}{20}\ \ \frac{9}{20}&quot;&gt;&lt;mfrac&gt;&lt;mn&gt;20&lt;/mn&gt;&lt;mn&gt;20&lt;/mn&gt;&lt;/mfrac&gt;&lt;mtext&gt;&lt;/mtext&gt;&lt;mtext&gt;&lt;/mtext&gt;&lt;mfrac&gt;&lt;mn&gt;1&lt;/mn&gt;&lt;mn&gt;20&lt;/mn&gt;&lt;/mfrac&gt;&lt;mtext&gt;&lt;/mtext&gt;&lt;mtext&gt;&lt;/mtext&gt;&lt;mfrac&gt;&lt;mn&gt;5&lt;/mn&gt;&lt;mn&gt;20&lt;/mn&gt;&lt;/mfrac&gt;&lt;mtext&gt;&lt;/mtext&gt;&lt;mtext&gt;&lt;/mtext&gt;&lt;mfrac&gt;&lt;mn&gt;18&lt;/mn&gt;&lt;mn&gt;20&lt;/mn&gt;&lt;/mfrac&gt;&lt;mtext&gt;&lt;/mtext&gt;&lt;mtext&gt;&lt;/mtext&gt;&lt;mfrac&gt;&lt;mn&gt;11&lt;/mn&gt;&lt;mn&gt;20&lt;/mn&gt;&lt;/mfrac&gt;&lt;mtext&gt;&lt;/mtext&gt;&lt;mtext&gt;&lt;/mtext&gt;&lt;mfrac&gt;&lt;mn&gt;9&lt;/mn&gt;&lt;mn&gt;20&lt;/mn&gt;&lt;/mfrac&gt;&lt;/math&gt;" id="1820" name="Google Shape;1820;p99" title="20 over 20 1 over 20 5 over 20 18 over 20 11 over 20 9 over 20"/>
          <p:cNvPicPr preferRelativeResize="0"/>
          <p:nvPr/>
        </p:nvPicPr>
        <p:blipFill rotWithShape="1">
          <a:blip r:embed="rId4">
            <a:alphaModFix/>
          </a:blip>
          <a:srcRect b="0" l="0" r="85354" t="0"/>
          <a:stretch/>
        </p:blipFill>
        <p:spPr>
          <a:xfrm>
            <a:off x="8033258" y="1728309"/>
            <a:ext cx="327600" cy="446700"/>
          </a:xfrm>
          <a:prstGeom prst="rect">
            <a:avLst/>
          </a:prstGeom>
          <a:noFill/>
          <a:ln>
            <a:noFill/>
          </a:ln>
        </p:spPr>
      </p:pic>
      <p:pic>
        <p:nvPicPr>
          <p:cNvPr descr="&lt;math xmlns=&quot;http://www.w3.org/1998/Math/MathML&quot; display=&quot;block&quot; data-is-equatio=&quot;1&quot; data-latex=&quot;\frac{20}{20}\ \ \frac{1}{20}\ \ \frac{5}{20}\ \ \frac{18}{20}\ \ \frac{11}{20}\ \ \frac{9}{20}&quot;&gt;&lt;mfrac&gt;&lt;mn&gt;20&lt;/mn&gt;&lt;mn&gt;20&lt;/mn&gt;&lt;/mfrac&gt;&lt;mtext&gt;&lt;/mtext&gt;&lt;mtext&gt;&lt;/mtext&gt;&lt;mfrac&gt;&lt;mn&gt;1&lt;/mn&gt;&lt;mn&gt;20&lt;/mn&gt;&lt;/mfrac&gt;&lt;mtext&gt;&lt;/mtext&gt;&lt;mtext&gt;&lt;/mtext&gt;&lt;mfrac&gt;&lt;mn&gt;5&lt;/mn&gt;&lt;mn&gt;20&lt;/mn&gt;&lt;/mfrac&gt;&lt;mtext&gt;&lt;/mtext&gt;&lt;mtext&gt;&lt;/mtext&gt;&lt;mfrac&gt;&lt;mn&gt;18&lt;/mn&gt;&lt;mn&gt;20&lt;/mn&gt;&lt;/mfrac&gt;&lt;mtext&gt;&lt;/mtext&gt;&lt;mtext&gt;&lt;/mtext&gt;&lt;mfrac&gt;&lt;mn&gt;11&lt;/mn&gt;&lt;mn&gt;20&lt;/mn&gt;&lt;/mfrac&gt;&lt;mtext&gt;&lt;/mtext&gt;&lt;mtext&gt;&lt;/mtext&gt;&lt;mfrac&gt;&lt;mn&gt;9&lt;/mn&gt;&lt;mn&gt;20&lt;/mn&gt;&lt;/mfrac&gt;&lt;/math&gt;" id="1821" name="Google Shape;1821;p99" title="20 over 20 1 over 20 5 over 20 18 over 20 11 over 20 9 over 20"/>
          <p:cNvPicPr preferRelativeResize="0"/>
          <p:nvPr/>
        </p:nvPicPr>
        <p:blipFill rotWithShape="1">
          <a:blip r:embed="rId4">
            <a:alphaModFix/>
          </a:blip>
          <a:srcRect b="0" l="15633" r="69720" t="0"/>
          <a:stretch/>
        </p:blipFill>
        <p:spPr>
          <a:xfrm>
            <a:off x="1143920" y="1728300"/>
            <a:ext cx="327600" cy="446700"/>
          </a:xfrm>
          <a:prstGeom prst="rect">
            <a:avLst/>
          </a:prstGeom>
          <a:noFill/>
          <a:ln>
            <a:noFill/>
          </a:ln>
        </p:spPr>
      </p:pic>
      <p:pic>
        <p:nvPicPr>
          <p:cNvPr descr="&lt;math xmlns=&quot;http://www.w3.org/1998/Math/MathML&quot; display=&quot;block&quot; data-is-equatio=&quot;1&quot; data-latex=&quot;\frac{20}{20}\ \ \frac{1}{20}\ \ \frac{5}{20}\ \ \frac{18}{20}\ \ \frac{11}{20}\ \ \frac{9}{20}&quot;&gt;&lt;mfrac&gt;&lt;mn&gt;20&lt;/mn&gt;&lt;mn&gt;20&lt;/mn&gt;&lt;/mfrac&gt;&lt;mtext&gt;&lt;/mtext&gt;&lt;mtext&gt;&lt;/mtext&gt;&lt;mfrac&gt;&lt;mn&gt;1&lt;/mn&gt;&lt;mn&gt;20&lt;/mn&gt;&lt;/mfrac&gt;&lt;mtext&gt;&lt;/mtext&gt;&lt;mtext&gt;&lt;/mtext&gt;&lt;mfrac&gt;&lt;mn&gt;5&lt;/mn&gt;&lt;mn&gt;20&lt;/mn&gt;&lt;/mfrac&gt;&lt;mtext&gt;&lt;/mtext&gt;&lt;mtext&gt;&lt;/mtext&gt;&lt;mfrac&gt;&lt;mn&gt;18&lt;/mn&gt;&lt;mn&gt;20&lt;/mn&gt;&lt;/mfrac&gt;&lt;mtext&gt;&lt;/mtext&gt;&lt;mtext&gt;&lt;/mtext&gt;&lt;mfrac&gt;&lt;mn&gt;11&lt;/mn&gt;&lt;mn&gt;20&lt;/mn&gt;&lt;/mfrac&gt;&lt;mtext&gt;&lt;/mtext&gt;&lt;mtext&gt;&lt;/mtext&gt;&lt;mfrac&gt;&lt;mn&gt;9&lt;/mn&gt;&lt;mn&gt;20&lt;/mn&gt;&lt;/mfrac&gt;&lt;/math&gt;" id="1822" name="Google Shape;1822;p99" title="20 over 20 1 over 20 5 over 20 18 over 20 11 over 20 9 over 20"/>
          <p:cNvPicPr preferRelativeResize="0"/>
          <p:nvPr/>
        </p:nvPicPr>
        <p:blipFill rotWithShape="1">
          <a:blip r:embed="rId4">
            <a:alphaModFix/>
          </a:blip>
          <a:srcRect b="0" l="32070" r="50715" t="0"/>
          <a:stretch/>
        </p:blipFill>
        <p:spPr>
          <a:xfrm>
            <a:off x="2425978" y="1728300"/>
            <a:ext cx="385024" cy="446700"/>
          </a:xfrm>
          <a:prstGeom prst="rect">
            <a:avLst/>
          </a:prstGeom>
          <a:noFill/>
          <a:ln>
            <a:noFill/>
          </a:ln>
        </p:spPr>
      </p:pic>
      <p:pic>
        <p:nvPicPr>
          <p:cNvPr descr="&lt;math xmlns=&quot;http://www.w3.org/1998/Math/MathML&quot; display=&quot;block&quot; data-is-equatio=&quot;1&quot; data-latex=&quot;\frac{20}{20}\ \ \frac{1}{20}\ \ \frac{5}{20}\ \ \frac{18}{20}\ \ \frac{11}{20}\ \ \frac{9}{20}&quot;&gt;&lt;mfrac&gt;&lt;mn&gt;20&lt;/mn&gt;&lt;mn&gt;20&lt;/mn&gt;&lt;/mfrac&gt;&lt;mtext&gt;&lt;/mtext&gt;&lt;mtext&gt;&lt;/mtext&gt;&lt;mfrac&gt;&lt;mn&gt;1&lt;/mn&gt;&lt;mn&gt;20&lt;/mn&gt;&lt;/mfrac&gt;&lt;mtext&gt;&lt;/mtext&gt;&lt;mtext&gt;&lt;/mtext&gt;&lt;mfrac&gt;&lt;mn&gt;5&lt;/mn&gt;&lt;mn&gt;20&lt;/mn&gt;&lt;/mfrac&gt;&lt;mtext&gt;&lt;/mtext&gt;&lt;mtext&gt;&lt;/mtext&gt;&lt;mfrac&gt;&lt;mn&gt;18&lt;/mn&gt;&lt;mn&gt;20&lt;/mn&gt;&lt;/mfrac&gt;&lt;mtext&gt;&lt;/mtext&gt;&lt;mtext&gt;&lt;/mtext&gt;&lt;mfrac&gt;&lt;mn&gt;11&lt;/mn&gt;&lt;mn&gt;20&lt;/mn&gt;&lt;/mfrac&gt;&lt;mtext&gt;&lt;/mtext&gt;&lt;mtext&gt;&lt;/mtext&gt;&lt;mfrac&gt;&lt;mn&gt;9&lt;/mn&gt;&lt;mn&gt;20&lt;/mn&gt;&lt;/mfrac&gt;&lt;/math&gt;" id="1823" name="Google Shape;1823;p99" title="20 over 20 1 over 20 5 over 20 18 over 20 11 over 20 9 over 20"/>
          <p:cNvPicPr preferRelativeResize="0"/>
          <p:nvPr/>
        </p:nvPicPr>
        <p:blipFill rotWithShape="1">
          <a:blip r:embed="rId4">
            <a:alphaModFix/>
          </a:blip>
          <a:srcRect b="0" l="49941" r="32845" t="0"/>
          <a:stretch/>
        </p:blipFill>
        <p:spPr>
          <a:xfrm>
            <a:off x="7245349" y="1728300"/>
            <a:ext cx="385024" cy="446700"/>
          </a:xfrm>
          <a:prstGeom prst="rect">
            <a:avLst/>
          </a:prstGeom>
          <a:noFill/>
          <a:ln>
            <a:noFill/>
          </a:ln>
        </p:spPr>
      </p:pic>
      <p:pic>
        <p:nvPicPr>
          <p:cNvPr descr="&lt;math xmlns=&quot;http://www.w3.org/1998/Math/MathML&quot; display=&quot;block&quot; data-is-equatio=&quot;1&quot; data-latex=&quot;\frac{20}{20}\ \ \frac{1}{20}\ \ \frac{5}{20}\ \ \frac{18}{20}\ \ \frac{11}{20}\ \ \frac{9}{20}&quot;&gt;&lt;mfrac&gt;&lt;mn&gt;20&lt;/mn&gt;&lt;mn&gt;20&lt;/mn&gt;&lt;/mfrac&gt;&lt;mtext&gt;&lt;/mtext&gt;&lt;mtext&gt;&lt;/mtext&gt;&lt;mfrac&gt;&lt;mn&gt;1&lt;/mn&gt;&lt;mn&gt;20&lt;/mn&gt;&lt;/mfrac&gt;&lt;mtext&gt;&lt;/mtext&gt;&lt;mtext&gt;&lt;/mtext&gt;&lt;mfrac&gt;&lt;mn&gt;5&lt;/mn&gt;&lt;mn&gt;20&lt;/mn&gt;&lt;/mfrac&gt;&lt;mtext&gt;&lt;/mtext&gt;&lt;mtext&gt;&lt;/mtext&gt;&lt;mfrac&gt;&lt;mn&gt;18&lt;/mn&gt;&lt;mn&gt;20&lt;/mn&gt;&lt;/mfrac&gt;&lt;mtext&gt;&lt;/mtext&gt;&lt;mtext&gt;&lt;/mtext&gt;&lt;mfrac&gt;&lt;mn&gt;11&lt;/mn&gt;&lt;mn&gt;20&lt;/mn&gt;&lt;/mfrac&gt;&lt;mtext&gt;&lt;/mtext&gt;&lt;mtext&gt;&lt;/mtext&gt;&lt;mfrac&gt;&lt;mn&gt;9&lt;/mn&gt;&lt;mn&gt;20&lt;/mn&gt;&lt;/mfrac&gt;&lt;/math&gt;" id="1824" name="Google Shape;1824;p99" title="20 over 20 1 over 20 5 over 20 18 over 20 11 over 20 9 over 20"/>
          <p:cNvPicPr preferRelativeResize="0"/>
          <p:nvPr/>
        </p:nvPicPr>
        <p:blipFill rotWithShape="1">
          <a:blip r:embed="rId4">
            <a:alphaModFix/>
          </a:blip>
          <a:srcRect b="0" l="70382" r="14971" t="0"/>
          <a:stretch/>
        </p:blipFill>
        <p:spPr>
          <a:xfrm>
            <a:off x="4730751" y="1728300"/>
            <a:ext cx="327600" cy="446700"/>
          </a:xfrm>
          <a:prstGeom prst="rect">
            <a:avLst/>
          </a:prstGeom>
          <a:noFill/>
          <a:ln>
            <a:noFill/>
          </a:ln>
        </p:spPr>
      </p:pic>
      <p:pic>
        <p:nvPicPr>
          <p:cNvPr descr="&lt;math xmlns=&quot;http://www.w3.org/1998/Math/MathML&quot; display=&quot;block&quot; data-is-equatio=&quot;1&quot; data-latex=&quot;\frac{20}{20}\ \ \frac{1}{20}\ \ \frac{5}{20}\ \ \frac{18}{20}\ \ \frac{11}{20}\ \ \frac{9}{20}&quot;&gt;&lt;mfrac&gt;&lt;mn&gt;20&lt;/mn&gt;&lt;mn&gt;20&lt;/mn&gt;&lt;/mfrac&gt;&lt;mtext&gt;&lt;/mtext&gt;&lt;mtext&gt;&lt;/mtext&gt;&lt;mfrac&gt;&lt;mn&gt;1&lt;/mn&gt;&lt;mn&gt;20&lt;/mn&gt;&lt;/mfrac&gt;&lt;mtext&gt;&lt;/mtext&gt;&lt;mtext&gt;&lt;/mtext&gt;&lt;mfrac&gt;&lt;mn&gt;5&lt;/mn&gt;&lt;mn&gt;20&lt;/mn&gt;&lt;/mfrac&gt;&lt;mtext&gt;&lt;/mtext&gt;&lt;mtext&gt;&lt;/mtext&gt;&lt;mfrac&gt;&lt;mn&gt;18&lt;/mn&gt;&lt;mn&gt;20&lt;/mn&gt;&lt;/mfrac&gt;&lt;mtext&gt;&lt;/mtext&gt;&lt;mtext&gt;&lt;/mtext&gt;&lt;mfrac&gt;&lt;mn&gt;11&lt;/mn&gt;&lt;mn&gt;20&lt;/mn&gt;&lt;/mfrac&gt;&lt;mtext&gt;&lt;/mtext&gt;&lt;mtext&gt;&lt;/mtext&gt;&lt;mfrac&gt;&lt;mn&gt;9&lt;/mn&gt;&lt;mn&gt;20&lt;/mn&gt;&lt;/mfrac&gt;&lt;/math&gt;" id="1825" name="Google Shape;1825;p99" title="20 over 20 1 over 20 5 over 20 18 over 20 11 over 20 9 over 20"/>
          <p:cNvPicPr preferRelativeResize="0"/>
          <p:nvPr/>
        </p:nvPicPr>
        <p:blipFill rotWithShape="1">
          <a:blip r:embed="rId4">
            <a:alphaModFix/>
          </a:blip>
          <a:srcRect b="0" l="88444" r="0" t="0"/>
          <a:stretch/>
        </p:blipFill>
        <p:spPr>
          <a:xfrm>
            <a:off x="4144149" y="1728300"/>
            <a:ext cx="258475" cy="446700"/>
          </a:xfrm>
          <a:prstGeom prst="rect">
            <a:avLst/>
          </a:prstGeom>
          <a:noFill/>
          <a:ln>
            <a:noFill/>
          </a:ln>
        </p:spPr>
      </p:pic>
      <p:pic>
        <p:nvPicPr>
          <p:cNvPr descr="&lt;math xmlns=&quot;http://www.w3.org/1998/Math/MathML&quot; display=&quot;block&quot; data-is-equatio=&quot;1&quot; data-latex=&quot;\frac{5}{6}\ \ \ \frac{5}{5}\ \ \ \frac{5}{1000}\ \ \ \frac{5}{10}\ \ \ \frac{5}{12}\ \ \ \frac{5}{11}&quot;&gt;&lt;mfrac&gt;&lt;mn&gt;5&lt;/mn&gt;&lt;mn&gt;6&lt;/mn&gt;&lt;/mfrac&gt;&lt;mtext&gt;&lt;/mtext&gt;&lt;mtext&gt;&lt;/mtext&gt;&lt;mtext&gt;&lt;/mtext&gt;&lt;mfrac&gt;&lt;mn&gt;5&lt;/mn&gt;&lt;mn&gt;5&lt;/mn&gt;&lt;/mfrac&gt;&lt;mtext&gt;&lt;/mtext&gt;&lt;mtext&gt;&lt;/mtext&gt;&lt;mtext&gt;&lt;/mtext&gt;&lt;mfrac&gt;&lt;mn&gt;5&lt;/mn&gt;&lt;mn&gt;1000&lt;/mn&gt;&lt;/mfrac&gt;&lt;mtext&gt;&lt;/mtext&gt;&lt;mtext&gt;&lt;/mtext&gt;&lt;mtext&gt;&lt;/mtext&gt;&lt;mfrac&gt;&lt;mn&gt;5&lt;/mn&gt;&lt;mn&gt;10&lt;/mn&gt;&lt;/mfrac&gt;&lt;mtext&gt;&lt;/mtext&gt;&lt;mtext&gt;&lt;/mtext&gt;&lt;mtext&gt;&lt;/mtext&gt;&lt;mfrac&gt;&lt;mn&gt;5&lt;/mn&gt;&lt;mn&gt;12&lt;/mn&gt;&lt;/mfrac&gt;&lt;mtext&gt;&lt;/mtext&gt;&lt;mtext&gt;&lt;/mtext&gt;&lt;mtext&gt;&lt;/mtext&gt;&lt;mfrac&gt;&lt;mn&gt;5&lt;/mn&gt;&lt;mn&gt;11&lt;/mn&gt;&lt;/mfrac&gt;&lt;/math&gt;" id="1826" name="Google Shape;1826;p99" title="five sixths five fifths 5 over 1000 five tenths 5 over 12 5 over 11"/>
          <p:cNvPicPr preferRelativeResize="0"/>
          <p:nvPr/>
        </p:nvPicPr>
        <p:blipFill rotWithShape="1">
          <a:blip r:embed="rId5">
            <a:alphaModFix/>
          </a:blip>
          <a:srcRect b="0" l="0" r="91316" t="0"/>
          <a:stretch/>
        </p:blipFill>
        <p:spPr>
          <a:xfrm>
            <a:off x="7335810" y="3843876"/>
            <a:ext cx="208150" cy="431100"/>
          </a:xfrm>
          <a:prstGeom prst="rect">
            <a:avLst/>
          </a:prstGeom>
          <a:noFill/>
          <a:ln>
            <a:noFill/>
          </a:ln>
        </p:spPr>
      </p:pic>
      <p:pic>
        <p:nvPicPr>
          <p:cNvPr descr="&lt;math xmlns=&quot;http://www.w3.org/1998/Math/MathML&quot; display=&quot;block&quot; data-is-equatio=&quot;1&quot; data-latex=&quot;\frac{5}{6}\ \ \ \frac{5}{5}\ \ \ \frac{5}{1000}\ \ \ \frac{5}{10}\ \ \ \frac{5}{12}\ \ \ \frac{5}{11}&quot;&gt;&lt;mfrac&gt;&lt;mn&gt;5&lt;/mn&gt;&lt;mn&gt;6&lt;/mn&gt;&lt;/mfrac&gt;&lt;mtext&gt;&lt;/mtext&gt;&lt;mtext&gt;&lt;/mtext&gt;&lt;mtext&gt;&lt;/mtext&gt;&lt;mfrac&gt;&lt;mn&gt;5&lt;/mn&gt;&lt;mn&gt;5&lt;/mn&gt;&lt;/mfrac&gt;&lt;mtext&gt;&lt;/mtext&gt;&lt;mtext&gt;&lt;/mtext&gt;&lt;mtext&gt;&lt;/mtext&gt;&lt;mfrac&gt;&lt;mn&gt;5&lt;/mn&gt;&lt;mn&gt;1000&lt;/mn&gt;&lt;/mfrac&gt;&lt;mtext&gt;&lt;/mtext&gt;&lt;mtext&gt;&lt;/mtext&gt;&lt;mtext&gt;&lt;/mtext&gt;&lt;mfrac&gt;&lt;mn&gt;5&lt;/mn&gt;&lt;mn&gt;10&lt;/mn&gt;&lt;/mfrac&gt;&lt;mtext&gt;&lt;/mtext&gt;&lt;mtext&gt;&lt;/mtext&gt;&lt;mtext&gt;&lt;/mtext&gt;&lt;mfrac&gt;&lt;mn&gt;5&lt;/mn&gt;&lt;mn&gt;12&lt;/mn&gt;&lt;/mfrac&gt;&lt;mtext&gt;&lt;/mtext&gt;&lt;mtext&gt;&lt;/mtext&gt;&lt;mtext&gt;&lt;/mtext&gt;&lt;mfrac&gt;&lt;mn&gt;5&lt;/mn&gt;&lt;mn&gt;11&lt;/mn&gt;&lt;/mfrac&gt;&lt;/math&gt;" id="1827" name="Google Shape;1827;p99" title="five sixths five fifths 5 over 1000 five tenths 5 over 12 5 over 11"/>
          <p:cNvPicPr preferRelativeResize="0"/>
          <p:nvPr/>
        </p:nvPicPr>
        <p:blipFill rotWithShape="1">
          <a:blip r:embed="rId5">
            <a:alphaModFix/>
          </a:blip>
          <a:srcRect b="0" l="11807" r="77409" t="0"/>
          <a:stretch/>
        </p:blipFill>
        <p:spPr>
          <a:xfrm>
            <a:off x="8054310" y="3843876"/>
            <a:ext cx="258474" cy="431100"/>
          </a:xfrm>
          <a:prstGeom prst="rect">
            <a:avLst/>
          </a:prstGeom>
          <a:noFill/>
          <a:ln>
            <a:noFill/>
          </a:ln>
        </p:spPr>
      </p:pic>
      <p:pic>
        <p:nvPicPr>
          <p:cNvPr descr="&lt;math xmlns=&quot;http://www.w3.org/1998/Math/MathML&quot; display=&quot;block&quot; data-is-equatio=&quot;1&quot; data-latex=&quot;\frac{5}{6}\ \ \ \frac{5}{5}\ \ \ \frac{5}{1000}\ \ \ \frac{5}{10}\ \ \ \frac{5}{12}\ \ \ \frac{5}{11}&quot;&gt;&lt;mfrac&gt;&lt;mn&gt;5&lt;/mn&gt;&lt;mn&gt;6&lt;/mn&gt;&lt;/mfrac&gt;&lt;mtext&gt;&lt;/mtext&gt;&lt;mtext&gt;&lt;/mtext&gt;&lt;mtext&gt;&lt;/mtext&gt;&lt;mfrac&gt;&lt;mn&gt;5&lt;/mn&gt;&lt;mn&gt;5&lt;/mn&gt;&lt;/mfrac&gt;&lt;mtext&gt;&lt;/mtext&gt;&lt;mtext&gt;&lt;/mtext&gt;&lt;mtext&gt;&lt;/mtext&gt;&lt;mfrac&gt;&lt;mn&gt;5&lt;/mn&gt;&lt;mn&gt;1000&lt;/mn&gt;&lt;/mfrac&gt;&lt;mtext&gt;&lt;/mtext&gt;&lt;mtext&gt;&lt;/mtext&gt;&lt;mtext&gt;&lt;/mtext&gt;&lt;mfrac&gt;&lt;mn&gt;5&lt;/mn&gt;&lt;mn&gt;10&lt;/mn&gt;&lt;/mfrac&gt;&lt;mtext&gt;&lt;/mtext&gt;&lt;mtext&gt;&lt;/mtext&gt;&lt;mtext&gt;&lt;/mtext&gt;&lt;mfrac&gt;&lt;mn&gt;5&lt;/mn&gt;&lt;mn&gt;12&lt;/mn&gt;&lt;/mfrac&gt;&lt;mtext&gt;&lt;/mtext&gt;&lt;mtext&gt;&lt;/mtext&gt;&lt;mtext&gt;&lt;/mtext&gt;&lt;mfrac&gt;&lt;mn&gt;5&lt;/mn&gt;&lt;mn&gt;11&lt;/mn&gt;&lt;/mfrac&gt;&lt;/math&gt;" id="1828" name="Google Shape;1828;p99" title="five sixths five fifths 5 over 1000 five tenths 5 over 12 5 over 11"/>
          <p:cNvPicPr preferRelativeResize="0"/>
          <p:nvPr/>
        </p:nvPicPr>
        <p:blipFill rotWithShape="1">
          <a:blip r:embed="rId5">
            <a:alphaModFix/>
          </a:blip>
          <a:srcRect b="0" l="25840" r="52341" t="0"/>
          <a:stretch/>
        </p:blipFill>
        <p:spPr>
          <a:xfrm>
            <a:off x="1020952" y="3843875"/>
            <a:ext cx="523025" cy="431100"/>
          </a:xfrm>
          <a:prstGeom prst="rect">
            <a:avLst/>
          </a:prstGeom>
          <a:noFill/>
          <a:ln>
            <a:noFill/>
          </a:ln>
        </p:spPr>
      </p:pic>
      <p:pic>
        <p:nvPicPr>
          <p:cNvPr descr="&lt;math xmlns=&quot;http://www.w3.org/1998/Math/MathML&quot; display=&quot;block&quot; data-is-equatio=&quot;1&quot; data-latex=&quot;\frac{5}{6}\ \ \ \frac{5}{5}\ \ \ \frac{5}{1000}\ \ \ \frac{5}{10}\ \ \ \frac{5}{12}\ \ \ \frac{5}{11}&quot;&gt;&lt;mfrac&gt;&lt;mn&gt;5&lt;/mn&gt;&lt;mn&gt;6&lt;/mn&gt;&lt;/mfrac&gt;&lt;mtext&gt;&lt;/mtext&gt;&lt;mtext&gt;&lt;/mtext&gt;&lt;mtext&gt;&lt;/mtext&gt;&lt;mfrac&gt;&lt;mn&gt;5&lt;/mn&gt;&lt;mn&gt;5&lt;/mn&gt;&lt;/mfrac&gt;&lt;mtext&gt;&lt;/mtext&gt;&lt;mtext&gt;&lt;/mtext&gt;&lt;mtext&gt;&lt;/mtext&gt;&lt;mfrac&gt;&lt;mn&gt;5&lt;/mn&gt;&lt;mn&gt;1000&lt;/mn&gt;&lt;/mfrac&gt;&lt;mtext&gt;&lt;/mtext&gt;&lt;mtext&gt;&lt;/mtext&gt;&lt;mtext&gt;&lt;/mtext&gt;&lt;mfrac&gt;&lt;mn&gt;5&lt;/mn&gt;&lt;mn&gt;10&lt;/mn&gt;&lt;/mfrac&gt;&lt;mtext&gt;&lt;/mtext&gt;&lt;mtext&gt;&lt;/mtext&gt;&lt;mtext&gt;&lt;/mtext&gt;&lt;mfrac&gt;&lt;mn&gt;5&lt;/mn&gt;&lt;mn&gt;12&lt;/mn&gt;&lt;/mfrac&gt;&lt;mtext&gt;&lt;/mtext&gt;&lt;mtext&gt;&lt;/mtext&gt;&lt;mtext&gt;&lt;/mtext&gt;&lt;mfrac&gt;&lt;mn&gt;5&lt;/mn&gt;&lt;mn&gt;11&lt;/mn&gt;&lt;/mfrac&gt;&lt;/math&gt;" id="1829" name="Google Shape;1829;p99" title="five sixths five fifths 5 over 1000 five tenths 5 over 12 5 over 11"/>
          <p:cNvPicPr preferRelativeResize="0"/>
          <p:nvPr/>
        </p:nvPicPr>
        <p:blipFill rotWithShape="1">
          <a:blip r:embed="rId5">
            <a:alphaModFix/>
          </a:blip>
          <a:srcRect b="0" l="51670" r="34663" t="0"/>
          <a:stretch/>
        </p:blipFill>
        <p:spPr>
          <a:xfrm>
            <a:off x="4383349" y="3843875"/>
            <a:ext cx="327601" cy="431100"/>
          </a:xfrm>
          <a:prstGeom prst="rect">
            <a:avLst/>
          </a:prstGeom>
          <a:noFill/>
          <a:ln>
            <a:noFill/>
          </a:ln>
        </p:spPr>
      </p:pic>
      <p:pic>
        <p:nvPicPr>
          <p:cNvPr descr="&lt;math xmlns=&quot;http://www.w3.org/1998/Math/MathML&quot; display=&quot;block&quot; data-is-equatio=&quot;1&quot; data-latex=&quot;\frac{5}{6}\ \ \ \frac{5}{5}\ \ \ \frac{5}{1000}\ \ \ \frac{5}{10}\ \ \ \frac{5}{11}\ \ \ \frac{5}{9}&quot;&gt;&lt;mfrac&gt;&lt;mn&gt;5&lt;/mn&gt;&lt;mn&gt;6&lt;/mn&gt;&lt;/mfrac&gt;&lt;mtext&gt;&lt;/mtext&gt;&lt;mtext&gt;&lt;/mtext&gt;&lt;mtext&gt;&lt;/mtext&gt;&lt;mfrac&gt;&lt;mn&gt;5&lt;/mn&gt;&lt;mn&gt;5&lt;/mn&gt;&lt;/mfrac&gt;&lt;mtext&gt;&lt;/mtext&gt;&lt;mtext&gt;&lt;/mtext&gt;&lt;mtext&gt;&lt;/mtext&gt;&lt;mfrac&gt;&lt;mn&gt;5&lt;/mn&gt;&lt;mn&gt;1000&lt;/mn&gt;&lt;/mfrac&gt;&lt;mtext&gt;&lt;/mtext&gt;&lt;mtext&gt;&lt;/mtext&gt;&lt;mtext&gt;&lt;/mtext&gt;&lt;mfrac&gt;&lt;mn&gt;5&lt;/mn&gt;&lt;mn&gt;10&lt;/mn&gt;&lt;/mfrac&gt;&lt;mtext&gt;&lt;/mtext&gt;&lt;mtext&gt;&lt;/mtext&gt;&lt;mtext&gt;&lt;/mtext&gt;&lt;mfrac&gt;&lt;mn&gt;5&lt;/mn&gt;&lt;mn&gt;11&lt;/mn&gt;&lt;/mfrac&gt;&lt;mtext&gt;&lt;/mtext&gt;&lt;mtext&gt;&lt;/mtext&gt;&lt;mtext&gt;&lt;/mtext&gt;&lt;mfrac&gt;&lt;mn&gt;5&lt;/mn&gt;&lt;mn&gt;9&lt;/mn&gt;&lt;/mfrac&gt;&lt;/math&gt;" id="1830" name="Google Shape;1830;p99" title="five sixths five fifths 5 over 1000 five tenths 5 over 11 five ninths"/>
          <p:cNvPicPr preferRelativeResize="0"/>
          <p:nvPr/>
        </p:nvPicPr>
        <p:blipFill rotWithShape="1">
          <a:blip r:embed="rId3">
            <a:alphaModFix/>
          </a:blip>
          <a:srcRect b="0" l="74350" r="11879" t="0"/>
          <a:stretch/>
        </p:blipFill>
        <p:spPr>
          <a:xfrm>
            <a:off x="3839522" y="3833400"/>
            <a:ext cx="327600" cy="446700"/>
          </a:xfrm>
          <a:prstGeom prst="rect">
            <a:avLst/>
          </a:prstGeom>
          <a:noFill/>
          <a:ln>
            <a:noFill/>
          </a:ln>
        </p:spPr>
      </p:pic>
      <p:pic>
        <p:nvPicPr>
          <p:cNvPr descr="&lt;math xmlns=&quot;http://www.w3.org/1998/Math/MathML&quot; display=&quot;block&quot; data-is-equatio=&quot;1&quot; data-latex=&quot;\frac{5}{6}\ \ \ \frac{5}{5}\ \ \ \frac{5}{1000}\ \ \ \frac{5}{10}\ \ \ \frac{5}{11}\ \ \ \frac{5}{9}&quot;&gt;&lt;mfrac&gt;&lt;mn&gt;5&lt;/mn&gt;&lt;mn&gt;6&lt;/mn&gt;&lt;/mfrac&gt;&lt;mtext&gt;&lt;/mtext&gt;&lt;mtext&gt;&lt;/mtext&gt;&lt;mtext&gt;&lt;/mtext&gt;&lt;mfrac&gt;&lt;mn&gt;5&lt;/mn&gt;&lt;mn&gt;5&lt;/mn&gt;&lt;/mfrac&gt;&lt;mtext&gt;&lt;/mtext&gt;&lt;mtext&gt;&lt;/mtext&gt;&lt;mtext&gt;&lt;/mtext&gt;&lt;mfrac&gt;&lt;mn&gt;5&lt;/mn&gt;&lt;mn&gt;1000&lt;/mn&gt;&lt;/mfrac&gt;&lt;mtext&gt;&lt;/mtext&gt;&lt;mtext&gt;&lt;/mtext&gt;&lt;mtext&gt;&lt;/mtext&gt;&lt;mfrac&gt;&lt;mn&gt;5&lt;/mn&gt;&lt;mn&gt;10&lt;/mn&gt;&lt;/mfrac&gt;&lt;mtext&gt;&lt;/mtext&gt;&lt;mtext&gt;&lt;/mtext&gt;&lt;mtext&gt;&lt;/mtext&gt;&lt;mfrac&gt;&lt;mn&gt;5&lt;/mn&gt;&lt;mn&gt;11&lt;/mn&gt;&lt;/mfrac&gt;&lt;mtext&gt;&lt;/mtext&gt;&lt;mtext&gt;&lt;/mtext&gt;&lt;mtext&gt;&lt;/mtext&gt;&lt;mfrac&gt;&lt;mn&gt;5&lt;/mn&gt;&lt;mn&gt;9&lt;/mn&gt;&lt;/mfrac&gt;&lt;/math&gt;" id="1831" name="Google Shape;1831;p99" title="five sixths five fifths 5 over 1000 five tenths 5 over 11 five ninths"/>
          <p:cNvPicPr preferRelativeResize="0"/>
          <p:nvPr/>
        </p:nvPicPr>
        <p:blipFill rotWithShape="1">
          <a:blip r:embed="rId3">
            <a:alphaModFix/>
          </a:blip>
          <a:srcRect b="0" l="91250" r="0" t="0"/>
          <a:stretch/>
        </p:blipFill>
        <p:spPr>
          <a:xfrm>
            <a:off x="5003602" y="3833400"/>
            <a:ext cx="208150" cy="446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1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79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5" name="Shape 1835"/>
        <p:cNvGrpSpPr/>
        <p:nvPr/>
      </p:nvGrpSpPr>
      <p:grpSpPr>
        <a:xfrm>
          <a:off x="0" y="0"/>
          <a:ext cx="0" cy="0"/>
          <a:chOff x="0" y="0"/>
          <a:chExt cx="0" cy="0"/>
        </a:xfrm>
      </p:grpSpPr>
      <p:sp>
        <p:nvSpPr>
          <p:cNvPr id="1836" name="Google Shape;1836;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Muujinta ixtimaalka (probability) jajab ahaan</a:t>
            </a:r>
            <a:endParaRPr/>
          </a:p>
        </p:txBody>
      </p:sp>
      <p:sp>
        <p:nvSpPr>
          <p:cNvPr id="1837" name="Google Shape;1837;p100"/>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Buuxi meelaha bannaan ee shaxda.</a:t>
            </a:r>
            <a:endParaRPr sz="1600"/>
          </a:p>
        </p:txBody>
      </p:sp>
      <p:graphicFrame>
        <p:nvGraphicFramePr>
          <p:cNvPr id="1838" name="Google Shape;1838;p100"/>
          <p:cNvGraphicFramePr/>
          <p:nvPr/>
        </p:nvGraphicFramePr>
        <p:xfrm>
          <a:off x="324000" y="1162050"/>
          <a:ext cx="3000000" cy="3000000"/>
        </p:xfrm>
        <a:graphic>
          <a:graphicData uri="http://schemas.openxmlformats.org/drawingml/2006/table">
            <a:tbl>
              <a:tblPr>
                <a:noFill/>
                <a:tableStyleId>{BC762259-0100-42CC-A437-68BC8977BCE9}</a:tableStyleId>
              </a:tblPr>
              <a:tblGrid>
                <a:gridCol w="1031800"/>
                <a:gridCol w="1363450"/>
                <a:gridCol w="1398275"/>
                <a:gridCol w="1612400"/>
                <a:gridCol w="1457525"/>
                <a:gridCol w="1632550"/>
              </a:tblGrid>
              <a:tr h="83975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dhacdo (event)</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b="1" lang="en-GB" sz="1200">
                          <a:solidFill>
                            <a:schemeClr val="lt1"/>
                          </a:solidFill>
                          <a:latin typeface="Lexend"/>
                          <a:ea typeface="Lexend"/>
                          <a:cs typeface="Lexend"/>
                          <a:sym typeface="Lexend"/>
                        </a:rPr>
                        <a:t>ixtimaalka (probability) jajab ahaan</a:t>
                      </a: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b="1" lang="en-GB" sz="1200">
                          <a:solidFill>
                            <a:schemeClr val="lt1"/>
                          </a:solidFill>
                          <a:latin typeface="Lexend"/>
                          <a:ea typeface="Lexend"/>
                          <a:cs typeface="Lexend"/>
                          <a:sym typeface="Lexend"/>
                        </a:rPr>
                        <a:t>ixtimaalka (probability) tobanle ahaan</a:t>
                      </a: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b="1" lang="en-GB" sz="1200">
                          <a:solidFill>
                            <a:schemeClr val="lt1"/>
                          </a:solidFill>
                          <a:latin typeface="Lexend"/>
                          <a:ea typeface="Lexend"/>
                          <a:cs typeface="Lexend"/>
                          <a:sym typeface="Lexend"/>
                        </a:rPr>
                        <a:t>ixtimaalka (probability) boqolkiiba ahaan</a:t>
                      </a: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sharraxaadda suurtogalnimada (likelihood)</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soo noqnoqoshada la filayo ee 600 tijaabo (trials)</a:t>
                      </a:r>
                      <a:endParaRPr sz="1600">
                        <a:solidFill>
                          <a:schemeClr val="lt1"/>
                        </a:solidFill>
                        <a:latin typeface="Lexend"/>
                        <a:ea typeface="Lexend"/>
                        <a:cs typeface="Lexend"/>
                        <a:sym typeface="Lexend"/>
                      </a:endParaRPr>
                    </a:p>
                  </a:txBody>
                  <a:tcPr marT="91425" marB="91425" marR="91425" marL="91425">
                    <a:solidFill>
                      <a:schemeClr val="accent5"/>
                    </a:solidFill>
                  </a:tcPr>
                </a:tc>
              </a:tr>
              <a:tr h="463475">
                <a:tc>
                  <a:txBody>
                    <a:bodyPr/>
                    <a:lstStyle/>
                    <a:p>
                      <a:pPr indent="0" lvl="0" marL="0" rtl="0" algn="l">
                        <a:spcBef>
                          <a:spcPts val="0"/>
                        </a:spcBef>
                        <a:spcAft>
                          <a:spcPts val="0"/>
                        </a:spcAft>
                        <a:buNone/>
                      </a:pPr>
                      <a:r>
                        <a:rPr lang="en-GB" sz="1200">
                          <a:latin typeface="Lexend"/>
                          <a:ea typeface="Lexend"/>
                          <a:cs typeface="Lexend"/>
                          <a:sym typeface="Lexend"/>
                        </a:rPr>
                        <a:t>tusaale (example)</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a:ea typeface="Lexend"/>
                          <a:cs typeface="Lexend"/>
                          <a:sym typeface="Lexend"/>
                        </a:rPr>
                        <a:t>0.5</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a:ea typeface="Lexend"/>
                          <a:cs typeface="Lexend"/>
                          <a:sym typeface="Lexend"/>
                        </a:rPr>
                        <a:t>50%</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a:ea typeface="Lexend"/>
                          <a:cs typeface="Lexend"/>
                          <a:sym typeface="Lexend"/>
                        </a:rPr>
                        <a:t>fursad siman (even chance)</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a:ea typeface="Lexend"/>
                          <a:cs typeface="Lexend"/>
                          <a:sym typeface="Lexend"/>
                        </a:rPr>
                        <a:t>300</a:t>
                      </a:r>
                      <a:endParaRPr sz="1600">
                        <a:latin typeface="Lexend"/>
                        <a:ea typeface="Lexend"/>
                        <a:cs typeface="Lexend"/>
                        <a:sym typeface="Lexend"/>
                      </a:endParaRPr>
                    </a:p>
                  </a:txBody>
                  <a:tcPr marT="91425" marB="91425" marR="91425" marL="91425"/>
                </a:tc>
              </a:tr>
              <a:tr h="463475">
                <a:tc>
                  <a:txBody>
                    <a:bodyPr/>
                    <a:lstStyle/>
                    <a:p>
                      <a:pPr indent="0" lvl="0" marL="0" rtl="0" algn="l">
                        <a:spcBef>
                          <a:spcPts val="0"/>
                        </a:spcBef>
                        <a:spcAft>
                          <a:spcPts val="0"/>
                        </a:spcAft>
                        <a:buNone/>
                      </a:pPr>
                      <a:r>
                        <a:rPr lang="en-GB" sz="1200">
                          <a:latin typeface="Lexend"/>
                          <a:ea typeface="Lexend"/>
                          <a:cs typeface="Lexend"/>
                          <a:sym typeface="Lexend"/>
                        </a:rPr>
                        <a:t>A</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a:ea typeface="Lexend"/>
                          <a:cs typeface="Lexend"/>
                          <a:sym typeface="Lexend"/>
                        </a:rPr>
                        <a:t>0.25</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a:ea typeface="Lexend"/>
                          <a:cs typeface="Lexend"/>
                          <a:sym typeface="Lexend"/>
                        </a:rPr>
                        <a:t>sugan (likely)</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r>
              <a:tr h="463475">
                <a:tc>
                  <a:txBody>
                    <a:bodyPr/>
                    <a:lstStyle/>
                    <a:p>
                      <a:pPr indent="0" lvl="0" marL="0" rtl="0" algn="l">
                        <a:spcBef>
                          <a:spcPts val="0"/>
                        </a:spcBef>
                        <a:spcAft>
                          <a:spcPts val="0"/>
                        </a:spcAft>
                        <a:buNone/>
                      </a:pPr>
                      <a:r>
                        <a:rPr lang="en-GB" sz="1200">
                          <a:latin typeface="Lexend"/>
                          <a:ea typeface="Lexend"/>
                          <a:cs typeface="Lexend"/>
                          <a:sym typeface="Lexend"/>
                        </a:rPr>
                        <a:t>B</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a:ea typeface="Lexend"/>
                          <a:cs typeface="Lexend"/>
                          <a:sym typeface="Lexend"/>
                        </a:rPr>
                        <a:t>75%</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r>
              <a:tr h="463475">
                <a:tc>
                  <a:txBody>
                    <a:bodyPr/>
                    <a:lstStyle/>
                    <a:p>
                      <a:pPr indent="0" lvl="0" marL="0" rtl="0" algn="l">
                        <a:spcBef>
                          <a:spcPts val="0"/>
                        </a:spcBef>
                        <a:spcAft>
                          <a:spcPts val="0"/>
                        </a:spcAft>
                        <a:buNone/>
                      </a:pPr>
                      <a:r>
                        <a:rPr lang="en-GB" sz="1200">
                          <a:latin typeface="Lexend"/>
                          <a:ea typeface="Lexend"/>
                          <a:cs typeface="Lexend"/>
                          <a:sym typeface="Lexend"/>
                        </a:rPr>
                        <a:t>C</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r>
              <a:tr h="463475">
                <a:tc>
                  <a:txBody>
                    <a:bodyPr/>
                    <a:lstStyle/>
                    <a:p>
                      <a:pPr indent="0" lvl="0" marL="0" rtl="0" algn="l">
                        <a:spcBef>
                          <a:spcPts val="0"/>
                        </a:spcBef>
                        <a:spcAft>
                          <a:spcPts val="0"/>
                        </a:spcAft>
                        <a:buNone/>
                      </a:pPr>
                      <a:r>
                        <a:rPr lang="en-GB" sz="1200">
                          <a:latin typeface="Lexend"/>
                          <a:ea typeface="Lexend"/>
                          <a:cs typeface="Lexend"/>
                          <a:sym typeface="Lexend"/>
                        </a:rPr>
                        <a:t>D</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a:ea typeface="Lexend"/>
                          <a:cs typeface="Lexend"/>
                          <a:sym typeface="Lexend"/>
                        </a:rPr>
                        <a:t>0</a:t>
                      </a:r>
                      <a:endParaRPr sz="1600">
                        <a:latin typeface="Lexend"/>
                        <a:ea typeface="Lexend"/>
                        <a:cs typeface="Lexend"/>
                        <a:sym typeface="Lexend"/>
                      </a:endParaRPr>
                    </a:p>
                  </a:txBody>
                  <a:tcPr marT="91425" marB="91425" marR="91425" marL="91425"/>
                </a:tc>
              </a:tr>
            </a:tbl>
          </a:graphicData>
        </a:graphic>
      </p:graphicFrame>
      <p:pic>
        <p:nvPicPr>
          <p:cNvPr descr="&lt;math xmlns=&quot;http://www.w3.org/1998/Math/MathML&quot; display=&quot;block&quot; data-is-equatio=&quot;1&quot; data-latex=&quot;\frac{1}{2}&quot;&gt;&lt;mfrac&gt;&lt;mn&gt;1&lt;/mn&gt;&lt;mn&gt;2&lt;/mn&gt;&lt;/mfrac&gt;&lt;/math&gt;" id="1839" name="Google Shape;1839;p100" title="one half"/>
          <p:cNvPicPr preferRelativeResize="0"/>
          <p:nvPr/>
        </p:nvPicPr>
        <p:blipFill>
          <a:blip r:embed="rId3">
            <a:alphaModFix/>
          </a:blip>
          <a:stretch>
            <a:fillRect/>
          </a:stretch>
        </p:blipFill>
        <p:spPr>
          <a:xfrm>
            <a:off x="1459982" y="2122234"/>
            <a:ext cx="120145" cy="382800"/>
          </a:xfrm>
          <a:prstGeom prst="rect">
            <a:avLst/>
          </a:prstGeom>
          <a:noFill/>
          <a:ln>
            <a:noFill/>
          </a:ln>
        </p:spPr>
      </p:pic>
      <p:pic>
        <p:nvPicPr>
          <p:cNvPr descr="&lt;math xmlns=&quot;http://www.w3.org/1998/Math/MathML&quot; display=&quot;block&quot; data-is-equatio=&quot;1&quot; data-latex=&quot;\frac{2}{5}&quot;&gt;&lt;mfrac&gt;&lt;mn&gt;2&lt;/mn&gt;&lt;mn&gt;5&lt;/mn&gt;&lt;/mfrac&gt;&lt;/math&gt;" id="1840" name="Google Shape;1840;p100" title="two fifths"/>
          <p:cNvPicPr preferRelativeResize="0"/>
          <p:nvPr/>
        </p:nvPicPr>
        <p:blipFill>
          <a:blip r:embed="rId4">
            <a:alphaModFix/>
          </a:blip>
          <a:stretch>
            <a:fillRect/>
          </a:stretch>
        </p:blipFill>
        <p:spPr>
          <a:xfrm>
            <a:off x="1466700" y="3502847"/>
            <a:ext cx="120150" cy="386122"/>
          </a:xfrm>
          <a:prstGeom prst="rect">
            <a:avLst/>
          </a:prstGeom>
          <a:noFill/>
          <a:ln>
            <a:noFill/>
          </a:ln>
        </p:spPr>
      </p:pic>
      <p:sp>
        <p:nvSpPr>
          <p:cNvPr id="1841" name="Google Shape;1841;p100"/>
          <p:cNvSpPr txBox="1"/>
          <p:nvPr>
            <p:ph idx="1" type="body"/>
          </p:nvPr>
        </p:nvSpPr>
        <p:spPr>
          <a:xfrm>
            <a:off x="4218811" y="2627739"/>
            <a:ext cx="485700" cy="2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25%</a:t>
            </a:r>
            <a:endParaRPr sz="1800">
              <a:latin typeface="Kalam"/>
              <a:ea typeface="Kalam"/>
              <a:cs typeface="Kalam"/>
              <a:sym typeface="Kalam"/>
            </a:endParaRPr>
          </a:p>
        </p:txBody>
      </p:sp>
      <p:sp>
        <p:nvSpPr>
          <p:cNvPr id="1842" name="Google Shape;1842;p100"/>
          <p:cNvSpPr txBox="1"/>
          <p:nvPr>
            <p:ph idx="1" type="body"/>
          </p:nvPr>
        </p:nvSpPr>
        <p:spPr>
          <a:xfrm>
            <a:off x="7318577" y="2627739"/>
            <a:ext cx="485700" cy="2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150</a:t>
            </a:r>
            <a:endParaRPr sz="1800">
              <a:latin typeface="Kalam"/>
              <a:ea typeface="Kalam"/>
              <a:cs typeface="Kalam"/>
              <a:sym typeface="Kalam"/>
            </a:endParaRPr>
          </a:p>
        </p:txBody>
      </p:sp>
      <p:pic>
        <p:nvPicPr>
          <p:cNvPr descr="&lt;math xmlns=&quot;http://www.w3.org/1998/Math/MathML&quot; display=&quot;block&quot; data-is-equatio=&quot;1&quot; data-latex=&quot;\frac{1}{4\ }\ \ \ \frac{3}{4}\ \ \ &quot;&gt;&lt;mfrac&gt;&lt;mn&gt;1&lt;/mn&gt;&lt;mrow&gt;&lt;mn&gt;4&lt;/mn&gt;&lt;mtext&gt;&lt;/mtext&gt;&lt;/mrow&gt;&lt;/mfrac&gt;&lt;mtext&gt;&lt;/mtext&gt;&lt;mtext&gt;&lt;/mtext&gt;&lt;mtext&gt;&lt;/mtext&gt;&lt;mfrac&gt;&lt;mn&gt;3&lt;/mn&gt;&lt;mn&gt;4&lt;/mn&gt;&lt;/mfrac&gt;&lt;mtext&gt;&lt;/mtext&gt;&lt;mtext&gt;&lt;/mtext&gt;&lt;mtext&gt;&lt;/mtext&gt;&lt;/math&gt;" id="1843" name="Google Shape;1843;p100" title="1 over 4 three fourths"/>
          <p:cNvPicPr preferRelativeResize="0"/>
          <p:nvPr/>
        </p:nvPicPr>
        <p:blipFill rotWithShape="1">
          <a:blip r:embed="rId5">
            <a:alphaModFix/>
          </a:blip>
          <a:srcRect b="0" l="0" r="51709" t="0"/>
          <a:stretch/>
        </p:blipFill>
        <p:spPr>
          <a:xfrm>
            <a:off x="1450253" y="2571761"/>
            <a:ext cx="234550" cy="400825"/>
          </a:xfrm>
          <a:prstGeom prst="rect">
            <a:avLst/>
          </a:prstGeom>
          <a:noFill/>
          <a:ln>
            <a:noFill/>
          </a:ln>
        </p:spPr>
      </p:pic>
      <p:pic>
        <p:nvPicPr>
          <p:cNvPr descr="&lt;math xmlns=&quot;http://www.w3.org/1998/Math/MathML&quot; display=&quot;block&quot; data-is-equatio=&quot;1&quot; data-latex=&quot;\frac{1}{4\ }\ \ \ \frac{3}{4}\ \ \ &quot;&gt;&lt;mfrac&gt;&lt;mn&gt;1&lt;/mn&gt;&lt;mrow&gt;&lt;mn&gt;4&lt;/mn&gt;&lt;mtext&gt;&lt;/mtext&gt;&lt;/mrow&gt;&lt;/mfrac&gt;&lt;mtext&gt;&lt;/mtext&gt;&lt;mtext&gt;&lt;/mtext&gt;&lt;mtext&gt;&lt;/mtext&gt;&lt;mfrac&gt;&lt;mn&gt;3&lt;/mn&gt;&lt;mn&gt;4&lt;/mn&gt;&lt;/mfrac&gt;&lt;mtext&gt;&lt;/mtext&gt;&lt;mtext&gt;&lt;/mtext&gt;&lt;mtext&gt;&lt;/mtext&gt;&lt;/math&gt;" id="1844" name="Google Shape;1844;p100" title="1 over 4 three fourths"/>
          <p:cNvPicPr preferRelativeResize="0"/>
          <p:nvPr/>
        </p:nvPicPr>
        <p:blipFill rotWithShape="1">
          <a:blip r:embed="rId5">
            <a:alphaModFix/>
          </a:blip>
          <a:srcRect b="0" l="61612" r="0" t="0"/>
          <a:stretch/>
        </p:blipFill>
        <p:spPr>
          <a:xfrm>
            <a:off x="1415545" y="3028944"/>
            <a:ext cx="186450" cy="400850"/>
          </a:xfrm>
          <a:prstGeom prst="rect">
            <a:avLst/>
          </a:prstGeom>
          <a:noFill/>
          <a:ln>
            <a:noFill/>
          </a:ln>
        </p:spPr>
      </p:pic>
      <p:sp>
        <p:nvSpPr>
          <p:cNvPr id="1845" name="Google Shape;1845;p100"/>
          <p:cNvSpPr txBox="1"/>
          <p:nvPr>
            <p:ph idx="1" type="body"/>
          </p:nvPr>
        </p:nvSpPr>
        <p:spPr>
          <a:xfrm>
            <a:off x="2822784" y="3114100"/>
            <a:ext cx="604800" cy="2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0.75</a:t>
            </a:r>
            <a:endParaRPr sz="1800">
              <a:latin typeface="Kalam"/>
              <a:ea typeface="Kalam"/>
              <a:cs typeface="Kalam"/>
              <a:sym typeface="Kalam"/>
            </a:endParaRPr>
          </a:p>
        </p:txBody>
      </p:sp>
      <p:sp>
        <p:nvSpPr>
          <p:cNvPr id="1846" name="Google Shape;1846;p100"/>
          <p:cNvSpPr txBox="1"/>
          <p:nvPr>
            <p:ph idx="1" type="body"/>
          </p:nvPr>
        </p:nvSpPr>
        <p:spPr>
          <a:xfrm>
            <a:off x="5854161" y="3114100"/>
            <a:ext cx="1151400" cy="2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sugan (likely)</a:t>
            </a:r>
            <a:endParaRPr sz="1800">
              <a:latin typeface="Kalam"/>
              <a:ea typeface="Kalam"/>
              <a:cs typeface="Kalam"/>
              <a:sym typeface="Kalam"/>
            </a:endParaRPr>
          </a:p>
        </p:txBody>
      </p:sp>
      <p:sp>
        <p:nvSpPr>
          <p:cNvPr id="1847" name="Google Shape;1847;p100"/>
          <p:cNvSpPr txBox="1"/>
          <p:nvPr>
            <p:ph idx="1" type="body"/>
          </p:nvPr>
        </p:nvSpPr>
        <p:spPr>
          <a:xfrm>
            <a:off x="7320132" y="3114100"/>
            <a:ext cx="1151400" cy="2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450</a:t>
            </a:r>
            <a:endParaRPr sz="1800">
              <a:latin typeface="Kalam"/>
              <a:ea typeface="Kalam"/>
              <a:cs typeface="Kalam"/>
              <a:sym typeface="Kalam"/>
            </a:endParaRPr>
          </a:p>
        </p:txBody>
      </p:sp>
      <p:sp>
        <p:nvSpPr>
          <p:cNvPr id="1848" name="Google Shape;1848;p100"/>
          <p:cNvSpPr txBox="1"/>
          <p:nvPr>
            <p:ph idx="1" type="body"/>
          </p:nvPr>
        </p:nvSpPr>
        <p:spPr>
          <a:xfrm>
            <a:off x="2822784" y="3571300"/>
            <a:ext cx="604800" cy="2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0.4</a:t>
            </a:r>
            <a:endParaRPr sz="1800">
              <a:latin typeface="Kalam"/>
              <a:ea typeface="Kalam"/>
              <a:cs typeface="Kalam"/>
              <a:sym typeface="Kalam"/>
            </a:endParaRPr>
          </a:p>
        </p:txBody>
      </p:sp>
      <p:sp>
        <p:nvSpPr>
          <p:cNvPr id="1849" name="Google Shape;1849;p100"/>
          <p:cNvSpPr txBox="1"/>
          <p:nvPr>
            <p:ph idx="1" type="body"/>
          </p:nvPr>
        </p:nvSpPr>
        <p:spPr>
          <a:xfrm>
            <a:off x="4198111" y="3571300"/>
            <a:ext cx="604800" cy="2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40%</a:t>
            </a:r>
            <a:endParaRPr sz="1800">
              <a:latin typeface="Kalam"/>
              <a:ea typeface="Kalam"/>
              <a:cs typeface="Kalam"/>
              <a:sym typeface="Kalam"/>
            </a:endParaRPr>
          </a:p>
        </p:txBody>
      </p:sp>
      <p:sp>
        <p:nvSpPr>
          <p:cNvPr id="1850" name="Google Shape;1850;p100"/>
          <p:cNvSpPr txBox="1"/>
          <p:nvPr>
            <p:ph idx="1" type="body"/>
          </p:nvPr>
        </p:nvSpPr>
        <p:spPr>
          <a:xfrm>
            <a:off x="5863890" y="3571300"/>
            <a:ext cx="791700" cy="2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aan laga sugi karin (unlikely)</a:t>
            </a:r>
            <a:endParaRPr sz="1800">
              <a:latin typeface="Kalam"/>
              <a:ea typeface="Kalam"/>
              <a:cs typeface="Kalam"/>
              <a:sym typeface="Kalam"/>
            </a:endParaRPr>
          </a:p>
        </p:txBody>
      </p:sp>
      <p:sp>
        <p:nvSpPr>
          <p:cNvPr id="1851" name="Google Shape;1851;p100"/>
          <p:cNvSpPr txBox="1"/>
          <p:nvPr>
            <p:ph idx="1" type="body"/>
          </p:nvPr>
        </p:nvSpPr>
        <p:spPr>
          <a:xfrm>
            <a:off x="7290981" y="3571300"/>
            <a:ext cx="604800" cy="2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240</a:t>
            </a:r>
            <a:endParaRPr sz="1800">
              <a:latin typeface="Kalam"/>
              <a:ea typeface="Kalam"/>
              <a:cs typeface="Kalam"/>
              <a:sym typeface="Kalam"/>
            </a:endParaRPr>
          </a:p>
        </p:txBody>
      </p:sp>
      <p:sp>
        <p:nvSpPr>
          <p:cNvPr id="1852" name="Google Shape;1852;p100"/>
          <p:cNvSpPr txBox="1"/>
          <p:nvPr>
            <p:ph idx="1" type="body"/>
          </p:nvPr>
        </p:nvSpPr>
        <p:spPr>
          <a:xfrm>
            <a:off x="5863889" y="4028500"/>
            <a:ext cx="1151400" cy="2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aan suurtogal ahayn (impossible)</a:t>
            </a:r>
            <a:endParaRPr sz="1800">
              <a:latin typeface="Kalam"/>
              <a:ea typeface="Kalam"/>
              <a:cs typeface="Kalam"/>
              <a:sym typeface="Kalam"/>
            </a:endParaRPr>
          </a:p>
        </p:txBody>
      </p:sp>
      <p:sp>
        <p:nvSpPr>
          <p:cNvPr id="1853" name="Google Shape;1853;p100"/>
          <p:cNvSpPr txBox="1"/>
          <p:nvPr>
            <p:ph idx="1" type="body"/>
          </p:nvPr>
        </p:nvSpPr>
        <p:spPr>
          <a:xfrm>
            <a:off x="4207832" y="4028500"/>
            <a:ext cx="1151400" cy="2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a:t>
            </a:r>
            <a:endParaRPr sz="1800">
              <a:latin typeface="Kalam"/>
              <a:ea typeface="Kalam"/>
              <a:cs typeface="Kalam"/>
              <a:sym typeface="Kalam"/>
            </a:endParaRPr>
          </a:p>
        </p:txBody>
      </p:sp>
      <p:sp>
        <p:nvSpPr>
          <p:cNvPr id="1854" name="Google Shape;1854;p100"/>
          <p:cNvSpPr txBox="1"/>
          <p:nvPr>
            <p:ph idx="1" type="body"/>
          </p:nvPr>
        </p:nvSpPr>
        <p:spPr>
          <a:xfrm>
            <a:off x="2834059" y="4028500"/>
            <a:ext cx="604800" cy="2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a:t>
            </a:r>
            <a:endParaRPr sz="1800">
              <a:latin typeface="Kalam"/>
              <a:ea typeface="Kalam"/>
              <a:cs typeface="Kalam"/>
              <a:sym typeface="Kalam"/>
            </a:endParaRPr>
          </a:p>
        </p:txBody>
      </p:sp>
      <p:sp>
        <p:nvSpPr>
          <p:cNvPr id="1855" name="Google Shape;1855;p100"/>
          <p:cNvSpPr txBox="1"/>
          <p:nvPr>
            <p:ph idx="1" type="body"/>
          </p:nvPr>
        </p:nvSpPr>
        <p:spPr>
          <a:xfrm>
            <a:off x="1482168" y="4028500"/>
            <a:ext cx="604800" cy="2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9" name="Shape 1859"/>
        <p:cNvGrpSpPr/>
        <p:nvPr/>
      </p:nvGrpSpPr>
      <p:grpSpPr>
        <a:xfrm>
          <a:off x="0" y="0"/>
          <a:ext cx="0" cy="0"/>
          <a:chOff x="0" y="0"/>
          <a:chExt cx="0" cy="0"/>
        </a:xfrm>
      </p:grpSpPr>
      <p:pic>
        <p:nvPicPr>
          <p:cNvPr id="1860" name="Google Shape;1860;p101"/>
          <p:cNvPicPr preferRelativeResize="0"/>
          <p:nvPr/>
        </p:nvPicPr>
        <p:blipFill>
          <a:blip r:embed="rId3">
            <a:alphaModFix/>
          </a:blip>
          <a:stretch>
            <a:fillRect/>
          </a:stretch>
        </p:blipFill>
        <p:spPr>
          <a:xfrm>
            <a:off x="498999" y="1398025"/>
            <a:ext cx="4233453" cy="723825"/>
          </a:xfrm>
          <a:prstGeom prst="rect">
            <a:avLst/>
          </a:prstGeom>
          <a:noFill/>
          <a:ln>
            <a:noFill/>
          </a:ln>
        </p:spPr>
      </p:pic>
      <p:pic>
        <p:nvPicPr>
          <p:cNvPr descr="&lt;math xmlns=&quot;http://www.w3.org/1998/Math/MathML&quot; display=&quot;block&quot; data-is-equatio=&quot;1&quot; data-latex=&quot;\frac{3}{10}\ \ \ \ \frac{7}{10}&quot;&gt;&lt;mfrac&gt;&lt;mn&gt;3&lt;/mn&gt;&lt;mn&gt;10&lt;/mn&gt;&lt;/mfrac&gt;&lt;mtext&gt;&lt;/mtext&gt;&lt;mtext&gt;&lt;/mtext&gt;&lt;mtext&gt;&lt;/mtext&gt;&lt;mtext&gt;&lt;/mtext&gt;&lt;mfrac&gt;&lt;mn&gt;7&lt;/mn&gt;&lt;mn&gt;10&lt;/mn&gt;&lt;/mfrac&gt;&lt;/math&gt;" id="1861" name="Google Shape;1861;p101" title="three tenths seven tenths"/>
          <p:cNvPicPr preferRelativeResize="0"/>
          <p:nvPr/>
        </p:nvPicPr>
        <p:blipFill rotWithShape="1">
          <a:blip r:embed="rId4">
            <a:alphaModFix/>
          </a:blip>
          <a:srcRect b="0" l="59743" r="0" t="0"/>
          <a:stretch/>
        </p:blipFill>
        <p:spPr>
          <a:xfrm>
            <a:off x="595392" y="3771183"/>
            <a:ext cx="318825" cy="471825"/>
          </a:xfrm>
          <a:prstGeom prst="rect">
            <a:avLst/>
          </a:prstGeom>
          <a:noFill/>
          <a:ln>
            <a:noFill/>
          </a:ln>
        </p:spPr>
      </p:pic>
      <p:sp>
        <p:nvSpPr>
          <p:cNvPr id="1862" name="Google Shape;1862;p101"/>
          <p:cNvSpPr txBox="1"/>
          <p:nvPr/>
        </p:nvSpPr>
        <p:spPr>
          <a:xfrm>
            <a:off x="324000" y="759300"/>
            <a:ext cx="8484900" cy="329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4) Koofiyad (cone) la tuuray waxay ku dhici kartaa laba siyaabood: 'salka hoose' ama 'qalooca hoose'.</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863" name="Google Shape;1863;p101"/>
          <p:cNvSpPr txBox="1"/>
          <p:nvPr>
            <p:ph idx="1" type="body"/>
          </p:nvPr>
        </p:nvSpPr>
        <p:spPr>
          <a:xfrm>
            <a:off x="951475" y="161694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P(salka hoose) = P(qalooca hoose) =</a:t>
            </a:r>
            <a:endParaRPr sz="1600"/>
          </a:p>
        </p:txBody>
      </p:sp>
      <p:sp>
        <p:nvSpPr>
          <p:cNvPr id="1864" name="Google Shape;1864;p101"/>
          <p:cNvSpPr txBox="1"/>
          <p:nvPr>
            <p:ph idx="1" type="body"/>
          </p:nvPr>
        </p:nvSpPr>
        <p:spPr>
          <a:xfrm>
            <a:off x="552600" y="1064100"/>
            <a:ext cx="6523200" cy="318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Tijaabo (experiment) weyn ayaa soo gabagabeysay ixtimaalka (probability) soo socda:</a:t>
            </a:r>
            <a:r>
              <a:rPr b="1" lang="en-GB" sz="1100">
                <a:latin typeface="Lexend"/>
              </a:rPr>
              <a:t/>
            </a:r>
            <a:r>
              <a:rPr lang="en-GB" sz="1100">
                <a:latin typeface="Lexend"/>
              </a:rPr>
              <a:t/>
            </a:r>
            <a:endParaRPr sz="1600"/>
          </a:p>
        </p:txBody>
      </p:sp>
      <p:sp>
        <p:nvSpPr>
          <p:cNvPr id="1865" name="Google Shape;1865;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Muujinta ixtimaalka (probability) jajab ahaan</a:t>
            </a:r>
            <a:endParaRPr/>
          </a:p>
        </p:txBody>
      </p:sp>
      <p:sp>
        <p:nvSpPr>
          <p:cNvPr id="1866" name="Google Shape;1866;p101"/>
          <p:cNvSpPr txBox="1"/>
          <p:nvPr>
            <p:ph idx="1" type="body"/>
          </p:nvPr>
        </p:nvSpPr>
        <p:spPr>
          <a:xfrm>
            <a:off x="324000" y="2317023"/>
            <a:ext cx="8237700" cy="32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Koofiyadda (cone) ayaa hadda la tuurayaa. Kee ayaa ugu badan inuu dhaco?</a:t>
            </a:r>
            <a:endParaRPr sz="1600"/>
          </a:p>
        </p:txBody>
      </p:sp>
      <p:sp>
        <p:nvSpPr>
          <p:cNvPr id="1867" name="Google Shape;1867;p101"/>
          <p:cNvSpPr txBox="1"/>
          <p:nvPr>
            <p:ph idx="1" type="body"/>
          </p:nvPr>
        </p:nvSpPr>
        <p:spPr>
          <a:xfrm>
            <a:off x="324000" y="3155226"/>
            <a:ext cx="8237700" cy="5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Tijaabo (experiment) 100 jeer ah, imisa jeer ayaad filan kartaa in koofiyaddu ku dhacdo qalooca hoose?</a:t>
            </a:r>
            <a:br>
              <a:rPr lang="en-GB" sz="1600"/>
            </a:br>
            <a:r>
              <a:rPr lang="en-GB" sz="1100">
                <a:latin typeface="Lexend"/>
              </a:rPr>
              <a:t/>
            </a:r>
            <a:endParaRPr sz="1600"/>
          </a:p>
        </p:txBody>
      </p:sp>
      <p:sp>
        <p:nvSpPr>
          <p:cNvPr id="1868" name="Google Shape;1868;p101"/>
          <p:cNvSpPr txBox="1"/>
          <p:nvPr>
            <p:ph idx="1" type="body"/>
          </p:nvPr>
        </p:nvSpPr>
        <p:spPr>
          <a:xfrm>
            <a:off x="585672" y="2627750"/>
            <a:ext cx="1197900" cy="2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qalooca hoose</a:t>
            </a:r>
            <a:endParaRPr sz="1800">
              <a:latin typeface="Kalam"/>
              <a:ea typeface="Kalam"/>
              <a:cs typeface="Kalam"/>
              <a:sym typeface="Kalam"/>
            </a:endParaRPr>
          </a:p>
        </p:txBody>
      </p:sp>
      <p:sp>
        <p:nvSpPr>
          <p:cNvPr id="1869" name="Google Shape;1869;p101"/>
          <p:cNvSpPr txBox="1"/>
          <p:nvPr>
            <p:ph idx="1" type="body"/>
          </p:nvPr>
        </p:nvSpPr>
        <p:spPr>
          <a:xfrm>
            <a:off x="1042872" y="3846950"/>
            <a:ext cx="1197900" cy="2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o</a:t>
            </a:r>
            <a:r>
              <a:rPr lang="en-GB" sz="1100">
                <a:latin typeface="Kalam"/>
                <a:ea typeface="Kalam"/>
                <a:cs typeface="Kalam"/>
                <a:sym typeface="Kalam"/>
              </a:rPr>
              <a:t>f 100 = 70</a:t>
            </a:r>
            <a:endParaRPr sz="1800">
              <a:latin typeface="Kalam"/>
              <a:ea typeface="Kalam"/>
              <a:cs typeface="Kalam"/>
              <a:sym typeface="Kalam"/>
            </a:endParaRPr>
          </a:p>
        </p:txBody>
      </p:sp>
      <p:pic>
        <p:nvPicPr>
          <p:cNvPr descr="&lt;math xmlns=&quot;http://www.w3.org/1998/Math/MathML&quot; display=&quot;block&quot; data-is-equatio=&quot;1&quot; data-latex=&quot;\frac{3}{10}\ \ \ \ \frac{7}{10}&quot;&gt;&lt;mfrac&gt;&lt;mn&gt;3&lt;/mn&gt;&lt;mn&gt;10&lt;/mn&gt;&lt;/mfrac&gt;&lt;mtext&gt;&lt;/mtext&gt;&lt;mtext&gt;&lt;/mtext&gt;&lt;mtext&gt;&lt;/mtext&gt;&lt;mtext&gt;&lt;/mtext&gt;&lt;mfrac&gt;&lt;mn&gt;7&lt;/mn&gt;&lt;mn&gt;10&lt;/mn&gt;&lt;/mfrac&gt;&lt;/math&gt;" id="1870" name="Google Shape;1870;p101" title="three tenths seven tenths"/>
          <p:cNvPicPr preferRelativeResize="0"/>
          <p:nvPr/>
        </p:nvPicPr>
        <p:blipFill rotWithShape="1">
          <a:blip r:embed="rId4">
            <a:alphaModFix/>
          </a:blip>
          <a:srcRect b="0" l="0" r="59743" t="0"/>
          <a:stretch/>
        </p:blipFill>
        <p:spPr>
          <a:xfrm>
            <a:off x="2568377" y="1551175"/>
            <a:ext cx="318825" cy="471825"/>
          </a:xfrm>
          <a:prstGeom prst="rect">
            <a:avLst/>
          </a:prstGeom>
          <a:noFill/>
          <a:ln>
            <a:noFill/>
          </a:ln>
        </p:spPr>
      </p:pic>
      <p:pic>
        <p:nvPicPr>
          <p:cNvPr descr="&lt;math xmlns=&quot;http://www.w3.org/1998/Math/MathML&quot; display=&quot;block&quot; data-is-equatio=&quot;1&quot; data-latex=&quot;\frac{3}{10}\ \ \ \ \frac{7}{10}&quot;&gt;&lt;mfrac&gt;&lt;mn&gt;3&lt;/mn&gt;&lt;mn&gt;10&lt;/mn&gt;&lt;/mfrac&gt;&lt;mtext&gt;&lt;/mtext&gt;&lt;mtext&gt;&lt;/mtext&gt;&lt;mtext&gt;&lt;/mtext&gt;&lt;mtext&gt;&lt;/mtext&gt;&lt;mfrac&gt;&lt;mn&gt;7&lt;/mn&gt;&lt;mn&gt;10&lt;/mn&gt;&lt;/mfrac&gt;&lt;/math&gt;" id="1871" name="Google Shape;1871;p101" title="three tenths seven tenths"/>
          <p:cNvPicPr preferRelativeResize="0"/>
          <p:nvPr/>
        </p:nvPicPr>
        <p:blipFill rotWithShape="1">
          <a:blip r:embed="rId4">
            <a:alphaModFix/>
          </a:blip>
          <a:srcRect b="0" l="59743" r="0" t="0"/>
          <a:stretch/>
        </p:blipFill>
        <p:spPr>
          <a:xfrm>
            <a:off x="6394347" y="1551175"/>
            <a:ext cx="318825" cy="471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5" name="Shape 1875"/>
        <p:cNvGrpSpPr/>
        <p:nvPr/>
      </p:nvGrpSpPr>
      <p:grpSpPr>
        <a:xfrm>
          <a:off x="0" y="0"/>
          <a:ext cx="0" cy="0"/>
          <a:chOff x="0" y="0"/>
          <a:chExt cx="0" cy="0"/>
        </a:xfrm>
      </p:grpSpPr>
      <p:sp>
        <p:nvSpPr>
          <p:cNvPr id="1876" name="Google Shape;1876;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Expressing probabilities as fractions</a:t>
            </a:r>
            <a:endParaRPr/>
          </a:p>
        </p:txBody>
      </p:sp>
      <p:sp>
        <p:nvSpPr>
          <p:cNvPr id="1877" name="Google Shape;1877;p102"/>
          <p:cNvSpPr txBox="1"/>
          <p:nvPr/>
        </p:nvSpPr>
        <p:spPr>
          <a:xfrm>
            <a:off x="228600" y="685800"/>
            <a:ext cx="8667600" cy="14088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400">
                <a:solidFill>
                  <a:schemeClr val="dk1"/>
                </a:solidFill>
                <a:latin typeface="Lexend"/>
                <a:ea typeface="Lexend"/>
                <a:cs typeface="Lexend"/>
                <a:sym typeface="Lexend"/>
              </a:rPr>
              <a:t>c) Isticmaal linkiga si aad u hesho jilitaanka tijaabadan: Jilitaanka koorta🖇_x000B_    Sanduuqa 'count' wuxuu muujinayaa tirada tijaabooyinka la sameeyay._x000B_    Riix badhanka 'run' si aad u bilowdo jilitaanka oo u ogolow inuu socdo 100 tijaabo.</a:t>
            </a:r>
            <a:r>
              <a:rPr lang="en-GB" sz="1400" u="sng">
                <a:solidFill>
                  <a:schemeClr val="accent2"/>
                </a:solidFill>
                <a:latin typeface="Lexend"/>
                <a:ea typeface="Lexend"/>
                <a:cs typeface="Lexend"/>
                <a:sym typeface="Lexend"/>
                <a:hlinkClick r:id="rId3">
                  <a:extLst>
                    <a:ext uri="{A12FA001-AC4F-418D-AE19-62706E023703}">
                      <ahyp:hlinkClr val="tx"/>
                    </a:ext>
                  </a:extLst>
                </a:hlinkClick>
              </a:rPr>
              <a:t/>
            </a:r>
            <a:r>
              <a:rPr lang="en-GB" sz="1400">
                <a:solidFill>
                  <a:schemeClr val="dk1"/>
                </a:solidFill>
                <a:latin typeface="Lexend"/>
                <a:ea typeface="Lexend"/>
                <a:cs typeface="Lexend"/>
                <a:sym typeface="Lexend"/>
              </a:rPr>
              <a:t/>
            </a:r>
            <a:br>
              <a:rPr lang="en-GB" sz="16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
            </a:r>
            <a:br>
              <a:rPr lang="en-GB" sz="16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
            </a:r>
            <a:endParaRPr sz="16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lang="en-GB" sz="1400">
                <a:solidFill>
                  <a:schemeClr val="dk1"/>
                </a:solidFill>
                <a:latin typeface="Lexend"/>
                <a:ea typeface="Lexend"/>
                <a:cs typeface="Lexend"/>
                <a:sym typeface="Lexend"/>
              </a:rPr>
              <a:t>    Are the results the same as what you predicted in part (b)?</a:t>
            </a:r>
            <a:endParaRPr/>
          </a:p>
        </p:txBody>
      </p:sp>
      <p:sp>
        <p:nvSpPr>
          <p:cNvPr id="1878" name="Google Shape;1878;p102"/>
          <p:cNvSpPr txBox="1"/>
          <p:nvPr/>
        </p:nvSpPr>
        <p:spPr>
          <a:xfrm>
            <a:off x="544275" y="2140625"/>
            <a:ext cx="7790400" cy="2832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Example answers:</a:t>
            </a:r>
            <a:r>
              <a:rPr lang="en-GB" sz="1100">
                <a:solidFill>
                  <a:srgbClr val="000000"/>
                </a:solidFill>
                <a:latin typeface="Kalam"/>
                <a:ea typeface="Kalam"/>
                <a:cs typeface="Kalam"/>
                <a:sym typeface="Kalam"/>
              </a:rPr>
              <a:t> </a:t>
            </a:r>
            <a:endParaRPr sz="1800">
              <a:solidFill>
                <a:srgbClr val="000000"/>
              </a:solidFill>
              <a:latin typeface="Kalam"/>
              <a:ea typeface="Kalam"/>
              <a:cs typeface="Kalam"/>
              <a:sym typeface="Kalam"/>
            </a:endParaRPr>
          </a:p>
          <a:p>
            <a:pPr indent="0" lvl="0" marL="0" rtl="0" algn="l">
              <a:lnSpc>
                <a:spcPct val="115000"/>
              </a:lnSpc>
              <a:spcBef>
                <a:spcPts val="1000"/>
              </a:spcBef>
              <a:spcAft>
                <a:spcPts val="0"/>
              </a:spcAft>
              <a:buNone/>
            </a:pPr>
            <a:r>
              <a:rPr lang="en-GB" sz="1100">
                <a:solidFill>
                  <a:srgbClr val="000000"/>
                </a:solidFill>
                <a:latin typeface="Kalam"/>
                <a:ea typeface="Kalam"/>
                <a:cs typeface="Kalam"/>
                <a:sym typeface="Kalam"/>
              </a:rPr>
              <a:t>'Natiijooyinku waxay la mid ahaayeen saadaashayda laakiin kuma ayna ahayn isku mid.'</a:t>
            </a:r>
            <a:r>
              <a:rPr lang="en-GB" sz="1100">
                <a:latin typeface="Kalam"/>
                <a:ea typeface="Kalam"/>
                <a:cs typeface="Kalam"/>
                <a:sym typeface="Kalam"/>
              </a:rPr>
              <a:t/>
            </a:r>
            <a:r>
              <a:rPr lang="en-GB" sz="1100">
                <a:solidFill>
                  <a:srgbClr val="000000"/>
                </a:solidFill>
                <a:latin typeface="Kalam"/>
                <a:ea typeface="Kalam"/>
                <a:cs typeface="Kalam"/>
                <a:sym typeface="Kalam"/>
              </a:rPr>
              <a:t/>
            </a:r>
            <a:endParaRPr sz="1800">
              <a:solidFill>
                <a:srgbClr val="000000"/>
              </a:solidFill>
              <a:latin typeface="Kalam"/>
              <a:ea typeface="Kalam"/>
              <a:cs typeface="Kalam"/>
              <a:sym typeface="Kalam"/>
            </a:endParaRPr>
          </a:p>
          <a:p>
            <a:pPr indent="0" lvl="0" marL="0" rtl="0" algn="l">
              <a:lnSpc>
                <a:spcPct val="115000"/>
              </a:lnSpc>
              <a:spcBef>
                <a:spcPts val="1000"/>
              </a:spcBef>
              <a:spcAft>
                <a:spcPts val="0"/>
              </a:spcAft>
              <a:buNone/>
            </a:pPr>
            <a:r>
              <a:rPr lang="en-GB" sz="1100">
                <a:latin typeface="Kalam"/>
                <a:ea typeface="Kalam"/>
                <a:cs typeface="Kalam"/>
                <a:sym typeface="Kalam"/>
              </a:rPr>
              <a:t>'Waxaa jiray 89 natiijo oo qalooc hoos u ah, taasoo ka badan intii aan filayay.'</a:t>
            </a:r>
            <a:endParaRPr sz="1800">
              <a:latin typeface="Kalam"/>
              <a:ea typeface="Kalam"/>
              <a:cs typeface="Kalam"/>
              <a:sym typeface="Kalam"/>
            </a:endParaRPr>
          </a:p>
          <a:p>
            <a:pPr indent="0" lvl="0" marL="0" rtl="0" algn="l">
              <a:lnSpc>
                <a:spcPct val="115000"/>
              </a:lnSpc>
              <a:spcBef>
                <a:spcPts val="1000"/>
              </a:spcBef>
              <a:spcAft>
                <a:spcPts val="1000"/>
              </a:spcAft>
              <a:buNone/>
            </a:pPr>
            <a:r>
              <a:rPr lang="en-GB" sz="1100">
                <a:latin typeface="Kalam"/>
                <a:ea typeface="Kalam"/>
                <a:cs typeface="Kalam"/>
                <a:sym typeface="Kalam"/>
              </a:rPr>
              <a:t>'Tirada jeer ee ay ku soo degtay qalooc hoos ayaa aad uga badnayd tirada jeer ee ay ku soo degtay sal hoos, taasoo ahayd waxa aan filayay. Laakiin tirada saxda ah ee jeer ee ay ku soo degtay dhinac kasta way ka duwanayd waxa aan filayay.'</a:t>
            </a:r>
            <a:endParaRPr sz="1800">
              <a:latin typeface="Kalam"/>
              <a:ea typeface="Kalam"/>
              <a:cs typeface="Kalam"/>
              <a:sym typeface="Kalam"/>
            </a:endParaRPr>
          </a:p>
        </p:txBody>
      </p:sp>
      <p:sp>
        <p:nvSpPr>
          <p:cNvPr id="1879" name="Google Shape;1879;p102"/>
          <p:cNvSpPr txBox="1"/>
          <p:nvPr/>
        </p:nvSpPr>
        <p:spPr>
          <a:xfrm>
            <a:off x="534556" y="4531978"/>
            <a:ext cx="6855300" cy="333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Jawaabuhu way kala duwanaan karaan iyadoo ku xiran natiijooyinka jilitaanka.</a:t>
            </a:r>
            <a:endParaRPr sz="1800">
              <a:solidFill>
                <a:srgbClr val="000000"/>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3" name="Shape 1883"/>
        <p:cNvGrpSpPr/>
        <p:nvPr/>
      </p:nvGrpSpPr>
      <p:grpSpPr>
        <a:xfrm>
          <a:off x="0" y="0"/>
          <a:ext cx="0" cy="0"/>
          <a:chOff x="0" y="0"/>
          <a:chExt cx="0" cy="0"/>
        </a:xfrm>
      </p:grpSpPr>
      <p:sp>
        <p:nvSpPr>
          <p:cNvPr id="1884" name="Google Shape;1884;p103"/>
          <p:cNvSpPr txBox="1"/>
          <p:nvPr>
            <p:ph idx="1" type="body"/>
          </p:nvPr>
        </p:nvSpPr>
        <p:spPr>
          <a:xfrm>
            <a:off x="324000" y="1080000"/>
            <a:ext cx="8496000" cy="37404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defRPr/>
            </a:pPr>
            <a:r>
              <a:rPr b="1" lang="en-GB">
                <a:latin typeface="Lexend"/>
              </a:rPr>
              <a:t>Itimaalka (Probability) waa cabbirka suurtogalnimada dhacdo.</a:t>
            </a:r>
            <a:r>
              <a:rPr lang="en-GB">
                <a:latin typeface="Lexend"/>
              </a:rPr>
              <a:t/>
            </a:r>
            <a:endParaRPr/>
          </a:p>
          <a:p>
            <a:pPr indent="-368300" lvl="0" marL="457200" rtl="0" algn="l">
              <a:spcBef>
                <a:spcPts val="1000"/>
              </a:spcBef>
              <a:spcAft>
                <a:spcPts val="0"/>
              </a:spcAft>
              <a:buSzPts val="2200"/>
              <a:buChar char="●"/>
              <a:defRPr/>
            </a:pPr>
            <a:r>
              <a:rPr b="1" lang="en-GB">
                <a:latin typeface="Lexend"/>
              </a:rPr>
              <a:t>Probabilities</a:t>
            </a:r>
            <a:r>
              <a:rPr lang="en-GB">
                <a:latin typeface="Lexend"/>
              </a:rPr>
              <a:t> take numerical values between 0 and 1.</a:t>
            </a:r>
            <a:endParaRPr/>
          </a:p>
          <a:p>
            <a:pPr indent="-368300" lvl="0" marL="457200" rtl="0" algn="l">
              <a:spcBef>
                <a:spcPts val="1000"/>
              </a:spcBef>
              <a:spcAft>
                <a:spcPts val="0"/>
              </a:spcAft>
              <a:buSzPts val="2200"/>
              <a:buChar char="●"/>
              <a:defRPr/>
            </a:pPr>
            <a:r>
              <a:rPr lang="en-GB">
                <a:latin typeface="Lexend"/>
              </a:rPr>
              <a:t>Itimaalka 0 wuxuu ka dhigan yahay in dhacdadu tahay mid aan macquul ahayn.</a:t>
            </a:r>
            <a:r>
              <a:rPr b="1" lang="en-GB">
                <a:latin typeface="Lexend"/>
              </a:rPr>
              <a:t/>
            </a:r>
            <a:r>
              <a:rPr lang="en-GB">
                <a:latin typeface="Lexend"/>
              </a:rPr>
              <a:t/>
            </a:r>
            <a:endParaRPr/>
          </a:p>
          <a:p>
            <a:pPr indent="-368300" lvl="0" marL="457200" rtl="0" algn="l">
              <a:spcBef>
                <a:spcPts val="1000"/>
              </a:spcBef>
              <a:spcAft>
                <a:spcPts val="0"/>
              </a:spcAft>
              <a:buSzPts val="2200"/>
              <a:buChar char="●"/>
              <a:defRPr/>
            </a:pPr>
            <a:r>
              <a:rPr lang="en-GB">
                <a:latin typeface="Lexend"/>
              </a:rPr>
              <a:t>Itimaalka 1 wuxuu ka dhigan yahay in dhacdadu tahay mid hubaal ah.</a:t>
            </a:r>
            <a:r>
              <a:rPr b="1" lang="en-GB">
                <a:latin typeface="Lexend"/>
              </a:rPr>
              <a:t/>
            </a:r>
            <a:r>
              <a:rPr lang="en-GB">
                <a:latin typeface="Lexend"/>
              </a:rPr>
              <a:t/>
            </a:r>
            <a:endParaRPr/>
          </a:p>
          <a:p>
            <a:pPr indent="-368300" lvl="0" marL="457200" rtl="0" algn="l">
              <a:spcBef>
                <a:spcPts val="1000"/>
              </a:spcBef>
              <a:spcAft>
                <a:spcPts val="1000"/>
              </a:spcAft>
              <a:buSzPts val="2200"/>
              <a:buChar char="●"/>
              <a:defRPr/>
            </a:pPr>
            <a:r>
              <a:rPr lang="en-GB">
                <a:latin typeface="Lexend"/>
              </a:rPr>
              <a:t>The </a:t>
            </a:r>
            <a:r>
              <a:rPr b="1" lang="en-GB">
                <a:latin typeface="Lexend"/>
              </a:rPr>
              <a:t>probability </a:t>
            </a:r>
            <a:r>
              <a:rPr lang="en-GB">
                <a:latin typeface="Lexend"/>
              </a:rPr>
              <a:t>that an event will occur is the proportion of times the event is expected to happen in a suitably large experiment.</a:t>
            </a:r>
            <a:endParaRPr/>
          </a:p>
        </p:txBody>
      </p:sp>
      <p:sp>
        <p:nvSpPr>
          <p:cNvPr id="1885" name="Google Shape;1885;p103"/>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The probability scale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