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0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DFCCF7C-625F-4281-A7AD-6F072ADDF248}">
  <a:tblStyle styleId="{FDFCCF7C-625F-4281-A7AD-6F072ADDF24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g2ba8f41548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Google Shape;751;g2ba8f41548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7" name="Google Shape;757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2" name="Google Shape;762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g2ba8f415485_0_15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7" name="Google Shape;767;g2ba8f415485_0_15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2ba8f415485_0_7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2ba8f415485_0_7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g2ba8f415485_0_14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3" name="Google Shape;783;g2ba8f415485_0_14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g2baa9de982f_0_17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1" name="Google Shape;791;g2baa9de982f_0_17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g2baa9de982f_0_24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1" name="Google Shape;841;g2baa9de982f_0_24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g2baa9de982f_0_20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4" name="Google Shape;894;g2baa9de982f_0_20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g2baa9de982f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3" name="Google Shape;923;g2baa9de982f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2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g2baa9de982f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4" name="Google Shape;964;g2baa9de982f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g2baa9de982f_0_3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3" name="Google Shape;993;g2baa9de982f_0_3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6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g2baa9de982f_0_4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8" name="Google Shape;1028;g2baa9de982f_0_4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6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Google Shape;1067;g2baa9de982f_0_2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8" name="Google Shape;1068;g2baa9de982f_0_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8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g2baa9de982f_0_5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0" name="Google Shape;1090;g2baa9de982f_0_5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7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g2baa9de982f_0_5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9" name="Google Shape;1119;g2baa9de982f_0_5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6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g2baa9de982f_0_6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8" name="Google Shape;1148;g2baa9de982f_0_6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9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g2baa9de982f_0_8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1" name="Google Shape;1181;g2baa9de982f_0_8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Google Shape;1212;g2baa9de982f_0_10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3" name="Google Shape;1213;g2baa9de982f_0_10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3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" name="Google Shape;1244;g2baa9de982f_0_16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5" name="Google Shape;1245;g2baa9de982f_0_16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9" name="Shape 1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0" name="Google Shape;1270;g2baa9de982f_0_16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1" name="Google Shape;1271;g2baa9de982f_0_16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5" name="Shape 1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6" name="Google Shape;1296;g2baa9de982f_0_12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7" name="Google Shape;1297;g2baa9de982f_0_1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8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g2baa9de982f_0_1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0" name="Google Shape;1340;g2baa9de982f_0_1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3" name="Shape 1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4" name="Google Shape;1404;g2baa9de982f_0_14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5" name="Google Shape;1405;g2baa9de982f_0_14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2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" name="Google Shape;1423;g2baa9de982f_0_15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4" name="Google Shape;1424;g2baa9de982f_0_15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3" name="Shape 1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4" name="Google Shape;1444;g2baa9de982f_0_15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5" name="Google Shape;1445;g2baa9de982f_0_15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4" name="Shape 1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5" name="Google Shape;1465;g2baa9de982f_0_22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6" name="Google Shape;1466;g2baa9de982f_0_2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0" name="Shape 1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1" name="Google Shape;1481;g2baa9de982f_0_24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2" name="Google Shape;1482;g2baa9de982f_0_24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7" name="Shape 1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8" name="Google Shape;1498;g2baa9de982f_0_22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9" name="Google Shape;1499;g2baa9de982f_0_22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3" name="Shape 1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4" name="Google Shape;1524;g2baa9de982f_0_23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5" name="Google Shape;1525;g2baa9de982f_0_23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1" name="Shape 1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2" name="Google Shape;1552;g2ba8f415485_0_15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3" name="Google Shape;1553;g2ba8f415485_0_15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9" name="Shape 1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0" name="Google Shape;1560;g2baa9de982f_0_25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1" name="Google Shape;1561;g2baa9de982f_0_25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1" name="Shape 1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2" name="Google Shape;1582;g2baa9de982f_0_28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3" name="Google Shape;1583;g2baa9de982f_0_28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1" name="Shape 1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2" name="Google Shape;1612;g2baa9de982f_0_29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3" name="Google Shape;1613;g2baa9de982f_0_29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6" name="Shape 1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7" name="Google Shape;1647;g2baa9de982f_0_35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8" name="Google Shape;1648;g2baa9de982f_0_35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8" name="Shape 1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" name="Google Shape;1679;g2baa9de982f_0_34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0" name="Google Shape;1680;g2baa9de982f_0_34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7" name="Shape 1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8" name="Google Shape;1698;g2baa9de982f_0_35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9" name="Google Shape;1699;g2baa9de982f_0_35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1" name="Shape 1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2" name="Google Shape;1722;g2baa9de982f_0_35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3" name="Google Shape;1723;g2baa9de982f_0_35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5" name="Shape 1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6" name="Google Shape;1746;g2baa9de982f_0_35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7" name="Google Shape;1747;g2baa9de982f_0_35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9" name="Shape 1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0" name="Google Shape;1770;g2baa9de982f_0_36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1" name="Google Shape;1771;g2baa9de982f_0_36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2" name="Shape 1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3" name="Google Shape;1783;g2baa9de982f_0_36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4" name="Google Shape;1784;g2baa9de982f_0_36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2" name="Shape 1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3" name="Google Shape;1793;g2baa9de982f_0_36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4" name="Google Shape;1794;g2baa9de982f_0_36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0" name="Shape 1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g2baa9de982f_0_36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2" name="Google Shape;1812;g2baa9de982f_0_36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0" name="Shape 1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1" name="Google Shape;1831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2" name="Google Shape;1832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5" Type="http://schemas.openxmlformats.org/officeDocument/2006/relationships/image" Target="../media/image11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5.png"/><Relationship Id="rId4" Type="http://schemas.openxmlformats.org/officeDocument/2006/relationships/image" Target="../media/image40.png"/><Relationship Id="rId5" Type="http://schemas.openxmlformats.org/officeDocument/2006/relationships/image" Target="../media/image16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Relationship Id="rId3" Type="http://schemas.openxmlformats.org/officeDocument/2006/relationships/image" Target="../media/image20.png"/><Relationship Id="rId4" Type="http://schemas.openxmlformats.org/officeDocument/2006/relationships/image" Target="../media/image18.png"/><Relationship Id="rId5" Type="http://schemas.openxmlformats.org/officeDocument/2006/relationships/image" Target="../media/image29.png"/><Relationship Id="rId6" Type="http://schemas.openxmlformats.org/officeDocument/2006/relationships/image" Target="../media/image21.png"/><Relationship Id="rId7" Type="http://schemas.openxmlformats.org/officeDocument/2006/relationships/image" Target="../media/image14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68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13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Relationship Id="rId3" Type="http://schemas.openxmlformats.org/officeDocument/2006/relationships/image" Target="../media/image68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30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Relationship Id="rId9" Type="http://schemas.openxmlformats.org/officeDocument/2006/relationships/image" Target="../media/image13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Relationship Id="rId3" Type="http://schemas.openxmlformats.org/officeDocument/2006/relationships/image" Target="../media/image68.png"/><Relationship Id="rId4" Type="http://schemas.openxmlformats.org/officeDocument/2006/relationships/image" Target="../media/image3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30.png"/><Relationship Id="rId8" Type="http://schemas.openxmlformats.org/officeDocument/2006/relationships/image" Target="../media/image24.png"/><Relationship Id="rId9" Type="http://schemas.openxmlformats.org/officeDocument/2006/relationships/image" Target="../media/image25.png"/><Relationship Id="rId10" Type="http://schemas.openxmlformats.org/officeDocument/2006/relationships/image" Target="../media/image37.png"/><Relationship Id="rId11" Type="http://schemas.openxmlformats.org/officeDocument/2006/relationships/image" Target="../media/image13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4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4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4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4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4.png"/><Relationship Id="rId4" Type="http://schemas.openxmlformats.org/officeDocument/2006/relationships/image" Target="../media/image42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4.png"/><Relationship Id="rId4" Type="http://schemas.openxmlformats.org/officeDocument/2006/relationships/image" Target="../media/image42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4.png"/><Relationship Id="rId4" Type="http://schemas.openxmlformats.org/officeDocument/2006/relationships/image" Target="../media/image42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4.png"/><Relationship Id="rId4" Type="http://schemas.openxmlformats.org/officeDocument/2006/relationships/image" Target="../media/image42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3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Relationship Id="rId5" Type="http://schemas.openxmlformats.org/officeDocument/2006/relationships/image" Target="../media/image44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5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5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5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5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6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6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6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6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9" name="Google Shape;99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0" name="Google Shape;100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1" name="Google Shape;101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4" name="Google Shape;104;p12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6" name="Google Shape;106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9" name="Google Shape;109;p1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2" name="Google Shape;112;p13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1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2" name="Google Shape;122;p1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1" name="Google Shape;131;p1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4" name="Google Shape;134;p1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" name="Google Shape;136;p15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0" name="Google Shape;140;p15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5" name="Google Shape;145;p1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8" name="Google Shape;148;p1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3" name="Google Shape;153;p17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7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7"/>
          <p:cNvCxnSpPr>
            <a:endCxn id="157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58" name="Google Shape;15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60" name="Google Shape;160;p1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57" name="Google Shape;157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7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" name="Google Shape;163;p1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18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1" name="Google Shape;171;p18"/>
          <p:cNvCxnSpPr>
            <a:endCxn id="172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2" name="Google Shape;172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5" name="Google Shape;175;p18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6" name="Google Shape;176;p18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7" name="Google Shape;177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9" name="Google Shape;179;p18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" name="Google Shape;181;p18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1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1" name="Google Shape;191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92" name="Google Shape;192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6" name="Google Shape;196;p19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99" name="Google Shape;199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1" name="Google Shape;201;p19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" name="Google Shape;203;p19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08" name="Google Shape;208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09" name="Google Shape;20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5" name="Google Shape;215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" name="Google Shape;216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7" name="Google Shape;21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2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2" name="Google Shape;222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" name="Google Shape;223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4" name="Google Shape;22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9" name="Google Shape;229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" name="Google Shape;230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1" name="Google Shape;23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4" name="Google Shape;234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24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7" name="Google Shape;237;p24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39" name="Google Shape;239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0" name="Google Shape;240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1" name="Google Shape;241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2" name="Google Shape;242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3" name="Google Shape;243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7" name="Google Shape;247;p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0" name="Google Shape;250;p2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2" name="Google Shape;252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3" name="Google Shape;253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" name="Google Shape;254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5" name="Google Shape;255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6" name="Google Shape;256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7" name="Google Shape;257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0" name="Google Shape;260;p2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3" name="Google Shape;263;p2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5" name="Google Shape;265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6" name="Google Shape;266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8" name="Google Shape;268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69" name="Google Shape;269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0" name="Google Shape;270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3" name="Google Shape;273;p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6" name="Google Shape;276;p2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8" name="Google Shape;278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79" name="Google Shape;279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0" name="Google Shape;280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1" name="Google Shape;281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2" name="Google Shape;282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0" name="Google Shape;290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3" name="Google Shape;293;p28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5" name="Google Shape;295;p28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6" name="Google Shape;296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7" name="Google Shape;297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8" name="Google Shape;298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0" name="Google Shape;300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1" name="Google Shape;301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2" name="Google Shape;302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4" name="Google Shape;304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5" name="Google Shape;305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" name="Google Shape;306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2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1" name="Google Shape;311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4" name="Google Shape;314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5" name="Google Shape;31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7" name="Google Shape;317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8" name="Google Shape;318;p29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9" name="Google Shape;319;p2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0" name="Google Shape;320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1" name="Google Shape;321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2" name="Google Shape;322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3" name="Google Shape;323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4" name="Google Shape;324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5" name="Google Shape;325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6" name="Google Shape;32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9" name="Google Shape;329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3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4" name="Google Shape;334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7" name="Google Shape;337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8" name="Google Shape;33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0" name="Google Shape;340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1" name="Google Shape;341;p3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3" name="Google Shape;343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4" name="Google Shape;344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5" name="Google Shape;345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6" name="Google Shape;346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7" name="Google Shape;347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8" name="Google Shape;348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49" name="Google Shape;34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2" name="Google Shape;352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3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7" name="Google Shape;357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0" name="Google Shape;360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1" name="Google Shape;36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3" name="Google Shape;363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4" name="Google Shape;364;p3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6" name="Google Shape;366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7" name="Google Shape;367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8" name="Google Shape;368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9" name="Google Shape;369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0" name="Google Shape;370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1" name="Google Shape;371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2" name="Google Shape;372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5" name="Google Shape;375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80" name="Google Shape;38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2" name="Google Shape;382;p3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3" name="Google Shape;383;p32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2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2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6" name="Google Shape;386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7" name="Google Shape;387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0" name="Google Shape;390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2" name="Google Shape;392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3" name="Google Shape;393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4" name="Google Shape;394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99" name="Google Shape;39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1" name="Google Shape;401;p3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02" name="Google Shape;402;p3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03" name="Google Shape;403;p3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04" name="Google Shape;404;p3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05" name="Google Shape;405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6" name="Google Shape;406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7" name="Google Shape;407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8" name="Google Shape;408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09" name="Google Shape;409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0" name="Google Shape;410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1" name="Google Shape;411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2" name="Google Shape;412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3" name="Google Shape;413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8" name="Google Shape;41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0" name="Google Shape;420;p3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1" name="Google Shape;421;p3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4" name="Google Shape;424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5" name="Google Shape;425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6" name="Google Shape;426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7" name="Google Shape;427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8" name="Google Shape;428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9" name="Google Shape;429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0" name="Google Shape;430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1" name="Google Shape;431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2" name="Google Shape;432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7" name="Google Shape;437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9" name="Google Shape;439;p3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0" name="Google Shape;440;p3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3" name="Google Shape;443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4" name="Google Shape;444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5" name="Google Shape;445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6" name="Google Shape;446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7" name="Google Shape;447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8" name="Google Shape;448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9" name="Google Shape;449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0" name="Google Shape;450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1" name="Google Shape;451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Google Shape;453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6" name="Google Shape;456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8" name="Google Shape;458;p3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59" name="Google Shape;459;p36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0" name="Google Shape;460;p36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36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36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3" name="Google Shape;463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4" name="Google Shape;464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5" name="Google Shape;46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6" name="Google Shape;466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7" name="Google Shape;467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8" name="Google Shape;468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9" name="Google Shape;469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0" name="Google Shape;470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1" name="Google Shape;471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2" name="Google Shape;472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3" name="Google Shape;473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4" name="Google Shape;474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Google Shape;476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79" name="Google Shape;47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1" name="Google Shape;481;p3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2" name="Google Shape;482;p3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3" name="Google Shape;483;p3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4" name="Google Shape;484;p3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3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6" name="Google Shape;486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7" name="Google Shape;487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8" name="Google Shape;48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89" name="Google Shape;489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0" name="Google Shape;490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1" name="Google Shape;491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2" name="Google Shape;492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3" name="Google Shape;493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4" name="Google Shape;494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5" name="Google Shape;495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6" name="Google Shape;496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7" name="Google Shape;497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" name="Google Shape;499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2" name="Google Shape;502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4" name="Google Shape;504;p3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5" name="Google Shape;505;p3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09" name="Google Shape;509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0" name="Google Shape;510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1" name="Google Shape;51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2" name="Google Shape;512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3" name="Google Shape;513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4" name="Google Shape;514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5" name="Google Shape;515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6" name="Google Shape;516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7" name="Google Shape;517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8" name="Google Shape;518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19" name="Google Shape;519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0" name="Google Shape;520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5" name="Google Shape;525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7" name="Google Shape;527;p3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8" name="Google Shape;528;p3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2" name="Google Shape;532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3" name="Google Shape;533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5" name="Google Shape;535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6" name="Google Shape;536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8" name="Google Shape;538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39" name="Google Shape;539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" name="Google Shape;540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1" name="Google Shape;541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2" name="Google Shape;542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3" name="Google Shape;543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Google Shape;545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8" name="Google Shape;548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0" name="Google Shape;550;p4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1" name="Google Shape;551;p40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2" name="Google Shape;552;p40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3" name="Google Shape;553;p40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54" name="Google Shape;554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5" name="Google Shape;555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6" name="Google Shape;55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7" name="Google Shape;557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8" name="Google Shape;558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9" name="Google Shape;559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0" name="Google Shape;560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1" name="Google Shape;561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2" name="Google Shape;562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" name="Google Shape;564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7" name="Google Shape;567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9" name="Google Shape;569;p4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0" name="Google Shape;570;p4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1" name="Google Shape;571;p4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2" name="Google Shape;572;p4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73" name="Google Shape;573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4" name="Google Shape;574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5" name="Google Shape;575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6" name="Google Shape;576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7" name="Google Shape;577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8" name="Google Shape;578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9" name="Google Shape;579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0" name="Google Shape;580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1" name="Google Shape;581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" name="Google Shape;583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6" name="Google Shape;586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8" name="Google Shape;588;p4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9" name="Google Shape;589;p4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0" name="Google Shape;590;p4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1" name="Google Shape;591;p4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92" name="Google Shape;592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3" name="Google Shape;593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4" name="Google Shape;594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5" name="Google Shape;595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6" name="Google Shape;596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7" name="Google Shape;597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8" name="Google Shape;598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99" name="Google Shape;599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0" name="Google Shape;600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" name="Google Shape;602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5" name="Google Shape;605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7" name="Google Shape;607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8" name="Google Shape;608;p4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09" name="Google Shape;609;p4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0" name="Google Shape;610;p4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11" name="Google Shape;611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2" name="Google Shape;612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3" name="Google Shape;613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4" name="Google Shape;614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5" name="Google Shape;615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6" name="Google Shape;616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7" name="Google Shape;617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8" name="Google Shape;618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9" name="Google Shape;61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1" name="Google Shape;621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4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624" name="Google Shape;624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6" name="Google Shape;626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8" name="Google Shape;628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4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1" name="Google Shape;631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3" name="Google Shape;633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" name="Google Shape;635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4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8" name="Google Shape;638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0" name="Google Shape;640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2" name="Google Shape;642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4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5" name="Google Shape;645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7" name="Google Shape;647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9" name="Google Shape;649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4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52" name="Google Shape;652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4" name="Google Shape;654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55" name="Google Shape;655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7" name="Google Shape;657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4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0" name="Google Shape;660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1" name="Google Shape;66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63" name="Google Shape;663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" name="Google Shape;665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5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8" name="Google Shape;668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9" name="Google Shape;669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1" name="Google Shape;671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3" name="Google Shape;673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p5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6" name="Google Shape;676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7" name="Google Shape;677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9" name="Google Shape;679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1" name="Google Shape;681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5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84" name="Google Shape;684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6" name="Google Shape;686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87" name="Google Shape;687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9" name="Google Shape;689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5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92" name="Google Shape;692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3" name="Google Shape;693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5" name="Google Shape;695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7" name="Google Shape;697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5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0" name="Google Shape;700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1" name="Google Shape;701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3" name="Google Shape;703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5" name="Google Shape;705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8" name="Google Shape;708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9" name="Google Shape;709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1" name="Google Shape;711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4" name="Google Shape;714;p5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56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16" name="Google Shape;716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7" name="Google Shape;717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0" name="Google Shape;720;p5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5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2" name="Google Shape;722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3" name="Google Shape;723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9" name="Google Shape;729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" name="Google Shape;738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60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.1 Keywords definitions (3)">
  <p:cSld name="CUSTOM_3_1_1_2"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4" name="Google Shape;744;p62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5" name="Google Shape;745;p6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6" name="Google Shape;746;p62"/>
          <p:cNvSpPr txBox="1"/>
          <p:nvPr>
            <p:ph idx="1" type="subTitle"/>
          </p:nvPr>
        </p:nvSpPr>
        <p:spPr>
          <a:xfrm>
            <a:off x="324000" y="993650"/>
            <a:ext cx="8496000" cy="54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7" name="Google Shape;747;p62"/>
          <p:cNvSpPr txBox="1"/>
          <p:nvPr>
            <p:ph idx="2" type="subTitle"/>
          </p:nvPr>
        </p:nvSpPr>
        <p:spPr>
          <a:xfrm>
            <a:off x="324001" y="2238725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8" name="Google Shape;748;p62"/>
          <p:cNvSpPr txBox="1"/>
          <p:nvPr>
            <p:ph idx="3" type="subTitle"/>
          </p:nvPr>
        </p:nvSpPr>
        <p:spPr>
          <a:xfrm>
            <a:off x="324001" y="3483825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9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5" Type="http://schemas.openxmlformats.org/officeDocument/2006/relationships/image" Target="../media/image4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2.png"/><Relationship Id="rId4" Type="http://schemas.openxmlformats.org/officeDocument/2006/relationships/image" Target="../media/image55.png"/><Relationship Id="rId5" Type="http://schemas.openxmlformats.org/officeDocument/2006/relationships/image" Target="../media/image54.png"/><Relationship Id="rId6" Type="http://schemas.openxmlformats.org/officeDocument/2006/relationships/hyperlink" Target="https://www.geogebra.org/calculator/yzweqzjb" TargetMode="External"/><Relationship Id="rId7" Type="http://schemas.openxmlformats.org/officeDocument/2006/relationships/image" Target="../media/image26.png"/><Relationship Id="rId8" Type="http://schemas.openxmlformats.org/officeDocument/2006/relationships/image" Target="../media/image28.png"/><Relationship Id="rId9" Type="http://schemas.openxmlformats.org/officeDocument/2006/relationships/image" Target="../media/image33.png"/><Relationship Id="rId10" Type="http://schemas.openxmlformats.org/officeDocument/2006/relationships/image" Target="../media/image4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7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7.png"/><Relationship Id="rId4" Type="http://schemas.openxmlformats.org/officeDocument/2006/relationships/image" Target="../media/image52.png"/><Relationship Id="rId5" Type="http://schemas.openxmlformats.org/officeDocument/2006/relationships/image" Target="../media/image58.png"/><Relationship Id="rId6" Type="http://schemas.openxmlformats.org/officeDocument/2006/relationships/image" Target="../media/image32.png"/><Relationship Id="rId7" Type="http://schemas.openxmlformats.org/officeDocument/2006/relationships/image" Target="../media/image4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2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Relationship Id="rId6" Type="http://schemas.openxmlformats.org/officeDocument/2006/relationships/image" Target="../media/image32.png"/><Relationship Id="rId7" Type="http://schemas.openxmlformats.org/officeDocument/2006/relationships/image" Target="../media/image47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2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Relationship Id="rId6" Type="http://schemas.openxmlformats.org/officeDocument/2006/relationships/image" Target="../media/image28.png"/><Relationship Id="rId7" Type="http://schemas.openxmlformats.org/officeDocument/2006/relationships/image" Target="../media/image4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7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7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7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7.png"/><Relationship Id="rId4" Type="http://schemas.openxmlformats.org/officeDocument/2006/relationships/hyperlink" Target="https://www.geogebra.org/m/wjtp2ksn" TargetMode="Externa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7.png"/><Relationship Id="rId4" Type="http://schemas.openxmlformats.org/officeDocument/2006/relationships/hyperlink" Target="https://www.geogebra.org/m/wjtp2ksn" TargetMode="Externa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0.png"/><Relationship Id="rId4" Type="http://schemas.openxmlformats.org/officeDocument/2006/relationships/image" Target="../media/image6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4.png"/><Relationship Id="rId4" Type="http://schemas.openxmlformats.org/officeDocument/2006/relationships/hyperlink" Target="https://www.geogebra.org/m/ppd5afre" TargetMode="Externa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4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4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4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64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s://www.geogebra.org/m/ppd5afre" TargetMode="Externa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30.xml"/><Relationship Id="rId3" Type="http://schemas.openxmlformats.org/officeDocument/2006/relationships/hyperlink" Target="https://www.geogebra.org/m/ppd5afre" TargetMode="Externa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3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7.png"/><Relationship Id="rId4" Type="http://schemas.openxmlformats.org/officeDocument/2006/relationships/hyperlink" Target="https://www.geogebra.org/calculator/qhyyqph2" TargetMode="Externa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57.png"/><Relationship Id="rId4" Type="http://schemas.openxmlformats.org/officeDocument/2006/relationships/hyperlink" Target="https://www.geogebra.org/m/jgvnzfjc" TargetMode="Externa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7.png"/><Relationship Id="rId4" Type="http://schemas.openxmlformats.org/officeDocument/2006/relationships/image" Target="../media/image62.png"/><Relationship Id="rId5" Type="http://schemas.openxmlformats.org/officeDocument/2006/relationships/hyperlink" Target="https://www.geogebra.org/m/jgvnzfjc" TargetMode="External"/><Relationship Id="rId6" Type="http://schemas.openxmlformats.org/officeDocument/2006/relationships/image" Target="../media/image26.png"/><Relationship Id="rId7" Type="http://schemas.openxmlformats.org/officeDocument/2006/relationships/image" Target="../media/image33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63.png"/><Relationship Id="rId4" Type="http://schemas.openxmlformats.org/officeDocument/2006/relationships/hyperlink" Target="https://www.geogebra.org/m/ppd5afre" TargetMode="Externa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63.png"/><Relationship Id="rId4" Type="http://schemas.openxmlformats.org/officeDocument/2006/relationships/image" Target="../media/image60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63.png"/><Relationship Id="rId4" Type="http://schemas.openxmlformats.org/officeDocument/2006/relationships/image" Target="../media/image60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63.png"/><Relationship Id="rId4" Type="http://schemas.openxmlformats.org/officeDocument/2006/relationships/image" Target="../media/image60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66.png"/><Relationship Id="rId4" Type="http://schemas.openxmlformats.org/officeDocument/2006/relationships/hyperlink" Target="https://www.geogebra.org/m/ppd5afre" TargetMode="Externa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66.png"/><Relationship Id="rId4" Type="http://schemas.openxmlformats.org/officeDocument/2006/relationships/hyperlink" Target="https://www.geogebra.org/m/ppd5afre" TargetMode="Externa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66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66.pn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6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Goobo halbeeg (unit circle)</a:t>
            </a:r>
            <a:endParaRPr/>
          </a:p>
        </p:txBody>
      </p:sp>
      <p:sp>
        <p:nvSpPr>
          <p:cNvPr id="754" name="Google Shape;754;p6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Trigonometry (Trigonometry)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64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65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Waxaan qiimeyn (value) karaa in shaqooyinka trigonometric (trigonometric functions) laga soo qaatay cabbiro ku dhex jira goobo halbeeg (unit circle).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66"/>
          <p:cNvSpPr txBox="1"/>
          <p:nvPr>
            <p:ph idx="2" type="subTitle"/>
          </p:nvPr>
        </p:nvSpPr>
        <p:spPr>
          <a:xfrm>
            <a:off x="324000" y="1941841"/>
            <a:ext cx="8496000" cy="826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Hypotenuse (hypotenuse) waa dhinaca saddexagalka qumman ee ka soo horjeeda xagasha qumman.</a:t>
            </a:r>
            <a:endParaRPr sz="2000"/>
          </a:p>
        </p:txBody>
      </p:sp>
      <p:sp>
        <p:nvSpPr>
          <p:cNvPr id="770" name="Google Shape;770;p66"/>
          <p:cNvSpPr txBox="1"/>
          <p:nvPr>
            <p:ph idx="1" type="subTitle"/>
          </p:nvPr>
        </p:nvSpPr>
        <p:spPr>
          <a:xfrm>
            <a:off x="324000" y="1048850"/>
            <a:ext cx="8496000" cy="73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Radius (radius) waa qayb kasta oo xariiq ah oo isku xirta bartamaha goobada iyo meel kasta oo ku taal wareegga (circumference).</a:t>
            </a:r>
            <a:endParaRPr sz="2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 &#10;tan 9 &#10;Sin 9 &#10;9 &#10;cos 9 " id="775" name="Google Shape;775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6887" y="810000"/>
            <a:ext cx="2924625" cy="2582075"/>
          </a:xfrm>
          <a:prstGeom prst="rect">
            <a:avLst/>
          </a:prstGeom>
          <a:noFill/>
          <a:ln>
            <a:noFill/>
          </a:ln>
        </p:spPr>
      </p:pic>
      <p:sp>
        <p:nvSpPr>
          <p:cNvPr id="776" name="Google Shape;776;p67"/>
          <p:cNvSpPr txBox="1"/>
          <p:nvPr>
            <p:ph idx="2" type="subTitle"/>
          </p:nvPr>
        </p:nvSpPr>
        <p:spPr>
          <a:xfrm>
            <a:off x="324000" y="2158500"/>
            <a:ext cx="5856300" cy="826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Cosine (cosine) ee xagal (cos(θ°)) waa isku-dubbaridka x (x-coordinate) ee dhibicda P ee saddexagalka ka samaysan gudaha goobo halbeeg (unit circle).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i="1" lang="en-GB" sz="1100">
                <a:solidFill>
                  <a:schemeClr val="dk1"/>
                </a:solidFill>
                <a:latin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endParaRPr sz="1800"/>
          </a:p>
        </p:txBody>
      </p:sp>
      <p:sp>
        <p:nvSpPr>
          <p:cNvPr id="777" name="Google Shape;777;p67"/>
          <p:cNvSpPr txBox="1"/>
          <p:nvPr>
            <p:ph idx="1" type="subTitle"/>
          </p:nvPr>
        </p:nvSpPr>
        <p:spPr>
          <a:xfrm>
            <a:off x="324000" y="3224896"/>
            <a:ext cx="6060900" cy="4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Tangent (tangent) ee goobo waa xariiq isgooya goobada hal mar oo kaliya.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778" name="Google Shape;778;p67"/>
          <p:cNvSpPr txBox="1"/>
          <p:nvPr>
            <p:ph idx="1" type="subTitle"/>
          </p:nvPr>
        </p:nvSpPr>
        <p:spPr>
          <a:xfrm>
            <a:off x="324000" y="1369250"/>
            <a:ext cx="5760900" cy="73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Sine (sine) ee xagal (sin(θ°)) waa isku-dubbaridka y (y-coordinate) ee dhibicda P ee saddexagalka ka samaysan gudaha goobo halbeeg (unit circle).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i="1" lang="en-GB" sz="1100">
                <a:solidFill>
                  <a:schemeClr val="dk1"/>
                </a:solidFill>
                <a:latin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endParaRPr sz="1800"/>
          </a:p>
        </p:txBody>
      </p:sp>
      <p:sp>
        <p:nvSpPr>
          <p:cNvPr id="779" name="Google Shape;779;p67"/>
          <p:cNvSpPr txBox="1"/>
          <p:nvPr>
            <p:ph idx="1" type="subTitle"/>
          </p:nvPr>
        </p:nvSpPr>
        <p:spPr>
          <a:xfrm>
            <a:off x="324000" y="3935200"/>
            <a:ext cx="7848300" cy="73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highlight>
                  <a:srgbClr val="FFFFFF"/>
                </a:highlight>
                <a:latin typeface="Lexend"/>
              </a:rPr>
              <a:t>Tangent (tangent) ee xagal (tan(θ°)) waa isku-dubbaridka y (y-coordinate) ee dhibicda Q ee saddexagalka ka soo baxa goobo halbeeg (unit circle).</a:t>
            </a:r>
            <a:r>
              <a:rPr b="1" lang="en-GB" sz="1100">
                <a:highlight>
                  <a:srgbClr val="FFFFFF"/>
                </a:highlight>
                <a:latin typeface="Lexend"/>
              </a:rPr>
              <a:t/>
            </a:r>
            <a:r>
              <a:rPr lang="en-GB" sz="1100">
                <a:highlight>
                  <a:srgbClr val="FFFFFF"/>
                </a:highlight>
                <a:latin typeface="Lexend"/>
              </a:rPr>
              <a:t/>
            </a:r>
            <a:r>
              <a:rPr i="1" lang="en-GB" sz="1100">
                <a:solidFill>
                  <a:schemeClr val="dk1"/>
                </a:solidFill>
                <a:highlight>
                  <a:srgbClr val="FFFFFF"/>
                </a:highlight>
                <a:latin typeface="Lexend"/>
              </a:rPr>
              <a:t/>
            </a:r>
            <a:r>
              <a:rPr lang="en-GB" sz="1100">
                <a:solidFill>
                  <a:schemeClr val="dk1"/>
                </a:solidFill>
                <a:highlight>
                  <a:srgbClr val="FFFFFF"/>
                </a:highlight>
                <a:latin typeface="Lexend"/>
              </a:rPr>
              <a:t/>
            </a:r>
            <a:r>
              <a:rPr lang="en-GB" sz="1100">
                <a:highlight>
                  <a:srgbClr val="FFFFFF"/>
                </a:highlight>
                <a:latin typeface="Lexend"/>
              </a:rPr>
              <a:t/>
            </a:r>
            <a:r>
              <a:rPr i="1" lang="en-GB" sz="1100">
                <a:highlight>
                  <a:srgbClr val="FFFFFF"/>
                </a:highlight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highlight>
                  <a:srgbClr val="FFFFFF"/>
                </a:highlight>
                <a:latin typeface="Lexend"/>
              </a:rPr>
              <a:t/>
            </a:r>
            <a:endParaRPr sz="1800"/>
          </a:p>
        </p:txBody>
      </p:sp>
      <p:sp>
        <p:nvSpPr>
          <p:cNvPr id="780" name="Google Shape;780;p67"/>
          <p:cNvSpPr txBox="1"/>
          <p:nvPr/>
        </p:nvSpPr>
        <p:spPr>
          <a:xfrm>
            <a:off x="324000" y="664350"/>
            <a:ext cx="6565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Shaqooyinka trigonometric (trigonometric functions) waxaa badanaa lagu qeexaa saamiyada labada dhinac ee saddexagal xagal qumman leh xagal la bixiyay.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6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Hordhac ku saabsan sine (sine) iyo cosine (cosine)</a:t>
            </a:r>
            <a:endParaRPr/>
          </a:p>
        </p:txBody>
      </p:sp>
      <p:sp>
        <p:nvSpPr>
          <p:cNvPr id="786" name="Google Shape;786;p6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Hordhac ku saabsan tangent (tangent)</a:t>
            </a:r>
            <a:endParaRPr/>
          </a:p>
        </p:txBody>
      </p:sp>
      <p:sp>
        <p:nvSpPr>
          <p:cNvPr id="787" name="Google Shape;787;p6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Goobo halbeeg (unit circle)</a:t>
            </a:r>
            <a:endParaRPr/>
          </a:p>
        </p:txBody>
      </p:sp>
      <p:pic>
        <p:nvPicPr>
          <p:cNvPr id="788" name="Google Shape;788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475" y="20521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3" name="Google Shape;793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2536" y="1679300"/>
            <a:ext cx="3085771" cy="308579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94" name="Google Shape;794;p69"/>
          <p:cNvGrpSpPr/>
          <p:nvPr/>
        </p:nvGrpSpPr>
        <p:grpSpPr>
          <a:xfrm>
            <a:off x="2120248" y="2303699"/>
            <a:ext cx="1259669" cy="934719"/>
            <a:chOff x="2120248" y="2303699"/>
            <a:chExt cx="1259669" cy="934719"/>
          </a:xfrm>
        </p:grpSpPr>
        <p:sp>
          <p:nvSpPr>
            <p:cNvPr id="795" name="Google Shape;795;p69"/>
            <p:cNvSpPr/>
            <p:nvPr/>
          </p:nvSpPr>
          <p:spPr>
            <a:xfrm>
              <a:off x="2120248" y="2303699"/>
              <a:ext cx="1259669" cy="934719"/>
            </a:xfrm>
            <a:custGeom>
              <a:rect b="b" l="l" r="r" t="t"/>
              <a:pathLst>
                <a:path extrusionOk="0" h="38781" w="52263">
                  <a:moveTo>
                    <a:pt x="0" y="38558"/>
                  </a:moveTo>
                  <a:lnTo>
                    <a:pt x="52263" y="0"/>
                  </a:lnTo>
                  <a:lnTo>
                    <a:pt x="52263" y="38781"/>
                  </a:lnTo>
                  <a:close/>
                </a:path>
              </a:pathLst>
            </a:custGeom>
            <a:solidFill>
              <a:srgbClr val="EBEDFE"/>
            </a:solidFill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cxnSp>
          <p:nvCxnSpPr>
            <p:cNvPr id="796" name="Google Shape;796;p69"/>
            <p:cNvCxnSpPr/>
            <p:nvPr/>
          </p:nvCxnSpPr>
          <p:spPr>
            <a:xfrm flipH="1" rot="10800000">
              <a:off x="2146758" y="2330921"/>
              <a:ext cx="1192200" cy="8937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797" name="Google Shape;797;p69"/>
            <p:cNvSpPr/>
            <p:nvPr/>
          </p:nvSpPr>
          <p:spPr>
            <a:xfrm>
              <a:off x="3283645" y="3142295"/>
              <a:ext cx="86400" cy="864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798" name="Google Shape;798;p69"/>
          <p:cNvSpPr txBox="1"/>
          <p:nvPr>
            <p:ph idx="1" type="body"/>
          </p:nvPr>
        </p:nvSpPr>
        <p:spPr>
          <a:xfrm>
            <a:off x="324000" y="683100"/>
            <a:ext cx="8496000" cy="35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Intee ayay u jirtaa dhibicda isku-dubbaridkeedu yahay (4, 3) asalka?</a:t>
            </a:r>
            <a:endParaRPr sz="2000"/>
          </a:p>
        </p:txBody>
      </p:sp>
      <p:sp>
        <p:nvSpPr>
          <p:cNvPr id="799" name="Google Shape;799;p6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Hordhac ku saabsan sine (sine) iyo cosine (cosine)</a:t>
            </a:r>
            <a:endParaRPr/>
          </a:p>
        </p:txBody>
      </p:sp>
      <p:sp>
        <p:nvSpPr>
          <p:cNvPr id="800" name="Google Shape;800;p69"/>
          <p:cNvSpPr txBox="1"/>
          <p:nvPr>
            <p:ph idx="1" type="body"/>
          </p:nvPr>
        </p:nvSpPr>
        <p:spPr>
          <a:xfrm>
            <a:off x="5924675" y="1392325"/>
            <a:ext cx="364800" cy="35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</a:t>
            </a:r>
            <a:r>
              <a:rPr baseline="30000" lang="en-GB" sz="1100">
                <a:latin typeface="Kalam"/>
                <a:ea typeface="Kalam"/>
                <a:cs typeface="Kalam"/>
                <a:sym typeface="Kalam"/>
              </a:rPr>
              <a:t>2</a:t>
            </a:r>
            <a:endParaRPr baseline="30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01" name="Google Shape;801;p69"/>
          <p:cNvSpPr txBox="1"/>
          <p:nvPr>
            <p:ph idx="1" type="body"/>
          </p:nvPr>
        </p:nvSpPr>
        <p:spPr>
          <a:xfrm>
            <a:off x="6305675" y="1392325"/>
            <a:ext cx="753300" cy="35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+ 3</a:t>
            </a:r>
            <a:r>
              <a:rPr baseline="30000" lang="en-GB" sz="1100">
                <a:latin typeface="Kalam"/>
                <a:ea typeface="Kalam"/>
                <a:cs typeface="Kalam"/>
                <a:sym typeface="Kalam"/>
              </a:rPr>
              <a:t>2</a:t>
            </a:r>
            <a:endParaRPr baseline="30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02" name="Google Shape;802;p69"/>
          <p:cNvSpPr txBox="1"/>
          <p:nvPr>
            <p:ph idx="1" type="body"/>
          </p:nvPr>
        </p:nvSpPr>
        <p:spPr>
          <a:xfrm>
            <a:off x="5238875" y="1392325"/>
            <a:ext cx="753300" cy="35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baseline="30000" lang="en-GB" sz="1100"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=</a:t>
            </a:r>
            <a:endParaRPr baseline="30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03" name="Google Shape;803;p69"/>
          <p:cNvSpPr txBox="1"/>
          <p:nvPr>
            <p:ph idx="1" type="body"/>
          </p:nvPr>
        </p:nvSpPr>
        <p:spPr>
          <a:xfrm>
            <a:off x="5238875" y="1925725"/>
            <a:ext cx="753300" cy="35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baseline="30000" lang="en-GB" sz="1100"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=</a:t>
            </a:r>
            <a:endParaRPr baseline="30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04" name="Google Shape;804;p69"/>
          <p:cNvSpPr txBox="1"/>
          <p:nvPr>
            <p:ph idx="1" type="body"/>
          </p:nvPr>
        </p:nvSpPr>
        <p:spPr>
          <a:xfrm>
            <a:off x="5924675" y="1925725"/>
            <a:ext cx="364800" cy="35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25</a:t>
            </a:r>
            <a:endParaRPr baseline="30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05" name="Google Shape;805;p69"/>
          <p:cNvSpPr txBox="1"/>
          <p:nvPr>
            <p:ph idx="1" type="body"/>
          </p:nvPr>
        </p:nvSpPr>
        <p:spPr>
          <a:xfrm>
            <a:off x="5315075" y="2459125"/>
            <a:ext cx="753300" cy="35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=</a:t>
            </a:r>
            <a:endParaRPr baseline="30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06" name="Google Shape;806;p69"/>
          <p:cNvSpPr txBox="1"/>
          <p:nvPr>
            <p:ph idx="1" type="body"/>
          </p:nvPr>
        </p:nvSpPr>
        <p:spPr>
          <a:xfrm>
            <a:off x="5924675" y="2459125"/>
            <a:ext cx="1037700" cy="35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 halbeeg (units)</a:t>
            </a:r>
            <a:endParaRPr baseline="30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07" name="Google Shape;807;p69"/>
          <p:cNvSpPr txBox="1"/>
          <p:nvPr/>
        </p:nvSpPr>
        <p:spPr>
          <a:xfrm>
            <a:off x="3536824" y="3126258"/>
            <a:ext cx="256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8" name="Google Shape;808;p69"/>
          <p:cNvSpPr txBox="1"/>
          <p:nvPr/>
        </p:nvSpPr>
        <p:spPr>
          <a:xfrm>
            <a:off x="1823778" y="4540266"/>
            <a:ext cx="612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-5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9" name="Google Shape;809;p69"/>
          <p:cNvSpPr txBox="1"/>
          <p:nvPr/>
        </p:nvSpPr>
        <p:spPr>
          <a:xfrm>
            <a:off x="1884533" y="1484954"/>
            <a:ext cx="228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0" name="Google Shape;810;p69"/>
          <p:cNvSpPr txBox="1"/>
          <p:nvPr>
            <p:ph idx="1" type="body"/>
          </p:nvPr>
        </p:nvSpPr>
        <p:spPr>
          <a:xfrm>
            <a:off x="1940184" y="2990622"/>
            <a:ext cx="282600" cy="33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O</a:t>
            </a:r>
            <a:endParaRPr i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811" name="Google Shape;811;p69"/>
          <p:cNvCxnSpPr/>
          <p:nvPr/>
        </p:nvCxnSpPr>
        <p:spPr>
          <a:xfrm rot="10800000">
            <a:off x="2136691" y="1410921"/>
            <a:ext cx="0" cy="3357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12" name="Google Shape;812;p69"/>
          <p:cNvCxnSpPr/>
          <p:nvPr/>
        </p:nvCxnSpPr>
        <p:spPr>
          <a:xfrm>
            <a:off x="604040" y="3230780"/>
            <a:ext cx="33984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13" name="Google Shape;813;p69"/>
          <p:cNvSpPr txBox="1"/>
          <p:nvPr>
            <p:ph idx="1" type="body"/>
          </p:nvPr>
        </p:nvSpPr>
        <p:spPr>
          <a:xfrm>
            <a:off x="2265044" y="1355650"/>
            <a:ext cx="256500" cy="37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100">
                <a:latin typeface="Lexend"/>
              </a:rPr>
              <a:t> </a:t>
            </a:r>
            <a:endParaRPr sz="2000"/>
          </a:p>
        </p:txBody>
      </p:sp>
      <p:sp>
        <p:nvSpPr>
          <p:cNvPr id="814" name="Google Shape;814;p69"/>
          <p:cNvSpPr txBox="1"/>
          <p:nvPr>
            <p:ph idx="1" type="body"/>
          </p:nvPr>
        </p:nvSpPr>
        <p:spPr>
          <a:xfrm>
            <a:off x="3960319" y="2917078"/>
            <a:ext cx="256500" cy="37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100">
                <a:latin typeface="Lexend"/>
              </a:rPr>
              <a:t> </a:t>
            </a:r>
            <a:endParaRPr sz="2000"/>
          </a:p>
        </p:txBody>
      </p:sp>
      <p:sp>
        <p:nvSpPr>
          <p:cNvPr id="815" name="Google Shape;815;p69"/>
          <p:cNvSpPr txBox="1"/>
          <p:nvPr/>
        </p:nvSpPr>
        <p:spPr>
          <a:xfrm>
            <a:off x="3242943" y="3126258"/>
            <a:ext cx="256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6" name="Google Shape;816;p69"/>
          <p:cNvSpPr txBox="1"/>
          <p:nvPr/>
        </p:nvSpPr>
        <p:spPr>
          <a:xfrm>
            <a:off x="2929383" y="3126258"/>
            <a:ext cx="256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7" name="Google Shape;817;p69"/>
          <p:cNvSpPr txBox="1"/>
          <p:nvPr/>
        </p:nvSpPr>
        <p:spPr>
          <a:xfrm>
            <a:off x="2615822" y="3126258"/>
            <a:ext cx="256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8" name="Google Shape;818;p69"/>
          <p:cNvSpPr txBox="1"/>
          <p:nvPr/>
        </p:nvSpPr>
        <p:spPr>
          <a:xfrm>
            <a:off x="2315381" y="3126258"/>
            <a:ext cx="256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9" name="Google Shape;819;p69"/>
          <p:cNvSpPr txBox="1"/>
          <p:nvPr/>
        </p:nvSpPr>
        <p:spPr>
          <a:xfrm>
            <a:off x="1644044" y="3126263"/>
            <a:ext cx="380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0" name="Google Shape;820;p69"/>
          <p:cNvSpPr txBox="1"/>
          <p:nvPr/>
        </p:nvSpPr>
        <p:spPr>
          <a:xfrm>
            <a:off x="1348156" y="3126263"/>
            <a:ext cx="380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-2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1" name="Google Shape;821;p69"/>
          <p:cNvSpPr txBox="1"/>
          <p:nvPr/>
        </p:nvSpPr>
        <p:spPr>
          <a:xfrm>
            <a:off x="1032588" y="3126263"/>
            <a:ext cx="380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-3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2" name="Google Shape;822;p69"/>
          <p:cNvSpPr txBox="1"/>
          <p:nvPr/>
        </p:nvSpPr>
        <p:spPr>
          <a:xfrm>
            <a:off x="730152" y="3126275"/>
            <a:ext cx="447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-4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3" name="Google Shape;823;p69"/>
          <p:cNvSpPr txBox="1"/>
          <p:nvPr/>
        </p:nvSpPr>
        <p:spPr>
          <a:xfrm>
            <a:off x="413025" y="3126263"/>
            <a:ext cx="397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-5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4" name="Google Shape;824;p69"/>
          <p:cNvSpPr txBox="1"/>
          <p:nvPr/>
        </p:nvSpPr>
        <p:spPr>
          <a:xfrm>
            <a:off x="1884533" y="1778835"/>
            <a:ext cx="228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5" name="Google Shape;825;p69"/>
          <p:cNvSpPr txBox="1"/>
          <p:nvPr/>
        </p:nvSpPr>
        <p:spPr>
          <a:xfrm>
            <a:off x="1884533" y="2079276"/>
            <a:ext cx="228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6" name="Google Shape;826;p69"/>
          <p:cNvSpPr txBox="1"/>
          <p:nvPr/>
        </p:nvSpPr>
        <p:spPr>
          <a:xfrm>
            <a:off x="1884533" y="2379717"/>
            <a:ext cx="228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7" name="Google Shape;827;p69"/>
          <p:cNvSpPr txBox="1"/>
          <p:nvPr/>
        </p:nvSpPr>
        <p:spPr>
          <a:xfrm>
            <a:off x="1884533" y="2693277"/>
            <a:ext cx="228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8" name="Google Shape;828;p69"/>
          <p:cNvSpPr txBox="1"/>
          <p:nvPr/>
        </p:nvSpPr>
        <p:spPr>
          <a:xfrm>
            <a:off x="1839333" y="3321725"/>
            <a:ext cx="447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9" name="Google Shape;829;p69"/>
          <p:cNvSpPr txBox="1"/>
          <p:nvPr/>
        </p:nvSpPr>
        <p:spPr>
          <a:xfrm>
            <a:off x="1829859" y="3628719"/>
            <a:ext cx="397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-2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0" name="Google Shape;830;p69"/>
          <p:cNvSpPr txBox="1"/>
          <p:nvPr/>
        </p:nvSpPr>
        <p:spPr>
          <a:xfrm>
            <a:off x="1836419" y="3935713"/>
            <a:ext cx="397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-3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1" name="Google Shape;831;p69"/>
          <p:cNvSpPr txBox="1"/>
          <p:nvPr/>
        </p:nvSpPr>
        <p:spPr>
          <a:xfrm>
            <a:off x="1816739" y="4229594"/>
            <a:ext cx="397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-4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32" name="Google Shape;832;p69"/>
          <p:cNvCxnSpPr/>
          <p:nvPr/>
        </p:nvCxnSpPr>
        <p:spPr>
          <a:xfrm rot="10800000">
            <a:off x="3370562" y="2320995"/>
            <a:ext cx="0" cy="9060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3" name="Google Shape;833;p69"/>
          <p:cNvCxnSpPr/>
          <p:nvPr/>
        </p:nvCxnSpPr>
        <p:spPr>
          <a:xfrm rot="10800000">
            <a:off x="2121681" y="3232784"/>
            <a:ext cx="1265700" cy="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34" name="Google Shape;834;p69"/>
          <p:cNvSpPr txBox="1"/>
          <p:nvPr>
            <p:ph idx="1" type="body"/>
          </p:nvPr>
        </p:nvSpPr>
        <p:spPr>
          <a:xfrm>
            <a:off x="3400510" y="2019644"/>
            <a:ext cx="682800" cy="33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(4,3) </a:t>
            </a:r>
            <a:endParaRPr sz="2000"/>
          </a:p>
        </p:txBody>
      </p:sp>
      <p:sp>
        <p:nvSpPr>
          <p:cNvPr id="835" name="Google Shape;835;p69"/>
          <p:cNvSpPr txBox="1"/>
          <p:nvPr>
            <p:ph idx="1" type="body"/>
          </p:nvPr>
        </p:nvSpPr>
        <p:spPr>
          <a:xfrm>
            <a:off x="2787057" y="2324782"/>
            <a:ext cx="265800" cy="35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endParaRPr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836" name="Google Shape;836;p69"/>
          <p:cNvCxnSpPr/>
          <p:nvPr/>
        </p:nvCxnSpPr>
        <p:spPr>
          <a:xfrm flipH="1" rot="10800000">
            <a:off x="2136025" y="2313075"/>
            <a:ext cx="1227300" cy="9168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37" name="Google Shape;837;p69"/>
          <p:cNvSpPr/>
          <p:nvPr/>
        </p:nvSpPr>
        <p:spPr>
          <a:xfrm>
            <a:off x="3316113" y="2250130"/>
            <a:ext cx="110100" cy="110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8" name="Google Shape;838;p69"/>
          <p:cNvSpPr/>
          <p:nvPr/>
        </p:nvSpPr>
        <p:spPr>
          <a:xfrm>
            <a:off x="2086175" y="3180477"/>
            <a:ext cx="102600" cy="102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70"/>
          <p:cNvSpPr/>
          <p:nvPr/>
        </p:nvSpPr>
        <p:spPr>
          <a:xfrm>
            <a:off x="1629051" y="2630794"/>
            <a:ext cx="1096086" cy="813335"/>
          </a:xfrm>
          <a:custGeom>
            <a:rect b="b" l="l" r="r" t="t"/>
            <a:pathLst>
              <a:path extrusionOk="0" h="38781" w="52263">
                <a:moveTo>
                  <a:pt x="0" y="38558"/>
                </a:moveTo>
                <a:lnTo>
                  <a:pt x="52263" y="0"/>
                </a:lnTo>
                <a:lnTo>
                  <a:pt x="52263" y="38781"/>
                </a:lnTo>
                <a:close/>
              </a:path>
            </a:pathLst>
          </a:custGeom>
          <a:solidFill>
            <a:srgbClr val="EBEDFE"/>
          </a:solidFill>
          <a:ln>
            <a:noFill/>
          </a:ln>
        </p:spPr>
        <p:txBody>
          <a:bodyPr wrap="square">
            <a:normAutofit/>
          </a:bodyPr>
          <a:p/>
        </p:txBody>
      </p:sp>
      <p:cxnSp>
        <p:nvCxnSpPr>
          <p:cNvPr id="844" name="Google Shape;844;p70"/>
          <p:cNvCxnSpPr/>
          <p:nvPr/>
        </p:nvCxnSpPr>
        <p:spPr>
          <a:xfrm flipH="1" rot="10800000">
            <a:off x="1652119" y="2654537"/>
            <a:ext cx="1037400" cy="7776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45" name="Google Shape;845;p70"/>
          <p:cNvSpPr txBox="1"/>
          <p:nvPr>
            <p:ph idx="1" type="body"/>
          </p:nvPr>
        </p:nvSpPr>
        <p:spPr>
          <a:xfrm>
            <a:off x="324000" y="683100"/>
            <a:ext cx="8496000" cy="32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Dhererka hypotenuse (hypotenuse) waa 5 halbeeg (units) wuxuuna leeyahay gees asalka ah.</a:t>
            </a:r>
            <a:endParaRPr sz="1900"/>
          </a:p>
        </p:txBody>
      </p:sp>
      <p:sp>
        <p:nvSpPr>
          <p:cNvPr id="846" name="Google Shape;846;p7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Hordhac ku saabsan sine (sine) iyo cosine (cosine)</a:t>
            </a:r>
            <a:endParaRPr/>
          </a:p>
        </p:txBody>
      </p:sp>
      <p:sp>
        <p:nvSpPr>
          <p:cNvPr id="847" name="Google Shape;847;p70"/>
          <p:cNvSpPr txBox="1"/>
          <p:nvPr>
            <p:ph idx="1" type="body"/>
          </p:nvPr>
        </p:nvSpPr>
        <p:spPr>
          <a:xfrm>
            <a:off x="1472368" y="3228523"/>
            <a:ext cx="246000" cy="29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O</a:t>
            </a:r>
            <a:endParaRPr i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848" name="Google Shape;848;p70"/>
          <p:cNvCxnSpPr/>
          <p:nvPr/>
        </p:nvCxnSpPr>
        <p:spPr>
          <a:xfrm rot="10800000">
            <a:off x="1643359" y="1853827"/>
            <a:ext cx="0" cy="2922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49" name="Google Shape;849;p70"/>
          <p:cNvCxnSpPr/>
          <p:nvPr/>
        </p:nvCxnSpPr>
        <p:spPr>
          <a:xfrm>
            <a:off x="351300" y="3437492"/>
            <a:ext cx="29157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50" name="Google Shape;850;p70"/>
          <p:cNvSpPr txBox="1"/>
          <p:nvPr>
            <p:ph idx="1" type="body"/>
          </p:nvPr>
        </p:nvSpPr>
        <p:spPr>
          <a:xfrm>
            <a:off x="1755046" y="1805847"/>
            <a:ext cx="223200" cy="32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100">
                <a:latin typeface="Lexend"/>
              </a:rPr>
              <a:t> </a:t>
            </a:r>
            <a:endParaRPr sz="2000"/>
          </a:p>
        </p:txBody>
      </p:sp>
      <p:sp>
        <p:nvSpPr>
          <p:cNvPr id="851" name="Google Shape;851;p70"/>
          <p:cNvSpPr txBox="1"/>
          <p:nvPr>
            <p:ph idx="1" type="body"/>
          </p:nvPr>
        </p:nvSpPr>
        <p:spPr>
          <a:xfrm>
            <a:off x="3230193" y="3363445"/>
            <a:ext cx="223200" cy="32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100">
                <a:latin typeface="Lexend"/>
              </a:rPr>
              <a:t> </a:t>
            </a:r>
            <a:endParaRPr sz="2000"/>
          </a:p>
        </p:txBody>
      </p:sp>
      <p:sp>
        <p:nvSpPr>
          <p:cNvPr id="852" name="Google Shape;852;p70"/>
          <p:cNvSpPr txBox="1"/>
          <p:nvPr>
            <p:ph idx="1" type="body"/>
          </p:nvPr>
        </p:nvSpPr>
        <p:spPr>
          <a:xfrm>
            <a:off x="2014630" y="2729736"/>
            <a:ext cx="223200" cy="29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5</a:t>
            </a:r>
            <a:endParaRPr sz="2000"/>
          </a:p>
        </p:txBody>
      </p:sp>
      <p:sp>
        <p:nvSpPr>
          <p:cNvPr id="853" name="Google Shape;853;p70"/>
          <p:cNvSpPr/>
          <p:nvPr/>
        </p:nvSpPr>
        <p:spPr>
          <a:xfrm>
            <a:off x="2641384" y="3360501"/>
            <a:ext cx="75300" cy="753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54" name="Google Shape;854;p70"/>
          <p:cNvCxnSpPr/>
          <p:nvPr/>
        </p:nvCxnSpPr>
        <p:spPr>
          <a:xfrm rot="10800000">
            <a:off x="2717014" y="2645804"/>
            <a:ext cx="0" cy="7884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5" name="Google Shape;855;p70"/>
          <p:cNvCxnSpPr/>
          <p:nvPr/>
        </p:nvCxnSpPr>
        <p:spPr>
          <a:xfrm rot="10800000">
            <a:off x="1630350" y="3439240"/>
            <a:ext cx="1101300" cy="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56" name="Google Shape;856;p70"/>
          <p:cNvSpPr/>
          <p:nvPr/>
        </p:nvSpPr>
        <p:spPr>
          <a:xfrm>
            <a:off x="1599403" y="3393725"/>
            <a:ext cx="89400" cy="89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7" name="Google Shape;857;p70"/>
          <p:cNvSpPr/>
          <p:nvPr/>
        </p:nvSpPr>
        <p:spPr>
          <a:xfrm>
            <a:off x="2669636" y="2584182"/>
            <a:ext cx="95700" cy="957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8" name="Google Shape;858;p70"/>
          <p:cNvSpPr txBox="1"/>
          <p:nvPr>
            <p:ph idx="1" type="body"/>
          </p:nvPr>
        </p:nvSpPr>
        <p:spPr>
          <a:xfrm>
            <a:off x="2743063" y="2317323"/>
            <a:ext cx="729300" cy="29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(4, 3) </a:t>
            </a:r>
            <a:endParaRPr sz="2000"/>
          </a:p>
        </p:txBody>
      </p:sp>
      <p:sp>
        <p:nvSpPr>
          <p:cNvPr id="859" name="Google Shape;859;p70"/>
          <p:cNvSpPr/>
          <p:nvPr/>
        </p:nvSpPr>
        <p:spPr>
          <a:xfrm>
            <a:off x="4862013" y="2795650"/>
            <a:ext cx="851103" cy="631549"/>
          </a:xfrm>
          <a:custGeom>
            <a:rect b="b" l="l" r="r" t="t"/>
            <a:pathLst>
              <a:path extrusionOk="0" h="38781" w="52263">
                <a:moveTo>
                  <a:pt x="0" y="38558"/>
                </a:moveTo>
                <a:lnTo>
                  <a:pt x="52263" y="0"/>
                </a:lnTo>
                <a:lnTo>
                  <a:pt x="52263" y="38781"/>
                </a:lnTo>
                <a:close/>
              </a:path>
            </a:pathLst>
          </a:custGeom>
          <a:solidFill>
            <a:srgbClr val="EBEDFE"/>
          </a:solidFill>
          <a:ln>
            <a:noFill/>
          </a:ln>
        </p:spPr>
        <p:txBody>
          <a:bodyPr wrap="square">
            <a:normAutofit/>
          </a:bodyPr>
          <a:p/>
        </p:txBody>
      </p:sp>
      <p:cxnSp>
        <p:nvCxnSpPr>
          <p:cNvPr id="860" name="Google Shape;860;p70"/>
          <p:cNvCxnSpPr/>
          <p:nvPr/>
        </p:nvCxnSpPr>
        <p:spPr>
          <a:xfrm flipH="1" rot="10800000">
            <a:off x="4879925" y="2813998"/>
            <a:ext cx="805500" cy="6039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61" name="Google Shape;861;p70"/>
          <p:cNvSpPr txBox="1"/>
          <p:nvPr>
            <p:ph idx="1" type="body"/>
          </p:nvPr>
        </p:nvSpPr>
        <p:spPr>
          <a:xfrm>
            <a:off x="4683384" y="3177040"/>
            <a:ext cx="282600" cy="33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O</a:t>
            </a:r>
            <a:endParaRPr i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862" name="Google Shape;862;p70"/>
          <p:cNvCxnSpPr/>
          <p:nvPr/>
        </p:nvCxnSpPr>
        <p:spPr>
          <a:xfrm rot="10800000">
            <a:off x="4881075" y="2143720"/>
            <a:ext cx="0" cy="2373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63" name="Google Shape;863;p70"/>
          <p:cNvCxnSpPr/>
          <p:nvPr/>
        </p:nvCxnSpPr>
        <p:spPr>
          <a:xfrm>
            <a:off x="3797601" y="3430333"/>
            <a:ext cx="24024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64" name="Google Shape;864;p70"/>
          <p:cNvSpPr txBox="1"/>
          <p:nvPr>
            <p:ph idx="1" type="body"/>
          </p:nvPr>
        </p:nvSpPr>
        <p:spPr>
          <a:xfrm>
            <a:off x="4952454" y="1965250"/>
            <a:ext cx="256500" cy="37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100">
                <a:latin typeface="Lexend"/>
              </a:rPr>
              <a:t> </a:t>
            </a:r>
            <a:endParaRPr sz="2000"/>
          </a:p>
        </p:txBody>
      </p:sp>
      <p:sp>
        <p:nvSpPr>
          <p:cNvPr id="865" name="Google Shape;865;p70"/>
          <p:cNvSpPr txBox="1"/>
          <p:nvPr>
            <p:ph idx="1" type="body"/>
          </p:nvPr>
        </p:nvSpPr>
        <p:spPr>
          <a:xfrm>
            <a:off x="6197334" y="3332096"/>
            <a:ext cx="256500" cy="37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100">
                <a:latin typeface="Lexend"/>
              </a:rPr>
              <a:t> </a:t>
            </a:r>
            <a:endParaRPr sz="2000"/>
          </a:p>
        </p:txBody>
      </p:sp>
      <p:sp>
        <p:nvSpPr>
          <p:cNvPr id="866" name="Google Shape;866;p70"/>
          <p:cNvSpPr txBox="1"/>
          <p:nvPr>
            <p:ph idx="1" type="body"/>
          </p:nvPr>
        </p:nvSpPr>
        <p:spPr>
          <a:xfrm>
            <a:off x="5128120" y="2769933"/>
            <a:ext cx="173400" cy="22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</a:t>
            </a:r>
            <a:endParaRPr sz="2000"/>
          </a:p>
        </p:txBody>
      </p:sp>
      <p:sp>
        <p:nvSpPr>
          <p:cNvPr id="867" name="Google Shape;867;p70"/>
          <p:cNvSpPr txBox="1"/>
          <p:nvPr>
            <p:ph idx="1" type="body"/>
          </p:nvPr>
        </p:nvSpPr>
        <p:spPr>
          <a:xfrm>
            <a:off x="5803250" y="2556636"/>
            <a:ext cx="394200" cy="22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P</a:t>
            </a:r>
            <a:r>
              <a:rPr lang="en-GB" sz="1100">
                <a:latin typeface="Lexend"/>
              </a:rPr>
              <a:t> </a:t>
            </a:r>
            <a:endParaRPr sz="1800"/>
          </a:p>
        </p:txBody>
      </p:sp>
      <p:sp>
        <p:nvSpPr>
          <p:cNvPr id="868" name="Google Shape;868;p70"/>
          <p:cNvSpPr txBox="1"/>
          <p:nvPr>
            <p:ph idx="1" type="body"/>
          </p:nvPr>
        </p:nvSpPr>
        <p:spPr>
          <a:xfrm>
            <a:off x="2134635" y="3506496"/>
            <a:ext cx="223200" cy="29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4</a:t>
            </a:r>
            <a:endParaRPr sz="2000"/>
          </a:p>
        </p:txBody>
      </p:sp>
      <p:cxnSp>
        <p:nvCxnSpPr>
          <p:cNvPr id="869" name="Google Shape;869;p70"/>
          <p:cNvCxnSpPr/>
          <p:nvPr/>
        </p:nvCxnSpPr>
        <p:spPr>
          <a:xfrm flipH="1" rot="10800000">
            <a:off x="1689355" y="2585919"/>
            <a:ext cx="953100" cy="7167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870" name="Google Shape;870;p70"/>
          <p:cNvCxnSpPr/>
          <p:nvPr/>
        </p:nvCxnSpPr>
        <p:spPr>
          <a:xfrm>
            <a:off x="1687875" y="3525411"/>
            <a:ext cx="10131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871" name="Google Shape;871;p70"/>
          <p:cNvCxnSpPr/>
          <p:nvPr/>
        </p:nvCxnSpPr>
        <p:spPr>
          <a:xfrm rot="10800000">
            <a:off x="2807533" y="2677378"/>
            <a:ext cx="0" cy="7224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872" name="Google Shape;872;p70"/>
          <p:cNvSpPr txBox="1"/>
          <p:nvPr>
            <p:ph idx="1" type="body"/>
          </p:nvPr>
        </p:nvSpPr>
        <p:spPr>
          <a:xfrm>
            <a:off x="2856557" y="2891646"/>
            <a:ext cx="223200" cy="29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3</a:t>
            </a:r>
            <a:endParaRPr sz="2000"/>
          </a:p>
        </p:txBody>
      </p:sp>
      <p:sp>
        <p:nvSpPr>
          <p:cNvPr id="873" name="Google Shape;873;p70"/>
          <p:cNvSpPr/>
          <p:nvPr/>
        </p:nvSpPr>
        <p:spPr>
          <a:xfrm>
            <a:off x="5611827" y="3328712"/>
            <a:ext cx="86400" cy="864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74" name="Google Shape;874;p70"/>
          <p:cNvCxnSpPr/>
          <p:nvPr/>
        </p:nvCxnSpPr>
        <p:spPr>
          <a:xfrm rot="10800000">
            <a:off x="5706818" y="2807202"/>
            <a:ext cx="0" cy="6123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75" name="Google Shape;875;p70"/>
          <p:cNvCxnSpPr/>
          <p:nvPr/>
        </p:nvCxnSpPr>
        <p:spPr>
          <a:xfrm rot="10800000">
            <a:off x="4862883" y="3423413"/>
            <a:ext cx="855300" cy="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76" name="Google Shape;876;p70"/>
          <p:cNvSpPr/>
          <p:nvPr/>
        </p:nvSpPr>
        <p:spPr>
          <a:xfrm>
            <a:off x="4829375" y="3366895"/>
            <a:ext cx="102600" cy="102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7" name="Google Shape;877;p70"/>
          <p:cNvSpPr/>
          <p:nvPr/>
        </p:nvSpPr>
        <p:spPr>
          <a:xfrm>
            <a:off x="5644295" y="2754955"/>
            <a:ext cx="110100" cy="110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78" name="Google Shape;878;p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36099" y="1992402"/>
            <a:ext cx="624025" cy="6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879" name="Google Shape;879;p70"/>
          <p:cNvSpPr txBox="1"/>
          <p:nvPr>
            <p:ph idx="1" type="body"/>
          </p:nvPr>
        </p:nvSpPr>
        <p:spPr>
          <a:xfrm>
            <a:off x="7082150" y="2175300"/>
            <a:ext cx="1908000" cy="35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caleemaha (scale factor) =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}{5}&quot;&gt;&lt;mfrac&gt;&lt;mn&gt;1&lt;/mn&gt;&lt;mn&gt;5&lt;/mn&gt;&lt;/mfrac&gt;&lt;/math&gt;" id="880" name="Google Shape;880;p70" title="one fifth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2147" y="2088964"/>
            <a:ext cx="144335" cy="463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5}&quot;&gt;&lt;mfrac&gt;&lt;mn&gt;1&lt;/mn&gt;&lt;mn&gt;5&lt;/mn&gt;&lt;/mfrac&gt;&lt;/math&gt;" id="881" name="Google Shape;881;p70" title="one fifth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64347" y="2698564"/>
            <a:ext cx="144335" cy="463950"/>
          </a:xfrm>
          <a:prstGeom prst="rect">
            <a:avLst/>
          </a:prstGeom>
          <a:noFill/>
          <a:ln>
            <a:noFill/>
          </a:ln>
        </p:spPr>
      </p:pic>
      <p:sp>
        <p:nvSpPr>
          <p:cNvPr id="882" name="Google Shape;882;p70"/>
          <p:cNvSpPr txBox="1"/>
          <p:nvPr>
            <p:ph idx="1" type="body"/>
          </p:nvPr>
        </p:nvSpPr>
        <p:spPr>
          <a:xfrm>
            <a:off x="7386950" y="2784900"/>
            <a:ext cx="1908000" cy="35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ee 4 = 0.8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}{5}&quot;&gt;&lt;mfrac&gt;&lt;mn&gt;1&lt;/mn&gt;&lt;mn&gt;5&lt;/mn&gt;&lt;/mfrac&gt;&lt;/math&gt;" id="883" name="Google Shape;883;p70" title="one fifth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64347" y="3384364"/>
            <a:ext cx="144335" cy="463950"/>
          </a:xfrm>
          <a:prstGeom prst="rect">
            <a:avLst/>
          </a:prstGeom>
          <a:noFill/>
          <a:ln>
            <a:noFill/>
          </a:ln>
        </p:spPr>
      </p:pic>
      <p:sp>
        <p:nvSpPr>
          <p:cNvPr id="884" name="Google Shape;884;p70"/>
          <p:cNvSpPr txBox="1"/>
          <p:nvPr>
            <p:ph idx="1" type="body"/>
          </p:nvPr>
        </p:nvSpPr>
        <p:spPr>
          <a:xfrm>
            <a:off x="7386950" y="3470700"/>
            <a:ext cx="1908000" cy="35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ee 3 = 0.6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85" name="Google Shape;885;p70"/>
          <p:cNvSpPr txBox="1"/>
          <p:nvPr>
            <p:ph idx="1" type="body"/>
          </p:nvPr>
        </p:nvSpPr>
        <p:spPr>
          <a:xfrm>
            <a:off x="7061739" y="4080300"/>
            <a:ext cx="1131300" cy="35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(0.8, 0.6) 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86" name="Google Shape;886;p70"/>
          <p:cNvSpPr txBox="1"/>
          <p:nvPr>
            <p:ph idx="1" type="body"/>
          </p:nvPr>
        </p:nvSpPr>
        <p:spPr>
          <a:xfrm>
            <a:off x="5158015" y="3542279"/>
            <a:ext cx="499800" cy="35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0.8 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887" name="Google Shape;887;p70"/>
          <p:cNvCxnSpPr/>
          <p:nvPr/>
        </p:nvCxnSpPr>
        <p:spPr>
          <a:xfrm>
            <a:off x="4908289" y="3531838"/>
            <a:ext cx="823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888" name="Google Shape;888;p70"/>
          <p:cNvCxnSpPr/>
          <p:nvPr/>
        </p:nvCxnSpPr>
        <p:spPr>
          <a:xfrm rot="10800000">
            <a:off x="5810054" y="2834686"/>
            <a:ext cx="0" cy="5391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889" name="Google Shape;889;p70"/>
          <p:cNvCxnSpPr/>
          <p:nvPr/>
        </p:nvCxnSpPr>
        <p:spPr>
          <a:xfrm flipH="1" rot="10800000">
            <a:off x="4916950" y="2796991"/>
            <a:ext cx="673200" cy="508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890" name="Google Shape;890;p70"/>
          <p:cNvSpPr txBox="1"/>
          <p:nvPr>
            <p:ph idx="1" type="body"/>
          </p:nvPr>
        </p:nvSpPr>
        <p:spPr>
          <a:xfrm>
            <a:off x="5839570" y="2961545"/>
            <a:ext cx="499800" cy="35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0.6 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91" name="Google Shape;891;p70"/>
          <p:cNvSpPr txBox="1"/>
          <p:nvPr>
            <p:ph idx="1" type="body"/>
          </p:nvPr>
        </p:nvSpPr>
        <p:spPr>
          <a:xfrm>
            <a:off x="324000" y="1055936"/>
            <a:ext cx="8496000" cy="60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Izzy waxay abuurtay saddexagal la mid ah shabakad isku-duwayn ah oo leh hypotenuse dhererkiisu yahay 1 halbeeg. Waa maxay isku-duwayaasha barta P?</a:t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9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5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71"/>
          <p:cNvSpPr/>
          <p:nvPr/>
        </p:nvSpPr>
        <p:spPr>
          <a:xfrm>
            <a:off x="3273351" y="1696745"/>
            <a:ext cx="2613300" cy="2613000"/>
          </a:xfrm>
          <a:prstGeom prst="ellipse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97" name="Google Shape;897;p71"/>
          <p:cNvPicPr preferRelativeResize="0"/>
          <p:nvPr/>
        </p:nvPicPr>
        <p:blipFill rotWithShape="1">
          <a:blip r:embed="rId3">
            <a:alphaModFix/>
          </a:blip>
          <a:srcRect b="4760" l="40550" r="0" t="13015"/>
          <a:stretch/>
        </p:blipFill>
        <p:spPr>
          <a:xfrm>
            <a:off x="238575" y="1509789"/>
            <a:ext cx="2784850" cy="195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8" name="Google Shape;898;p71"/>
          <p:cNvPicPr preferRelativeResize="0"/>
          <p:nvPr/>
        </p:nvPicPr>
        <p:blipFill rotWithShape="1">
          <a:blip r:embed="rId3">
            <a:alphaModFix/>
          </a:blip>
          <a:srcRect b="4760" l="40550" r="0" t="13015"/>
          <a:stretch/>
        </p:blipFill>
        <p:spPr>
          <a:xfrm flipH="1">
            <a:off x="6198695" y="1301600"/>
            <a:ext cx="2613376" cy="1881801"/>
          </a:xfrm>
          <a:prstGeom prst="rect">
            <a:avLst/>
          </a:prstGeom>
          <a:noFill/>
          <a:ln>
            <a:noFill/>
          </a:ln>
        </p:spPr>
      </p:pic>
      <p:sp>
        <p:nvSpPr>
          <p:cNvPr id="899" name="Google Shape;899;p71"/>
          <p:cNvSpPr txBox="1"/>
          <p:nvPr>
            <p:ph idx="1" type="body"/>
          </p:nvPr>
        </p:nvSpPr>
        <p:spPr>
          <a:xfrm>
            <a:off x="324000" y="683100"/>
            <a:ext cx="8496000" cy="777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Saddexagalka hoose wuxuu leeyahay hypotenuse dhererkiisu yahay 1 halbeeg, oo mid ka mid ah geesihiisu yahay asalka.</a:t>
            </a:r>
            <a:r>
              <a:rPr lang="en-GB" sz="1800">
                <a:solidFill>
                  <a:schemeClr val="accent4"/>
                </a:solidFill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solidFill>
                  <a:schemeClr val="accent4"/>
                </a:solidFill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900" name="Google Shape;900;p7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Hordhaca sine iyo cosine</a:t>
            </a:r>
            <a:endParaRPr/>
          </a:p>
        </p:txBody>
      </p:sp>
      <p:sp>
        <p:nvSpPr>
          <p:cNvPr id="901" name="Google Shape;901;p71"/>
          <p:cNvSpPr/>
          <p:nvPr/>
        </p:nvSpPr>
        <p:spPr>
          <a:xfrm>
            <a:off x="4538378" y="2203759"/>
            <a:ext cx="1095302" cy="812753"/>
          </a:xfrm>
          <a:custGeom>
            <a:rect b="b" l="l" r="r" t="t"/>
            <a:pathLst>
              <a:path extrusionOk="0" h="38781" w="52263">
                <a:moveTo>
                  <a:pt x="0" y="38558"/>
                </a:moveTo>
                <a:lnTo>
                  <a:pt x="52263" y="0"/>
                </a:lnTo>
                <a:lnTo>
                  <a:pt x="52263" y="38781"/>
                </a:lnTo>
                <a:close/>
              </a:path>
            </a:pathLst>
          </a:cu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cxnSp>
        <p:nvCxnSpPr>
          <p:cNvPr id="902" name="Google Shape;902;p71"/>
          <p:cNvCxnSpPr/>
          <p:nvPr/>
        </p:nvCxnSpPr>
        <p:spPr>
          <a:xfrm flipH="1" rot="10800000">
            <a:off x="4561430" y="2227231"/>
            <a:ext cx="1036500" cy="7773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03" name="Google Shape;903;p71"/>
          <p:cNvSpPr txBox="1"/>
          <p:nvPr>
            <p:ph idx="1" type="body"/>
          </p:nvPr>
        </p:nvSpPr>
        <p:spPr>
          <a:xfrm>
            <a:off x="4308500" y="2694572"/>
            <a:ext cx="363600" cy="43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O</a:t>
            </a:r>
            <a:endParaRPr i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904" name="Google Shape;904;p71"/>
          <p:cNvCxnSpPr/>
          <p:nvPr/>
        </p:nvCxnSpPr>
        <p:spPr>
          <a:xfrm rot="10800000">
            <a:off x="4562909" y="1364867"/>
            <a:ext cx="0" cy="3054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05" name="Google Shape;905;p71"/>
          <p:cNvCxnSpPr/>
          <p:nvPr/>
        </p:nvCxnSpPr>
        <p:spPr>
          <a:xfrm>
            <a:off x="3168586" y="3020535"/>
            <a:ext cx="30918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06" name="Google Shape;906;p71"/>
          <p:cNvSpPr txBox="1"/>
          <p:nvPr>
            <p:ph idx="1" type="body"/>
          </p:nvPr>
        </p:nvSpPr>
        <p:spPr>
          <a:xfrm>
            <a:off x="4654767" y="1135117"/>
            <a:ext cx="330000" cy="4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907" name="Google Shape;907;p71"/>
          <p:cNvSpPr txBox="1"/>
          <p:nvPr>
            <p:ph idx="1" type="body"/>
          </p:nvPr>
        </p:nvSpPr>
        <p:spPr>
          <a:xfrm>
            <a:off x="6253123" y="2917078"/>
            <a:ext cx="256500" cy="37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908" name="Google Shape;908;p71"/>
          <p:cNvSpPr txBox="1"/>
          <p:nvPr>
            <p:ph idx="1" type="body"/>
          </p:nvPr>
        </p:nvSpPr>
        <p:spPr>
          <a:xfrm>
            <a:off x="4880832" y="2170664"/>
            <a:ext cx="223200" cy="29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</a:t>
            </a:r>
            <a:endParaRPr sz="2000"/>
          </a:p>
        </p:txBody>
      </p:sp>
      <p:sp>
        <p:nvSpPr>
          <p:cNvPr id="909" name="Google Shape;909;p71"/>
          <p:cNvSpPr/>
          <p:nvPr/>
        </p:nvSpPr>
        <p:spPr>
          <a:xfrm>
            <a:off x="4496376" y="2938896"/>
            <a:ext cx="132000" cy="1320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0" name="Google Shape;910;p71"/>
          <p:cNvSpPr/>
          <p:nvPr/>
        </p:nvSpPr>
        <p:spPr>
          <a:xfrm>
            <a:off x="5545098" y="2151389"/>
            <a:ext cx="141600" cy="141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11" name="Google Shape;911;p7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167324" y="3170389"/>
            <a:ext cx="624025" cy="6039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12" name="Google Shape;912;p71"/>
          <p:cNvCxnSpPr/>
          <p:nvPr/>
        </p:nvCxnSpPr>
        <p:spPr>
          <a:xfrm flipH="1" rot="10800000">
            <a:off x="4609076" y="2205489"/>
            <a:ext cx="866400" cy="654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pic>
        <p:nvPicPr>
          <p:cNvPr id="913" name="Google Shape;913;p7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318505" y="3331393"/>
            <a:ext cx="468074" cy="539799"/>
          </a:xfrm>
          <a:prstGeom prst="rect">
            <a:avLst/>
          </a:prstGeom>
          <a:noFill/>
          <a:ln>
            <a:noFill/>
          </a:ln>
        </p:spPr>
      </p:pic>
      <p:sp>
        <p:nvSpPr>
          <p:cNvPr id="914" name="Google Shape;914;p71"/>
          <p:cNvSpPr txBox="1"/>
          <p:nvPr>
            <p:ph idx="1" type="body"/>
          </p:nvPr>
        </p:nvSpPr>
        <p:spPr>
          <a:xfrm>
            <a:off x="5729118" y="1931677"/>
            <a:ext cx="223200" cy="29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P</a:t>
            </a:r>
            <a:endParaRPr sz="2000"/>
          </a:p>
        </p:txBody>
      </p:sp>
      <p:sp>
        <p:nvSpPr>
          <p:cNvPr id="915" name="Google Shape;915;p71"/>
          <p:cNvSpPr txBox="1"/>
          <p:nvPr>
            <p:ph idx="1" type="body"/>
          </p:nvPr>
        </p:nvSpPr>
        <p:spPr>
          <a:xfrm>
            <a:off x="476332" y="1645350"/>
            <a:ext cx="2483100" cy="141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Maxaa dhacaya haddii aan ku hayno hypotenuse dherer go'an oo ah 1 halbeeg oo aan beddelno booska barta P?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sp>
        <p:nvSpPr>
          <p:cNvPr id="916" name="Google Shape;916;p71"/>
          <p:cNvSpPr txBox="1"/>
          <p:nvPr>
            <p:ph idx="1" type="body"/>
          </p:nvPr>
        </p:nvSpPr>
        <p:spPr>
          <a:xfrm>
            <a:off x="6253450" y="1492950"/>
            <a:ext cx="2401500" cy="53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Point P would move in a circle around the origin.</a:t>
            </a:r>
            <a:endParaRPr sz="1600"/>
          </a:p>
        </p:txBody>
      </p:sp>
      <p:sp>
        <p:nvSpPr>
          <p:cNvPr id="917" name="Google Shape;917;p71"/>
          <p:cNvSpPr txBox="1"/>
          <p:nvPr>
            <p:ph idx="1" type="body"/>
          </p:nvPr>
        </p:nvSpPr>
        <p:spPr>
          <a:xfrm>
            <a:off x="329379" y="3871200"/>
            <a:ext cx="499500" cy="293700"/>
          </a:xfrm>
          <a:prstGeom prst="rect">
            <a:avLst/>
          </a:prstGeom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Alex</a:t>
            </a:r>
            <a:endParaRPr sz="1600"/>
          </a:p>
        </p:txBody>
      </p:sp>
      <p:sp>
        <p:nvSpPr>
          <p:cNvPr id="918" name="Google Shape;918;p71"/>
          <p:cNvSpPr txBox="1"/>
          <p:nvPr>
            <p:ph idx="1" type="body"/>
          </p:nvPr>
        </p:nvSpPr>
        <p:spPr>
          <a:xfrm>
            <a:off x="8209204" y="3774300"/>
            <a:ext cx="499500" cy="293700"/>
          </a:xfrm>
          <a:prstGeom prst="rect">
            <a:avLst/>
          </a:prstGeom>
        </p:spPr>
        <p:txBody>
          <a:bodyPr anchorCtr="0" anchor="t" bIns="0" lIns="0" spcFirstLastPara="1" rIns="0" wrap="non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Izzy</a:t>
            </a:r>
            <a:endParaRPr sz="1600"/>
          </a:p>
        </p:txBody>
      </p:sp>
      <p:sp>
        <p:nvSpPr>
          <p:cNvPr id="919" name="Google Shape;919;p71"/>
          <p:cNvSpPr txBox="1"/>
          <p:nvPr>
            <p:ph idx="1" type="body"/>
          </p:nvPr>
        </p:nvSpPr>
        <p:spPr>
          <a:xfrm>
            <a:off x="6253450" y="2178750"/>
            <a:ext cx="24015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Radius-ka goobada wuxuu noqonayaa 1 halbeeg.</a:t>
            </a:r>
            <a:endParaRPr sz="1600"/>
          </a:p>
        </p:txBody>
      </p:sp>
      <p:sp>
        <p:nvSpPr>
          <p:cNvPr id="920" name="Google Shape;920;p71"/>
          <p:cNvSpPr txBox="1"/>
          <p:nvPr/>
        </p:nvSpPr>
        <p:spPr>
          <a:xfrm>
            <a:off x="840000" y="4477175"/>
            <a:ext cx="7648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Isticmaal linkiga nooca is-dhexgalka ah: saddexagal leh hypotenuse 1 halbeeg🖇</a:t>
            </a:r>
            <a:r>
              <a:rPr lang="en-GB" sz="1400" u="sng">
                <a:solidFill>
                  <a:schemeClr val="hlink"/>
                </a:solidFill>
                <a:latin typeface="Lexend"/>
                <a:ea typeface="Lexend"/>
                <a:cs typeface="Lexend"/>
                <a:sym typeface="Lexend"/>
                <a:hlinkClick r:id="rId6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5" name="Google Shape;925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3900" y="1698201"/>
            <a:ext cx="3059850" cy="3063324"/>
          </a:xfrm>
          <a:prstGeom prst="rect">
            <a:avLst/>
          </a:prstGeom>
          <a:noFill/>
          <a:ln>
            <a:noFill/>
          </a:ln>
        </p:spPr>
      </p:pic>
      <p:sp>
        <p:nvSpPr>
          <p:cNvPr id="926" name="Google Shape;926;p72"/>
          <p:cNvSpPr/>
          <p:nvPr/>
        </p:nvSpPr>
        <p:spPr>
          <a:xfrm>
            <a:off x="3050043" y="1702082"/>
            <a:ext cx="3060000" cy="3059400"/>
          </a:xfrm>
          <a:prstGeom prst="ellipse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7" name="Google Shape;927;p72"/>
          <p:cNvSpPr txBox="1"/>
          <p:nvPr>
            <p:ph idx="1" type="body"/>
          </p:nvPr>
        </p:nvSpPr>
        <p:spPr>
          <a:xfrm>
            <a:off x="324000" y="683100"/>
            <a:ext cx="8496000" cy="35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Goobada halbeegga ah waa goobo ku taal shabakad isku-duwayn</a:t>
            </a:r>
            <a:r>
              <a:rPr lang="en-GB" sz="1800">
                <a:solidFill>
                  <a:schemeClr val="accent4"/>
                </a:solidFill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928" name="Google Shape;928;p7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Hordhaca sine iyo cosine</a:t>
            </a:r>
            <a:endParaRPr/>
          </a:p>
        </p:txBody>
      </p:sp>
      <p:sp>
        <p:nvSpPr>
          <p:cNvPr id="929" name="Google Shape;929;p72"/>
          <p:cNvSpPr txBox="1"/>
          <p:nvPr/>
        </p:nvSpPr>
        <p:spPr>
          <a:xfrm>
            <a:off x="6021890" y="3113916"/>
            <a:ext cx="26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0" name="Google Shape;930;p72"/>
          <p:cNvSpPr txBox="1"/>
          <p:nvPr/>
        </p:nvSpPr>
        <p:spPr>
          <a:xfrm>
            <a:off x="2873032" y="3108491"/>
            <a:ext cx="411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1" name="Google Shape;931;p72"/>
          <p:cNvSpPr txBox="1"/>
          <p:nvPr/>
        </p:nvSpPr>
        <p:spPr>
          <a:xfrm>
            <a:off x="4275612" y="4531478"/>
            <a:ext cx="411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2" name="Google Shape;932;p72"/>
          <p:cNvSpPr txBox="1"/>
          <p:nvPr/>
        </p:nvSpPr>
        <p:spPr>
          <a:xfrm>
            <a:off x="4357195" y="1494634"/>
            <a:ext cx="236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3" name="Google Shape;933;p72"/>
          <p:cNvSpPr txBox="1"/>
          <p:nvPr>
            <p:ph idx="1" type="body"/>
          </p:nvPr>
        </p:nvSpPr>
        <p:spPr>
          <a:xfrm>
            <a:off x="4367288" y="3195037"/>
            <a:ext cx="293100" cy="35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O</a:t>
            </a:r>
            <a:endParaRPr i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934" name="Google Shape;934;p72"/>
          <p:cNvGrpSpPr/>
          <p:nvPr/>
        </p:nvGrpSpPr>
        <p:grpSpPr>
          <a:xfrm>
            <a:off x="3043891" y="1409614"/>
            <a:ext cx="3392400" cy="3351900"/>
            <a:chOff x="3043891" y="1409614"/>
            <a:chExt cx="3392400" cy="3351900"/>
          </a:xfrm>
        </p:grpSpPr>
        <p:cxnSp>
          <p:nvCxnSpPr>
            <p:cNvPr id="935" name="Google Shape;935;p72"/>
            <p:cNvCxnSpPr/>
            <p:nvPr/>
          </p:nvCxnSpPr>
          <p:spPr>
            <a:xfrm rot="10800000">
              <a:off x="4573819" y="1409614"/>
              <a:ext cx="0" cy="33519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936" name="Google Shape;936;p72"/>
            <p:cNvCxnSpPr>
              <a:stCxn id="937" idx="1"/>
            </p:cNvCxnSpPr>
            <p:nvPr/>
          </p:nvCxnSpPr>
          <p:spPr>
            <a:xfrm>
              <a:off x="3043891" y="3226205"/>
              <a:ext cx="3392400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938" name="Google Shape;938;p72"/>
            <p:cNvSpPr/>
            <p:nvPr/>
          </p:nvSpPr>
          <p:spPr>
            <a:xfrm>
              <a:off x="4523393" y="3175991"/>
              <a:ext cx="102600" cy="1026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39" name="Google Shape;939;p72"/>
          <p:cNvSpPr txBox="1"/>
          <p:nvPr>
            <p:ph idx="1" type="body"/>
          </p:nvPr>
        </p:nvSpPr>
        <p:spPr>
          <a:xfrm>
            <a:off x="5908125" y="683100"/>
            <a:ext cx="2911800" cy="35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oo xarunteedu tahay</a:t>
            </a:r>
            <a:endParaRPr sz="2000"/>
          </a:p>
        </p:txBody>
      </p:sp>
      <p:sp>
        <p:nvSpPr>
          <p:cNvPr id="940" name="Google Shape;940;p72"/>
          <p:cNvSpPr txBox="1"/>
          <p:nvPr>
            <p:ph idx="1" type="body"/>
          </p:nvPr>
        </p:nvSpPr>
        <p:spPr>
          <a:xfrm>
            <a:off x="324000" y="1033863"/>
            <a:ext cx="829200" cy="35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accent4"/>
                </a:solidFill>
                <a:latin typeface="Lexend"/>
              </a:rPr>
              <a:t>origin</a:t>
            </a:r>
            <a:endParaRPr sz="2000">
              <a:solidFill>
                <a:schemeClr val="accent4"/>
              </a:solidFill>
            </a:endParaRPr>
          </a:p>
        </p:txBody>
      </p:sp>
      <p:sp>
        <p:nvSpPr>
          <p:cNvPr id="941" name="Google Shape;941;p72"/>
          <p:cNvSpPr txBox="1"/>
          <p:nvPr>
            <p:ph idx="1" type="body"/>
          </p:nvPr>
        </p:nvSpPr>
        <p:spPr>
          <a:xfrm>
            <a:off x="1108150" y="1038693"/>
            <a:ext cx="3341400" cy="35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oo radius-kiisu yahay 1 halbeeg.</a:t>
            </a:r>
            <a:r>
              <a:rPr lang="en-GB" sz="1800">
                <a:solidFill>
                  <a:schemeClr val="accent4"/>
                </a:solidFill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942" name="Google Shape;942;p72"/>
          <p:cNvSpPr txBox="1"/>
          <p:nvPr/>
        </p:nvSpPr>
        <p:spPr>
          <a:xfrm>
            <a:off x="5053789" y="2386589"/>
            <a:ext cx="26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3" name="Google Shape;943;p72"/>
          <p:cNvSpPr txBox="1"/>
          <p:nvPr/>
        </p:nvSpPr>
        <p:spPr>
          <a:xfrm>
            <a:off x="4013718" y="2384903"/>
            <a:ext cx="26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4" name="Google Shape;944;p72"/>
          <p:cNvSpPr txBox="1"/>
          <p:nvPr/>
        </p:nvSpPr>
        <p:spPr>
          <a:xfrm>
            <a:off x="3911558" y="3548150"/>
            <a:ext cx="26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45" name="Google Shape;945;p72"/>
          <p:cNvGrpSpPr/>
          <p:nvPr/>
        </p:nvGrpSpPr>
        <p:grpSpPr>
          <a:xfrm>
            <a:off x="3046807" y="1709475"/>
            <a:ext cx="3066543" cy="3027300"/>
            <a:chOff x="3046807" y="1709475"/>
            <a:chExt cx="3066543" cy="3027300"/>
          </a:xfrm>
        </p:grpSpPr>
        <p:cxnSp>
          <p:nvCxnSpPr>
            <p:cNvPr id="946" name="Google Shape;946;p72"/>
            <p:cNvCxnSpPr/>
            <p:nvPr/>
          </p:nvCxnSpPr>
          <p:spPr>
            <a:xfrm flipH="1" rot="10800000">
              <a:off x="4593550" y="3223150"/>
              <a:ext cx="1519800" cy="2700"/>
            </a:xfrm>
            <a:prstGeom prst="straightConnector1">
              <a:avLst/>
            </a:prstGeom>
            <a:noFill/>
            <a:ln cap="flat" cmpd="sng" w="28575">
              <a:solidFill>
                <a:schemeClr val="accent4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947" name="Google Shape;947;p72"/>
            <p:cNvCxnSpPr/>
            <p:nvPr/>
          </p:nvCxnSpPr>
          <p:spPr>
            <a:xfrm flipH="1" rot="10800000">
              <a:off x="4573600" y="1709475"/>
              <a:ext cx="600" cy="1508400"/>
            </a:xfrm>
            <a:prstGeom prst="straightConnector1">
              <a:avLst/>
            </a:prstGeom>
            <a:noFill/>
            <a:ln cap="flat" cmpd="sng" w="28575">
              <a:solidFill>
                <a:schemeClr val="accent4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948" name="Google Shape;948;p72"/>
            <p:cNvCxnSpPr/>
            <p:nvPr/>
          </p:nvCxnSpPr>
          <p:spPr>
            <a:xfrm rot="10800000">
              <a:off x="3046807" y="3225739"/>
              <a:ext cx="15066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4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949" name="Google Shape;949;p72"/>
            <p:cNvCxnSpPr/>
            <p:nvPr/>
          </p:nvCxnSpPr>
          <p:spPr>
            <a:xfrm>
              <a:off x="4574700" y="3250575"/>
              <a:ext cx="0" cy="1486200"/>
            </a:xfrm>
            <a:prstGeom prst="straightConnector1">
              <a:avLst/>
            </a:prstGeom>
            <a:noFill/>
            <a:ln cap="flat" cmpd="sng" w="28575">
              <a:solidFill>
                <a:schemeClr val="accent4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950" name="Google Shape;950;p72"/>
          <p:cNvSpPr txBox="1"/>
          <p:nvPr/>
        </p:nvSpPr>
        <p:spPr>
          <a:xfrm>
            <a:off x="5198057" y="2912018"/>
            <a:ext cx="26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1" name="Google Shape;951;p72"/>
          <p:cNvSpPr txBox="1"/>
          <p:nvPr/>
        </p:nvSpPr>
        <p:spPr>
          <a:xfrm>
            <a:off x="4534956" y="2219414"/>
            <a:ext cx="26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2" name="Google Shape;952;p72"/>
          <p:cNvSpPr txBox="1"/>
          <p:nvPr/>
        </p:nvSpPr>
        <p:spPr>
          <a:xfrm>
            <a:off x="3667253" y="2905214"/>
            <a:ext cx="26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3" name="Google Shape;953;p72"/>
          <p:cNvSpPr txBox="1"/>
          <p:nvPr/>
        </p:nvSpPr>
        <p:spPr>
          <a:xfrm>
            <a:off x="4540112" y="3714157"/>
            <a:ext cx="26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54" name="Google Shape;954;p72"/>
          <p:cNvGrpSpPr/>
          <p:nvPr/>
        </p:nvGrpSpPr>
        <p:grpSpPr>
          <a:xfrm>
            <a:off x="3582575" y="2087700"/>
            <a:ext cx="2262325" cy="2385550"/>
            <a:chOff x="3582575" y="2087700"/>
            <a:chExt cx="2262325" cy="2385550"/>
          </a:xfrm>
        </p:grpSpPr>
        <p:cxnSp>
          <p:nvCxnSpPr>
            <p:cNvPr id="955" name="Google Shape;955;p72"/>
            <p:cNvCxnSpPr/>
            <p:nvPr/>
          </p:nvCxnSpPr>
          <p:spPr>
            <a:xfrm flipH="1" rot="10800000">
              <a:off x="4583575" y="2320950"/>
              <a:ext cx="1206900" cy="897600"/>
            </a:xfrm>
            <a:prstGeom prst="straightConnector1">
              <a:avLst/>
            </a:prstGeom>
            <a:noFill/>
            <a:ln cap="flat" cmpd="sng" w="28575">
              <a:solidFill>
                <a:schemeClr val="accent4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956" name="Google Shape;956;p72"/>
            <p:cNvCxnSpPr/>
            <p:nvPr/>
          </p:nvCxnSpPr>
          <p:spPr>
            <a:xfrm rot="10800000">
              <a:off x="3582575" y="2087700"/>
              <a:ext cx="983700" cy="1135500"/>
            </a:xfrm>
            <a:prstGeom prst="straightConnector1">
              <a:avLst/>
            </a:prstGeom>
            <a:noFill/>
            <a:ln cap="flat" cmpd="sng" w="28575">
              <a:solidFill>
                <a:schemeClr val="accent4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957" name="Google Shape;957;p72"/>
            <p:cNvCxnSpPr/>
            <p:nvPr/>
          </p:nvCxnSpPr>
          <p:spPr>
            <a:xfrm flipH="1">
              <a:off x="3710346" y="3241150"/>
              <a:ext cx="849300" cy="1232100"/>
            </a:xfrm>
            <a:prstGeom prst="straightConnector1">
              <a:avLst/>
            </a:prstGeom>
            <a:noFill/>
            <a:ln cap="flat" cmpd="sng" w="28575">
              <a:solidFill>
                <a:schemeClr val="accent4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958" name="Google Shape;958;p72"/>
            <p:cNvCxnSpPr/>
            <p:nvPr/>
          </p:nvCxnSpPr>
          <p:spPr>
            <a:xfrm>
              <a:off x="4574700" y="3250575"/>
              <a:ext cx="1270200" cy="782100"/>
            </a:xfrm>
            <a:prstGeom prst="straightConnector1">
              <a:avLst/>
            </a:prstGeom>
            <a:noFill/>
            <a:ln cap="flat" cmpd="sng" w="28575">
              <a:solidFill>
                <a:schemeClr val="accent4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959" name="Google Shape;959;p72"/>
          <p:cNvSpPr txBox="1"/>
          <p:nvPr/>
        </p:nvSpPr>
        <p:spPr>
          <a:xfrm>
            <a:off x="5149712" y="3357210"/>
            <a:ext cx="26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0" name="Google Shape;960;p72"/>
          <p:cNvSpPr txBox="1"/>
          <p:nvPr>
            <p:ph idx="1" type="body"/>
          </p:nvPr>
        </p:nvSpPr>
        <p:spPr>
          <a:xfrm>
            <a:off x="4696054" y="1284325"/>
            <a:ext cx="265800" cy="39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961" name="Google Shape;961;p72"/>
          <p:cNvSpPr txBox="1"/>
          <p:nvPr>
            <p:ph idx="1" type="body"/>
          </p:nvPr>
        </p:nvSpPr>
        <p:spPr>
          <a:xfrm>
            <a:off x="6296254" y="2903767"/>
            <a:ext cx="265800" cy="39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5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6" name="Google Shape;966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3900" y="1698201"/>
            <a:ext cx="3059850" cy="3063324"/>
          </a:xfrm>
          <a:prstGeom prst="rect">
            <a:avLst/>
          </a:prstGeom>
          <a:noFill/>
          <a:ln>
            <a:noFill/>
          </a:ln>
        </p:spPr>
      </p:pic>
      <p:sp>
        <p:nvSpPr>
          <p:cNvPr id="967" name="Google Shape;967;p73"/>
          <p:cNvSpPr/>
          <p:nvPr/>
        </p:nvSpPr>
        <p:spPr>
          <a:xfrm>
            <a:off x="3050043" y="1702082"/>
            <a:ext cx="3060000" cy="3059400"/>
          </a:xfrm>
          <a:prstGeom prst="ellipse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68" name="Google Shape;968;p73"/>
          <p:cNvPicPr preferRelativeResize="0"/>
          <p:nvPr/>
        </p:nvPicPr>
        <p:blipFill rotWithShape="1">
          <a:blip r:embed="rId4">
            <a:alphaModFix/>
          </a:blip>
          <a:srcRect b="6172" l="40550" r="0" t="13240"/>
          <a:stretch/>
        </p:blipFill>
        <p:spPr>
          <a:xfrm>
            <a:off x="353839" y="1617800"/>
            <a:ext cx="2599450" cy="20287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69" name="Google Shape;969;p73"/>
          <p:cNvGrpSpPr/>
          <p:nvPr/>
        </p:nvGrpSpPr>
        <p:grpSpPr>
          <a:xfrm>
            <a:off x="4572780" y="2319750"/>
            <a:ext cx="1229525" cy="910750"/>
            <a:chOff x="4572780" y="2319750"/>
            <a:chExt cx="1229525" cy="910750"/>
          </a:xfrm>
        </p:grpSpPr>
        <p:sp>
          <p:nvSpPr>
            <p:cNvPr id="970" name="Google Shape;970;p73"/>
            <p:cNvSpPr/>
            <p:nvPr/>
          </p:nvSpPr>
          <p:spPr>
            <a:xfrm>
              <a:off x="4572780" y="2319750"/>
              <a:ext cx="1229525" cy="910750"/>
            </a:xfrm>
            <a:custGeom>
              <a:rect b="b" l="l" r="r" t="t"/>
              <a:pathLst>
                <a:path extrusionOk="0" h="36430" w="49181">
                  <a:moveTo>
                    <a:pt x="0" y="36430"/>
                  </a:moveTo>
                  <a:lnTo>
                    <a:pt x="49181" y="0"/>
                  </a:lnTo>
                  <a:lnTo>
                    <a:pt x="49181" y="36430"/>
                  </a:lnTo>
                  <a:close/>
                </a:path>
              </a:pathLst>
            </a:custGeom>
            <a:solidFill>
              <a:srgbClr val="EBEDFE"/>
            </a:solidFill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sp>
          <p:nvSpPr>
            <p:cNvPr id="971" name="Google Shape;971;p73"/>
            <p:cNvSpPr/>
            <p:nvPr/>
          </p:nvSpPr>
          <p:spPr>
            <a:xfrm>
              <a:off x="5710345" y="3134260"/>
              <a:ext cx="91500" cy="91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972" name="Google Shape;972;p73"/>
          <p:cNvCxnSpPr/>
          <p:nvPr/>
        </p:nvCxnSpPr>
        <p:spPr>
          <a:xfrm rot="10800000">
            <a:off x="4573819" y="1409614"/>
            <a:ext cx="0" cy="3351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73" name="Google Shape;973;p73"/>
          <p:cNvCxnSpPr>
            <a:stCxn id="974" idx="1"/>
          </p:cNvCxnSpPr>
          <p:nvPr/>
        </p:nvCxnSpPr>
        <p:spPr>
          <a:xfrm>
            <a:off x="3043891" y="3226205"/>
            <a:ext cx="33924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75" name="Google Shape;975;p73"/>
          <p:cNvSpPr txBox="1"/>
          <p:nvPr>
            <p:ph idx="1" type="body"/>
          </p:nvPr>
        </p:nvSpPr>
        <p:spPr>
          <a:xfrm>
            <a:off x="324000" y="683100"/>
            <a:ext cx="8496000" cy="47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Saddexagal qumman ayaa laga samayn karaa inta u dhaxaysa radius-ka iyo dhidibka x.</a:t>
            </a:r>
            <a:r>
              <a:rPr lang="en-GB" sz="1800">
                <a:solidFill>
                  <a:schemeClr val="accent4"/>
                </a:solidFill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 sz="1900"/>
          </a:p>
        </p:txBody>
      </p:sp>
      <p:sp>
        <p:nvSpPr>
          <p:cNvPr id="976" name="Google Shape;976;p7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Hordhaca sine iyo cosine</a:t>
            </a:r>
            <a:endParaRPr/>
          </a:p>
        </p:txBody>
      </p:sp>
      <p:sp>
        <p:nvSpPr>
          <p:cNvPr id="977" name="Google Shape;977;p73"/>
          <p:cNvSpPr txBox="1"/>
          <p:nvPr/>
        </p:nvSpPr>
        <p:spPr>
          <a:xfrm>
            <a:off x="6021890" y="3113916"/>
            <a:ext cx="26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8" name="Google Shape;978;p73"/>
          <p:cNvSpPr txBox="1"/>
          <p:nvPr/>
        </p:nvSpPr>
        <p:spPr>
          <a:xfrm>
            <a:off x="2873032" y="3108491"/>
            <a:ext cx="411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9" name="Google Shape;979;p73"/>
          <p:cNvSpPr txBox="1"/>
          <p:nvPr/>
        </p:nvSpPr>
        <p:spPr>
          <a:xfrm>
            <a:off x="4275612" y="4531478"/>
            <a:ext cx="411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0" name="Google Shape;980;p73"/>
          <p:cNvSpPr txBox="1"/>
          <p:nvPr/>
        </p:nvSpPr>
        <p:spPr>
          <a:xfrm>
            <a:off x="4357195" y="1494634"/>
            <a:ext cx="236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1" name="Google Shape;981;p73"/>
          <p:cNvSpPr txBox="1"/>
          <p:nvPr>
            <p:ph idx="1" type="body"/>
          </p:nvPr>
        </p:nvSpPr>
        <p:spPr>
          <a:xfrm>
            <a:off x="4367288" y="3195037"/>
            <a:ext cx="293100" cy="35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O</a:t>
            </a:r>
            <a:endParaRPr i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982" name="Google Shape;982;p73"/>
          <p:cNvCxnSpPr/>
          <p:nvPr/>
        </p:nvCxnSpPr>
        <p:spPr>
          <a:xfrm flipH="1" rot="10800000">
            <a:off x="4574075" y="2317050"/>
            <a:ext cx="1230600" cy="9117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83" name="Google Shape;983;p73"/>
          <p:cNvSpPr/>
          <p:nvPr/>
        </p:nvSpPr>
        <p:spPr>
          <a:xfrm>
            <a:off x="4523393" y="3175991"/>
            <a:ext cx="102600" cy="102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4" name="Google Shape;984;p73"/>
          <p:cNvSpPr txBox="1"/>
          <p:nvPr/>
        </p:nvSpPr>
        <p:spPr>
          <a:xfrm>
            <a:off x="4989108" y="2428116"/>
            <a:ext cx="26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85" name="Google Shape;985;p7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2730" y="3639342"/>
            <a:ext cx="546543" cy="61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6" name="Google Shape;986;p73"/>
          <p:cNvSpPr txBox="1"/>
          <p:nvPr/>
        </p:nvSpPr>
        <p:spPr>
          <a:xfrm>
            <a:off x="233350" y="4243254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Lucas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7" name="Google Shape;987;p73"/>
          <p:cNvSpPr txBox="1"/>
          <p:nvPr>
            <p:ph idx="1" type="body"/>
          </p:nvPr>
        </p:nvSpPr>
        <p:spPr>
          <a:xfrm>
            <a:off x="625979" y="1762200"/>
            <a:ext cx="2245200" cy="152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Jifaarka saddexagalka waa gacan-ka goobada (radius).</a:t>
            </a:r>
            <a:endParaRPr sz="16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Sidaa darteed, jifaarku wuxuu leeyahay dherer 1 halbeeg.</a:t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sp>
        <p:nvSpPr>
          <p:cNvPr id="988" name="Google Shape;988;p73"/>
          <p:cNvSpPr/>
          <p:nvPr/>
        </p:nvSpPr>
        <p:spPr>
          <a:xfrm>
            <a:off x="5753538" y="2261481"/>
            <a:ext cx="102600" cy="102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9" name="Google Shape;989;p73"/>
          <p:cNvSpPr txBox="1"/>
          <p:nvPr>
            <p:ph idx="1" type="body"/>
          </p:nvPr>
        </p:nvSpPr>
        <p:spPr>
          <a:xfrm>
            <a:off x="4391254" y="1284325"/>
            <a:ext cx="265800" cy="39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990" name="Google Shape;990;p73"/>
          <p:cNvSpPr txBox="1"/>
          <p:nvPr>
            <p:ph idx="1" type="body"/>
          </p:nvPr>
        </p:nvSpPr>
        <p:spPr>
          <a:xfrm>
            <a:off x="6372454" y="3132367"/>
            <a:ext cx="265800" cy="39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4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5" name="Google Shape;995;p74"/>
          <p:cNvPicPr preferRelativeResize="0"/>
          <p:nvPr/>
        </p:nvPicPr>
        <p:blipFill rotWithShape="1">
          <a:blip r:embed="rId3">
            <a:alphaModFix/>
          </a:blip>
          <a:srcRect b="6172" l="40550" r="0" t="13240"/>
          <a:stretch/>
        </p:blipFill>
        <p:spPr>
          <a:xfrm>
            <a:off x="353850" y="1925725"/>
            <a:ext cx="2519173" cy="1619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96" name="Google Shape;996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43900" y="1698201"/>
            <a:ext cx="3059850" cy="30633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97" name="Google Shape;997;p74"/>
          <p:cNvGrpSpPr/>
          <p:nvPr/>
        </p:nvGrpSpPr>
        <p:grpSpPr>
          <a:xfrm>
            <a:off x="4572780" y="2319750"/>
            <a:ext cx="1229525" cy="910750"/>
            <a:chOff x="4572780" y="2319750"/>
            <a:chExt cx="1229525" cy="910750"/>
          </a:xfrm>
        </p:grpSpPr>
        <p:sp>
          <p:nvSpPr>
            <p:cNvPr id="998" name="Google Shape;998;p74"/>
            <p:cNvSpPr/>
            <p:nvPr/>
          </p:nvSpPr>
          <p:spPr>
            <a:xfrm>
              <a:off x="4572780" y="2319750"/>
              <a:ext cx="1229525" cy="910750"/>
            </a:xfrm>
            <a:custGeom>
              <a:rect b="b" l="l" r="r" t="t"/>
              <a:pathLst>
                <a:path extrusionOk="0" h="36430" w="49181">
                  <a:moveTo>
                    <a:pt x="0" y="36430"/>
                  </a:moveTo>
                  <a:lnTo>
                    <a:pt x="49181" y="0"/>
                  </a:lnTo>
                  <a:lnTo>
                    <a:pt x="49181" y="36430"/>
                  </a:lnTo>
                  <a:close/>
                </a:path>
              </a:pathLst>
            </a:custGeom>
            <a:solidFill>
              <a:srgbClr val="EBEDFE"/>
            </a:solidFill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sp>
          <p:nvSpPr>
            <p:cNvPr id="999" name="Google Shape;999;p74"/>
            <p:cNvSpPr/>
            <p:nvPr/>
          </p:nvSpPr>
          <p:spPr>
            <a:xfrm>
              <a:off x="5710345" y="3134260"/>
              <a:ext cx="91500" cy="91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000" name="Google Shape;1000;p74"/>
          <p:cNvCxnSpPr/>
          <p:nvPr/>
        </p:nvCxnSpPr>
        <p:spPr>
          <a:xfrm rot="10800000">
            <a:off x="4573819" y="1409614"/>
            <a:ext cx="0" cy="3351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01" name="Google Shape;1001;p74"/>
          <p:cNvCxnSpPr>
            <a:stCxn id="1002" idx="1"/>
          </p:cNvCxnSpPr>
          <p:nvPr/>
        </p:nvCxnSpPr>
        <p:spPr>
          <a:xfrm>
            <a:off x="3043891" y="3226205"/>
            <a:ext cx="33924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03" name="Google Shape;1003;p74"/>
          <p:cNvSpPr txBox="1"/>
          <p:nvPr>
            <p:ph idx="1" type="body"/>
          </p:nvPr>
        </p:nvSpPr>
        <p:spPr>
          <a:xfrm>
            <a:off x="324000" y="683100"/>
            <a:ext cx="8496000" cy="668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Labada dherer ee kale ee saddexagalka waxaa laga heli karaa isku-duwayaasha (coordinates) barta uu radius-ku ku gooyo goobada.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solidFill>
                  <a:schemeClr val="accent4"/>
                </a:solidFill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1900"/>
          </a:p>
        </p:txBody>
      </p:sp>
      <p:sp>
        <p:nvSpPr>
          <p:cNvPr id="1004" name="Google Shape;1004;p7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Hordhaca sine iyo cosine</a:t>
            </a:r>
            <a:endParaRPr/>
          </a:p>
        </p:txBody>
      </p:sp>
      <p:sp>
        <p:nvSpPr>
          <p:cNvPr id="1005" name="Google Shape;1005;p74"/>
          <p:cNvSpPr txBox="1"/>
          <p:nvPr/>
        </p:nvSpPr>
        <p:spPr>
          <a:xfrm>
            <a:off x="6021890" y="3113916"/>
            <a:ext cx="26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6" name="Google Shape;1006;p74"/>
          <p:cNvSpPr txBox="1"/>
          <p:nvPr/>
        </p:nvSpPr>
        <p:spPr>
          <a:xfrm>
            <a:off x="2873032" y="3108491"/>
            <a:ext cx="411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7" name="Google Shape;1007;p74"/>
          <p:cNvSpPr txBox="1"/>
          <p:nvPr/>
        </p:nvSpPr>
        <p:spPr>
          <a:xfrm>
            <a:off x="4275612" y="4531478"/>
            <a:ext cx="411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8" name="Google Shape;1008;p74"/>
          <p:cNvSpPr txBox="1"/>
          <p:nvPr/>
        </p:nvSpPr>
        <p:spPr>
          <a:xfrm>
            <a:off x="4357195" y="1494634"/>
            <a:ext cx="236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9" name="Google Shape;1009;p74"/>
          <p:cNvSpPr txBox="1"/>
          <p:nvPr>
            <p:ph idx="1" type="body"/>
          </p:nvPr>
        </p:nvSpPr>
        <p:spPr>
          <a:xfrm>
            <a:off x="4367288" y="3195037"/>
            <a:ext cx="293100" cy="35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O</a:t>
            </a:r>
            <a:endParaRPr i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010" name="Google Shape;1010;p74"/>
          <p:cNvCxnSpPr/>
          <p:nvPr/>
        </p:nvCxnSpPr>
        <p:spPr>
          <a:xfrm flipH="1" rot="10800000">
            <a:off x="4574075" y="2317050"/>
            <a:ext cx="1230600" cy="9117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11" name="Google Shape;1011;p74"/>
          <p:cNvSpPr/>
          <p:nvPr/>
        </p:nvSpPr>
        <p:spPr>
          <a:xfrm>
            <a:off x="4523393" y="3175991"/>
            <a:ext cx="102600" cy="102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2" name="Google Shape;1012;p74"/>
          <p:cNvSpPr txBox="1"/>
          <p:nvPr/>
        </p:nvSpPr>
        <p:spPr>
          <a:xfrm>
            <a:off x="4989108" y="2428116"/>
            <a:ext cx="26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13" name="Google Shape;1013;p7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2730" y="3639342"/>
            <a:ext cx="546543" cy="61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4" name="Google Shape;1014;p74"/>
          <p:cNvSpPr txBox="1"/>
          <p:nvPr/>
        </p:nvSpPr>
        <p:spPr>
          <a:xfrm>
            <a:off x="233350" y="4243254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Lucas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5" name="Google Shape;1015;p74"/>
          <p:cNvSpPr txBox="1"/>
          <p:nvPr>
            <p:ph idx="1" type="body"/>
          </p:nvPr>
        </p:nvSpPr>
        <p:spPr>
          <a:xfrm>
            <a:off x="587986" y="2066925"/>
            <a:ext cx="2243400" cy="115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Dhererka cidhifka jiifka ah ee saddexagalka waxaa laga heli karaa isku-duwayaasha x (x-coordinate).</a:t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i="1" lang="en-GB" sz="11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  <p:sp>
        <p:nvSpPr>
          <p:cNvPr id="1016" name="Google Shape;1016;p74"/>
          <p:cNvSpPr/>
          <p:nvPr/>
        </p:nvSpPr>
        <p:spPr>
          <a:xfrm>
            <a:off x="3050043" y="1702082"/>
            <a:ext cx="3060000" cy="3059400"/>
          </a:xfrm>
          <a:prstGeom prst="ellipse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7" name="Google Shape;1017;p74"/>
          <p:cNvSpPr/>
          <p:nvPr/>
        </p:nvSpPr>
        <p:spPr>
          <a:xfrm>
            <a:off x="5753538" y="2261481"/>
            <a:ext cx="102600" cy="102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18" name="Google Shape;1018;p74"/>
          <p:cNvCxnSpPr/>
          <p:nvPr/>
        </p:nvCxnSpPr>
        <p:spPr>
          <a:xfrm rot="10800000">
            <a:off x="4575867" y="3222005"/>
            <a:ext cx="1243200" cy="0"/>
          </a:xfrm>
          <a:prstGeom prst="straightConnector1">
            <a:avLst/>
          </a:prstGeom>
          <a:noFill/>
          <a:ln cap="flat" cmpd="sng" w="38100">
            <a:solidFill>
              <a:srgbClr val="374CF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19" name="Google Shape;1019;p74"/>
          <p:cNvSpPr txBox="1"/>
          <p:nvPr/>
        </p:nvSpPr>
        <p:spPr>
          <a:xfrm>
            <a:off x="5784391" y="1944825"/>
            <a:ext cx="1064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(0.8, 0.6)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20" name="Google Shape;1020;p74"/>
          <p:cNvCxnSpPr/>
          <p:nvPr/>
        </p:nvCxnSpPr>
        <p:spPr>
          <a:xfrm rot="10800000">
            <a:off x="4593700" y="3448879"/>
            <a:ext cx="12021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21" name="Google Shape;1021;p74"/>
          <p:cNvSpPr txBox="1"/>
          <p:nvPr/>
        </p:nvSpPr>
        <p:spPr>
          <a:xfrm>
            <a:off x="4957053" y="3352046"/>
            <a:ext cx="6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0.8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2" name="Google Shape;1022;p74"/>
          <p:cNvSpPr txBox="1"/>
          <p:nvPr/>
        </p:nvSpPr>
        <p:spPr>
          <a:xfrm>
            <a:off x="5564683" y="3113925"/>
            <a:ext cx="499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0.8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23" name="Google Shape;1023;p74"/>
          <p:cNvCxnSpPr/>
          <p:nvPr/>
        </p:nvCxnSpPr>
        <p:spPr>
          <a:xfrm rot="10800000">
            <a:off x="5976261" y="2267975"/>
            <a:ext cx="2439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24" name="Google Shape;1024;p74"/>
          <p:cNvSpPr txBox="1"/>
          <p:nvPr>
            <p:ph idx="1" type="body"/>
          </p:nvPr>
        </p:nvSpPr>
        <p:spPr>
          <a:xfrm>
            <a:off x="4391254" y="1284325"/>
            <a:ext cx="265800" cy="39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025" name="Google Shape;1025;p74"/>
          <p:cNvSpPr txBox="1"/>
          <p:nvPr>
            <p:ph idx="1" type="body"/>
          </p:nvPr>
        </p:nvSpPr>
        <p:spPr>
          <a:xfrm>
            <a:off x="6372454" y="3132367"/>
            <a:ext cx="265800" cy="39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9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Google Shape;1030;p75"/>
          <p:cNvPicPr preferRelativeResize="0"/>
          <p:nvPr/>
        </p:nvPicPr>
        <p:blipFill rotWithShape="1">
          <a:blip r:embed="rId3">
            <a:alphaModFix/>
          </a:blip>
          <a:srcRect b="6172" l="40550" r="0" t="13240"/>
          <a:stretch/>
        </p:blipFill>
        <p:spPr>
          <a:xfrm>
            <a:off x="353850" y="1925725"/>
            <a:ext cx="2519173" cy="1619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1" name="Google Shape;1031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43900" y="1698201"/>
            <a:ext cx="3059850" cy="30633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32" name="Google Shape;1032;p75"/>
          <p:cNvGrpSpPr/>
          <p:nvPr/>
        </p:nvGrpSpPr>
        <p:grpSpPr>
          <a:xfrm>
            <a:off x="4572780" y="2319750"/>
            <a:ext cx="1229525" cy="910750"/>
            <a:chOff x="4572780" y="2319750"/>
            <a:chExt cx="1229525" cy="910750"/>
          </a:xfrm>
        </p:grpSpPr>
        <p:sp>
          <p:nvSpPr>
            <p:cNvPr id="1033" name="Google Shape;1033;p75"/>
            <p:cNvSpPr/>
            <p:nvPr/>
          </p:nvSpPr>
          <p:spPr>
            <a:xfrm>
              <a:off x="4572780" y="2319750"/>
              <a:ext cx="1229525" cy="910750"/>
            </a:xfrm>
            <a:custGeom>
              <a:rect b="b" l="l" r="r" t="t"/>
              <a:pathLst>
                <a:path extrusionOk="0" h="36430" w="49181">
                  <a:moveTo>
                    <a:pt x="0" y="36430"/>
                  </a:moveTo>
                  <a:lnTo>
                    <a:pt x="49181" y="0"/>
                  </a:lnTo>
                  <a:lnTo>
                    <a:pt x="49181" y="36430"/>
                  </a:lnTo>
                  <a:close/>
                </a:path>
              </a:pathLst>
            </a:custGeom>
            <a:solidFill>
              <a:srgbClr val="EBEDFE"/>
            </a:solidFill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sp>
          <p:nvSpPr>
            <p:cNvPr id="1034" name="Google Shape;1034;p75"/>
            <p:cNvSpPr/>
            <p:nvPr/>
          </p:nvSpPr>
          <p:spPr>
            <a:xfrm>
              <a:off x="5710345" y="3134260"/>
              <a:ext cx="91500" cy="91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035" name="Google Shape;1035;p75"/>
          <p:cNvCxnSpPr/>
          <p:nvPr/>
        </p:nvCxnSpPr>
        <p:spPr>
          <a:xfrm rot="10800000">
            <a:off x="4573819" y="1409614"/>
            <a:ext cx="0" cy="3351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36" name="Google Shape;1036;p75"/>
          <p:cNvCxnSpPr>
            <a:stCxn id="1037" idx="1"/>
          </p:cNvCxnSpPr>
          <p:nvPr/>
        </p:nvCxnSpPr>
        <p:spPr>
          <a:xfrm>
            <a:off x="3043891" y="3226205"/>
            <a:ext cx="33924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38" name="Google Shape;1038;p75"/>
          <p:cNvSpPr txBox="1"/>
          <p:nvPr>
            <p:ph idx="1" type="body"/>
          </p:nvPr>
        </p:nvSpPr>
        <p:spPr>
          <a:xfrm>
            <a:off x="324000" y="683100"/>
            <a:ext cx="8496000" cy="668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Labada dherer ee kale ee saddexagalka waxaa laga heli karaa isku-duwayaasha barta halka radius (radius) uu ku gooyo goobada.</a:t>
            </a:r>
            <a:r>
              <a:rPr lang="en-GB" sz="1800">
                <a:solidFill>
                  <a:schemeClr val="accent4"/>
                </a:solidFill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039" name="Google Shape;1039;p7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Hordhaca sine (sine) iyo cosine (cosine)</a:t>
            </a:r>
            <a:endParaRPr/>
          </a:p>
        </p:txBody>
      </p:sp>
      <p:sp>
        <p:nvSpPr>
          <p:cNvPr id="1040" name="Google Shape;1040;p75"/>
          <p:cNvSpPr txBox="1"/>
          <p:nvPr/>
        </p:nvSpPr>
        <p:spPr>
          <a:xfrm>
            <a:off x="6021890" y="3113916"/>
            <a:ext cx="26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1" name="Google Shape;1041;p75"/>
          <p:cNvSpPr txBox="1"/>
          <p:nvPr/>
        </p:nvSpPr>
        <p:spPr>
          <a:xfrm>
            <a:off x="2873032" y="3108491"/>
            <a:ext cx="411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2" name="Google Shape;1042;p75"/>
          <p:cNvSpPr txBox="1"/>
          <p:nvPr/>
        </p:nvSpPr>
        <p:spPr>
          <a:xfrm>
            <a:off x="4275612" y="4531478"/>
            <a:ext cx="411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3" name="Google Shape;1043;p75"/>
          <p:cNvSpPr txBox="1"/>
          <p:nvPr/>
        </p:nvSpPr>
        <p:spPr>
          <a:xfrm>
            <a:off x="4357195" y="1494634"/>
            <a:ext cx="236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4" name="Google Shape;1044;p75"/>
          <p:cNvSpPr txBox="1"/>
          <p:nvPr>
            <p:ph idx="1" type="body"/>
          </p:nvPr>
        </p:nvSpPr>
        <p:spPr>
          <a:xfrm>
            <a:off x="4367288" y="3195037"/>
            <a:ext cx="293100" cy="35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O</a:t>
            </a:r>
            <a:endParaRPr i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045" name="Google Shape;1045;p75"/>
          <p:cNvCxnSpPr/>
          <p:nvPr/>
        </p:nvCxnSpPr>
        <p:spPr>
          <a:xfrm flipH="1" rot="10800000">
            <a:off x="4574075" y="2317050"/>
            <a:ext cx="1230600" cy="9117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46" name="Google Shape;1046;p75"/>
          <p:cNvSpPr/>
          <p:nvPr/>
        </p:nvSpPr>
        <p:spPr>
          <a:xfrm>
            <a:off x="4523393" y="3175991"/>
            <a:ext cx="102600" cy="102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7" name="Google Shape;1047;p75"/>
          <p:cNvSpPr txBox="1"/>
          <p:nvPr/>
        </p:nvSpPr>
        <p:spPr>
          <a:xfrm>
            <a:off x="4989108" y="2428116"/>
            <a:ext cx="26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48" name="Google Shape;1048;p7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2730" y="3639342"/>
            <a:ext cx="546543" cy="61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9" name="Google Shape;1049;p75"/>
          <p:cNvSpPr txBox="1"/>
          <p:nvPr/>
        </p:nvSpPr>
        <p:spPr>
          <a:xfrm>
            <a:off x="233350" y="4243254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Cabdi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0" name="Google Shape;1050;p75"/>
          <p:cNvSpPr txBox="1"/>
          <p:nvPr>
            <p:ph idx="1" type="body"/>
          </p:nvPr>
        </p:nvSpPr>
        <p:spPr>
          <a:xfrm>
            <a:off x="587986" y="2066925"/>
            <a:ext cx="2243400" cy="115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Dhererka cidhifka toosan ee saddexagalka waxaa laga heli karaa isku-duwayaasha y (y-coordinate).</a:t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i="1" lang="en-GB" sz="11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  <p:sp>
        <p:nvSpPr>
          <p:cNvPr id="1051" name="Google Shape;1051;p75"/>
          <p:cNvSpPr/>
          <p:nvPr/>
        </p:nvSpPr>
        <p:spPr>
          <a:xfrm>
            <a:off x="3050043" y="1702082"/>
            <a:ext cx="3060000" cy="3059400"/>
          </a:xfrm>
          <a:prstGeom prst="ellipse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52" name="Google Shape;1052;p75"/>
          <p:cNvCxnSpPr/>
          <p:nvPr/>
        </p:nvCxnSpPr>
        <p:spPr>
          <a:xfrm rot="10800000">
            <a:off x="4575867" y="3222005"/>
            <a:ext cx="1243200" cy="0"/>
          </a:xfrm>
          <a:prstGeom prst="straightConnector1">
            <a:avLst/>
          </a:prstGeom>
          <a:noFill/>
          <a:ln cap="flat" cmpd="sng" w="38100">
            <a:solidFill>
              <a:srgbClr val="374CF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53" name="Google Shape;1053;p75"/>
          <p:cNvSpPr txBox="1"/>
          <p:nvPr/>
        </p:nvSpPr>
        <p:spPr>
          <a:xfrm>
            <a:off x="5784391" y="1944825"/>
            <a:ext cx="1064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(0.8, 0.6)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54" name="Google Shape;1054;p75"/>
          <p:cNvCxnSpPr/>
          <p:nvPr/>
        </p:nvCxnSpPr>
        <p:spPr>
          <a:xfrm rot="10800000">
            <a:off x="4593700" y="3448879"/>
            <a:ext cx="12021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55" name="Google Shape;1055;p75"/>
          <p:cNvSpPr txBox="1"/>
          <p:nvPr/>
        </p:nvSpPr>
        <p:spPr>
          <a:xfrm>
            <a:off x="4957053" y="3352046"/>
            <a:ext cx="6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0.8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6" name="Google Shape;1056;p75"/>
          <p:cNvSpPr txBox="1"/>
          <p:nvPr/>
        </p:nvSpPr>
        <p:spPr>
          <a:xfrm>
            <a:off x="5564683" y="3113925"/>
            <a:ext cx="499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0.8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57" name="Google Shape;1057;p75"/>
          <p:cNvCxnSpPr/>
          <p:nvPr/>
        </p:nvCxnSpPr>
        <p:spPr>
          <a:xfrm rot="10800000">
            <a:off x="5801850" y="2312175"/>
            <a:ext cx="0" cy="9099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58" name="Google Shape;1058;p75"/>
          <p:cNvSpPr txBox="1"/>
          <p:nvPr/>
        </p:nvSpPr>
        <p:spPr>
          <a:xfrm>
            <a:off x="4137294" y="2096111"/>
            <a:ext cx="499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0.6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59" name="Google Shape;1059;p75"/>
          <p:cNvCxnSpPr/>
          <p:nvPr/>
        </p:nvCxnSpPr>
        <p:spPr>
          <a:xfrm rot="10800000">
            <a:off x="5961811" y="2330221"/>
            <a:ext cx="0" cy="8778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60" name="Google Shape;1060;p75"/>
          <p:cNvSpPr txBox="1"/>
          <p:nvPr/>
        </p:nvSpPr>
        <p:spPr>
          <a:xfrm>
            <a:off x="5938887" y="2553300"/>
            <a:ext cx="6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0.6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61" name="Google Shape;1061;p75"/>
          <p:cNvCxnSpPr/>
          <p:nvPr/>
        </p:nvCxnSpPr>
        <p:spPr>
          <a:xfrm rot="10800000">
            <a:off x="4569064" y="2314408"/>
            <a:ext cx="1243200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062" name="Google Shape;1062;p75"/>
          <p:cNvSpPr/>
          <p:nvPr/>
        </p:nvSpPr>
        <p:spPr>
          <a:xfrm>
            <a:off x="5753538" y="2261481"/>
            <a:ext cx="102600" cy="102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63" name="Google Shape;1063;p75"/>
          <p:cNvCxnSpPr/>
          <p:nvPr/>
        </p:nvCxnSpPr>
        <p:spPr>
          <a:xfrm rot="10800000">
            <a:off x="6371692" y="2267975"/>
            <a:ext cx="2439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64" name="Google Shape;1064;p75"/>
          <p:cNvSpPr txBox="1"/>
          <p:nvPr>
            <p:ph idx="1" type="body"/>
          </p:nvPr>
        </p:nvSpPr>
        <p:spPr>
          <a:xfrm>
            <a:off x="4391254" y="1284325"/>
            <a:ext cx="265800" cy="39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065" name="Google Shape;1065;p75"/>
          <p:cNvSpPr txBox="1"/>
          <p:nvPr>
            <p:ph idx="1" type="body"/>
          </p:nvPr>
        </p:nvSpPr>
        <p:spPr>
          <a:xfrm>
            <a:off x="6372454" y="3132367"/>
            <a:ext cx="265800" cy="39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9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0" name="Google Shape;1070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3900" y="1698201"/>
            <a:ext cx="3059850" cy="3063324"/>
          </a:xfrm>
          <a:prstGeom prst="rect">
            <a:avLst/>
          </a:prstGeom>
          <a:noFill/>
          <a:ln>
            <a:noFill/>
          </a:ln>
        </p:spPr>
      </p:pic>
      <p:sp>
        <p:nvSpPr>
          <p:cNvPr id="1071" name="Google Shape;1071;p76"/>
          <p:cNvSpPr/>
          <p:nvPr/>
        </p:nvSpPr>
        <p:spPr>
          <a:xfrm>
            <a:off x="3050043" y="1702082"/>
            <a:ext cx="3060000" cy="3059400"/>
          </a:xfrm>
          <a:prstGeom prst="ellipse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72" name="Google Shape;1072;p76"/>
          <p:cNvCxnSpPr/>
          <p:nvPr/>
        </p:nvCxnSpPr>
        <p:spPr>
          <a:xfrm rot="10800000">
            <a:off x="4573819" y="1409614"/>
            <a:ext cx="0" cy="3351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73" name="Google Shape;1073;p76"/>
          <p:cNvCxnSpPr>
            <a:stCxn id="1074" idx="1"/>
          </p:cNvCxnSpPr>
          <p:nvPr/>
        </p:nvCxnSpPr>
        <p:spPr>
          <a:xfrm>
            <a:off x="3043891" y="3226205"/>
            <a:ext cx="33924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75" name="Google Shape;1075;p76"/>
          <p:cNvSpPr txBox="1"/>
          <p:nvPr>
            <p:ph idx="1" type="body"/>
          </p:nvPr>
        </p:nvSpPr>
        <p:spPr>
          <a:xfrm>
            <a:off x="324000" y="683100"/>
            <a:ext cx="8496000" cy="81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Marka radius (radius) uu ku wareego goobada, waxaan tixgelin karnaa sida xagasha wareeggu u saameeyo dhererka saddexagalka.</a:t>
            </a:r>
            <a:r>
              <a:rPr lang="en-GB" sz="1800">
                <a:solidFill>
                  <a:schemeClr val="accent4"/>
                </a:solidFill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076" name="Google Shape;1076;p7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Hordhaca sine (sine) iyo cosine (cosine)</a:t>
            </a:r>
            <a:endParaRPr/>
          </a:p>
        </p:txBody>
      </p:sp>
      <p:sp>
        <p:nvSpPr>
          <p:cNvPr id="1077" name="Google Shape;1077;p76"/>
          <p:cNvSpPr txBox="1"/>
          <p:nvPr/>
        </p:nvSpPr>
        <p:spPr>
          <a:xfrm>
            <a:off x="6021890" y="3113916"/>
            <a:ext cx="26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8" name="Google Shape;1078;p76"/>
          <p:cNvSpPr txBox="1"/>
          <p:nvPr/>
        </p:nvSpPr>
        <p:spPr>
          <a:xfrm>
            <a:off x="2873032" y="3108491"/>
            <a:ext cx="411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9" name="Google Shape;1079;p76"/>
          <p:cNvSpPr txBox="1"/>
          <p:nvPr/>
        </p:nvSpPr>
        <p:spPr>
          <a:xfrm>
            <a:off x="4275612" y="4531478"/>
            <a:ext cx="411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0" name="Google Shape;1080;p76"/>
          <p:cNvSpPr txBox="1"/>
          <p:nvPr/>
        </p:nvSpPr>
        <p:spPr>
          <a:xfrm>
            <a:off x="4357195" y="1494634"/>
            <a:ext cx="236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1" name="Google Shape;1081;p76"/>
          <p:cNvSpPr txBox="1"/>
          <p:nvPr>
            <p:ph idx="1" type="body"/>
          </p:nvPr>
        </p:nvSpPr>
        <p:spPr>
          <a:xfrm>
            <a:off x="4367288" y="3195037"/>
            <a:ext cx="293100" cy="35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O</a:t>
            </a:r>
            <a:endParaRPr i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082" name="Google Shape;1082;p76"/>
          <p:cNvCxnSpPr>
            <a:endCxn id="1083" idx="6"/>
          </p:cNvCxnSpPr>
          <p:nvPr/>
        </p:nvCxnSpPr>
        <p:spPr>
          <a:xfrm flipH="1" rot="10800000">
            <a:off x="4573988" y="3226206"/>
            <a:ext cx="1574700" cy="24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84" name="Google Shape;1084;p76"/>
          <p:cNvSpPr/>
          <p:nvPr/>
        </p:nvSpPr>
        <p:spPr>
          <a:xfrm>
            <a:off x="4523393" y="3175991"/>
            <a:ext cx="102600" cy="102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5" name="Google Shape;1085;p76"/>
          <p:cNvSpPr txBox="1"/>
          <p:nvPr/>
        </p:nvSpPr>
        <p:spPr>
          <a:xfrm>
            <a:off x="6012997" y="2796625"/>
            <a:ext cx="716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(1, 0)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3" name="Google Shape;1083;p76"/>
          <p:cNvSpPr/>
          <p:nvPr/>
        </p:nvSpPr>
        <p:spPr>
          <a:xfrm>
            <a:off x="6046088" y="3174906"/>
            <a:ext cx="102600" cy="102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6" name="Google Shape;1086;p76"/>
          <p:cNvSpPr txBox="1"/>
          <p:nvPr>
            <p:ph idx="1" type="body"/>
          </p:nvPr>
        </p:nvSpPr>
        <p:spPr>
          <a:xfrm>
            <a:off x="4391254" y="1284325"/>
            <a:ext cx="265800" cy="39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087" name="Google Shape;1087;p76"/>
          <p:cNvSpPr txBox="1"/>
          <p:nvPr>
            <p:ph idx="1" type="body"/>
          </p:nvPr>
        </p:nvSpPr>
        <p:spPr>
          <a:xfrm>
            <a:off x="6372454" y="3132367"/>
            <a:ext cx="265800" cy="39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2" name="Google Shape;1092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3900" y="1698201"/>
            <a:ext cx="3059850" cy="3063324"/>
          </a:xfrm>
          <a:prstGeom prst="rect">
            <a:avLst/>
          </a:prstGeom>
          <a:noFill/>
          <a:ln>
            <a:noFill/>
          </a:ln>
        </p:spPr>
      </p:pic>
      <p:sp>
        <p:nvSpPr>
          <p:cNvPr id="1093" name="Google Shape;1093;p77"/>
          <p:cNvSpPr/>
          <p:nvPr/>
        </p:nvSpPr>
        <p:spPr>
          <a:xfrm>
            <a:off x="3050043" y="1702082"/>
            <a:ext cx="3060000" cy="3059400"/>
          </a:xfrm>
          <a:prstGeom prst="ellipse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4" name="Google Shape;1094;p77"/>
          <p:cNvSpPr/>
          <p:nvPr/>
        </p:nvSpPr>
        <p:spPr>
          <a:xfrm>
            <a:off x="4572775" y="2701050"/>
            <a:ext cx="1449350" cy="529450"/>
          </a:xfrm>
          <a:custGeom>
            <a:rect b="b" l="l" r="r" t="t"/>
            <a:pathLst>
              <a:path extrusionOk="0" h="21178" w="57974">
                <a:moveTo>
                  <a:pt x="0" y="21178"/>
                </a:moveTo>
                <a:lnTo>
                  <a:pt x="57878" y="0"/>
                </a:lnTo>
                <a:lnTo>
                  <a:pt x="57974" y="21017"/>
                </a:lnTo>
                <a:close/>
              </a:path>
            </a:pathLst>
          </a:custGeom>
          <a:solidFill>
            <a:srgbClr val="EBEDFE"/>
          </a:solidFill>
          <a:ln>
            <a:noFill/>
          </a:ln>
        </p:spPr>
        <p:txBody>
          <a:bodyPr wrap="square">
            <a:normAutofit/>
          </a:bodyPr>
          <a:p/>
        </p:txBody>
      </p:sp>
      <p:cxnSp>
        <p:nvCxnSpPr>
          <p:cNvPr id="1095" name="Google Shape;1095;p77"/>
          <p:cNvCxnSpPr/>
          <p:nvPr/>
        </p:nvCxnSpPr>
        <p:spPr>
          <a:xfrm rot="10800000">
            <a:off x="4573819" y="1409614"/>
            <a:ext cx="0" cy="3351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96" name="Google Shape;1096;p77"/>
          <p:cNvCxnSpPr>
            <a:stCxn id="1097" idx="1"/>
          </p:cNvCxnSpPr>
          <p:nvPr/>
        </p:nvCxnSpPr>
        <p:spPr>
          <a:xfrm>
            <a:off x="3043891" y="3226205"/>
            <a:ext cx="33924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98" name="Google Shape;1098;p77"/>
          <p:cNvSpPr txBox="1"/>
          <p:nvPr>
            <p:ph idx="1" type="body"/>
          </p:nvPr>
        </p:nvSpPr>
        <p:spPr>
          <a:xfrm>
            <a:off x="324000" y="683100"/>
            <a:ext cx="8496000" cy="81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Marka radius (radius) uu ku wareego goobada, waxaan tixgelin karnaa sida xagasha wareeggu u saameeyo dhererka saddexagalka.</a:t>
            </a:r>
            <a:r>
              <a:rPr lang="en-GB" sz="1800">
                <a:solidFill>
                  <a:schemeClr val="accent4"/>
                </a:solidFill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099" name="Google Shape;1099;p7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Hordhaca sine (sine) iyo cosine (cosine)</a:t>
            </a:r>
            <a:endParaRPr/>
          </a:p>
        </p:txBody>
      </p:sp>
      <p:sp>
        <p:nvSpPr>
          <p:cNvPr id="1100" name="Google Shape;1100;p77"/>
          <p:cNvSpPr txBox="1"/>
          <p:nvPr/>
        </p:nvSpPr>
        <p:spPr>
          <a:xfrm>
            <a:off x="6021890" y="3113916"/>
            <a:ext cx="26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1" name="Google Shape;1101;p77"/>
          <p:cNvSpPr txBox="1"/>
          <p:nvPr/>
        </p:nvSpPr>
        <p:spPr>
          <a:xfrm>
            <a:off x="2873032" y="3108491"/>
            <a:ext cx="411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2" name="Google Shape;1102;p77"/>
          <p:cNvSpPr txBox="1"/>
          <p:nvPr/>
        </p:nvSpPr>
        <p:spPr>
          <a:xfrm>
            <a:off x="4275612" y="4531478"/>
            <a:ext cx="411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3" name="Google Shape;1103;p77"/>
          <p:cNvSpPr txBox="1"/>
          <p:nvPr/>
        </p:nvSpPr>
        <p:spPr>
          <a:xfrm>
            <a:off x="4357195" y="1494634"/>
            <a:ext cx="236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4" name="Google Shape;1104;p77"/>
          <p:cNvSpPr txBox="1"/>
          <p:nvPr>
            <p:ph idx="1" type="body"/>
          </p:nvPr>
        </p:nvSpPr>
        <p:spPr>
          <a:xfrm>
            <a:off x="4367288" y="3195037"/>
            <a:ext cx="293100" cy="35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O</a:t>
            </a:r>
            <a:endParaRPr i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05" name="Google Shape;1105;p77"/>
          <p:cNvSpPr/>
          <p:nvPr/>
        </p:nvSpPr>
        <p:spPr>
          <a:xfrm>
            <a:off x="4082075" y="2740126"/>
            <a:ext cx="982200" cy="982200"/>
          </a:xfrm>
          <a:prstGeom prst="arc">
            <a:avLst>
              <a:gd fmla="val 20364113" name="adj1"/>
              <a:gd fmla="val 0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6" name="Google Shape;1106;p77"/>
          <p:cNvSpPr txBox="1"/>
          <p:nvPr/>
        </p:nvSpPr>
        <p:spPr>
          <a:xfrm>
            <a:off x="5038890" y="2903532"/>
            <a:ext cx="576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20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07" name="Google Shape;1107;p77"/>
          <p:cNvCxnSpPr/>
          <p:nvPr/>
        </p:nvCxnSpPr>
        <p:spPr>
          <a:xfrm flipH="1" rot="10800000">
            <a:off x="4574075" y="2703750"/>
            <a:ext cx="1446900" cy="5250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08" name="Google Shape;1108;p77"/>
          <p:cNvSpPr txBox="1"/>
          <p:nvPr/>
        </p:nvSpPr>
        <p:spPr>
          <a:xfrm>
            <a:off x="6013000" y="2339425"/>
            <a:ext cx="1566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(0.94, 0.34)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9" name="Google Shape;1109;p77"/>
          <p:cNvSpPr/>
          <p:nvPr/>
        </p:nvSpPr>
        <p:spPr>
          <a:xfrm>
            <a:off x="5931525" y="3132550"/>
            <a:ext cx="89700" cy="897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10" name="Google Shape;1110;p77"/>
          <p:cNvCxnSpPr/>
          <p:nvPr/>
        </p:nvCxnSpPr>
        <p:spPr>
          <a:xfrm flipH="1" rot="10800000">
            <a:off x="6016173" y="2700306"/>
            <a:ext cx="2100" cy="5217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11" name="Google Shape;1111;p77"/>
          <p:cNvCxnSpPr/>
          <p:nvPr/>
        </p:nvCxnSpPr>
        <p:spPr>
          <a:xfrm rot="10800000">
            <a:off x="4571347" y="3222000"/>
            <a:ext cx="1464000" cy="0"/>
          </a:xfrm>
          <a:prstGeom prst="straightConnector1">
            <a:avLst/>
          </a:prstGeom>
          <a:noFill/>
          <a:ln cap="flat" cmpd="sng" w="38100">
            <a:solidFill>
              <a:srgbClr val="374CF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12" name="Google Shape;1112;p77"/>
          <p:cNvSpPr/>
          <p:nvPr/>
        </p:nvSpPr>
        <p:spPr>
          <a:xfrm>
            <a:off x="5967273" y="2648706"/>
            <a:ext cx="102600" cy="102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3" name="Google Shape;1113;p77"/>
          <p:cNvSpPr txBox="1"/>
          <p:nvPr/>
        </p:nvSpPr>
        <p:spPr>
          <a:xfrm>
            <a:off x="5200699" y="2612492"/>
            <a:ext cx="26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4" name="Google Shape;1114;p77"/>
          <p:cNvSpPr/>
          <p:nvPr/>
        </p:nvSpPr>
        <p:spPr>
          <a:xfrm>
            <a:off x="4523393" y="3175991"/>
            <a:ext cx="102600" cy="102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5" name="Google Shape;1115;p77"/>
          <p:cNvSpPr txBox="1"/>
          <p:nvPr>
            <p:ph idx="1" type="body"/>
          </p:nvPr>
        </p:nvSpPr>
        <p:spPr>
          <a:xfrm>
            <a:off x="4391254" y="1284325"/>
            <a:ext cx="265800" cy="39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116" name="Google Shape;1116;p77"/>
          <p:cNvSpPr txBox="1"/>
          <p:nvPr>
            <p:ph idx="1" type="body"/>
          </p:nvPr>
        </p:nvSpPr>
        <p:spPr>
          <a:xfrm>
            <a:off x="6372454" y="3132367"/>
            <a:ext cx="265800" cy="39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0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1" name="Google Shape;1121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3900" y="1698201"/>
            <a:ext cx="3059850" cy="3063324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78"/>
          <p:cNvSpPr/>
          <p:nvPr/>
        </p:nvSpPr>
        <p:spPr>
          <a:xfrm>
            <a:off x="4572780" y="2319750"/>
            <a:ext cx="1229525" cy="910750"/>
          </a:xfrm>
          <a:custGeom>
            <a:rect b="b" l="l" r="r" t="t"/>
            <a:pathLst>
              <a:path extrusionOk="0" h="36430" w="49181">
                <a:moveTo>
                  <a:pt x="0" y="36430"/>
                </a:moveTo>
                <a:lnTo>
                  <a:pt x="49181" y="0"/>
                </a:lnTo>
                <a:lnTo>
                  <a:pt x="49181" y="36430"/>
                </a:lnTo>
                <a:close/>
              </a:path>
            </a:pathLst>
          </a:custGeom>
          <a:solidFill>
            <a:srgbClr val="EBEDFE"/>
          </a:solidFill>
          <a:ln>
            <a:noFill/>
          </a:ln>
        </p:spPr>
        <p:txBody>
          <a:bodyPr wrap="square">
            <a:normAutofit/>
          </a:bodyPr>
          <a:p/>
        </p:txBody>
      </p:sp>
      <p:cxnSp>
        <p:nvCxnSpPr>
          <p:cNvPr id="1123" name="Google Shape;1123;p78"/>
          <p:cNvCxnSpPr>
            <a:stCxn id="1124" idx="1"/>
          </p:cNvCxnSpPr>
          <p:nvPr/>
        </p:nvCxnSpPr>
        <p:spPr>
          <a:xfrm>
            <a:off x="3043891" y="3226205"/>
            <a:ext cx="33924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25" name="Google Shape;1125;p78"/>
          <p:cNvSpPr/>
          <p:nvPr/>
        </p:nvSpPr>
        <p:spPr>
          <a:xfrm>
            <a:off x="3050043" y="1702082"/>
            <a:ext cx="3060000" cy="3059400"/>
          </a:xfrm>
          <a:prstGeom prst="ellipse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6" name="Google Shape;1126;p78"/>
          <p:cNvSpPr txBox="1"/>
          <p:nvPr>
            <p:ph idx="1" type="body"/>
          </p:nvPr>
        </p:nvSpPr>
        <p:spPr>
          <a:xfrm>
            <a:off x="324000" y="683100"/>
            <a:ext cx="8496000" cy="81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Marka radius (radius) uu ku wareego goobada, waxaan tixgelin karnaa sida xagasha wareeggu u saameeyo dhererka saddexagalka.</a:t>
            </a:r>
            <a:r>
              <a:rPr lang="en-GB" sz="1800">
                <a:solidFill>
                  <a:schemeClr val="accent4"/>
                </a:solidFill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127" name="Google Shape;1127;p7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Hordhaca sine (sine) iyo cosine (cosine)</a:t>
            </a:r>
            <a:endParaRPr/>
          </a:p>
        </p:txBody>
      </p:sp>
      <p:sp>
        <p:nvSpPr>
          <p:cNvPr id="1128" name="Google Shape;1128;p78"/>
          <p:cNvSpPr txBox="1"/>
          <p:nvPr/>
        </p:nvSpPr>
        <p:spPr>
          <a:xfrm>
            <a:off x="6021890" y="3113916"/>
            <a:ext cx="26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9" name="Google Shape;1129;p78"/>
          <p:cNvSpPr txBox="1"/>
          <p:nvPr/>
        </p:nvSpPr>
        <p:spPr>
          <a:xfrm>
            <a:off x="2873032" y="3108491"/>
            <a:ext cx="411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0" name="Google Shape;1130;p78"/>
          <p:cNvSpPr txBox="1"/>
          <p:nvPr/>
        </p:nvSpPr>
        <p:spPr>
          <a:xfrm>
            <a:off x="4275612" y="4531478"/>
            <a:ext cx="411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1" name="Google Shape;1131;p78"/>
          <p:cNvSpPr txBox="1"/>
          <p:nvPr/>
        </p:nvSpPr>
        <p:spPr>
          <a:xfrm>
            <a:off x="4357195" y="1494634"/>
            <a:ext cx="236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2" name="Google Shape;1132;p78"/>
          <p:cNvSpPr txBox="1"/>
          <p:nvPr>
            <p:ph idx="1" type="body"/>
          </p:nvPr>
        </p:nvSpPr>
        <p:spPr>
          <a:xfrm>
            <a:off x="4367288" y="3195037"/>
            <a:ext cx="293100" cy="35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O</a:t>
            </a:r>
            <a:endParaRPr i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33" name="Google Shape;1133;p78"/>
          <p:cNvSpPr/>
          <p:nvPr/>
        </p:nvSpPr>
        <p:spPr>
          <a:xfrm>
            <a:off x="4285026" y="2943074"/>
            <a:ext cx="576300" cy="576300"/>
          </a:xfrm>
          <a:prstGeom prst="arc">
            <a:avLst>
              <a:gd fmla="val 19424774" name="adj1"/>
              <a:gd fmla="val 0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4" name="Google Shape;1134;p78"/>
          <p:cNvSpPr txBox="1"/>
          <p:nvPr/>
        </p:nvSpPr>
        <p:spPr>
          <a:xfrm>
            <a:off x="4810290" y="2889100"/>
            <a:ext cx="576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37°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35" name="Google Shape;1135;p78"/>
          <p:cNvCxnSpPr/>
          <p:nvPr/>
        </p:nvCxnSpPr>
        <p:spPr>
          <a:xfrm flipH="1" rot="10800000">
            <a:off x="4574075" y="2317050"/>
            <a:ext cx="1230600" cy="9117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36" name="Google Shape;1136;p78"/>
          <p:cNvSpPr txBox="1"/>
          <p:nvPr/>
        </p:nvSpPr>
        <p:spPr>
          <a:xfrm>
            <a:off x="4989108" y="2428116"/>
            <a:ext cx="26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7" name="Google Shape;1137;p78"/>
          <p:cNvSpPr txBox="1"/>
          <p:nvPr/>
        </p:nvSpPr>
        <p:spPr>
          <a:xfrm>
            <a:off x="5784391" y="1958432"/>
            <a:ext cx="1064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(0.8, 0.6)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8" name="Google Shape;1138;p78"/>
          <p:cNvSpPr/>
          <p:nvPr/>
        </p:nvSpPr>
        <p:spPr>
          <a:xfrm>
            <a:off x="5712546" y="3132550"/>
            <a:ext cx="89700" cy="897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39" name="Google Shape;1139;p78"/>
          <p:cNvCxnSpPr/>
          <p:nvPr/>
        </p:nvCxnSpPr>
        <p:spPr>
          <a:xfrm rot="10800000">
            <a:off x="5801850" y="2312175"/>
            <a:ext cx="0" cy="9099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40" name="Google Shape;1140;p78"/>
          <p:cNvCxnSpPr/>
          <p:nvPr/>
        </p:nvCxnSpPr>
        <p:spPr>
          <a:xfrm rot="10800000">
            <a:off x="4575867" y="3222005"/>
            <a:ext cx="1243200" cy="0"/>
          </a:xfrm>
          <a:prstGeom prst="straightConnector1">
            <a:avLst/>
          </a:prstGeom>
          <a:noFill/>
          <a:ln cap="flat" cmpd="sng" w="38100">
            <a:solidFill>
              <a:srgbClr val="374CF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41" name="Google Shape;1141;p78"/>
          <p:cNvSpPr/>
          <p:nvPr/>
        </p:nvSpPr>
        <p:spPr>
          <a:xfrm>
            <a:off x="5753538" y="2261481"/>
            <a:ext cx="102600" cy="102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2" name="Google Shape;1142;p78"/>
          <p:cNvSpPr/>
          <p:nvPr/>
        </p:nvSpPr>
        <p:spPr>
          <a:xfrm>
            <a:off x="4523393" y="3175991"/>
            <a:ext cx="102600" cy="102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3" name="Google Shape;1143;p78"/>
          <p:cNvSpPr txBox="1"/>
          <p:nvPr>
            <p:ph idx="1" type="body"/>
          </p:nvPr>
        </p:nvSpPr>
        <p:spPr>
          <a:xfrm>
            <a:off x="4391254" y="1284325"/>
            <a:ext cx="265800" cy="39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144" name="Google Shape;1144;p78"/>
          <p:cNvSpPr txBox="1"/>
          <p:nvPr>
            <p:ph idx="1" type="body"/>
          </p:nvPr>
        </p:nvSpPr>
        <p:spPr>
          <a:xfrm>
            <a:off x="6372454" y="3132367"/>
            <a:ext cx="265800" cy="39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1145" name="Google Shape;1145;p78"/>
          <p:cNvCxnSpPr/>
          <p:nvPr/>
        </p:nvCxnSpPr>
        <p:spPr>
          <a:xfrm rot="10800000">
            <a:off x="4573819" y="1409614"/>
            <a:ext cx="0" cy="3351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9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0" name="Google Shape;1150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3900" y="1698201"/>
            <a:ext cx="3059850" cy="3063324"/>
          </a:xfrm>
          <a:prstGeom prst="rect">
            <a:avLst/>
          </a:prstGeom>
          <a:noFill/>
          <a:ln>
            <a:noFill/>
          </a:ln>
        </p:spPr>
      </p:pic>
      <p:sp>
        <p:nvSpPr>
          <p:cNvPr id="1151" name="Google Shape;1151;p79"/>
          <p:cNvSpPr/>
          <p:nvPr/>
        </p:nvSpPr>
        <p:spPr>
          <a:xfrm>
            <a:off x="3050043" y="1702082"/>
            <a:ext cx="3060000" cy="3059400"/>
          </a:xfrm>
          <a:prstGeom prst="ellipse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2" name="Google Shape;1152;p79"/>
          <p:cNvSpPr/>
          <p:nvPr/>
        </p:nvSpPr>
        <p:spPr>
          <a:xfrm>
            <a:off x="4572775" y="1838525"/>
            <a:ext cx="618000" cy="1393950"/>
          </a:xfrm>
          <a:custGeom>
            <a:rect b="b" l="l" r="r" t="t"/>
            <a:pathLst>
              <a:path extrusionOk="0" h="55758" w="24720">
                <a:moveTo>
                  <a:pt x="0" y="55679"/>
                </a:moveTo>
                <a:lnTo>
                  <a:pt x="24720" y="0"/>
                </a:lnTo>
                <a:lnTo>
                  <a:pt x="24720" y="55758"/>
                </a:lnTo>
                <a:close/>
              </a:path>
            </a:pathLst>
          </a:custGeom>
          <a:solidFill>
            <a:srgbClr val="EBEDFE"/>
          </a:solidFill>
          <a:ln>
            <a:noFill/>
          </a:ln>
        </p:spPr>
        <p:txBody>
          <a:bodyPr wrap="square">
            <a:normAutofit/>
          </a:bodyPr>
          <a:p/>
        </p:txBody>
      </p:sp>
      <p:cxnSp>
        <p:nvCxnSpPr>
          <p:cNvPr id="1153" name="Google Shape;1153;p79"/>
          <p:cNvCxnSpPr/>
          <p:nvPr/>
        </p:nvCxnSpPr>
        <p:spPr>
          <a:xfrm rot="10800000">
            <a:off x="4573819" y="1409614"/>
            <a:ext cx="0" cy="3351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54" name="Google Shape;1154;p79"/>
          <p:cNvCxnSpPr>
            <a:stCxn id="1155" idx="1"/>
          </p:cNvCxnSpPr>
          <p:nvPr/>
        </p:nvCxnSpPr>
        <p:spPr>
          <a:xfrm>
            <a:off x="3043891" y="3226205"/>
            <a:ext cx="33924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56" name="Google Shape;1156;p79"/>
          <p:cNvSpPr txBox="1"/>
          <p:nvPr>
            <p:ph idx="1" type="body"/>
          </p:nvPr>
        </p:nvSpPr>
        <p:spPr>
          <a:xfrm>
            <a:off x="324000" y="683100"/>
            <a:ext cx="8496000" cy="81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Marka radius (radius) uu ku wareego goobada, waxaan tixgelin karnaa sida xagasha wareeggu u saameeyo dhererka saddexagalka.</a:t>
            </a:r>
            <a:r>
              <a:rPr lang="en-GB" sz="1800">
                <a:solidFill>
                  <a:schemeClr val="accent4"/>
                </a:solidFill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157" name="Google Shape;1157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Hordhaca sine (sine) iyo cosine (cosine)</a:t>
            </a:r>
            <a:endParaRPr/>
          </a:p>
        </p:txBody>
      </p:sp>
      <p:sp>
        <p:nvSpPr>
          <p:cNvPr id="1158" name="Google Shape;1158;p79"/>
          <p:cNvSpPr txBox="1"/>
          <p:nvPr/>
        </p:nvSpPr>
        <p:spPr>
          <a:xfrm>
            <a:off x="6021890" y="3113916"/>
            <a:ext cx="26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9" name="Google Shape;1159;p79"/>
          <p:cNvSpPr txBox="1"/>
          <p:nvPr/>
        </p:nvSpPr>
        <p:spPr>
          <a:xfrm>
            <a:off x="2873032" y="3108491"/>
            <a:ext cx="411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0" name="Google Shape;1160;p79"/>
          <p:cNvSpPr txBox="1"/>
          <p:nvPr/>
        </p:nvSpPr>
        <p:spPr>
          <a:xfrm>
            <a:off x="4275612" y="4531478"/>
            <a:ext cx="411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1" name="Google Shape;1161;p79"/>
          <p:cNvSpPr txBox="1"/>
          <p:nvPr/>
        </p:nvSpPr>
        <p:spPr>
          <a:xfrm>
            <a:off x="4357195" y="1494634"/>
            <a:ext cx="236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2" name="Google Shape;1162;p79"/>
          <p:cNvSpPr txBox="1"/>
          <p:nvPr>
            <p:ph idx="1" type="body"/>
          </p:nvPr>
        </p:nvSpPr>
        <p:spPr>
          <a:xfrm>
            <a:off x="4367288" y="3195037"/>
            <a:ext cx="293100" cy="35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>O</a:t>
            </a:r>
            <a:endParaRPr i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3" name="Google Shape;1163;p79"/>
          <p:cNvSpPr/>
          <p:nvPr/>
        </p:nvSpPr>
        <p:spPr>
          <a:xfrm>
            <a:off x="4357625" y="3015675"/>
            <a:ext cx="431100" cy="431100"/>
          </a:xfrm>
          <a:prstGeom prst="arc">
            <a:avLst>
              <a:gd fmla="val 17736097" name="adj1"/>
              <a:gd fmla="val 0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4" name="Google Shape;1164;p79"/>
          <p:cNvSpPr txBox="1"/>
          <p:nvPr/>
        </p:nvSpPr>
        <p:spPr>
          <a:xfrm>
            <a:off x="4657890" y="2812900"/>
            <a:ext cx="576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65" name="Google Shape;1165;p79"/>
          <p:cNvCxnSpPr/>
          <p:nvPr/>
        </p:nvCxnSpPr>
        <p:spPr>
          <a:xfrm flipH="1" rot="10800000">
            <a:off x="4574063" y="1832331"/>
            <a:ext cx="612600" cy="13965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66" name="Google Shape;1166;p79"/>
          <p:cNvSpPr txBox="1"/>
          <p:nvPr/>
        </p:nvSpPr>
        <p:spPr>
          <a:xfrm>
            <a:off x="4674711" y="2223508"/>
            <a:ext cx="26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7" name="Google Shape;1167;p79"/>
          <p:cNvSpPr txBox="1"/>
          <p:nvPr/>
        </p:nvSpPr>
        <p:spPr>
          <a:xfrm>
            <a:off x="5179601" y="1534825"/>
            <a:ext cx="1190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(0.4, 0.92)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8" name="Google Shape;1168;p79"/>
          <p:cNvSpPr/>
          <p:nvPr/>
        </p:nvSpPr>
        <p:spPr>
          <a:xfrm>
            <a:off x="5100547" y="3132550"/>
            <a:ext cx="89700" cy="897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69" name="Google Shape;1169;p79"/>
          <p:cNvCxnSpPr>
            <a:endCxn id="1170" idx="4"/>
          </p:cNvCxnSpPr>
          <p:nvPr/>
        </p:nvCxnSpPr>
        <p:spPr>
          <a:xfrm rot="10800000">
            <a:off x="5189363" y="1883031"/>
            <a:ext cx="7800" cy="13389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1" name="Google Shape;1171;p79"/>
          <p:cNvCxnSpPr/>
          <p:nvPr/>
        </p:nvCxnSpPr>
        <p:spPr>
          <a:xfrm rot="10800000">
            <a:off x="4575775" y="3222000"/>
            <a:ext cx="639000" cy="0"/>
          </a:xfrm>
          <a:prstGeom prst="straightConnector1">
            <a:avLst/>
          </a:prstGeom>
          <a:noFill/>
          <a:ln cap="flat" cmpd="sng" w="38100">
            <a:solidFill>
              <a:srgbClr val="374CF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70" name="Google Shape;1170;p79"/>
          <p:cNvSpPr/>
          <p:nvPr/>
        </p:nvSpPr>
        <p:spPr>
          <a:xfrm>
            <a:off x="5138063" y="1780431"/>
            <a:ext cx="102600" cy="102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2" name="Google Shape;1172;p79"/>
          <p:cNvSpPr/>
          <p:nvPr/>
        </p:nvSpPr>
        <p:spPr>
          <a:xfrm>
            <a:off x="4523393" y="3175991"/>
            <a:ext cx="102600" cy="102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3" name="Google Shape;1173;p79"/>
          <p:cNvSpPr txBox="1"/>
          <p:nvPr>
            <p:ph idx="1" type="body"/>
          </p:nvPr>
        </p:nvSpPr>
        <p:spPr>
          <a:xfrm>
            <a:off x="328900" y="1620000"/>
            <a:ext cx="2102100" cy="43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Maxaa isbeddelaya?</a:t>
            </a:r>
            <a:endParaRPr sz="1800"/>
          </a:p>
        </p:txBody>
      </p:sp>
      <p:sp>
        <p:nvSpPr>
          <p:cNvPr id="1174" name="Google Shape;1174;p79"/>
          <p:cNvSpPr txBox="1"/>
          <p:nvPr>
            <p:ph idx="1" type="body"/>
          </p:nvPr>
        </p:nvSpPr>
        <p:spPr>
          <a:xfrm>
            <a:off x="328900" y="3296400"/>
            <a:ext cx="2544000" cy="35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Maxaa isku mid ah?</a:t>
            </a:r>
            <a:endParaRPr sz="1800"/>
          </a:p>
        </p:txBody>
      </p:sp>
      <p:sp>
        <p:nvSpPr>
          <p:cNvPr id="1175" name="Google Shape;1175;p79"/>
          <p:cNvSpPr txBox="1"/>
          <p:nvPr>
            <p:ph idx="1" type="body"/>
          </p:nvPr>
        </p:nvSpPr>
        <p:spPr>
          <a:xfrm>
            <a:off x="324000" y="1974900"/>
            <a:ext cx="2655900" cy="109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Dhererka cidhifyada jiifka iyo tooska way kala duwan yihiin.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76" name="Google Shape;1176;p79"/>
          <p:cNvSpPr txBox="1"/>
          <p:nvPr>
            <p:ph idx="1" type="body"/>
          </p:nvPr>
        </p:nvSpPr>
        <p:spPr>
          <a:xfrm>
            <a:off x="324000" y="3651300"/>
            <a:ext cx="2261400" cy="94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Dhererka hypotenuse (hypotenuse) had iyo jeer waa 1 halbeeg (unit).</a:t>
            </a:r>
            <a:endParaRPr sz="19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77" name="Google Shape;1177;p79"/>
          <p:cNvSpPr txBox="1"/>
          <p:nvPr>
            <p:ph idx="1" type="body"/>
          </p:nvPr>
        </p:nvSpPr>
        <p:spPr>
          <a:xfrm>
            <a:off x="4391254" y="1284325"/>
            <a:ext cx="265800" cy="39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400">
                <a:latin typeface="Lexend"/>
              </a:rPr>
              <a:t> </a:t>
            </a:r>
            <a:endParaRPr sz="2000"/>
          </a:p>
        </p:txBody>
      </p:sp>
      <p:sp>
        <p:nvSpPr>
          <p:cNvPr id="1178" name="Google Shape;1178;p79"/>
          <p:cNvSpPr txBox="1"/>
          <p:nvPr>
            <p:ph idx="1" type="body"/>
          </p:nvPr>
        </p:nvSpPr>
        <p:spPr>
          <a:xfrm>
            <a:off x="6372454" y="3132367"/>
            <a:ext cx="265800" cy="39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400">
                <a:latin typeface="Lexend"/>
              </a:rPr>
              <a:t> </a:t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2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Google Shape;1183;p80"/>
          <p:cNvSpPr txBox="1"/>
          <p:nvPr>
            <p:ph idx="1" type="body"/>
          </p:nvPr>
        </p:nvSpPr>
        <p:spPr>
          <a:xfrm>
            <a:off x="324000" y="683100"/>
            <a:ext cx="8496000" cy="81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Marka radius (radius) uu ku wareego goobada, xagasha wareeggu waxay saameysaa isku-duwayaasha y (y-coordinate) ee barta goobada.</a:t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i="1" lang="en-GB" sz="14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184" name="Google Shape;1184;p8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Hordhaca sine (sine) iyo cosine (cosine)</a:t>
            </a:r>
            <a:endParaRPr/>
          </a:p>
        </p:txBody>
      </p:sp>
      <p:pic>
        <p:nvPicPr>
          <p:cNvPr id="1185" name="Google Shape;1185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9300" y="1698201"/>
            <a:ext cx="3059850" cy="3063324"/>
          </a:xfrm>
          <a:prstGeom prst="rect">
            <a:avLst/>
          </a:prstGeom>
          <a:noFill/>
          <a:ln>
            <a:noFill/>
          </a:ln>
        </p:spPr>
      </p:pic>
      <p:sp>
        <p:nvSpPr>
          <p:cNvPr id="1186" name="Google Shape;1186;p80"/>
          <p:cNvSpPr/>
          <p:nvPr/>
        </p:nvSpPr>
        <p:spPr>
          <a:xfrm>
            <a:off x="535443" y="1702082"/>
            <a:ext cx="3060000" cy="3059400"/>
          </a:xfrm>
          <a:prstGeom prst="ellipse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7" name="Google Shape;1187;p80"/>
          <p:cNvSpPr/>
          <p:nvPr/>
        </p:nvSpPr>
        <p:spPr>
          <a:xfrm>
            <a:off x="2058175" y="2316075"/>
            <a:ext cx="1222625" cy="914425"/>
          </a:xfrm>
          <a:custGeom>
            <a:rect b="b" l="l" r="r" t="t"/>
            <a:pathLst>
              <a:path extrusionOk="0" h="36577" w="48905">
                <a:moveTo>
                  <a:pt x="0" y="36577"/>
                </a:moveTo>
                <a:lnTo>
                  <a:pt x="48905" y="0"/>
                </a:lnTo>
                <a:lnTo>
                  <a:pt x="48905" y="36320"/>
                </a:lnTo>
                <a:close/>
              </a:path>
            </a:pathLst>
          </a:custGeom>
          <a:solidFill>
            <a:srgbClr val="EBEDFE"/>
          </a:solidFill>
          <a:ln>
            <a:noFill/>
          </a:ln>
        </p:spPr>
        <p:txBody>
          <a:bodyPr wrap="square">
            <a:normAutofit/>
          </a:bodyPr>
          <a:p/>
        </p:txBody>
      </p:sp>
      <p:cxnSp>
        <p:nvCxnSpPr>
          <p:cNvPr id="1188" name="Google Shape;1188;p80"/>
          <p:cNvCxnSpPr/>
          <p:nvPr/>
        </p:nvCxnSpPr>
        <p:spPr>
          <a:xfrm rot="10800000">
            <a:off x="2059219" y="1409614"/>
            <a:ext cx="0" cy="3351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89" name="Google Shape;1189;p80"/>
          <p:cNvCxnSpPr/>
          <p:nvPr/>
        </p:nvCxnSpPr>
        <p:spPr>
          <a:xfrm>
            <a:off x="529291" y="3226205"/>
            <a:ext cx="33924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90" name="Google Shape;1190;p80"/>
          <p:cNvSpPr txBox="1"/>
          <p:nvPr/>
        </p:nvSpPr>
        <p:spPr>
          <a:xfrm>
            <a:off x="3507290" y="3113916"/>
            <a:ext cx="26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1" name="Google Shape;1191;p80"/>
          <p:cNvSpPr txBox="1"/>
          <p:nvPr/>
        </p:nvSpPr>
        <p:spPr>
          <a:xfrm>
            <a:off x="358432" y="3108491"/>
            <a:ext cx="411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2" name="Google Shape;1192;p80"/>
          <p:cNvSpPr txBox="1"/>
          <p:nvPr/>
        </p:nvSpPr>
        <p:spPr>
          <a:xfrm>
            <a:off x="1761012" y="4531478"/>
            <a:ext cx="411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3" name="Google Shape;1193;p80"/>
          <p:cNvSpPr txBox="1"/>
          <p:nvPr/>
        </p:nvSpPr>
        <p:spPr>
          <a:xfrm>
            <a:off x="1842595" y="1494634"/>
            <a:ext cx="236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4" name="Google Shape;1194;p80"/>
          <p:cNvSpPr txBox="1"/>
          <p:nvPr>
            <p:ph idx="1" type="body"/>
          </p:nvPr>
        </p:nvSpPr>
        <p:spPr>
          <a:xfrm>
            <a:off x="1852688" y="3195037"/>
            <a:ext cx="293100" cy="35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O</a:t>
            </a:r>
            <a:endParaRPr i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95" name="Google Shape;1195;p80"/>
          <p:cNvSpPr/>
          <p:nvPr/>
        </p:nvSpPr>
        <p:spPr>
          <a:xfrm>
            <a:off x="1717325" y="2889975"/>
            <a:ext cx="682500" cy="682500"/>
          </a:xfrm>
          <a:prstGeom prst="arc">
            <a:avLst>
              <a:gd fmla="val 19541477" name="adj1"/>
              <a:gd fmla="val 0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6" name="Google Shape;1196;p80"/>
          <p:cNvSpPr txBox="1"/>
          <p:nvPr/>
        </p:nvSpPr>
        <p:spPr>
          <a:xfrm>
            <a:off x="2361684" y="2903532"/>
            <a:ext cx="576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37°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97" name="Google Shape;1197;p80"/>
          <p:cNvCxnSpPr>
            <a:endCxn id="1198" idx="3"/>
          </p:cNvCxnSpPr>
          <p:nvPr/>
        </p:nvCxnSpPr>
        <p:spPr>
          <a:xfrm flipH="1" rot="10800000">
            <a:off x="2059398" y="2355280"/>
            <a:ext cx="1183800" cy="8736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99" name="Google Shape;1199;p80"/>
          <p:cNvSpPr txBox="1"/>
          <p:nvPr/>
        </p:nvSpPr>
        <p:spPr>
          <a:xfrm>
            <a:off x="3325589" y="2093816"/>
            <a:ext cx="1089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(0.8, 0.6)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0" name="Google Shape;1200;p80"/>
          <p:cNvSpPr/>
          <p:nvPr/>
        </p:nvSpPr>
        <p:spPr>
          <a:xfrm>
            <a:off x="3198530" y="3132550"/>
            <a:ext cx="89700" cy="897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01" name="Google Shape;1201;p80"/>
          <p:cNvCxnSpPr>
            <a:endCxn id="1198" idx="4"/>
          </p:cNvCxnSpPr>
          <p:nvPr/>
        </p:nvCxnSpPr>
        <p:spPr>
          <a:xfrm rot="10800000">
            <a:off x="3279473" y="2370306"/>
            <a:ext cx="3600" cy="8517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02" name="Google Shape;1202;p80"/>
          <p:cNvSpPr/>
          <p:nvPr/>
        </p:nvSpPr>
        <p:spPr>
          <a:xfrm>
            <a:off x="2008793" y="3175991"/>
            <a:ext cx="102600" cy="102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03" name="Google Shape;1203;p80"/>
          <p:cNvCxnSpPr>
            <a:stCxn id="1198" idx="2"/>
          </p:cNvCxnSpPr>
          <p:nvPr/>
        </p:nvCxnSpPr>
        <p:spPr>
          <a:xfrm flipH="1">
            <a:off x="2056673" y="2319006"/>
            <a:ext cx="1171500" cy="210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198" name="Google Shape;1198;p80"/>
          <p:cNvSpPr/>
          <p:nvPr/>
        </p:nvSpPr>
        <p:spPr>
          <a:xfrm>
            <a:off x="3228173" y="2267706"/>
            <a:ext cx="102600" cy="102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4" name="Google Shape;1204;p80"/>
          <p:cNvSpPr txBox="1"/>
          <p:nvPr/>
        </p:nvSpPr>
        <p:spPr>
          <a:xfrm>
            <a:off x="1662783" y="2095401"/>
            <a:ext cx="682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0.6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5" name="Google Shape;1205;p80"/>
          <p:cNvSpPr txBox="1"/>
          <p:nvPr>
            <p:ph idx="1" type="body"/>
          </p:nvPr>
        </p:nvSpPr>
        <p:spPr>
          <a:xfrm>
            <a:off x="4884125" y="1612950"/>
            <a:ext cx="3735000" cy="148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Sine (sine) ee xagal waa isku-duwayaasha y (y-coordinate) ee barta halka radius (radius) loo wareejiyay xagashaas.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i="1" lang="en-GB" sz="14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206" name="Google Shape;1206;p80"/>
          <p:cNvSpPr txBox="1"/>
          <p:nvPr>
            <p:ph idx="1" type="body"/>
          </p:nvPr>
        </p:nvSpPr>
        <p:spPr>
          <a:xfrm>
            <a:off x="4884125" y="3365550"/>
            <a:ext cx="3735000" cy="41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Tusaale: Sine (sine) ee 37° waa 0.6.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207" name="Google Shape;1207;p80"/>
          <p:cNvSpPr txBox="1"/>
          <p:nvPr>
            <p:ph idx="1" type="body"/>
          </p:nvPr>
        </p:nvSpPr>
        <p:spPr>
          <a:xfrm>
            <a:off x="1876654" y="1284325"/>
            <a:ext cx="265800" cy="39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208" name="Google Shape;1208;p80"/>
          <p:cNvSpPr txBox="1"/>
          <p:nvPr>
            <p:ph idx="1" type="body"/>
          </p:nvPr>
        </p:nvSpPr>
        <p:spPr>
          <a:xfrm>
            <a:off x="3857854" y="3132367"/>
            <a:ext cx="265800" cy="39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1209" name="Google Shape;1209;p80"/>
          <p:cNvCxnSpPr/>
          <p:nvPr/>
        </p:nvCxnSpPr>
        <p:spPr>
          <a:xfrm rot="10800000">
            <a:off x="3896490" y="2430625"/>
            <a:ext cx="2709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10" name="Google Shape;1210;p80"/>
          <p:cNvSpPr txBox="1"/>
          <p:nvPr/>
        </p:nvSpPr>
        <p:spPr>
          <a:xfrm>
            <a:off x="4797850" y="4240487"/>
            <a:ext cx="39162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Ku xidh nooca isdhexgalka: goobo halbeeg (unit circle) (sine iyo cosine)🖇</a:t>
            </a:r>
            <a:b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r>
              <a:rPr lang="en-GB" sz="1100" u="sng">
                <a:solidFill>
                  <a:schemeClr val="hlink"/>
                </a:solidFill>
                <a:latin typeface="Lexend"/>
                <a:ea typeface="Lexend"/>
                <a:cs typeface="Lexend"/>
                <a:sym typeface="Lexend"/>
                <a:hlinkClick r:id="rId4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4" name="Shape 1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" name="Google Shape;1215;p81"/>
          <p:cNvSpPr txBox="1"/>
          <p:nvPr>
            <p:ph idx="1" type="body"/>
          </p:nvPr>
        </p:nvSpPr>
        <p:spPr>
          <a:xfrm>
            <a:off x="324000" y="683100"/>
            <a:ext cx="8496000" cy="81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Marka gacan-radius uu ku wareego goobta, xagasha wareejinta waxay saameyn ku yeelataa isku-duwayaasha x (x-coordinate) ee dhibcaha goobta.</a:t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i="1" lang="en-GB" sz="14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216" name="Google Shape;1216;p8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Hordhac ku saabsan sine iyo cosine</a:t>
            </a:r>
            <a:endParaRPr/>
          </a:p>
        </p:txBody>
      </p:sp>
      <p:pic>
        <p:nvPicPr>
          <p:cNvPr id="1217" name="Google Shape;1217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9300" y="1698201"/>
            <a:ext cx="3059850" cy="3063324"/>
          </a:xfrm>
          <a:prstGeom prst="rect">
            <a:avLst/>
          </a:prstGeom>
          <a:noFill/>
          <a:ln>
            <a:noFill/>
          </a:ln>
        </p:spPr>
      </p:pic>
      <p:sp>
        <p:nvSpPr>
          <p:cNvPr id="1218" name="Google Shape;1218;p81"/>
          <p:cNvSpPr/>
          <p:nvPr/>
        </p:nvSpPr>
        <p:spPr>
          <a:xfrm>
            <a:off x="535443" y="1702082"/>
            <a:ext cx="3060000" cy="3059400"/>
          </a:xfrm>
          <a:prstGeom prst="ellipse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9" name="Google Shape;1219;p81"/>
          <p:cNvSpPr/>
          <p:nvPr/>
        </p:nvSpPr>
        <p:spPr>
          <a:xfrm>
            <a:off x="2058175" y="2701050"/>
            <a:ext cx="1449350" cy="529450"/>
          </a:xfrm>
          <a:custGeom>
            <a:rect b="b" l="l" r="r" t="t"/>
            <a:pathLst>
              <a:path extrusionOk="0" h="21178" w="57974">
                <a:moveTo>
                  <a:pt x="0" y="21178"/>
                </a:moveTo>
                <a:lnTo>
                  <a:pt x="57878" y="0"/>
                </a:lnTo>
                <a:lnTo>
                  <a:pt x="57974" y="21017"/>
                </a:lnTo>
                <a:close/>
              </a:path>
            </a:pathLst>
          </a:custGeom>
          <a:solidFill>
            <a:srgbClr val="EBEDFE"/>
          </a:solidFill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cxnSp>
        <p:nvCxnSpPr>
          <p:cNvPr id="1220" name="Google Shape;1220;p81"/>
          <p:cNvCxnSpPr/>
          <p:nvPr/>
        </p:nvCxnSpPr>
        <p:spPr>
          <a:xfrm rot="10800000">
            <a:off x="2059219" y="1409614"/>
            <a:ext cx="0" cy="3351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21" name="Google Shape;1221;p81"/>
          <p:cNvCxnSpPr/>
          <p:nvPr/>
        </p:nvCxnSpPr>
        <p:spPr>
          <a:xfrm>
            <a:off x="529291" y="3226205"/>
            <a:ext cx="33924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22" name="Google Shape;1222;p81"/>
          <p:cNvSpPr txBox="1"/>
          <p:nvPr/>
        </p:nvSpPr>
        <p:spPr>
          <a:xfrm>
            <a:off x="3507290" y="3113916"/>
            <a:ext cx="26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3" name="Google Shape;1223;p81"/>
          <p:cNvSpPr txBox="1"/>
          <p:nvPr/>
        </p:nvSpPr>
        <p:spPr>
          <a:xfrm>
            <a:off x="358432" y="3108491"/>
            <a:ext cx="411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4" name="Google Shape;1224;p81"/>
          <p:cNvSpPr txBox="1"/>
          <p:nvPr/>
        </p:nvSpPr>
        <p:spPr>
          <a:xfrm>
            <a:off x="1761012" y="4531478"/>
            <a:ext cx="411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5" name="Google Shape;1225;p81"/>
          <p:cNvSpPr txBox="1"/>
          <p:nvPr/>
        </p:nvSpPr>
        <p:spPr>
          <a:xfrm>
            <a:off x="1842595" y="1494634"/>
            <a:ext cx="236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6" name="Google Shape;1226;p81"/>
          <p:cNvSpPr txBox="1"/>
          <p:nvPr>
            <p:ph idx="1" type="body"/>
          </p:nvPr>
        </p:nvSpPr>
        <p:spPr>
          <a:xfrm>
            <a:off x="1852688" y="3195037"/>
            <a:ext cx="293100" cy="35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O</a:t>
            </a:r>
            <a:endParaRPr i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27" name="Google Shape;1227;p81"/>
          <p:cNvSpPr/>
          <p:nvPr/>
        </p:nvSpPr>
        <p:spPr>
          <a:xfrm>
            <a:off x="1567475" y="2740126"/>
            <a:ext cx="982200" cy="982200"/>
          </a:xfrm>
          <a:prstGeom prst="arc">
            <a:avLst>
              <a:gd fmla="val 20364113" name="adj1"/>
              <a:gd fmla="val 0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8" name="Google Shape;1228;p81"/>
          <p:cNvSpPr txBox="1"/>
          <p:nvPr/>
        </p:nvSpPr>
        <p:spPr>
          <a:xfrm>
            <a:off x="2524290" y="2903532"/>
            <a:ext cx="576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20°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29" name="Google Shape;1229;p81"/>
          <p:cNvCxnSpPr/>
          <p:nvPr/>
        </p:nvCxnSpPr>
        <p:spPr>
          <a:xfrm flipH="1" rot="10800000">
            <a:off x="2059475" y="2703750"/>
            <a:ext cx="1446900" cy="5250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30" name="Google Shape;1230;p81"/>
          <p:cNvSpPr txBox="1"/>
          <p:nvPr/>
        </p:nvSpPr>
        <p:spPr>
          <a:xfrm>
            <a:off x="3498400" y="2339425"/>
            <a:ext cx="1566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(0.94, 0.34)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1" name="Google Shape;1231;p81"/>
          <p:cNvSpPr/>
          <p:nvPr/>
        </p:nvSpPr>
        <p:spPr>
          <a:xfrm>
            <a:off x="3416925" y="3132550"/>
            <a:ext cx="89700" cy="897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2" name="Google Shape;1232;p81"/>
          <p:cNvSpPr/>
          <p:nvPr/>
        </p:nvSpPr>
        <p:spPr>
          <a:xfrm>
            <a:off x="3452673" y="2648706"/>
            <a:ext cx="102600" cy="102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3" name="Google Shape;1233;p81"/>
          <p:cNvSpPr txBox="1"/>
          <p:nvPr>
            <p:ph idx="1" type="body"/>
          </p:nvPr>
        </p:nvSpPr>
        <p:spPr>
          <a:xfrm>
            <a:off x="4900200" y="1612950"/>
            <a:ext cx="3916200" cy="148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Cosine-ka xagal la siiyay waa isku-duwayaasha x (x-coordinate) ee dhibcaha halka gacan-radius loo wareejiyay si uu u sameeyo xagashaas.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i="1" lang="en-GB" sz="14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000"/>
          </a:p>
        </p:txBody>
      </p:sp>
      <p:sp>
        <p:nvSpPr>
          <p:cNvPr id="1234" name="Google Shape;1234;p81"/>
          <p:cNvSpPr txBox="1"/>
          <p:nvPr>
            <p:ph idx="1" type="body"/>
          </p:nvPr>
        </p:nvSpPr>
        <p:spPr>
          <a:xfrm>
            <a:off x="4900200" y="3365550"/>
            <a:ext cx="3735000" cy="41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Tusaale: Cosine-ka 20° waa 0.94.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cxnSp>
        <p:nvCxnSpPr>
          <p:cNvPr id="1235" name="Google Shape;1235;p81"/>
          <p:cNvCxnSpPr/>
          <p:nvPr/>
        </p:nvCxnSpPr>
        <p:spPr>
          <a:xfrm rot="10800000">
            <a:off x="3693479" y="2700000"/>
            <a:ext cx="3384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36" name="Google Shape;1236;p81"/>
          <p:cNvSpPr txBox="1"/>
          <p:nvPr>
            <p:ph idx="1" type="body"/>
          </p:nvPr>
        </p:nvSpPr>
        <p:spPr>
          <a:xfrm>
            <a:off x="1876654" y="1284325"/>
            <a:ext cx="265800" cy="39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237" name="Google Shape;1237;p81"/>
          <p:cNvSpPr txBox="1"/>
          <p:nvPr>
            <p:ph idx="1" type="body"/>
          </p:nvPr>
        </p:nvSpPr>
        <p:spPr>
          <a:xfrm>
            <a:off x="3857854" y="3132367"/>
            <a:ext cx="265800" cy="39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238" name="Google Shape;1238;p81"/>
          <p:cNvSpPr/>
          <p:nvPr/>
        </p:nvSpPr>
        <p:spPr>
          <a:xfrm>
            <a:off x="2008793" y="3175991"/>
            <a:ext cx="102600" cy="102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9" name="Google Shape;1239;p81"/>
          <p:cNvSpPr txBox="1"/>
          <p:nvPr/>
        </p:nvSpPr>
        <p:spPr>
          <a:xfrm>
            <a:off x="3200507" y="3307076"/>
            <a:ext cx="682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0.94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40" name="Google Shape;1240;p81"/>
          <p:cNvCxnSpPr/>
          <p:nvPr/>
        </p:nvCxnSpPr>
        <p:spPr>
          <a:xfrm rot="10800000">
            <a:off x="2038447" y="3229790"/>
            <a:ext cx="1479600" cy="0"/>
          </a:xfrm>
          <a:prstGeom prst="straightConnector1">
            <a:avLst/>
          </a:prstGeom>
          <a:noFill/>
          <a:ln cap="flat" cmpd="sng" w="38100">
            <a:solidFill>
              <a:srgbClr val="374CF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1" name="Google Shape;1241;p81"/>
          <p:cNvCxnSpPr/>
          <p:nvPr/>
        </p:nvCxnSpPr>
        <p:spPr>
          <a:xfrm>
            <a:off x="3508429" y="3201888"/>
            <a:ext cx="0" cy="2262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42" name="Google Shape;1242;p81"/>
          <p:cNvSpPr txBox="1"/>
          <p:nvPr/>
        </p:nvSpPr>
        <p:spPr>
          <a:xfrm>
            <a:off x="4797850" y="4240487"/>
            <a:ext cx="39162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Ku xidh nooca is-dhexgalka ah: goobta halbeegga (unit circle) (sine iyo cosine)🖇</a:t>
            </a:r>
            <a:b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r>
              <a:rPr lang="en-GB" sz="1100" u="sng">
                <a:solidFill>
                  <a:schemeClr val="hlink"/>
                </a:solidFill>
                <a:latin typeface="Lexend"/>
                <a:ea typeface="Lexend"/>
                <a:cs typeface="Lexend"/>
                <a:sym typeface="Lexend"/>
                <a:hlinkClick r:id="rId4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6" name="Shape 1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Google Shape;1247;p8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Hordhac ku saabsan sine iyo cosine</a:t>
            </a:r>
            <a:endParaRPr/>
          </a:p>
        </p:txBody>
      </p:sp>
      <p:sp>
        <p:nvSpPr>
          <p:cNvPr id="1248" name="Google Shape;1248;p82"/>
          <p:cNvSpPr/>
          <p:nvPr/>
        </p:nvSpPr>
        <p:spPr>
          <a:xfrm>
            <a:off x="5031243" y="1397282"/>
            <a:ext cx="3060000" cy="3059400"/>
          </a:xfrm>
          <a:prstGeom prst="ellipse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49" name="Google Shape;1249;p82"/>
          <p:cNvCxnSpPr/>
          <p:nvPr/>
        </p:nvCxnSpPr>
        <p:spPr>
          <a:xfrm rot="10800000">
            <a:off x="6555019" y="1104814"/>
            <a:ext cx="0" cy="3351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50" name="Google Shape;1250;p82"/>
          <p:cNvCxnSpPr/>
          <p:nvPr/>
        </p:nvCxnSpPr>
        <p:spPr>
          <a:xfrm>
            <a:off x="5025091" y="2921405"/>
            <a:ext cx="33924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51" name="Google Shape;1251;p82"/>
          <p:cNvSpPr txBox="1"/>
          <p:nvPr/>
        </p:nvSpPr>
        <p:spPr>
          <a:xfrm>
            <a:off x="8003090" y="2809116"/>
            <a:ext cx="26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2" name="Google Shape;1252;p82"/>
          <p:cNvSpPr txBox="1"/>
          <p:nvPr/>
        </p:nvSpPr>
        <p:spPr>
          <a:xfrm>
            <a:off x="4854232" y="2803691"/>
            <a:ext cx="411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3" name="Google Shape;1253;p82"/>
          <p:cNvSpPr txBox="1"/>
          <p:nvPr/>
        </p:nvSpPr>
        <p:spPr>
          <a:xfrm>
            <a:off x="6256812" y="4226678"/>
            <a:ext cx="411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4" name="Google Shape;1254;p82"/>
          <p:cNvSpPr txBox="1"/>
          <p:nvPr/>
        </p:nvSpPr>
        <p:spPr>
          <a:xfrm>
            <a:off x="6338395" y="1189834"/>
            <a:ext cx="236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5" name="Google Shape;1255;p82"/>
          <p:cNvSpPr txBox="1"/>
          <p:nvPr>
            <p:ph idx="1" type="body"/>
          </p:nvPr>
        </p:nvSpPr>
        <p:spPr>
          <a:xfrm>
            <a:off x="6348488" y="2890237"/>
            <a:ext cx="293100" cy="35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O</a:t>
            </a:r>
            <a:endParaRPr i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6" name="Google Shape;1256;p82"/>
          <p:cNvSpPr/>
          <p:nvPr/>
        </p:nvSpPr>
        <p:spPr>
          <a:xfrm>
            <a:off x="6213125" y="2585175"/>
            <a:ext cx="682500" cy="682500"/>
          </a:xfrm>
          <a:prstGeom prst="arc">
            <a:avLst>
              <a:gd fmla="val 18641675" name="adj1"/>
              <a:gd fmla="val 0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7" name="Google Shape;1257;p82"/>
          <p:cNvSpPr txBox="1"/>
          <p:nvPr/>
        </p:nvSpPr>
        <p:spPr>
          <a:xfrm>
            <a:off x="6822106" y="2529335"/>
            <a:ext cx="576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52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58" name="Google Shape;1258;p82"/>
          <p:cNvCxnSpPr/>
          <p:nvPr/>
        </p:nvCxnSpPr>
        <p:spPr>
          <a:xfrm flipH="1" rot="10800000">
            <a:off x="6555198" y="1768180"/>
            <a:ext cx="974700" cy="11559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59" name="Google Shape;1259;p82"/>
          <p:cNvSpPr/>
          <p:nvPr/>
        </p:nvSpPr>
        <p:spPr>
          <a:xfrm>
            <a:off x="7443911" y="2827750"/>
            <a:ext cx="89700" cy="897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0" name="Google Shape;1260;p82"/>
          <p:cNvSpPr/>
          <p:nvPr/>
        </p:nvSpPr>
        <p:spPr>
          <a:xfrm>
            <a:off x="6504593" y="2871191"/>
            <a:ext cx="102600" cy="102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1" name="Google Shape;1261;p82"/>
          <p:cNvSpPr txBox="1"/>
          <p:nvPr>
            <p:ph idx="1" type="body"/>
          </p:nvPr>
        </p:nvSpPr>
        <p:spPr>
          <a:xfrm>
            <a:off x="6372454" y="979525"/>
            <a:ext cx="265800" cy="39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262" name="Google Shape;1262;p82"/>
          <p:cNvSpPr txBox="1"/>
          <p:nvPr>
            <p:ph idx="1" type="body"/>
          </p:nvPr>
        </p:nvSpPr>
        <p:spPr>
          <a:xfrm>
            <a:off x="8353654" y="2827567"/>
            <a:ext cx="265800" cy="39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1263" name="Google Shape;1263;p82"/>
          <p:cNvCxnSpPr>
            <a:endCxn id="1264" idx="4"/>
          </p:cNvCxnSpPr>
          <p:nvPr/>
        </p:nvCxnSpPr>
        <p:spPr>
          <a:xfrm rot="10800000">
            <a:off x="7534873" y="1806606"/>
            <a:ext cx="0" cy="11148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65" name="Google Shape;1265;p82"/>
          <p:cNvCxnSpPr/>
          <p:nvPr/>
        </p:nvCxnSpPr>
        <p:spPr>
          <a:xfrm rot="10800000">
            <a:off x="6549259" y="1751588"/>
            <a:ext cx="995100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266" name="Google Shape;1266;p82"/>
          <p:cNvSpPr txBox="1"/>
          <p:nvPr/>
        </p:nvSpPr>
        <p:spPr>
          <a:xfrm>
            <a:off x="476400" y="1676700"/>
            <a:ext cx="4220700" cy="17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xagal waa isku-duwayaasha y (y-coordinate) ee dhibcaha halka gacan-radius loo wareejiyay xagashaas.</a:t>
            </a: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8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600"/>
          </a:p>
        </p:txBody>
      </p:sp>
      <p:sp>
        <p:nvSpPr>
          <p:cNvPr id="1267" name="Google Shape;1267;p82"/>
          <p:cNvSpPr txBox="1"/>
          <p:nvPr/>
        </p:nvSpPr>
        <p:spPr>
          <a:xfrm>
            <a:off x="1080557" y="1649486"/>
            <a:ext cx="755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sine</a:t>
            </a:r>
            <a:endParaRPr b="1" sz="24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268" name="Google Shape;1268;p82"/>
          <p:cNvCxnSpPr/>
          <p:nvPr/>
        </p:nvCxnSpPr>
        <p:spPr>
          <a:xfrm>
            <a:off x="1125307" y="2066250"/>
            <a:ext cx="6192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64" name="Google Shape;1264;p82"/>
          <p:cNvSpPr/>
          <p:nvPr/>
        </p:nvSpPr>
        <p:spPr>
          <a:xfrm>
            <a:off x="7483573" y="1704006"/>
            <a:ext cx="102600" cy="102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2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" name="Google Shape;1273;p8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Hordhac ku saabsan sine iyo cosine</a:t>
            </a:r>
            <a:endParaRPr/>
          </a:p>
        </p:txBody>
      </p:sp>
      <p:sp>
        <p:nvSpPr>
          <p:cNvPr id="1274" name="Google Shape;1274;p83"/>
          <p:cNvSpPr txBox="1"/>
          <p:nvPr/>
        </p:nvSpPr>
        <p:spPr>
          <a:xfrm>
            <a:off x="476400" y="1676700"/>
            <a:ext cx="4220700" cy="17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Cosine-ka xagal waa ee dhibcaha halka gacan-radius loo wareejiyay xagashaas.</a:t>
            </a: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br>
              <a:rPr i="1" lang="en-GB" sz="2400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i="1" lang="en-GB" sz="18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600"/>
          </a:p>
        </p:txBody>
      </p:sp>
      <p:sp>
        <p:nvSpPr>
          <p:cNvPr id="1275" name="Google Shape;1275;p83"/>
          <p:cNvSpPr txBox="1"/>
          <p:nvPr/>
        </p:nvSpPr>
        <p:spPr>
          <a:xfrm>
            <a:off x="518551" y="2072657"/>
            <a:ext cx="2055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x-coordinate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276" name="Google Shape;1276;p83"/>
          <p:cNvCxnSpPr/>
          <p:nvPr/>
        </p:nvCxnSpPr>
        <p:spPr>
          <a:xfrm>
            <a:off x="587832" y="2491350"/>
            <a:ext cx="16098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77" name="Google Shape;1277;p83"/>
          <p:cNvSpPr/>
          <p:nvPr/>
        </p:nvSpPr>
        <p:spPr>
          <a:xfrm>
            <a:off x="5031243" y="1397282"/>
            <a:ext cx="3060000" cy="3059400"/>
          </a:xfrm>
          <a:prstGeom prst="ellipse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78" name="Google Shape;1278;p83"/>
          <p:cNvCxnSpPr/>
          <p:nvPr/>
        </p:nvCxnSpPr>
        <p:spPr>
          <a:xfrm rot="10800000">
            <a:off x="6555019" y="1104814"/>
            <a:ext cx="0" cy="3351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79" name="Google Shape;1279;p83"/>
          <p:cNvCxnSpPr/>
          <p:nvPr/>
        </p:nvCxnSpPr>
        <p:spPr>
          <a:xfrm>
            <a:off x="5025091" y="2921405"/>
            <a:ext cx="33924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80" name="Google Shape;1280;p83"/>
          <p:cNvSpPr txBox="1"/>
          <p:nvPr/>
        </p:nvSpPr>
        <p:spPr>
          <a:xfrm>
            <a:off x="8003090" y="2809116"/>
            <a:ext cx="26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1" name="Google Shape;1281;p83"/>
          <p:cNvSpPr txBox="1"/>
          <p:nvPr/>
        </p:nvSpPr>
        <p:spPr>
          <a:xfrm>
            <a:off x="4854232" y="2803691"/>
            <a:ext cx="411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2" name="Google Shape;1282;p83"/>
          <p:cNvSpPr txBox="1"/>
          <p:nvPr/>
        </p:nvSpPr>
        <p:spPr>
          <a:xfrm>
            <a:off x="6256812" y="4226678"/>
            <a:ext cx="411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3" name="Google Shape;1283;p83"/>
          <p:cNvSpPr txBox="1"/>
          <p:nvPr/>
        </p:nvSpPr>
        <p:spPr>
          <a:xfrm>
            <a:off x="6338395" y="1189834"/>
            <a:ext cx="236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4" name="Google Shape;1284;p83"/>
          <p:cNvSpPr txBox="1"/>
          <p:nvPr>
            <p:ph idx="1" type="body"/>
          </p:nvPr>
        </p:nvSpPr>
        <p:spPr>
          <a:xfrm>
            <a:off x="6348488" y="2890237"/>
            <a:ext cx="293100" cy="35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O</a:t>
            </a:r>
            <a:endParaRPr i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5" name="Google Shape;1285;p83"/>
          <p:cNvSpPr/>
          <p:nvPr/>
        </p:nvSpPr>
        <p:spPr>
          <a:xfrm>
            <a:off x="6213125" y="2585175"/>
            <a:ext cx="682500" cy="682500"/>
          </a:xfrm>
          <a:prstGeom prst="arc">
            <a:avLst>
              <a:gd fmla="val 18641675" name="adj1"/>
              <a:gd fmla="val 0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6" name="Google Shape;1286;p83"/>
          <p:cNvSpPr txBox="1"/>
          <p:nvPr/>
        </p:nvSpPr>
        <p:spPr>
          <a:xfrm>
            <a:off x="6822106" y="2529335"/>
            <a:ext cx="576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52°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87" name="Google Shape;1287;p83"/>
          <p:cNvCxnSpPr/>
          <p:nvPr/>
        </p:nvCxnSpPr>
        <p:spPr>
          <a:xfrm flipH="1" rot="10800000">
            <a:off x="6555198" y="1768180"/>
            <a:ext cx="974700" cy="11559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88" name="Google Shape;1288;p83"/>
          <p:cNvSpPr/>
          <p:nvPr/>
        </p:nvSpPr>
        <p:spPr>
          <a:xfrm>
            <a:off x="7443911" y="2827750"/>
            <a:ext cx="89700" cy="897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9" name="Google Shape;1289;p83"/>
          <p:cNvSpPr/>
          <p:nvPr/>
        </p:nvSpPr>
        <p:spPr>
          <a:xfrm>
            <a:off x="6504593" y="2871191"/>
            <a:ext cx="102600" cy="102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0" name="Google Shape;1290;p83"/>
          <p:cNvSpPr txBox="1"/>
          <p:nvPr>
            <p:ph idx="1" type="body"/>
          </p:nvPr>
        </p:nvSpPr>
        <p:spPr>
          <a:xfrm>
            <a:off x="6372454" y="979525"/>
            <a:ext cx="265800" cy="39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291" name="Google Shape;1291;p83"/>
          <p:cNvSpPr txBox="1"/>
          <p:nvPr>
            <p:ph idx="1" type="body"/>
          </p:nvPr>
        </p:nvSpPr>
        <p:spPr>
          <a:xfrm>
            <a:off x="8353654" y="2827567"/>
            <a:ext cx="265800" cy="39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1292" name="Google Shape;1292;p83"/>
          <p:cNvCxnSpPr>
            <a:endCxn id="1293" idx="4"/>
          </p:cNvCxnSpPr>
          <p:nvPr/>
        </p:nvCxnSpPr>
        <p:spPr>
          <a:xfrm rot="10800000">
            <a:off x="7534873" y="1806606"/>
            <a:ext cx="0" cy="11148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94" name="Google Shape;1294;p83"/>
          <p:cNvCxnSpPr/>
          <p:nvPr/>
        </p:nvCxnSpPr>
        <p:spPr>
          <a:xfrm rot="10800000">
            <a:off x="6549259" y="1751588"/>
            <a:ext cx="995100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293" name="Google Shape;1293;p83"/>
          <p:cNvSpPr/>
          <p:nvPr/>
        </p:nvSpPr>
        <p:spPr>
          <a:xfrm>
            <a:off x="7483573" y="1704006"/>
            <a:ext cx="102600" cy="102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8" name="Shape 1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9" name="Google Shape;1299;p84"/>
          <p:cNvSpPr/>
          <p:nvPr/>
        </p:nvSpPr>
        <p:spPr>
          <a:xfrm>
            <a:off x="383811" y="1733020"/>
            <a:ext cx="2667000" cy="2666700"/>
          </a:xfrm>
          <a:prstGeom prst="ellipse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00" name="Google Shape;1300;p84"/>
          <p:cNvGrpSpPr/>
          <p:nvPr/>
        </p:nvGrpSpPr>
        <p:grpSpPr>
          <a:xfrm>
            <a:off x="1330664" y="2685116"/>
            <a:ext cx="1268354" cy="1466851"/>
            <a:chOff x="1330664" y="2608916"/>
            <a:chExt cx="1268354" cy="1466851"/>
          </a:xfrm>
        </p:grpSpPr>
        <p:cxnSp>
          <p:nvCxnSpPr>
            <p:cNvPr id="1301" name="Google Shape;1301;p84"/>
            <p:cNvCxnSpPr>
              <a:stCxn id="1302" idx="1"/>
              <a:endCxn id="1303" idx="5"/>
            </p:cNvCxnSpPr>
            <p:nvPr/>
          </p:nvCxnSpPr>
          <p:spPr>
            <a:xfrm>
              <a:off x="1711214" y="2989466"/>
              <a:ext cx="874800" cy="10731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303" name="Google Shape;1303;p84"/>
            <p:cNvSpPr/>
            <p:nvPr/>
          </p:nvSpPr>
          <p:spPr>
            <a:xfrm>
              <a:off x="2509618" y="3986366"/>
              <a:ext cx="89400" cy="894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04" name="Google Shape;1304;p84"/>
            <p:cNvSpPr/>
            <p:nvPr/>
          </p:nvSpPr>
          <p:spPr>
            <a:xfrm>
              <a:off x="1330664" y="2608916"/>
              <a:ext cx="761100" cy="761100"/>
            </a:xfrm>
            <a:prstGeom prst="arc">
              <a:avLst>
                <a:gd fmla="val 3182245" name="adj1"/>
                <a:gd fmla="val 0" name="adj2"/>
              </a:avLst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triangl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305" name="Google Shape;1305;p84"/>
          <p:cNvSpPr txBox="1"/>
          <p:nvPr>
            <p:ph idx="1" type="body"/>
          </p:nvPr>
        </p:nvSpPr>
        <p:spPr>
          <a:xfrm>
            <a:off x="1531929" y="3034292"/>
            <a:ext cx="255600" cy="30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O</a:t>
            </a:r>
            <a:endParaRPr i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6" name="Google Shape;1306;p84"/>
          <p:cNvSpPr txBox="1"/>
          <p:nvPr>
            <p:ph idx="1" type="body"/>
          </p:nvPr>
        </p:nvSpPr>
        <p:spPr>
          <a:xfrm>
            <a:off x="324000" y="683100"/>
            <a:ext cx="8496000" cy="35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Xagasha waxaa lagu matali karaa xarafka Giriigga ah θ (“theta”).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solidFill>
                  <a:schemeClr val="accent4"/>
                </a:solidFill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i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307" name="Google Shape;1307;p8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Hordhac ku saabsan sine iyo cosine</a:t>
            </a:r>
            <a:endParaRPr/>
          </a:p>
        </p:txBody>
      </p:sp>
      <p:cxnSp>
        <p:nvCxnSpPr>
          <p:cNvPr id="1308" name="Google Shape;1308;p84"/>
          <p:cNvCxnSpPr/>
          <p:nvPr/>
        </p:nvCxnSpPr>
        <p:spPr>
          <a:xfrm rot="10800000">
            <a:off x="1711943" y="1477946"/>
            <a:ext cx="0" cy="29217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09" name="Google Shape;1309;p84"/>
          <p:cNvCxnSpPr/>
          <p:nvPr/>
        </p:nvCxnSpPr>
        <p:spPr>
          <a:xfrm>
            <a:off x="378449" y="3061458"/>
            <a:ext cx="29571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10" name="Google Shape;1310;p84"/>
          <p:cNvSpPr txBox="1"/>
          <p:nvPr/>
        </p:nvSpPr>
        <p:spPr>
          <a:xfrm>
            <a:off x="2974090" y="2963586"/>
            <a:ext cx="231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1" name="Google Shape;1311;p84"/>
          <p:cNvSpPr txBox="1"/>
          <p:nvPr/>
        </p:nvSpPr>
        <p:spPr>
          <a:xfrm>
            <a:off x="229524" y="2958850"/>
            <a:ext cx="450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2" name="Google Shape;1312;p84"/>
          <p:cNvSpPr txBox="1"/>
          <p:nvPr/>
        </p:nvSpPr>
        <p:spPr>
          <a:xfrm>
            <a:off x="1411204" y="4178739"/>
            <a:ext cx="502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3" name="Google Shape;1313;p84"/>
          <p:cNvSpPr txBox="1"/>
          <p:nvPr/>
        </p:nvSpPr>
        <p:spPr>
          <a:xfrm>
            <a:off x="1523132" y="1531796"/>
            <a:ext cx="206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4" name="Google Shape;1314;p84"/>
          <p:cNvSpPr txBox="1"/>
          <p:nvPr/>
        </p:nvSpPr>
        <p:spPr>
          <a:xfrm>
            <a:off x="2078756" y="2713797"/>
            <a:ext cx="502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θ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15" name="Google Shape;1315;p84"/>
          <p:cNvGrpSpPr/>
          <p:nvPr/>
        </p:nvGrpSpPr>
        <p:grpSpPr>
          <a:xfrm>
            <a:off x="1330664" y="2229644"/>
            <a:ext cx="1489546" cy="1216571"/>
            <a:chOff x="1330664" y="2153444"/>
            <a:chExt cx="1489546" cy="1216571"/>
          </a:xfrm>
        </p:grpSpPr>
        <p:grpSp>
          <p:nvGrpSpPr>
            <p:cNvPr id="1316" name="Google Shape;1316;p84"/>
            <p:cNvGrpSpPr/>
            <p:nvPr/>
          </p:nvGrpSpPr>
          <p:grpSpPr>
            <a:xfrm>
              <a:off x="1330664" y="2229752"/>
              <a:ext cx="1413238" cy="1140264"/>
              <a:chOff x="1330664" y="2229752"/>
              <a:chExt cx="1413238" cy="1140264"/>
            </a:xfrm>
          </p:grpSpPr>
          <p:sp>
            <p:nvSpPr>
              <p:cNvPr id="1317" name="Google Shape;1317;p84"/>
              <p:cNvSpPr/>
              <p:nvPr/>
            </p:nvSpPr>
            <p:spPr>
              <a:xfrm>
                <a:off x="1330664" y="2608916"/>
                <a:ext cx="761100" cy="761100"/>
              </a:xfrm>
              <a:prstGeom prst="arc">
                <a:avLst>
                  <a:gd fmla="val 19541477" name="adj1"/>
                  <a:gd fmla="val 0" name="adj2"/>
                </a:avLst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sm" w="sm" type="triangl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318" name="Google Shape;1318;p84"/>
              <p:cNvCxnSpPr>
                <a:endCxn id="1319" idx="3"/>
              </p:cNvCxnSpPr>
              <p:nvPr/>
            </p:nvCxnSpPr>
            <p:spPr>
              <a:xfrm flipH="1" rot="10800000">
                <a:off x="1711902" y="2229752"/>
                <a:ext cx="1032000" cy="7611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accent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1319" name="Google Shape;1319;p84"/>
            <p:cNvSpPr/>
            <p:nvPr/>
          </p:nvSpPr>
          <p:spPr>
            <a:xfrm>
              <a:off x="2730810" y="2153444"/>
              <a:ext cx="89400" cy="894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320" name="Google Shape;1320;p84"/>
          <p:cNvSpPr txBox="1"/>
          <p:nvPr>
            <p:ph idx="1" type="body"/>
          </p:nvPr>
        </p:nvSpPr>
        <p:spPr>
          <a:xfrm>
            <a:off x="1552818" y="1368900"/>
            <a:ext cx="231600" cy="34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100">
                <a:latin typeface="Lexend"/>
              </a:rPr>
              <a:t> </a:t>
            </a:r>
            <a:endParaRPr sz="2000"/>
          </a:p>
        </p:txBody>
      </p:sp>
      <p:sp>
        <p:nvSpPr>
          <p:cNvPr id="1321" name="Google Shape;1321;p84"/>
          <p:cNvSpPr txBox="1"/>
          <p:nvPr>
            <p:ph idx="1" type="body"/>
          </p:nvPr>
        </p:nvSpPr>
        <p:spPr>
          <a:xfrm>
            <a:off x="3279643" y="2979669"/>
            <a:ext cx="231600" cy="34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100">
                <a:latin typeface="Lexend"/>
              </a:rPr>
              <a:t> </a:t>
            </a:r>
            <a:endParaRPr sz="2000"/>
          </a:p>
        </p:txBody>
      </p:sp>
      <p:sp>
        <p:nvSpPr>
          <p:cNvPr id="1322" name="Google Shape;1322;p84"/>
          <p:cNvSpPr txBox="1"/>
          <p:nvPr>
            <p:ph idx="1" type="body"/>
          </p:nvPr>
        </p:nvSpPr>
        <p:spPr>
          <a:xfrm>
            <a:off x="4167600" y="1292700"/>
            <a:ext cx="4440300" cy="117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Gudaha goobta halbeegga (unit circle), θ waa xagasha gacan-radius uu ku wareejiyo si ka soo horjeeda saacadda (anticlockwise) laga bilaabo barta bilowga ah ee (0, 1).</a:t>
            </a:r>
            <a:r>
              <a:rPr lang="en-GB" sz="1100">
                <a:latin typeface="Lexend"/>
              </a:rPr>
              <a:t/>
            </a:r>
            <a:r>
              <a:rPr i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grpSp>
        <p:nvGrpSpPr>
          <p:cNvPr id="1323" name="Google Shape;1323;p84"/>
          <p:cNvGrpSpPr/>
          <p:nvPr/>
        </p:nvGrpSpPr>
        <p:grpSpPr>
          <a:xfrm>
            <a:off x="1712010" y="3015675"/>
            <a:ext cx="1381904" cy="89400"/>
            <a:chOff x="1712010" y="2939475"/>
            <a:chExt cx="1381904" cy="89400"/>
          </a:xfrm>
        </p:grpSpPr>
        <p:cxnSp>
          <p:nvCxnSpPr>
            <p:cNvPr id="1324" name="Google Shape;1324;p84"/>
            <p:cNvCxnSpPr/>
            <p:nvPr/>
          </p:nvCxnSpPr>
          <p:spPr>
            <a:xfrm flipH="1" rot="10800000">
              <a:off x="1712010" y="2984287"/>
              <a:ext cx="1381800" cy="33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325" name="Google Shape;1325;p84"/>
            <p:cNvSpPr/>
            <p:nvPr/>
          </p:nvSpPr>
          <p:spPr>
            <a:xfrm>
              <a:off x="3004514" y="2939475"/>
              <a:ext cx="89400" cy="894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26" name="Google Shape;1326;p84"/>
          <p:cNvGrpSpPr/>
          <p:nvPr/>
        </p:nvGrpSpPr>
        <p:grpSpPr>
          <a:xfrm>
            <a:off x="788131" y="2020846"/>
            <a:ext cx="1303633" cy="1425369"/>
            <a:chOff x="788131" y="1944646"/>
            <a:chExt cx="1303633" cy="1425369"/>
          </a:xfrm>
        </p:grpSpPr>
        <p:sp>
          <p:nvSpPr>
            <p:cNvPr id="1327" name="Google Shape;1327;p84"/>
            <p:cNvSpPr/>
            <p:nvPr/>
          </p:nvSpPr>
          <p:spPr>
            <a:xfrm>
              <a:off x="788131" y="1944646"/>
              <a:ext cx="89400" cy="894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328" name="Google Shape;1328;p84"/>
            <p:cNvCxnSpPr>
              <a:endCxn id="1327" idx="5"/>
            </p:cNvCxnSpPr>
            <p:nvPr/>
          </p:nvCxnSpPr>
          <p:spPr>
            <a:xfrm rot="10800000">
              <a:off x="864439" y="2020954"/>
              <a:ext cx="847800" cy="9666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329" name="Google Shape;1329;p84"/>
            <p:cNvSpPr/>
            <p:nvPr/>
          </p:nvSpPr>
          <p:spPr>
            <a:xfrm>
              <a:off x="1330664" y="2608916"/>
              <a:ext cx="761100" cy="761100"/>
            </a:xfrm>
            <a:prstGeom prst="arc">
              <a:avLst>
                <a:gd fmla="val 13996742" name="adj1"/>
                <a:gd fmla="val 0" name="adj2"/>
              </a:avLst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triangl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30" name="Google Shape;1330;p84"/>
          <p:cNvGrpSpPr/>
          <p:nvPr/>
        </p:nvGrpSpPr>
        <p:grpSpPr>
          <a:xfrm>
            <a:off x="426865" y="2685116"/>
            <a:ext cx="1664899" cy="924687"/>
            <a:chOff x="426865" y="2608916"/>
            <a:chExt cx="1664899" cy="924687"/>
          </a:xfrm>
        </p:grpSpPr>
        <p:cxnSp>
          <p:nvCxnSpPr>
            <p:cNvPr id="1331" name="Google Shape;1331;p84"/>
            <p:cNvCxnSpPr/>
            <p:nvPr/>
          </p:nvCxnSpPr>
          <p:spPr>
            <a:xfrm flipH="1">
              <a:off x="473120" y="2987721"/>
              <a:ext cx="1239000" cy="4977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332" name="Google Shape;1332;p84"/>
            <p:cNvSpPr/>
            <p:nvPr/>
          </p:nvSpPr>
          <p:spPr>
            <a:xfrm>
              <a:off x="426865" y="3440002"/>
              <a:ext cx="93600" cy="936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02" name="Google Shape;1302;p84"/>
            <p:cNvSpPr/>
            <p:nvPr/>
          </p:nvSpPr>
          <p:spPr>
            <a:xfrm>
              <a:off x="1330664" y="2608916"/>
              <a:ext cx="761100" cy="761100"/>
            </a:xfrm>
            <a:prstGeom prst="arc">
              <a:avLst>
                <a:gd fmla="val 9723052" name="adj1"/>
                <a:gd fmla="val 0" name="adj2"/>
              </a:avLst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triangl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333" name="Google Shape;1333;p84"/>
          <p:cNvSpPr txBox="1"/>
          <p:nvPr>
            <p:ph idx="1" type="body"/>
          </p:nvPr>
        </p:nvSpPr>
        <p:spPr>
          <a:xfrm>
            <a:off x="4167600" y="2511900"/>
            <a:ext cx="4440300" cy="117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Qaab gaaban oo loo qoro “sine-ka xagasha” waa sin(θ), halkaas oo sin macneheedu yahay sine iyo θ waa xagasha.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334" name="Google Shape;1334;p84"/>
          <p:cNvSpPr txBox="1"/>
          <p:nvPr>
            <p:ph idx="1" type="body"/>
          </p:nvPr>
        </p:nvSpPr>
        <p:spPr>
          <a:xfrm>
            <a:off x="4167600" y="3731100"/>
            <a:ext cx="4701600" cy="117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Qaab gaaban oo loo qoro “cosine-ka xagasha” waa cos(θ), halkaas oo cos macneheedu yahay cosine iyo θ waa xagasha.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335" name="Google Shape;1335;p84"/>
          <p:cNvSpPr txBox="1"/>
          <p:nvPr>
            <p:ph idx="1" type="body"/>
          </p:nvPr>
        </p:nvSpPr>
        <p:spPr>
          <a:xfrm>
            <a:off x="1847276" y="1373054"/>
            <a:ext cx="761100" cy="34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sin(θ)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336" name="Google Shape;1336;p84"/>
          <p:cNvSpPr txBox="1"/>
          <p:nvPr>
            <p:ph idx="1" type="body"/>
          </p:nvPr>
        </p:nvSpPr>
        <p:spPr>
          <a:xfrm>
            <a:off x="3242019" y="3003817"/>
            <a:ext cx="761100" cy="34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cos(θ)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337" name="Google Shape;1337;p84"/>
          <p:cNvSpPr/>
          <p:nvPr/>
        </p:nvSpPr>
        <p:spPr>
          <a:xfrm>
            <a:off x="1667991" y="3017692"/>
            <a:ext cx="89400" cy="89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85"/>
          <p:cNvSpPr/>
          <p:nvPr/>
        </p:nvSpPr>
        <p:spPr>
          <a:xfrm>
            <a:off x="384032" y="1732399"/>
            <a:ext cx="2665800" cy="2665200"/>
          </a:xfrm>
          <a:prstGeom prst="ellipse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3" name="Google Shape;1343;p85"/>
          <p:cNvSpPr txBox="1"/>
          <p:nvPr>
            <p:ph idx="1" type="body"/>
          </p:nvPr>
        </p:nvSpPr>
        <p:spPr>
          <a:xfrm>
            <a:off x="324000" y="683100"/>
            <a:ext cx="8496000" cy="81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Saddexagallada (triangles) ma laha dherer taban. Sidaa darteed, saddexagallada gudaha goobta halbeegga (unit circle), sin(θ) waxay la mid tahay dhererka toosan (vertical length) kaliya marka qiimihiisu yahay mid togan.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 sz="1900"/>
          </a:p>
        </p:txBody>
      </p:sp>
      <p:sp>
        <p:nvSpPr>
          <p:cNvPr id="1344" name="Google Shape;1344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Hordhac ku saabsan sine iyo cosine</a:t>
            </a:r>
            <a:endParaRPr/>
          </a:p>
        </p:txBody>
      </p:sp>
      <p:cxnSp>
        <p:nvCxnSpPr>
          <p:cNvPr id="1345" name="Google Shape;1345;p85"/>
          <p:cNvCxnSpPr/>
          <p:nvPr/>
        </p:nvCxnSpPr>
        <p:spPr>
          <a:xfrm rot="10800000">
            <a:off x="1711314" y="1477723"/>
            <a:ext cx="0" cy="29196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46" name="Google Shape;1346;p85"/>
          <p:cNvCxnSpPr/>
          <p:nvPr/>
        </p:nvCxnSpPr>
        <p:spPr>
          <a:xfrm>
            <a:off x="378673" y="3059989"/>
            <a:ext cx="29556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47" name="Google Shape;1347;p85"/>
          <p:cNvSpPr txBox="1"/>
          <p:nvPr/>
        </p:nvSpPr>
        <p:spPr>
          <a:xfrm>
            <a:off x="2972654" y="2962179"/>
            <a:ext cx="231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8" name="Google Shape;1348;p85"/>
          <p:cNvSpPr txBox="1"/>
          <p:nvPr/>
        </p:nvSpPr>
        <p:spPr>
          <a:xfrm>
            <a:off x="229846" y="2957450"/>
            <a:ext cx="437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9" name="Google Shape;1349;p85"/>
          <p:cNvSpPr txBox="1"/>
          <p:nvPr/>
        </p:nvSpPr>
        <p:spPr>
          <a:xfrm>
            <a:off x="1372673" y="4196950"/>
            <a:ext cx="437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0" name="Google Shape;1350;p85"/>
          <p:cNvSpPr txBox="1"/>
          <p:nvPr/>
        </p:nvSpPr>
        <p:spPr>
          <a:xfrm>
            <a:off x="1522624" y="1551701"/>
            <a:ext cx="206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1" name="Google Shape;1351;p85"/>
          <p:cNvSpPr txBox="1"/>
          <p:nvPr>
            <p:ph idx="1" type="body"/>
          </p:nvPr>
        </p:nvSpPr>
        <p:spPr>
          <a:xfrm>
            <a:off x="1531415" y="3032841"/>
            <a:ext cx="255300" cy="30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O</a:t>
            </a:r>
            <a:endParaRPr i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352" name="Google Shape;1352;p85"/>
          <p:cNvGrpSpPr/>
          <p:nvPr/>
        </p:nvGrpSpPr>
        <p:grpSpPr>
          <a:xfrm>
            <a:off x="1360432" y="2389775"/>
            <a:ext cx="1571620" cy="1025362"/>
            <a:chOff x="1360432" y="2389775"/>
            <a:chExt cx="1571620" cy="1025362"/>
          </a:xfrm>
        </p:grpSpPr>
        <p:grpSp>
          <p:nvGrpSpPr>
            <p:cNvPr id="1353" name="Google Shape;1353;p85"/>
            <p:cNvGrpSpPr/>
            <p:nvPr/>
          </p:nvGrpSpPr>
          <p:grpSpPr>
            <a:xfrm>
              <a:off x="1693209" y="2389775"/>
              <a:ext cx="1238843" cy="680755"/>
              <a:chOff x="2044450" y="2522851"/>
              <a:chExt cx="1357042" cy="745624"/>
            </a:xfrm>
          </p:grpSpPr>
          <p:sp>
            <p:nvSpPr>
              <p:cNvPr id="1354" name="Google Shape;1354;p85"/>
              <p:cNvSpPr/>
              <p:nvPr/>
            </p:nvSpPr>
            <p:spPr>
              <a:xfrm>
                <a:off x="2063100" y="2591875"/>
                <a:ext cx="1292850" cy="676600"/>
              </a:xfrm>
              <a:custGeom>
                <a:rect b="b" l="l" r="r" t="t"/>
                <a:pathLst>
                  <a:path extrusionOk="0" h="27064" w="51714">
                    <a:moveTo>
                      <a:pt x="0" y="26769"/>
                    </a:moveTo>
                    <a:lnTo>
                      <a:pt x="51618" y="0"/>
                    </a:lnTo>
                    <a:lnTo>
                      <a:pt x="51714" y="27064"/>
                    </a:lnTo>
                    <a:close/>
                  </a:path>
                </a:pathLst>
              </a:custGeom>
              <a:solidFill>
                <a:srgbClr val="EBEDFE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/>
              <a:p/>
            </p:txBody>
          </p:sp>
          <p:cxnSp>
            <p:nvCxnSpPr>
              <p:cNvPr id="1355" name="Google Shape;1355;p85"/>
              <p:cNvCxnSpPr>
                <a:endCxn id="1356" idx="3"/>
              </p:cNvCxnSpPr>
              <p:nvPr/>
            </p:nvCxnSpPr>
            <p:spPr>
              <a:xfrm flipH="1" rot="10800000">
                <a:off x="2065814" y="2606328"/>
                <a:ext cx="1252200" cy="6525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accent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357" name="Google Shape;1357;p85"/>
              <p:cNvSpPr/>
              <p:nvPr/>
            </p:nvSpPr>
            <p:spPr>
              <a:xfrm>
                <a:off x="3259983" y="3167620"/>
                <a:ext cx="85500" cy="85500"/>
              </a:xfrm>
              <a:prstGeom prst="rect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358" name="Google Shape;1358;p85"/>
              <p:cNvCxnSpPr/>
              <p:nvPr/>
            </p:nvCxnSpPr>
            <p:spPr>
              <a:xfrm rot="10800000">
                <a:off x="2044450" y="3260400"/>
                <a:ext cx="13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374CF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59" name="Google Shape;1359;p85"/>
              <p:cNvCxnSpPr/>
              <p:nvPr/>
            </p:nvCxnSpPr>
            <p:spPr>
              <a:xfrm rot="10800000">
                <a:off x="3348692" y="2600551"/>
                <a:ext cx="0" cy="6645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accent5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356" name="Google Shape;1356;p85"/>
              <p:cNvSpPr/>
              <p:nvPr/>
            </p:nvSpPr>
            <p:spPr>
              <a:xfrm>
                <a:off x="3303692" y="2522851"/>
                <a:ext cx="97800" cy="97800"/>
              </a:xfrm>
              <a:prstGeom prst="ellipse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360" name="Google Shape;1360;p85"/>
            <p:cNvSpPr/>
            <p:nvPr/>
          </p:nvSpPr>
          <p:spPr>
            <a:xfrm>
              <a:off x="1360432" y="2714037"/>
              <a:ext cx="701100" cy="701100"/>
            </a:xfrm>
            <a:prstGeom prst="arc">
              <a:avLst>
                <a:gd fmla="val 19907077" name="adj1"/>
                <a:gd fmla="val 0" name="adj2"/>
              </a:avLst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361" name="Google Shape;1361;p85"/>
          <p:cNvSpPr txBox="1"/>
          <p:nvPr>
            <p:ph idx="1" type="body"/>
          </p:nvPr>
        </p:nvSpPr>
        <p:spPr>
          <a:xfrm>
            <a:off x="1817784" y="1434886"/>
            <a:ext cx="594300" cy="34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sin(θ)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/>
          </a:p>
        </p:txBody>
      </p:sp>
      <p:sp>
        <p:nvSpPr>
          <p:cNvPr id="1362" name="Google Shape;1362;p85"/>
          <p:cNvSpPr txBox="1"/>
          <p:nvPr>
            <p:ph idx="1" type="body"/>
          </p:nvPr>
        </p:nvSpPr>
        <p:spPr>
          <a:xfrm>
            <a:off x="3278016" y="2978270"/>
            <a:ext cx="708900" cy="34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cos(θ)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363" name="Google Shape;1363;p85"/>
          <p:cNvSpPr txBox="1"/>
          <p:nvPr>
            <p:ph idx="1" type="body"/>
          </p:nvPr>
        </p:nvSpPr>
        <p:spPr>
          <a:xfrm>
            <a:off x="4320000" y="1626075"/>
            <a:ext cx="4500000" cy="81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Sidoo kale, cos(θ) waxay la mid tahay dhererka jiifka (horizontal) kaliya marka qiimihiisu (value) yahay mid togan.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 sz="1900"/>
          </a:p>
        </p:txBody>
      </p:sp>
      <p:sp>
        <p:nvSpPr>
          <p:cNvPr id="1364" name="Google Shape;1364;p85"/>
          <p:cNvSpPr txBox="1"/>
          <p:nvPr/>
        </p:nvSpPr>
        <p:spPr>
          <a:xfrm>
            <a:off x="2036515" y="2710432"/>
            <a:ext cx="437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θ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5" name="Google Shape;1365;p85"/>
          <p:cNvSpPr txBox="1"/>
          <p:nvPr>
            <p:ph idx="1" type="body"/>
          </p:nvPr>
        </p:nvSpPr>
        <p:spPr>
          <a:xfrm>
            <a:off x="4321775" y="2540475"/>
            <a:ext cx="4500000" cy="81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Rubacyada (quadrants) ee sin(θ) iyo cos(θ) labaduba qiime (value) togan ku yeeshaan?</a:t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 sz="1900"/>
          </a:p>
        </p:txBody>
      </p:sp>
      <p:sp>
        <p:nvSpPr>
          <p:cNvPr id="1366" name="Google Shape;1366;p85"/>
          <p:cNvSpPr txBox="1"/>
          <p:nvPr/>
        </p:nvSpPr>
        <p:spPr>
          <a:xfrm>
            <a:off x="2192695" y="2035965"/>
            <a:ext cx="231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7" name="Google Shape;1367;p85"/>
          <p:cNvSpPr txBox="1"/>
          <p:nvPr/>
        </p:nvSpPr>
        <p:spPr>
          <a:xfrm>
            <a:off x="870901" y="2035961"/>
            <a:ext cx="437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II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8" name="Google Shape;1368;p85"/>
          <p:cNvSpPr txBox="1"/>
          <p:nvPr/>
        </p:nvSpPr>
        <p:spPr>
          <a:xfrm>
            <a:off x="801323" y="3566494"/>
            <a:ext cx="594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III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9" name="Google Shape;1369;p85"/>
          <p:cNvSpPr txBox="1"/>
          <p:nvPr/>
        </p:nvSpPr>
        <p:spPr>
          <a:xfrm>
            <a:off x="2053567" y="3566494"/>
            <a:ext cx="594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IV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70" name="Google Shape;1370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2794" y="2007111"/>
            <a:ext cx="361540" cy="382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1" name="Google Shape;1371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3770" y="2050276"/>
            <a:ext cx="361540" cy="383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2" name="Google Shape;1372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3770" y="3575833"/>
            <a:ext cx="361540" cy="383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3" name="Google Shape;1373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62775" y="3599742"/>
            <a:ext cx="361540" cy="38323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74" name="Google Shape;1374;p85"/>
          <p:cNvGrpSpPr/>
          <p:nvPr/>
        </p:nvGrpSpPr>
        <p:grpSpPr>
          <a:xfrm>
            <a:off x="497795" y="2389775"/>
            <a:ext cx="1563737" cy="1025362"/>
            <a:chOff x="497795" y="2389775"/>
            <a:chExt cx="1563737" cy="1025362"/>
          </a:xfrm>
        </p:grpSpPr>
        <p:grpSp>
          <p:nvGrpSpPr>
            <p:cNvPr id="1375" name="Google Shape;1375;p85"/>
            <p:cNvGrpSpPr/>
            <p:nvPr/>
          </p:nvGrpSpPr>
          <p:grpSpPr>
            <a:xfrm flipH="1">
              <a:off x="497795" y="2389775"/>
              <a:ext cx="1238843" cy="680755"/>
              <a:chOff x="2044450" y="2522851"/>
              <a:chExt cx="1357042" cy="745624"/>
            </a:xfrm>
          </p:grpSpPr>
          <p:sp>
            <p:nvSpPr>
              <p:cNvPr id="1376" name="Google Shape;1376;p85"/>
              <p:cNvSpPr/>
              <p:nvPr/>
            </p:nvSpPr>
            <p:spPr>
              <a:xfrm>
                <a:off x="2063100" y="2591875"/>
                <a:ext cx="1292850" cy="676600"/>
              </a:xfrm>
              <a:custGeom>
                <a:rect b="b" l="l" r="r" t="t"/>
                <a:pathLst>
                  <a:path extrusionOk="0" h="27064" w="51714">
                    <a:moveTo>
                      <a:pt x="0" y="26769"/>
                    </a:moveTo>
                    <a:lnTo>
                      <a:pt x="51618" y="0"/>
                    </a:lnTo>
                    <a:lnTo>
                      <a:pt x="51714" y="27064"/>
                    </a:lnTo>
                    <a:close/>
                  </a:path>
                </a:pathLst>
              </a:custGeom>
              <a:solidFill>
                <a:srgbClr val="EBEDFE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/>
              <a:p/>
            </p:txBody>
          </p:sp>
          <p:cxnSp>
            <p:nvCxnSpPr>
              <p:cNvPr id="1377" name="Google Shape;1377;p85"/>
              <p:cNvCxnSpPr>
                <a:endCxn id="1378" idx="3"/>
              </p:cNvCxnSpPr>
              <p:nvPr/>
            </p:nvCxnSpPr>
            <p:spPr>
              <a:xfrm flipH="1" rot="10800000">
                <a:off x="2065814" y="2606328"/>
                <a:ext cx="1252200" cy="6525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accent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379" name="Google Shape;1379;p85"/>
              <p:cNvSpPr/>
              <p:nvPr/>
            </p:nvSpPr>
            <p:spPr>
              <a:xfrm>
                <a:off x="3259983" y="3167620"/>
                <a:ext cx="85500" cy="85500"/>
              </a:xfrm>
              <a:prstGeom prst="rect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380" name="Google Shape;1380;p85"/>
              <p:cNvCxnSpPr/>
              <p:nvPr/>
            </p:nvCxnSpPr>
            <p:spPr>
              <a:xfrm rot="10800000">
                <a:off x="2044450" y="3260400"/>
                <a:ext cx="13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374CF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81" name="Google Shape;1381;p85"/>
              <p:cNvCxnSpPr/>
              <p:nvPr/>
            </p:nvCxnSpPr>
            <p:spPr>
              <a:xfrm rot="10800000">
                <a:off x="3348692" y="2600551"/>
                <a:ext cx="0" cy="6645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accent5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378" name="Google Shape;1378;p85"/>
              <p:cNvSpPr/>
              <p:nvPr/>
            </p:nvSpPr>
            <p:spPr>
              <a:xfrm>
                <a:off x="3303692" y="2522851"/>
                <a:ext cx="97800" cy="97800"/>
              </a:xfrm>
              <a:prstGeom prst="ellipse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382" name="Google Shape;1382;p85"/>
            <p:cNvSpPr/>
            <p:nvPr/>
          </p:nvSpPr>
          <p:spPr>
            <a:xfrm>
              <a:off x="1360432" y="2714037"/>
              <a:ext cx="701100" cy="701100"/>
            </a:xfrm>
            <a:prstGeom prst="arc">
              <a:avLst>
                <a:gd fmla="val 12644876" name="adj1"/>
                <a:gd fmla="val 0" name="adj2"/>
              </a:avLst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83" name="Google Shape;1383;p85"/>
          <p:cNvGrpSpPr/>
          <p:nvPr/>
        </p:nvGrpSpPr>
        <p:grpSpPr>
          <a:xfrm>
            <a:off x="493403" y="2714037"/>
            <a:ext cx="1568129" cy="1021375"/>
            <a:chOff x="493403" y="2714037"/>
            <a:chExt cx="1568129" cy="1021375"/>
          </a:xfrm>
        </p:grpSpPr>
        <p:grpSp>
          <p:nvGrpSpPr>
            <p:cNvPr id="1384" name="Google Shape;1384;p85"/>
            <p:cNvGrpSpPr/>
            <p:nvPr/>
          </p:nvGrpSpPr>
          <p:grpSpPr>
            <a:xfrm rot="10800000">
              <a:off x="493403" y="3054657"/>
              <a:ext cx="1238843" cy="680755"/>
              <a:chOff x="2044450" y="2522851"/>
              <a:chExt cx="1357042" cy="745624"/>
            </a:xfrm>
          </p:grpSpPr>
          <p:sp>
            <p:nvSpPr>
              <p:cNvPr id="1385" name="Google Shape;1385;p85"/>
              <p:cNvSpPr/>
              <p:nvPr/>
            </p:nvSpPr>
            <p:spPr>
              <a:xfrm>
                <a:off x="2063100" y="2591875"/>
                <a:ext cx="1292850" cy="676600"/>
              </a:xfrm>
              <a:custGeom>
                <a:rect b="b" l="l" r="r" t="t"/>
                <a:pathLst>
                  <a:path extrusionOk="0" h="27064" w="51714">
                    <a:moveTo>
                      <a:pt x="0" y="26769"/>
                    </a:moveTo>
                    <a:lnTo>
                      <a:pt x="51618" y="0"/>
                    </a:lnTo>
                    <a:lnTo>
                      <a:pt x="51714" y="27064"/>
                    </a:lnTo>
                    <a:close/>
                  </a:path>
                </a:pathLst>
              </a:custGeom>
              <a:solidFill>
                <a:srgbClr val="EBEDFE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/>
              <a:p/>
            </p:txBody>
          </p:sp>
          <p:cxnSp>
            <p:nvCxnSpPr>
              <p:cNvPr id="1386" name="Google Shape;1386;p85"/>
              <p:cNvCxnSpPr>
                <a:endCxn id="1387" idx="3"/>
              </p:cNvCxnSpPr>
              <p:nvPr/>
            </p:nvCxnSpPr>
            <p:spPr>
              <a:xfrm flipH="1" rot="10800000">
                <a:off x="2065814" y="2606328"/>
                <a:ext cx="1252200" cy="6525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accent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388" name="Google Shape;1388;p85"/>
              <p:cNvSpPr/>
              <p:nvPr/>
            </p:nvSpPr>
            <p:spPr>
              <a:xfrm>
                <a:off x="3259983" y="3167620"/>
                <a:ext cx="85500" cy="85500"/>
              </a:xfrm>
              <a:prstGeom prst="rect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389" name="Google Shape;1389;p85"/>
              <p:cNvCxnSpPr/>
              <p:nvPr/>
            </p:nvCxnSpPr>
            <p:spPr>
              <a:xfrm rot="10800000">
                <a:off x="2044450" y="3260400"/>
                <a:ext cx="13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374CF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90" name="Google Shape;1390;p85"/>
              <p:cNvCxnSpPr/>
              <p:nvPr/>
            </p:nvCxnSpPr>
            <p:spPr>
              <a:xfrm rot="10800000">
                <a:off x="3348692" y="2600551"/>
                <a:ext cx="0" cy="6645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accent5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387" name="Google Shape;1387;p85"/>
              <p:cNvSpPr/>
              <p:nvPr/>
            </p:nvSpPr>
            <p:spPr>
              <a:xfrm>
                <a:off x="3303692" y="2522851"/>
                <a:ext cx="97800" cy="97800"/>
              </a:xfrm>
              <a:prstGeom prst="ellipse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391" name="Google Shape;1391;p85"/>
            <p:cNvSpPr/>
            <p:nvPr/>
          </p:nvSpPr>
          <p:spPr>
            <a:xfrm>
              <a:off x="1360432" y="2714037"/>
              <a:ext cx="701100" cy="701100"/>
            </a:xfrm>
            <a:prstGeom prst="arc">
              <a:avLst>
                <a:gd fmla="val 9331432" name="adj1"/>
                <a:gd fmla="val 0" name="adj2"/>
              </a:avLst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92" name="Google Shape;1392;p85"/>
          <p:cNvGrpSpPr/>
          <p:nvPr/>
        </p:nvGrpSpPr>
        <p:grpSpPr>
          <a:xfrm>
            <a:off x="1360432" y="2714037"/>
            <a:ext cx="1567228" cy="1021375"/>
            <a:chOff x="1360432" y="2714037"/>
            <a:chExt cx="1567228" cy="1021375"/>
          </a:xfrm>
        </p:grpSpPr>
        <p:grpSp>
          <p:nvGrpSpPr>
            <p:cNvPr id="1393" name="Google Shape;1393;p85"/>
            <p:cNvGrpSpPr/>
            <p:nvPr/>
          </p:nvGrpSpPr>
          <p:grpSpPr>
            <a:xfrm flipH="1" rot="10800000">
              <a:off x="1688817" y="3054657"/>
              <a:ext cx="1238843" cy="680755"/>
              <a:chOff x="2044450" y="2522851"/>
              <a:chExt cx="1357042" cy="745624"/>
            </a:xfrm>
          </p:grpSpPr>
          <p:sp>
            <p:nvSpPr>
              <p:cNvPr id="1394" name="Google Shape;1394;p85"/>
              <p:cNvSpPr/>
              <p:nvPr/>
            </p:nvSpPr>
            <p:spPr>
              <a:xfrm>
                <a:off x="2063100" y="2591875"/>
                <a:ext cx="1292850" cy="676600"/>
              </a:xfrm>
              <a:custGeom>
                <a:rect b="b" l="l" r="r" t="t"/>
                <a:pathLst>
                  <a:path extrusionOk="0" h="27064" w="51714">
                    <a:moveTo>
                      <a:pt x="0" y="26769"/>
                    </a:moveTo>
                    <a:lnTo>
                      <a:pt x="51618" y="0"/>
                    </a:lnTo>
                    <a:lnTo>
                      <a:pt x="51714" y="27064"/>
                    </a:lnTo>
                    <a:close/>
                  </a:path>
                </a:pathLst>
              </a:custGeom>
              <a:solidFill>
                <a:srgbClr val="EBEDFE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/>
              <a:p/>
            </p:txBody>
          </p:sp>
          <p:cxnSp>
            <p:nvCxnSpPr>
              <p:cNvPr id="1395" name="Google Shape;1395;p85"/>
              <p:cNvCxnSpPr>
                <a:endCxn id="1396" idx="3"/>
              </p:cNvCxnSpPr>
              <p:nvPr/>
            </p:nvCxnSpPr>
            <p:spPr>
              <a:xfrm flipH="1" rot="10800000">
                <a:off x="2065814" y="2606328"/>
                <a:ext cx="1252200" cy="6525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accent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397" name="Google Shape;1397;p85"/>
              <p:cNvSpPr/>
              <p:nvPr/>
            </p:nvSpPr>
            <p:spPr>
              <a:xfrm>
                <a:off x="3259983" y="3167620"/>
                <a:ext cx="85500" cy="85500"/>
              </a:xfrm>
              <a:prstGeom prst="rect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398" name="Google Shape;1398;p85"/>
              <p:cNvCxnSpPr/>
              <p:nvPr/>
            </p:nvCxnSpPr>
            <p:spPr>
              <a:xfrm rot="10800000">
                <a:off x="2044450" y="3260400"/>
                <a:ext cx="1321500" cy="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374CF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99" name="Google Shape;1399;p85"/>
              <p:cNvCxnSpPr/>
              <p:nvPr/>
            </p:nvCxnSpPr>
            <p:spPr>
              <a:xfrm rot="10800000">
                <a:off x="3348692" y="2600551"/>
                <a:ext cx="0" cy="6645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accent5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396" name="Google Shape;1396;p85"/>
              <p:cNvSpPr/>
              <p:nvPr/>
            </p:nvSpPr>
            <p:spPr>
              <a:xfrm>
                <a:off x="3303692" y="2522851"/>
                <a:ext cx="97800" cy="97800"/>
              </a:xfrm>
              <a:prstGeom prst="ellipse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400" name="Google Shape;1400;p85"/>
            <p:cNvSpPr/>
            <p:nvPr/>
          </p:nvSpPr>
          <p:spPr>
            <a:xfrm>
              <a:off x="1360432" y="2714037"/>
              <a:ext cx="701100" cy="701100"/>
            </a:xfrm>
            <a:prstGeom prst="arc">
              <a:avLst>
                <a:gd fmla="val 1820909" name="adj1"/>
                <a:gd fmla="val 0" name="adj2"/>
              </a:avLst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401" name="Google Shape;1401;p85"/>
          <p:cNvSpPr txBox="1"/>
          <p:nvPr>
            <p:ph idx="1" type="body"/>
          </p:nvPr>
        </p:nvSpPr>
        <p:spPr>
          <a:xfrm>
            <a:off x="4320000" y="3566500"/>
            <a:ext cx="4500000" cy="49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Rubaca (quadrant) keliya ee koowaad.</a:t>
            </a:r>
            <a:endParaRPr sz="21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02" name="Google Shape;1402;p85"/>
          <p:cNvSpPr/>
          <p:nvPr/>
        </p:nvSpPr>
        <p:spPr>
          <a:xfrm>
            <a:off x="1667390" y="3016250"/>
            <a:ext cx="89100" cy="89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6" name="Shape 1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7" name="Google Shape;1407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203" y="1358875"/>
            <a:ext cx="3231751" cy="3126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08" name="Google Shape;1408;p86"/>
          <p:cNvSpPr txBox="1"/>
          <p:nvPr>
            <p:ph idx="1" type="body"/>
          </p:nvPr>
        </p:nvSpPr>
        <p:spPr>
          <a:xfrm>
            <a:off x="324000" y="683100"/>
            <a:ext cx="8496000" cy="81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Jaantusku (diagram) wuxuu muujinayaa qaybta goobada cutubka (unit circle) ee ku taal rubaca (quadrant) koowaad.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409" name="Google Shape;1409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Hordhaca sine iyo cosine</a:t>
            </a:r>
            <a:endParaRPr/>
          </a:p>
        </p:txBody>
      </p:sp>
      <p:sp>
        <p:nvSpPr>
          <p:cNvPr id="1410" name="Google Shape;1410;p86"/>
          <p:cNvSpPr txBox="1"/>
          <p:nvPr>
            <p:ph idx="1" type="body"/>
          </p:nvPr>
        </p:nvSpPr>
        <p:spPr>
          <a:xfrm>
            <a:off x="360083" y="1033397"/>
            <a:ext cx="651300" cy="37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sin(θ)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/>
          </a:p>
        </p:txBody>
      </p:sp>
      <p:sp>
        <p:nvSpPr>
          <p:cNvPr id="1411" name="Google Shape;1411;p86"/>
          <p:cNvSpPr txBox="1"/>
          <p:nvPr>
            <p:ph idx="1" type="body"/>
          </p:nvPr>
        </p:nvSpPr>
        <p:spPr>
          <a:xfrm>
            <a:off x="4044104" y="4324060"/>
            <a:ext cx="651300" cy="37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cos(θ)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412" name="Google Shape;1412;p86"/>
          <p:cNvSpPr txBox="1"/>
          <p:nvPr>
            <p:ph idx="1" type="body"/>
          </p:nvPr>
        </p:nvSpPr>
        <p:spPr>
          <a:xfrm>
            <a:off x="5128800" y="1549875"/>
            <a:ext cx="3875700" cy="13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Dhibcaha ku wareegsan wareegga (circumference) waxay muujinayaan xagasha (angle) wareegga (θ) ee ka imanaysa dhidibka jiifka (horizontal axis) ilaa gacan-dhererka (radius) ee dhibic kasta.</a:t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cxnSp>
        <p:nvCxnSpPr>
          <p:cNvPr id="1413" name="Google Shape;1413;p86"/>
          <p:cNvCxnSpPr/>
          <p:nvPr/>
        </p:nvCxnSpPr>
        <p:spPr>
          <a:xfrm rot="10800000">
            <a:off x="1005466" y="1163172"/>
            <a:ext cx="0" cy="3198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14" name="Google Shape;1414;p86"/>
          <p:cNvSpPr/>
          <p:nvPr/>
        </p:nvSpPr>
        <p:spPr>
          <a:xfrm>
            <a:off x="308850" y="3647522"/>
            <a:ext cx="1376100" cy="1375800"/>
          </a:xfrm>
          <a:prstGeom prst="arc">
            <a:avLst>
              <a:gd fmla="val 20435395" name="adj1"/>
              <a:gd fmla="val 0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5" name="Google Shape;1415;p86"/>
          <p:cNvSpPr txBox="1"/>
          <p:nvPr/>
        </p:nvSpPr>
        <p:spPr>
          <a:xfrm>
            <a:off x="1647319" y="4000939"/>
            <a:ext cx="626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20°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6" name="Google Shape;1416;p86"/>
          <p:cNvSpPr txBox="1"/>
          <p:nvPr>
            <p:ph idx="1" type="body"/>
          </p:nvPr>
        </p:nvSpPr>
        <p:spPr>
          <a:xfrm>
            <a:off x="5128800" y="3150075"/>
            <a:ext cx="1376100" cy="31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E.g.</a:t>
            </a:r>
            <a:r>
              <a:rPr lang="en-GB" sz="1100">
                <a:latin typeface="Lexend"/>
              </a:rPr>
              <a:t> 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θ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100">
                <a:latin typeface="Lexend"/>
              </a:rPr>
              <a:t>= 20°</a:t>
            </a:r>
            <a:endParaRPr sz="1800"/>
          </a:p>
        </p:txBody>
      </p:sp>
      <p:cxnSp>
        <p:nvCxnSpPr>
          <p:cNvPr id="1417" name="Google Shape;1417;p86"/>
          <p:cNvCxnSpPr/>
          <p:nvPr/>
        </p:nvCxnSpPr>
        <p:spPr>
          <a:xfrm>
            <a:off x="1000139" y="4347582"/>
            <a:ext cx="31539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1418" name="Google Shape;1418;p86"/>
          <p:cNvGrpSpPr/>
          <p:nvPr/>
        </p:nvGrpSpPr>
        <p:grpSpPr>
          <a:xfrm>
            <a:off x="1006975" y="3344733"/>
            <a:ext cx="2689788" cy="991117"/>
            <a:chOff x="2052004" y="2264326"/>
            <a:chExt cx="2689788" cy="991117"/>
          </a:xfrm>
        </p:grpSpPr>
        <p:cxnSp>
          <p:nvCxnSpPr>
            <p:cNvPr id="1419" name="Google Shape;1419;p86"/>
            <p:cNvCxnSpPr/>
            <p:nvPr/>
          </p:nvCxnSpPr>
          <p:spPr>
            <a:xfrm flipH="1" rot="10800000">
              <a:off x="2052004" y="2319443"/>
              <a:ext cx="2633100" cy="9360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420" name="Google Shape;1420;p86"/>
            <p:cNvSpPr/>
            <p:nvPr/>
          </p:nvSpPr>
          <p:spPr>
            <a:xfrm>
              <a:off x="4643992" y="2264326"/>
              <a:ext cx="97800" cy="978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421" name="Google Shape;1421;p86"/>
          <p:cNvSpPr txBox="1"/>
          <p:nvPr>
            <p:ph idx="1" type="body"/>
          </p:nvPr>
        </p:nvSpPr>
        <p:spPr>
          <a:xfrm>
            <a:off x="5128800" y="4238650"/>
            <a:ext cx="3286800" cy="65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Ku xidh nooc isdhexgal ah: goobo cutub (unit circle) oo ku taal rubaca (quadrant) koowaad🖇</a:t>
            </a:r>
            <a:r>
              <a:rPr lang="en-GB" sz="1100">
                <a:latin typeface="Lexend"/>
              </a:rPr>
              <a:t/>
            </a:r>
            <a:br>
              <a:rPr lang="en-GB" sz="1600"/>
            </a:br>
            <a:r>
              <a:rPr lang="en-GB" sz="1100" u="sng">
                <a:solidFill>
                  <a:schemeClr val="hlink"/>
                </a:solidFill>
                <a:latin typeface="Lexend"/>
                <a:hlinkClick r:id="rId4"/>
              </a:rPr>
              <a:t/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5" name="Shape 1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6" name="Google Shape;1426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967" y="1099809"/>
            <a:ext cx="3527430" cy="3412060"/>
          </a:xfrm>
          <a:prstGeom prst="rect">
            <a:avLst/>
          </a:prstGeom>
          <a:noFill/>
          <a:ln>
            <a:noFill/>
          </a:ln>
        </p:spPr>
      </p:pic>
      <p:sp>
        <p:nvSpPr>
          <p:cNvPr id="1427" name="Google Shape;1427;p87"/>
          <p:cNvSpPr txBox="1"/>
          <p:nvPr>
            <p:ph idx="1" type="body"/>
          </p:nvPr>
        </p:nvSpPr>
        <p:spPr>
          <a:xfrm>
            <a:off x="5205000" y="1368900"/>
            <a:ext cx="3737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Waa maxay sine ee 40°?</a:t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428" name="Google Shape;1428;p8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Hordhaca sine iyo cosine</a:t>
            </a:r>
            <a:endParaRPr/>
          </a:p>
        </p:txBody>
      </p:sp>
      <p:sp>
        <p:nvSpPr>
          <p:cNvPr id="1429" name="Google Shape;1429;p87"/>
          <p:cNvSpPr txBox="1"/>
          <p:nvPr>
            <p:ph idx="1" type="body"/>
          </p:nvPr>
        </p:nvSpPr>
        <p:spPr>
          <a:xfrm>
            <a:off x="4391665" y="4336286"/>
            <a:ext cx="711000" cy="40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cos(θ)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cxnSp>
        <p:nvCxnSpPr>
          <p:cNvPr id="1430" name="Google Shape;1430;p87"/>
          <p:cNvCxnSpPr/>
          <p:nvPr/>
        </p:nvCxnSpPr>
        <p:spPr>
          <a:xfrm rot="10800000">
            <a:off x="1075016" y="886293"/>
            <a:ext cx="0" cy="3490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31" name="Google Shape;1431;p87"/>
          <p:cNvSpPr/>
          <p:nvPr/>
        </p:nvSpPr>
        <p:spPr>
          <a:xfrm>
            <a:off x="496849" y="3780000"/>
            <a:ext cx="1137600" cy="1137600"/>
          </a:xfrm>
          <a:prstGeom prst="arc">
            <a:avLst>
              <a:gd fmla="val 19427462" name="adj1"/>
              <a:gd fmla="val 0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2" name="Google Shape;1432;p87"/>
          <p:cNvSpPr txBox="1"/>
          <p:nvPr/>
        </p:nvSpPr>
        <p:spPr>
          <a:xfrm>
            <a:off x="1561425" y="3907402"/>
            <a:ext cx="684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3" name="Google Shape;1433;p87"/>
          <p:cNvSpPr txBox="1"/>
          <p:nvPr/>
        </p:nvSpPr>
        <p:spPr>
          <a:xfrm>
            <a:off x="321475" y="2166236"/>
            <a:ext cx="913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0.64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34" name="Google Shape;1434;p87"/>
          <p:cNvCxnSpPr/>
          <p:nvPr/>
        </p:nvCxnSpPr>
        <p:spPr>
          <a:xfrm rot="10800000">
            <a:off x="776513" y="2385580"/>
            <a:ext cx="2591100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435" name="Google Shape;1435;p87"/>
          <p:cNvCxnSpPr/>
          <p:nvPr/>
        </p:nvCxnSpPr>
        <p:spPr>
          <a:xfrm>
            <a:off x="1069202" y="4361960"/>
            <a:ext cx="3442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36" name="Google Shape;1436;p87"/>
          <p:cNvSpPr txBox="1"/>
          <p:nvPr/>
        </p:nvSpPr>
        <p:spPr>
          <a:xfrm>
            <a:off x="3118815" y="4469677"/>
            <a:ext cx="913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0.77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37" name="Google Shape;1437;p87"/>
          <p:cNvCxnSpPr/>
          <p:nvPr/>
        </p:nvCxnSpPr>
        <p:spPr>
          <a:xfrm rot="10800000">
            <a:off x="3407075" y="2397700"/>
            <a:ext cx="0" cy="21834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1438" name="Google Shape;1438;p87"/>
          <p:cNvGrpSpPr/>
          <p:nvPr/>
        </p:nvGrpSpPr>
        <p:grpSpPr>
          <a:xfrm>
            <a:off x="1075025" y="2335285"/>
            <a:ext cx="2386462" cy="2027790"/>
            <a:chOff x="2555386" y="2264326"/>
            <a:chExt cx="2186406" cy="1857801"/>
          </a:xfrm>
        </p:grpSpPr>
        <p:cxnSp>
          <p:nvCxnSpPr>
            <p:cNvPr id="1439" name="Google Shape;1439;p87"/>
            <p:cNvCxnSpPr/>
            <p:nvPr/>
          </p:nvCxnSpPr>
          <p:spPr>
            <a:xfrm flipH="1" rot="10800000">
              <a:off x="2555386" y="2319427"/>
              <a:ext cx="2129700" cy="18027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440" name="Google Shape;1440;p87"/>
            <p:cNvSpPr/>
            <p:nvPr/>
          </p:nvSpPr>
          <p:spPr>
            <a:xfrm>
              <a:off x="4643992" y="2264326"/>
              <a:ext cx="97800" cy="978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441" name="Google Shape;1441;p87"/>
          <p:cNvSpPr txBox="1"/>
          <p:nvPr>
            <p:ph idx="1" type="body"/>
          </p:nvPr>
        </p:nvSpPr>
        <p:spPr>
          <a:xfrm>
            <a:off x="5281200" y="2235675"/>
            <a:ext cx="2239500" cy="31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sin(40°) = 0.64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42" name="Google Shape;1442;p87"/>
          <p:cNvSpPr txBox="1"/>
          <p:nvPr>
            <p:ph idx="1" type="body"/>
          </p:nvPr>
        </p:nvSpPr>
        <p:spPr>
          <a:xfrm>
            <a:off x="436283" y="742204"/>
            <a:ext cx="651300" cy="37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sin(θ)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6" name="Shape 1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7" name="Google Shape;1447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967" y="1099809"/>
            <a:ext cx="3527430" cy="3412060"/>
          </a:xfrm>
          <a:prstGeom prst="rect">
            <a:avLst/>
          </a:prstGeom>
          <a:noFill/>
          <a:ln>
            <a:noFill/>
          </a:ln>
        </p:spPr>
      </p:pic>
      <p:sp>
        <p:nvSpPr>
          <p:cNvPr id="1448" name="Google Shape;1448;p88"/>
          <p:cNvSpPr txBox="1"/>
          <p:nvPr>
            <p:ph idx="1" type="body"/>
          </p:nvPr>
        </p:nvSpPr>
        <p:spPr>
          <a:xfrm>
            <a:off x="5205000" y="1368900"/>
            <a:ext cx="3737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Waa maxay cosine ee 65°?</a:t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449" name="Google Shape;1449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Hordhaca sine iyo cosine</a:t>
            </a:r>
            <a:endParaRPr/>
          </a:p>
        </p:txBody>
      </p:sp>
      <p:sp>
        <p:nvSpPr>
          <p:cNvPr id="1450" name="Google Shape;1450;p88"/>
          <p:cNvSpPr txBox="1"/>
          <p:nvPr>
            <p:ph idx="1" type="body"/>
          </p:nvPr>
        </p:nvSpPr>
        <p:spPr>
          <a:xfrm>
            <a:off x="4391665" y="4336286"/>
            <a:ext cx="711000" cy="40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cos(θ)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cxnSp>
        <p:nvCxnSpPr>
          <p:cNvPr id="1451" name="Google Shape;1451;p88"/>
          <p:cNvCxnSpPr/>
          <p:nvPr/>
        </p:nvCxnSpPr>
        <p:spPr>
          <a:xfrm rot="10800000">
            <a:off x="1075016" y="886293"/>
            <a:ext cx="0" cy="34905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52" name="Google Shape;1452;p88"/>
          <p:cNvSpPr/>
          <p:nvPr/>
        </p:nvSpPr>
        <p:spPr>
          <a:xfrm>
            <a:off x="496849" y="3780000"/>
            <a:ext cx="1137600" cy="1137600"/>
          </a:xfrm>
          <a:prstGeom prst="arc">
            <a:avLst>
              <a:gd fmla="val 17885209" name="adj1"/>
              <a:gd fmla="val 0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3" name="Google Shape;1453;p88"/>
          <p:cNvSpPr txBox="1"/>
          <p:nvPr/>
        </p:nvSpPr>
        <p:spPr>
          <a:xfrm>
            <a:off x="1485225" y="3755002"/>
            <a:ext cx="684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65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54" name="Google Shape;1454;p88"/>
          <p:cNvCxnSpPr/>
          <p:nvPr/>
        </p:nvCxnSpPr>
        <p:spPr>
          <a:xfrm rot="10800000">
            <a:off x="808335" y="1574236"/>
            <a:ext cx="1607400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455" name="Google Shape;1455;p88"/>
          <p:cNvCxnSpPr/>
          <p:nvPr/>
        </p:nvCxnSpPr>
        <p:spPr>
          <a:xfrm>
            <a:off x="1069202" y="4361960"/>
            <a:ext cx="3442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56" name="Google Shape;1456;p88"/>
          <p:cNvSpPr txBox="1"/>
          <p:nvPr/>
        </p:nvSpPr>
        <p:spPr>
          <a:xfrm>
            <a:off x="2085689" y="4484109"/>
            <a:ext cx="913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0.42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57" name="Google Shape;1457;p88"/>
          <p:cNvCxnSpPr/>
          <p:nvPr/>
        </p:nvCxnSpPr>
        <p:spPr>
          <a:xfrm rot="10800000">
            <a:off x="2369150" y="1525125"/>
            <a:ext cx="0" cy="30957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1458" name="Google Shape;1458;p88"/>
          <p:cNvGrpSpPr/>
          <p:nvPr/>
        </p:nvGrpSpPr>
        <p:grpSpPr>
          <a:xfrm>
            <a:off x="1095375" y="1525660"/>
            <a:ext cx="1325159" cy="2837415"/>
            <a:chOff x="3527721" y="2264326"/>
            <a:chExt cx="1214071" cy="2599555"/>
          </a:xfrm>
        </p:grpSpPr>
        <p:cxnSp>
          <p:nvCxnSpPr>
            <p:cNvPr id="1459" name="Google Shape;1459;p88"/>
            <p:cNvCxnSpPr/>
            <p:nvPr/>
          </p:nvCxnSpPr>
          <p:spPr>
            <a:xfrm flipH="1" rot="10800000">
              <a:off x="3527721" y="2319281"/>
              <a:ext cx="1157400" cy="25446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460" name="Google Shape;1460;p88"/>
            <p:cNvSpPr/>
            <p:nvPr/>
          </p:nvSpPr>
          <p:spPr>
            <a:xfrm>
              <a:off x="4643992" y="2264326"/>
              <a:ext cx="97800" cy="97800"/>
            </a:xfrm>
            <a:prstGeom prst="ellipse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461" name="Google Shape;1461;p88"/>
          <p:cNvSpPr txBox="1"/>
          <p:nvPr>
            <p:ph idx="1" type="body"/>
          </p:nvPr>
        </p:nvSpPr>
        <p:spPr>
          <a:xfrm>
            <a:off x="5281200" y="2235675"/>
            <a:ext cx="2239500" cy="31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cos(65°) = 0.42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62" name="Google Shape;1462;p88"/>
          <p:cNvSpPr txBox="1"/>
          <p:nvPr>
            <p:ph idx="1" type="body"/>
          </p:nvPr>
        </p:nvSpPr>
        <p:spPr>
          <a:xfrm>
            <a:off x="436283" y="742204"/>
            <a:ext cx="651300" cy="37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sin(θ)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/>
          </a:p>
        </p:txBody>
      </p:sp>
      <p:sp>
        <p:nvSpPr>
          <p:cNvPr id="1463" name="Google Shape;1463;p88"/>
          <p:cNvSpPr txBox="1"/>
          <p:nvPr/>
        </p:nvSpPr>
        <p:spPr>
          <a:xfrm>
            <a:off x="321475" y="1356899"/>
            <a:ext cx="913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0.91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7" name="Shape 1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8" name="Google Shape;1468;p8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Hordhaca sine iyo cosine (Introduction to sine and cosine)</a:t>
            </a:r>
            <a:endParaRPr/>
          </a:p>
        </p:txBody>
      </p:sp>
      <p:pic>
        <p:nvPicPr>
          <p:cNvPr id="1469" name="Google Shape;1469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220" y="1761131"/>
            <a:ext cx="2827978" cy="2735482"/>
          </a:xfrm>
          <a:prstGeom prst="rect">
            <a:avLst/>
          </a:prstGeom>
          <a:noFill/>
          <a:ln>
            <a:noFill/>
          </a:ln>
        </p:spPr>
      </p:pic>
      <p:sp>
        <p:nvSpPr>
          <p:cNvPr id="1470" name="Google Shape;1470;p89"/>
          <p:cNvSpPr txBox="1"/>
          <p:nvPr>
            <p:ph idx="4294967295" type="body"/>
          </p:nvPr>
        </p:nvSpPr>
        <p:spPr>
          <a:xfrm>
            <a:off x="2780473" y="4416938"/>
            <a:ext cx="570000" cy="32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cos(θ)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cxnSp>
        <p:nvCxnSpPr>
          <p:cNvPr id="1471" name="Google Shape;1471;p89"/>
          <p:cNvCxnSpPr/>
          <p:nvPr/>
        </p:nvCxnSpPr>
        <p:spPr>
          <a:xfrm rot="10800000">
            <a:off x="548463" y="1589923"/>
            <a:ext cx="0" cy="2798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72" name="Google Shape;1472;p89"/>
          <p:cNvCxnSpPr/>
          <p:nvPr/>
        </p:nvCxnSpPr>
        <p:spPr>
          <a:xfrm>
            <a:off x="543802" y="4376431"/>
            <a:ext cx="27597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73" name="Google Shape;1473;p89"/>
          <p:cNvSpPr txBox="1"/>
          <p:nvPr>
            <p:ph idx="4294967295" type="body"/>
          </p:nvPr>
        </p:nvSpPr>
        <p:spPr>
          <a:xfrm>
            <a:off x="341043" y="1313779"/>
            <a:ext cx="599400" cy="29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sin(θ)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1800"/>
          </a:p>
        </p:txBody>
      </p:sp>
      <p:graphicFrame>
        <p:nvGraphicFramePr>
          <p:cNvPr id="1474" name="Google Shape;1474;p89"/>
          <p:cNvGraphicFramePr/>
          <p:nvPr/>
        </p:nvGraphicFramePr>
        <p:xfrm>
          <a:off x="3713129" y="1572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{FDFCCF7C-625F-4281-A7AD-6F072ADDF248}</a:tableStyleId>
              </a:tblPr>
              <a:tblGrid>
                <a:gridCol w="785400"/>
                <a:gridCol w="416525"/>
                <a:gridCol w="433300"/>
                <a:gridCol w="433300"/>
                <a:gridCol w="433300"/>
                <a:gridCol w="433300"/>
                <a:gridCol w="433300"/>
                <a:gridCol w="433300"/>
                <a:gridCol w="433300"/>
                <a:gridCol w="433300"/>
                <a:gridCol w="433300"/>
              </a:tblGrid>
              <a:tr h="1630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i="1" lang="en-GB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θ</a:t>
                      </a: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°</a:t>
                      </a:r>
                      <a:endParaRPr sz="12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40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50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60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70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80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90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30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-GB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sin(θ)</a:t>
                      </a:r>
                      <a:r>
                        <a:rPr i="1" lang="en-GB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r>
                        <a:rPr lang="en-GB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475" name="Google Shape;1475;p89"/>
          <p:cNvSpPr txBox="1"/>
          <p:nvPr>
            <p:ph idx="1" type="body"/>
          </p:nvPr>
        </p:nvSpPr>
        <p:spPr>
          <a:xfrm>
            <a:off x="324000" y="759300"/>
            <a:ext cx="8237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1) Jaantusku wuxuu muujinayaa qaybta goobada halbeegga (unit circle) ee ku taal rubuca koowaad.</a:t>
            </a:r>
            <a:endParaRPr sz="2000"/>
          </a:p>
        </p:txBody>
      </p:sp>
      <p:sp>
        <p:nvSpPr>
          <p:cNvPr id="1476" name="Google Shape;1476;p89"/>
          <p:cNvSpPr txBox="1"/>
          <p:nvPr>
            <p:ph idx="1" type="body"/>
          </p:nvPr>
        </p:nvSpPr>
        <p:spPr>
          <a:xfrm>
            <a:off x="3675450" y="1241850"/>
            <a:ext cx="4265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a) Isticmaal jaantuska si aad u buuxiso shaxda.</a:t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477" name="Google Shape;1477;p89"/>
          <p:cNvSpPr txBox="1"/>
          <p:nvPr>
            <p:ph idx="1" type="body"/>
          </p:nvPr>
        </p:nvSpPr>
        <p:spPr>
          <a:xfrm>
            <a:off x="3661843" y="2689650"/>
            <a:ext cx="5144400" cy="60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b) Maxaa ku dhaca qiimaha (value) sin(θ) marka xagasha (angle) ay kordho rubucan?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1600"/>
            </a:b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478" name="Google Shape;1478;p89"/>
          <p:cNvSpPr txBox="1"/>
          <p:nvPr>
            <p:ph idx="1" type="body"/>
          </p:nvPr>
        </p:nvSpPr>
        <p:spPr>
          <a:xfrm>
            <a:off x="3661843" y="3465250"/>
            <a:ext cx="5196600" cy="32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c) Isticmaal shaxdaada si aad u hesho xagasha (angle) halka sin(θ) = 0.5.</a:t>
            </a:r>
            <a:r>
              <a:rPr lang="en-GB" sz="1100">
                <a:latin typeface="Lexend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479" name="Google Shape;1479;p89"/>
          <p:cNvSpPr txBox="1"/>
          <p:nvPr>
            <p:ph idx="1" type="body"/>
          </p:nvPr>
        </p:nvSpPr>
        <p:spPr>
          <a:xfrm>
            <a:off x="3661850" y="4137450"/>
            <a:ext cx="4407300" cy="64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d) Isticmaal jaantuska si aad u hesho xagasha (angle) halka sin(θ) = 0.8.</a:t>
            </a:r>
            <a:r>
              <a:rPr lang="en-GB" sz="1100">
                <a:latin typeface="Lexend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1600"/>
            </a:b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3" name="Shape 1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" name="Google Shape;1484;p9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Hordhaca sine iyo cosine (Introduction to sine and cosine)</a:t>
            </a:r>
            <a:endParaRPr/>
          </a:p>
        </p:txBody>
      </p:sp>
      <p:pic>
        <p:nvPicPr>
          <p:cNvPr id="1485" name="Google Shape;1485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220" y="1761131"/>
            <a:ext cx="2827978" cy="2735482"/>
          </a:xfrm>
          <a:prstGeom prst="rect">
            <a:avLst/>
          </a:prstGeom>
          <a:noFill/>
          <a:ln>
            <a:noFill/>
          </a:ln>
        </p:spPr>
      </p:pic>
      <p:sp>
        <p:nvSpPr>
          <p:cNvPr id="1486" name="Google Shape;1486;p90"/>
          <p:cNvSpPr txBox="1"/>
          <p:nvPr>
            <p:ph idx="4294967295" type="body"/>
          </p:nvPr>
        </p:nvSpPr>
        <p:spPr>
          <a:xfrm>
            <a:off x="2780473" y="4416938"/>
            <a:ext cx="570000" cy="32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cos(θ)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cxnSp>
        <p:nvCxnSpPr>
          <p:cNvPr id="1487" name="Google Shape;1487;p90"/>
          <p:cNvCxnSpPr/>
          <p:nvPr/>
        </p:nvCxnSpPr>
        <p:spPr>
          <a:xfrm rot="10800000">
            <a:off x="548463" y="1589923"/>
            <a:ext cx="0" cy="2798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88" name="Google Shape;1488;p90"/>
          <p:cNvCxnSpPr/>
          <p:nvPr/>
        </p:nvCxnSpPr>
        <p:spPr>
          <a:xfrm>
            <a:off x="543802" y="4376431"/>
            <a:ext cx="27597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89" name="Google Shape;1489;p90"/>
          <p:cNvSpPr txBox="1"/>
          <p:nvPr>
            <p:ph idx="4294967295" type="body"/>
          </p:nvPr>
        </p:nvSpPr>
        <p:spPr>
          <a:xfrm>
            <a:off x="341043" y="1313779"/>
            <a:ext cx="599400" cy="29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sin(θ)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1800"/>
          </a:p>
        </p:txBody>
      </p:sp>
      <p:graphicFrame>
        <p:nvGraphicFramePr>
          <p:cNvPr id="1490" name="Google Shape;1490;p90"/>
          <p:cNvGraphicFramePr/>
          <p:nvPr/>
        </p:nvGraphicFramePr>
        <p:xfrm>
          <a:off x="3713129" y="1572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{FDFCCF7C-625F-4281-A7AD-6F072ADDF248}</a:tableStyleId>
              </a:tblPr>
              <a:tblGrid>
                <a:gridCol w="785400"/>
                <a:gridCol w="416525"/>
                <a:gridCol w="433300"/>
                <a:gridCol w="433300"/>
                <a:gridCol w="433300"/>
                <a:gridCol w="433300"/>
                <a:gridCol w="433300"/>
                <a:gridCol w="433300"/>
                <a:gridCol w="433300"/>
                <a:gridCol w="433300"/>
                <a:gridCol w="433300"/>
              </a:tblGrid>
              <a:tr h="1630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i="1" lang="en-GB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θ</a:t>
                      </a: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°</a:t>
                      </a:r>
                      <a:endParaRPr sz="12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40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50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60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70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80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90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30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-GB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cos(θ)</a:t>
                      </a:r>
                      <a:r>
                        <a:rPr i="1" lang="en-GB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r>
                        <a:rPr lang="en-GB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491" name="Google Shape;1491;p90"/>
          <p:cNvSpPr txBox="1"/>
          <p:nvPr>
            <p:ph idx="1" type="body"/>
          </p:nvPr>
        </p:nvSpPr>
        <p:spPr>
          <a:xfrm>
            <a:off x="324000" y="759300"/>
            <a:ext cx="8237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2) Jaantusku wuxuu muujinayaa qaybta goobada halbeegga (unit circle) ee ku taal rubuca koowaad.</a:t>
            </a:r>
            <a:endParaRPr sz="2000"/>
          </a:p>
        </p:txBody>
      </p:sp>
      <p:sp>
        <p:nvSpPr>
          <p:cNvPr id="1492" name="Google Shape;1492;p90"/>
          <p:cNvSpPr txBox="1"/>
          <p:nvPr>
            <p:ph idx="1" type="body"/>
          </p:nvPr>
        </p:nvSpPr>
        <p:spPr>
          <a:xfrm>
            <a:off x="3675450" y="1241850"/>
            <a:ext cx="4265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a) Isticmaal jaantuska si aad u buuxiso shaxda.</a:t>
            </a:r>
            <a:endParaRPr sz="2000"/>
          </a:p>
        </p:txBody>
      </p:sp>
      <p:sp>
        <p:nvSpPr>
          <p:cNvPr id="1493" name="Google Shape;1493;p90"/>
          <p:cNvSpPr txBox="1"/>
          <p:nvPr>
            <p:ph idx="1" type="body"/>
          </p:nvPr>
        </p:nvSpPr>
        <p:spPr>
          <a:xfrm>
            <a:off x="3675450" y="2689650"/>
            <a:ext cx="5144400" cy="60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b) Maxaa ku dhaca qiimaha (value) cos(θ) marka xagasha (angle) ay kordho rubucan?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1600"/>
            </a:b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494" name="Google Shape;1494;p90"/>
          <p:cNvSpPr txBox="1"/>
          <p:nvPr>
            <p:ph idx="1" type="body"/>
          </p:nvPr>
        </p:nvSpPr>
        <p:spPr>
          <a:xfrm>
            <a:off x="3675450" y="3389054"/>
            <a:ext cx="4625100" cy="29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c) Raadi xagasha (angle) halka cos(θ) = 0.5.</a:t>
            </a:r>
            <a:r>
              <a:rPr lang="en-GB" sz="1100">
                <a:latin typeface="Lexend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495" name="Google Shape;1495;p90"/>
          <p:cNvSpPr txBox="1"/>
          <p:nvPr>
            <p:ph idx="1" type="body"/>
          </p:nvPr>
        </p:nvSpPr>
        <p:spPr>
          <a:xfrm>
            <a:off x="3675450" y="4442250"/>
            <a:ext cx="3839400" cy="32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e) Raadi xagasha (angle) halka cos(θ) = sin(θ).</a:t>
            </a:r>
            <a:r>
              <a:rPr lang="en-GB" sz="1100">
                <a:latin typeface="Lexend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496" name="Google Shape;1496;p90"/>
          <p:cNvSpPr txBox="1"/>
          <p:nvPr>
            <p:ph idx="1" type="body"/>
          </p:nvPr>
        </p:nvSpPr>
        <p:spPr>
          <a:xfrm>
            <a:off x="3675450" y="3922454"/>
            <a:ext cx="4625100" cy="29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d) Raadi qiimaha (value) θ halka cos(θ) = sin(40°).</a:t>
            </a:r>
            <a:r>
              <a:rPr lang="en-GB" sz="1100">
                <a:latin typeface="Lexend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0" name="Shape 1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1" name="Google Shape;1501;p9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Hordhaca sine iyo cosine (Introduction to sine and cosine)</a:t>
            </a:r>
            <a:endParaRPr/>
          </a:p>
        </p:txBody>
      </p:sp>
      <p:graphicFrame>
        <p:nvGraphicFramePr>
          <p:cNvPr id="1502" name="Google Shape;1502;p91"/>
          <p:cNvGraphicFramePr/>
          <p:nvPr/>
        </p:nvGraphicFramePr>
        <p:xfrm>
          <a:off x="360329" y="1495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{FDFCCF7C-625F-4281-A7AD-6F072ADDF248}</a:tableStyleId>
              </a:tblPr>
              <a:tblGrid>
                <a:gridCol w="1055400"/>
                <a:gridCol w="559725"/>
                <a:gridCol w="582250"/>
                <a:gridCol w="582250"/>
                <a:gridCol w="582250"/>
                <a:gridCol w="582250"/>
                <a:gridCol w="582250"/>
                <a:gridCol w="582250"/>
                <a:gridCol w="582250"/>
                <a:gridCol w="582250"/>
                <a:gridCol w="582250"/>
              </a:tblGrid>
              <a:tr h="1630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i="1" lang="en-GB" sz="15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θ</a:t>
                      </a:r>
                      <a:r>
                        <a:rPr lang="en-GB" sz="15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°</a:t>
                      </a:r>
                      <a:endParaRPr sz="12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40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50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60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70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80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90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30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-GB" sz="15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sin(θ)</a:t>
                      </a:r>
                      <a:r>
                        <a:rPr i="1" lang="en-GB" sz="15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r>
                        <a:rPr lang="en-GB" sz="15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503" name="Google Shape;1503;p91"/>
          <p:cNvSpPr txBox="1"/>
          <p:nvPr>
            <p:ph idx="1" type="body"/>
          </p:nvPr>
        </p:nvSpPr>
        <p:spPr>
          <a:xfrm>
            <a:off x="324000" y="759300"/>
            <a:ext cx="8237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1) Jaantusku wuxuu muujinayaa qaybta goobada halbeegga (unit circle) ee ku taal rubuca koowaad.</a:t>
            </a:r>
            <a:endParaRPr sz="2000"/>
          </a:p>
        </p:txBody>
      </p:sp>
      <p:sp>
        <p:nvSpPr>
          <p:cNvPr id="1504" name="Google Shape;1504;p91"/>
          <p:cNvSpPr txBox="1"/>
          <p:nvPr>
            <p:ph idx="1" type="body"/>
          </p:nvPr>
        </p:nvSpPr>
        <p:spPr>
          <a:xfrm>
            <a:off x="322650" y="1165650"/>
            <a:ext cx="4265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a) Isticmaal jaantuska si aad u buuxiso shaxda.</a:t>
            </a:r>
            <a:endParaRPr sz="2000"/>
          </a:p>
        </p:txBody>
      </p:sp>
      <p:sp>
        <p:nvSpPr>
          <p:cNvPr id="1505" name="Google Shape;1505;p91"/>
          <p:cNvSpPr txBox="1"/>
          <p:nvPr>
            <p:ph idx="1" type="body"/>
          </p:nvPr>
        </p:nvSpPr>
        <p:spPr>
          <a:xfrm>
            <a:off x="322650" y="3299250"/>
            <a:ext cx="83451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b) Maxaa ku dhaca qiimaha (value) sin(θ) marka xagasha (angle) ay kordho rubucan?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506" name="Google Shape;1506;p91"/>
          <p:cNvSpPr txBox="1"/>
          <p:nvPr>
            <p:ph idx="1" type="body"/>
          </p:nvPr>
        </p:nvSpPr>
        <p:spPr>
          <a:xfrm>
            <a:off x="322650" y="3998650"/>
            <a:ext cx="7222500" cy="26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c) Isticmaal shaxdaada si aad u hesho xagasha (angle) halka sin(θ) = 0.5.</a:t>
            </a:r>
            <a:r>
              <a:rPr lang="en-GB" sz="1400">
                <a:latin typeface="Lexend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507" name="Google Shape;1507;p91"/>
          <p:cNvSpPr txBox="1"/>
          <p:nvPr>
            <p:ph idx="1" type="body"/>
          </p:nvPr>
        </p:nvSpPr>
        <p:spPr>
          <a:xfrm>
            <a:off x="322650" y="4518450"/>
            <a:ext cx="62754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d) Isticmaal jaantuska si aad u hesho xagasha (angle) halka sin(θ) = 0.8.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508" name="Google Shape;1508;p91"/>
          <p:cNvSpPr txBox="1"/>
          <p:nvPr>
            <p:ph idx="1" type="body"/>
          </p:nvPr>
        </p:nvSpPr>
        <p:spPr>
          <a:xfrm>
            <a:off x="2054839" y="2052836"/>
            <a:ext cx="377400" cy="20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0.17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09" name="Google Shape;1509;p91"/>
          <p:cNvSpPr txBox="1"/>
          <p:nvPr>
            <p:ph idx="1" type="body"/>
          </p:nvPr>
        </p:nvSpPr>
        <p:spPr>
          <a:xfrm>
            <a:off x="1513274" y="2052825"/>
            <a:ext cx="159000" cy="20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10" name="Google Shape;1510;p91"/>
          <p:cNvSpPr txBox="1"/>
          <p:nvPr>
            <p:ph idx="1" type="body"/>
          </p:nvPr>
        </p:nvSpPr>
        <p:spPr>
          <a:xfrm>
            <a:off x="2637225" y="2052825"/>
            <a:ext cx="489900" cy="20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0.34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11" name="Google Shape;1511;p91"/>
          <p:cNvSpPr txBox="1"/>
          <p:nvPr>
            <p:ph idx="1" type="body"/>
          </p:nvPr>
        </p:nvSpPr>
        <p:spPr>
          <a:xfrm>
            <a:off x="3212807" y="2052836"/>
            <a:ext cx="377400" cy="20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0.5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12" name="Google Shape;1512;p91"/>
          <p:cNvSpPr txBox="1"/>
          <p:nvPr>
            <p:ph idx="1" type="body"/>
          </p:nvPr>
        </p:nvSpPr>
        <p:spPr>
          <a:xfrm>
            <a:off x="3808800" y="2052825"/>
            <a:ext cx="472800" cy="20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0.64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13" name="Google Shape;1513;p91"/>
          <p:cNvSpPr txBox="1"/>
          <p:nvPr>
            <p:ph idx="1" type="body"/>
          </p:nvPr>
        </p:nvSpPr>
        <p:spPr>
          <a:xfrm>
            <a:off x="4396624" y="2052825"/>
            <a:ext cx="472800" cy="20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0.77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14" name="Google Shape;1514;p91"/>
          <p:cNvSpPr txBox="1"/>
          <p:nvPr>
            <p:ph idx="1" type="body"/>
          </p:nvPr>
        </p:nvSpPr>
        <p:spPr>
          <a:xfrm>
            <a:off x="4979027" y="2052825"/>
            <a:ext cx="472800" cy="20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0.87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15" name="Google Shape;1515;p91"/>
          <p:cNvSpPr txBox="1"/>
          <p:nvPr>
            <p:ph idx="1" type="body"/>
          </p:nvPr>
        </p:nvSpPr>
        <p:spPr>
          <a:xfrm>
            <a:off x="5561400" y="2052825"/>
            <a:ext cx="472800" cy="20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0.94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16" name="Google Shape;1516;p91"/>
          <p:cNvSpPr txBox="1"/>
          <p:nvPr>
            <p:ph idx="1" type="body"/>
          </p:nvPr>
        </p:nvSpPr>
        <p:spPr>
          <a:xfrm>
            <a:off x="6143774" y="2052825"/>
            <a:ext cx="454200" cy="20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0.98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17" name="Google Shape;1517;p91"/>
          <p:cNvSpPr txBox="1"/>
          <p:nvPr>
            <p:ph idx="1" type="body"/>
          </p:nvPr>
        </p:nvSpPr>
        <p:spPr>
          <a:xfrm>
            <a:off x="6732975" y="2052836"/>
            <a:ext cx="377400" cy="20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18" name="Google Shape;1518;p91"/>
          <p:cNvSpPr txBox="1"/>
          <p:nvPr>
            <p:ph idx="1" type="body"/>
          </p:nvPr>
        </p:nvSpPr>
        <p:spPr>
          <a:xfrm>
            <a:off x="607125" y="3605400"/>
            <a:ext cx="5611500" cy="26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Waa kordhaa. Qiimihiisa (value) ugu hooseeya waa 0, kan ugu sareeya waa 1.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19" name="Google Shape;1519;p91"/>
          <p:cNvSpPr txBox="1"/>
          <p:nvPr>
            <p:ph idx="1" type="body"/>
          </p:nvPr>
        </p:nvSpPr>
        <p:spPr>
          <a:xfrm>
            <a:off x="6017325" y="4533407"/>
            <a:ext cx="377400" cy="26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53°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20" name="Google Shape;1520;p91"/>
          <p:cNvSpPr txBox="1"/>
          <p:nvPr>
            <p:ph idx="1" type="body"/>
          </p:nvPr>
        </p:nvSpPr>
        <p:spPr>
          <a:xfrm>
            <a:off x="325300" y="2516825"/>
            <a:ext cx="8494800" cy="26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Jawaabuhu waxay kala duwanaan karaan wax yar iyadoo ku xiran sida saxda ah ee loo akhriyay garaafka.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21" name="Google Shape;1521;p91"/>
          <p:cNvSpPr txBox="1"/>
          <p:nvPr>
            <p:ph idx="1" type="body"/>
          </p:nvPr>
        </p:nvSpPr>
        <p:spPr>
          <a:xfrm>
            <a:off x="5712525" y="3993204"/>
            <a:ext cx="377400" cy="26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30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°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22" name="Google Shape;1522;p91"/>
          <p:cNvSpPr txBox="1"/>
          <p:nvPr>
            <p:ph idx="4294967295" type="body"/>
          </p:nvPr>
        </p:nvSpPr>
        <p:spPr>
          <a:xfrm>
            <a:off x="332100" y="2867050"/>
            <a:ext cx="69330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Isticmaal linkiga nooca is-dhexgalka ah: goobta (unit circle) rubuc-koowaad 🖇</a:t>
            </a:r>
            <a:r>
              <a:rPr lang="en-GB" sz="1400">
                <a:latin typeface="Lexend"/>
              </a:rPr>
              <a:t/>
            </a:r>
            <a:r>
              <a:rPr lang="en-GB" sz="1400" u="sng">
                <a:solidFill>
                  <a:schemeClr val="hlink"/>
                </a:solidFill>
                <a:latin typeface="Lexend"/>
                <a:hlinkClick r:id="rId3"/>
              </a:rPr>
              <a:t/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6" name="Shape 1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7" name="Google Shape;1527;p92"/>
          <p:cNvSpPr txBox="1"/>
          <p:nvPr>
            <p:ph idx="1" type="body"/>
          </p:nvPr>
        </p:nvSpPr>
        <p:spPr>
          <a:xfrm>
            <a:off x="322650" y="3744200"/>
            <a:ext cx="4625100" cy="29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c) Raadi xagasha (angle) halka cos(θ) = 0.5.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528" name="Google Shape;1528;p9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Hordhaca sine iyo cosine</a:t>
            </a:r>
            <a:endParaRPr/>
          </a:p>
        </p:txBody>
      </p:sp>
      <p:graphicFrame>
        <p:nvGraphicFramePr>
          <p:cNvPr id="1529" name="Google Shape;1529;p92"/>
          <p:cNvGraphicFramePr/>
          <p:nvPr/>
        </p:nvGraphicFramePr>
        <p:xfrm>
          <a:off x="360329" y="1419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{FDFCCF7C-625F-4281-A7AD-6F072ADDF248}</a:tableStyleId>
              </a:tblPr>
              <a:tblGrid>
                <a:gridCol w="1055400"/>
                <a:gridCol w="559725"/>
                <a:gridCol w="582250"/>
                <a:gridCol w="582250"/>
                <a:gridCol w="582250"/>
                <a:gridCol w="582250"/>
                <a:gridCol w="582250"/>
                <a:gridCol w="582250"/>
                <a:gridCol w="582250"/>
                <a:gridCol w="582250"/>
                <a:gridCol w="582250"/>
              </a:tblGrid>
              <a:tr h="1630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i="1" lang="en-GB" sz="15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θ</a:t>
                      </a:r>
                      <a:r>
                        <a:rPr lang="en-GB" sz="15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°</a:t>
                      </a:r>
                      <a:endParaRPr sz="12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20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40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50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60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70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80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90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30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-GB" sz="15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cos(θ)</a:t>
                      </a:r>
                      <a:r>
                        <a:rPr lang="en-GB" sz="15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r>
                        <a:rPr i="1" lang="en-GB" sz="15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r>
                        <a:rPr lang="en-GB" sz="15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530" name="Google Shape;1530;p92"/>
          <p:cNvSpPr txBox="1"/>
          <p:nvPr>
            <p:ph idx="1" type="body"/>
          </p:nvPr>
        </p:nvSpPr>
        <p:spPr>
          <a:xfrm>
            <a:off x="324000" y="759300"/>
            <a:ext cx="8237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2) Jaantusku wuxuu muujinayaa qaybta goobta (unit circle) ee ku taal rubuc-koowaad.</a:t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531" name="Google Shape;1531;p92"/>
          <p:cNvSpPr txBox="1"/>
          <p:nvPr>
            <p:ph idx="1" type="body"/>
          </p:nvPr>
        </p:nvSpPr>
        <p:spPr>
          <a:xfrm>
            <a:off x="322650" y="1089450"/>
            <a:ext cx="4265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a) Isticmaal jaantuska si aad u buuxiso shaxda.</a:t>
            </a:r>
            <a:endParaRPr sz="2000"/>
          </a:p>
        </p:txBody>
      </p:sp>
      <p:sp>
        <p:nvSpPr>
          <p:cNvPr id="1532" name="Google Shape;1532;p92"/>
          <p:cNvSpPr txBox="1"/>
          <p:nvPr>
            <p:ph idx="1" type="body"/>
          </p:nvPr>
        </p:nvSpPr>
        <p:spPr>
          <a:xfrm>
            <a:off x="2054852" y="1976625"/>
            <a:ext cx="454200" cy="20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0.98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33" name="Google Shape;1533;p92"/>
          <p:cNvSpPr txBox="1"/>
          <p:nvPr>
            <p:ph idx="1" type="body"/>
          </p:nvPr>
        </p:nvSpPr>
        <p:spPr>
          <a:xfrm>
            <a:off x="1513274" y="1976625"/>
            <a:ext cx="159000" cy="20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34" name="Google Shape;1534;p92"/>
          <p:cNvSpPr txBox="1"/>
          <p:nvPr>
            <p:ph idx="1" type="body"/>
          </p:nvPr>
        </p:nvSpPr>
        <p:spPr>
          <a:xfrm>
            <a:off x="2637225" y="1976625"/>
            <a:ext cx="489900" cy="20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0.94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35" name="Google Shape;1535;p92"/>
          <p:cNvSpPr txBox="1"/>
          <p:nvPr>
            <p:ph idx="1" type="body"/>
          </p:nvPr>
        </p:nvSpPr>
        <p:spPr>
          <a:xfrm>
            <a:off x="3212799" y="1976625"/>
            <a:ext cx="454200" cy="20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0.87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36" name="Google Shape;1536;p92"/>
          <p:cNvSpPr txBox="1"/>
          <p:nvPr>
            <p:ph idx="1" type="body"/>
          </p:nvPr>
        </p:nvSpPr>
        <p:spPr>
          <a:xfrm>
            <a:off x="3808800" y="1976625"/>
            <a:ext cx="472800" cy="20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0.77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37" name="Google Shape;1537;p92"/>
          <p:cNvSpPr txBox="1"/>
          <p:nvPr>
            <p:ph idx="1" type="body"/>
          </p:nvPr>
        </p:nvSpPr>
        <p:spPr>
          <a:xfrm>
            <a:off x="4396624" y="1976625"/>
            <a:ext cx="472800" cy="20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0.64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38" name="Google Shape;1538;p92"/>
          <p:cNvSpPr txBox="1"/>
          <p:nvPr>
            <p:ph idx="1" type="body"/>
          </p:nvPr>
        </p:nvSpPr>
        <p:spPr>
          <a:xfrm>
            <a:off x="4979027" y="1976625"/>
            <a:ext cx="472800" cy="20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0.5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39" name="Google Shape;1539;p92"/>
          <p:cNvSpPr txBox="1"/>
          <p:nvPr>
            <p:ph idx="1" type="body"/>
          </p:nvPr>
        </p:nvSpPr>
        <p:spPr>
          <a:xfrm>
            <a:off x="5561400" y="1976625"/>
            <a:ext cx="472800" cy="20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0.34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40" name="Google Shape;1540;p92"/>
          <p:cNvSpPr txBox="1"/>
          <p:nvPr>
            <p:ph idx="1" type="body"/>
          </p:nvPr>
        </p:nvSpPr>
        <p:spPr>
          <a:xfrm>
            <a:off x="6143774" y="1976625"/>
            <a:ext cx="454200" cy="20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0.17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41" name="Google Shape;1541;p92"/>
          <p:cNvSpPr txBox="1"/>
          <p:nvPr>
            <p:ph idx="1" type="body"/>
          </p:nvPr>
        </p:nvSpPr>
        <p:spPr>
          <a:xfrm>
            <a:off x="6732975" y="1976636"/>
            <a:ext cx="377400" cy="20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42" name="Google Shape;1542;p92"/>
          <p:cNvSpPr txBox="1"/>
          <p:nvPr>
            <p:ph idx="1" type="body"/>
          </p:nvPr>
        </p:nvSpPr>
        <p:spPr>
          <a:xfrm>
            <a:off x="607125" y="3383614"/>
            <a:ext cx="5829300" cy="26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Waa yaraadaa. Qiimihiisa (value) ugu hooseeya waa 0, kan ugu sareeya waa 1.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43" name="Google Shape;1543;p92"/>
          <p:cNvSpPr txBox="1"/>
          <p:nvPr>
            <p:ph idx="1" type="body"/>
          </p:nvPr>
        </p:nvSpPr>
        <p:spPr>
          <a:xfrm>
            <a:off x="4957329" y="4167375"/>
            <a:ext cx="377400" cy="26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50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°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44" name="Google Shape;1544;p92"/>
          <p:cNvSpPr txBox="1"/>
          <p:nvPr>
            <p:ph idx="1" type="body"/>
          </p:nvPr>
        </p:nvSpPr>
        <p:spPr>
          <a:xfrm>
            <a:off x="325300" y="2432461"/>
            <a:ext cx="8494800" cy="26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Jawaabuhu waxay kala duwanaan karaan wax yar iyadoo ku xiran sida saxda ah ee loo akhriyay garaafka.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45" name="Google Shape;1545;p92"/>
          <p:cNvSpPr txBox="1"/>
          <p:nvPr>
            <p:ph idx="1" type="body"/>
          </p:nvPr>
        </p:nvSpPr>
        <p:spPr>
          <a:xfrm>
            <a:off x="4112325" y="3738750"/>
            <a:ext cx="377400" cy="26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0°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46" name="Google Shape;1546;p92"/>
          <p:cNvSpPr txBox="1"/>
          <p:nvPr>
            <p:ph idx="1" type="body"/>
          </p:nvPr>
        </p:nvSpPr>
        <p:spPr>
          <a:xfrm>
            <a:off x="322650" y="3106029"/>
            <a:ext cx="8494800" cy="32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b) Maxaa ku dhaca qiimaha (value) cos(θ) marka xagasha (angle) ay kordho rubucan?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547" name="Google Shape;1547;p92"/>
          <p:cNvSpPr txBox="1"/>
          <p:nvPr>
            <p:ph idx="1" type="body"/>
          </p:nvPr>
        </p:nvSpPr>
        <p:spPr>
          <a:xfrm>
            <a:off x="322650" y="4547025"/>
            <a:ext cx="3839400" cy="32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e) Raadi xagasha (angle) halka cos(θ) = sin(θ).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548" name="Google Shape;1548;p92"/>
          <p:cNvSpPr txBox="1"/>
          <p:nvPr>
            <p:ph idx="1" type="body"/>
          </p:nvPr>
        </p:nvSpPr>
        <p:spPr>
          <a:xfrm>
            <a:off x="322650" y="4151054"/>
            <a:ext cx="4625100" cy="29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d) Raadi qiimaha θ halka cos(θ) = sin(40°).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549" name="Google Shape;1549;p92"/>
          <p:cNvSpPr txBox="1"/>
          <p:nvPr>
            <p:ph idx="1" type="body"/>
          </p:nvPr>
        </p:nvSpPr>
        <p:spPr>
          <a:xfrm>
            <a:off x="4278332" y="4568786"/>
            <a:ext cx="377400" cy="26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45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°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50" name="Google Shape;1550;p92"/>
          <p:cNvSpPr txBox="1"/>
          <p:nvPr>
            <p:ph idx="4294967295" type="body"/>
          </p:nvPr>
        </p:nvSpPr>
        <p:spPr>
          <a:xfrm>
            <a:off x="332100" y="2750029"/>
            <a:ext cx="69330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Isticmaal linkiga nooca is-dhexgalka ah: goobta (unit circle) rubuc-koowaad 🖇</a:t>
            </a:r>
            <a:r>
              <a:rPr lang="en-GB" sz="1400">
                <a:latin typeface="Lexend"/>
              </a:rPr>
              <a:t/>
            </a:r>
            <a:r>
              <a:rPr lang="en-GB" sz="1400" u="sng">
                <a:solidFill>
                  <a:schemeClr val="hlink"/>
                </a:solidFill>
                <a:latin typeface="Lexend"/>
                <a:hlinkClick r:id="rId3"/>
              </a:rPr>
              <a:t/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4" name="Shape 1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5" name="Google Shape;1555;p93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Hordhaca sine iyo cosine</a:t>
            </a:r>
            <a:endParaRPr/>
          </a:p>
        </p:txBody>
      </p:sp>
      <p:sp>
        <p:nvSpPr>
          <p:cNvPr id="1556" name="Google Shape;1556;p93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Hordhaca tangent</a:t>
            </a:r>
            <a:endParaRPr/>
          </a:p>
        </p:txBody>
      </p:sp>
      <p:sp>
        <p:nvSpPr>
          <p:cNvPr id="1557" name="Google Shape;1557;p93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Goobta (unit circle)</a:t>
            </a:r>
            <a:endParaRPr/>
          </a:p>
        </p:txBody>
      </p:sp>
      <p:pic>
        <p:nvPicPr>
          <p:cNvPr id="1558" name="Google Shape;1558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6025" y="29883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2" name="Shape 1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3" name="Google Shape;1563;p94"/>
          <p:cNvSpPr txBox="1"/>
          <p:nvPr>
            <p:ph idx="1" type="body"/>
          </p:nvPr>
        </p:nvSpPr>
        <p:spPr>
          <a:xfrm>
            <a:off x="324000" y="759300"/>
            <a:ext cx="8496000" cy="36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Tangent-ka goobta (circle) waa xariiq ku gooya goobta hal mar oo kaliya.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564" name="Google Shape;1564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Hordhaca taanjanta (tangent)</a:t>
            </a:r>
            <a:endParaRPr/>
          </a:p>
        </p:txBody>
      </p:sp>
      <p:sp>
        <p:nvSpPr>
          <p:cNvPr id="1565" name="Google Shape;1565;p94"/>
          <p:cNvSpPr/>
          <p:nvPr/>
        </p:nvSpPr>
        <p:spPr>
          <a:xfrm>
            <a:off x="535443" y="1549682"/>
            <a:ext cx="3060000" cy="3059400"/>
          </a:xfrm>
          <a:prstGeom prst="ellipse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66" name="Google Shape;1566;p94"/>
          <p:cNvCxnSpPr/>
          <p:nvPr/>
        </p:nvCxnSpPr>
        <p:spPr>
          <a:xfrm rot="10800000">
            <a:off x="3599050" y="1551084"/>
            <a:ext cx="0" cy="30642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567" name="Google Shape;1567;p94"/>
          <p:cNvGrpSpPr/>
          <p:nvPr/>
        </p:nvGrpSpPr>
        <p:grpSpPr>
          <a:xfrm>
            <a:off x="5573508" y="1578733"/>
            <a:ext cx="2776335" cy="1199244"/>
            <a:chOff x="5238657" y="1731133"/>
            <a:chExt cx="2776335" cy="1199244"/>
          </a:xfrm>
        </p:grpSpPr>
        <p:sp>
          <p:nvSpPr>
            <p:cNvPr id="1568" name="Google Shape;1568;p94"/>
            <p:cNvSpPr/>
            <p:nvPr/>
          </p:nvSpPr>
          <p:spPr>
            <a:xfrm>
              <a:off x="5238657" y="1938884"/>
              <a:ext cx="989400" cy="989400"/>
            </a:xfrm>
            <a:prstGeom prst="ellipse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569" name="Google Shape;1569;p94"/>
            <p:cNvCxnSpPr/>
            <p:nvPr/>
          </p:nvCxnSpPr>
          <p:spPr>
            <a:xfrm rot="10800000">
              <a:off x="5890565" y="1731133"/>
              <a:ext cx="632400" cy="1035600"/>
            </a:xfrm>
            <a:prstGeom prst="straightConnector1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570" name="Google Shape;1570;p94"/>
            <p:cNvSpPr/>
            <p:nvPr/>
          </p:nvSpPr>
          <p:spPr>
            <a:xfrm>
              <a:off x="7025453" y="1940977"/>
              <a:ext cx="989400" cy="989400"/>
            </a:xfrm>
            <a:prstGeom prst="ellipse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571" name="Google Shape;1571;p94"/>
            <p:cNvCxnSpPr/>
            <p:nvPr/>
          </p:nvCxnSpPr>
          <p:spPr>
            <a:xfrm rot="10800000">
              <a:off x="7025592" y="1935507"/>
              <a:ext cx="9894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572" name="Google Shape;1572;p94"/>
          <p:cNvGrpSpPr/>
          <p:nvPr/>
        </p:nvGrpSpPr>
        <p:grpSpPr>
          <a:xfrm>
            <a:off x="5573508" y="3563074"/>
            <a:ext cx="2721164" cy="1197151"/>
            <a:chOff x="5293836" y="3334474"/>
            <a:chExt cx="2721164" cy="1197151"/>
          </a:xfrm>
        </p:grpSpPr>
        <p:sp>
          <p:nvSpPr>
            <p:cNvPr id="1573" name="Google Shape;1573;p94"/>
            <p:cNvSpPr/>
            <p:nvPr/>
          </p:nvSpPr>
          <p:spPr>
            <a:xfrm>
              <a:off x="5293836" y="3542225"/>
              <a:ext cx="989400" cy="989400"/>
            </a:xfrm>
            <a:prstGeom prst="ellipse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574" name="Google Shape;1574;p94"/>
            <p:cNvCxnSpPr/>
            <p:nvPr/>
          </p:nvCxnSpPr>
          <p:spPr>
            <a:xfrm rot="10800000">
              <a:off x="5779034" y="3334474"/>
              <a:ext cx="632400" cy="1035600"/>
            </a:xfrm>
            <a:prstGeom prst="straightConnector1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575" name="Google Shape;1575;p94"/>
            <p:cNvSpPr/>
            <p:nvPr/>
          </p:nvSpPr>
          <p:spPr>
            <a:xfrm>
              <a:off x="7025461" y="3537648"/>
              <a:ext cx="989400" cy="989400"/>
            </a:xfrm>
            <a:prstGeom prst="ellipse">
              <a:avLst/>
            </a:prstGeom>
            <a:noFill/>
            <a:ln cap="flat" cmpd="sng" w="381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576" name="Google Shape;1576;p94"/>
            <p:cNvCxnSpPr/>
            <p:nvPr/>
          </p:nvCxnSpPr>
          <p:spPr>
            <a:xfrm rot="10800000">
              <a:off x="7025600" y="3421040"/>
              <a:ext cx="9894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577" name="Google Shape;1577;p94"/>
          <p:cNvSpPr txBox="1"/>
          <p:nvPr>
            <p:ph idx="1" type="body"/>
          </p:nvPr>
        </p:nvSpPr>
        <p:spPr>
          <a:xfrm>
            <a:off x="5573508" y="1251850"/>
            <a:ext cx="1289700" cy="36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1100">
                <a:latin typeface="Lexend"/>
              </a:rPr>
              <a:t>taanjanto (tangents):</a:t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578" name="Google Shape;1578;p94"/>
          <p:cNvSpPr txBox="1"/>
          <p:nvPr>
            <p:ph idx="1" type="body"/>
          </p:nvPr>
        </p:nvSpPr>
        <p:spPr>
          <a:xfrm>
            <a:off x="5573508" y="3176925"/>
            <a:ext cx="1862100" cy="30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 aha taanjanto (tangents):</a:t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579" name="Google Shape;1579;p94"/>
          <p:cNvSpPr txBox="1"/>
          <p:nvPr>
            <p:ph idx="1" type="body"/>
          </p:nvPr>
        </p:nvSpPr>
        <p:spPr>
          <a:xfrm>
            <a:off x="3973308" y="1404250"/>
            <a:ext cx="1289700" cy="36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1100">
                <a:latin typeface="Lexend"/>
              </a:rPr>
              <a:t>taanjanta (tangent)</a:t>
            </a:r>
            <a:endParaRPr sz="2000"/>
          </a:p>
        </p:txBody>
      </p:sp>
      <p:cxnSp>
        <p:nvCxnSpPr>
          <p:cNvPr id="1580" name="Google Shape;1580;p94"/>
          <p:cNvCxnSpPr>
            <a:stCxn id="1579" idx="1"/>
          </p:cNvCxnSpPr>
          <p:nvPr/>
        </p:nvCxnSpPr>
        <p:spPr>
          <a:xfrm flipH="1">
            <a:off x="3640308" y="1588300"/>
            <a:ext cx="333000" cy="181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4" name="Shape 1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5" name="Google Shape;1585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Hordhaca taanjanta (tangent)</a:t>
            </a:r>
            <a:endParaRPr/>
          </a:p>
        </p:txBody>
      </p:sp>
      <p:pic>
        <p:nvPicPr>
          <p:cNvPr id="1586" name="Google Shape;1586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9300" y="1545801"/>
            <a:ext cx="3059850" cy="3063324"/>
          </a:xfrm>
          <a:prstGeom prst="rect">
            <a:avLst/>
          </a:prstGeom>
          <a:noFill/>
          <a:ln>
            <a:noFill/>
          </a:ln>
        </p:spPr>
      </p:pic>
      <p:sp>
        <p:nvSpPr>
          <p:cNvPr id="1587" name="Google Shape;1587;p95"/>
          <p:cNvSpPr/>
          <p:nvPr/>
        </p:nvSpPr>
        <p:spPr>
          <a:xfrm>
            <a:off x="535443" y="1549682"/>
            <a:ext cx="3060000" cy="3059400"/>
          </a:xfrm>
          <a:prstGeom prst="ellipse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88" name="Google Shape;1588;p95"/>
          <p:cNvCxnSpPr/>
          <p:nvPr/>
        </p:nvCxnSpPr>
        <p:spPr>
          <a:xfrm rot="10800000">
            <a:off x="2059219" y="1257214"/>
            <a:ext cx="0" cy="3351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89" name="Google Shape;1589;p95"/>
          <p:cNvSpPr txBox="1"/>
          <p:nvPr/>
        </p:nvSpPr>
        <p:spPr>
          <a:xfrm>
            <a:off x="3522057" y="2961516"/>
            <a:ext cx="26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0" name="Google Shape;1590;p95"/>
          <p:cNvSpPr txBox="1"/>
          <p:nvPr/>
        </p:nvSpPr>
        <p:spPr>
          <a:xfrm>
            <a:off x="358432" y="2956091"/>
            <a:ext cx="411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1" name="Google Shape;1591;p95"/>
          <p:cNvSpPr txBox="1"/>
          <p:nvPr/>
        </p:nvSpPr>
        <p:spPr>
          <a:xfrm>
            <a:off x="1761012" y="4379078"/>
            <a:ext cx="411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2" name="Google Shape;1592;p95"/>
          <p:cNvSpPr txBox="1"/>
          <p:nvPr/>
        </p:nvSpPr>
        <p:spPr>
          <a:xfrm>
            <a:off x="1842595" y="1342234"/>
            <a:ext cx="236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3" name="Google Shape;1593;p95"/>
          <p:cNvSpPr txBox="1"/>
          <p:nvPr>
            <p:ph idx="1" type="body"/>
          </p:nvPr>
        </p:nvSpPr>
        <p:spPr>
          <a:xfrm>
            <a:off x="1852688" y="3042637"/>
            <a:ext cx="293100" cy="35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O</a:t>
            </a:r>
            <a:endParaRPr i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94" name="Google Shape;1594;p95"/>
          <p:cNvSpPr txBox="1"/>
          <p:nvPr>
            <p:ph idx="1" type="body"/>
          </p:nvPr>
        </p:nvSpPr>
        <p:spPr>
          <a:xfrm>
            <a:off x="1876654" y="1131925"/>
            <a:ext cx="265800" cy="39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595" name="Google Shape;1595;p95"/>
          <p:cNvSpPr txBox="1"/>
          <p:nvPr>
            <p:ph idx="1" type="body"/>
          </p:nvPr>
        </p:nvSpPr>
        <p:spPr>
          <a:xfrm>
            <a:off x="3857854" y="2979967"/>
            <a:ext cx="265800" cy="39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596" name="Google Shape;1596;p95"/>
          <p:cNvSpPr txBox="1"/>
          <p:nvPr>
            <p:ph idx="1" type="body"/>
          </p:nvPr>
        </p:nvSpPr>
        <p:spPr>
          <a:xfrm>
            <a:off x="4382450" y="2945700"/>
            <a:ext cx="3996000" cy="41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Tusaale: Taanjanta (tangent) 45° waa 1.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cxnSp>
        <p:nvCxnSpPr>
          <p:cNvPr id="1597" name="Google Shape;1597;p95"/>
          <p:cNvCxnSpPr/>
          <p:nvPr/>
        </p:nvCxnSpPr>
        <p:spPr>
          <a:xfrm rot="10800000">
            <a:off x="2057157" y="1557236"/>
            <a:ext cx="1483200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598" name="Google Shape;1598;p95"/>
          <p:cNvCxnSpPr/>
          <p:nvPr/>
        </p:nvCxnSpPr>
        <p:spPr>
          <a:xfrm rot="10800000">
            <a:off x="3700325" y="1602025"/>
            <a:ext cx="0" cy="14817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599" name="Google Shape;1599;p95"/>
          <p:cNvSpPr txBox="1"/>
          <p:nvPr/>
        </p:nvSpPr>
        <p:spPr>
          <a:xfrm>
            <a:off x="3650473" y="2008525"/>
            <a:ext cx="293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0" name="Google Shape;1600;p95"/>
          <p:cNvSpPr/>
          <p:nvPr/>
        </p:nvSpPr>
        <p:spPr>
          <a:xfrm>
            <a:off x="2008793" y="3023591"/>
            <a:ext cx="102600" cy="102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1" name="Google Shape;1601;p95"/>
          <p:cNvSpPr/>
          <p:nvPr/>
        </p:nvSpPr>
        <p:spPr>
          <a:xfrm>
            <a:off x="2058175" y="1594978"/>
            <a:ext cx="1537329" cy="1483197"/>
          </a:xfrm>
          <a:custGeom>
            <a:rect b="b" l="l" r="r" t="t"/>
            <a:pathLst>
              <a:path extrusionOk="0" h="36577" w="48905">
                <a:moveTo>
                  <a:pt x="0" y="36577"/>
                </a:moveTo>
                <a:lnTo>
                  <a:pt x="48905" y="0"/>
                </a:lnTo>
                <a:lnTo>
                  <a:pt x="48905" y="36320"/>
                </a:lnTo>
                <a:close/>
              </a:path>
            </a:pathLst>
          </a:custGeom>
          <a:solidFill>
            <a:srgbClr val="EBEDFE"/>
          </a:solidFill>
          <a:ln>
            <a:noFill/>
          </a:ln>
        </p:spPr>
        <p:txBody>
          <a:bodyPr wrap="square">
            <a:normAutofit/>
          </a:bodyPr>
          <a:p/>
        </p:txBody>
      </p:sp>
      <p:sp>
        <p:nvSpPr>
          <p:cNvPr id="1602" name="Google Shape;1602;p95"/>
          <p:cNvSpPr/>
          <p:nvPr/>
        </p:nvSpPr>
        <p:spPr>
          <a:xfrm>
            <a:off x="1717325" y="2737575"/>
            <a:ext cx="682500" cy="682500"/>
          </a:xfrm>
          <a:prstGeom prst="arc">
            <a:avLst>
              <a:gd fmla="val 19091646" name="adj1"/>
              <a:gd fmla="val 0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3" name="Google Shape;1603;p95"/>
          <p:cNvSpPr txBox="1"/>
          <p:nvPr/>
        </p:nvSpPr>
        <p:spPr>
          <a:xfrm>
            <a:off x="2345552" y="2751132"/>
            <a:ext cx="576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45°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04" name="Google Shape;1604;p95"/>
          <p:cNvCxnSpPr>
            <a:endCxn id="1605" idx="3"/>
          </p:cNvCxnSpPr>
          <p:nvPr/>
        </p:nvCxnSpPr>
        <p:spPr>
          <a:xfrm flipH="1" rot="10800000">
            <a:off x="537423" y="1594943"/>
            <a:ext cx="3029400" cy="30243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05" name="Google Shape;1605;p95"/>
          <p:cNvSpPr/>
          <p:nvPr/>
        </p:nvSpPr>
        <p:spPr>
          <a:xfrm>
            <a:off x="3551798" y="1507369"/>
            <a:ext cx="102600" cy="102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6" name="Google Shape;1606;p95"/>
          <p:cNvSpPr/>
          <p:nvPr/>
        </p:nvSpPr>
        <p:spPr>
          <a:xfrm>
            <a:off x="3507250" y="2980150"/>
            <a:ext cx="89700" cy="897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07" name="Google Shape;1607;p95"/>
          <p:cNvCxnSpPr/>
          <p:nvPr/>
        </p:nvCxnSpPr>
        <p:spPr>
          <a:xfrm rot="10800000">
            <a:off x="3599050" y="1551084"/>
            <a:ext cx="0" cy="3064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08" name="Google Shape;1608;p95"/>
          <p:cNvCxnSpPr/>
          <p:nvPr/>
        </p:nvCxnSpPr>
        <p:spPr>
          <a:xfrm>
            <a:off x="529291" y="3073805"/>
            <a:ext cx="33924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09" name="Google Shape;1609;p95"/>
          <p:cNvSpPr txBox="1"/>
          <p:nvPr>
            <p:ph idx="1" type="body"/>
          </p:nvPr>
        </p:nvSpPr>
        <p:spPr>
          <a:xfrm>
            <a:off x="4320000" y="1036200"/>
            <a:ext cx="4344600" cy="148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rgbClr val="282828"/>
                </a:solidFill>
                <a:latin typeface="Lexend"/>
              </a:rPr>
              <a:t>Taanjanta (tangent) xagal waa isku-dubbarid-y (y-coordinate) meesha xariiqda (jibaabka saddex-xagalka) ay ku goyso xariiqda taanjanta (tangent line).</a:t>
            </a:r>
            <a:r>
              <a:rPr b="1" lang="en-GB" sz="1400">
                <a:solidFill>
                  <a:srgbClr val="282828"/>
                </a:solidFill>
                <a:latin typeface="Lexend"/>
              </a:rPr>
              <a:t/>
            </a:r>
            <a:r>
              <a:rPr lang="en-GB" sz="1400">
                <a:solidFill>
                  <a:srgbClr val="282828"/>
                </a:solidFill>
                <a:latin typeface="Lexend"/>
              </a:rPr>
              <a:t/>
            </a:r>
            <a:r>
              <a:rPr lang="en-GB" sz="1400">
                <a:solidFill>
                  <a:schemeClr val="accent5"/>
                </a:solidFill>
                <a:latin typeface="Lexend"/>
              </a:rPr>
              <a:t/>
            </a:r>
            <a:r>
              <a:rPr lang="en-GB" sz="1400">
                <a:solidFill>
                  <a:srgbClr val="282828"/>
                </a:solidFill>
                <a:latin typeface="Lexend"/>
              </a:rPr>
              <a:t/>
            </a:r>
            <a:r>
              <a:rPr i="1" lang="en-GB" sz="1400">
                <a:solidFill>
                  <a:srgbClr val="282828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rgbClr val="282828"/>
                </a:solidFill>
                <a:latin typeface="Lexend"/>
              </a:rPr>
              <a:t/>
            </a:r>
            <a:r>
              <a:rPr b="1" lang="en-GB" sz="1400">
                <a:solidFill>
                  <a:srgbClr val="282828"/>
                </a:solidFill>
                <a:latin typeface="Lexend"/>
              </a:rPr>
              <a:t/>
            </a:r>
            <a:r>
              <a:rPr lang="en-GB" sz="1400">
                <a:solidFill>
                  <a:srgbClr val="282828"/>
                </a:solidFill>
                <a:latin typeface="Lexend"/>
              </a:rPr>
              <a:t/>
            </a:r>
            <a:endParaRPr sz="2000"/>
          </a:p>
        </p:txBody>
      </p:sp>
      <p:sp>
        <p:nvSpPr>
          <p:cNvPr id="1610" name="Google Shape;1610;p95"/>
          <p:cNvSpPr txBox="1"/>
          <p:nvPr/>
        </p:nvSpPr>
        <p:spPr>
          <a:xfrm>
            <a:off x="4406775" y="4204375"/>
            <a:ext cx="32745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Xiriirka nooca is-dhexgalka ah: goobada cutubka (taanjanta (tangent))🖇</a:t>
            </a:r>
            <a:r>
              <a:rPr lang="en-GB" sz="1400" u="sng">
                <a:solidFill>
                  <a:schemeClr val="hlink"/>
                </a:solidFill>
                <a:latin typeface="Lexend"/>
                <a:ea typeface="Lexend"/>
                <a:cs typeface="Lexend"/>
                <a:sym typeface="Lexend"/>
                <a:hlinkClick r:id="rId4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4" name="Shape 1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5" name="Google Shape;1615;p96"/>
          <p:cNvSpPr txBox="1"/>
          <p:nvPr>
            <p:ph idx="1" type="body"/>
          </p:nvPr>
        </p:nvSpPr>
        <p:spPr>
          <a:xfrm>
            <a:off x="324000" y="759300"/>
            <a:ext cx="8496000" cy="36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2000"/>
          </a:p>
        </p:txBody>
      </p:sp>
      <p:sp>
        <p:nvSpPr>
          <p:cNvPr id="1616" name="Google Shape;1616;p9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Hordhaca taanjanta (tangent)</a:t>
            </a:r>
            <a:endParaRPr/>
          </a:p>
        </p:txBody>
      </p:sp>
      <p:pic>
        <p:nvPicPr>
          <p:cNvPr id="1617" name="Google Shape;1617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9300" y="1545801"/>
            <a:ext cx="3059850" cy="3063324"/>
          </a:xfrm>
          <a:prstGeom prst="rect">
            <a:avLst/>
          </a:prstGeom>
          <a:noFill/>
          <a:ln>
            <a:noFill/>
          </a:ln>
        </p:spPr>
      </p:pic>
      <p:sp>
        <p:nvSpPr>
          <p:cNvPr id="1618" name="Google Shape;1618;p96"/>
          <p:cNvSpPr/>
          <p:nvPr/>
        </p:nvSpPr>
        <p:spPr>
          <a:xfrm>
            <a:off x="535443" y="1549682"/>
            <a:ext cx="3060000" cy="3059400"/>
          </a:xfrm>
          <a:prstGeom prst="ellipse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19" name="Google Shape;1619;p96"/>
          <p:cNvCxnSpPr/>
          <p:nvPr/>
        </p:nvCxnSpPr>
        <p:spPr>
          <a:xfrm rot="10800000">
            <a:off x="2059219" y="1257214"/>
            <a:ext cx="0" cy="3351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20" name="Google Shape;1620;p96"/>
          <p:cNvSpPr txBox="1"/>
          <p:nvPr/>
        </p:nvSpPr>
        <p:spPr>
          <a:xfrm>
            <a:off x="3522057" y="2961516"/>
            <a:ext cx="26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1" name="Google Shape;1621;p96"/>
          <p:cNvSpPr txBox="1"/>
          <p:nvPr/>
        </p:nvSpPr>
        <p:spPr>
          <a:xfrm>
            <a:off x="358432" y="2956091"/>
            <a:ext cx="411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2" name="Google Shape;1622;p96"/>
          <p:cNvSpPr txBox="1"/>
          <p:nvPr/>
        </p:nvSpPr>
        <p:spPr>
          <a:xfrm>
            <a:off x="1761012" y="4379078"/>
            <a:ext cx="411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3" name="Google Shape;1623;p96"/>
          <p:cNvSpPr txBox="1"/>
          <p:nvPr/>
        </p:nvSpPr>
        <p:spPr>
          <a:xfrm>
            <a:off x="1842595" y="1342234"/>
            <a:ext cx="236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4" name="Google Shape;1624;p96"/>
          <p:cNvSpPr txBox="1"/>
          <p:nvPr>
            <p:ph idx="1" type="body"/>
          </p:nvPr>
        </p:nvSpPr>
        <p:spPr>
          <a:xfrm>
            <a:off x="1852688" y="3042637"/>
            <a:ext cx="293100" cy="35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O</a:t>
            </a:r>
            <a:endParaRPr i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25" name="Google Shape;1625;p96"/>
          <p:cNvSpPr txBox="1"/>
          <p:nvPr>
            <p:ph idx="1" type="body"/>
          </p:nvPr>
        </p:nvSpPr>
        <p:spPr>
          <a:xfrm>
            <a:off x="1876654" y="1131925"/>
            <a:ext cx="265800" cy="39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100">
                <a:latin typeface="Lexend"/>
              </a:rPr>
              <a:t> </a:t>
            </a:r>
            <a:endParaRPr sz="2000"/>
          </a:p>
        </p:txBody>
      </p:sp>
      <p:sp>
        <p:nvSpPr>
          <p:cNvPr id="1626" name="Google Shape;1626;p96"/>
          <p:cNvSpPr txBox="1"/>
          <p:nvPr>
            <p:ph idx="1" type="body"/>
          </p:nvPr>
        </p:nvSpPr>
        <p:spPr>
          <a:xfrm>
            <a:off x="3857854" y="2979967"/>
            <a:ext cx="265800" cy="39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100">
                <a:latin typeface="Lexend"/>
              </a:rPr>
              <a:t> </a:t>
            </a:r>
            <a:endParaRPr sz="2000"/>
          </a:p>
        </p:txBody>
      </p:sp>
      <p:sp>
        <p:nvSpPr>
          <p:cNvPr id="1627" name="Google Shape;1627;p96"/>
          <p:cNvSpPr txBox="1"/>
          <p:nvPr>
            <p:ph idx="1" type="body"/>
          </p:nvPr>
        </p:nvSpPr>
        <p:spPr>
          <a:xfrm>
            <a:off x="4824000" y="1308150"/>
            <a:ext cx="4039800" cy="148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Qaab gaaban oo loo qoro "taanjanta (tangent) xagalka" waa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tan(θ)</a:t>
            </a:r>
            <a:r>
              <a:rPr lang="en-GB" sz="1400">
                <a:latin typeface="Lexend"/>
              </a:rPr>
              <a:t/>
            </a:r>
            <a:r>
              <a:rPr i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700"/>
          </a:p>
        </p:txBody>
      </p:sp>
      <p:sp>
        <p:nvSpPr>
          <p:cNvPr id="1628" name="Google Shape;1628;p96"/>
          <p:cNvSpPr txBox="1"/>
          <p:nvPr>
            <p:ph idx="1" type="body"/>
          </p:nvPr>
        </p:nvSpPr>
        <p:spPr>
          <a:xfrm>
            <a:off x="4824000" y="3780000"/>
            <a:ext cx="2075700" cy="41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Tusaale: tan(45°) = 1</a:t>
            </a:r>
            <a:endParaRPr sz="2000"/>
          </a:p>
        </p:txBody>
      </p:sp>
      <p:cxnSp>
        <p:nvCxnSpPr>
          <p:cNvPr id="1629" name="Google Shape;1629;p96"/>
          <p:cNvCxnSpPr/>
          <p:nvPr/>
        </p:nvCxnSpPr>
        <p:spPr>
          <a:xfrm rot="10800000">
            <a:off x="2057157" y="1557236"/>
            <a:ext cx="1483200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630" name="Google Shape;1630;p96"/>
          <p:cNvCxnSpPr/>
          <p:nvPr/>
        </p:nvCxnSpPr>
        <p:spPr>
          <a:xfrm rot="10800000">
            <a:off x="3700325" y="1602025"/>
            <a:ext cx="0" cy="14817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31" name="Google Shape;1631;p96"/>
          <p:cNvSpPr txBox="1"/>
          <p:nvPr/>
        </p:nvSpPr>
        <p:spPr>
          <a:xfrm>
            <a:off x="3650473" y="2008525"/>
            <a:ext cx="293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2" name="Google Shape;1632;p96"/>
          <p:cNvSpPr/>
          <p:nvPr/>
        </p:nvSpPr>
        <p:spPr>
          <a:xfrm>
            <a:off x="2008793" y="3023591"/>
            <a:ext cx="102600" cy="102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3" name="Google Shape;1633;p96"/>
          <p:cNvSpPr/>
          <p:nvPr/>
        </p:nvSpPr>
        <p:spPr>
          <a:xfrm>
            <a:off x="2058175" y="1594978"/>
            <a:ext cx="1537329" cy="1483197"/>
          </a:xfrm>
          <a:custGeom>
            <a:rect b="b" l="l" r="r" t="t"/>
            <a:pathLst>
              <a:path extrusionOk="0" h="36577" w="48905">
                <a:moveTo>
                  <a:pt x="0" y="36577"/>
                </a:moveTo>
                <a:lnTo>
                  <a:pt x="48905" y="0"/>
                </a:lnTo>
                <a:lnTo>
                  <a:pt x="48905" y="36320"/>
                </a:lnTo>
                <a:close/>
              </a:path>
            </a:pathLst>
          </a:custGeom>
          <a:solidFill>
            <a:srgbClr val="EBEDFE"/>
          </a:solidFill>
          <a:ln>
            <a:noFill/>
          </a:ln>
        </p:spPr>
        <p:txBody>
          <a:bodyPr wrap="square">
            <a:normAutofit/>
          </a:bodyPr>
          <a:p/>
        </p:txBody>
      </p:sp>
      <p:sp>
        <p:nvSpPr>
          <p:cNvPr id="1634" name="Google Shape;1634;p96"/>
          <p:cNvSpPr/>
          <p:nvPr/>
        </p:nvSpPr>
        <p:spPr>
          <a:xfrm>
            <a:off x="1717325" y="2737575"/>
            <a:ext cx="682500" cy="682500"/>
          </a:xfrm>
          <a:prstGeom prst="arc">
            <a:avLst>
              <a:gd fmla="val 19091646" name="adj1"/>
              <a:gd fmla="val 0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5" name="Google Shape;1635;p96"/>
          <p:cNvSpPr txBox="1"/>
          <p:nvPr/>
        </p:nvSpPr>
        <p:spPr>
          <a:xfrm>
            <a:off x="2345552" y="2751132"/>
            <a:ext cx="576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45°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36" name="Google Shape;1636;p96"/>
          <p:cNvCxnSpPr>
            <a:endCxn id="1637" idx="3"/>
          </p:cNvCxnSpPr>
          <p:nvPr/>
        </p:nvCxnSpPr>
        <p:spPr>
          <a:xfrm flipH="1" rot="10800000">
            <a:off x="537423" y="1594943"/>
            <a:ext cx="3029400" cy="30243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37" name="Google Shape;1637;p96"/>
          <p:cNvSpPr/>
          <p:nvPr/>
        </p:nvSpPr>
        <p:spPr>
          <a:xfrm>
            <a:off x="3551798" y="1507369"/>
            <a:ext cx="102600" cy="102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8" name="Google Shape;1638;p96"/>
          <p:cNvSpPr/>
          <p:nvPr/>
        </p:nvSpPr>
        <p:spPr>
          <a:xfrm>
            <a:off x="3507250" y="2980150"/>
            <a:ext cx="89700" cy="897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39" name="Google Shape;1639;p96"/>
          <p:cNvCxnSpPr/>
          <p:nvPr/>
        </p:nvCxnSpPr>
        <p:spPr>
          <a:xfrm rot="10800000">
            <a:off x="3599050" y="1551084"/>
            <a:ext cx="0" cy="3064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40" name="Google Shape;1640;p96"/>
          <p:cNvCxnSpPr/>
          <p:nvPr/>
        </p:nvCxnSpPr>
        <p:spPr>
          <a:xfrm>
            <a:off x="529291" y="3073805"/>
            <a:ext cx="33924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41" name="Google Shape;1641;p96"/>
          <p:cNvSpPr txBox="1"/>
          <p:nvPr/>
        </p:nvSpPr>
        <p:spPr>
          <a:xfrm>
            <a:off x="4737575" y="4204375"/>
            <a:ext cx="3231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Xiriirka nooca is-dhexgalka ah: goobada cutubka (taanjanta (tangent))🖇</a:t>
            </a:r>
            <a:r>
              <a:rPr lang="en-GB" sz="1400" u="sng">
                <a:solidFill>
                  <a:schemeClr val="hlink"/>
                </a:solidFill>
                <a:latin typeface="Lexend"/>
                <a:ea typeface="Lexend"/>
                <a:cs typeface="Lexend"/>
                <a:sym typeface="Lexend"/>
                <a:hlinkClick r:id="rId4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42" name="Google Shape;1642;p96"/>
          <p:cNvCxnSpPr/>
          <p:nvPr/>
        </p:nvCxnSpPr>
        <p:spPr>
          <a:xfrm flipH="1">
            <a:off x="6180400" y="2487625"/>
            <a:ext cx="259200" cy="3366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43" name="Google Shape;1643;p96"/>
          <p:cNvSpPr txBox="1"/>
          <p:nvPr>
            <p:ph idx="1" type="body"/>
          </p:nvPr>
        </p:nvSpPr>
        <p:spPr>
          <a:xfrm>
            <a:off x="4993425" y="2821400"/>
            <a:ext cx="15960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Soo-gaabinta taanjanta (tangent)</a:t>
            </a:r>
            <a:r>
              <a:rPr b="1" lang="en-GB" sz="1100">
                <a:latin typeface="Lexend"/>
              </a:rPr>
              <a:t/>
            </a:r>
            <a:endParaRPr b="1" sz="1800"/>
          </a:p>
        </p:txBody>
      </p:sp>
      <p:cxnSp>
        <p:nvCxnSpPr>
          <p:cNvPr id="1644" name="Google Shape;1644;p96"/>
          <p:cNvCxnSpPr/>
          <p:nvPr/>
        </p:nvCxnSpPr>
        <p:spPr>
          <a:xfrm>
            <a:off x="7053550" y="2542200"/>
            <a:ext cx="191100" cy="2727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45" name="Google Shape;1645;p96"/>
          <p:cNvSpPr txBox="1"/>
          <p:nvPr>
            <p:ph idx="1" type="body"/>
          </p:nvPr>
        </p:nvSpPr>
        <p:spPr>
          <a:xfrm>
            <a:off x="6980400" y="2864900"/>
            <a:ext cx="15960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Xagasha wareegga (Angle of rotation)</a:t>
            </a:r>
            <a:endParaRPr sz="18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9" name="Shape 1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0" name="Google Shape;1650;p97"/>
          <p:cNvSpPr txBox="1"/>
          <p:nvPr>
            <p:ph idx="1" type="body"/>
          </p:nvPr>
        </p:nvSpPr>
        <p:spPr>
          <a:xfrm>
            <a:off x="324000" y="759300"/>
            <a:ext cx="8496000" cy="36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Isticmaal nooca is-dhexgalka si aad u sahamiso waxa dhaca marka θ isbeddelo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651" name="Google Shape;1651;p9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Hordhaca taanjanta (tangent)</a:t>
            </a:r>
            <a:endParaRPr/>
          </a:p>
        </p:txBody>
      </p:sp>
      <p:pic>
        <p:nvPicPr>
          <p:cNvPr id="1652" name="Google Shape;1652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9300" y="1545801"/>
            <a:ext cx="3059850" cy="3063324"/>
          </a:xfrm>
          <a:prstGeom prst="rect">
            <a:avLst/>
          </a:prstGeom>
          <a:noFill/>
          <a:ln>
            <a:noFill/>
          </a:ln>
        </p:spPr>
      </p:pic>
      <p:sp>
        <p:nvSpPr>
          <p:cNvPr id="1653" name="Google Shape;1653;p97"/>
          <p:cNvSpPr/>
          <p:nvPr/>
        </p:nvSpPr>
        <p:spPr>
          <a:xfrm>
            <a:off x="535443" y="1549682"/>
            <a:ext cx="3060000" cy="3059400"/>
          </a:xfrm>
          <a:prstGeom prst="ellipse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54" name="Google Shape;1654;p97"/>
          <p:cNvCxnSpPr/>
          <p:nvPr/>
        </p:nvCxnSpPr>
        <p:spPr>
          <a:xfrm rot="10800000">
            <a:off x="2059219" y="1257214"/>
            <a:ext cx="0" cy="3351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55" name="Google Shape;1655;p97"/>
          <p:cNvSpPr txBox="1"/>
          <p:nvPr/>
        </p:nvSpPr>
        <p:spPr>
          <a:xfrm>
            <a:off x="3522057" y="2961516"/>
            <a:ext cx="265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6" name="Google Shape;1656;p97"/>
          <p:cNvSpPr txBox="1"/>
          <p:nvPr/>
        </p:nvSpPr>
        <p:spPr>
          <a:xfrm>
            <a:off x="358432" y="2956091"/>
            <a:ext cx="411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7" name="Google Shape;1657;p97"/>
          <p:cNvSpPr txBox="1"/>
          <p:nvPr/>
        </p:nvSpPr>
        <p:spPr>
          <a:xfrm>
            <a:off x="1761012" y="4379078"/>
            <a:ext cx="411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8" name="Google Shape;1658;p97"/>
          <p:cNvSpPr txBox="1"/>
          <p:nvPr/>
        </p:nvSpPr>
        <p:spPr>
          <a:xfrm>
            <a:off x="1842595" y="1342234"/>
            <a:ext cx="236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9" name="Google Shape;1659;p97"/>
          <p:cNvSpPr txBox="1"/>
          <p:nvPr>
            <p:ph idx="1" type="body"/>
          </p:nvPr>
        </p:nvSpPr>
        <p:spPr>
          <a:xfrm>
            <a:off x="1852688" y="3042637"/>
            <a:ext cx="293100" cy="35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O</a:t>
            </a:r>
            <a:endParaRPr i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0" name="Google Shape;1660;p97"/>
          <p:cNvSpPr txBox="1"/>
          <p:nvPr>
            <p:ph idx="1" type="body"/>
          </p:nvPr>
        </p:nvSpPr>
        <p:spPr>
          <a:xfrm>
            <a:off x="1876654" y="1131925"/>
            <a:ext cx="265800" cy="39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661" name="Google Shape;1661;p97"/>
          <p:cNvSpPr txBox="1"/>
          <p:nvPr>
            <p:ph idx="1" type="body"/>
          </p:nvPr>
        </p:nvSpPr>
        <p:spPr>
          <a:xfrm>
            <a:off x="3857854" y="2979967"/>
            <a:ext cx="265800" cy="39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cxnSp>
        <p:nvCxnSpPr>
          <p:cNvPr id="1662" name="Google Shape;1662;p97"/>
          <p:cNvCxnSpPr/>
          <p:nvPr/>
        </p:nvCxnSpPr>
        <p:spPr>
          <a:xfrm rot="10800000">
            <a:off x="2057157" y="1557236"/>
            <a:ext cx="1483200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663" name="Google Shape;1663;p97"/>
          <p:cNvCxnSpPr/>
          <p:nvPr/>
        </p:nvCxnSpPr>
        <p:spPr>
          <a:xfrm rot="10800000">
            <a:off x="3700325" y="1602025"/>
            <a:ext cx="0" cy="14817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64" name="Google Shape;1664;p97"/>
          <p:cNvSpPr txBox="1"/>
          <p:nvPr/>
        </p:nvSpPr>
        <p:spPr>
          <a:xfrm>
            <a:off x="3650479" y="2008525"/>
            <a:ext cx="921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tan(θ)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5" name="Google Shape;1665;p97"/>
          <p:cNvSpPr/>
          <p:nvPr/>
        </p:nvSpPr>
        <p:spPr>
          <a:xfrm>
            <a:off x="2008793" y="3023591"/>
            <a:ext cx="102600" cy="102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6" name="Google Shape;1666;p97"/>
          <p:cNvSpPr/>
          <p:nvPr/>
        </p:nvSpPr>
        <p:spPr>
          <a:xfrm>
            <a:off x="2058175" y="1594978"/>
            <a:ext cx="1537329" cy="1483197"/>
          </a:xfrm>
          <a:custGeom>
            <a:rect b="b" l="l" r="r" t="t"/>
            <a:pathLst>
              <a:path extrusionOk="0" h="36577" w="48905">
                <a:moveTo>
                  <a:pt x="0" y="36577"/>
                </a:moveTo>
                <a:lnTo>
                  <a:pt x="48905" y="0"/>
                </a:lnTo>
                <a:lnTo>
                  <a:pt x="48905" y="36320"/>
                </a:lnTo>
                <a:close/>
              </a:path>
            </a:pathLst>
          </a:custGeom>
          <a:solidFill>
            <a:srgbClr val="EBEDFE"/>
          </a:solidFill>
          <a:ln>
            <a:noFill/>
          </a:ln>
        </p:spPr>
        <p:txBody>
          <a:bodyPr wrap="square">
            <a:normAutofit/>
          </a:bodyPr>
          <a:p/>
        </p:txBody>
      </p:sp>
      <p:sp>
        <p:nvSpPr>
          <p:cNvPr id="1667" name="Google Shape;1667;p97"/>
          <p:cNvSpPr/>
          <p:nvPr/>
        </p:nvSpPr>
        <p:spPr>
          <a:xfrm>
            <a:off x="1717325" y="2737575"/>
            <a:ext cx="682500" cy="682500"/>
          </a:xfrm>
          <a:prstGeom prst="arc">
            <a:avLst>
              <a:gd fmla="val 19091646" name="adj1"/>
              <a:gd fmla="val 0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8" name="Google Shape;1668;p97"/>
          <p:cNvSpPr txBox="1"/>
          <p:nvPr/>
        </p:nvSpPr>
        <p:spPr>
          <a:xfrm>
            <a:off x="2399827" y="2664507"/>
            <a:ext cx="576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θ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69" name="Google Shape;1669;p97"/>
          <p:cNvCxnSpPr>
            <a:endCxn id="1670" idx="3"/>
          </p:cNvCxnSpPr>
          <p:nvPr/>
        </p:nvCxnSpPr>
        <p:spPr>
          <a:xfrm flipH="1" rot="10800000">
            <a:off x="537423" y="1594943"/>
            <a:ext cx="3029400" cy="30243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70" name="Google Shape;1670;p97"/>
          <p:cNvSpPr/>
          <p:nvPr/>
        </p:nvSpPr>
        <p:spPr>
          <a:xfrm>
            <a:off x="3551798" y="1507369"/>
            <a:ext cx="102600" cy="1026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1" name="Google Shape;1671;p97"/>
          <p:cNvSpPr/>
          <p:nvPr/>
        </p:nvSpPr>
        <p:spPr>
          <a:xfrm>
            <a:off x="3507250" y="2980150"/>
            <a:ext cx="89700" cy="897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72" name="Google Shape;1672;p97"/>
          <p:cNvCxnSpPr/>
          <p:nvPr/>
        </p:nvCxnSpPr>
        <p:spPr>
          <a:xfrm rot="10800000">
            <a:off x="3599050" y="1551084"/>
            <a:ext cx="0" cy="3064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73" name="Google Shape;1673;p97"/>
          <p:cNvCxnSpPr/>
          <p:nvPr/>
        </p:nvCxnSpPr>
        <p:spPr>
          <a:xfrm>
            <a:off x="529291" y="3073805"/>
            <a:ext cx="33924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74" name="Google Shape;1674;p97"/>
          <p:cNvSpPr txBox="1"/>
          <p:nvPr>
            <p:ph idx="1" type="body"/>
          </p:nvPr>
        </p:nvSpPr>
        <p:spPr>
          <a:xfrm>
            <a:off x="5203025" y="2158275"/>
            <a:ext cx="3289800" cy="99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Waan la yaabanahay waxa ku dhaca qiimaha (value) tan(θ) marka xagashu isbeddesho.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sp>
        <p:nvSpPr>
          <p:cNvPr id="1675" name="Google Shape;1675;p97"/>
          <p:cNvSpPr txBox="1"/>
          <p:nvPr/>
        </p:nvSpPr>
        <p:spPr>
          <a:xfrm>
            <a:off x="8058125" y="40543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76" name="Google Shape;1676;p9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8325271" y="3335742"/>
            <a:ext cx="398700" cy="752834"/>
          </a:xfrm>
          <a:prstGeom prst="rect">
            <a:avLst/>
          </a:prstGeom>
          <a:noFill/>
          <a:ln>
            <a:noFill/>
          </a:ln>
        </p:spPr>
      </p:pic>
      <p:sp>
        <p:nvSpPr>
          <p:cNvPr id="1677" name="Google Shape;1677;p97"/>
          <p:cNvSpPr txBox="1"/>
          <p:nvPr/>
        </p:nvSpPr>
        <p:spPr>
          <a:xfrm>
            <a:off x="4737575" y="4204375"/>
            <a:ext cx="3231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Xiriirka nooca is-dhexgalka ah: goobada cutubka (taanjanta (tangent))🖇</a:t>
            </a:r>
            <a:r>
              <a:rPr lang="en-GB" sz="1400" u="sng">
                <a:solidFill>
                  <a:schemeClr val="hlink"/>
                </a:solidFill>
                <a:latin typeface="Lexend"/>
                <a:ea typeface="Lexend"/>
                <a:cs typeface="Lexend"/>
                <a:sym typeface="Lexend"/>
                <a:hlinkClick r:id="rId5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1" name="Shape 1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2" name="Google Shape;1682;p98"/>
          <p:cNvSpPr txBox="1"/>
          <p:nvPr>
            <p:ph idx="1" type="body"/>
          </p:nvPr>
        </p:nvSpPr>
        <p:spPr>
          <a:xfrm>
            <a:off x="3750600" y="818700"/>
            <a:ext cx="4967700" cy="67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Jaantusku wuxuu muujinayaa qaybta (sector) goobada cutubka ee ku jirta rubuca koowaad (first quadrant).</a:t>
            </a:r>
            <a:endParaRPr sz="2400"/>
          </a:p>
        </p:txBody>
      </p:sp>
      <p:sp>
        <p:nvSpPr>
          <p:cNvPr id="1683" name="Google Shape;1683;p9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Hordhaca taangent (tangent)</a:t>
            </a:r>
            <a:endParaRPr/>
          </a:p>
        </p:txBody>
      </p:sp>
      <p:pic>
        <p:nvPicPr>
          <p:cNvPr id="1684" name="Google Shape;1684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344" y="868112"/>
            <a:ext cx="2375301" cy="3940391"/>
          </a:xfrm>
          <a:prstGeom prst="rect">
            <a:avLst/>
          </a:prstGeom>
          <a:noFill/>
          <a:ln>
            <a:noFill/>
          </a:ln>
        </p:spPr>
      </p:pic>
      <p:sp>
        <p:nvSpPr>
          <p:cNvPr id="1685" name="Google Shape;1685;p98"/>
          <p:cNvSpPr txBox="1"/>
          <p:nvPr>
            <p:ph idx="1" type="body"/>
          </p:nvPr>
        </p:nvSpPr>
        <p:spPr>
          <a:xfrm>
            <a:off x="3750600" y="1885500"/>
            <a:ext cx="4967700" cy="104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Adoo sawiraya taangent (tangent) x = 1, waxaan heli karnaa taangent (tangent) xaglo ka mid ah goobada halbeegga (unit circle).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400"/>
          </a:p>
        </p:txBody>
      </p:sp>
      <p:cxnSp>
        <p:nvCxnSpPr>
          <p:cNvPr id="1686" name="Google Shape;1686;p98"/>
          <p:cNvCxnSpPr/>
          <p:nvPr/>
        </p:nvCxnSpPr>
        <p:spPr>
          <a:xfrm flipH="1" rot="10800000">
            <a:off x="992991" y="2940800"/>
            <a:ext cx="2041800" cy="17205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87" name="Google Shape;1687;p98"/>
          <p:cNvCxnSpPr/>
          <p:nvPr/>
        </p:nvCxnSpPr>
        <p:spPr>
          <a:xfrm rot="10800000">
            <a:off x="767823" y="3081703"/>
            <a:ext cx="2116200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688" name="Google Shape;1688;p98"/>
          <p:cNvSpPr txBox="1"/>
          <p:nvPr/>
        </p:nvSpPr>
        <p:spPr>
          <a:xfrm>
            <a:off x="252412" y="2856950"/>
            <a:ext cx="670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0.84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9" name="Google Shape;1689;p98"/>
          <p:cNvSpPr/>
          <p:nvPr/>
        </p:nvSpPr>
        <p:spPr>
          <a:xfrm>
            <a:off x="2778812" y="4576502"/>
            <a:ext cx="83100" cy="83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90" name="Google Shape;1690;p98"/>
          <p:cNvCxnSpPr/>
          <p:nvPr/>
        </p:nvCxnSpPr>
        <p:spPr>
          <a:xfrm rot="10800000">
            <a:off x="2868216" y="928775"/>
            <a:ext cx="0" cy="38754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91" name="Google Shape;1691;p98"/>
          <p:cNvSpPr/>
          <p:nvPr/>
        </p:nvSpPr>
        <p:spPr>
          <a:xfrm>
            <a:off x="2823219" y="3025549"/>
            <a:ext cx="95100" cy="95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2" name="Google Shape;1692;p98"/>
          <p:cNvSpPr/>
          <p:nvPr/>
        </p:nvSpPr>
        <p:spPr>
          <a:xfrm>
            <a:off x="693053" y="4365847"/>
            <a:ext cx="591300" cy="591300"/>
          </a:xfrm>
          <a:prstGeom prst="arc">
            <a:avLst>
              <a:gd fmla="val 19375944" name="adj1"/>
              <a:gd fmla="val 0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3" name="Google Shape;1693;p98"/>
          <p:cNvSpPr txBox="1"/>
          <p:nvPr/>
        </p:nvSpPr>
        <p:spPr>
          <a:xfrm>
            <a:off x="1226400" y="4346975"/>
            <a:ext cx="604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40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4" name="Google Shape;1694;p98"/>
          <p:cNvSpPr txBox="1"/>
          <p:nvPr>
            <p:ph idx="1" type="body"/>
          </p:nvPr>
        </p:nvSpPr>
        <p:spPr>
          <a:xfrm>
            <a:off x="3757200" y="3365550"/>
            <a:ext cx="1844700" cy="41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Tusaale: tan(40°) =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695" name="Google Shape;1695;p98"/>
          <p:cNvSpPr txBox="1"/>
          <p:nvPr>
            <p:ph idx="1" type="body"/>
          </p:nvPr>
        </p:nvSpPr>
        <p:spPr>
          <a:xfrm>
            <a:off x="5561996" y="3376319"/>
            <a:ext cx="604500" cy="41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0.84</a:t>
            </a:r>
            <a:r>
              <a:rPr lang="en-GB" sz="1400">
                <a:latin typeface="Lexend"/>
              </a:rPr>
              <a:t> </a:t>
            </a:r>
            <a:endParaRPr sz="2000"/>
          </a:p>
        </p:txBody>
      </p:sp>
      <p:sp>
        <p:nvSpPr>
          <p:cNvPr id="1696" name="Google Shape;1696;p98"/>
          <p:cNvSpPr txBox="1"/>
          <p:nvPr>
            <p:ph idx="1" type="body"/>
          </p:nvPr>
        </p:nvSpPr>
        <p:spPr>
          <a:xfrm>
            <a:off x="3757200" y="4238650"/>
            <a:ext cx="5319000" cy="65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Ku xidh nooc isdhexgal ah: goobada halbeegga (unit circle) rubucda koowaad🖇</a:t>
            </a:r>
            <a:br>
              <a:rPr lang="en-GB" sz="1600"/>
            </a:br>
            <a:r>
              <a:rPr lang="en-GB" sz="1100" u="sng">
                <a:solidFill>
                  <a:schemeClr val="hlink"/>
                </a:solidFill>
                <a:latin typeface="Lexend"/>
                <a:hlinkClick r:id="rId4"/>
              </a:rPr>
              <a:t/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0" name="Shape 1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1" name="Google Shape;1701;p99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Waa maxay qiimaha (value) tan(50°)?</a:t>
            </a:r>
            <a:endParaRPr sz="2400"/>
          </a:p>
        </p:txBody>
      </p:sp>
      <p:sp>
        <p:nvSpPr>
          <p:cNvPr id="1702" name="Google Shape;1702;p9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Hordhaca taangent (tangent)</a:t>
            </a:r>
            <a:endParaRPr/>
          </a:p>
        </p:txBody>
      </p:sp>
      <p:sp>
        <p:nvSpPr>
          <p:cNvPr id="1703" name="Google Shape;1703;p99"/>
          <p:cNvSpPr txBox="1"/>
          <p:nvPr>
            <p:ph idx="1" type="subTitle"/>
          </p:nvPr>
        </p:nvSpPr>
        <p:spPr>
          <a:xfrm>
            <a:off x="1034425" y="1837775"/>
            <a:ext cx="14301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1.19</a:t>
            </a:r>
            <a:endParaRPr/>
          </a:p>
        </p:txBody>
      </p:sp>
      <p:sp>
        <p:nvSpPr>
          <p:cNvPr id="1704" name="Google Shape;1704;p99"/>
          <p:cNvSpPr txBox="1"/>
          <p:nvPr>
            <p:ph idx="3" type="subTitle"/>
          </p:nvPr>
        </p:nvSpPr>
        <p:spPr>
          <a:xfrm>
            <a:off x="1034425" y="2794251"/>
            <a:ext cx="14301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0.77</a:t>
            </a:r>
            <a:endParaRPr/>
          </a:p>
        </p:txBody>
      </p:sp>
      <p:sp>
        <p:nvSpPr>
          <p:cNvPr id="1705" name="Google Shape;1705;p99"/>
          <p:cNvSpPr txBox="1"/>
          <p:nvPr>
            <p:ph idx="4" type="subTitle"/>
          </p:nvPr>
        </p:nvSpPr>
        <p:spPr>
          <a:xfrm>
            <a:off x="1034425" y="3766974"/>
            <a:ext cx="14223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0.64</a:t>
            </a:r>
            <a:endParaRPr/>
          </a:p>
        </p:txBody>
      </p:sp>
      <p:pic>
        <p:nvPicPr>
          <p:cNvPr id="1706" name="Google Shape;1706;p99"/>
          <p:cNvPicPr preferRelativeResize="0"/>
          <p:nvPr/>
        </p:nvPicPr>
        <p:blipFill rotWithShape="1">
          <a:blip r:embed="rId3">
            <a:alphaModFix/>
          </a:blip>
          <a:srcRect b="0" l="0" r="0" t="36636"/>
          <a:stretch/>
        </p:blipFill>
        <p:spPr>
          <a:xfrm>
            <a:off x="4981150" y="896628"/>
            <a:ext cx="3413225" cy="358768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07" name="Google Shape;1707;p99"/>
          <p:cNvCxnSpPr/>
          <p:nvPr/>
        </p:nvCxnSpPr>
        <p:spPr>
          <a:xfrm flipH="1" rot="10800000">
            <a:off x="5311136" y="939490"/>
            <a:ext cx="2807700" cy="33333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08" name="Google Shape;1708;p99"/>
          <p:cNvCxnSpPr>
            <a:endCxn id="1709" idx="3"/>
          </p:cNvCxnSpPr>
          <p:nvPr/>
        </p:nvCxnSpPr>
        <p:spPr>
          <a:xfrm rot="10800000">
            <a:off x="4903050" y="1087103"/>
            <a:ext cx="3125400" cy="150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709" name="Google Shape;1709;p99"/>
          <p:cNvSpPr txBox="1"/>
          <p:nvPr/>
        </p:nvSpPr>
        <p:spPr>
          <a:xfrm>
            <a:off x="4323150" y="871553"/>
            <a:ext cx="579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1.19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0" name="Google Shape;1710;p99"/>
          <p:cNvSpPr/>
          <p:nvPr/>
        </p:nvSpPr>
        <p:spPr>
          <a:xfrm>
            <a:off x="7877300" y="4150937"/>
            <a:ext cx="119400" cy="1194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11" name="Google Shape;1711;p99"/>
          <p:cNvCxnSpPr/>
          <p:nvPr/>
        </p:nvCxnSpPr>
        <p:spPr>
          <a:xfrm rot="10800000">
            <a:off x="8005770" y="862197"/>
            <a:ext cx="0" cy="36159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12" name="Google Shape;1712;p99"/>
          <p:cNvSpPr/>
          <p:nvPr/>
        </p:nvSpPr>
        <p:spPr>
          <a:xfrm>
            <a:off x="7941112" y="1015008"/>
            <a:ext cx="136500" cy="1365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3" name="Google Shape;1713;p99"/>
          <p:cNvSpPr/>
          <p:nvPr/>
        </p:nvSpPr>
        <p:spPr>
          <a:xfrm>
            <a:off x="4880136" y="3848233"/>
            <a:ext cx="849900" cy="849900"/>
          </a:xfrm>
          <a:prstGeom prst="arc">
            <a:avLst>
              <a:gd fmla="val 18743951" name="adj1"/>
              <a:gd fmla="val 0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4" name="Google Shape;1714;p99"/>
          <p:cNvSpPr txBox="1"/>
          <p:nvPr/>
        </p:nvSpPr>
        <p:spPr>
          <a:xfrm>
            <a:off x="5646537" y="3821114"/>
            <a:ext cx="868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50°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15" name="Google Shape;1715;p99"/>
          <p:cNvCxnSpPr/>
          <p:nvPr/>
        </p:nvCxnSpPr>
        <p:spPr>
          <a:xfrm rot="10800000">
            <a:off x="4874300" y="2213688"/>
            <a:ext cx="2149200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716" name="Google Shape;1716;p99"/>
          <p:cNvSpPr txBox="1"/>
          <p:nvPr/>
        </p:nvSpPr>
        <p:spPr>
          <a:xfrm>
            <a:off x="4323150" y="1997884"/>
            <a:ext cx="579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0.77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17" name="Google Shape;1717;p99"/>
          <p:cNvCxnSpPr/>
          <p:nvPr/>
        </p:nvCxnSpPr>
        <p:spPr>
          <a:xfrm rot="10800000">
            <a:off x="7048434" y="2213738"/>
            <a:ext cx="0" cy="239280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718" name="Google Shape;1718;p99"/>
          <p:cNvSpPr txBox="1"/>
          <p:nvPr/>
        </p:nvSpPr>
        <p:spPr>
          <a:xfrm>
            <a:off x="6776344" y="4513688"/>
            <a:ext cx="753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0.64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9" name="Google Shape;1719;p99"/>
          <p:cNvSpPr/>
          <p:nvPr/>
        </p:nvSpPr>
        <p:spPr>
          <a:xfrm>
            <a:off x="6980187" y="2145433"/>
            <a:ext cx="136500" cy="1365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20" name="Google Shape;1720;p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2908" y="17915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4" name="Shape 1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5" name="Google Shape;1725;p10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Waa maxay qiimaha (value) sin(50°)?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400"/>
          </a:p>
        </p:txBody>
      </p:sp>
      <p:sp>
        <p:nvSpPr>
          <p:cNvPr id="1726" name="Google Shape;1726;p10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Hordhaca taangent (tangent)</a:t>
            </a:r>
            <a:endParaRPr/>
          </a:p>
        </p:txBody>
      </p:sp>
      <p:sp>
        <p:nvSpPr>
          <p:cNvPr id="1727" name="Google Shape;1727;p100"/>
          <p:cNvSpPr txBox="1"/>
          <p:nvPr>
            <p:ph idx="1" type="subTitle"/>
          </p:nvPr>
        </p:nvSpPr>
        <p:spPr>
          <a:xfrm>
            <a:off x="1034425" y="1837775"/>
            <a:ext cx="14301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1.19</a:t>
            </a:r>
            <a:endParaRPr/>
          </a:p>
        </p:txBody>
      </p:sp>
      <p:sp>
        <p:nvSpPr>
          <p:cNvPr id="1728" name="Google Shape;1728;p100"/>
          <p:cNvSpPr txBox="1"/>
          <p:nvPr>
            <p:ph idx="3" type="subTitle"/>
          </p:nvPr>
        </p:nvSpPr>
        <p:spPr>
          <a:xfrm>
            <a:off x="1034425" y="2794251"/>
            <a:ext cx="14301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0.77</a:t>
            </a:r>
            <a:endParaRPr/>
          </a:p>
        </p:txBody>
      </p:sp>
      <p:sp>
        <p:nvSpPr>
          <p:cNvPr id="1729" name="Google Shape;1729;p100"/>
          <p:cNvSpPr txBox="1"/>
          <p:nvPr>
            <p:ph idx="4" type="subTitle"/>
          </p:nvPr>
        </p:nvSpPr>
        <p:spPr>
          <a:xfrm>
            <a:off x="1034425" y="3766974"/>
            <a:ext cx="14223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0.64</a:t>
            </a:r>
            <a:endParaRPr/>
          </a:p>
        </p:txBody>
      </p:sp>
      <p:pic>
        <p:nvPicPr>
          <p:cNvPr id="1730" name="Google Shape;1730;p100"/>
          <p:cNvPicPr preferRelativeResize="0"/>
          <p:nvPr/>
        </p:nvPicPr>
        <p:blipFill rotWithShape="1">
          <a:blip r:embed="rId3">
            <a:alphaModFix/>
          </a:blip>
          <a:srcRect b="0" l="0" r="0" t="36636"/>
          <a:stretch/>
        </p:blipFill>
        <p:spPr>
          <a:xfrm>
            <a:off x="4981150" y="896628"/>
            <a:ext cx="3413225" cy="358768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31" name="Google Shape;1731;p100"/>
          <p:cNvCxnSpPr/>
          <p:nvPr/>
        </p:nvCxnSpPr>
        <p:spPr>
          <a:xfrm flipH="1" rot="10800000">
            <a:off x="5311136" y="939490"/>
            <a:ext cx="2807700" cy="33333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32" name="Google Shape;1732;p100"/>
          <p:cNvCxnSpPr>
            <a:endCxn id="1733" idx="3"/>
          </p:cNvCxnSpPr>
          <p:nvPr/>
        </p:nvCxnSpPr>
        <p:spPr>
          <a:xfrm rot="10800000">
            <a:off x="4903050" y="1087103"/>
            <a:ext cx="3125400" cy="150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733" name="Google Shape;1733;p100"/>
          <p:cNvSpPr txBox="1"/>
          <p:nvPr/>
        </p:nvSpPr>
        <p:spPr>
          <a:xfrm>
            <a:off x="4323150" y="871553"/>
            <a:ext cx="579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1.19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4" name="Google Shape;1734;p100"/>
          <p:cNvSpPr/>
          <p:nvPr/>
        </p:nvSpPr>
        <p:spPr>
          <a:xfrm>
            <a:off x="7877300" y="4150937"/>
            <a:ext cx="119400" cy="1194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35" name="Google Shape;1735;p100"/>
          <p:cNvCxnSpPr/>
          <p:nvPr/>
        </p:nvCxnSpPr>
        <p:spPr>
          <a:xfrm rot="10800000">
            <a:off x="8005770" y="862197"/>
            <a:ext cx="0" cy="36159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36" name="Google Shape;1736;p100"/>
          <p:cNvSpPr/>
          <p:nvPr/>
        </p:nvSpPr>
        <p:spPr>
          <a:xfrm>
            <a:off x="7941112" y="1015008"/>
            <a:ext cx="136500" cy="1365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7" name="Google Shape;1737;p100"/>
          <p:cNvSpPr/>
          <p:nvPr/>
        </p:nvSpPr>
        <p:spPr>
          <a:xfrm>
            <a:off x="4880136" y="3848233"/>
            <a:ext cx="849900" cy="849900"/>
          </a:xfrm>
          <a:prstGeom prst="arc">
            <a:avLst>
              <a:gd fmla="val 18743951" name="adj1"/>
              <a:gd fmla="val 0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8" name="Google Shape;1738;p100"/>
          <p:cNvSpPr txBox="1"/>
          <p:nvPr/>
        </p:nvSpPr>
        <p:spPr>
          <a:xfrm>
            <a:off x="5646537" y="3821114"/>
            <a:ext cx="868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50°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39" name="Google Shape;1739;p100"/>
          <p:cNvCxnSpPr/>
          <p:nvPr/>
        </p:nvCxnSpPr>
        <p:spPr>
          <a:xfrm rot="10800000">
            <a:off x="4874300" y="2213688"/>
            <a:ext cx="2149200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740" name="Google Shape;1740;p100"/>
          <p:cNvSpPr txBox="1"/>
          <p:nvPr/>
        </p:nvSpPr>
        <p:spPr>
          <a:xfrm>
            <a:off x="4323150" y="1997884"/>
            <a:ext cx="579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0.77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41" name="Google Shape;1741;p100"/>
          <p:cNvCxnSpPr/>
          <p:nvPr/>
        </p:nvCxnSpPr>
        <p:spPr>
          <a:xfrm rot="10800000">
            <a:off x="7048434" y="2213738"/>
            <a:ext cx="0" cy="239280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742" name="Google Shape;1742;p100"/>
          <p:cNvSpPr txBox="1"/>
          <p:nvPr/>
        </p:nvSpPr>
        <p:spPr>
          <a:xfrm>
            <a:off x="6776344" y="4513688"/>
            <a:ext cx="753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0.64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3" name="Google Shape;1743;p100"/>
          <p:cNvSpPr/>
          <p:nvPr/>
        </p:nvSpPr>
        <p:spPr>
          <a:xfrm>
            <a:off x="6980187" y="2145433"/>
            <a:ext cx="136500" cy="1365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44" name="Google Shape;1744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54583" y="27551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8" name="Shape 1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9" name="Google Shape;1749;p10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Waa maxay qiimaha (value) cos(50°)?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400"/>
          </a:p>
        </p:txBody>
      </p:sp>
      <p:sp>
        <p:nvSpPr>
          <p:cNvPr id="1750" name="Google Shape;1750;p10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Hordhaca taangent (tangent)</a:t>
            </a:r>
            <a:endParaRPr/>
          </a:p>
        </p:txBody>
      </p:sp>
      <p:sp>
        <p:nvSpPr>
          <p:cNvPr id="1751" name="Google Shape;1751;p101"/>
          <p:cNvSpPr txBox="1"/>
          <p:nvPr>
            <p:ph idx="1" type="subTitle"/>
          </p:nvPr>
        </p:nvSpPr>
        <p:spPr>
          <a:xfrm>
            <a:off x="1034425" y="1837775"/>
            <a:ext cx="14301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1.19</a:t>
            </a:r>
            <a:endParaRPr/>
          </a:p>
        </p:txBody>
      </p:sp>
      <p:sp>
        <p:nvSpPr>
          <p:cNvPr id="1752" name="Google Shape;1752;p101"/>
          <p:cNvSpPr txBox="1"/>
          <p:nvPr>
            <p:ph idx="3" type="subTitle"/>
          </p:nvPr>
        </p:nvSpPr>
        <p:spPr>
          <a:xfrm>
            <a:off x="1034425" y="2794251"/>
            <a:ext cx="14301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0.77</a:t>
            </a:r>
            <a:endParaRPr/>
          </a:p>
        </p:txBody>
      </p:sp>
      <p:sp>
        <p:nvSpPr>
          <p:cNvPr id="1753" name="Google Shape;1753;p101"/>
          <p:cNvSpPr txBox="1"/>
          <p:nvPr>
            <p:ph idx="4" type="subTitle"/>
          </p:nvPr>
        </p:nvSpPr>
        <p:spPr>
          <a:xfrm>
            <a:off x="1034425" y="3766974"/>
            <a:ext cx="14223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0.64</a:t>
            </a:r>
            <a:endParaRPr/>
          </a:p>
        </p:txBody>
      </p:sp>
      <p:pic>
        <p:nvPicPr>
          <p:cNvPr id="1754" name="Google Shape;1754;p101"/>
          <p:cNvPicPr preferRelativeResize="0"/>
          <p:nvPr/>
        </p:nvPicPr>
        <p:blipFill rotWithShape="1">
          <a:blip r:embed="rId3">
            <a:alphaModFix/>
          </a:blip>
          <a:srcRect b="0" l="0" r="0" t="36636"/>
          <a:stretch/>
        </p:blipFill>
        <p:spPr>
          <a:xfrm>
            <a:off x="4981150" y="896628"/>
            <a:ext cx="3413225" cy="358768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55" name="Google Shape;1755;p101"/>
          <p:cNvCxnSpPr/>
          <p:nvPr/>
        </p:nvCxnSpPr>
        <p:spPr>
          <a:xfrm flipH="1" rot="10800000">
            <a:off x="5311136" y="939490"/>
            <a:ext cx="2807700" cy="33333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56" name="Google Shape;1756;p101"/>
          <p:cNvCxnSpPr>
            <a:endCxn id="1757" idx="3"/>
          </p:cNvCxnSpPr>
          <p:nvPr/>
        </p:nvCxnSpPr>
        <p:spPr>
          <a:xfrm rot="10800000">
            <a:off x="4903050" y="1087103"/>
            <a:ext cx="3125400" cy="150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757" name="Google Shape;1757;p101"/>
          <p:cNvSpPr txBox="1"/>
          <p:nvPr/>
        </p:nvSpPr>
        <p:spPr>
          <a:xfrm>
            <a:off x="4323150" y="871553"/>
            <a:ext cx="579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1.19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8" name="Google Shape;1758;p101"/>
          <p:cNvSpPr/>
          <p:nvPr/>
        </p:nvSpPr>
        <p:spPr>
          <a:xfrm>
            <a:off x="7877300" y="4150937"/>
            <a:ext cx="119400" cy="1194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59" name="Google Shape;1759;p101"/>
          <p:cNvCxnSpPr/>
          <p:nvPr/>
        </p:nvCxnSpPr>
        <p:spPr>
          <a:xfrm rot="10800000">
            <a:off x="8005770" y="862197"/>
            <a:ext cx="0" cy="36159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60" name="Google Shape;1760;p101"/>
          <p:cNvSpPr/>
          <p:nvPr/>
        </p:nvSpPr>
        <p:spPr>
          <a:xfrm>
            <a:off x="7941112" y="1015008"/>
            <a:ext cx="136500" cy="1365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1" name="Google Shape;1761;p101"/>
          <p:cNvSpPr/>
          <p:nvPr/>
        </p:nvSpPr>
        <p:spPr>
          <a:xfrm>
            <a:off x="4880136" y="3848233"/>
            <a:ext cx="849900" cy="849900"/>
          </a:xfrm>
          <a:prstGeom prst="arc">
            <a:avLst>
              <a:gd fmla="val 18743951" name="adj1"/>
              <a:gd fmla="val 0" name="adj2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2" name="Google Shape;1762;p101"/>
          <p:cNvSpPr txBox="1"/>
          <p:nvPr/>
        </p:nvSpPr>
        <p:spPr>
          <a:xfrm>
            <a:off x="5646537" y="3821114"/>
            <a:ext cx="868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50°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63" name="Google Shape;1763;p101"/>
          <p:cNvCxnSpPr/>
          <p:nvPr/>
        </p:nvCxnSpPr>
        <p:spPr>
          <a:xfrm rot="10800000">
            <a:off x="4874300" y="2213688"/>
            <a:ext cx="2149200" cy="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764" name="Google Shape;1764;p101"/>
          <p:cNvSpPr txBox="1"/>
          <p:nvPr/>
        </p:nvSpPr>
        <p:spPr>
          <a:xfrm>
            <a:off x="4323150" y="1997884"/>
            <a:ext cx="579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0.77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65" name="Google Shape;1765;p101"/>
          <p:cNvCxnSpPr/>
          <p:nvPr/>
        </p:nvCxnSpPr>
        <p:spPr>
          <a:xfrm rot="10800000">
            <a:off x="7048434" y="2213738"/>
            <a:ext cx="0" cy="2392800"/>
          </a:xfrm>
          <a:prstGeom prst="straightConnector1">
            <a:avLst/>
          </a:prstGeom>
          <a:noFill/>
          <a:ln cap="flat" cmpd="sng" w="28575">
            <a:solidFill>
              <a:srgbClr val="374CF1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766" name="Google Shape;1766;p101"/>
          <p:cNvSpPr txBox="1"/>
          <p:nvPr/>
        </p:nvSpPr>
        <p:spPr>
          <a:xfrm>
            <a:off x="6776344" y="4513688"/>
            <a:ext cx="753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0.64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7" name="Google Shape;1767;p101"/>
          <p:cNvSpPr/>
          <p:nvPr/>
        </p:nvSpPr>
        <p:spPr>
          <a:xfrm>
            <a:off x="6980187" y="2145433"/>
            <a:ext cx="136500" cy="1365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68" name="Google Shape;1768;p1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26483" y="37197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2" name="Shape 1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3" name="Google Shape;1773;p10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Hordhaca taangent (tangent)</a:t>
            </a:r>
            <a:endParaRPr/>
          </a:p>
        </p:txBody>
      </p:sp>
      <p:sp>
        <p:nvSpPr>
          <p:cNvPr id="1774" name="Google Shape;1774;p102"/>
          <p:cNvSpPr txBox="1"/>
          <p:nvPr>
            <p:ph idx="1" type="body"/>
          </p:nvPr>
        </p:nvSpPr>
        <p:spPr>
          <a:xfrm>
            <a:off x="3866125" y="1383175"/>
            <a:ext cx="44550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a) Sawir taangent (tangent) x = 1.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775" name="Google Shape;1775;p102"/>
          <p:cNvSpPr txBox="1"/>
          <p:nvPr>
            <p:ph idx="1" type="body"/>
          </p:nvPr>
        </p:nvSpPr>
        <p:spPr>
          <a:xfrm>
            <a:off x="3866125" y="1840375"/>
            <a:ext cx="44550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b) Raadi qiimaha (value) tan(35°)</a:t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  <p:sp>
        <p:nvSpPr>
          <p:cNvPr id="1776" name="Google Shape;1776;p102"/>
          <p:cNvSpPr txBox="1"/>
          <p:nvPr>
            <p:ph idx="1" type="body"/>
          </p:nvPr>
        </p:nvSpPr>
        <p:spPr>
          <a:xfrm>
            <a:off x="3866125" y="2297575"/>
            <a:ext cx="44550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c) Raadi qiimaha (value) tan(55°)</a:t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  <p:pic>
        <p:nvPicPr>
          <p:cNvPr id="1777" name="Google Shape;1777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100" y="810000"/>
            <a:ext cx="3357579" cy="401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8" name="Google Shape;1778;p102"/>
          <p:cNvSpPr txBox="1"/>
          <p:nvPr>
            <p:ph idx="1" type="body"/>
          </p:nvPr>
        </p:nvSpPr>
        <p:spPr>
          <a:xfrm>
            <a:off x="3866125" y="2754775"/>
            <a:ext cx="4953900" cy="77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d) Isticmaal jaantuska si aad u hesho xagasha halka tan(θ) = 1.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1600"/>
            </a:b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i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400"/>
          </a:p>
        </p:txBody>
      </p:sp>
      <p:sp>
        <p:nvSpPr>
          <p:cNvPr id="1779" name="Google Shape;1779;p102"/>
          <p:cNvSpPr txBox="1"/>
          <p:nvPr>
            <p:ph idx="1" type="body"/>
          </p:nvPr>
        </p:nvSpPr>
        <p:spPr>
          <a:xfrm>
            <a:off x="3866125" y="3440575"/>
            <a:ext cx="4869300" cy="77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e) Isticmaal jaantuska si aad u hesho xagasha halka tan(θ) = 0.5.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1600"/>
            </a:b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i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400"/>
          </a:p>
        </p:txBody>
      </p:sp>
      <p:sp>
        <p:nvSpPr>
          <p:cNvPr id="1780" name="Google Shape;1780;p102"/>
          <p:cNvSpPr txBox="1"/>
          <p:nvPr>
            <p:ph idx="4294967295" type="body"/>
          </p:nvPr>
        </p:nvSpPr>
        <p:spPr>
          <a:xfrm>
            <a:off x="4076450" y="4258668"/>
            <a:ext cx="4536000" cy="55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Nooc isdhexgal ah oo jaantuska ah, guji linkiga: goobada halbeegga (unit circle) rubucda koowaad🖇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 u="sng">
                <a:solidFill>
                  <a:schemeClr val="hlink"/>
                </a:solidFill>
                <a:latin typeface="Lexend"/>
                <a:hlinkClick r:id="rId4"/>
              </a:rPr>
              <a:t/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  <p:sp>
        <p:nvSpPr>
          <p:cNvPr id="1781" name="Google Shape;1781;p102"/>
          <p:cNvSpPr txBox="1"/>
          <p:nvPr>
            <p:ph idx="1" type="body"/>
          </p:nvPr>
        </p:nvSpPr>
        <p:spPr>
          <a:xfrm>
            <a:off x="3866125" y="773575"/>
            <a:ext cx="49539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1) Jaantusku wuxuu muujinayaa rubucda koowaad ee goobada halbeegga (unit circle).</a:t>
            </a:r>
            <a:endParaRPr sz="18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5" name="Shape 1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6" name="Google Shape;1786;p103"/>
          <p:cNvSpPr txBox="1"/>
          <p:nvPr>
            <p:ph idx="1" type="body"/>
          </p:nvPr>
        </p:nvSpPr>
        <p:spPr>
          <a:xfrm>
            <a:off x="3866125" y="773575"/>
            <a:ext cx="49539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2) a) Buuxi shaxda.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787" name="Google Shape;1787;p10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Hordhaca taangent (tangent)</a:t>
            </a:r>
            <a:endParaRPr/>
          </a:p>
        </p:txBody>
      </p:sp>
      <p:pic>
        <p:nvPicPr>
          <p:cNvPr id="1788" name="Google Shape;1788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100" y="810000"/>
            <a:ext cx="3357579" cy="40164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89" name="Google Shape;1789;p103"/>
          <p:cNvGraphicFramePr/>
          <p:nvPr/>
        </p:nvGraphicFramePr>
        <p:xfrm>
          <a:off x="4208957" y="120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{FDFCCF7C-625F-4281-A7AD-6F072ADDF248}</a:tableStyleId>
              </a:tblPr>
              <a:tblGrid>
                <a:gridCol w="1099675"/>
                <a:gridCol w="1099675"/>
                <a:gridCol w="1099675"/>
                <a:gridCol w="1099675"/>
              </a:tblGrid>
              <a:tr h="4024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θ</a:t>
                      </a: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°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24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sin(θ)</a:t>
                      </a:r>
                      <a:r>
                        <a:rPr lang="en-GB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r>
                        <a:rPr i="1" lang="en-GB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r>
                        <a:rPr lang="en-GB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24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cos(θ)</a:t>
                      </a:r>
                      <a:r>
                        <a:rPr i="1" lang="en-GB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r>
                        <a:rPr lang="en-GB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24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tan(θ)</a:t>
                      </a:r>
                      <a:r>
                        <a:rPr lang="en-GB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r>
                        <a:rPr i="1" lang="en-GB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r>
                        <a:rPr lang="en-GB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790" name="Google Shape;1790;p103"/>
          <p:cNvSpPr txBox="1"/>
          <p:nvPr>
            <p:ph idx="1" type="body"/>
          </p:nvPr>
        </p:nvSpPr>
        <p:spPr>
          <a:xfrm>
            <a:off x="3866125" y="3288175"/>
            <a:ext cx="4835100" cy="55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b) Xagal kasta, u qaybi qiimaha sin(θ) qiimaha cos(θ). Maxaad dareemeysaa?</a:t>
            </a:r>
            <a:r>
              <a:rPr lang="en-GB" sz="14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br>
              <a:rPr lang="en-GB" sz="1600"/>
            </a:br>
            <a:r>
              <a:rPr lang="en-GB" sz="14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791" name="Google Shape;1791;p103"/>
          <p:cNvSpPr txBox="1"/>
          <p:nvPr>
            <p:ph idx="4294967295" type="body"/>
          </p:nvPr>
        </p:nvSpPr>
        <p:spPr>
          <a:xfrm>
            <a:off x="4076450" y="4258668"/>
            <a:ext cx="4536000" cy="55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For an interactive version of the diagram, click the link: </a:t>
            </a:r>
            <a:r>
              <a:rPr lang="en-GB" sz="1400" u="sng">
                <a:solidFill>
                  <a:schemeClr val="hlink"/>
                </a:solidFill>
                <a:latin typeface="Lexend"/>
                <a:hlinkClick r:id="rId4"/>
              </a:rPr>
              <a:t>unit circle in first quadrant</a:t>
            </a:r>
            <a:r>
              <a:rPr lang="en-GB" sz="1400">
                <a:latin typeface="Lexend"/>
              </a:rPr>
              <a:t>🖇</a:t>
            </a:r>
            <a:endParaRPr sz="16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5" name="Shape 1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6" name="Google Shape;1796;p104"/>
          <p:cNvSpPr txBox="1"/>
          <p:nvPr>
            <p:ph idx="1" type="body"/>
          </p:nvPr>
        </p:nvSpPr>
        <p:spPr>
          <a:xfrm>
            <a:off x="3830500" y="759300"/>
            <a:ext cx="47313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1) Jaantusku wuxuu muujinayaa rubuca koowaad ee goobada halbeegga (unit circle).</a:t>
            </a:r>
            <a:endParaRPr sz="1800"/>
          </a:p>
        </p:txBody>
      </p:sp>
      <p:sp>
        <p:nvSpPr>
          <p:cNvPr id="1797" name="Google Shape;1797;p10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Introduction to tangent</a:t>
            </a:r>
            <a:endParaRPr/>
          </a:p>
        </p:txBody>
      </p:sp>
      <p:sp>
        <p:nvSpPr>
          <p:cNvPr id="1798" name="Google Shape;1798;p104"/>
          <p:cNvSpPr txBox="1"/>
          <p:nvPr>
            <p:ph idx="1" type="body"/>
          </p:nvPr>
        </p:nvSpPr>
        <p:spPr>
          <a:xfrm>
            <a:off x="3866125" y="1383175"/>
            <a:ext cx="44550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a) Draw a tangent at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400">
                <a:latin typeface="Lexend"/>
              </a:rPr>
              <a:t> = 1.</a:t>
            </a:r>
            <a:endParaRPr sz="1800"/>
          </a:p>
        </p:txBody>
      </p:sp>
      <p:sp>
        <p:nvSpPr>
          <p:cNvPr id="1799" name="Google Shape;1799;p104"/>
          <p:cNvSpPr txBox="1"/>
          <p:nvPr>
            <p:ph idx="1" type="body"/>
          </p:nvPr>
        </p:nvSpPr>
        <p:spPr>
          <a:xfrm>
            <a:off x="3866125" y="1840375"/>
            <a:ext cx="44550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b) Raadi qiimaha tan(35°)</a:t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sp>
        <p:nvSpPr>
          <p:cNvPr id="1800" name="Google Shape;1800;p104"/>
          <p:cNvSpPr txBox="1"/>
          <p:nvPr>
            <p:ph idx="1" type="body"/>
          </p:nvPr>
        </p:nvSpPr>
        <p:spPr>
          <a:xfrm>
            <a:off x="3866125" y="2297575"/>
            <a:ext cx="44550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c) Raadi qiimaha tan(55°)</a:t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pic>
        <p:nvPicPr>
          <p:cNvPr id="1801" name="Google Shape;1801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100" y="810000"/>
            <a:ext cx="3357579" cy="401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2" name="Google Shape;1802;p104"/>
          <p:cNvSpPr txBox="1"/>
          <p:nvPr>
            <p:ph idx="1" type="body"/>
          </p:nvPr>
        </p:nvSpPr>
        <p:spPr>
          <a:xfrm>
            <a:off x="3866125" y="2754775"/>
            <a:ext cx="4953900" cy="77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d) Isticmaal jaantuska si aad u hesho xagasha tan(θ) = 1.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br>
              <a:rPr lang="en-GB" sz="1600"/>
            </a:b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i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sp>
        <p:nvSpPr>
          <p:cNvPr id="1803" name="Google Shape;1803;p104"/>
          <p:cNvSpPr txBox="1"/>
          <p:nvPr>
            <p:ph idx="1" type="body"/>
          </p:nvPr>
        </p:nvSpPr>
        <p:spPr>
          <a:xfrm>
            <a:off x="3866125" y="3440575"/>
            <a:ext cx="4869300" cy="77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e) Isticmaal jaantuska si aad u hesho xagasha tan(θ) = 0.5.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br>
              <a:rPr lang="en-GB" sz="1600"/>
            </a:b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i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400"/>
          </a:p>
        </p:txBody>
      </p:sp>
      <p:cxnSp>
        <p:nvCxnSpPr>
          <p:cNvPr id="1804" name="Google Shape;1804;p104"/>
          <p:cNvCxnSpPr/>
          <p:nvPr/>
        </p:nvCxnSpPr>
        <p:spPr>
          <a:xfrm>
            <a:off x="3106350" y="840950"/>
            <a:ext cx="0" cy="3969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05" name="Google Shape;1805;p104"/>
          <p:cNvSpPr txBox="1"/>
          <p:nvPr>
            <p:ph idx="1" type="body"/>
          </p:nvPr>
        </p:nvSpPr>
        <p:spPr>
          <a:xfrm>
            <a:off x="6855525" y="1849250"/>
            <a:ext cx="464100" cy="26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0.7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06" name="Google Shape;1806;p104"/>
          <p:cNvSpPr txBox="1"/>
          <p:nvPr>
            <p:ph idx="1" type="body"/>
          </p:nvPr>
        </p:nvSpPr>
        <p:spPr>
          <a:xfrm>
            <a:off x="6855525" y="2306450"/>
            <a:ext cx="464100" cy="26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1.4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07" name="Google Shape;1807;p104"/>
          <p:cNvSpPr txBox="1"/>
          <p:nvPr>
            <p:ph idx="1" type="body"/>
          </p:nvPr>
        </p:nvSpPr>
        <p:spPr>
          <a:xfrm>
            <a:off x="5285175" y="3087724"/>
            <a:ext cx="464100" cy="26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45°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08" name="Google Shape;1808;p104"/>
          <p:cNvSpPr txBox="1"/>
          <p:nvPr>
            <p:ph idx="1" type="body"/>
          </p:nvPr>
        </p:nvSpPr>
        <p:spPr>
          <a:xfrm>
            <a:off x="5437575" y="3746751"/>
            <a:ext cx="464100" cy="26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27°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09" name="Google Shape;1809;p104"/>
          <p:cNvSpPr txBox="1"/>
          <p:nvPr>
            <p:ph idx="1" type="body"/>
          </p:nvPr>
        </p:nvSpPr>
        <p:spPr>
          <a:xfrm>
            <a:off x="3830500" y="4185050"/>
            <a:ext cx="4630500" cy="641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Jawaabuhu waxay kala duwanaan karaan wax yar iyadoo ku xiran sida saxda ah ee loo akhriyo jaantuska.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3" name="Shape 1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4" name="Google Shape;1814;p10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Introduction to tangent</a:t>
            </a:r>
            <a:endParaRPr/>
          </a:p>
        </p:txBody>
      </p:sp>
      <p:pic>
        <p:nvPicPr>
          <p:cNvPr id="1815" name="Google Shape;1815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100" y="810000"/>
            <a:ext cx="3357579" cy="40164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16" name="Google Shape;1816;p105"/>
          <p:cNvGraphicFramePr/>
          <p:nvPr/>
        </p:nvGraphicFramePr>
        <p:xfrm>
          <a:off x="4208957" y="120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{FDFCCF7C-625F-4281-A7AD-6F072ADDF248}</a:tableStyleId>
              </a:tblPr>
              <a:tblGrid>
                <a:gridCol w="1099675"/>
                <a:gridCol w="1099675"/>
                <a:gridCol w="1099675"/>
                <a:gridCol w="1099675"/>
              </a:tblGrid>
              <a:tr h="4024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i="1" lang="en-GB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θ</a:t>
                      </a: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°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0" marR="0" marL="72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24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-GB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sin(</a:t>
                      </a:r>
                      <a:r>
                        <a:rPr i="1" lang="en-GB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θ</a:t>
                      </a:r>
                      <a:r>
                        <a:rPr lang="en-GB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0" marR="0" marL="72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24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-GB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cos(</a:t>
                      </a:r>
                      <a:r>
                        <a:rPr i="1" lang="en-GB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θ</a:t>
                      </a:r>
                      <a:r>
                        <a:rPr lang="en-GB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0" marR="0" marL="72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24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-GB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tan(</a:t>
                      </a:r>
                      <a:r>
                        <a:rPr i="1" lang="en-GB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θ</a:t>
                      </a:r>
                      <a:r>
                        <a:rPr lang="en-GB" sz="18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0" marR="0" marL="720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817" name="Google Shape;1817;p105"/>
          <p:cNvSpPr txBox="1"/>
          <p:nvPr>
            <p:ph idx="1" type="body"/>
          </p:nvPr>
        </p:nvSpPr>
        <p:spPr>
          <a:xfrm>
            <a:off x="3866125" y="3500643"/>
            <a:ext cx="4835100" cy="55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b) Xagal kasta, u qaybi qiimaha sin(θ) qiimaha cos(θ). Maxaad dareemeysaa?</a:t>
            </a:r>
            <a:r>
              <a:rPr i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br>
              <a:rPr lang="en-GB" sz="1600"/>
            </a:br>
            <a:r>
              <a:rPr lang="en-GB" sz="1400">
                <a:latin typeface="Lexend"/>
              </a:rPr>
              <a:t/>
            </a:r>
            <a:r>
              <a:rPr i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sp>
        <p:nvSpPr>
          <p:cNvPr id="1818" name="Google Shape;1818;p105"/>
          <p:cNvSpPr txBox="1"/>
          <p:nvPr>
            <p:ph idx="4294967295" type="body"/>
          </p:nvPr>
        </p:nvSpPr>
        <p:spPr>
          <a:xfrm>
            <a:off x="4085031" y="4129959"/>
            <a:ext cx="4890900" cy="55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Natiijada qayb kasta waxay u dhowdahay qiimaha tan(θ).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i="1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19" name="Google Shape;1819;p105"/>
          <p:cNvSpPr txBox="1"/>
          <p:nvPr>
            <p:ph idx="1" type="body"/>
          </p:nvPr>
        </p:nvSpPr>
        <p:spPr>
          <a:xfrm>
            <a:off x="3866125" y="773575"/>
            <a:ext cx="49539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2) a) Complete the table.</a:t>
            </a:r>
            <a:endParaRPr sz="1800"/>
          </a:p>
        </p:txBody>
      </p:sp>
      <p:sp>
        <p:nvSpPr>
          <p:cNvPr id="1820" name="Google Shape;1820;p105"/>
          <p:cNvSpPr txBox="1"/>
          <p:nvPr>
            <p:ph idx="1" type="body"/>
          </p:nvPr>
        </p:nvSpPr>
        <p:spPr>
          <a:xfrm>
            <a:off x="5395699" y="1665668"/>
            <a:ext cx="464100" cy="26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0.5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21" name="Google Shape;1821;p105"/>
          <p:cNvSpPr txBox="1"/>
          <p:nvPr>
            <p:ph idx="1" type="body"/>
          </p:nvPr>
        </p:nvSpPr>
        <p:spPr>
          <a:xfrm>
            <a:off x="6504375" y="1665668"/>
            <a:ext cx="464100" cy="26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0.64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22" name="Google Shape;1822;p105"/>
          <p:cNvSpPr txBox="1"/>
          <p:nvPr>
            <p:ph idx="1" type="body"/>
          </p:nvPr>
        </p:nvSpPr>
        <p:spPr>
          <a:xfrm>
            <a:off x="7595889" y="1665668"/>
            <a:ext cx="464100" cy="26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0.77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23" name="Google Shape;1823;p105"/>
          <p:cNvSpPr txBox="1"/>
          <p:nvPr>
            <p:ph idx="1" type="body"/>
          </p:nvPr>
        </p:nvSpPr>
        <p:spPr>
          <a:xfrm>
            <a:off x="5395699" y="2087524"/>
            <a:ext cx="464100" cy="26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0.87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24" name="Google Shape;1824;p105"/>
          <p:cNvSpPr txBox="1"/>
          <p:nvPr>
            <p:ph idx="1" type="body"/>
          </p:nvPr>
        </p:nvSpPr>
        <p:spPr>
          <a:xfrm>
            <a:off x="6504375" y="2087524"/>
            <a:ext cx="464100" cy="26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0.77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25" name="Google Shape;1825;p105"/>
          <p:cNvSpPr txBox="1"/>
          <p:nvPr>
            <p:ph idx="1" type="body"/>
          </p:nvPr>
        </p:nvSpPr>
        <p:spPr>
          <a:xfrm>
            <a:off x="7595889" y="2087524"/>
            <a:ext cx="464100" cy="26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0.64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26" name="Google Shape;1826;p105"/>
          <p:cNvSpPr txBox="1"/>
          <p:nvPr>
            <p:ph idx="1" type="body"/>
          </p:nvPr>
        </p:nvSpPr>
        <p:spPr>
          <a:xfrm>
            <a:off x="5395699" y="2529611"/>
            <a:ext cx="464100" cy="26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0.58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27" name="Google Shape;1827;p105"/>
          <p:cNvSpPr txBox="1"/>
          <p:nvPr>
            <p:ph idx="1" type="body"/>
          </p:nvPr>
        </p:nvSpPr>
        <p:spPr>
          <a:xfrm>
            <a:off x="6504375" y="2529611"/>
            <a:ext cx="464100" cy="26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0.84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28" name="Google Shape;1828;p105"/>
          <p:cNvSpPr txBox="1"/>
          <p:nvPr>
            <p:ph idx="1" type="body"/>
          </p:nvPr>
        </p:nvSpPr>
        <p:spPr>
          <a:xfrm>
            <a:off x="7595889" y="2529611"/>
            <a:ext cx="464100" cy="26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1.19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29" name="Google Shape;1829;p105"/>
          <p:cNvSpPr txBox="1"/>
          <p:nvPr>
            <p:ph idx="1" type="body"/>
          </p:nvPr>
        </p:nvSpPr>
        <p:spPr>
          <a:xfrm>
            <a:off x="4211500" y="3102118"/>
            <a:ext cx="4630500" cy="641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Answers may vary depending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on accuracy.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3" name="Shape 1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 &#10;tan 9 &#10;Sin 9 &#10;9 &#10;cos 9 " id="1834" name="Google Shape;1834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5825" y="624152"/>
            <a:ext cx="2814776" cy="2485075"/>
          </a:xfrm>
          <a:prstGeom prst="rect">
            <a:avLst/>
          </a:prstGeom>
          <a:noFill/>
          <a:ln>
            <a:noFill/>
          </a:ln>
        </p:spPr>
      </p:pic>
      <p:sp>
        <p:nvSpPr>
          <p:cNvPr id="1835" name="Google Shape;1835;p106"/>
          <p:cNvSpPr txBox="1"/>
          <p:nvPr>
            <p:ph idx="1" type="body"/>
          </p:nvPr>
        </p:nvSpPr>
        <p:spPr>
          <a:xfrm>
            <a:off x="324000" y="984027"/>
            <a:ext cx="8113800" cy="406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Goobta halbeegga (unit circle) waa goobo leh radius 1 halbeeg.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Goobta halbeegga waxay ku taallaa asalka (origin).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Sine-ka xagasha waa isku-duwayaasha y ee barta halka radius-ka loo wareejiyay xagashaas.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Cosine (cos) ee xagal waa isku-duwayaasha x (x-coordinate) ee barta halka radius (radius) loo wareejiyay xagashaas.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Tangent (tan) ee xagal waa isku-duwayaasha y (y-coordinate) ee barta halka radius (radius) la dheereeyay uu ku gooyo tangent (line) ee goobada halbeegga (unit circle) (x = 1).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836" name="Google Shape;1836;p10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Goobada halbeegga (unit circle)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